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50406300" cy="36004500"/>
  <p:notesSz cx="6858000" cy="9144000"/>
  <p:defaultTextStyle>
    <a:defPPr>
      <a:defRPr lang="en-US"/>
    </a:defPPr>
    <a:lvl1pPr marL="0" algn="l" defTabSz="4110994" rtl="0" eaLnBrk="1" latinLnBrk="0" hangingPunct="1">
      <a:defRPr sz="8100" kern="1200">
        <a:solidFill>
          <a:schemeClr val="tx1"/>
        </a:solidFill>
        <a:latin typeface="+mn-lt"/>
        <a:ea typeface="+mn-ea"/>
        <a:cs typeface="+mn-cs"/>
      </a:defRPr>
    </a:lvl1pPr>
    <a:lvl2pPr marL="2055497" algn="l" defTabSz="4110994" rtl="0" eaLnBrk="1" latinLnBrk="0" hangingPunct="1">
      <a:defRPr sz="8100" kern="1200">
        <a:solidFill>
          <a:schemeClr val="tx1"/>
        </a:solidFill>
        <a:latin typeface="+mn-lt"/>
        <a:ea typeface="+mn-ea"/>
        <a:cs typeface="+mn-cs"/>
      </a:defRPr>
    </a:lvl2pPr>
    <a:lvl3pPr marL="4110994" algn="l" defTabSz="4110994" rtl="0" eaLnBrk="1" latinLnBrk="0" hangingPunct="1">
      <a:defRPr sz="8100" kern="1200">
        <a:solidFill>
          <a:schemeClr val="tx1"/>
        </a:solidFill>
        <a:latin typeface="+mn-lt"/>
        <a:ea typeface="+mn-ea"/>
        <a:cs typeface="+mn-cs"/>
      </a:defRPr>
    </a:lvl3pPr>
    <a:lvl4pPr marL="6166491" algn="l" defTabSz="4110994" rtl="0" eaLnBrk="1" latinLnBrk="0" hangingPunct="1">
      <a:defRPr sz="8100" kern="1200">
        <a:solidFill>
          <a:schemeClr val="tx1"/>
        </a:solidFill>
        <a:latin typeface="+mn-lt"/>
        <a:ea typeface="+mn-ea"/>
        <a:cs typeface="+mn-cs"/>
      </a:defRPr>
    </a:lvl4pPr>
    <a:lvl5pPr marL="8221988" algn="l" defTabSz="4110994" rtl="0" eaLnBrk="1" latinLnBrk="0" hangingPunct="1">
      <a:defRPr sz="8100" kern="1200">
        <a:solidFill>
          <a:schemeClr val="tx1"/>
        </a:solidFill>
        <a:latin typeface="+mn-lt"/>
        <a:ea typeface="+mn-ea"/>
        <a:cs typeface="+mn-cs"/>
      </a:defRPr>
    </a:lvl5pPr>
    <a:lvl6pPr marL="10277485" algn="l" defTabSz="4110994" rtl="0" eaLnBrk="1" latinLnBrk="0" hangingPunct="1">
      <a:defRPr sz="8100" kern="1200">
        <a:solidFill>
          <a:schemeClr val="tx1"/>
        </a:solidFill>
        <a:latin typeface="+mn-lt"/>
        <a:ea typeface="+mn-ea"/>
        <a:cs typeface="+mn-cs"/>
      </a:defRPr>
    </a:lvl6pPr>
    <a:lvl7pPr marL="12332981" algn="l" defTabSz="4110994" rtl="0" eaLnBrk="1" latinLnBrk="0" hangingPunct="1">
      <a:defRPr sz="8100" kern="1200">
        <a:solidFill>
          <a:schemeClr val="tx1"/>
        </a:solidFill>
        <a:latin typeface="+mn-lt"/>
        <a:ea typeface="+mn-ea"/>
        <a:cs typeface="+mn-cs"/>
      </a:defRPr>
    </a:lvl7pPr>
    <a:lvl8pPr marL="14388478" algn="l" defTabSz="4110994" rtl="0" eaLnBrk="1" latinLnBrk="0" hangingPunct="1">
      <a:defRPr sz="8100" kern="1200">
        <a:solidFill>
          <a:schemeClr val="tx1"/>
        </a:solidFill>
        <a:latin typeface="+mn-lt"/>
        <a:ea typeface="+mn-ea"/>
        <a:cs typeface="+mn-cs"/>
      </a:defRPr>
    </a:lvl8pPr>
    <a:lvl9pPr marL="16443975" algn="l" defTabSz="4110994" rtl="0" eaLnBrk="1" latinLnBrk="0" hangingPunct="1">
      <a:defRPr sz="8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340">
          <p15:clr>
            <a:srgbClr val="A4A3A4"/>
          </p15:clr>
        </p15:guide>
        <p15:guide id="2" pos="158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ena Calic" initials="JC" lastIdx="4" clrIdx="0">
    <p:extLst>
      <p:ext uri="{19B8F6BF-5375-455C-9EA6-DF929625EA0E}">
        <p15:presenceInfo xmlns:p15="http://schemas.microsoft.com/office/powerpoint/2012/main" xmlns="" userId="Jelena Cali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9104" autoAdjust="0"/>
  </p:normalViewPr>
  <p:slideViewPr>
    <p:cSldViewPr>
      <p:cViewPr>
        <p:scale>
          <a:sx n="30" d="100"/>
          <a:sy n="30" d="100"/>
        </p:scale>
        <p:origin x="3072" y="-78"/>
      </p:cViewPr>
      <p:guideLst>
        <p:guide orient="horz" pos="11340"/>
        <p:guide pos="1587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2F36B3-B190-4676-AE9A-5CA82E90644C}" type="datetimeFigureOut">
              <a:rPr lang="en-GB" smtClean="0"/>
              <a:pPr/>
              <a:t>30/04/2016</a:t>
            </a:fld>
            <a:endParaRPr lang="en-GB"/>
          </a:p>
        </p:txBody>
      </p:sp>
      <p:sp>
        <p:nvSpPr>
          <p:cNvPr id="4" name="Slide Image Placeholder 3"/>
          <p:cNvSpPr>
            <a:spLocks noGrp="1" noRot="1" noChangeAspect="1"/>
          </p:cNvSpPr>
          <p:nvPr>
            <p:ph type="sldImg" idx="2"/>
          </p:nvPr>
        </p:nvSpPr>
        <p:spPr>
          <a:xfrm>
            <a:off x="1268413" y="1143000"/>
            <a:ext cx="43211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DF7E1-A31C-472D-8E77-A46310EACB66}" type="slidenum">
              <a:rPr lang="en-GB" smtClean="0"/>
              <a:pPr/>
              <a:t>‹#›</a:t>
            </a:fld>
            <a:endParaRPr lang="en-GB"/>
          </a:p>
        </p:txBody>
      </p:sp>
    </p:spTree>
    <p:extLst>
      <p:ext uri="{BB962C8B-B14F-4D97-AF65-F5344CB8AC3E}">
        <p14:creationId xmlns:p14="http://schemas.microsoft.com/office/powerpoint/2010/main" xmlns="" val="106285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3DF7E1-A31C-472D-8E77-A46310EACB66}" type="slidenum">
              <a:rPr lang="en-GB" smtClean="0"/>
              <a:pPr/>
              <a:t>1</a:t>
            </a:fld>
            <a:endParaRPr lang="en-GB"/>
          </a:p>
        </p:txBody>
      </p:sp>
    </p:spTree>
    <p:extLst>
      <p:ext uri="{BB962C8B-B14F-4D97-AF65-F5344CB8AC3E}">
        <p14:creationId xmlns:p14="http://schemas.microsoft.com/office/powerpoint/2010/main" xmlns="" val="167444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80473" y="11184735"/>
            <a:ext cx="42845355" cy="7717631"/>
          </a:xfrm>
        </p:spPr>
        <p:txBody>
          <a:bodyPr/>
          <a:lstStyle/>
          <a:p>
            <a:r>
              <a:rPr lang="en-US" smtClean="0"/>
              <a:t>Click to edit Master title style</a:t>
            </a:r>
            <a:endParaRPr lang="en-US"/>
          </a:p>
        </p:txBody>
      </p:sp>
      <p:sp>
        <p:nvSpPr>
          <p:cNvPr id="3" name="Subtitle 2"/>
          <p:cNvSpPr>
            <a:spLocks noGrp="1"/>
          </p:cNvSpPr>
          <p:nvPr>
            <p:ph type="subTitle" idx="1"/>
          </p:nvPr>
        </p:nvSpPr>
        <p:spPr>
          <a:xfrm>
            <a:off x="7560945" y="20402554"/>
            <a:ext cx="35284410" cy="9201150"/>
          </a:xfrm>
        </p:spPr>
        <p:txBody>
          <a:bodyPr/>
          <a:lstStyle>
            <a:lvl1pPr marL="0" indent="0" algn="ctr">
              <a:buNone/>
              <a:defRPr>
                <a:solidFill>
                  <a:schemeClr val="tx1">
                    <a:tint val="75000"/>
                  </a:schemeClr>
                </a:solidFill>
              </a:defRPr>
            </a:lvl1pPr>
            <a:lvl2pPr marL="2055497" indent="0" algn="ctr">
              <a:buNone/>
              <a:defRPr>
                <a:solidFill>
                  <a:schemeClr val="tx1">
                    <a:tint val="75000"/>
                  </a:schemeClr>
                </a:solidFill>
              </a:defRPr>
            </a:lvl2pPr>
            <a:lvl3pPr marL="4110994" indent="0" algn="ctr">
              <a:buNone/>
              <a:defRPr>
                <a:solidFill>
                  <a:schemeClr val="tx1">
                    <a:tint val="75000"/>
                  </a:schemeClr>
                </a:solidFill>
              </a:defRPr>
            </a:lvl3pPr>
            <a:lvl4pPr marL="6166491" indent="0" algn="ctr">
              <a:buNone/>
              <a:defRPr>
                <a:solidFill>
                  <a:schemeClr val="tx1">
                    <a:tint val="75000"/>
                  </a:schemeClr>
                </a:solidFill>
              </a:defRPr>
            </a:lvl4pPr>
            <a:lvl5pPr marL="8221988" indent="0" algn="ctr">
              <a:buNone/>
              <a:defRPr>
                <a:solidFill>
                  <a:schemeClr val="tx1">
                    <a:tint val="75000"/>
                  </a:schemeClr>
                </a:solidFill>
              </a:defRPr>
            </a:lvl5pPr>
            <a:lvl6pPr marL="10277485" indent="0" algn="ctr">
              <a:buNone/>
              <a:defRPr>
                <a:solidFill>
                  <a:schemeClr val="tx1">
                    <a:tint val="75000"/>
                  </a:schemeClr>
                </a:solidFill>
              </a:defRPr>
            </a:lvl6pPr>
            <a:lvl7pPr marL="12332981" indent="0" algn="ctr">
              <a:buNone/>
              <a:defRPr>
                <a:solidFill>
                  <a:schemeClr val="tx1">
                    <a:tint val="75000"/>
                  </a:schemeClr>
                </a:solidFill>
              </a:defRPr>
            </a:lvl7pPr>
            <a:lvl8pPr marL="14388478" indent="0" algn="ctr">
              <a:buNone/>
              <a:defRPr>
                <a:solidFill>
                  <a:schemeClr val="tx1">
                    <a:tint val="75000"/>
                  </a:schemeClr>
                </a:solidFill>
              </a:defRPr>
            </a:lvl8pPr>
            <a:lvl9pPr marL="1644397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79264AE-B043-483A-A33B-8EC3511B394E}" type="datetimeFigureOut">
              <a:rPr lang="en-US" smtClean="0"/>
              <a:pPr/>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264AE-B043-483A-A33B-8EC3511B394E}" type="datetimeFigureOut">
              <a:rPr lang="en-US" smtClean="0"/>
              <a:pPr/>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544569" y="1441853"/>
            <a:ext cx="11341418" cy="3072050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20317" y="1441853"/>
            <a:ext cx="33184148" cy="3072050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264AE-B043-483A-A33B-8EC3511B394E}" type="datetimeFigureOut">
              <a:rPr lang="en-US" smtClean="0"/>
              <a:pPr/>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9264AE-B043-483A-A33B-8EC3511B394E}" type="datetimeFigureOut">
              <a:rPr lang="en-US" smtClean="0"/>
              <a:pPr/>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981751" y="23136228"/>
            <a:ext cx="42845355" cy="7150894"/>
          </a:xfrm>
        </p:spPr>
        <p:txBody>
          <a:bodyPr anchor="t"/>
          <a:lstStyle>
            <a:lvl1pPr algn="l">
              <a:defRPr sz="18000" b="1" cap="all"/>
            </a:lvl1pPr>
          </a:lstStyle>
          <a:p>
            <a:r>
              <a:rPr lang="en-US" smtClean="0"/>
              <a:t>Click to edit Master title style</a:t>
            </a:r>
            <a:endParaRPr lang="en-US"/>
          </a:p>
        </p:txBody>
      </p:sp>
      <p:sp>
        <p:nvSpPr>
          <p:cNvPr id="3" name="Text Placeholder 2"/>
          <p:cNvSpPr>
            <a:spLocks noGrp="1"/>
          </p:cNvSpPr>
          <p:nvPr>
            <p:ph type="body" idx="1"/>
          </p:nvPr>
        </p:nvSpPr>
        <p:spPr>
          <a:xfrm>
            <a:off x="3981751" y="15260245"/>
            <a:ext cx="42845355" cy="7875982"/>
          </a:xfrm>
        </p:spPr>
        <p:txBody>
          <a:bodyPr anchor="b"/>
          <a:lstStyle>
            <a:lvl1pPr marL="0" indent="0">
              <a:buNone/>
              <a:defRPr sz="9000">
                <a:solidFill>
                  <a:schemeClr val="tx1">
                    <a:tint val="75000"/>
                  </a:schemeClr>
                </a:solidFill>
              </a:defRPr>
            </a:lvl1pPr>
            <a:lvl2pPr marL="2055497" indent="0">
              <a:buNone/>
              <a:defRPr sz="8100">
                <a:solidFill>
                  <a:schemeClr val="tx1">
                    <a:tint val="75000"/>
                  </a:schemeClr>
                </a:solidFill>
              </a:defRPr>
            </a:lvl2pPr>
            <a:lvl3pPr marL="4110994" indent="0">
              <a:buNone/>
              <a:defRPr sz="7200">
                <a:solidFill>
                  <a:schemeClr val="tx1">
                    <a:tint val="75000"/>
                  </a:schemeClr>
                </a:solidFill>
              </a:defRPr>
            </a:lvl3pPr>
            <a:lvl4pPr marL="6166491" indent="0">
              <a:buNone/>
              <a:defRPr sz="6300">
                <a:solidFill>
                  <a:schemeClr val="tx1">
                    <a:tint val="75000"/>
                  </a:schemeClr>
                </a:solidFill>
              </a:defRPr>
            </a:lvl4pPr>
            <a:lvl5pPr marL="8221988" indent="0">
              <a:buNone/>
              <a:defRPr sz="6300">
                <a:solidFill>
                  <a:schemeClr val="tx1">
                    <a:tint val="75000"/>
                  </a:schemeClr>
                </a:solidFill>
              </a:defRPr>
            </a:lvl5pPr>
            <a:lvl6pPr marL="10277485" indent="0">
              <a:buNone/>
              <a:defRPr sz="6300">
                <a:solidFill>
                  <a:schemeClr val="tx1">
                    <a:tint val="75000"/>
                  </a:schemeClr>
                </a:solidFill>
              </a:defRPr>
            </a:lvl6pPr>
            <a:lvl7pPr marL="12332981" indent="0">
              <a:buNone/>
              <a:defRPr sz="6300">
                <a:solidFill>
                  <a:schemeClr val="tx1">
                    <a:tint val="75000"/>
                  </a:schemeClr>
                </a:solidFill>
              </a:defRPr>
            </a:lvl7pPr>
            <a:lvl8pPr marL="14388478" indent="0">
              <a:buNone/>
              <a:defRPr sz="6300">
                <a:solidFill>
                  <a:schemeClr val="tx1">
                    <a:tint val="75000"/>
                  </a:schemeClr>
                </a:solidFill>
              </a:defRPr>
            </a:lvl8pPr>
            <a:lvl9pPr marL="16443975" indent="0">
              <a:buNone/>
              <a:defRPr sz="6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9264AE-B043-483A-A33B-8EC3511B394E}" type="datetimeFigureOut">
              <a:rPr lang="en-US" smtClean="0"/>
              <a:pPr/>
              <a:t>4/30/2016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20317" y="8401057"/>
            <a:ext cx="22262783" cy="23761305"/>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5623204" y="8401057"/>
            <a:ext cx="22262783" cy="23761305"/>
          </a:xfrm>
        </p:spPr>
        <p:txBody>
          <a:bodyPr/>
          <a:lstStyle>
            <a:lvl1pPr>
              <a:defRPr sz="12600"/>
            </a:lvl1pPr>
            <a:lvl2pPr>
              <a:defRPr sz="10800"/>
            </a:lvl2pPr>
            <a:lvl3pPr>
              <a:defRPr sz="9000"/>
            </a:lvl3pPr>
            <a:lvl4pPr>
              <a:defRPr sz="8100"/>
            </a:lvl4pPr>
            <a:lvl5pPr>
              <a:defRPr sz="8100"/>
            </a:lvl5pPr>
            <a:lvl6pPr>
              <a:defRPr sz="8100"/>
            </a:lvl6pPr>
            <a:lvl7pPr>
              <a:defRPr sz="8100"/>
            </a:lvl7pPr>
            <a:lvl8pPr>
              <a:defRPr sz="8100"/>
            </a:lvl8pPr>
            <a:lvl9pPr>
              <a:defRPr sz="8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79264AE-B043-483A-A33B-8EC3511B394E}" type="datetimeFigureOut">
              <a:rPr lang="en-US" smtClean="0"/>
              <a:pPr/>
              <a:t>4/30/2016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520315" y="8059348"/>
            <a:ext cx="22271536" cy="3358750"/>
          </a:xfrm>
        </p:spPr>
        <p:txBody>
          <a:bodyPr anchor="b"/>
          <a:lstStyle>
            <a:lvl1pPr marL="0" indent="0">
              <a:buNone/>
              <a:defRPr sz="10800" b="1"/>
            </a:lvl1pPr>
            <a:lvl2pPr marL="2055497" indent="0">
              <a:buNone/>
              <a:defRPr sz="9000" b="1"/>
            </a:lvl2pPr>
            <a:lvl3pPr marL="4110994" indent="0">
              <a:buNone/>
              <a:defRPr sz="8100" b="1"/>
            </a:lvl3pPr>
            <a:lvl4pPr marL="6166491" indent="0">
              <a:buNone/>
              <a:defRPr sz="7200" b="1"/>
            </a:lvl4pPr>
            <a:lvl5pPr marL="8221988" indent="0">
              <a:buNone/>
              <a:defRPr sz="7200" b="1"/>
            </a:lvl5pPr>
            <a:lvl6pPr marL="10277485" indent="0">
              <a:buNone/>
              <a:defRPr sz="7200" b="1"/>
            </a:lvl6pPr>
            <a:lvl7pPr marL="12332981" indent="0">
              <a:buNone/>
              <a:defRPr sz="7200" b="1"/>
            </a:lvl7pPr>
            <a:lvl8pPr marL="14388478" indent="0">
              <a:buNone/>
              <a:defRPr sz="7200" b="1"/>
            </a:lvl8pPr>
            <a:lvl9pPr marL="16443975" indent="0">
              <a:buNone/>
              <a:defRPr sz="7200" b="1"/>
            </a:lvl9pPr>
          </a:lstStyle>
          <a:p>
            <a:pPr lvl="0"/>
            <a:r>
              <a:rPr lang="en-US" smtClean="0"/>
              <a:t>Click to edit Master text styles</a:t>
            </a:r>
          </a:p>
        </p:txBody>
      </p:sp>
      <p:sp>
        <p:nvSpPr>
          <p:cNvPr id="4" name="Content Placeholder 3"/>
          <p:cNvSpPr>
            <a:spLocks noGrp="1"/>
          </p:cNvSpPr>
          <p:nvPr>
            <p:ph sz="half" idx="2"/>
          </p:nvPr>
        </p:nvSpPr>
        <p:spPr>
          <a:xfrm>
            <a:off x="2520315" y="11418094"/>
            <a:ext cx="22271536" cy="20744262"/>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5605704" y="8059348"/>
            <a:ext cx="22280285" cy="3358750"/>
          </a:xfrm>
        </p:spPr>
        <p:txBody>
          <a:bodyPr anchor="b"/>
          <a:lstStyle>
            <a:lvl1pPr marL="0" indent="0">
              <a:buNone/>
              <a:defRPr sz="10800" b="1"/>
            </a:lvl1pPr>
            <a:lvl2pPr marL="2055497" indent="0">
              <a:buNone/>
              <a:defRPr sz="9000" b="1"/>
            </a:lvl2pPr>
            <a:lvl3pPr marL="4110994" indent="0">
              <a:buNone/>
              <a:defRPr sz="8100" b="1"/>
            </a:lvl3pPr>
            <a:lvl4pPr marL="6166491" indent="0">
              <a:buNone/>
              <a:defRPr sz="7200" b="1"/>
            </a:lvl4pPr>
            <a:lvl5pPr marL="8221988" indent="0">
              <a:buNone/>
              <a:defRPr sz="7200" b="1"/>
            </a:lvl5pPr>
            <a:lvl6pPr marL="10277485" indent="0">
              <a:buNone/>
              <a:defRPr sz="7200" b="1"/>
            </a:lvl6pPr>
            <a:lvl7pPr marL="12332981" indent="0">
              <a:buNone/>
              <a:defRPr sz="7200" b="1"/>
            </a:lvl7pPr>
            <a:lvl8pPr marL="14388478" indent="0">
              <a:buNone/>
              <a:defRPr sz="7200" b="1"/>
            </a:lvl8pPr>
            <a:lvl9pPr marL="16443975" indent="0">
              <a:buNone/>
              <a:defRPr sz="7200" b="1"/>
            </a:lvl9pPr>
          </a:lstStyle>
          <a:p>
            <a:pPr lvl="0"/>
            <a:r>
              <a:rPr lang="en-US" smtClean="0"/>
              <a:t>Click to edit Master text styles</a:t>
            </a:r>
          </a:p>
        </p:txBody>
      </p:sp>
      <p:sp>
        <p:nvSpPr>
          <p:cNvPr id="6" name="Content Placeholder 5"/>
          <p:cNvSpPr>
            <a:spLocks noGrp="1"/>
          </p:cNvSpPr>
          <p:nvPr>
            <p:ph sz="quarter" idx="4"/>
          </p:nvPr>
        </p:nvSpPr>
        <p:spPr>
          <a:xfrm>
            <a:off x="25605704" y="11418094"/>
            <a:ext cx="22280285" cy="20744262"/>
          </a:xfrm>
        </p:spPr>
        <p:txBody>
          <a:bodyPr/>
          <a:lstStyle>
            <a:lvl1pPr>
              <a:defRPr sz="10800"/>
            </a:lvl1pPr>
            <a:lvl2pPr>
              <a:defRPr sz="9000"/>
            </a:lvl2pPr>
            <a:lvl3pPr>
              <a:defRPr sz="81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9264AE-B043-483A-A33B-8EC3511B394E}" type="datetimeFigureOut">
              <a:rPr lang="en-US" smtClean="0"/>
              <a:pPr/>
              <a:t>4/30/2016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9264AE-B043-483A-A33B-8EC3511B394E}" type="datetimeFigureOut">
              <a:rPr lang="en-US" smtClean="0"/>
              <a:pPr/>
              <a:t>4/30/2016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9264AE-B043-483A-A33B-8EC3511B394E}" type="datetimeFigureOut">
              <a:rPr lang="en-US" smtClean="0"/>
              <a:pPr/>
              <a:t>4/30/2016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0320" y="1433513"/>
            <a:ext cx="16583326" cy="6100762"/>
          </a:xfrm>
        </p:spPr>
        <p:txBody>
          <a:bodyPr anchor="b"/>
          <a:lstStyle>
            <a:lvl1pPr algn="l">
              <a:defRPr sz="9000" b="1"/>
            </a:lvl1pPr>
          </a:lstStyle>
          <a:p>
            <a:r>
              <a:rPr lang="en-US" smtClean="0"/>
              <a:t>Click to edit Master title style</a:t>
            </a:r>
            <a:endParaRPr lang="en-US"/>
          </a:p>
        </p:txBody>
      </p:sp>
      <p:sp>
        <p:nvSpPr>
          <p:cNvPr id="3" name="Content Placeholder 2"/>
          <p:cNvSpPr>
            <a:spLocks noGrp="1"/>
          </p:cNvSpPr>
          <p:nvPr>
            <p:ph idx="1"/>
          </p:nvPr>
        </p:nvSpPr>
        <p:spPr>
          <a:xfrm>
            <a:off x="19707463" y="1433519"/>
            <a:ext cx="28178522" cy="30728844"/>
          </a:xfrm>
        </p:spPr>
        <p:txBody>
          <a:bodyPr/>
          <a:lstStyle>
            <a:lvl1pPr>
              <a:defRPr sz="14400"/>
            </a:lvl1pPr>
            <a:lvl2pPr>
              <a:defRPr sz="12600"/>
            </a:lvl2pPr>
            <a:lvl3pPr>
              <a:defRPr sz="10800"/>
            </a:lvl3pPr>
            <a:lvl4pPr>
              <a:defRPr sz="9000"/>
            </a:lvl4pPr>
            <a:lvl5pPr>
              <a:defRPr sz="9000"/>
            </a:lvl5pPr>
            <a:lvl6pPr>
              <a:defRPr sz="9000"/>
            </a:lvl6pPr>
            <a:lvl7pPr>
              <a:defRPr sz="9000"/>
            </a:lvl7pPr>
            <a:lvl8pPr>
              <a:defRPr sz="9000"/>
            </a:lvl8pPr>
            <a:lvl9pPr>
              <a:defRPr sz="9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520320" y="7534282"/>
            <a:ext cx="16583326" cy="24628081"/>
          </a:xfrm>
        </p:spPr>
        <p:txBody>
          <a:bodyPr/>
          <a:lstStyle>
            <a:lvl1pPr marL="0" indent="0">
              <a:buNone/>
              <a:defRPr sz="6300"/>
            </a:lvl1pPr>
            <a:lvl2pPr marL="2055497" indent="0">
              <a:buNone/>
              <a:defRPr sz="5400"/>
            </a:lvl2pPr>
            <a:lvl3pPr marL="4110994" indent="0">
              <a:buNone/>
              <a:defRPr sz="4500"/>
            </a:lvl3pPr>
            <a:lvl4pPr marL="6166491" indent="0">
              <a:buNone/>
              <a:defRPr sz="4100"/>
            </a:lvl4pPr>
            <a:lvl5pPr marL="8221988" indent="0">
              <a:buNone/>
              <a:defRPr sz="4100"/>
            </a:lvl5pPr>
            <a:lvl6pPr marL="10277485" indent="0">
              <a:buNone/>
              <a:defRPr sz="4100"/>
            </a:lvl6pPr>
            <a:lvl7pPr marL="12332981" indent="0">
              <a:buNone/>
              <a:defRPr sz="4100"/>
            </a:lvl7pPr>
            <a:lvl8pPr marL="14388478" indent="0">
              <a:buNone/>
              <a:defRPr sz="4100"/>
            </a:lvl8pPr>
            <a:lvl9pPr marL="16443975"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264AE-B043-483A-A33B-8EC3511B394E}" type="datetimeFigureOut">
              <a:rPr lang="en-US" smtClean="0"/>
              <a:pPr/>
              <a:t>4/30/2016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879988" y="25203153"/>
            <a:ext cx="30243780" cy="2975375"/>
          </a:xfrm>
        </p:spPr>
        <p:txBody>
          <a:bodyPr anchor="b"/>
          <a:lstStyle>
            <a:lvl1pPr algn="l">
              <a:defRPr sz="9000" b="1"/>
            </a:lvl1pPr>
          </a:lstStyle>
          <a:p>
            <a:r>
              <a:rPr lang="en-US" smtClean="0"/>
              <a:t>Click to edit Master title style</a:t>
            </a:r>
            <a:endParaRPr lang="en-US"/>
          </a:p>
        </p:txBody>
      </p:sp>
      <p:sp>
        <p:nvSpPr>
          <p:cNvPr id="3" name="Picture Placeholder 2"/>
          <p:cNvSpPr>
            <a:spLocks noGrp="1"/>
          </p:cNvSpPr>
          <p:nvPr>
            <p:ph type="pic" idx="1"/>
          </p:nvPr>
        </p:nvSpPr>
        <p:spPr>
          <a:xfrm>
            <a:off x="9879988" y="3217069"/>
            <a:ext cx="30243780" cy="21602700"/>
          </a:xfrm>
        </p:spPr>
        <p:txBody>
          <a:bodyPr/>
          <a:lstStyle>
            <a:lvl1pPr marL="0" indent="0">
              <a:buNone/>
              <a:defRPr sz="14400"/>
            </a:lvl1pPr>
            <a:lvl2pPr marL="2055497" indent="0">
              <a:buNone/>
              <a:defRPr sz="12600"/>
            </a:lvl2pPr>
            <a:lvl3pPr marL="4110994" indent="0">
              <a:buNone/>
              <a:defRPr sz="10800"/>
            </a:lvl3pPr>
            <a:lvl4pPr marL="6166491" indent="0">
              <a:buNone/>
              <a:defRPr sz="9000"/>
            </a:lvl4pPr>
            <a:lvl5pPr marL="8221988" indent="0">
              <a:buNone/>
              <a:defRPr sz="9000"/>
            </a:lvl5pPr>
            <a:lvl6pPr marL="10277485" indent="0">
              <a:buNone/>
              <a:defRPr sz="9000"/>
            </a:lvl6pPr>
            <a:lvl7pPr marL="12332981" indent="0">
              <a:buNone/>
              <a:defRPr sz="9000"/>
            </a:lvl7pPr>
            <a:lvl8pPr marL="14388478" indent="0">
              <a:buNone/>
              <a:defRPr sz="9000"/>
            </a:lvl8pPr>
            <a:lvl9pPr marL="16443975" indent="0">
              <a:buNone/>
              <a:defRPr sz="9000"/>
            </a:lvl9pPr>
          </a:lstStyle>
          <a:p>
            <a:endParaRPr lang="en-US"/>
          </a:p>
        </p:txBody>
      </p:sp>
      <p:sp>
        <p:nvSpPr>
          <p:cNvPr id="4" name="Text Placeholder 3"/>
          <p:cNvSpPr>
            <a:spLocks noGrp="1"/>
          </p:cNvSpPr>
          <p:nvPr>
            <p:ph type="body" sz="half" idx="2"/>
          </p:nvPr>
        </p:nvSpPr>
        <p:spPr>
          <a:xfrm>
            <a:off x="9879988" y="28178528"/>
            <a:ext cx="30243780" cy="4225525"/>
          </a:xfrm>
        </p:spPr>
        <p:txBody>
          <a:bodyPr/>
          <a:lstStyle>
            <a:lvl1pPr marL="0" indent="0">
              <a:buNone/>
              <a:defRPr sz="6300"/>
            </a:lvl1pPr>
            <a:lvl2pPr marL="2055497" indent="0">
              <a:buNone/>
              <a:defRPr sz="5400"/>
            </a:lvl2pPr>
            <a:lvl3pPr marL="4110994" indent="0">
              <a:buNone/>
              <a:defRPr sz="4500"/>
            </a:lvl3pPr>
            <a:lvl4pPr marL="6166491" indent="0">
              <a:buNone/>
              <a:defRPr sz="4100"/>
            </a:lvl4pPr>
            <a:lvl5pPr marL="8221988" indent="0">
              <a:buNone/>
              <a:defRPr sz="4100"/>
            </a:lvl5pPr>
            <a:lvl6pPr marL="10277485" indent="0">
              <a:buNone/>
              <a:defRPr sz="4100"/>
            </a:lvl6pPr>
            <a:lvl7pPr marL="12332981" indent="0">
              <a:buNone/>
              <a:defRPr sz="4100"/>
            </a:lvl7pPr>
            <a:lvl8pPr marL="14388478" indent="0">
              <a:buNone/>
              <a:defRPr sz="4100"/>
            </a:lvl8pPr>
            <a:lvl9pPr marL="16443975" indent="0">
              <a:buNone/>
              <a:defRPr sz="4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79264AE-B043-483A-A33B-8EC3511B394E}" type="datetimeFigureOut">
              <a:rPr lang="en-US" smtClean="0"/>
              <a:pPr/>
              <a:t>4/30/2016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70053-CE1C-43A9-B210-2D858D2140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20315" y="1441854"/>
            <a:ext cx="45365670" cy="6000750"/>
          </a:xfrm>
          <a:prstGeom prst="rect">
            <a:avLst/>
          </a:prstGeom>
        </p:spPr>
        <p:txBody>
          <a:bodyPr vert="horz" lIns="411099" tIns="205550" rIns="411099" bIns="20555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520315" y="8401057"/>
            <a:ext cx="45365670" cy="23761305"/>
          </a:xfrm>
          <a:prstGeom prst="rect">
            <a:avLst/>
          </a:prstGeom>
        </p:spPr>
        <p:txBody>
          <a:bodyPr vert="horz" lIns="411099" tIns="205550" rIns="411099" bIns="20555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520315" y="33370841"/>
            <a:ext cx="11761470" cy="1916906"/>
          </a:xfrm>
          <a:prstGeom prst="rect">
            <a:avLst/>
          </a:prstGeom>
        </p:spPr>
        <p:txBody>
          <a:bodyPr vert="horz" lIns="411099" tIns="205550" rIns="411099" bIns="205550" rtlCol="0" anchor="ctr"/>
          <a:lstStyle>
            <a:lvl1pPr algn="l">
              <a:defRPr sz="5400">
                <a:solidFill>
                  <a:schemeClr val="tx1">
                    <a:tint val="75000"/>
                  </a:schemeClr>
                </a:solidFill>
              </a:defRPr>
            </a:lvl1pPr>
          </a:lstStyle>
          <a:p>
            <a:fld id="{279264AE-B043-483A-A33B-8EC3511B394E}" type="datetimeFigureOut">
              <a:rPr lang="en-US" smtClean="0"/>
              <a:pPr/>
              <a:t>4/30/2016</a:t>
            </a:fld>
            <a:endParaRPr lang="en-US"/>
          </a:p>
        </p:txBody>
      </p:sp>
      <p:sp>
        <p:nvSpPr>
          <p:cNvPr id="5" name="Footer Placeholder 4"/>
          <p:cNvSpPr>
            <a:spLocks noGrp="1"/>
          </p:cNvSpPr>
          <p:nvPr>
            <p:ph type="ftr" sz="quarter" idx="3"/>
          </p:nvPr>
        </p:nvSpPr>
        <p:spPr>
          <a:xfrm>
            <a:off x="17222153" y="33370841"/>
            <a:ext cx="15961995" cy="1916906"/>
          </a:xfrm>
          <a:prstGeom prst="rect">
            <a:avLst/>
          </a:prstGeom>
        </p:spPr>
        <p:txBody>
          <a:bodyPr vert="horz" lIns="411099" tIns="205550" rIns="411099" bIns="205550" rtlCol="0" anchor="ctr"/>
          <a:lstStyle>
            <a:lvl1pPr algn="ctr">
              <a:defRPr sz="5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24515" y="33370841"/>
            <a:ext cx="11761470" cy="1916906"/>
          </a:xfrm>
          <a:prstGeom prst="rect">
            <a:avLst/>
          </a:prstGeom>
        </p:spPr>
        <p:txBody>
          <a:bodyPr vert="horz" lIns="411099" tIns="205550" rIns="411099" bIns="205550" rtlCol="0" anchor="ctr"/>
          <a:lstStyle>
            <a:lvl1pPr algn="r">
              <a:defRPr sz="5400">
                <a:solidFill>
                  <a:schemeClr val="tx1">
                    <a:tint val="75000"/>
                  </a:schemeClr>
                </a:solidFill>
              </a:defRPr>
            </a:lvl1pPr>
          </a:lstStyle>
          <a:p>
            <a:fld id="{ACF70053-CE1C-43A9-B210-2D858D2140E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0994" rtl="0" eaLnBrk="1" latinLnBrk="0" hangingPunct="1">
        <a:spcBef>
          <a:spcPct val="0"/>
        </a:spcBef>
        <a:buNone/>
        <a:defRPr sz="19800" kern="1200">
          <a:solidFill>
            <a:schemeClr val="tx1"/>
          </a:solidFill>
          <a:latin typeface="+mj-lt"/>
          <a:ea typeface="+mj-ea"/>
          <a:cs typeface="+mj-cs"/>
        </a:defRPr>
      </a:lvl1pPr>
    </p:titleStyle>
    <p:bodyStyle>
      <a:lvl1pPr marL="1541623" indent="-1541623" algn="l" defTabSz="4110994" rtl="0" eaLnBrk="1" latinLnBrk="0" hangingPunct="1">
        <a:spcBef>
          <a:spcPct val="20000"/>
        </a:spcBef>
        <a:buFont typeface="Arial" pitchFamily="34" charset="0"/>
        <a:buChar char="•"/>
        <a:defRPr sz="14400" kern="1200">
          <a:solidFill>
            <a:schemeClr val="tx1"/>
          </a:solidFill>
          <a:latin typeface="+mn-lt"/>
          <a:ea typeface="+mn-ea"/>
          <a:cs typeface="+mn-cs"/>
        </a:defRPr>
      </a:lvl1pPr>
      <a:lvl2pPr marL="3340183" indent="-1284686" algn="l" defTabSz="4110994" rtl="0" eaLnBrk="1" latinLnBrk="0" hangingPunct="1">
        <a:spcBef>
          <a:spcPct val="20000"/>
        </a:spcBef>
        <a:buFont typeface="Arial" pitchFamily="34" charset="0"/>
        <a:buChar char="–"/>
        <a:defRPr sz="12600" kern="1200">
          <a:solidFill>
            <a:schemeClr val="tx1"/>
          </a:solidFill>
          <a:latin typeface="+mn-lt"/>
          <a:ea typeface="+mn-ea"/>
          <a:cs typeface="+mn-cs"/>
        </a:defRPr>
      </a:lvl2pPr>
      <a:lvl3pPr marL="5138742" indent="-1027748" algn="l" defTabSz="4110994" rtl="0" eaLnBrk="1" latinLnBrk="0" hangingPunct="1">
        <a:spcBef>
          <a:spcPct val="20000"/>
        </a:spcBef>
        <a:buFont typeface="Arial" pitchFamily="34" charset="0"/>
        <a:buChar char="•"/>
        <a:defRPr sz="10800" kern="1200">
          <a:solidFill>
            <a:schemeClr val="tx1"/>
          </a:solidFill>
          <a:latin typeface="+mn-lt"/>
          <a:ea typeface="+mn-ea"/>
          <a:cs typeface="+mn-cs"/>
        </a:defRPr>
      </a:lvl3pPr>
      <a:lvl4pPr marL="7194239" indent="-1027748" algn="l" defTabSz="4110994" rtl="0" eaLnBrk="1" latinLnBrk="0" hangingPunct="1">
        <a:spcBef>
          <a:spcPct val="20000"/>
        </a:spcBef>
        <a:buFont typeface="Arial" pitchFamily="34" charset="0"/>
        <a:buChar char="–"/>
        <a:defRPr sz="9000" kern="1200">
          <a:solidFill>
            <a:schemeClr val="tx1"/>
          </a:solidFill>
          <a:latin typeface="+mn-lt"/>
          <a:ea typeface="+mn-ea"/>
          <a:cs typeface="+mn-cs"/>
        </a:defRPr>
      </a:lvl4pPr>
      <a:lvl5pPr marL="9249736" indent="-1027748" algn="l" defTabSz="4110994" rtl="0" eaLnBrk="1" latinLnBrk="0" hangingPunct="1">
        <a:spcBef>
          <a:spcPct val="20000"/>
        </a:spcBef>
        <a:buFont typeface="Arial" pitchFamily="34" charset="0"/>
        <a:buChar char="»"/>
        <a:defRPr sz="9000" kern="1200">
          <a:solidFill>
            <a:schemeClr val="tx1"/>
          </a:solidFill>
          <a:latin typeface="+mn-lt"/>
          <a:ea typeface="+mn-ea"/>
          <a:cs typeface="+mn-cs"/>
        </a:defRPr>
      </a:lvl5pPr>
      <a:lvl6pPr marL="11305233" indent="-1027748" algn="l" defTabSz="4110994" rtl="0" eaLnBrk="1" latinLnBrk="0" hangingPunct="1">
        <a:spcBef>
          <a:spcPct val="20000"/>
        </a:spcBef>
        <a:buFont typeface="Arial" pitchFamily="34" charset="0"/>
        <a:buChar char="•"/>
        <a:defRPr sz="9000" kern="1200">
          <a:solidFill>
            <a:schemeClr val="tx1"/>
          </a:solidFill>
          <a:latin typeface="+mn-lt"/>
          <a:ea typeface="+mn-ea"/>
          <a:cs typeface="+mn-cs"/>
        </a:defRPr>
      </a:lvl6pPr>
      <a:lvl7pPr marL="13360730" indent="-1027748" algn="l" defTabSz="4110994" rtl="0" eaLnBrk="1" latinLnBrk="0" hangingPunct="1">
        <a:spcBef>
          <a:spcPct val="20000"/>
        </a:spcBef>
        <a:buFont typeface="Arial" pitchFamily="34" charset="0"/>
        <a:buChar char="•"/>
        <a:defRPr sz="9000" kern="1200">
          <a:solidFill>
            <a:schemeClr val="tx1"/>
          </a:solidFill>
          <a:latin typeface="+mn-lt"/>
          <a:ea typeface="+mn-ea"/>
          <a:cs typeface="+mn-cs"/>
        </a:defRPr>
      </a:lvl7pPr>
      <a:lvl8pPr marL="15416227" indent="-1027748" algn="l" defTabSz="4110994" rtl="0" eaLnBrk="1" latinLnBrk="0" hangingPunct="1">
        <a:spcBef>
          <a:spcPct val="20000"/>
        </a:spcBef>
        <a:buFont typeface="Arial" pitchFamily="34" charset="0"/>
        <a:buChar char="•"/>
        <a:defRPr sz="9000" kern="1200">
          <a:solidFill>
            <a:schemeClr val="tx1"/>
          </a:solidFill>
          <a:latin typeface="+mn-lt"/>
          <a:ea typeface="+mn-ea"/>
          <a:cs typeface="+mn-cs"/>
        </a:defRPr>
      </a:lvl8pPr>
      <a:lvl9pPr marL="17471724" indent="-1027748" algn="l" defTabSz="4110994" rtl="0" eaLnBrk="1" latinLnBrk="0" hangingPunct="1">
        <a:spcBef>
          <a:spcPct val="20000"/>
        </a:spcBef>
        <a:buFont typeface="Arial" pitchFamily="34" charset="0"/>
        <a:buChar char="•"/>
        <a:defRPr sz="9000" kern="1200">
          <a:solidFill>
            <a:schemeClr val="tx1"/>
          </a:solidFill>
          <a:latin typeface="+mn-lt"/>
          <a:ea typeface="+mn-ea"/>
          <a:cs typeface="+mn-cs"/>
        </a:defRPr>
      </a:lvl9pPr>
    </p:bodyStyle>
    <p:otherStyle>
      <a:defPPr>
        <a:defRPr lang="en-US"/>
      </a:defPPr>
      <a:lvl1pPr marL="0" algn="l" defTabSz="4110994" rtl="0" eaLnBrk="1" latinLnBrk="0" hangingPunct="1">
        <a:defRPr sz="8100" kern="1200">
          <a:solidFill>
            <a:schemeClr val="tx1"/>
          </a:solidFill>
          <a:latin typeface="+mn-lt"/>
          <a:ea typeface="+mn-ea"/>
          <a:cs typeface="+mn-cs"/>
        </a:defRPr>
      </a:lvl1pPr>
      <a:lvl2pPr marL="2055497" algn="l" defTabSz="4110994" rtl="0" eaLnBrk="1" latinLnBrk="0" hangingPunct="1">
        <a:defRPr sz="8100" kern="1200">
          <a:solidFill>
            <a:schemeClr val="tx1"/>
          </a:solidFill>
          <a:latin typeface="+mn-lt"/>
          <a:ea typeface="+mn-ea"/>
          <a:cs typeface="+mn-cs"/>
        </a:defRPr>
      </a:lvl2pPr>
      <a:lvl3pPr marL="4110994" algn="l" defTabSz="4110994" rtl="0" eaLnBrk="1" latinLnBrk="0" hangingPunct="1">
        <a:defRPr sz="8100" kern="1200">
          <a:solidFill>
            <a:schemeClr val="tx1"/>
          </a:solidFill>
          <a:latin typeface="+mn-lt"/>
          <a:ea typeface="+mn-ea"/>
          <a:cs typeface="+mn-cs"/>
        </a:defRPr>
      </a:lvl3pPr>
      <a:lvl4pPr marL="6166491" algn="l" defTabSz="4110994" rtl="0" eaLnBrk="1" latinLnBrk="0" hangingPunct="1">
        <a:defRPr sz="8100" kern="1200">
          <a:solidFill>
            <a:schemeClr val="tx1"/>
          </a:solidFill>
          <a:latin typeface="+mn-lt"/>
          <a:ea typeface="+mn-ea"/>
          <a:cs typeface="+mn-cs"/>
        </a:defRPr>
      </a:lvl4pPr>
      <a:lvl5pPr marL="8221988" algn="l" defTabSz="4110994" rtl="0" eaLnBrk="1" latinLnBrk="0" hangingPunct="1">
        <a:defRPr sz="8100" kern="1200">
          <a:solidFill>
            <a:schemeClr val="tx1"/>
          </a:solidFill>
          <a:latin typeface="+mn-lt"/>
          <a:ea typeface="+mn-ea"/>
          <a:cs typeface="+mn-cs"/>
        </a:defRPr>
      </a:lvl5pPr>
      <a:lvl6pPr marL="10277485" algn="l" defTabSz="4110994" rtl="0" eaLnBrk="1" latinLnBrk="0" hangingPunct="1">
        <a:defRPr sz="8100" kern="1200">
          <a:solidFill>
            <a:schemeClr val="tx1"/>
          </a:solidFill>
          <a:latin typeface="+mn-lt"/>
          <a:ea typeface="+mn-ea"/>
          <a:cs typeface="+mn-cs"/>
        </a:defRPr>
      </a:lvl6pPr>
      <a:lvl7pPr marL="12332981" algn="l" defTabSz="4110994" rtl="0" eaLnBrk="1" latinLnBrk="0" hangingPunct="1">
        <a:defRPr sz="8100" kern="1200">
          <a:solidFill>
            <a:schemeClr val="tx1"/>
          </a:solidFill>
          <a:latin typeface="+mn-lt"/>
          <a:ea typeface="+mn-ea"/>
          <a:cs typeface="+mn-cs"/>
        </a:defRPr>
      </a:lvl7pPr>
      <a:lvl8pPr marL="14388478" algn="l" defTabSz="4110994" rtl="0" eaLnBrk="1" latinLnBrk="0" hangingPunct="1">
        <a:defRPr sz="8100" kern="1200">
          <a:solidFill>
            <a:schemeClr val="tx1"/>
          </a:solidFill>
          <a:latin typeface="+mn-lt"/>
          <a:ea typeface="+mn-ea"/>
          <a:cs typeface="+mn-cs"/>
        </a:defRPr>
      </a:lvl8pPr>
      <a:lvl9pPr marL="16443975" algn="l" defTabSz="4110994" rtl="0" eaLnBrk="1" latinLnBrk="0" hangingPunct="1">
        <a:defRPr sz="8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18" Type="http://schemas.openxmlformats.org/officeDocument/2006/relationships/image" Target="../media/image16.jpeg"/><Relationship Id="rId3" Type="http://schemas.openxmlformats.org/officeDocument/2006/relationships/image" Target="../media/image1.jpeg"/><Relationship Id="rId21" Type="http://schemas.openxmlformats.org/officeDocument/2006/relationships/image" Target="../media/image19.tiff"/><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notesSlide" Target="../notesSlides/notesSlide1.xml"/><Relationship Id="rId16" Type="http://schemas.openxmlformats.org/officeDocument/2006/relationships/image" Target="../media/image14.jpeg"/><Relationship Id="rId20"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jpeg"/><Relationship Id="rId19" Type="http://schemas.openxmlformats.org/officeDocument/2006/relationships/image" Target="../media/image17.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va_prerast2.jpg"/>
          <p:cNvPicPr>
            <a:picLocks noChangeAspect="1"/>
          </p:cNvPicPr>
          <p:nvPr/>
        </p:nvPicPr>
        <p:blipFill>
          <a:blip r:embed="rId3"/>
          <a:stretch>
            <a:fillRect/>
          </a:stretch>
        </p:blipFill>
        <p:spPr>
          <a:xfrm>
            <a:off x="0" y="8556561"/>
            <a:ext cx="50400000" cy="27444510"/>
          </a:xfrm>
          <a:prstGeom prst="rect">
            <a:avLst/>
          </a:prstGeom>
          <a:ln w="127000">
            <a:noFill/>
          </a:ln>
        </p:spPr>
      </p:pic>
      <p:sp>
        <p:nvSpPr>
          <p:cNvPr id="4" name="Title 1"/>
          <p:cNvSpPr txBox="1">
            <a:spLocks/>
          </p:cNvSpPr>
          <p:nvPr/>
        </p:nvSpPr>
        <p:spPr>
          <a:xfrm>
            <a:off x="3511550" y="1100575"/>
            <a:ext cx="42845355" cy="3725334"/>
          </a:xfrm>
          <a:prstGeom prst="rect">
            <a:avLst/>
          </a:prstGeom>
        </p:spPr>
        <p:txBody>
          <a:bodyPr vert="horz" lIns="411099" tIns="205550" rIns="411099" bIns="205550" rtlCol="0" anchor="ctr">
            <a:noAutofit/>
          </a:bodyPr>
          <a:lstStyle/>
          <a:p>
            <a:pPr algn="ctr">
              <a:spcBef>
                <a:spcPct val="0"/>
              </a:spcBef>
              <a:defRPr/>
            </a:pPr>
            <a:r>
              <a:rPr lang="en-US" sz="10500" b="1" dirty="0" smtClean="0">
                <a:latin typeface="Imprint MT Shadow" pitchFamily="82" charset="0"/>
                <a:ea typeface="+mj-ea"/>
                <a:cs typeface="+mj-cs"/>
              </a:rPr>
              <a:t>Evolution of collapse valleys in </a:t>
            </a:r>
            <a:r>
              <a:rPr lang="en-US" sz="10500" b="1" dirty="0" err="1" smtClean="0">
                <a:latin typeface="Imprint MT Shadow" pitchFamily="82" charset="0"/>
                <a:ea typeface="+mj-ea"/>
                <a:cs typeface="+mj-cs"/>
              </a:rPr>
              <a:t>karst</a:t>
            </a:r>
            <a:r>
              <a:rPr lang="en-US" sz="10500" b="1" dirty="0" smtClean="0">
                <a:latin typeface="Imprint MT Shadow" pitchFamily="82" charset="0"/>
                <a:ea typeface="+mj-ea"/>
                <a:cs typeface="+mj-cs"/>
              </a:rPr>
              <a:t> </a:t>
            </a:r>
            <a:r>
              <a:rPr lang="sr-Latn-RS" sz="10500" b="1" dirty="0" smtClean="0">
                <a:latin typeface="Imprint MT Shadow" pitchFamily="82" charset="0"/>
                <a:ea typeface="+mj-ea"/>
                <a:cs typeface="+mj-cs"/>
              </a:rPr>
              <a:t/>
            </a:r>
            <a:br>
              <a:rPr lang="sr-Latn-RS" sz="10500" b="1" dirty="0" smtClean="0">
                <a:latin typeface="Imprint MT Shadow" pitchFamily="82" charset="0"/>
                <a:ea typeface="+mj-ea"/>
                <a:cs typeface="+mj-cs"/>
              </a:rPr>
            </a:br>
            <a:r>
              <a:rPr lang="en-US" sz="10500" b="1" dirty="0" smtClean="0">
                <a:latin typeface="Imprint MT Shadow" pitchFamily="82" charset="0"/>
                <a:ea typeface="+mj-ea"/>
                <a:cs typeface="+mj-cs"/>
              </a:rPr>
              <a:t>– </a:t>
            </a:r>
            <a:r>
              <a:rPr lang="en-US" sz="10500" dirty="0" smtClean="0">
                <a:latin typeface="Imprint MT Shadow" pitchFamily="82" charset="0"/>
                <a:ea typeface="+mj-ea"/>
                <a:cs typeface="+mj-cs"/>
              </a:rPr>
              <a:t>examples from the </a:t>
            </a:r>
            <a:r>
              <a:rPr lang="en-US" sz="10500" dirty="0" err="1" smtClean="0">
                <a:latin typeface="Imprint MT Shadow" pitchFamily="82" charset="0"/>
                <a:ea typeface="+mj-ea"/>
                <a:cs typeface="+mj-cs"/>
              </a:rPr>
              <a:t>Carpatho-Balkanides</a:t>
            </a:r>
            <a:r>
              <a:rPr lang="en-US" sz="10500" dirty="0" smtClean="0">
                <a:latin typeface="Imprint MT Shadow" pitchFamily="82" charset="0"/>
                <a:ea typeface="+mj-ea"/>
                <a:cs typeface="+mj-cs"/>
              </a:rPr>
              <a:t> of Serbia</a:t>
            </a:r>
            <a:r>
              <a:rPr lang="sr-Latn-RS" sz="10500" dirty="0" smtClean="0">
                <a:latin typeface="Imprint MT Shadow" pitchFamily="82" charset="0"/>
                <a:ea typeface="+mj-ea"/>
                <a:cs typeface="+mj-cs"/>
              </a:rPr>
              <a:t> – </a:t>
            </a:r>
            <a:endParaRPr lang="en-US" sz="10500" dirty="0" smtClean="0">
              <a:latin typeface="Imprint MT Shadow" pitchFamily="82" charset="0"/>
              <a:ea typeface="+mj-ea"/>
              <a:cs typeface="+mj-cs"/>
            </a:endParaRPr>
          </a:p>
        </p:txBody>
      </p:sp>
      <p:sp>
        <p:nvSpPr>
          <p:cNvPr id="8" name="Rectangle 7"/>
          <p:cNvSpPr/>
          <p:nvPr/>
        </p:nvSpPr>
        <p:spPr>
          <a:xfrm>
            <a:off x="1057106" y="9358252"/>
            <a:ext cx="11520000" cy="25920000"/>
          </a:xfrm>
          <a:prstGeom prst="rect">
            <a:avLst/>
          </a:prstGeom>
          <a:solidFill>
            <a:schemeClr val="bg1">
              <a:lumMod val="95000"/>
              <a:alpha val="27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7005" tIns="43503" rIns="87005" bIns="43503" rtlCol="0" anchor="t" anchorCtr="0"/>
          <a:lstStyle/>
          <a:p>
            <a:pPr algn="just">
              <a:lnSpc>
                <a:spcPct val="150000"/>
              </a:lnSpc>
            </a:pPr>
            <a:endParaRPr lang="sr-Latn-RS" sz="2800" dirty="0" smtClean="0">
              <a:solidFill>
                <a:schemeClr val="tx1"/>
              </a:solidFill>
            </a:endParaRPr>
          </a:p>
          <a:p>
            <a:pPr algn="just">
              <a:lnSpc>
                <a:spcPct val="150000"/>
              </a:lnSpc>
            </a:pPr>
            <a:endParaRPr lang="sr-Latn-RS" sz="2800" dirty="0" smtClean="0">
              <a:solidFill>
                <a:schemeClr val="tx1"/>
              </a:solidFill>
            </a:endParaRPr>
          </a:p>
          <a:p>
            <a:pPr algn="just">
              <a:lnSpc>
                <a:spcPct val="150000"/>
              </a:lnSpc>
            </a:pPr>
            <a:endParaRPr lang="en-US" sz="2800" dirty="0" smtClean="0">
              <a:solidFill>
                <a:schemeClr val="tx1"/>
              </a:solidFill>
            </a:endParaRPr>
          </a:p>
        </p:txBody>
      </p:sp>
      <p:sp>
        <p:nvSpPr>
          <p:cNvPr id="14" name="Rectangle 13"/>
          <p:cNvSpPr/>
          <p:nvPr/>
        </p:nvSpPr>
        <p:spPr>
          <a:xfrm>
            <a:off x="13344442" y="9358252"/>
            <a:ext cx="11520000" cy="25920000"/>
          </a:xfrm>
          <a:prstGeom prst="rect">
            <a:avLst/>
          </a:prstGeom>
          <a:solidFill>
            <a:schemeClr val="bg1">
              <a:lumMod val="95000"/>
              <a:alpha val="27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7005" tIns="43503" rIns="87005" bIns="43503" rtlCol="0" anchor="ctr"/>
          <a:lstStyle/>
          <a:p>
            <a:pPr algn="ctr"/>
            <a:endParaRPr lang="en-US" dirty="0">
              <a:solidFill>
                <a:schemeClr val="bg1">
                  <a:lumMod val="95000"/>
                </a:schemeClr>
              </a:solidFill>
            </a:endParaRPr>
          </a:p>
        </p:txBody>
      </p:sp>
      <p:sp>
        <p:nvSpPr>
          <p:cNvPr id="6" name="Rectangle 5"/>
          <p:cNvSpPr/>
          <p:nvPr/>
        </p:nvSpPr>
        <p:spPr>
          <a:xfrm>
            <a:off x="25560340" y="9358252"/>
            <a:ext cx="11520000" cy="25920000"/>
          </a:xfrm>
          <a:prstGeom prst="rect">
            <a:avLst/>
          </a:prstGeom>
          <a:solidFill>
            <a:schemeClr val="bg1">
              <a:lumMod val="95000"/>
              <a:alpha val="27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7005" tIns="43503" rIns="87005" bIns="43503" rtlCol="0" anchor="ctr"/>
          <a:lstStyle/>
          <a:p>
            <a:pPr algn="ctr"/>
            <a:endParaRPr lang="en-US" dirty="0">
              <a:solidFill>
                <a:schemeClr val="bg1">
                  <a:lumMod val="95000"/>
                </a:schemeClr>
              </a:solidFill>
            </a:endParaRPr>
          </a:p>
        </p:txBody>
      </p:sp>
      <p:sp>
        <p:nvSpPr>
          <p:cNvPr id="7" name="TextBox 6"/>
          <p:cNvSpPr txBox="1"/>
          <p:nvPr/>
        </p:nvSpPr>
        <p:spPr>
          <a:xfrm flipH="1">
            <a:off x="0" y="5143411"/>
            <a:ext cx="50406300" cy="4289006"/>
          </a:xfrm>
          <a:prstGeom prst="rect">
            <a:avLst/>
          </a:prstGeom>
          <a:noFill/>
        </p:spPr>
        <p:txBody>
          <a:bodyPr wrap="square" lIns="87005" tIns="43503" rIns="87005" bIns="43503" rtlCol="0">
            <a:spAutoFit/>
          </a:bodyPr>
          <a:lstStyle/>
          <a:p>
            <a:pPr algn="ctr"/>
            <a:r>
              <a:rPr lang="en-US" sz="4600" dirty="0" err="1" smtClean="0">
                <a:latin typeface="Imprint MT Shadow" pitchFamily="82" charset="0"/>
              </a:rPr>
              <a:t>Aleksandar</a:t>
            </a:r>
            <a:r>
              <a:rPr lang="en-US" sz="4600" dirty="0" smtClean="0">
                <a:latin typeface="Imprint MT Shadow" pitchFamily="82" charset="0"/>
              </a:rPr>
              <a:t> S. </a:t>
            </a:r>
            <a:r>
              <a:rPr lang="en-US" sz="4600" dirty="0" err="1" smtClean="0">
                <a:latin typeface="Imprint MT Shadow" pitchFamily="82" charset="0"/>
              </a:rPr>
              <a:t>Petrović</a:t>
            </a:r>
            <a:r>
              <a:rPr lang="en-US" sz="4600" baseline="30000" dirty="0" smtClean="0">
                <a:latin typeface="Imprint MT Shadow" pitchFamily="82" charset="0"/>
              </a:rPr>
              <a:t>*</a:t>
            </a:r>
            <a:r>
              <a:rPr lang="en-US" sz="4600" dirty="0" smtClean="0">
                <a:latin typeface="Imprint MT Shadow" pitchFamily="82" charset="0"/>
              </a:rPr>
              <a:t>, </a:t>
            </a:r>
            <a:r>
              <a:rPr lang="en-US" sz="4600" dirty="0" err="1" smtClean="0">
                <a:latin typeface="Imprint MT Shadow" pitchFamily="82" charset="0"/>
              </a:rPr>
              <a:t>Jelena</a:t>
            </a:r>
            <a:r>
              <a:rPr lang="en-US" sz="4600" dirty="0" smtClean="0">
                <a:latin typeface="Imprint MT Shadow" pitchFamily="82" charset="0"/>
              </a:rPr>
              <a:t> </a:t>
            </a:r>
            <a:r>
              <a:rPr lang="en-US" sz="4600" dirty="0" err="1" smtClean="0">
                <a:latin typeface="Imprint MT Shadow" pitchFamily="82" charset="0"/>
              </a:rPr>
              <a:t>Ćalić</a:t>
            </a:r>
            <a:r>
              <a:rPr lang="en-US" sz="4600" baseline="30000" dirty="0" smtClean="0">
                <a:latin typeface="Imprint MT Shadow" pitchFamily="82" charset="0"/>
              </a:rPr>
              <a:t>**</a:t>
            </a:r>
            <a:r>
              <a:rPr lang="en-US" sz="4600" dirty="0" smtClean="0">
                <a:latin typeface="Imprint MT Shadow" pitchFamily="82" charset="0"/>
              </a:rPr>
              <a:t>, Aleksandra </a:t>
            </a:r>
            <a:r>
              <a:rPr lang="en-US" sz="4600" dirty="0" err="1" smtClean="0">
                <a:latin typeface="Imprint MT Shadow" pitchFamily="82" charset="0"/>
              </a:rPr>
              <a:t>Spalević</a:t>
            </a:r>
            <a:r>
              <a:rPr lang="en-US" sz="4600" baseline="30000" dirty="0" smtClean="0">
                <a:latin typeface="Imprint MT Shadow" pitchFamily="82" charset="0"/>
              </a:rPr>
              <a:t>**</a:t>
            </a:r>
            <a:r>
              <a:rPr lang="en-US" sz="4600" dirty="0" smtClean="0">
                <a:latin typeface="Imprint MT Shadow" pitchFamily="82" charset="0"/>
              </a:rPr>
              <a:t>, Marko </a:t>
            </a:r>
            <a:r>
              <a:rPr lang="en-US" sz="4600" dirty="0" err="1" smtClean="0">
                <a:latin typeface="Imprint MT Shadow" pitchFamily="82" charset="0"/>
              </a:rPr>
              <a:t>Pantić</a:t>
            </a:r>
            <a:r>
              <a:rPr lang="en-US" sz="4600" baseline="30000" dirty="0" smtClean="0">
                <a:latin typeface="Imprint MT Shadow" pitchFamily="82" charset="0"/>
              </a:rPr>
              <a:t>***</a:t>
            </a:r>
            <a:endParaRPr lang="sr-Latn-RS" sz="4600" baseline="30000" dirty="0" smtClean="0">
              <a:latin typeface="Imprint MT Shadow" pitchFamily="82" charset="0"/>
            </a:endParaRPr>
          </a:p>
          <a:p>
            <a:pPr algn="ctr"/>
            <a:endParaRPr lang="en-US" sz="4600" dirty="0" smtClean="0">
              <a:latin typeface="Imprint MT Shadow" pitchFamily="82" charset="0"/>
            </a:endParaRPr>
          </a:p>
          <a:p>
            <a:pPr algn="ctr"/>
            <a:r>
              <a:rPr lang="en-US" sz="4600" dirty="0" smtClean="0">
                <a:latin typeface="Imprint MT Shadow" pitchFamily="82" charset="0"/>
              </a:rPr>
              <a:t>* University of Belgrade, Faculty of Geography</a:t>
            </a:r>
            <a:r>
              <a:rPr lang="sr-Latn-RS" sz="4600" dirty="0" smtClean="0">
                <a:latin typeface="Imprint MT Shadow" pitchFamily="82" charset="0"/>
              </a:rPr>
              <a:t>; </a:t>
            </a:r>
            <a:r>
              <a:rPr lang="en-US" sz="4600" dirty="0" smtClean="0">
                <a:latin typeface="Imprint MT Shadow" pitchFamily="82" charset="0"/>
              </a:rPr>
              <a:t> ** Geographical Institute “Jovan </a:t>
            </a:r>
            <a:r>
              <a:rPr lang="en-US" sz="4600" dirty="0" err="1" smtClean="0">
                <a:latin typeface="Imprint MT Shadow" pitchFamily="82" charset="0"/>
              </a:rPr>
              <a:t>Cvijić</a:t>
            </a:r>
            <a:r>
              <a:rPr lang="en-US" sz="4600" dirty="0" smtClean="0">
                <a:latin typeface="Imprint MT Shadow" pitchFamily="82" charset="0"/>
              </a:rPr>
              <a:t>” of the Serbian Academy of Sciences and Arts</a:t>
            </a:r>
            <a:r>
              <a:rPr lang="sr-Latn-RS" sz="4600" dirty="0" smtClean="0">
                <a:latin typeface="Imprint MT Shadow" pitchFamily="82" charset="0"/>
              </a:rPr>
              <a:t>;</a:t>
            </a:r>
            <a:endParaRPr lang="en-US" sz="4600" dirty="0" smtClean="0">
              <a:latin typeface="Imprint MT Shadow" pitchFamily="82" charset="0"/>
            </a:endParaRPr>
          </a:p>
          <a:p>
            <a:pPr algn="ctr"/>
            <a:r>
              <a:rPr lang="en-US" sz="4600" dirty="0" smtClean="0">
                <a:latin typeface="Imprint MT Shadow" pitchFamily="82" charset="0"/>
              </a:rPr>
              <a:t>*** </a:t>
            </a:r>
            <a:r>
              <a:rPr lang="en-US" sz="4600" dirty="0" err="1" smtClean="0">
                <a:latin typeface="Imprint MT Shadow" pitchFamily="82" charset="0"/>
              </a:rPr>
              <a:t>Vekom</a:t>
            </a:r>
            <a:r>
              <a:rPr lang="en-US" sz="4600" dirty="0" smtClean="0">
                <a:latin typeface="Imprint MT Shadow" pitchFamily="82" charset="0"/>
              </a:rPr>
              <a:t> Geo, Belgrade</a:t>
            </a:r>
          </a:p>
          <a:p>
            <a:endParaRPr lang="en-US" dirty="0"/>
          </a:p>
        </p:txBody>
      </p:sp>
      <p:pic>
        <p:nvPicPr>
          <p:cNvPr id="1026" name="Picture 2" descr="D:\ACA\001 FAKULTET\002 RADOVI\001 RADNO\002 Evolution of collapse valleys in karst\Primeri postera\grb-100-x-100jpg.jpg"/>
          <p:cNvPicPr>
            <a:picLocks noChangeAspect="1" noChangeArrowheads="1"/>
          </p:cNvPicPr>
          <p:nvPr/>
        </p:nvPicPr>
        <p:blipFill>
          <a:blip r:embed="rId4"/>
          <a:srcRect/>
          <a:stretch>
            <a:fillRect/>
          </a:stretch>
        </p:blipFill>
        <p:spPr bwMode="auto">
          <a:xfrm>
            <a:off x="949949" y="1015883"/>
            <a:ext cx="4209786" cy="4012848"/>
          </a:xfrm>
          <a:prstGeom prst="rect">
            <a:avLst/>
          </a:prstGeom>
          <a:noFill/>
        </p:spPr>
      </p:pic>
      <p:pic>
        <p:nvPicPr>
          <p:cNvPr id="1028" name="Picture 4" descr="D:\ACA\001 FAKULTET\002 RADOVI\001 RADNO\002 Evolution of collapse valleys in karst\Primeri postera\VEKOM GEO za sajt.jpg"/>
          <p:cNvPicPr>
            <a:picLocks noChangeAspect="1" noChangeArrowheads="1"/>
          </p:cNvPicPr>
          <p:nvPr/>
        </p:nvPicPr>
        <p:blipFill>
          <a:blip r:embed="rId5"/>
          <a:srcRect/>
          <a:stretch>
            <a:fillRect/>
          </a:stretch>
        </p:blipFill>
        <p:spPr bwMode="auto">
          <a:xfrm>
            <a:off x="45062914" y="5572038"/>
            <a:ext cx="2667000" cy="2314222"/>
          </a:xfrm>
          <a:prstGeom prst="rect">
            <a:avLst/>
          </a:prstGeom>
          <a:noFill/>
        </p:spPr>
      </p:pic>
      <p:pic>
        <p:nvPicPr>
          <p:cNvPr id="1029" name="Picture 5" descr="D:\ACA\001 FAKULTET\002 RADOVI\001 RADNO\002 Evolution of collapse valleys in karst\Prilozi\Pogled 2.jpg"/>
          <p:cNvPicPr>
            <a:picLocks noChangeAspect="1" noChangeArrowheads="1"/>
          </p:cNvPicPr>
          <p:nvPr/>
        </p:nvPicPr>
        <p:blipFill>
          <a:blip r:embed="rId6"/>
          <a:srcRect/>
          <a:stretch>
            <a:fillRect/>
          </a:stretch>
        </p:blipFill>
        <p:spPr bwMode="auto">
          <a:xfrm>
            <a:off x="16315031" y="15978451"/>
            <a:ext cx="8030863" cy="3429024"/>
          </a:xfrm>
          <a:prstGeom prst="rect">
            <a:avLst/>
          </a:prstGeom>
          <a:noFill/>
          <a:ln cmpd="sng">
            <a:solidFill>
              <a:schemeClr val="bg1"/>
            </a:solidFill>
          </a:ln>
        </p:spPr>
      </p:pic>
      <p:pic>
        <p:nvPicPr>
          <p:cNvPr id="1030" name="Picture 6" descr="D:\ACA\001 FAKULTET\002 RADOVI\001 RADNO\002 Evolution of collapse valleys in karst\fotografije\rotacioni teodolit.jpg"/>
          <p:cNvPicPr>
            <a:picLocks noChangeAspect="1" noChangeArrowheads="1"/>
          </p:cNvPicPr>
          <p:nvPr/>
        </p:nvPicPr>
        <p:blipFill>
          <a:blip r:embed="rId7" cstate="print"/>
          <a:srcRect/>
          <a:stretch>
            <a:fillRect/>
          </a:stretch>
        </p:blipFill>
        <p:spPr bwMode="auto">
          <a:xfrm>
            <a:off x="13867294" y="18506424"/>
            <a:ext cx="4046538" cy="3139164"/>
          </a:xfrm>
          <a:prstGeom prst="rect">
            <a:avLst/>
          </a:prstGeom>
          <a:noFill/>
          <a:ln cmpd="sng">
            <a:solidFill>
              <a:schemeClr val="bg1"/>
            </a:solidFill>
          </a:ln>
        </p:spPr>
      </p:pic>
      <p:pic>
        <p:nvPicPr>
          <p:cNvPr id="2" name="Picture 2" descr="C:\Users\Aca\Downloads\Logo teget klasican-01.jpg"/>
          <p:cNvPicPr>
            <a:picLocks noChangeAspect="1" noChangeArrowheads="1"/>
          </p:cNvPicPr>
          <p:nvPr/>
        </p:nvPicPr>
        <p:blipFill>
          <a:blip r:embed="rId8" cstate="print"/>
          <a:srcRect/>
          <a:stretch>
            <a:fillRect/>
          </a:stretch>
        </p:blipFill>
        <p:spPr bwMode="auto">
          <a:xfrm>
            <a:off x="46109847" y="1174632"/>
            <a:ext cx="3310785" cy="3492525"/>
          </a:xfrm>
          <a:prstGeom prst="rect">
            <a:avLst/>
          </a:prstGeom>
          <a:noFill/>
        </p:spPr>
      </p:pic>
      <p:sp>
        <p:nvSpPr>
          <p:cNvPr id="13" name="Rectangle 12"/>
          <p:cNvSpPr/>
          <p:nvPr/>
        </p:nvSpPr>
        <p:spPr>
          <a:xfrm>
            <a:off x="37776238" y="9358252"/>
            <a:ext cx="11520000" cy="25920000"/>
          </a:xfrm>
          <a:prstGeom prst="rect">
            <a:avLst/>
          </a:prstGeom>
          <a:solidFill>
            <a:schemeClr val="bg1">
              <a:lumMod val="95000"/>
              <a:alpha val="27000"/>
            </a:schemeClr>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87005" tIns="43503" rIns="87005" bIns="43503" rtlCol="0" anchor="ctr"/>
          <a:lstStyle/>
          <a:p>
            <a:pPr algn="ctr"/>
            <a:endParaRPr lang="en-US" dirty="0">
              <a:solidFill>
                <a:schemeClr val="bg1">
                  <a:lumMod val="95000"/>
                </a:schemeClr>
              </a:solidFill>
            </a:endParaRPr>
          </a:p>
        </p:txBody>
      </p:sp>
      <p:pic>
        <p:nvPicPr>
          <p:cNvPr id="5" name="Picture 4" descr="D:\ACA\001 FAKULTET\002 RADOVI\001 RADNO\002 Evolution of collapse valleys in karst\Primeri postera\GeogInst_logo3cm.jpg"/>
          <p:cNvPicPr>
            <a:picLocks noChangeAspect="1" noChangeArrowheads="1"/>
          </p:cNvPicPr>
          <p:nvPr/>
        </p:nvPicPr>
        <p:blipFill>
          <a:blip r:embed="rId9"/>
          <a:srcRect/>
          <a:stretch>
            <a:fillRect/>
          </a:stretch>
        </p:blipFill>
        <p:spPr bwMode="auto">
          <a:xfrm>
            <a:off x="2771618" y="5357724"/>
            <a:ext cx="3357586" cy="2647816"/>
          </a:xfrm>
          <a:prstGeom prst="rect">
            <a:avLst/>
          </a:prstGeom>
          <a:noFill/>
        </p:spPr>
      </p:pic>
      <p:pic>
        <p:nvPicPr>
          <p:cNvPr id="1032" name="Picture 8" descr="D:\ACA\001 FAKULTET\002 RADOVI\001 RADNO\002 Evolution of collapse valleys in karst\Prilozi\krasIS.jpg"/>
          <p:cNvPicPr>
            <a:picLocks noChangeAspect="1" noChangeArrowheads="1"/>
          </p:cNvPicPr>
          <p:nvPr/>
        </p:nvPicPr>
        <p:blipFill>
          <a:blip r:embed="rId10" cstate="print"/>
          <a:srcRect/>
          <a:stretch>
            <a:fillRect/>
          </a:stretch>
        </p:blipFill>
        <p:spPr bwMode="auto">
          <a:xfrm>
            <a:off x="1337972" y="17510809"/>
            <a:ext cx="3991037" cy="5643602"/>
          </a:xfrm>
          <a:prstGeom prst="rect">
            <a:avLst/>
          </a:prstGeom>
          <a:noFill/>
        </p:spPr>
      </p:pic>
      <p:sp>
        <p:nvSpPr>
          <p:cNvPr id="25" name="TextBox 24"/>
          <p:cNvSpPr txBox="1"/>
          <p:nvPr/>
        </p:nvSpPr>
        <p:spPr>
          <a:xfrm>
            <a:off x="1342858" y="22082841"/>
            <a:ext cx="3929090" cy="1107996"/>
          </a:xfrm>
          <a:prstGeom prst="rect">
            <a:avLst/>
          </a:prstGeom>
          <a:noFill/>
        </p:spPr>
        <p:txBody>
          <a:bodyPr wrap="square" rtlCol="0">
            <a:spAutoFit/>
          </a:bodyPr>
          <a:lstStyle/>
          <a:p>
            <a:r>
              <a:rPr lang="sr-Latn-RS" sz="1800" dirty="0" smtClean="0">
                <a:latin typeface="Imprint MT Shadow" pitchFamily="82" charset="0"/>
              </a:rPr>
              <a:t>Fig. 1 – Research area</a:t>
            </a:r>
            <a:r>
              <a:rPr lang="en-US" sz="1800" dirty="0" smtClean="0"/>
              <a:t> </a:t>
            </a:r>
          </a:p>
          <a:p>
            <a:r>
              <a:rPr lang="en-US" sz="1200" b="1" dirty="0" smtClean="0"/>
              <a:t>a</a:t>
            </a:r>
            <a:r>
              <a:rPr lang="en-US" sz="1200" dirty="0" smtClean="0"/>
              <a:t> – </a:t>
            </a:r>
            <a:r>
              <a:rPr lang="en-US" sz="1200" dirty="0" err="1" smtClean="0"/>
              <a:t>Karst</a:t>
            </a:r>
            <a:r>
              <a:rPr lang="en-US" sz="1200" dirty="0" smtClean="0"/>
              <a:t> of </a:t>
            </a:r>
            <a:r>
              <a:rPr lang="en-US" sz="1200" dirty="0" err="1" smtClean="0"/>
              <a:t>Carpatho-balkanides</a:t>
            </a:r>
            <a:r>
              <a:rPr lang="en-US" sz="1200" dirty="0" smtClean="0"/>
              <a:t> of Serbia; </a:t>
            </a:r>
          </a:p>
          <a:p>
            <a:r>
              <a:rPr lang="en-US" sz="1200" b="1" dirty="0" smtClean="0"/>
              <a:t>b</a:t>
            </a:r>
            <a:r>
              <a:rPr lang="en-US" sz="1200" dirty="0" smtClean="0"/>
              <a:t> – location of collapse valleys) (1 – </a:t>
            </a:r>
            <a:r>
              <a:rPr lang="en-US" sz="1200" dirty="0" err="1" smtClean="0"/>
              <a:t>Radovanska</a:t>
            </a:r>
            <a:r>
              <a:rPr lang="en-US" sz="1200" dirty="0" smtClean="0"/>
              <a:t> River;</a:t>
            </a:r>
          </a:p>
          <a:p>
            <a:r>
              <a:rPr lang="en-US" sz="1200" dirty="0" smtClean="0"/>
              <a:t>2 – </a:t>
            </a:r>
            <a:r>
              <a:rPr lang="en-US" sz="1200" dirty="0" err="1" smtClean="0"/>
              <a:t>Zamna</a:t>
            </a:r>
            <a:r>
              <a:rPr lang="en-US" sz="1200" dirty="0" smtClean="0"/>
              <a:t>; 3 – </a:t>
            </a:r>
            <a:r>
              <a:rPr lang="en-US" sz="1200" dirty="0" err="1" smtClean="0"/>
              <a:t>Vratna</a:t>
            </a:r>
            <a:r>
              <a:rPr lang="en-US" sz="1200" dirty="0" smtClean="0"/>
              <a:t>; 4 – </a:t>
            </a:r>
            <a:r>
              <a:rPr lang="en-US" sz="1200" dirty="0" err="1" smtClean="0"/>
              <a:t>Ravna</a:t>
            </a:r>
            <a:r>
              <a:rPr lang="en-US" sz="1200" dirty="0" smtClean="0"/>
              <a:t> River)</a:t>
            </a:r>
          </a:p>
          <a:p>
            <a:endParaRPr lang="en-US" sz="1200" dirty="0">
              <a:latin typeface="Imprint MT Shadow" pitchFamily="82" charset="0"/>
            </a:endParaRPr>
          </a:p>
        </p:txBody>
      </p:sp>
      <p:sp>
        <p:nvSpPr>
          <p:cNvPr id="26" name="TextBox 25"/>
          <p:cNvSpPr txBox="1"/>
          <p:nvPr/>
        </p:nvSpPr>
        <p:spPr>
          <a:xfrm>
            <a:off x="4771882" y="21645588"/>
            <a:ext cx="522900" cy="646331"/>
          </a:xfrm>
          <a:prstGeom prst="rect">
            <a:avLst/>
          </a:prstGeom>
          <a:noFill/>
        </p:spPr>
        <p:txBody>
          <a:bodyPr wrap="none" rtlCol="0">
            <a:spAutoFit/>
          </a:bodyPr>
          <a:lstStyle/>
          <a:p>
            <a:r>
              <a:rPr lang="en-US" sz="3600" dirty="0" smtClean="0"/>
              <a:t>a.</a:t>
            </a:r>
            <a:endParaRPr lang="en-US" sz="3600" dirty="0"/>
          </a:p>
        </p:txBody>
      </p:sp>
      <p:pic>
        <p:nvPicPr>
          <p:cNvPr id="10" name="Picture 6" descr="D:\ACA\001 FAKULTET\002 RADOVI\001 RADNO\002 Evolution of collapse valleys in karst\Prilozi\polozaj novo.jpg"/>
          <p:cNvPicPr>
            <a:picLocks noChangeAspect="1" noChangeArrowheads="1"/>
          </p:cNvPicPr>
          <p:nvPr/>
        </p:nvPicPr>
        <p:blipFill>
          <a:blip r:embed="rId11" cstate="print"/>
          <a:srcRect/>
          <a:stretch>
            <a:fillRect/>
          </a:stretch>
        </p:blipFill>
        <p:spPr bwMode="auto">
          <a:xfrm>
            <a:off x="3144841" y="15359044"/>
            <a:ext cx="3984495" cy="4152029"/>
          </a:xfrm>
          <a:prstGeom prst="rect">
            <a:avLst/>
          </a:prstGeom>
          <a:noFill/>
          <a:effectLst>
            <a:outerShdw blurRad="50800" dist="177800" dir="2700000" algn="tl" rotWithShape="0">
              <a:prstClr val="black">
                <a:alpha val="40000"/>
              </a:prstClr>
            </a:outerShdw>
            <a:softEdge rad="31750"/>
          </a:effectLst>
        </p:spPr>
      </p:pic>
      <p:sp>
        <p:nvSpPr>
          <p:cNvPr id="31" name="TextBox 30"/>
          <p:cNvSpPr txBox="1"/>
          <p:nvPr/>
        </p:nvSpPr>
        <p:spPr>
          <a:xfrm>
            <a:off x="6486394" y="18788068"/>
            <a:ext cx="543739" cy="646331"/>
          </a:xfrm>
          <a:prstGeom prst="rect">
            <a:avLst/>
          </a:prstGeom>
          <a:noFill/>
        </p:spPr>
        <p:txBody>
          <a:bodyPr wrap="none" rtlCol="0">
            <a:spAutoFit/>
          </a:bodyPr>
          <a:lstStyle/>
          <a:p>
            <a:r>
              <a:rPr lang="en-US" sz="3600" dirty="0" smtClean="0"/>
              <a:t>b.</a:t>
            </a:r>
            <a:endParaRPr lang="en-US" sz="3600" dirty="0"/>
          </a:p>
        </p:txBody>
      </p:sp>
      <p:pic>
        <p:nvPicPr>
          <p:cNvPr id="23" name="Picture 2" descr="D:\ACA\001 FAKULTET\002 RADOVI\001 RADNO\002 Evolution of collapse valleys in karst\Primeri postera\Prerast-vratne.jpg"/>
          <p:cNvPicPr>
            <a:picLocks noChangeAspect="1" noChangeArrowheads="1"/>
          </p:cNvPicPr>
          <p:nvPr/>
        </p:nvPicPr>
        <p:blipFill>
          <a:blip r:embed="rId12"/>
          <a:srcRect/>
          <a:stretch>
            <a:fillRect/>
          </a:stretch>
        </p:blipFill>
        <p:spPr bwMode="auto">
          <a:xfrm>
            <a:off x="6891236" y="31289718"/>
            <a:ext cx="5453074" cy="3567219"/>
          </a:xfrm>
          <a:prstGeom prst="rect">
            <a:avLst/>
          </a:prstGeom>
          <a:noFill/>
          <a:ln w="9525">
            <a:solidFill>
              <a:schemeClr val="bg2"/>
            </a:solidFill>
          </a:ln>
        </p:spPr>
      </p:pic>
      <p:pic>
        <p:nvPicPr>
          <p:cNvPr id="32" name="Picture 6" descr="D:\ACA\001 FAKULTET\002 RADOVI\001 RADNO\002 Evolution of collapse valleys in karst\Primeri postera\mala prerast vratna.jpg"/>
          <p:cNvPicPr>
            <a:picLocks noChangeAspect="1" noChangeArrowheads="1"/>
          </p:cNvPicPr>
          <p:nvPr/>
        </p:nvPicPr>
        <p:blipFill>
          <a:blip r:embed="rId13" cstate="print"/>
          <a:srcRect/>
          <a:stretch>
            <a:fillRect/>
          </a:stretch>
        </p:blipFill>
        <p:spPr bwMode="auto">
          <a:xfrm>
            <a:off x="38204866" y="15900401"/>
            <a:ext cx="4214842" cy="6316691"/>
          </a:xfrm>
          <a:prstGeom prst="rect">
            <a:avLst/>
          </a:prstGeom>
          <a:noFill/>
          <a:ln w="9525">
            <a:solidFill>
              <a:schemeClr val="bg2"/>
            </a:solidFill>
          </a:ln>
        </p:spPr>
      </p:pic>
      <p:sp>
        <p:nvSpPr>
          <p:cNvPr id="46" name="TextBox 45"/>
          <p:cNvSpPr txBox="1"/>
          <p:nvPr/>
        </p:nvSpPr>
        <p:spPr>
          <a:xfrm>
            <a:off x="25560340" y="9358253"/>
            <a:ext cx="11501518" cy="16296769"/>
          </a:xfrm>
          <a:prstGeom prst="rect">
            <a:avLst/>
          </a:prstGeom>
          <a:noFill/>
        </p:spPr>
        <p:txBody>
          <a:bodyPr wrap="square" rtlCol="0">
            <a:spAutoFit/>
          </a:bodyPr>
          <a:lstStyle/>
          <a:p>
            <a:pPr algn="just">
              <a:lnSpc>
                <a:spcPct val="150000"/>
              </a:lnSpc>
            </a:pPr>
            <a:r>
              <a:rPr lang="en-US" sz="2600" b="1" dirty="0" smtClean="0"/>
              <a:t>Results&amp; Discussion</a:t>
            </a:r>
            <a:endParaRPr lang="en-US" sz="2600" dirty="0" smtClean="0"/>
          </a:p>
          <a:p>
            <a:pPr algn="just">
              <a:lnSpc>
                <a:spcPct val="150000"/>
              </a:lnSpc>
            </a:pPr>
            <a:r>
              <a:rPr lang="en-US" sz="2600" dirty="0" smtClean="0"/>
              <a:t>The </a:t>
            </a:r>
            <a:r>
              <a:rPr lang="en-US" sz="2600" b="1" dirty="0" err="1" smtClean="0"/>
              <a:t>Radovanska</a:t>
            </a:r>
            <a:r>
              <a:rPr lang="en-US" sz="2600" b="1" dirty="0" smtClean="0"/>
              <a:t> River </a:t>
            </a:r>
            <a:r>
              <a:rPr lang="en-US" sz="2600" dirty="0" smtClean="0"/>
              <a:t>on Mt. </a:t>
            </a:r>
            <a:r>
              <a:rPr lang="en-US" sz="2600" dirty="0" err="1" smtClean="0"/>
              <a:t>Kučaj</a:t>
            </a:r>
            <a:r>
              <a:rPr lang="en-US" sz="2600" dirty="0" smtClean="0"/>
              <a:t> flows along the contact between crystalline </a:t>
            </a:r>
            <a:r>
              <a:rPr lang="en-US" sz="2600" dirty="0" err="1" smtClean="0"/>
              <a:t>schists</a:t>
            </a:r>
            <a:r>
              <a:rPr lang="en-US" sz="2600" dirty="0" smtClean="0"/>
              <a:t> and thick-bedded Upper Jurassic </a:t>
            </a:r>
            <a:r>
              <a:rPr lang="en-US" sz="2600" dirty="0" err="1" smtClean="0"/>
              <a:t>limestones</a:t>
            </a:r>
            <a:r>
              <a:rPr lang="en-US" sz="2600" dirty="0" smtClean="0"/>
              <a:t>. The river sinks in the </a:t>
            </a:r>
            <a:r>
              <a:rPr lang="en-US" sz="2600" dirty="0" err="1" smtClean="0"/>
              <a:t>limestones</a:t>
            </a:r>
            <a:r>
              <a:rPr lang="en-US" sz="2600" dirty="0" smtClean="0"/>
              <a:t>, forming a blind valley. Mapping and scanning of the </a:t>
            </a:r>
            <a:r>
              <a:rPr lang="en-US" sz="2600" dirty="0" err="1" smtClean="0"/>
              <a:t>Radovanska</a:t>
            </a:r>
            <a:r>
              <a:rPr lang="en-US" sz="2600" dirty="0" smtClean="0"/>
              <a:t> </a:t>
            </a:r>
            <a:r>
              <a:rPr lang="en-US" sz="2600" dirty="0" err="1" smtClean="0"/>
              <a:t>Reka</a:t>
            </a:r>
            <a:r>
              <a:rPr lang="en-US" sz="2600" dirty="0" smtClean="0"/>
              <a:t> valley showed that the dry valley is positioned parallel to the cave passage, but is </a:t>
            </a:r>
            <a:r>
              <a:rPr lang="en-US" sz="2600" dirty="0" err="1" smtClean="0"/>
              <a:t>offsetto</a:t>
            </a:r>
            <a:r>
              <a:rPr lang="en-US" sz="2600" dirty="0" smtClean="0"/>
              <a:t> SW (20-30 m horizontally and about 8 m vertically). This offset is due to the existence of a significant tension joint dipping at 234/32</a:t>
            </a:r>
            <a:r>
              <a:rPr lang="sr-Latn-RS" sz="2600" dirty="0" smtClean="0"/>
              <a:t> (Fig. 5b)</a:t>
            </a:r>
            <a:r>
              <a:rPr lang="en-US" sz="2600" dirty="0" smtClean="0"/>
              <a:t>, which guided the development of both the cave passage and the dry valley. The valley is of hanging type on both sides and strikes at 300-120, similarly as the major axis of the </a:t>
            </a:r>
            <a:r>
              <a:rPr lang="en-US" sz="2600" dirty="0" err="1" smtClean="0"/>
              <a:t>doline</a:t>
            </a:r>
            <a:r>
              <a:rPr lang="en-US" sz="2600" dirty="0" smtClean="0"/>
              <a:t> at its bottom, the cave and the joint (Fig. 5</a:t>
            </a:r>
            <a:r>
              <a:rPr lang="sr-Latn-RS" sz="2600" dirty="0" smtClean="0"/>
              <a:t>a</a:t>
            </a:r>
            <a:r>
              <a:rPr lang="en-US" sz="2600" dirty="0" smtClean="0"/>
              <a:t>). The entrance to the cave shows a clear cross section of this passage (Fig. </a:t>
            </a:r>
            <a:r>
              <a:rPr lang="sr-Latn-RS" sz="2600" dirty="0" smtClean="0"/>
              <a:t>5c</a:t>
            </a:r>
            <a:r>
              <a:rPr lang="en-US" sz="2600" dirty="0" smtClean="0"/>
              <a:t>).</a:t>
            </a:r>
          </a:p>
          <a:p>
            <a:pPr algn="just">
              <a:lnSpc>
                <a:spcPct val="150000"/>
              </a:lnSpc>
            </a:pPr>
            <a:r>
              <a:rPr lang="en-US" sz="2600" dirty="0" smtClean="0"/>
              <a:t> </a:t>
            </a:r>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r>
              <a:rPr lang="en-US" sz="2600" dirty="0" smtClean="0"/>
              <a:t> </a:t>
            </a:r>
            <a:endParaRPr lang="sr-Latn-RS" sz="2600" dirty="0" smtClean="0"/>
          </a:p>
          <a:p>
            <a:pPr algn="just">
              <a:lnSpc>
                <a:spcPct val="150000"/>
              </a:lnSpc>
            </a:pPr>
            <a:endParaRPr lang="sr-Latn-RS" sz="2600" dirty="0" smtClean="0"/>
          </a:p>
          <a:p>
            <a:pPr algn="just">
              <a:lnSpc>
                <a:spcPct val="150000"/>
              </a:lnSpc>
            </a:pPr>
            <a:endParaRPr lang="en-US" sz="2600" dirty="0" smtClean="0"/>
          </a:p>
        </p:txBody>
      </p:sp>
      <p:pic>
        <p:nvPicPr>
          <p:cNvPr id="1036" name="Picture 12" descr="D:\ACA\001 FAKULTET\002 RADOVI\001 RADNO\002 Evolution of collapse valleys in karst\Prilozi\radovanska ulaz.jpg"/>
          <p:cNvPicPr>
            <a:picLocks noChangeAspect="1" noChangeArrowheads="1"/>
          </p:cNvPicPr>
          <p:nvPr/>
        </p:nvPicPr>
        <p:blipFill>
          <a:blip r:embed="rId14" cstate="print"/>
          <a:srcRect/>
          <a:stretch>
            <a:fillRect/>
          </a:stretch>
        </p:blipFill>
        <p:spPr bwMode="auto">
          <a:xfrm>
            <a:off x="31061066" y="19216696"/>
            <a:ext cx="5142401" cy="3857652"/>
          </a:xfrm>
          <a:prstGeom prst="rect">
            <a:avLst/>
          </a:prstGeom>
          <a:noFill/>
          <a:ln w="9525">
            <a:solidFill>
              <a:schemeClr val="bg2"/>
            </a:solidFill>
          </a:ln>
        </p:spPr>
      </p:pic>
      <p:sp>
        <p:nvSpPr>
          <p:cNvPr id="47" name="TextBox 46"/>
          <p:cNvSpPr txBox="1"/>
          <p:nvPr/>
        </p:nvSpPr>
        <p:spPr>
          <a:xfrm>
            <a:off x="11772806" y="31361156"/>
            <a:ext cx="418704" cy="646331"/>
          </a:xfrm>
          <a:prstGeom prst="rect">
            <a:avLst/>
          </a:prstGeom>
          <a:noFill/>
        </p:spPr>
        <p:txBody>
          <a:bodyPr wrap="none" rtlCol="0">
            <a:spAutoFit/>
          </a:bodyPr>
          <a:lstStyle/>
          <a:p>
            <a:r>
              <a:rPr lang="sr-Latn-RS" sz="3600" dirty="0" smtClean="0">
                <a:solidFill>
                  <a:schemeClr val="bg1"/>
                </a:solidFill>
              </a:rPr>
              <a:t>2</a:t>
            </a:r>
            <a:endParaRPr lang="en-US" sz="3600" dirty="0">
              <a:solidFill>
                <a:schemeClr val="bg1"/>
              </a:solidFill>
            </a:endParaRPr>
          </a:p>
        </p:txBody>
      </p:sp>
      <p:pic>
        <p:nvPicPr>
          <p:cNvPr id="1037" name="Picture 13" descr="D:\ACA\001 FAKULTET\002 RADOVI\001 RADNO\002 Evolution of collapse valleys in karst\Prilozi\profil radovanska poprecno.jpg"/>
          <p:cNvPicPr>
            <a:picLocks noChangeAspect="1" noChangeArrowheads="1"/>
          </p:cNvPicPr>
          <p:nvPr/>
        </p:nvPicPr>
        <p:blipFill>
          <a:blip r:embed="rId15" cstate="print"/>
          <a:srcRect/>
          <a:stretch>
            <a:fillRect/>
          </a:stretch>
        </p:blipFill>
        <p:spPr bwMode="auto">
          <a:xfrm>
            <a:off x="30514547" y="16001986"/>
            <a:ext cx="5976553" cy="3357586"/>
          </a:xfrm>
          <a:prstGeom prst="rect">
            <a:avLst/>
          </a:prstGeom>
          <a:noFill/>
          <a:ln w="9525">
            <a:solidFill>
              <a:schemeClr val="bg2"/>
            </a:solidFill>
          </a:ln>
        </p:spPr>
      </p:pic>
      <p:sp>
        <p:nvSpPr>
          <p:cNvPr id="49" name="TextBox 48"/>
          <p:cNvSpPr txBox="1"/>
          <p:nvPr/>
        </p:nvSpPr>
        <p:spPr>
          <a:xfrm>
            <a:off x="17059218" y="18573754"/>
            <a:ext cx="639919" cy="646331"/>
          </a:xfrm>
          <a:prstGeom prst="rect">
            <a:avLst/>
          </a:prstGeom>
          <a:noFill/>
        </p:spPr>
        <p:txBody>
          <a:bodyPr wrap="none" rtlCol="0">
            <a:spAutoFit/>
          </a:bodyPr>
          <a:lstStyle/>
          <a:p>
            <a:r>
              <a:rPr lang="sr-Latn-RS" sz="3600" dirty="0" smtClean="0">
                <a:solidFill>
                  <a:schemeClr val="bg1"/>
                </a:solidFill>
              </a:rPr>
              <a:t>3a</a:t>
            </a:r>
            <a:endParaRPr lang="en-US" sz="3600" dirty="0">
              <a:solidFill>
                <a:schemeClr val="bg1"/>
              </a:solidFill>
            </a:endParaRPr>
          </a:p>
        </p:txBody>
      </p:sp>
      <p:sp>
        <p:nvSpPr>
          <p:cNvPr id="50" name="TextBox 49"/>
          <p:cNvSpPr txBox="1"/>
          <p:nvPr/>
        </p:nvSpPr>
        <p:spPr>
          <a:xfrm>
            <a:off x="23488638" y="18573754"/>
            <a:ext cx="660758" cy="646331"/>
          </a:xfrm>
          <a:prstGeom prst="rect">
            <a:avLst/>
          </a:prstGeom>
          <a:noFill/>
        </p:spPr>
        <p:txBody>
          <a:bodyPr wrap="none" rtlCol="0">
            <a:spAutoFit/>
          </a:bodyPr>
          <a:lstStyle/>
          <a:p>
            <a:r>
              <a:rPr lang="sr-Latn-RS" sz="3600" dirty="0" smtClean="0">
                <a:solidFill>
                  <a:schemeClr val="bg1"/>
                </a:solidFill>
              </a:rPr>
              <a:t>3b</a:t>
            </a:r>
            <a:endParaRPr lang="en-US" sz="3600" dirty="0">
              <a:solidFill>
                <a:schemeClr val="bg1"/>
              </a:solidFill>
            </a:endParaRPr>
          </a:p>
        </p:txBody>
      </p:sp>
      <p:sp>
        <p:nvSpPr>
          <p:cNvPr id="40" name="TextBox 39"/>
          <p:cNvSpPr txBox="1"/>
          <p:nvPr/>
        </p:nvSpPr>
        <p:spPr>
          <a:xfrm>
            <a:off x="1057106" y="9358252"/>
            <a:ext cx="11501518" cy="13295948"/>
          </a:xfrm>
          <a:prstGeom prst="rect">
            <a:avLst/>
          </a:prstGeom>
          <a:noFill/>
        </p:spPr>
        <p:txBody>
          <a:bodyPr wrap="square" rtlCol="0">
            <a:spAutoFit/>
          </a:bodyPr>
          <a:lstStyle/>
          <a:p>
            <a:pPr algn="just">
              <a:lnSpc>
                <a:spcPct val="150000"/>
              </a:lnSpc>
            </a:pPr>
            <a:r>
              <a:rPr lang="en-US" sz="2600" b="1" dirty="0" smtClean="0"/>
              <a:t>Introduction</a:t>
            </a:r>
            <a:endParaRPr lang="en-US" sz="2600" dirty="0" smtClean="0"/>
          </a:p>
          <a:p>
            <a:pPr algn="just">
              <a:lnSpc>
                <a:spcPct val="150000"/>
              </a:lnSpc>
            </a:pPr>
            <a:r>
              <a:rPr lang="en-US" sz="2600" dirty="0" smtClean="0"/>
              <a:t>Development of valleys in </a:t>
            </a:r>
            <a:r>
              <a:rPr lang="en-US" sz="2600" dirty="0" err="1" smtClean="0"/>
              <a:t>karst</a:t>
            </a:r>
            <a:r>
              <a:rPr lang="en-US" sz="2600" dirty="0" smtClean="0"/>
              <a:t> is an issue which has not been sufficiently studied in </a:t>
            </a:r>
            <a:r>
              <a:rPr lang="en-US" sz="2600" dirty="0" err="1" smtClean="0"/>
              <a:t>karst</a:t>
            </a:r>
            <a:r>
              <a:rPr lang="en-US" sz="2600" dirty="0" smtClean="0"/>
              <a:t> surface morphology. These valleys are long linear forms whose orthogonal projections resemble normal valleys, but most of their characteristics are strongly influenced by </a:t>
            </a:r>
            <a:r>
              <a:rPr lang="en-US" sz="2600" dirty="0" err="1" smtClean="0"/>
              <a:t>karst</a:t>
            </a:r>
            <a:r>
              <a:rPr lang="en-US" sz="2600" dirty="0" smtClean="0"/>
              <a:t> process. In largest number of relevant references, this subject is either only briefly mentioned or completely lacking. This paper presents the examples of a particular type of valley in </a:t>
            </a:r>
            <a:r>
              <a:rPr lang="en-US" sz="2600" dirty="0" err="1" smtClean="0"/>
              <a:t>karst</a:t>
            </a:r>
            <a:r>
              <a:rPr lang="en-US" sz="2600" dirty="0" smtClean="0"/>
              <a:t> formed by cave ceiling collapse close to the topographical surface. For these forms, we use the term “</a:t>
            </a:r>
            <a:r>
              <a:rPr lang="en-US" sz="2600" b="1" dirty="0" smtClean="0"/>
              <a:t>collapse valleys</a:t>
            </a:r>
            <a:r>
              <a:rPr lang="en-US" sz="2600" dirty="0" smtClean="0"/>
              <a:t>”. The relation of these forms to the phenomenon of unroofed caves needs to be studied more in detail in future.</a:t>
            </a:r>
          </a:p>
          <a:p>
            <a:pPr algn="just">
              <a:lnSpc>
                <a:spcPct val="150000"/>
              </a:lnSpc>
            </a:pPr>
            <a:r>
              <a:rPr lang="sr-Latn-RS" sz="2600" dirty="0" smtClean="0"/>
              <a:t>	                            </a:t>
            </a:r>
            <a:r>
              <a:rPr lang="en-US" sz="2600" dirty="0" err="1" smtClean="0"/>
              <a:t>Karst</a:t>
            </a:r>
            <a:r>
              <a:rPr lang="en-US" sz="2600" dirty="0" smtClean="0"/>
              <a:t> of the </a:t>
            </a:r>
            <a:r>
              <a:rPr lang="en-US" sz="2600" dirty="0" err="1" smtClean="0"/>
              <a:t>Carpatho-Balkanides</a:t>
            </a:r>
            <a:r>
              <a:rPr lang="en-US" sz="2600" dirty="0" smtClean="0"/>
              <a:t> in </a:t>
            </a:r>
            <a:r>
              <a:rPr lang="sr-Latn-RS" sz="2600" dirty="0" smtClean="0"/>
              <a:t>	                            </a:t>
            </a:r>
            <a:r>
              <a:rPr lang="en-US" sz="2600" dirty="0" smtClean="0"/>
              <a:t>eastern Serbia (Fig.1a) is </a:t>
            </a:r>
            <a:r>
              <a:rPr lang="sr-Latn-RS" sz="2600" dirty="0" smtClean="0"/>
              <a:t>	                            </a:t>
            </a:r>
            <a:r>
              <a:rPr lang="en-US" sz="2600" dirty="0" smtClean="0"/>
              <a:t>characterized by uneven spatial </a:t>
            </a:r>
            <a:r>
              <a:rPr lang="sr-Latn-RS" sz="2600" dirty="0" smtClean="0"/>
              <a:t>        	                            </a:t>
            </a:r>
            <a:r>
              <a:rPr lang="en-US" sz="2600" dirty="0" smtClean="0"/>
              <a:t>distribution in several large massifs, </a:t>
            </a:r>
            <a:r>
              <a:rPr lang="sr-Latn-RS" sz="2600" dirty="0" smtClean="0"/>
              <a:t>	                            </a:t>
            </a:r>
            <a:r>
              <a:rPr lang="en-US" sz="2600" dirty="0" smtClean="0"/>
              <a:t>but also in a large number of </a:t>
            </a:r>
            <a:r>
              <a:rPr lang="sr-Latn-RS" sz="2600" dirty="0" smtClean="0"/>
              <a:t>	                            </a:t>
            </a:r>
            <a:r>
              <a:rPr lang="en-US" sz="2600" dirty="0" smtClean="0"/>
              <a:t>relatively small outcrops (patches and </a:t>
            </a:r>
            <a:r>
              <a:rPr lang="sr-Latn-RS" sz="2600" dirty="0" smtClean="0"/>
              <a:t>	                            </a:t>
            </a:r>
            <a:r>
              <a:rPr lang="en-US" sz="2600" dirty="0" smtClean="0"/>
              <a:t>belts), which enable the development </a:t>
            </a:r>
            <a:r>
              <a:rPr lang="sr-Latn-RS" sz="2600" dirty="0" smtClean="0"/>
              <a:t>	                            </a:t>
            </a:r>
            <a:r>
              <a:rPr lang="en-US" sz="2600" dirty="0" smtClean="0"/>
              <a:t>of contact </a:t>
            </a:r>
            <a:r>
              <a:rPr lang="en-US" sz="2600" dirty="0" err="1" smtClean="0"/>
              <a:t>karst</a:t>
            </a:r>
            <a:r>
              <a:rPr lang="en-US" sz="2600" dirty="0" smtClean="0"/>
              <a:t> and </a:t>
            </a:r>
            <a:r>
              <a:rPr lang="en-US" sz="2600" dirty="0" err="1" smtClean="0"/>
              <a:t>fluviokarst</a:t>
            </a:r>
            <a:r>
              <a:rPr lang="en-US" sz="2600" dirty="0" smtClean="0"/>
              <a:t>. Many </a:t>
            </a:r>
            <a:r>
              <a:rPr lang="sr-Latn-RS" sz="2600" dirty="0" smtClean="0"/>
              <a:t>	                            </a:t>
            </a:r>
            <a:r>
              <a:rPr lang="en-US" sz="2600" dirty="0" smtClean="0"/>
              <a:t>morphological elements are of fluvial </a:t>
            </a:r>
            <a:r>
              <a:rPr lang="sr-Latn-RS" sz="2600" dirty="0" smtClean="0"/>
              <a:t>	                            </a:t>
            </a:r>
            <a:r>
              <a:rPr lang="en-US" sz="2600" dirty="0" smtClean="0"/>
              <a:t>origin, subsequently modified by </a:t>
            </a:r>
            <a:r>
              <a:rPr lang="en-US" sz="2600" dirty="0" err="1" smtClean="0"/>
              <a:t>karst</a:t>
            </a:r>
            <a:r>
              <a:rPr lang="en-US" sz="2600" dirty="0" smtClean="0"/>
              <a:t> </a:t>
            </a:r>
            <a:r>
              <a:rPr lang="sr-Latn-RS" sz="2600" dirty="0" smtClean="0"/>
              <a:t>	                            </a:t>
            </a:r>
            <a:r>
              <a:rPr lang="en-US" sz="2600" dirty="0" smtClean="0"/>
              <a:t>process.</a:t>
            </a:r>
          </a:p>
          <a:p>
            <a:pPr algn="just">
              <a:lnSpc>
                <a:spcPct val="150000"/>
              </a:lnSpc>
            </a:pPr>
            <a:endParaRPr lang="en-US" sz="2600" dirty="0"/>
          </a:p>
        </p:txBody>
      </p:sp>
      <p:pic>
        <p:nvPicPr>
          <p:cNvPr id="2050" name="Picture 2" descr="D:\ACA\001 FAKULTET\002 RADOVI\001 RADNO\002 Evolution of collapse valleys in karst\Prilozi\Slike\Presek 2 mere 1.jpg"/>
          <p:cNvPicPr>
            <a:picLocks noChangeAspect="1" noChangeArrowheads="1"/>
          </p:cNvPicPr>
          <p:nvPr/>
        </p:nvPicPr>
        <p:blipFill>
          <a:blip r:embed="rId16" cstate="print"/>
          <a:srcRect/>
          <a:stretch>
            <a:fillRect/>
          </a:stretch>
        </p:blipFill>
        <p:spPr bwMode="auto">
          <a:xfrm>
            <a:off x="18130788" y="28646512"/>
            <a:ext cx="6311471" cy="3097319"/>
          </a:xfrm>
          <a:prstGeom prst="rect">
            <a:avLst/>
          </a:prstGeom>
          <a:noFill/>
          <a:ln w="9525">
            <a:solidFill>
              <a:schemeClr val="bg2"/>
            </a:solidFill>
          </a:ln>
        </p:spPr>
      </p:pic>
      <p:sp>
        <p:nvSpPr>
          <p:cNvPr id="42" name="TextBox 41"/>
          <p:cNvSpPr txBox="1"/>
          <p:nvPr/>
        </p:nvSpPr>
        <p:spPr>
          <a:xfrm>
            <a:off x="13344442" y="9644004"/>
            <a:ext cx="11501518" cy="18697426"/>
          </a:xfrm>
          <a:prstGeom prst="rect">
            <a:avLst/>
          </a:prstGeom>
          <a:noFill/>
        </p:spPr>
        <p:txBody>
          <a:bodyPr wrap="square" rtlCol="0">
            <a:spAutoFit/>
          </a:bodyPr>
          <a:lstStyle/>
          <a:p>
            <a:pPr algn="just">
              <a:lnSpc>
                <a:spcPct val="150000"/>
              </a:lnSpc>
            </a:pPr>
            <a:r>
              <a:rPr lang="en-US" sz="2600" b="1" dirty="0" smtClean="0"/>
              <a:t>Methodology</a:t>
            </a:r>
            <a:endParaRPr lang="en-US" sz="2600" dirty="0" smtClean="0"/>
          </a:p>
          <a:p>
            <a:pPr algn="just">
              <a:lnSpc>
                <a:spcPct val="150000"/>
              </a:lnSpc>
            </a:pPr>
            <a:r>
              <a:rPr lang="en-US" sz="2600" dirty="0" smtClean="0"/>
              <a:t>Detailed </a:t>
            </a:r>
            <a:r>
              <a:rPr lang="en-US" sz="2600" dirty="0" err="1" smtClean="0"/>
              <a:t>geomorphological</a:t>
            </a:r>
            <a:r>
              <a:rPr lang="en-US" sz="2600" dirty="0" smtClean="0"/>
              <a:t> mapping and basic structural-geological mapping were carried out in order to determine the precise settings of collapse valleys’ development. All three caves were primarily surveyed by the classical method of cave surveying – point-to-point polygon line, </a:t>
            </a:r>
            <a:r>
              <a:rPr lang="en-US" sz="2600" dirty="0" err="1" smtClean="0"/>
              <a:t>clinometer</a:t>
            </a:r>
            <a:r>
              <a:rPr lang="en-US" sz="2600" dirty="0" smtClean="0"/>
              <a:t> and compass, but the cave at the </a:t>
            </a:r>
            <a:r>
              <a:rPr lang="en-US" sz="2600" dirty="0" err="1" smtClean="0"/>
              <a:t>Radovanska</a:t>
            </a:r>
            <a:r>
              <a:rPr lang="en-US" sz="2600" dirty="0" smtClean="0"/>
              <a:t> River was subsequently additionally surveyed in order to determine the spatial relations between underground and surface forms. For this purpose, we have used the </a:t>
            </a:r>
            <a:r>
              <a:rPr lang="en-US" sz="2600" i="1" dirty="0" err="1" smtClean="0"/>
              <a:t>Leica</a:t>
            </a:r>
            <a:r>
              <a:rPr lang="en-US" sz="2600" i="1" dirty="0" smtClean="0"/>
              <a:t> </a:t>
            </a:r>
            <a:r>
              <a:rPr lang="en-US" sz="2600" i="1" dirty="0" err="1" smtClean="0"/>
              <a:t>MultiStation</a:t>
            </a:r>
            <a:r>
              <a:rPr lang="en-US" sz="2600" i="1" dirty="0" smtClean="0"/>
              <a:t> MS50</a:t>
            </a:r>
            <a:r>
              <a:rPr lang="en-US" sz="2600" dirty="0" smtClean="0"/>
              <a:t>, geodetic total station with an ability to scan (automatically determine) up to 1000 points per second</a:t>
            </a:r>
            <a:r>
              <a:rPr lang="sr-Latn-RS" sz="2600" dirty="0" smtClean="0"/>
              <a:t> (Fig</a:t>
            </a:r>
            <a:r>
              <a:rPr lang="en-US" sz="2600" dirty="0" smtClean="0"/>
              <a:t>. </a:t>
            </a:r>
            <a:r>
              <a:rPr lang="sr-Latn-RS" sz="2600" dirty="0" smtClean="0"/>
              <a:t>3a). </a:t>
            </a:r>
            <a:r>
              <a:rPr lang="en-US" sz="2600" dirty="0" smtClean="0"/>
              <a:t>Since we were interested only in relative spatial relations, a local coordinate system </a:t>
            </a: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endParaRPr lang="sr-Latn-RS" sz="2600" dirty="0" smtClean="0"/>
          </a:p>
          <a:p>
            <a:pPr algn="just">
              <a:lnSpc>
                <a:spcPct val="150000"/>
              </a:lnSpc>
            </a:pPr>
            <a:r>
              <a:rPr lang="en-US" sz="2600" dirty="0" smtClean="0"/>
              <a:t>was defined, determined by coordinates of the first station and north direction determined by compass. All other standing points have been determined measuring their position in relation to the previous station. For the surface forms, three station positions were sufficient, while for the cave we set up the station on 7 positions. </a:t>
            </a:r>
          </a:p>
          <a:p>
            <a:pPr algn="just">
              <a:lnSpc>
                <a:spcPct val="150000"/>
              </a:lnSpc>
            </a:pPr>
            <a:r>
              <a:rPr lang="en-US" sz="2600" dirty="0" smtClean="0"/>
              <a:t>For the scanning we have used the following parameters:</a:t>
            </a:r>
          </a:p>
          <a:p>
            <a:pPr algn="just">
              <a:lnSpc>
                <a:spcPct val="150000"/>
              </a:lnSpc>
            </a:pPr>
            <a:r>
              <a:rPr lang="en-US" sz="2600" b="1" dirty="0" smtClean="0"/>
              <a:t>Above ground:  </a:t>
            </a:r>
            <a:r>
              <a:rPr lang="en-US" sz="2600" dirty="0" smtClean="0"/>
              <a:t>Vertical angle limit:  below 90⁰, Horizontal angle: full dome - 360⁰, point spacing 15cm @10m, approximate number of points per station 145 000</a:t>
            </a:r>
          </a:p>
          <a:p>
            <a:pPr algn="just">
              <a:lnSpc>
                <a:spcPct val="150000"/>
              </a:lnSpc>
            </a:pPr>
            <a:r>
              <a:rPr lang="en-US" sz="2600" b="1" dirty="0" smtClean="0"/>
              <a:t>Below ground: </a:t>
            </a:r>
            <a:r>
              <a:rPr lang="en-US" sz="2600" dirty="0" smtClean="0"/>
              <a:t>Vertical angle limit: full dome 270⁰, Horizontal angle: full dome - 360⁰, point spacing 15cm @10m, approximate number of points per station 85 000</a:t>
            </a:r>
          </a:p>
          <a:p>
            <a:pPr algn="just">
              <a:lnSpc>
                <a:spcPct val="150000"/>
              </a:lnSpc>
            </a:pPr>
            <a:r>
              <a:rPr lang="en-US" sz="2600" dirty="0" smtClean="0"/>
              <a:t>Data collected were processed in</a:t>
            </a:r>
            <a:r>
              <a:rPr lang="en-US" sz="2600" i="1" dirty="0" smtClean="0"/>
              <a:t>3DReshaper</a:t>
            </a:r>
            <a:r>
              <a:rPr lang="sr-Latn-RS" sz="2600" i="1" dirty="0" smtClean="0"/>
              <a:t> (Fig. 3b; 4a,b)</a:t>
            </a:r>
            <a:r>
              <a:rPr lang="en-US" sz="2600" dirty="0" smtClean="0"/>
              <a:t>.</a:t>
            </a:r>
            <a:endParaRPr lang="en-US" sz="2600" dirty="0"/>
          </a:p>
        </p:txBody>
      </p:sp>
      <p:sp>
        <p:nvSpPr>
          <p:cNvPr id="41" name="TextBox 40"/>
          <p:cNvSpPr txBox="1"/>
          <p:nvPr/>
        </p:nvSpPr>
        <p:spPr>
          <a:xfrm>
            <a:off x="1057106" y="23217225"/>
            <a:ext cx="11501518" cy="12695783"/>
          </a:xfrm>
          <a:prstGeom prst="rect">
            <a:avLst/>
          </a:prstGeom>
          <a:noFill/>
        </p:spPr>
        <p:txBody>
          <a:bodyPr wrap="square" rtlCol="0">
            <a:spAutoFit/>
          </a:bodyPr>
          <a:lstStyle/>
          <a:p>
            <a:pPr algn="just">
              <a:lnSpc>
                <a:spcPct val="150000"/>
              </a:lnSpc>
            </a:pPr>
            <a:r>
              <a:rPr lang="en-US" sz="2600" b="1" dirty="0" smtClean="0"/>
              <a:t>Case studies</a:t>
            </a:r>
            <a:endParaRPr lang="en-US" sz="2600" dirty="0" smtClean="0"/>
          </a:p>
          <a:p>
            <a:pPr algn="just">
              <a:lnSpc>
                <a:spcPct val="150000"/>
              </a:lnSpc>
            </a:pPr>
            <a:r>
              <a:rPr lang="en-US" sz="2600" dirty="0" smtClean="0"/>
              <a:t>Collapse valleys occur mostly at downstream contacts (where seasonal watercourses leave </a:t>
            </a:r>
            <a:r>
              <a:rPr lang="en-US" sz="2600" dirty="0" err="1" smtClean="0"/>
              <a:t>limestones</a:t>
            </a:r>
            <a:r>
              <a:rPr lang="en-US" sz="2600" dirty="0" smtClean="0"/>
              <a:t>) or in </a:t>
            </a:r>
            <a:r>
              <a:rPr lang="en-US" sz="2600" dirty="0" err="1" smtClean="0"/>
              <a:t>karst</a:t>
            </a:r>
            <a:r>
              <a:rPr lang="en-US" sz="2600" dirty="0" smtClean="0"/>
              <a:t>/limestone belts. We present their development through three evolutional phases and show a </a:t>
            </a:r>
            <a:r>
              <a:rPr lang="en-US" sz="2600" i="1" dirty="0" smtClean="0"/>
              <a:t>locus </a:t>
            </a:r>
            <a:r>
              <a:rPr lang="en-US" sz="2600" i="1" dirty="0" err="1" smtClean="0"/>
              <a:t>typicus</a:t>
            </a:r>
            <a:r>
              <a:rPr lang="en-US" sz="2600" dirty="0" smtClean="0"/>
              <a:t> for each of them. </a:t>
            </a:r>
          </a:p>
          <a:p>
            <a:pPr algn="just">
              <a:lnSpc>
                <a:spcPct val="150000"/>
              </a:lnSpc>
            </a:pPr>
            <a:r>
              <a:rPr lang="en-US" sz="2600" dirty="0" smtClean="0"/>
              <a:t>In the </a:t>
            </a:r>
            <a:r>
              <a:rPr lang="en-US" sz="2600" b="1" dirty="0" smtClean="0"/>
              <a:t>first phase</a:t>
            </a:r>
            <a:r>
              <a:rPr lang="en-US" sz="2600" dirty="0" smtClean="0"/>
              <a:t>, which is visible on the example of the </a:t>
            </a:r>
            <a:r>
              <a:rPr lang="en-US" sz="2600" dirty="0" err="1" smtClean="0"/>
              <a:t>RadovanskaReka</a:t>
            </a:r>
            <a:r>
              <a:rPr lang="en-US" sz="2600" dirty="0" smtClean="0"/>
              <a:t> River, the river course sinks to the </a:t>
            </a:r>
            <a:r>
              <a:rPr lang="en-US" sz="2600" dirty="0" err="1" smtClean="0"/>
              <a:t>swallets</a:t>
            </a:r>
            <a:r>
              <a:rPr lang="en-US" sz="2600" dirty="0" smtClean="0"/>
              <a:t> in the riverbed and forms a blind valley. After sinking, the water flows through the tunnel cave, while largest part of the valley remains above the cave. The bottom of the dry valley is dissected by deep </a:t>
            </a:r>
            <a:r>
              <a:rPr lang="en-US" sz="2600" dirty="0" err="1" smtClean="0"/>
              <a:t>dolines</a:t>
            </a:r>
            <a:r>
              <a:rPr lang="en-US" sz="2600" dirty="0" smtClean="0"/>
              <a:t>, reaching almost to the cave roof, but not connecting with it. </a:t>
            </a:r>
          </a:p>
          <a:p>
            <a:pPr algn="just">
              <a:lnSpc>
                <a:spcPct val="150000"/>
              </a:lnSpc>
            </a:pPr>
            <a:r>
              <a:rPr lang="en-US" sz="2600" dirty="0" smtClean="0"/>
              <a:t>In the </a:t>
            </a:r>
            <a:r>
              <a:rPr lang="en-US" sz="2600" b="1" dirty="0" smtClean="0"/>
              <a:t>second phase</a:t>
            </a:r>
            <a:r>
              <a:rPr lang="en-US" sz="2600" dirty="0" smtClean="0"/>
              <a:t>, shown on the example of the </a:t>
            </a:r>
            <a:r>
              <a:rPr lang="en-US" sz="2600" dirty="0" err="1" smtClean="0"/>
              <a:t>Zamna</a:t>
            </a:r>
            <a:r>
              <a:rPr lang="en-US" sz="2600" dirty="0" smtClean="0"/>
              <a:t> River valley, the </a:t>
            </a:r>
            <a:r>
              <a:rPr lang="en-US" sz="2600" dirty="0" err="1" smtClean="0"/>
              <a:t>doline</a:t>
            </a:r>
            <a:r>
              <a:rPr lang="en-US" sz="2600" dirty="0" smtClean="0"/>
              <a:t> bottoms reach the cave ceilings which develop holes at certain points. These hollows tend to enlarge with time, and the segments of the cave ceiling are reduced. </a:t>
            </a:r>
          </a:p>
          <a:p>
            <a:pPr algn="just">
              <a:lnSpc>
                <a:spcPct val="150000"/>
              </a:lnSpc>
            </a:pPr>
            <a:r>
              <a:rPr lang="en-US" sz="2600" dirty="0" smtClean="0"/>
              <a:t>The final, </a:t>
            </a:r>
            <a:r>
              <a:rPr lang="en-US" sz="2600" b="1" dirty="0" smtClean="0"/>
              <a:t>third phase</a:t>
            </a:r>
            <a:r>
              <a:rPr lang="en-US" sz="2600" dirty="0" smtClean="0"/>
              <a:t> is </a:t>
            </a:r>
            <a:r>
              <a:rPr lang="en-US" sz="2600" dirty="0" err="1" smtClean="0"/>
              <a:t>characterised</a:t>
            </a:r>
            <a:r>
              <a:rPr lang="en-US" sz="2600" dirty="0" smtClean="0"/>
              <a:t> by collapse of larger segments of cave ceilings. Only the natural bridges remain,</a:t>
            </a:r>
            <a:endParaRPr lang="sr-Latn-RS" sz="2600" dirty="0" smtClean="0"/>
          </a:p>
          <a:p>
            <a:pPr algn="just">
              <a:lnSpc>
                <a:spcPct val="150000"/>
              </a:lnSpc>
            </a:pPr>
            <a:r>
              <a:rPr lang="en-US" sz="2600" dirty="0" smtClean="0"/>
              <a:t>as the remnants of former caves (e.g. in</a:t>
            </a:r>
            <a:endParaRPr lang="sr-Latn-RS" sz="2600" dirty="0" smtClean="0"/>
          </a:p>
          <a:p>
            <a:pPr algn="just">
              <a:lnSpc>
                <a:spcPct val="150000"/>
              </a:lnSpc>
            </a:pPr>
            <a:r>
              <a:rPr lang="en-US" sz="2600" dirty="0" smtClean="0"/>
              <a:t>the </a:t>
            </a:r>
            <a:r>
              <a:rPr lang="en-US" sz="2600" dirty="0" err="1" smtClean="0"/>
              <a:t>Vratna</a:t>
            </a:r>
            <a:r>
              <a:rPr lang="en-US" sz="2600" dirty="0" smtClean="0"/>
              <a:t> River valley</a:t>
            </a:r>
            <a:r>
              <a:rPr lang="sr-Latn-RS" sz="2600" dirty="0" smtClean="0"/>
              <a:t>, Fig. 2)</a:t>
            </a:r>
            <a:r>
              <a:rPr lang="en-US" sz="2600" dirty="0" smtClean="0"/>
              <a:t>. These parts </a:t>
            </a:r>
            <a:endParaRPr lang="sr-Latn-RS" sz="2600" dirty="0" smtClean="0"/>
          </a:p>
          <a:p>
            <a:pPr algn="just">
              <a:lnSpc>
                <a:spcPct val="150000"/>
              </a:lnSpc>
            </a:pPr>
            <a:r>
              <a:rPr lang="en-US" sz="2600" dirty="0" smtClean="0"/>
              <a:t>Of</a:t>
            </a:r>
            <a:r>
              <a:rPr lang="sr-Latn-RS" sz="2600" dirty="0" smtClean="0"/>
              <a:t> </a:t>
            </a:r>
            <a:r>
              <a:rPr lang="en-US" sz="2600" dirty="0" smtClean="0"/>
              <a:t>valleys in </a:t>
            </a:r>
            <a:r>
              <a:rPr lang="en-US" sz="2600" dirty="0" err="1" smtClean="0"/>
              <a:t>karst</a:t>
            </a:r>
            <a:r>
              <a:rPr lang="en-US" sz="2600" dirty="0" smtClean="0"/>
              <a:t> are usually narrow, </a:t>
            </a:r>
            <a:endParaRPr lang="sr-Latn-RS" sz="2600" dirty="0" smtClean="0"/>
          </a:p>
          <a:p>
            <a:pPr algn="just">
              <a:lnSpc>
                <a:spcPct val="150000"/>
              </a:lnSpc>
            </a:pPr>
            <a:r>
              <a:rPr lang="en-US" sz="2600" dirty="0" smtClean="0"/>
              <a:t>steep-sided, resembling classical gorges. </a:t>
            </a:r>
            <a:endParaRPr lang="sr-Latn-RS" sz="2600" dirty="0" smtClean="0"/>
          </a:p>
          <a:p>
            <a:pPr algn="just">
              <a:lnSpc>
                <a:spcPct val="150000"/>
              </a:lnSpc>
            </a:pPr>
            <a:r>
              <a:rPr lang="en-US" sz="2600" dirty="0" smtClean="0"/>
              <a:t>A closer look to the morphogenesis of this</a:t>
            </a:r>
            <a:endParaRPr lang="sr-Latn-RS" sz="2600" dirty="0" smtClean="0"/>
          </a:p>
          <a:p>
            <a:pPr algn="just">
              <a:lnSpc>
                <a:spcPct val="150000"/>
              </a:lnSpc>
            </a:pPr>
            <a:r>
              <a:rPr lang="en-US" sz="2600" dirty="0" smtClean="0"/>
              <a:t> type of valleys is discussed.</a:t>
            </a:r>
          </a:p>
          <a:p>
            <a:pPr algn="just">
              <a:lnSpc>
                <a:spcPct val="150000"/>
              </a:lnSpc>
            </a:pPr>
            <a:endParaRPr lang="en-US" sz="2600" dirty="0"/>
          </a:p>
        </p:txBody>
      </p:sp>
      <p:pic>
        <p:nvPicPr>
          <p:cNvPr id="29" name="Picture 4" descr="D:\ACA\001 FAKULTET\002 RADOVI\001 RADNO\002 Evolution of collapse valleys in karst\Prilozi\Braon.jpg"/>
          <p:cNvPicPr>
            <a:picLocks noChangeAspect="1" noChangeArrowheads="1"/>
          </p:cNvPicPr>
          <p:nvPr/>
        </p:nvPicPr>
        <p:blipFill>
          <a:blip r:embed="rId17" cstate="print"/>
          <a:srcRect/>
          <a:stretch>
            <a:fillRect/>
          </a:stretch>
        </p:blipFill>
        <p:spPr bwMode="auto">
          <a:xfrm>
            <a:off x="13701632" y="30861090"/>
            <a:ext cx="8439442" cy="3786214"/>
          </a:xfrm>
          <a:prstGeom prst="rect">
            <a:avLst/>
          </a:prstGeom>
          <a:noFill/>
          <a:ln w="9525">
            <a:solidFill>
              <a:schemeClr val="bg2"/>
            </a:solidFill>
          </a:ln>
        </p:spPr>
      </p:pic>
      <p:sp>
        <p:nvSpPr>
          <p:cNvPr id="48" name="TextBox 47"/>
          <p:cNvSpPr txBox="1"/>
          <p:nvPr/>
        </p:nvSpPr>
        <p:spPr>
          <a:xfrm>
            <a:off x="13844508" y="33929535"/>
            <a:ext cx="639919" cy="646331"/>
          </a:xfrm>
          <a:prstGeom prst="rect">
            <a:avLst/>
          </a:prstGeom>
          <a:noFill/>
        </p:spPr>
        <p:txBody>
          <a:bodyPr wrap="none" rtlCol="0">
            <a:spAutoFit/>
          </a:bodyPr>
          <a:lstStyle/>
          <a:p>
            <a:r>
              <a:rPr lang="sr-Latn-RS" sz="3600" dirty="0" smtClean="0">
                <a:solidFill>
                  <a:schemeClr val="bg1"/>
                </a:solidFill>
              </a:rPr>
              <a:t>4a</a:t>
            </a:r>
            <a:endParaRPr lang="en-US" sz="3600" dirty="0">
              <a:solidFill>
                <a:schemeClr val="bg1"/>
              </a:solidFill>
            </a:endParaRPr>
          </a:p>
        </p:txBody>
      </p:sp>
      <p:sp>
        <p:nvSpPr>
          <p:cNvPr id="44" name="TextBox 43"/>
          <p:cNvSpPr txBox="1"/>
          <p:nvPr/>
        </p:nvSpPr>
        <p:spPr>
          <a:xfrm>
            <a:off x="23631514" y="28860826"/>
            <a:ext cx="660758" cy="646331"/>
          </a:xfrm>
          <a:prstGeom prst="rect">
            <a:avLst/>
          </a:prstGeom>
          <a:noFill/>
        </p:spPr>
        <p:txBody>
          <a:bodyPr wrap="none" rtlCol="0">
            <a:spAutoFit/>
          </a:bodyPr>
          <a:lstStyle/>
          <a:p>
            <a:r>
              <a:rPr lang="sr-Latn-RS" sz="3600" dirty="0" smtClean="0">
                <a:solidFill>
                  <a:schemeClr val="bg1"/>
                </a:solidFill>
              </a:rPr>
              <a:t>4b</a:t>
            </a:r>
            <a:endParaRPr lang="en-US" sz="3600" dirty="0">
              <a:solidFill>
                <a:schemeClr val="bg1"/>
              </a:solidFill>
            </a:endParaRPr>
          </a:p>
        </p:txBody>
      </p:sp>
      <p:pic>
        <p:nvPicPr>
          <p:cNvPr id="2051" name="Picture 3" descr="D:\ACA\001 FAKULTET\002 RADOVI\001 RADNO\002 Evolution of collapse valleys in karst\Prilozi\plan radovanska reka.jpg"/>
          <p:cNvPicPr>
            <a:picLocks noChangeAspect="1" noChangeArrowheads="1"/>
          </p:cNvPicPr>
          <p:nvPr/>
        </p:nvPicPr>
        <p:blipFill>
          <a:blip r:embed="rId18"/>
          <a:srcRect/>
          <a:stretch>
            <a:fillRect/>
          </a:stretch>
        </p:blipFill>
        <p:spPr bwMode="auto">
          <a:xfrm>
            <a:off x="26131844" y="18145126"/>
            <a:ext cx="5228351" cy="4101190"/>
          </a:xfrm>
          <a:prstGeom prst="rect">
            <a:avLst/>
          </a:prstGeom>
          <a:noFill/>
          <a:ln w="9525">
            <a:solidFill>
              <a:schemeClr val="bg2"/>
            </a:solidFill>
          </a:ln>
        </p:spPr>
      </p:pic>
      <p:sp>
        <p:nvSpPr>
          <p:cNvPr id="52" name="TextBox 51"/>
          <p:cNvSpPr txBox="1"/>
          <p:nvPr/>
        </p:nvSpPr>
        <p:spPr>
          <a:xfrm>
            <a:off x="37776238" y="9358252"/>
            <a:ext cx="11501518" cy="5493812"/>
          </a:xfrm>
          <a:prstGeom prst="rect">
            <a:avLst/>
          </a:prstGeom>
          <a:noFill/>
        </p:spPr>
        <p:txBody>
          <a:bodyPr wrap="square" rtlCol="0">
            <a:spAutoFit/>
          </a:bodyPr>
          <a:lstStyle/>
          <a:p>
            <a:pPr algn="just">
              <a:lnSpc>
                <a:spcPct val="150000"/>
              </a:lnSpc>
            </a:pPr>
            <a:r>
              <a:rPr lang="en-US" sz="2600" dirty="0" smtClean="0"/>
              <a:t>On the </a:t>
            </a:r>
            <a:r>
              <a:rPr lang="en-US" sz="2600" b="1" dirty="0" err="1" smtClean="0"/>
              <a:t>Vratna</a:t>
            </a:r>
            <a:r>
              <a:rPr lang="en-US" sz="2600" b="1" dirty="0" smtClean="0"/>
              <a:t> River</a:t>
            </a:r>
            <a:r>
              <a:rPr lang="en-US" sz="2600" dirty="0" smtClean="0"/>
              <a:t>, the collapse valley is presently in the last evolutional phase. Particular trait of many such valleys in </a:t>
            </a:r>
            <a:r>
              <a:rPr lang="en-US" sz="2600" dirty="0" err="1" smtClean="0"/>
              <a:t>karst</a:t>
            </a:r>
            <a:r>
              <a:rPr lang="en-US" sz="2600" dirty="0" smtClean="0"/>
              <a:t> of eastern Serbia is that the remnants of former cave ceilings are present as natural bridges (</a:t>
            </a:r>
            <a:r>
              <a:rPr lang="en-US" sz="2600" dirty="0" err="1" smtClean="0"/>
              <a:t>Ambert</a:t>
            </a:r>
            <a:r>
              <a:rPr lang="en-US" sz="2600" dirty="0" smtClean="0"/>
              <a:t> &amp; </a:t>
            </a:r>
            <a:r>
              <a:rPr lang="en-US" sz="2600" dirty="0" err="1" smtClean="0"/>
              <a:t>Nicod</a:t>
            </a:r>
            <a:r>
              <a:rPr lang="en-US" sz="2600" dirty="0" smtClean="0"/>
              <a:t>, 1981; </a:t>
            </a:r>
            <a:r>
              <a:rPr lang="en-US" sz="2600" dirty="0" err="1" smtClean="0"/>
              <a:t>Ćalić-Ljubojević</a:t>
            </a:r>
            <a:r>
              <a:rPr lang="en-US" sz="2600" dirty="0" smtClean="0"/>
              <a:t>, 2000; </a:t>
            </a:r>
            <a:r>
              <a:rPr lang="en-US" sz="2600" dirty="0" err="1" smtClean="0"/>
              <a:t>Petrović</a:t>
            </a:r>
            <a:r>
              <a:rPr lang="en-US" sz="2600" dirty="0" smtClean="0"/>
              <a:t> &amp; </a:t>
            </a:r>
            <a:r>
              <a:rPr lang="en-US" sz="2600" dirty="0" err="1" smtClean="0"/>
              <a:t>Carević</a:t>
            </a:r>
            <a:r>
              <a:rPr lang="en-US" sz="2600" dirty="0" smtClean="0"/>
              <a:t>, 2015). </a:t>
            </a:r>
            <a:r>
              <a:rPr lang="en-US" sz="2600" dirty="0" err="1" smtClean="0"/>
              <a:t>Karstic</a:t>
            </a:r>
            <a:r>
              <a:rPr lang="en-US" sz="2600" dirty="0" smtClean="0"/>
              <a:t> part of the </a:t>
            </a:r>
            <a:r>
              <a:rPr lang="en-US" sz="2600" dirty="0" err="1" smtClean="0"/>
              <a:t>Vratna</a:t>
            </a:r>
            <a:r>
              <a:rPr lang="en-US" sz="2600" dirty="0" smtClean="0"/>
              <a:t> valley is </a:t>
            </a:r>
            <a:r>
              <a:rPr lang="en-US" sz="2600" dirty="0" err="1" smtClean="0"/>
              <a:t>characterised</a:t>
            </a:r>
            <a:r>
              <a:rPr lang="en-US" sz="2600" dirty="0" smtClean="0"/>
              <a:t> by steep, almost vertical valley sides. At the downstream end of the </a:t>
            </a:r>
            <a:r>
              <a:rPr lang="en-US" sz="2600" dirty="0" err="1" smtClean="0"/>
              <a:t>karstic</a:t>
            </a:r>
            <a:r>
              <a:rPr lang="en-US" sz="2600" dirty="0" smtClean="0"/>
              <a:t> part of the valley, there are two natural bridges (</a:t>
            </a:r>
            <a:r>
              <a:rPr lang="en-US" sz="2600" dirty="0" err="1" smtClean="0"/>
              <a:t>Velika</a:t>
            </a:r>
            <a:r>
              <a:rPr lang="en-US" sz="2600" dirty="0" smtClean="0"/>
              <a:t> </a:t>
            </a:r>
            <a:r>
              <a:rPr lang="en-US" sz="2600" dirty="0" err="1" smtClean="0"/>
              <a:t>Prerast</a:t>
            </a:r>
            <a:r>
              <a:rPr lang="en-US" sz="2600" dirty="0" smtClean="0"/>
              <a:t> and Mala </a:t>
            </a:r>
            <a:r>
              <a:rPr lang="en-US" sz="2600" dirty="0" err="1" smtClean="0"/>
              <a:t>Prerast</a:t>
            </a:r>
            <a:r>
              <a:rPr lang="en-US" sz="2600" dirty="0" smtClean="0"/>
              <a:t>) at the distance of about 100 m (Fig. </a:t>
            </a:r>
            <a:r>
              <a:rPr lang="sr-Latn-RS" sz="2600" dirty="0" smtClean="0"/>
              <a:t>7a</a:t>
            </a:r>
            <a:r>
              <a:rPr lang="en-US" sz="2600" dirty="0" smtClean="0"/>
              <a:t>). The segment of the valley between them is supposedly an unroofed cave whose ceiling collapsed (Fig. </a:t>
            </a:r>
            <a:r>
              <a:rPr lang="sr-Latn-RS" sz="2600" dirty="0" smtClean="0"/>
              <a:t>7b</a:t>
            </a:r>
            <a:r>
              <a:rPr lang="en-US" sz="2600" dirty="0" smtClean="0"/>
              <a:t>).</a:t>
            </a:r>
          </a:p>
          <a:p>
            <a:pPr algn="just">
              <a:lnSpc>
                <a:spcPct val="150000"/>
              </a:lnSpc>
            </a:pPr>
            <a:endParaRPr lang="en-US" sz="2600" dirty="0"/>
          </a:p>
        </p:txBody>
      </p:sp>
      <p:pic>
        <p:nvPicPr>
          <p:cNvPr id="2052" name="Picture 4" descr="D:\ACA\001 FAKULTET\002 RADOVI\001 RADNO\002 Evolution of collapse valleys in karst\Prilozi\zamna vigled.jpg"/>
          <p:cNvPicPr>
            <a:picLocks noChangeAspect="1" noChangeArrowheads="1"/>
          </p:cNvPicPr>
          <p:nvPr/>
        </p:nvPicPr>
        <p:blipFill>
          <a:blip r:embed="rId19" cstate="print"/>
          <a:srcRect/>
          <a:stretch>
            <a:fillRect/>
          </a:stretch>
        </p:blipFill>
        <p:spPr bwMode="auto">
          <a:xfrm>
            <a:off x="32346950" y="28932264"/>
            <a:ext cx="4429156" cy="5905353"/>
          </a:xfrm>
          <a:prstGeom prst="rect">
            <a:avLst/>
          </a:prstGeom>
          <a:noFill/>
          <a:ln w="9525">
            <a:solidFill>
              <a:schemeClr val="bg2"/>
            </a:solidFill>
          </a:ln>
        </p:spPr>
      </p:pic>
      <p:sp>
        <p:nvSpPr>
          <p:cNvPr id="53" name="TextBox 52"/>
          <p:cNvSpPr txBox="1"/>
          <p:nvPr/>
        </p:nvSpPr>
        <p:spPr>
          <a:xfrm>
            <a:off x="37776238" y="22500389"/>
            <a:ext cx="11501518" cy="5431743"/>
          </a:xfrm>
          <a:prstGeom prst="rect">
            <a:avLst/>
          </a:prstGeom>
          <a:noFill/>
        </p:spPr>
        <p:txBody>
          <a:bodyPr wrap="square" rtlCol="0">
            <a:spAutoFit/>
          </a:bodyPr>
          <a:lstStyle/>
          <a:p>
            <a:pPr algn="just">
              <a:lnSpc>
                <a:spcPct val="150000"/>
              </a:lnSpc>
            </a:pPr>
            <a:r>
              <a:rPr lang="en-US" sz="2600" b="1" dirty="0" smtClean="0"/>
              <a:t>Conclusion</a:t>
            </a:r>
            <a:endParaRPr lang="en-US" sz="2600" dirty="0" smtClean="0"/>
          </a:p>
          <a:p>
            <a:pPr algn="just">
              <a:lnSpc>
                <a:spcPct val="150000"/>
              </a:lnSpc>
            </a:pPr>
            <a:r>
              <a:rPr lang="en-US" sz="2600" dirty="0" smtClean="0"/>
              <a:t>The results of research of valleys in </a:t>
            </a:r>
            <a:r>
              <a:rPr lang="en-US" sz="2600" dirty="0" err="1" smtClean="0"/>
              <a:t>karst</a:t>
            </a:r>
            <a:r>
              <a:rPr lang="en-US" sz="2600" dirty="0" smtClean="0"/>
              <a:t>, which are presently in one of the phases of collapse valley formation, point to the significant structural-geological influence (</a:t>
            </a:r>
            <a:r>
              <a:rPr lang="en-US" sz="2600" dirty="0" err="1" smtClean="0"/>
              <a:t>Nicod</a:t>
            </a:r>
            <a:r>
              <a:rPr lang="en-US" sz="2600" dirty="0" smtClean="0"/>
              <a:t>, 1997), which was proven in our study as well. The upward progression of ceiling erosion is supplemented by the opposite development of drawdown </a:t>
            </a:r>
            <a:r>
              <a:rPr lang="en-US" sz="2600" dirty="0" err="1" smtClean="0"/>
              <a:t>dolines</a:t>
            </a:r>
            <a:r>
              <a:rPr lang="en-US" sz="2600" dirty="0" smtClean="0"/>
              <a:t> at the surface. First collapses lead to the development of daylight holes, which tend to enlarge through time. Further on, the unroofed segments become dominant, and the form may be called a collapse valley. </a:t>
            </a:r>
          </a:p>
          <a:p>
            <a:pPr algn="just">
              <a:lnSpc>
                <a:spcPct val="150000"/>
              </a:lnSpc>
            </a:pPr>
            <a:endParaRPr lang="en-US" sz="2600" dirty="0"/>
          </a:p>
        </p:txBody>
      </p:sp>
      <p:sp>
        <p:nvSpPr>
          <p:cNvPr id="54" name="TextBox 53"/>
          <p:cNvSpPr txBox="1"/>
          <p:nvPr/>
        </p:nvSpPr>
        <p:spPr>
          <a:xfrm>
            <a:off x="37776238" y="27629382"/>
            <a:ext cx="11501518" cy="7232236"/>
          </a:xfrm>
          <a:prstGeom prst="rect">
            <a:avLst/>
          </a:prstGeom>
          <a:noFill/>
        </p:spPr>
        <p:txBody>
          <a:bodyPr wrap="square" rtlCol="0">
            <a:spAutoFit/>
          </a:bodyPr>
          <a:lstStyle/>
          <a:p>
            <a:pPr algn="just">
              <a:lnSpc>
                <a:spcPct val="150000"/>
              </a:lnSpc>
            </a:pPr>
            <a:r>
              <a:rPr lang="en-US" sz="2600" b="1" dirty="0" smtClean="0"/>
              <a:t>Selected references</a:t>
            </a:r>
            <a:endParaRPr lang="en-US" sz="2600" dirty="0" smtClean="0"/>
          </a:p>
          <a:p>
            <a:pPr algn="just">
              <a:lnSpc>
                <a:spcPct val="150000"/>
              </a:lnSpc>
            </a:pPr>
            <a:r>
              <a:rPr lang="en-US" sz="2600" dirty="0" err="1" smtClean="0"/>
              <a:t>Ambert</a:t>
            </a:r>
            <a:r>
              <a:rPr lang="en-US" sz="2600" dirty="0" smtClean="0"/>
              <a:t>, P., </a:t>
            </a:r>
            <a:r>
              <a:rPr lang="en-US" sz="2600" dirty="0" err="1" smtClean="0"/>
              <a:t>Nicod</a:t>
            </a:r>
            <a:r>
              <a:rPr lang="en-US" sz="2600" dirty="0" smtClean="0"/>
              <a:t>, J. (1981). </a:t>
            </a:r>
            <a:r>
              <a:rPr lang="en-US" sz="2600" b="1" dirty="0" smtClean="0"/>
              <a:t>Sur </a:t>
            </a:r>
            <a:r>
              <a:rPr lang="en-US" sz="2600" b="1" dirty="0" err="1" smtClean="0"/>
              <a:t>quelques</a:t>
            </a:r>
            <a:r>
              <a:rPr lang="en-US" sz="2600" b="1" dirty="0" smtClean="0"/>
              <a:t> karsts de </a:t>
            </a:r>
            <a:r>
              <a:rPr lang="en-US" sz="2600" b="1" dirty="0" err="1" smtClean="0"/>
              <a:t>Serbie</a:t>
            </a:r>
            <a:r>
              <a:rPr lang="en-US" sz="2600" b="1" dirty="0" smtClean="0"/>
              <a:t>, au </a:t>
            </a:r>
            <a:r>
              <a:rPr lang="en-US" sz="2600" b="1" dirty="0" err="1" smtClean="0"/>
              <a:t>voisinage</a:t>
            </a:r>
            <a:r>
              <a:rPr lang="en-US" sz="2600" b="1" dirty="0" smtClean="0"/>
              <a:t> du Danube. </a:t>
            </a:r>
            <a:r>
              <a:rPr lang="en-US" sz="2600" b="1" dirty="0" err="1" smtClean="0"/>
              <a:t>Leurs</a:t>
            </a:r>
            <a:r>
              <a:rPr lang="en-US" sz="2600" b="1" dirty="0" smtClean="0"/>
              <a:t> rapports avec </a:t>
            </a:r>
            <a:r>
              <a:rPr lang="en-US" sz="2600" b="1" dirty="0" err="1" smtClean="0"/>
              <a:t>l'évolution</a:t>
            </a:r>
            <a:r>
              <a:rPr lang="en-US" sz="2600" b="1" dirty="0" smtClean="0"/>
              <a:t> du </a:t>
            </a:r>
            <a:r>
              <a:rPr lang="en-US" sz="2600" b="1" dirty="0" err="1" smtClean="0"/>
              <a:t>bassin</a:t>
            </a:r>
            <a:r>
              <a:rPr lang="en-US" sz="2600" b="1" dirty="0" smtClean="0"/>
              <a:t> </a:t>
            </a:r>
            <a:r>
              <a:rPr lang="en-US" sz="2600" b="1" dirty="0" err="1" smtClean="0"/>
              <a:t>pannonien</a:t>
            </a:r>
            <a:r>
              <a:rPr lang="en-US" sz="2600" b="1" dirty="0" smtClean="0"/>
              <a:t>.</a:t>
            </a:r>
            <a:r>
              <a:rPr lang="en-US" sz="2600" dirty="0" smtClean="0"/>
              <a:t> Revue </a:t>
            </a:r>
            <a:r>
              <a:rPr lang="en-US" sz="2600" dirty="0" err="1" smtClean="0"/>
              <a:t>Géographique</a:t>
            </a:r>
            <a:r>
              <a:rPr lang="en-US" sz="2600" dirty="0" smtClean="0"/>
              <a:t> de </a:t>
            </a:r>
            <a:r>
              <a:rPr lang="en-US" sz="2600" dirty="0" err="1" smtClean="0"/>
              <a:t>l'Est</a:t>
            </a:r>
            <a:r>
              <a:rPr lang="en-US" sz="2600" dirty="0" smtClean="0"/>
              <a:t>, 21/4, pp. 235-249.</a:t>
            </a:r>
          </a:p>
          <a:p>
            <a:pPr algn="just">
              <a:lnSpc>
                <a:spcPct val="150000"/>
              </a:lnSpc>
            </a:pPr>
            <a:r>
              <a:rPr lang="sr-Cyrl-CS" sz="2600" dirty="0" smtClean="0"/>
              <a:t>Ćalić-Ljubojević, J., (2000). </a:t>
            </a:r>
            <a:r>
              <a:rPr lang="sr-Cyrl-CS" sz="2600" b="1" dirty="0" smtClean="0"/>
              <a:t>Natural bridges on the Vratna River (Eastern Serbia) as the last remnants of a former cave</a:t>
            </a:r>
            <a:r>
              <a:rPr lang="sr-Cyrl-CS" sz="2600" dirty="0" smtClean="0"/>
              <a:t>. </a:t>
            </a:r>
            <a:r>
              <a:rPr lang="sr-Cyrl-CS" sz="2600" i="1" dirty="0" smtClean="0"/>
              <a:t>Acta Carsologica, </a:t>
            </a:r>
            <a:r>
              <a:rPr lang="sr-Cyrl-CS" sz="2600" dirty="0" smtClean="0"/>
              <a:t>29/2, pp. 241-248.</a:t>
            </a:r>
            <a:endParaRPr lang="en-US" sz="2600" dirty="0" smtClean="0"/>
          </a:p>
          <a:p>
            <a:pPr algn="just">
              <a:lnSpc>
                <a:spcPct val="150000"/>
              </a:lnSpc>
            </a:pPr>
            <a:r>
              <a:rPr lang="sr-Cyrl-CS" sz="2600" dirty="0" smtClean="0"/>
              <a:t>Nicod, J. (1997). </a:t>
            </a:r>
            <a:r>
              <a:rPr lang="sr-Cyrl-CS" sz="2600" b="1" dirty="0" smtClean="0"/>
              <a:t>Les canyons karstiques "Nouvelles approches de problèmes géomorphologiques classiques" (spécialement dans les domaines méditerranéens et tropicaux)</a:t>
            </a:r>
            <a:r>
              <a:rPr lang="sr-Cyrl-CS" sz="2600" dirty="0" smtClean="0"/>
              <a:t>. </a:t>
            </a:r>
            <a:r>
              <a:rPr lang="sr-Cyrl-CS" sz="2600" i="1" dirty="0" smtClean="0"/>
              <a:t>Quaternaire</a:t>
            </a:r>
            <a:r>
              <a:rPr lang="sr-Cyrl-CS" sz="2600" dirty="0" smtClean="0"/>
              <a:t>, 8/2-3, pp. 71-89.</a:t>
            </a:r>
            <a:endParaRPr lang="en-US" sz="2600" dirty="0" smtClean="0"/>
          </a:p>
          <a:p>
            <a:pPr algn="just">
              <a:lnSpc>
                <a:spcPct val="150000"/>
              </a:lnSpc>
            </a:pPr>
            <a:r>
              <a:rPr lang="en-US" sz="2600" dirty="0" err="1" smtClean="0"/>
              <a:t>Petrović</a:t>
            </a:r>
            <a:r>
              <a:rPr lang="en-US" sz="2600" dirty="0" smtClean="0"/>
              <a:t>, S. A., </a:t>
            </a:r>
            <a:r>
              <a:rPr lang="en-US" sz="2600" dirty="0" err="1" smtClean="0"/>
              <a:t>Carević</a:t>
            </a:r>
            <a:r>
              <a:rPr lang="en-US" sz="2600" dirty="0" smtClean="0"/>
              <a:t>, I. (2015). </a:t>
            </a:r>
            <a:r>
              <a:rPr lang="en-US" sz="2600" b="1" dirty="0" smtClean="0"/>
              <a:t>Geological influence on the formation of Samar natural bridge and collapse valley of </a:t>
            </a:r>
            <a:r>
              <a:rPr lang="en-US" sz="2600" b="1" dirty="0" err="1" smtClean="0"/>
              <a:t>Ravna</a:t>
            </a:r>
            <a:r>
              <a:rPr lang="en-US" sz="2600" b="1" dirty="0" smtClean="0"/>
              <a:t> river from the NE </a:t>
            </a:r>
            <a:r>
              <a:rPr lang="en-US" sz="2600" b="1" dirty="0" err="1" smtClean="0"/>
              <a:t>Kučaj</a:t>
            </a:r>
            <a:r>
              <a:rPr lang="en-US" sz="2600" b="1" dirty="0" smtClean="0"/>
              <a:t> mountains (</a:t>
            </a:r>
            <a:r>
              <a:rPr lang="en-US" sz="2600" b="1" dirty="0" err="1" smtClean="0"/>
              <a:t>Carpatho-Balkanides</a:t>
            </a:r>
            <a:r>
              <a:rPr lang="en-US" sz="2600" b="1" dirty="0" smtClean="0"/>
              <a:t>, Eastern Serbia)</a:t>
            </a:r>
            <a:r>
              <a:rPr lang="en-US" sz="2600" dirty="0" smtClean="0"/>
              <a:t>. </a:t>
            </a:r>
            <a:r>
              <a:rPr lang="en-US" sz="2600" i="1" dirty="0" err="1" smtClean="0"/>
              <a:t>Acta</a:t>
            </a:r>
            <a:r>
              <a:rPr lang="en-US" sz="2600" i="1" dirty="0" smtClean="0"/>
              <a:t> </a:t>
            </a:r>
            <a:r>
              <a:rPr lang="en-US" sz="2600" i="1" dirty="0" err="1" smtClean="0"/>
              <a:t>Carsologica</a:t>
            </a:r>
            <a:r>
              <a:rPr lang="en-US" sz="2600" i="1" dirty="0" smtClean="0"/>
              <a:t>, </a:t>
            </a:r>
            <a:r>
              <a:rPr lang="en-US" sz="2600" dirty="0" smtClean="0"/>
              <a:t>44/1, </a:t>
            </a:r>
            <a:r>
              <a:rPr lang="en-US" sz="2600" dirty="0" err="1" smtClean="0"/>
              <a:t>Postojna</a:t>
            </a:r>
            <a:r>
              <a:rPr lang="en-US" sz="2600" dirty="0" smtClean="0"/>
              <a:t>, pp.</a:t>
            </a:r>
            <a:r>
              <a:rPr lang="sr-Cyrl-CS" sz="2600" dirty="0" smtClean="0"/>
              <a:t>37-46.</a:t>
            </a:r>
            <a:endParaRPr lang="en-US" sz="2600" dirty="0"/>
          </a:p>
        </p:txBody>
      </p:sp>
      <p:pic>
        <p:nvPicPr>
          <p:cNvPr id="2053" name="Picture 5" descr="D:\ACA\001 FAKULTET\002 RADOVI\001 RADNO\002 Evolution of collapse valleys in karst\Prilozi\zamna profil.jpg"/>
          <p:cNvPicPr>
            <a:picLocks noChangeAspect="1" noChangeArrowheads="1"/>
          </p:cNvPicPr>
          <p:nvPr/>
        </p:nvPicPr>
        <p:blipFill>
          <a:blip r:embed="rId20" cstate="print"/>
          <a:srcRect/>
          <a:stretch>
            <a:fillRect/>
          </a:stretch>
        </p:blipFill>
        <p:spPr bwMode="auto">
          <a:xfrm>
            <a:off x="25917530" y="27217752"/>
            <a:ext cx="7580313" cy="4251325"/>
          </a:xfrm>
          <a:prstGeom prst="rect">
            <a:avLst/>
          </a:prstGeom>
          <a:noFill/>
          <a:ln w="9525">
            <a:solidFill>
              <a:schemeClr val="bg2"/>
            </a:solidFill>
          </a:ln>
        </p:spPr>
      </p:pic>
      <p:sp>
        <p:nvSpPr>
          <p:cNvPr id="55" name="TextBox 54"/>
          <p:cNvSpPr txBox="1"/>
          <p:nvPr/>
        </p:nvSpPr>
        <p:spPr>
          <a:xfrm>
            <a:off x="25560340" y="23288662"/>
            <a:ext cx="11501518" cy="4293483"/>
          </a:xfrm>
          <a:prstGeom prst="rect">
            <a:avLst/>
          </a:prstGeom>
          <a:noFill/>
        </p:spPr>
        <p:txBody>
          <a:bodyPr wrap="square" rtlCol="0">
            <a:spAutoFit/>
          </a:bodyPr>
          <a:lstStyle/>
          <a:p>
            <a:pPr algn="just">
              <a:lnSpc>
                <a:spcPct val="150000"/>
              </a:lnSpc>
            </a:pPr>
            <a:r>
              <a:rPr lang="en-US" sz="2600" dirty="0" smtClean="0"/>
              <a:t>The </a:t>
            </a:r>
            <a:r>
              <a:rPr lang="en-US" sz="2600" b="1" dirty="0" err="1" smtClean="0"/>
              <a:t>Zamna</a:t>
            </a:r>
            <a:r>
              <a:rPr lang="en-US" sz="2600" b="1" dirty="0" smtClean="0"/>
              <a:t> River</a:t>
            </a:r>
            <a:r>
              <a:rPr lang="en-US" sz="2600" dirty="0" smtClean="0"/>
              <a:t> flows from Mt. Deli Jovan towards the Danube (Fig. 1b). Along its flow, it crosses several small limestone outcrops. On the contact with one of them, the </a:t>
            </a:r>
            <a:r>
              <a:rPr lang="en-US" sz="2600" dirty="0" err="1" smtClean="0"/>
              <a:t>Zamna</a:t>
            </a:r>
            <a:r>
              <a:rPr lang="en-US" sz="2600" dirty="0" smtClean="0"/>
              <a:t> sinks underground and forms a 155 m long tunnel cave (Fig. </a:t>
            </a:r>
            <a:r>
              <a:rPr lang="sr-Latn-RS" sz="2600" dirty="0" smtClean="0"/>
              <a:t>6</a:t>
            </a:r>
            <a:r>
              <a:rPr lang="en-US" sz="2600" dirty="0" smtClean="0"/>
              <a:t>a). Two large daylight holes are present close to the entrance/exit of the cave</a:t>
            </a:r>
            <a:r>
              <a:rPr lang="sr-Latn-RS" sz="2600" dirty="0" smtClean="0"/>
              <a:t> (Fig. 6b)</a:t>
            </a:r>
            <a:r>
              <a:rPr lang="en-US" sz="2600" dirty="0" smtClean="0"/>
              <a:t>. These are the spots where the bottoms of former </a:t>
            </a:r>
            <a:r>
              <a:rPr lang="en-US" sz="2600" dirty="0" err="1" smtClean="0"/>
              <a:t>dolines</a:t>
            </a:r>
            <a:r>
              <a:rPr lang="en-US" sz="2600" dirty="0" smtClean="0"/>
              <a:t> have cut down to the cave ceiling, causing collapse.</a:t>
            </a:r>
          </a:p>
          <a:p>
            <a:pPr algn="just">
              <a:lnSpc>
                <a:spcPct val="150000"/>
              </a:lnSpc>
            </a:pPr>
            <a:endParaRPr lang="en-US" sz="2600" dirty="0"/>
          </a:p>
        </p:txBody>
      </p:sp>
      <p:sp>
        <p:nvSpPr>
          <p:cNvPr id="56" name="TextBox 55"/>
          <p:cNvSpPr txBox="1"/>
          <p:nvPr/>
        </p:nvSpPr>
        <p:spPr>
          <a:xfrm>
            <a:off x="26274720" y="18288002"/>
            <a:ext cx="660758" cy="646331"/>
          </a:xfrm>
          <a:prstGeom prst="rect">
            <a:avLst/>
          </a:prstGeom>
          <a:noFill/>
        </p:spPr>
        <p:txBody>
          <a:bodyPr wrap="none" rtlCol="0">
            <a:spAutoFit/>
          </a:bodyPr>
          <a:lstStyle/>
          <a:p>
            <a:r>
              <a:rPr lang="sr-Latn-RS" sz="3600" dirty="0" smtClean="0"/>
              <a:t>5a</a:t>
            </a:r>
            <a:endParaRPr lang="en-US" sz="3600" dirty="0"/>
          </a:p>
        </p:txBody>
      </p:sp>
      <p:sp>
        <p:nvSpPr>
          <p:cNvPr id="57" name="TextBox 56"/>
          <p:cNvSpPr txBox="1"/>
          <p:nvPr/>
        </p:nvSpPr>
        <p:spPr>
          <a:xfrm>
            <a:off x="31632570" y="18645192"/>
            <a:ext cx="660758" cy="646331"/>
          </a:xfrm>
          <a:prstGeom prst="rect">
            <a:avLst/>
          </a:prstGeom>
          <a:noFill/>
        </p:spPr>
        <p:txBody>
          <a:bodyPr wrap="none" rtlCol="0">
            <a:spAutoFit/>
          </a:bodyPr>
          <a:lstStyle/>
          <a:p>
            <a:r>
              <a:rPr lang="sr-Latn-RS" sz="3600" dirty="0" smtClean="0"/>
              <a:t>5b</a:t>
            </a:r>
            <a:endParaRPr lang="en-US" sz="3600" dirty="0"/>
          </a:p>
        </p:txBody>
      </p:sp>
      <p:sp>
        <p:nvSpPr>
          <p:cNvPr id="58" name="TextBox 57"/>
          <p:cNvSpPr txBox="1"/>
          <p:nvPr/>
        </p:nvSpPr>
        <p:spPr>
          <a:xfrm>
            <a:off x="35418784" y="22288530"/>
            <a:ext cx="614271" cy="646331"/>
          </a:xfrm>
          <a:prstGeom prst="rect">
            <a:avLst/>
          </a:prstGeom>
          <a:noFill/>
        </p:spPr>
        <p:txBody>
          <a:bodyPr wrap="none" rtlCol="0">
            <a:spAutoFit/>
          </a:bodyPr>
          <a:lstStyle/>
          <a:p>
            <a:r>
              <a:rPr lang="sr-Latn-RS" sz="3600" dirty="0" smtClean="0"/>
              <a:t>5c</a:t>
            </a:r>
            <a:endParaRPr lang="en-US" sz="3600" dirty="0"/>
          </a:p>
        </p:txBody>
      </p:sp>
      <p:sp>
        <p:nvSpPr>
          <p:cNvPr id="59" name="TextBox 58"/>
          <p:cNvSpPr txBox="1"/>
          <p:nvPr/>
        </p:nvSpPr>
        <p:spPr>
          <a:xfrm>
            <a:off x="32635725" y="27360628"/>
            <a:ext cx="639919" cy="646331"/>
          </a:xfrm>
          <a:prstGeom prst="rect">
            <a:avLst/>
          </a:prstGeom>
          <a:noFill/>
        </p:spPr>
        <p:txBody>
          <a:bodyPr wrap="none" rtlCol="0">
            <a:spAutoFit/>
          </a:bodyPr>
          <a:lstStyle/>
          <a:p>
            <a:r>
              <a:rPr lang="sr-Latn-RS" sz="3600" dirty="0" smtClean="0"/>
              <a:t>6a</a:t>
            </a:r>
            <a:endParaRPr lang="en-US" sz="3600" dirty="0"/>
          </a:p>
        </p:txBody>
      </p:sp>
      <p:sp>
        <p:nvSpPr>
          <p:cNvPr id="60" name="TextBox 59"/>
          <p:cNvSpPr txBox="1"/>
          <p:nvPr/>
        </p:nvSpPr>
        <p:spPr>
          <a:xfrm>
            <a:off x="35847412" y="29218016"/>
            <a:ext cx="660758" cy="646331"/>
          </a:xfrm>
          <a:prstGeom prst="rect">
            <a:avLst/>
          </a:prstGeom>
          <a:noFill/>
        </p:spPr>
        <p:txBody>
          <a:bodyPr wrap="none" rtlCol="0">
            <a:spAutoFit/>
          </a:bodyPr>
          <a:lstStyle/>
          <a:p>
            <a:r>
              <a:rPr lang="sr-Latn-RS" sz="3600" dirty="0" smtClean="0">
                <a:solidFill>
                  <a:schemeClr val="bg2"/>
                </a:solidFill>
              </a:rPr>
              <a:t>6b</a:t>
            </a:r>
            <a:endParaRPr lang="en-US" sz="3600" dirty="0">
              <a:solidFill>
                <a:schemeClr val="bg2"/>
              </a:solidFill>
            </a:endParaRPr>
          </a:p>
        </p:txBody>
      </p:sp>
      <p:pic>
        <p:nvPicPr>
          <p:cNvPr id="3" name="Picture 2" descr="D:\ACA\001 FAKULTET\002 RADOVI\001 RADNO\002 Evolution of collapse valleys in karst\Prilozi\Calic_Fig 1.tif"/>
          <p:cNvPicPr>
            <a:picLocks noChangeAspect="1" noChangeArrowheads="1"/>
          </p:cNvPicPr>
          <p:nvPr/>
        </p:nvPicPr>
        <p:blipFill>
          <a:blip r:embed="rId21"/>
          <a:srcRect/>
          <a:stretch>
            <a:fillRect/>
          </a:stretch>
        </p:blipFill>
        <p:spPr bwMode="auto">
          <a:xfrm>
            <a:off x="41919642" y="14400203"/>
            <a:ext cx="6902869" cy="4786346"/>
          </a:xfrm>
          <a:prstGeom prst="rect">
            <a:avLst/>
          </a:prstGeom>
          <a:noFill/>
          <a:ln w="9525">
            <a:solidFill>
              <a:schemeClr val="bg2"/>
            </a:solidFill>
          </a:ln>
        </p:spPr>
      </p:pic>
      <p:sp>
        <p:nvSpPr>
          <p:cNvPr id="61" name="TextBox 60"/>
          <p:cNvSpPr txBox="1"/>
          <p:nvPr/>
        </p:nvSpPr>
        <p:spPr>
          <a:xfrm>
            <a:off x="42062518" y="14501788"/>
            <a:ext cx="639919" cy="646331"/>
          </a:xfrm>
          <a:prstGeom prst="rect">
            <a:avLst/>
          </a:prstGeom>
          <a:noFill/>
        </p:spPr>
        <p:txBody>
          <a:bodyPr wrap="none" rtlCol="0">
            <a:spAutoFit/>
          </a:bodyPr>
          <a:lstStyle/>
          <a:p>
            <a:r>
              <a:rPr lang="sr-Latn-RS" sz="3600" dirty="0" smtClean="0"/>
              <a:t>7a</a:t>
            </a:r>
            <a:endParaRPr lang="en-US" sz="3600" dirty="0"/>
          </a:p>
        </p:txBody>
      </p:sp>
      <p:sp>
        <p:nvSpPr>
          <p:cNvPr id="62" name="TextBox 61"/>
          <p:cNvSpPr txBox="1"/>
          <p:nvPr/>
        </p:nvSpPr>
        <p:spPr>
          <a:xfrm>
            <a:off x="41562452" y="21359836"/>
            <a:ext cx="660758" cy="646331"/>
          </a:xfrm>
          <a:prstGeom prst="rect">
            <a:avLst/>
          </a:prstGeom>
          <a:noFill/>
        </p:spPr>
        <p:txBody>
          <a:bodyPr wrap="none" rtlCol="0">
            <a:spAutoFit/>
          </a:bodyPr>
          <a:lstStyle/>
          <a:p>
            <a:r>
              <a:rPr lang="sr-Latn-RS" sz="3600" dirty="0" smtClean="0">
                <a:solidFill>
                  <a:schemeClr val="bg2"/>
                </a:solidFill>
              </a:rPr>
              <a:t>7b</a:t>
            </a:r>
            <a:endParaRPr lang="en-US" sz="3600" dirty="0">
              <a:solidFill>
                <a:schemeClr val="bg2"/>
              </a:solidFill>
            </a:endParaRPr>
          </a:p>
        </p:txBody>
      </p:sp>
      <p:pic>
        <p:nvPicPr>
          <p:cNvPr id="9" name="Picture 2" descr="http://meetingorganizer.copernicus.org/webfiles/img/CreativeCommons_Attribution_License.png"/>
          <p:cNvPicPr>
            <a:picLocks noChangeAspect="1" noChangeArrowheads="1"/>
          </p:cNvPicPr>
          <p:nvPr/>
        </p:nvPicPr>
        <p:blipFill>
          <a:blip r:embed="rId22"/>
          <a:srcRect/>
          <a:stretch>
            <a:fillRect/>
          </a:stretch>
        </p:blipFill>
        <p:spPr bwMode="auto">
          <a:xfrm>
            <a:off x="48063310" y="7500864"/>
            <a:ext cx="1905000" cy="6667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1377</Words>
  <Application>Microsoft Office PowerPoint</Application>
  <PresentationFormat>Custom</PresentationFormat>
  <Paragraphs>82</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Aca</dc:creator>
  <cp:lastModifiedBy>Aca</cp:lastModifiedBy>
  <cp:revision>148</cp:revision>
  <dcterms:created xsi:type="dcterms:W3CDTF">2016-03-25T07:01:27Z</dcterms:created>
  <dcterms:modified xsi:type="dcterms:W3CDTF">2016-04-30T14:49:35Z</dcterms:modified>
</cp:coreProperties>
</file>