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42811700" cy="30275213"/>
  <p:notesSz cx="9144000" cy="6858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FD1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2936" autoAdjust="0"/>
  </p:normalViewPr>
  <p:slideViewPr>
    <p:cSldViewPr snapToGrid="0" snapToObjects="1">
      <p:cViewPr>
        <p:scale>
          <a:sx n="75" d="100"/>
          <a:sy n="75" d="100"/>
        </p:scale>
        <p:origin x="2240" y="6248"/>
      </p:cViewPr>
      <p:guideLst>
        <p:guide orient="horz" pos="9518"/>
        <p:guide pos="1081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4840588-2008-3C4E-9C06-D6D48BCAE6D8}" type="datetimeFigureOut">
              <a:rPr lang="en-US" smtClean="0"/>
              <a:t>14/04/16</a:t>
            </a:fld>
            <a:endParaRPr lang="en-US"/>
          </a:p>
        </p:txBody>
      </p:sp>
      <p:sp>
        <p:nvSpPr>
          <p:cNvPr id="4" name="Slide Image Placeholder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F7273F2-FB69-B54A-B244-ACFD2C176570}" type="slidenum">
              <a:rPr lang="en-US" smtClean="0"/>
              <a:t>‹#›</a:t>
            </a:fld>
            <a:endParaRPr lang="en-US"/>
          </a:p>
        </p:txBody>
      </p:sp>
    </p:spTree>
    <p:extLst>
      <p:ext uri="{BB962C8B-B14F-4D97-AF65-F5344CB8AC3E}">
        <p14:creationId xmlns:p14="http://schemas.microsoft.com/office/powerpoint/2010/main" val="5528384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4313" y="514350"/>
            <a:ext cx="3635375"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273F2-FB69-B54A-B244-ACFD2C176570}" type="slidenum">
              <a:rPr lang="en-US" smtClean="0"/>
              <a:t>1</a:t>
            </a:fld>
            <a:endParaRPr lang="en-US"/>
          </a:p>
        </p:txBody>
      </p:sp>
    </p:spTree>
    <p:extLst>
      <p:ext uri="{BB962C8B-B14F-4D97-AF65-F5344CB8AC3E}">
        <p14:creationId xmlns:p14="http://schemas.microsoft.com/office/powerpoint/2010/main" val="413913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878" y="9404942"/>
            <a:ext cx="36389945" cy="6489548"/>
          </a:xfrm>
        </p:spPr>
        <p:txBody>
          <a:bodyPr/>
          <a:lstStyle/>
          <a:p>
            <a:r>
              <a:rPr lang="en-GB" smtClean="0"/>
              <a:t>Click to edit Master title style</a:t>
            </a:r>
            <a:endParaRPr lang="en-US"/>
          </a:p>
        </p:txBody>
      </p:sp>
      <p:sp>
        <p:nvSpPr>
          <p:cNvPr id="3" name="Subtitle 2"/>
          <p:cNvSpPr>
            <a:spLocks noGrp="1"/>
          </p:cNvSpPr>
          <p:nvPr>
            <p:ph type="subTitle" idx="1"/>
          </p:nvPr>
        </p:nvSpPr>
        <p:spPr>
          <a:xfrm>
            <a:off x="6421756" y="17155954"/>
            <a:ext cx="29968190" cy="7736999"/>
          </a:xfr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B90B19B-73DE-A648-A47D-CDF7628189F4}" type="datetimeFigureOut">
              <a:rPr lang="en-US" smtClean="0"/>
              <a:t>14/04/16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FBEF7-D2BA-CB46-81B6-6CBE993ADC7D}" type="slidenum">
              <a:rPr lang="en-US" smtClean="0"/>
              <a:t>‹#›</a:t>
            </a:fld>
            <a:endParaRPr lang="en-US"/>
          </a:p>
        </p:txBody>
      </p:sp>
      <p:sp>
        <p:nvSpPr>
          <p:cNvPr id="7" name="hc"/>
          <p:cNvSpPr txBox="1"/>
          <p:nvPr userDrawn="1"/>
        </p:nvSpPr>
        <p:spPr>
          <a:xfrm>
            <a:off x="1" y="1"/>
            <a:ext cx="428117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
        <p:nvSpPr>
          <p:cNvPr id="8" name="fc"/>
          <p:cNvSpPr txBox="1"/>
          <p:nvPr userDrawn="1"/>
        </p:nvSpPr>
        <p:spPr>
          <a:xfrm>
            <a:off x="1" y="30015885"/>
            <a:ext cx="428117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Tree>
    <p:extLst>
      <p:ext uri="{BB962C8B-B14F-4D97-AF65-F5344CB8AC3E}">
        <p14:creationId xmlns:p14="http://schemas.microsoft.com/office/powerpoint/2010/main" val="113041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B90B19B-73DE-A648-A47D-CDF7628189F4}" type="datetimeFigureOut">
              <a:rPr lang="en-US" smtClean="0"/>
              <a:t>14/04/16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283066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8482" y="1212415"/>
            <a:ext cx="9632633" cy="2583204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140586" y="1212415"/>
            <a:ext cx="28184369" cy="2583204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B90B19B-73DE-A648-A47D-CDF7628189F4}" type="datetimeFigureOut">
              <a:rPr lang="en-US" smtClean="0"/>
              <a:t>14/04/16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215712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B90B19B-73DE-A648-A47D-CDF7628189F4}" type="datetimeFigureOut">
              <a:rPr lang="en-US" smtClean="0"/>
              <a:t>14/04/16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358088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830" y="19454631"/>
            <a:ext cx="36389945" cy="6012993"/>
          </a:xfrm>
        </p:spPr>
        <p:txBody>
          <a:bodyPr anchor="t"/>
          <a:lstStyle>
            <a:lvl1pPr algn="l">
              <a:defRPr sz="18300" b="1" cap="all"/>
            </a:lvl1pPr>
          </a:lstStyle>
          <a:p>
            <a:r>
              <a:rPr lang="en-GB" smtClean="0"/>
              <a:t>Click to edit Master title style</a:t>
            </a:r>
            <a:endParaRPr lang="en-US"/>
          </a:p>
        </p:txBody>
      </p:sp>
      <p:sp>
        <p:nvSpPr>
          <p:cNvPr id="3" name="Text Placeholder 2"/>
          <p:cNvSpPr>
            <a:spLocks noGrp="1"/>
          </p:cNvSpPr>
          <p:nvPr>
            <p:ph type="body" idx="1"/>
          </p:nvPr>
        </p:nvSpPr>
        <p:spPr>
          <a:xfrm>
            <a:off x="3381830" y="12831929"/>
            <a:ext cx="36389945" cy="6622700"/>
          </a:xfr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B90B19B-73DE-A648-A47D-CDF7628189F4}" type="datetimeFigureOut">
              <a:rPr lang="en-US" smtClean="0"/>
              <a:t>14/04/16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22181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140586" y="7064219"/>
            <a:ext cx="18908500" cy="1998024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21762614" y="7064219"/>
            <a:ext cx="18908500" cy="1998024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B90B19B-73DE-A648-A47D-CDF7628189F4}" type="datetimeFigureOut">
              <a:rPr lang="en-US" smtClean="0"/>
              <a:t>14/04/16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7605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2140585" y="6776884"/>
            <a:ext cx="18915936" cy="2824283"/>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GB" smtClean="0"/>
              <a:t>Click to edit Master text styles</a:t>
            </a:r>
          </a:p>
        </p:txBody>
      </p:sp>
      <p:sp>
        <p:nvSpPr>
          <p:cNvPr id="4" name="Content Placeholder 3"/>
          <p:cNvSpPr>
            <a:spLocks noGrp="1"/>
          </p:cNvSpPr>
          <p:nvPr>
            <p:ph sz="half" idx="2"/>
          </p:nvPr>
        </p:nvSpPr>
        <p:spPr>
          <a:xfrm>
            <a:off x="2140585" y="9601168"/>
            <a:ext cx="18915936" cy="1744329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21747751" y="6776884"/>
            <a:ext cx="18923367" cy="2824283"/>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GB" smtClean="0"/>
              <a:t>Click to edit Master text styles</a:t>
            </a:r>
          </a:p>
        </p:txBody>
      </p:sp>
      <p:sp>
        <p:nvSpPr>
          <p:cNvPr id="6" name="Content Placeholder 5"/>
          <p:cNvSpPr>
            <a:spLocks noGrp="1"/>
          </p:cNvSpPr>
          <p:nvPr>
            <p:ph sz="quarter" idx="4"/>
          </p:nvPr>
        </p:nvSpPr>
        <p:spPr>
          <a:xfrm>
            <a:off x="21747751" y="9601168"/>
            <a:ext cx="18923367" cy="1744329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B90B19B-73DE-A648-A47D-CDF7628189F4}" type="datetimeFigureOut">
              <a:rPr lang="en-US" smtClean="0"/>
              <a:t>14/04/16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170719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B90B19B-73DE-A648-A47D-CDF7628189F4}" type="datetimeFigureOut">
              <a:rPr lang="en-US" smtClean="0"/>
              <a:t>14/04/16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289112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0B19B-73DE-A648-A47D-CDF7628189F4}" type="datetimeFigureOut">
              <a:rPr lang="en-US" smtClean="0"/>
              <a:t>14/04/16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61099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588" y="1205402"/>
            <a:ext cx="14084754" cy="5129967"/>
          </a:xfrm>
        </p:spPr>
        <p:txBody>
          <a:bodyPr anchor="b"/>
          <a:lstStyle>
            <a:lvl1pPr algn="l">
              <a:defRPr sz="9100" b="1"/>
            </a:lvl1pPr>
          </a:lstStyle>
          <a:p>
            <a:r>
              <a:rPr lang="en-GB" smtClean="0"/>
              <a:t>Click to edit Master title style</a:t>
            </a:r>
            <a:endParaRPr lang="en-US"/>
          </a:p>
        </p:txBody>
      </p:sp>
      <p:sp>
        <p:nvSpPr>
          <p:cNvPr id="3" name="Content Placeholder 2"/>
          <p:cNvSpPr>
            <a:spLocks noGrp="1"/>
          </p:cNvSpPr>
          <p:nvPr>
            <p:ph idx="1"/>
          </p:nvPr>
        </p:nvSpPr>
        <p:spPr>
          <a:xfrm>
            <a:off x="16738186" y="1205404"/>
            <a:ext cx="23932929" cy="25839056"/>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2140588" y="6335371"/>
            <a:ext cx="14084754" cy="20709089"/>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B90B19B-73DE-A648-A47D-CDF7628189F4}" type="datetimeFigureOut">
              <a:rPr lang="en-US" smtClean="0"/>
              <a:t>14/04/16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235320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393" y="21192649"/>
            <a:ext cx="25687020" cy="2501912"/>
          </a:xfrm>
        </p:spPr>
        <p:txBody>
          <a:bodyPr anchor="b"/>
          <a:lstStyle>
            <a:lvl1pPr algn="l">
              <a:defRPr sz="9100" b="1"/>
            </a:lvl1pPr>
          </a:lstStyle>
          <a:p>
            <a:r>
              <a:rPr lang="en-GB" smtClean="0"/>
              <a:t>Click to edit Master title style</a:t>
            </a:r>
            <a:endParaRPr lang="en-US"/>
          </a:p>
        </p:txBody>
      </p:sp>
      <p:sp>
        <p:nvSpPr>
          <p:cNvPr id="3" name="Picture Placeholder 2"/>
          <p:cNvSpPr>
            <a:spLocks noGrp="1"/>
          </p:cNvSpPr>
          <p:nvPr>
            <p:ph type="pic" idx="1"/>
          </p:nvPr>
        </p:nvSpPr>
        <p:spPr>
          <a:xfrm>
            <a:off x="8391393" y="2705146"/>
            <a:ext cx="25687020" cy="18165128"/>
          </a:xfr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a:p>
        </p:txBody>
      </p:sp>
      <p:sp>
        <p:nvSpPr>
          <p:cNvPr id="4" name="Text Placeholder 3"/>
          <p:cNvSpPr>
            <a:spLocks noGrp="1"/>
          </p:cNvSpPr>
          <p:nvPr>
            <p:ph type="body" sz="half" idx="2"/>
          </p:nvPr>
        </p:nvSpPr>
        <p:spPr>
          <a:xfrm>
            <a:off x="8391393" y="23694561"/>
            <a:ext cx="25687020" cy="3553131"/>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B90B19B-73DE-A648-A47D-CDF7628189F4}" type="datetimeFigureOut">
              <a:rPr lang="en-US" smtClean="0"/>
              <a:t>14/04/16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FBEF7-D2BA-CB46-81B6-6CBE993ADC7D}" type="slidenum">
              <a:rPr lang="en-US" smtClean="0"/>
              <a:t>‹#›</a:t>
            </a:fld>
            <a:endParaRPr lang="en-US"/>
          </a:p>
        </p:txBody>
      </p:sp>
    </p:spTree>
    <p:extLst>
      <p:ext uri="{BB962C8B-B14F-4D97-AF65-F5344CB8AC3E}">
        <p14:creationId xmlns:p14="http://schemas.microsoft.com/office/powerpoint/2010/main" val="3305554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586" y="1212412"/>
            <a:ext cx="38530530" cy="5045869"/>
          </a:xfrm>
          <a:prstGeom prst="rect">
            <a:avLst/>
          </a:prstGeom>
        </p:spPr>
        <p:txBody>
          <a:bodyPr vert="horz" lIns="417634" tIns="208817" rIns="417634" bIns="208817"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2140586" y="7064219"/>
            <a:ext cx="38530530" cy="19980241"/>
          </a:xfrm>
          <a:prstGeom prst="rect">
            <a:avLst/>
          </a:prstGeom>
        </p:spPr>
        <p:txBody>
          <a:bodyPr vert="horz" lIns="417634" tIns="208817" rIns="417634" bIns="208817"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2140586" y="28060639"/>
            <a:ext cx="9989396" cy="1611875"/>
          </a:xfrm>
          <a:prstGeom prst="rect">
            <a:avLst/>
          </a:prstGeom>
        </p:spPr>
        <p:txBody>
          <a:bodyPr vert="horz" lIns="417634" tIns="208817" rIns="417634" bIns="208817" rtlCol="0" anchor="ctr"/>
          <a:lstStyle>
            <a:lvl1pPr algn="l">
              <a:defRPr sz="5500">
                <a:solidFill>
                  <a:schemeClr val="tx1">
                    <a:tint val="75000"/>
                  </a:schemeClr>
                </a:solidFill>
              </a:defRPr>
            </a:lvl1pPr>
          </a:lstStyle>
          <a:p>
            <a:fld id="{CB90B19B-73DE-A648-A47D-CDF7628189F4}" type="datetimeFigureOut">
              <a:rPr lang="en-US" smtClean="0"/>
              <a:t>14/04/16</a:t>
            </a:fld>
            <a:endParaRPr lang="en-US"/>
          </a:p>
        </p:txBody>
      </p:sp>
      <p:sp>
        <p:nvSpPr>
          <p:cNvPr id="5" name="Footer Placeholder 4"/>
          <p:cNvSpPr>
            <a:spLocks noGrp="1"/>
          </p:cNvSpPr>
          <p:nvPr>
            <p:ph type="ftr" sz="quarter" idx="3"/>
          </p:nvPr>
        </p:nvSpPr>
        <p:spPr>
          <a:xfrm>
            <a:off x="14627331" y="28060639"/>
            <a:ext cx="13557039" cy="1611875"/>
          </a:xfrm>
          <a:prstGeom prst="rect">
            <a:avLst/>
          </a:prstGeom>
        </p:spPr>
        <p:txBody>
          <a:bodyPr vert="horz" lIns="417634" tIns="208817" rIns="417634" bIns="208817"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81718" y="28060639"/>
            <a:ext cx="9989396" cy="1611875"/>
          </a:xfrm>
          <a:prstGeom prst="rect">
            <a:avLst/>
          </a:prstGeom>
        </p:spPr>
        <p:txBody>
          <a:bodyPr vert="horz" lIns="417634" tIns="208817" rIns="417634" bIns="208817" rtlCol="0" anchor="ctr"/>
          <a:lstStyle>
            <a:lvl1pPr algn="r">
              <a:defRPr sz="5500">
                <a:solidFill>
                  <a:schemeClr val="tx1">
                    <a:tint val="75000"/>
                  </a:schemeClr>
                </a:solidFill>
              </a:defRPr>
            </a:lvl1pPr>
          </a:lstStyle>
          <a:p>
            <a:fld id="{49DFBEF7-D2BA-CB46-81B6-6CBE993ADC7D}" type="slidenum">
              <a:rPr lang="en-US" smtClean="0"/>
              <a:t>‹#›</a:t>
            </a:fld>
            <a:endParaRPr lang="en-US"/>
          </a:p>
        </p:txBody>
      </p:sp>
      <p:sp>
        <p:nvSpPr>
          <p:cNvPr id="7" name="hc"/>
          <p:cNvSpPr txBox="1"/>
          <p:nvPr userDrawn="1"/>
        </p:nvSpPr>
        <p:spPr>
          <a:xfrm>
            <a:off x="1" y="1"/>
            <a:ext cx="428117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
        <p:nvSpPr>
          <p:cNvPr id="8" name="fc"/>
          <p:cNvSpPr txBox="1"/>
          <p:nvPr userDrawn="1"/>
        </p:nvSpPr>
        <p:spPr>
          <a:xfrm>
            <a:off x="1" y="30015885"/>
            <a:ext cx="428117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Tree>
    <p:extLst>
      <p:ext uri="{BB962C8B-B14F-4D97-AF65-F5344CB8AC3E}">
        <p14:creationId xmlns:p14="http://schemas.microsoft.com/office/powerpoint/2010/main" val="361012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jpg"/><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png"/><Relationship Id="rId9"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18010" y="7466675"/>
            <a:ext cx="40166780" cy="22147338"/>
          </a:xfrm>
          <a:prstGeom prst="rect">
            <a:avLst/>
          </a:prstGeom>
          <a:solidFill>
            <a:srgbClr val="85C024">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8" name="TextBox 7"/>
          <p:cNvSpPr txBox="1"/>
          <p:nvPr/>
        </p:nvSpPr>
        <p:spPr>
          <a:xfrm>
            <a:off x="2204296" y="3785514"/>
            <a:ext cx="26375091" cy="1938992"/>
          </a:xfrm>
          <a:prstGeom prst="rect">
            <a:avLst/>
          </a:prstGeom>
          <a:solidFill>
            <a:schemeClr val="bg1">
              <a:lumMod val="95000"/>
            </a:schemeClr>
          </a:solidFill>
        </p:spPr>
        <p:txBody>
          <a:bodyPr wrap="square" rtlCol="0">
            <a:spAutoFit/>
          </a:bodyPr>
          <a:lstStyle/>
          <a:p>
            <a:pPr algn="ctr"/>
            <a:r>
              <a:rPr lang="en-GB" sz="4000" b="1" dirty="0" smtClean="0">
                <a:solidFill>
                  <a:srgbClr val="0000FF"/>
                </a:solidFill>
              </a:rPr>
              <a:t>M. J. Burgdorf, </a:t>
            </a:r>
            <a:r>
              <a:rPr lang="en-GB" sz="4000" b="1" i="1" dirty="0" err="1" smtClean="0">
                <a:solidFill>
                  <a:srgbClr val="0000FF"/>
                </a:solidFill>
              </a:rPr>
              <a:t>Universität</a:t>
            </a:r>
            <a:r>
              <a:rPr lang="en-GB" sz="4000" b="1" i="1" dirty="0" smtClean="0">
                <a:solidFill>
                  <a:srgbClr val="0000FF"/>
                </a:solidFill>
              </a:rPr>
              <a:t> Hamburg, Germany</a:t>
            </a:r>
            <a:r>
              <a:rPr lang="en-GB" sz="4000" b="1" dirty="0" smtClean="0">
                <a:solidFill>
                  <a:srgbClr val="0000FF"/>
                </a:solidFill>
              </a:rPr>
              <a:t>, S. A. </a:t>
            </a:r>
            <a:r>
              <a:rPr lang="en-GB" sz="4000" b="1" dirty="0" err="1" smtClean="0">
                <a:solidFill>
                  <a:srgbClr val="0000FF"/>
                </a:solidFill>
              </a:rPr>
              <a:t>Bühler</a:t>
            </a:r>
            <a:r>
              <a:rPr lang="en-GB" sz="4000" b="1" dirty="0" smtClean="0">
                <a:solidFill>
                  <a:srgbClr val="0000FF"/>
                </a:solidFill>
              </a:rPr>
              <a:t>, </a:t>
            </a:r>
            <a:r>
              <a:rPr lang="en-GB" sz="4000" b="1" i="1" dirty="0" err="1" smtClean="0">
                <a:solidFill>
                  <a:srgbClr val="0000FF"/>
                </a:solidFill>
              </a:rPr>
              <a:t>Universität</a:t>
            </a:r>
            <a:r>
              <a:rPr lang="en-GB" sz="4000" b="1" i="1" dirty="0" smtClean="0">
                <a:solidFill>
                  <a:srgbClr val="0000FF"/>
                </a:solidFill>
              </a:rPr>
              <a:t> Hamburg, Germany</a:t>
            </a:r>
            <a:r>
              <a:rPr lang="en-GB" sz="4000" b="1" dirty="0" smtClean="0">
                <a:solidFill>
                  <a:srgbClr val="0000FF"/>
                </a:solidFill>
              </a:rPr>
              <a:t>,</a:t>
            </a:r>
            <a:r>
              <a:rPr lang="en-GB" sz="4000" b="1" dirty="0">
                <a:solidFill>
                  <a:srgbClr val="0000FF"/>
                </a:solidFill>
              </a:rPr>
              <a:t> </a:t>
            </a:r>
            <a:r>
              <a:rPr lang="en-GB" sz="4000" b="1" dirty="0" smtClean="0">
                <a:solidFill>
                  <a:srgbClr val="0000FF"/>
                </a:solidFill>
              </a:rPr>
              <a:t>                                                       I. Hans, </a:t>
            </a:r>
            <a:r>
              <a:rPr lang="en-GB" sz="4000" b="1" i="1" dirty="0" err="1" smtClean="0">
                <a:solidFill>
                  <a:srgbClr val="0000FF"/>
                </a:solidFill>
              </a:rPr>
              <a:t>Universität</a:t>
            </a:r>
            <a:r>
              <a:rPr lang="en-GB" sz="4000" b="1" i="1" dirty="0" smtClean="0">
                <a:solidFill>
                  <a:srgbClr val="0000FF"/>
                </a:solidFill>
              </a:rPr>
              <a:t> Hamburg, Germany</a:t>
            </a:r>
            <a:r>
              <a:rPr lang="en-GB" sz="4000" b="1" dirty="0">
                <a:solidFill>
                  <a:srgbClr val="0000FF"/>
                </a:solidFill>
              </a:rPr>
              <a:t>,</a:t>
            </a:r>
            <a:r>
              <a:rPr lang="en-GB" sz="4000" i="1" dirty="0" smtClean="0"/>
              <a:t> </a:t>
            </a:r>
            <a:r>
              <a:rPr lang="en-GB" sz="4000" b="1" dirty="0" smtClean="0">
                <a:solidFill>
                  <a:srgbClr val="0000FF"/>
                </a:solidFill>
              </a:rPr>
              <a:t>T. Lang, </a:t>
            </a:r>
            <a:r>
              <a:rPr lang="en-GB" sz="4000" b="1" i="1" dirty="0" err="1" smtClean="0">
                <a:solidFill>
                  <a:srgbClr val="0000FF"/>
                </a:solidFill>
              </a:rPr>
              <a:t>Universität</a:t>
            </a:r>
            <a:r>
              <a:rPr lang="en-GB" sz="4000" b="1" i="1" dirty="0">
                <a:solidFill>
                  <a:srgbClr val="0000FF"/>
                </a:solidFill>
              </a:rPr>
              <a:t> </a:t>
            </a:r>
            <a:r>
              <a:rPr lang="en-GB" sz="4000" b="1" i="1" dirty="0" smtClean="0">
                <a:solidFill>
                  <a:srgbClr val="0000FF"/>
                </a:solidFill>
              </a:rPr>
              <a:t>Hamburg, Germany</a:t>
            </a:r>
            <a:r>
              <a:rPr lang="en-GB" sz="4000" b="1" dirty="0" smtClean="0">
                <a:solidFill>
                  <a:srgbClr val="0000FF"/>
                </a:solidFill>
              </a:rPr>
              <a:t>,</a:t>
            </a:r>
            <a:r>
              <a:rPr lang="en-GB" sz="4000" b="1" i="1" dirty="0" smtClean="0">
                <a:solidFill>
                  <a:srgbClr val="0000FF"/>
                </a:solidFill>
              </a:rPr>
              <a:t> </a:t>
            </a:r>
            <a:r>
              <a:rPr lang="en-GB" sz="4000" b="1" dirty="0" smtClean="0">
                <a:solidFill>
                  <a:srgbClr val="0000FF"/>
                </a:solidFill>
              </a:rPr>
              <a:t>S. Michel, </a:t>
            </a:r>
            <a:r>
              <a:rPr lang="en-GB" sz="4000" b="1" i="1" dirty="0" err="1" smtClean="0">
                <a:solidFill>
                  <a:srgbClr val="0000FF"/>
                </a:solidFill>
              </a:rPr>
              <a:t>Universität</a:t>
            </a:r>
            <a:r>
              <a:rPr lang="en-GB" sz="4000" b="1" i="1" dirty="0" smtClean="0">
                <a:solidFill>
                  <a:srgbClr val="0000FF"/>
                </a:solidFill>
              </a:rPr>
              <a:t> Hamburg, Germany</a:t>
            </a:r>
            <a:r>
              <a:rPr lang="en-GB" sz="4000" b="1" dirty="0" smtClean="0">
                <a:solidFill>
                  <a:srgbClr val="0000FF"/>
                </a:solidFill>
              </a:rPr>
              <a:t>,</a:t>
            </a:r>
            <a:r>
              <a:rPr lang="en-GB" sz="4000" b="1" i="1" dirty="0" smtClean="0">
                <a:solidFill>
                  <a:srgbClr val="0000FF"/>
                </a:solidFill>
              </a:rPr>
              <a:t> </a:t>
            </a:r>
            <a:r>
              <a:rPr lang="en-GB" sz="4000" b="1" dirty="0" smtClean="0">
                <a:solidFill>
                  <a:srgbClr val="0000FF"/>
                </a:solidFill>
              </a:rPr>
              <a:t>O. Lemke, </a:t>
            </a:r>
            <a:r>
              <a:rPr lang="en-GB" sz="4000" b="1" i="1" dirty="0" err="1" smtClean="0">
                <a:solidFill>
                  <a:srgbClr val="0000FF"/>
                </a:solidFill>
              </a:rPr>
              <a:t>Universität</a:t>
            </a:r>
            <a:r>
              <a:rPr lang="en-GB" sz="4000" b="1" i="1" dirty="0" smtClean="0">
                <a:solidFill>
                  <a:srgbClr val="0000FF"/>
                </a:solidFill>
              </a:rPr>
              <a:t> Hamburg, Germany</a:t>
            </a:r>
            <a:endParaRPr lang="en-GB" sz="4000" b="1" i="1" dirty="0">
              <a:solidFill>
                <a:srgbClr val="0000FF"/>
              </a:solidFill>
            </a:endParaRPr>
          </a:p>
        </p:txBody>
      </p:sp>
      <p:pic>
        <p:nvPicPr>
          <p:cNvPr id="24" name="Picture 23"/>
          <p:cNvPicPr>
            <a:picLocks noChangeAspect="1"/>
          </p:cNvPicPr>
          <p:nvPr/>
        </p:nvPicPr>
        <p:blipFill>
          <a:blip r:embed="rId3"/>
          <a:stretch>
            <a:fillRect/>
          </a:stretch>
        </p:blipFill>
        <p:spPr>
          <a:xfrm>
            <a:off x="28579387" y="4043808"/>
            <a:ext cx="13204683" cy="1680698"/>
          </a:xfrm>
          <a:prstGeom prst="rect">
            <a:avLst/>
          </a:prstGeom>
        </p:spPr>
      </p:pic>
      <p:sp>
        <p:nvSpPr>
          <p:cNvPr id="37" name="Title 1"/>
          <p:cNvSpPr>
            <a:spLocks noGrp="1"/>
          </p:cNvSpPr>
          <p:nvPr>
            <p:ph type="ctrTitle"/>
          </p:nvPr>
        </p:nvSpPr>
        <p:spPr>
          <a:xfrm>
            <a:off x="2225923" y="0"/>
            <a:ext cx="26375091" cy="3785514"/>
          </a:xfrm>
          <a:solidFill>
            <a:schemeClr val="bg1">
              <a:lumMod val="95000"/>
            </a:schemeClr>
          </a:solidFill>
        </p:spPr>
        <p:txBody>
          <a:bodyPr>
            <a:normAutofit fontScale="90000"/>
          </a:bodyPr>
          <a:lstStyle>
            <a:lvl1pPr>
              <a:defRPr b="0" i="0">
                <a:latin typeface="Superclarendon Bold"/>
                <a:cs typeface="Superclarendon Bold"/>
              </a:defRPr>
            </a:lvl1pPr>
          </a:lstStyle>
          <a:p>
            <a:r>
              <a:rPr lang="en-US" sz="9600" dirty="0" smtClean="0"/>
              <a:t>The Moon as Possible Calibration Reference for Microwave Radiometers</a:t>
            </a:r>
            <a:endParaRPr lang="en-GB" sz="9600" dirty="0"/>
          </a:p>
        </p:txBody>
      </p:sp>
      <p:sp>
        <p:nvSpPr>
          <p:cNvPr id="3" name="TextBox 2"/>
          <p:cNvSpPr txBox="1"/>
          <p:nvPr/>
        </p:nvSpPr>
        <p:spPr>
          <a:xfrm>
            <a:off x="1512859" y="6027317"/>
            <a:ext cx="40166780" cy="42473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5400" dirty="0" smtClean="0">
                <a:solidFill>
                  <a:srgbClr val="FF0000"/>
                </a:solidFill>
              </a:rPr>
              <a:t>Summary:</a:t>
            </a:r>
            <a:r>
              <a:rPr lang="en-US" sz="5400" dirty="0" smtClean="0"/>
              <a:t> Instruments on satellites for Earth observation on polar orbits usually employ a two-point calibration technique, in which deep space and an on-board calibration target provide two reference flux levels. As the direction of the deep space view is close to the celestial equator, the Moon moves sometimes through the field of view and introduces an unwelcome additional signal. One can take advantage of this intrusion, however, by using the Moon as a third flux standard for stability analysis of microwave sensors. This method is relevant for FIDUCEO, a project producing fundamental climate data records with traceable estimates of stability and thereby enhanced credibility.  </a:t>
            </a:r>
            <a:endParaRPr lang="en-US" sz="5400" dirty="0"/>
          </a:p>
        </p:txBody>
      </p:sp>
      <p:sp>
        <p:nvSpPr>
          <p:cNvPr id="2" name="TextBox 1"/>
          <p:cNvSpPr txBox="1"/>
          <p:nvPr/>
        </p:nvSpPr>
        <p:spPr>
          <a:xfrm>
            <a:off x="1512859" y="10736298"/>
            <a:ext cx="11074200" cy="50167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smtClean="0">
                <a:solidFill>
                  <a:schemeClr val="accent2"/>
                </a:solidFill>
              </a:rPr>
              <a:t>Position of the Moon When Seen by the DSV </a:t>
            </a:r>
          </a:p>
          <a:p>
            <a:r>
              <a:rPr lang="en-US" sz="4000" dirty="0" smtClean="0"/>
              <a:t>A cross-scanning instrument takes data along a great circle perpendicular to its flight direction. The DSV position is then usually within 20° of the orbital axis of the spacecraft. It describes a circle in the sky, whose center is 9° away from the celestial equator. The Moon crosses this circle several times per year and is seen during several consecutive orbits.</a:t>
            </a:r>
          </a:p>
        </p:txBody>
      </p:sp>
      <p:graphicFrame>
        <p:nvGraphicFramePr>
          <p:cNvPr id="40" name="Table 39"/>
          <p:cNvGraphicFramePr>
            <a:graphicFrameLocks noGrp="1"/>
          </p:cNvGraphicFramePr>
          <p:nvPr>
            <p:extLst>
              <p:ext uri="{D42A27DB-BD31-4B8C-83A1-F6EECF244321}">
                <p14:modId xmlns:p14="http://schemas.microsoft.com/office/powerpoint/2010/main" val="2690734528"/>
              </p:ext>
            </p:extLst>
          </p:nvPr>
        </p:nvGraphicFramePr>
        <p:xfrm>
          <a:off x="1512859" y="26398090"/>
          <a:ext cx="15386608" cy="3250878"/>
        </p:xfrm>
        <a:graphic>
          <a:graphicData uri="http://schemas.openxmlformats.org/drawingml/2006/table">
            <a:tbl>
              <a:tblPr firstRow="1" bandRow="1">
                <a:tableStyleId>{306799F8-075E-4A3A-A7F6-7FBC6576F1A4}</a:tableStyleId>
              </a:tblPr>
              <a:tblGrid>
                <a:gridCol w="2974474"/>
                <a:gridCol w="3302000"/>
                <a:gridCol w="3877734"/>
                <a:gridCol w="2302933"/>
                <a:gridCol w="2929467"/>
              </a:tblGrid>
              <a:tr h="940635">
                <a:tc>
                  <a:txBody>
                    <a:bodyPr/>
                    <a:lstStyle/>
                    <a:p>
                      <a:r>
                        <a:rPr lang="en-US" sz="4200" dirty="0" smtClean="0"/>
                        <a:t>Instr./Sat.  </a:t>
                      </a:r>
                      <a:endParaRPr lang="en-US" sz="4200" dirty="0"/>
                    </a:p>
                  </a:txBody>
                  <a:tcPr marL="129304" marR="129304" marT="32332" marB="32332">
                    <a:solidFill>
                      <a:srgbClr val="008000"/>
                    </a:solidFill>
                  </a:tcPr>
                </a:tc>
                <a:tc>
                  <a:txBody>
                    <a:bodyPr/>
                    <a:lstStyle/>
                    <a:p>
                      <a:r>
                        <a:rPr lang="en-US" sz="4200" baseline="0" dirty="0" smtClean="0"/>
                        <a:t>Cone angle </a:t>
                      </a:r>
                      <a:r>
                        <a:rPr lang="en-US" sz="4200" i="1" baseline="0" dirty="0" err="1" smtClean="0"/>
                        <a:t>θ</a:t>
                      </a:r>
                      <a:r>
                        <a:rPr lang="en-US" sz="4200" baseline="0" dirty="0" smtClean="0"/>
                        <a:t> </a:t>
                      </a:r>
                      <a:endParaRPr lang="en-US" sz="4200" dirty="0"/>
                    </a:p>
                  </a:txBody>
                  <a:tcPr marL="129304" marR="129304" marT="32332" marB="32332">
                    <a:solidFill>
                      <a:srgbClr val="008000"/>
                    </a:solidFill>
                  </a:tcPr>
                </a:tc>
                <a:tc>
                  <a:txBody>
                    <a:bodyPr/>
                    <a:lstStyle/>
                    <a:p>
                      <a:r>
                        <a:rPr lang="en-US" sz="4200" dirty="0" smtClean="0"/>
                        <a:t>Intrusions</a:t>
                      </a:r>
                      <a:r>
                        <a:rPr lang="en-US" sz="4200" baseline="0" dirty="0" smtClean="0"/>
                        <a:t>/year</a:t>
                      </a:r>
                      <a:endParaRPr lang="en-US" sz="4200" dirty="0"/>
                    </a:p>
                  </a:txBody>
                  <a:tcPr marL="129304" marR="129304" marT="32332" marB="32332">
                    <a:solidFill>
                      <a:srgbClr val="008000"/>
                    </a:solidFill>
                  </a:tcPr>
                </a:tc>
                <a:tc>
                  <a:txBody>
                    <a:bodyPr/>
                    <a:lstStyle/>
                    <a:p>
                      <a:r>
                        <a:rPr lang="en-US" sz="4200" dirty="0" smtClean="0"/>
                        <a:t>Eq.</a:t>
                      </a:r>
                      <a:r>
                        <a:rPr lang="en-US" sz="4200" baseline="0" dirty="0" smtClean="0"/>
                        <a:t> x-</a:t>
                      </a:r>
                      <a:r>
                        <a:rPr lang="en-US" sz="4200" baseline="0" dirty="0" err="1" smtClean="0"/>
                        <a:t>ing</a:t>
                      </a:r>
                      <a:endParaRPr lang="en-US" sz="4200" dirty="0"/>
                    </a:p>
                  </a:txBody>
                  <a:tcPr marL="129304" marR="129304" marT="32332" marB="32332">
                    <a:solidFill>
                      <a:srgbClr val="008000"/>
                    </a:solidFill>
                  </a:tcPr>
                </a:tc>
                <a:tc>
                  <a:txBody>
                    <a:bodyPr/>
                    <a:lstStyle/>
                    <a:p>
                      <a:r>
                        <a:rPr lang="en-US" sz="4200" baseline="0" dirty="0" smtClean="0"/>
                        <a:t>       -Sat-       </a:t>
                      </a:r>
                      <a:endParaRPr lang="en-US" sz="4200" dirty="0"/>
                    </a:p>
                  </a:txBody>
                  <a:tcPr marL="129304" marR="129304" marT="32332" marB="32332">
                    <a:solidFill>
                      <a:srgbClr val="008000"/>
                    </a:solidFill>
                  </a:tcPr>
                </a:tc>
              </a:tr>
              <a:tr h="770081">
                <a:tc>
                  <a:txBody>
                    <a:bodyPr/>
                    <a:lstStyle/>
                    <a:p>
                      <a:r>
                        <a:rPr lang="en-US" sz="3400" dirty="0" smtClean="0"/>
                        <a:t>MHS</a:t>
                      </a:r>
                      <a:r>
                        <a:rPr lang="en-US" sz="3400" baseline="0" dirty="0" smtClean="0"/>
                        <a:t>/</a:t>
                      </a:r>
                      <a:r>
                        <a:rPr lang="en-US" sz="3400" baseline="0" dirty="0" err="1" smtClean="0"/>
                        <a:t>MetOp</a:t>
                      </a:r>
                      <a:r>
                        <a:rPr lang="en-US" sz="3400" baseline="0" dirty="0" smtClean="0"/>
                        <a:t>-B</a:t>
                      </a:r>
                      <a:endParaRPr lang="en-US" sz="3400" dirty="0"/>
                    </a:p>
                  </a:txBody>
                  <a:tcPr marL="129304" marR="129304" marT="32332" marB="32332">
                    <a:solidFill>
                      <a:schemeClr val="accent1"/>
                    </a:solidFill>
                  </a:tcPr>
                </a:tc>
                <a:tc>
                  <a:txBody>
                    <a:bodyPr/>
                    <a:lstStyle/>
                    <a:p>
                      <a:r>
                        <a:rPr lang="en-US" sz="3400" dirty="0" smtClean="0">
                          <a:solidFill>
                            <a:srgbClr val="FFFF00"/>
                          </a:solidFill>
                        </a:rPr>
                        <a:t>32.4° - 37.2°</a:t>
                      </a:r>
                      <a:endParaRPr lang="en-US" sz="3400" dirty="0">
                        <a:solidFill>
                          <a:srgbClr val="FFFF00"/>
                        </a:solidFill>
                      </a:endParaRPr>
                    </a:p>
                  </a:txBody>
                  <a:tcPr marL="129304" marR="129304" marT="32332" marB="32332">
                    <a:solidFill>
                      <a:schemeClr val="accent1"/>
                    </a:solidFill>
                  </a:tcPr>
                </a:tc>
                <a:tc>
                  <a:txBody>
                    <a:bodyPr/>
                    <a:lstStyle/>
                    <a:p>
                      <a:r>
                        <a:rPr lang="en-US" sz="3400" baseline="0" dirty="0" smtClean="0"/>
                        <a:t>7 groups of orbits</a:t>
                      </a:r>
                      <a:endParaRPr lang="en-US" sz="3400" dirty="0"/>
                    </a:p>
                  </a:txBody>
                  <a:tcPr marL="129304" marR="129304" marT="32332" marB="32332">
                    <a:solidFill>
                      <a:schemeClr val="accent1"/>
                    </a:solidFill>
                  </a:tcPr>
                </a:tc>
                <a:tc>
                  <a:txBody>
                    <a:bodyPr/>
                    <a:lstStyle/>
                    <a:p>
                      <a:r>
                        <a:rPr lang="en-US" sz="3400" dirty="0" smtClean="0"/>
                        <a:t>21:30</a:t>
                      </a:r>
                      <a:endParaRPr lang="en-US" sz="3400" dirty="0"/>
                    </a:p>
                  </a:txBody>
                  <a:tcPr marL="129304" marR="129304" marT="32332" marB="32332">
                    <a:solidFill>
                      <a:schemeClr val="accent1"/>
                    </a:solidFill>
                  </a:tcPr>
                </a:tc>
                <a:tc>
                  <a:txBody>
                    <a:bodyPr/>
                    <a:lstStyle/>
                    <a:p>
                      <a:r>
                        <a:rPr lang="en-US" sz="3400" dirty="0" smtClean="0"/>
                        <a:t>110°</a:t>
                      </a:r>
                      <a:r>
                        <a:rPr lang="en-US" sz="3400" baseline="0" dirty="0" smtClean="0"/>
                        <a:t> - 145</a:t>
                      </a:r>
                      <a:r>
                        <a:rPr lang="en-US" sz="3400" dirty="0" smtClean="0"/>
                        <a:t>°</a:t>
                      </a:r>
                      <a:endParaRPr lang="en-US" sz="3400" dirty="0"/>
                    </a:p>
                  </a:txBody>
                  <a:tcPr marL="129304" marR="129304" marT="32332" marB="32332">
                    <a:solidFill>
                      <a:schemeClr val="accent1"/>
                    </a:solidFill>
                  </a:tcPr>
                </a:tc>
              </a:tr>
              <a:tr h="770081">
                <a:tc>
                  <a:txBody>
                    <a:bodyPr/>
                    <a:lstStyle/>
                    <a:p>
                      <a:r>
                        <a:rPr lang="en-US" sz="3400" dirty="0" smtClean="0"/>
                        <a:t>AMSU-A</a:t>
                      </a:r>
                      <a:r>
                        <a:rPr lang="en-US" sz="3400" baseline="0" dirty="0" smtClean="0"/>
                        <a:t>/N-15</a:t>
                      </a:r>
                      <a:endParaRPr lang="en-US" sz="3400" dirty="0"/>
                    </a:p>
                  </a:txBody>
                  <a:tcPr marL="129304" marR="129304" marT="32332" marB="32332">
                    <a:solidFill>
                      <a:schemeClr val="accent1"/>
                    </a:solidFill>
                  </a:tcPr>
                </a:tc>
                <a:tc>
                  <a:txBody>
                    <a:bodyPr/>
                    <a:lstStyle/>
                    <a:p>
                      <a:r>
                        <a:rPr lang="en-US" sz="3400" dirty="0" smtClean="0">
                          <a:solidFill>
                            <a:srgbClr val="FFFF00"/>
                          </a:solidFill>
                        </a:rPr>
                        <a:t>13.4° - 26.6°</a:t>
                      </a:r>
                      <a:endParaRPr lang="en-US" sz="3400" dirty="0">
                        <a:solidFill>
                          <a:srgbClr val="FFFF00"/>
                        </a:solidFill>
                      </a:endParaRPr>
                    </a:p>
                  </a:txBody>
                  <a:tcPr marL="129304" marR="129304" marT="32332" marB="32332">
                    <a:solidFill>
                      <a:schemeClr val="accent1"/>
                    </a:solidFill>
                  </a:tcPr>
                </a:tc>
                <a:tc>
                  <a:txBody>
                    <a:bodyPr/>
                    <a:lstStyle/>
                    <a:p>
                      <a:r>
                        <a:rPr lang="en-US" sz="3400" baseline="0" dirty="0" smtClean="0"/>
                        <a:t>5 groups of orbits</a:t>
                      </a:r>
                      <a:endParaRPr lang="en-US" sz="3400" dirty="0"/>
                    </a:p>
                  </a:txBody>
                  <a:tcPr marL="129304" marR="129304" marT="32332" marB="32332">
                    <a:solidFill>
                      <a:schemeClr val="accent1"/>
                    </a:solidFill>
                  </a:tcPr>
                </a:tc>
                <a:tc>
                  <a:txBody>
                    <a:bodyPr/>
                    <a:lstStyle/>
                    <a:p>
                      <a:r>
                        <a:rPr lang="en-US" sz="3400" dirty="0" smtClean="0"/>
                        <a:t>17:30</a:t>
                      </a:r>
                      <a:endParaRPr lang="en-US" sz="3400" dirty="0"/>
                    </a:p>
                  </a:txBody>
                  <a:tcPr marL="129304" marR="129304" marT="32332" marB="32332">
                    <a:solidFill>
                      <a:schemeClr val="accent1"/>
                    </a:solidFill>
                  </a:tcPr>
                </a:tc>
                <a:tc>
                  <a:txBody>
                    <a:bodyPr/>
                    <a:lstStyle/>
                    <a:p>
                      <a:r>
                        <a:rPr lang="en-US" sz="3400" dirty="0" smtClean="0"/>
                        <a:t>168°</a:t>
                      </a:r>
                      <a:r>
                        <a:rPr lang="en-US" sz="3400" baseline="0" dirty="0" smtClean="0"/>
                        <a:t> - </a:t>
                      </a:r>
                      <a:r>
                        <a:rPr lang="en-US" sz="3400" dirty="0" smtClean="0"/>
                        <a:t>180°</a:t>
                      </a:r>
                      <a:endParaRPr lang="en-US" sz="3400" dirty="0"/>
                    </a:p>
                  </a:txBody>
                  <a:tcPr marL="129304" marR="129304" marT="32332" marB="32332">
                    <a:solidFill>
                      <a:schemeClr val="accent1"/>
                    </a:solidFill>
                  </a:tcPr>
                </a:tc>
              </a:tr>
              <a:tr h="770081">
                <a:tc>
                  <a:txBody>
                    <a:bodyPr/>
                    <a:lstStyle/>
                    <a:p>
                      <a:r>
                        <a:rPr lang="en-US" sz="3400" dirty="0" smtClean="0"/>
                        <a:t>AMSU-B</a:t>
                      </a:r>
                      <a:r>
                        <a:rPr lang="en-US" sz="3400" baseline="0" dirty="0" smtClean="0"/>
                        <a:t>/N-16</a:t>
                      </a:r>
                      <a:endParaRPr lang="en-US" sz="3400" dirty="0"/>
                    </a:p>
                  </a:txBody>
                  <a:tcPr marL="129304" marR="129304" marT="32332" marB="32332">
                    <a:solidFill>
                      <a:schemeClr val="accent1"/>
                    </a:solidFill>
                  </a:tcPr>
                </a:tc>
                <a:tc>
                  <a:txBody>
                    <a:bodyPr/>
                    <a:lstStyle/>
                    <a:p>
                      <a:r>
                        <a:rPr lang="en-US" sz="3400" dirty="0" smtClean="0">
                          <a:solidFill>
                            <a:srgbClr val="FFFF00"/>
                          </a:solidFill>
                        </a:rPr>
                        <a:t>32.4° - 37.2°</a:t>
                      </a:r>
                      <a:endParaRPr lang="en-US" sz="3400" dirty="0">
                        <a:solidFill>
                          <a:srgbClr val="FFFF00"/>
                        </a:solidFill>
                      </a:endParaRPr>
                    </a:p>
                  </a:txBody>
                  <a:tcPr marL="129304" marR="129304" marT="32332" marB="32332">
                    <a:solidFill>
                      <a:schemeClr val="accent1"/>
                    </a:solidFill>
                  </a:tcPr>
                </a:tc>
                <a:tc>
                  <a:txBody>
                    <a:bodyPr/>
                    <a:lstStyle/>
                    <a:p>
                      <a:r>
                        <a:rPr lang="en-US" sz="3400" dirty="0" smtClean="0"/>
                        <a:t>4 groups of orbits</a:t>
                      </a:r>
                      <a:endParaRPr lang="en-US" sz="3400" dirty="0"/>
                    </a:p>
                  </a:txBody>
                  <a:tcPr marL="129304" marR="129304" marT="32332" marB="32332">
                    <a:solidFill>
                      <a:schemeClr val="accent1"/>
                    </a:solidFill>
                  </a:tcPr>
                </a:tc>
                <a:tc>
                  <a:txBody>
                    <a:bodyPr/>
                    <a:lstStyle/>
                    <a:p>
                      <a:r>
                        <a:rPr lang="en-US" sz="3400" dirty="0" smtClean="0"/>
                        <a:t>16:30</a:t>
                      </a:r>
                      <a:endParaRPr lang="en-US" sz="3400" dirty="0"/>
                    </a:p>
                  </a:txBody>
                  <a:tcPr marL="129304" marR="129304" marT="32332" marB="32332">
                    <a:solidFill>
                      <a:schemeClr val="accent1"/>
                    </a:solidFill>
                  </a:tcPr>
                </a:tc>
                <a:tc>
                  <a:txBody>
                    <a:bodyPr/>
                    <a:lstStyle/>
                    <a:p>
                      <a:r>
                        <a:rPr lang="en-US" sz="3400" dirty="0" smtClean="0"/>
                        <a:t>144° - 174°</a:t>
                      </a:r>
                      <a:endParaRPr lang="en-US" sz="3400" dirty="0"/>
                    </a:p>
                  </a:txBody>
                  <a:tcPr marL="129304" marR="129304" marT="32332" marB="32332">
                    <a:solidFill>
                      <a:schemeClr val="accent1"/>
                    </a:solidFill>
                  </a:tcPr>
                </a:tc>
              </a:tr>
            </a:tbl>
          </a:graphicData>
        </a:graphic>
      </p:graphicFrame>
      <p:pic>
        <p:nvPicPr>
          <p:cNvPr id="41" name="Content Placeholder 7" descr="Moon_crop.pdf"/>
          <p:cNvPicPr>
            <a:picLocks noChangeAspect="1"/>
          </p:cNvPicPr>
          <p:nvPr/>
        </p:nvPicPr>
        <p:blipFill>
          <a:blip r:embed="rId4">
            <a:extLst>
              <a:ext uri="{28A0092B-C50C-407E-A947-70E740481C1C}">
                <a14:useLocalDpi xmlns:a14="http://schemas.microsoft.com/office/drawing/2010/main" val="0"/>
              </a:ext>
            </a:extLst>
          </a:blip>
          <a:srcRect t="-19894" b="-19894"/>
          <a:stretch>
            <a:fillRect/>
          </a:stretch>
        </p:blipFill>
        <p:spPr>
          <a:xfrm>
            <a:off x="13429594" y="8979931"/>
            <a:ext cx="9584267" cy="10823923"/>
          </a:xfrm>
          <a:prstGeom prst="rect">
            <a:avLst/>
          </a:prstGeom>
        </p:spPr>
      </p:pic>
      <p:sp>
        <p:nvSpPr>
          <p:cNvPr id="5" name="TextBox 4"/>
          <p:cNvSpPr txBox="1"/>
          <p:nvPr/>
        </p:nvSpPr>
        <p:spPr>
          <a:xfrm>
            <a:off x="23049187" y="10734283"/>
            <a:ext cx="18570521" cy="68634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smtClean="0">
                <a:solidFill>
                  <a:schemeClr val="accent2"/>
                </a:solidFill>
              </a:rPr>
              <a:t>Strength of the additional signal of the Moon in the DSV</a:t>
            </a:r>
          </a:p>
          <a:p>
            <a:r>
              <a:rPr lang="en-US" sz="4000" dirty="0" smtClean="0"/>
              <a:t>When using the Moon as a flux reference, it is important to have it close to the center of the DSV. This can be achieved with dedicated spacecraft maneuvers. The time difference </a:t>
            </a:r>
            <a:r>
              <a:rPr lang="en-US" sz="4000" i="1" dirty="0" err="1" smtClean="0"/>
              <a:t>Δt</a:t>
            </a:r>
            <a:r>
              <a:rPr lang="en-US" sz="4000" dirty="0"/>
              <a:t> </a:t>
            </a:r>
            <a:r>
              <a:rPr lang="en-US" sz="4000" dirty="0" smtClean="0"/>
              <a:t>between minimum angle and maximum signal </a:t>
            </a:r>
            <a:r>
              <a:rPr lang="en-US" sz="4000" dirty="0" smtClean="0">
                <a:ea typeface="Wingdings"/>
                <a:cs typeface="Wingdings"/>
                <a:sym typeface="Wingdings"/>
              </a:rPr>
              <a:t>allows to</a:t>
            </a:r>
            <a:r>
              <a:rPr lang="en-US" sz="4000" dirty="0" smtClean="0">
                <a:sym typeface="Wingdings"/>
              </a:rPr>
              <a:t> estimate the </a:t>
            </a:r>
            <a:r>
              <a:rPr lang="en-US" sz="4000" dirty="0" smtClean="0"/>
              <a:t>tangential pointing error: </a:t>
            </a:r>
          </a:p>
          <a:p>
            <a:r>
              <a:rPr lang="en-US" sz="4000" i="1" dirty="0" err="1" smtClean="0"/>
              <a:t>Δt</a:t>
            </a:r>
            <a:r>
              <a:rPr lang="en-US" sz="4000" i="1" dirty="0" smtClean="0"/>
              <a:t> / </a:t>
            </a:r>
            <a:r>
              <a:rPr lang="en-US" sz="4000" dirty="0" smtClean="0"/>
              <a:t>100min × 360° × sin(</a:t>
            </a:r>
            <a:r>
              <a:rPr lang="en-US" sz="4000" dirty="0" err="1" smtClean="0"/>
              <a:t>θ</a:t>
            </a:r>
            <a:r>
              <a:rPr lang="en-US" sz="4000" dirty="0" smtClean="0"/>
              <a:t>/2)</a:t>
            </a:r>
          </a:p>
          <a:p>
            <a:r>
              <a:rPr lang="en-US" sz="4000" dirty="0" smtClean="0"/>
              <a:t>The radial pointing error can be estimated from the maximal signals in consecutive orbits. </a:t>
            </a:r>
          </a:p>
          <a:p>
            <a:r>
              <a:rPr lang="en-US" sz="4000" dirty="0" smtClean="0"/>
              <a:t>Obviously the brightness temperature of the Moon depends on its phase </a:t>
            </a:r>
            <a:r>
              <a:rPr lang="en-US" sz="4000" dirty="0" err="1" smtClean="0"/>
              <a:t>φ</a:t>
            </a:r>
            <a:r>
              <a:rPr lang="en-US" sz="4000" dirty="0" smtClean="0"/>
              <a:t>, and because its absolute radiance is not well known at all frequencies, its best use is for checking the stability of the calibration with observations at fixed </a:t>
            </a:r>
            <a:r>
              <a:rPr lang="en-US" sz="4000" dirty="0" err="1" smtClean="0"/>
              <a:t>φ</a:t>
            </a:r>
            <a:r>
              <a:rPr lang="en-US" sz="4000" dirty="0" smtClean="0"/>
              <a:t>. </a:t>
            </a:r>
          </a:p>
        </p:txBody>
      </p:sp>
      <p:pic>
        <p:nvPicPr>
          <p:cNvPr id="6" name="Picture 5" descr="metopA_2013_channel_1_gesam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3779" y="18447083"/>
            <a:ext cx="11064473" cy="7337288"/>
          </a:xfrm>
          <a:prstGeom prst="rect">
            <a:avLst/>
          </a:prstGeom>
        </p:spPr>
      </p:pic>
      <p:sp>
        <p:nvSpPr>
          <p:cNvPr id="44" name="TextBox 43"/>
          <p:cNvSpPr txBox="1"/>
          <p:nvPr/>
        </p:nvSpPr>
        <p:spPr>
          <a:xfrm>
            <a:off x="25527614" y="18135800"/>
            <a:ext cx="6146799" cy="563231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smtClean="0">
                <a:solidFill>
                  <a:schemeClr val="accent2"/>
                </a:solidFill>
              </a:rPr>
              <a:t>Moon and Antenna Pattern </a:t>
            </a:r>
            <a:r>
              <a:rPr lang="en-US" sz="4000" dirty="0" smtClean="0">
                <a:solidFill>
                  <a:schemeClr val="accent2"/>
                </a:solidFill>
              </a:rPr>
              <a:t> </a:t>
            </a:r>
            <a:endParaRPr lang="en-US" sz="4000" dirty="0"/>
          </a:p>
          <a:p>
            <a:r>
              <a:rPr lang="en-US" sz="4000" dirty="0" smtClean="0"/>
              <a:t>The Moon can be present at the same time in all four DSVs of MHS or AMSU-B (left). The comparison of the light </a:t>
            </a:r>
            <a:r>
              <a:rPr lang="en-US" sz="4000" dirty="0" smtClean="0"/>
              <a:t>curve (</a:t>
            </a:r>
            <a:r>
              <a:rPr lang="en-US" sz="4000" dirty="0" smtClean="0"/>
              <a:t>red) with a Gaussian (blue) betrays an asymmetric antenna pattern (right).</a:t>
            </a:r>
          </a:p>
        </p:txBody>
      </p:sp>
      <p:pic>
        <p:nvPicPr>
          <p:cNvPr id="10" name="Picture 9" descr="moon.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859" y="15753056"/>
            <a:ext cx="11064473" cy="5225061"/>
          </a:xfrm>
          <a:prstGeom prst="rect">
            <a:avLst/>
          </a:prstGeom>
        </p:spPr>
        <p:style>
          <a:lnRef idx="1">
            <a:schemeClr val="accent5"/>
          </a:lnRef>
          <a:fillRef idx="2">
            <a:schemeClr val="accent5"/>
          </a:fillRef>
          <a:effectRef idx="1">
            <a:schemeClr val="accent5"/>
          </a:effectRef>
          <a:fontRef idx="minor">
            <a:schemeClr val="dk1"/>
          </a:fontRef>
        </p:style>
      </p:pic>
      <p:graphicFrame>
        <p:nvGraphicFramePr>
          <p:cNvPr id="46" name="Table 45"/>
          <p:cNvGraphicFramePr>
            <a:graphicFrameLocks noGrp="1"/>
          </p:cNvGraphicFramePr>
          <p:nvPr>
            <p:extLst>
              <p:ext uri="{D42A27DB-BD31-4B8C-83A1-F6EECF244321}">
                <p14:modId xmlns:p14="http://schemas.microsoft.com/office/powerpoint/2010/main" val="854468641"/>
              </p:ext>
            </p:extLst>
          </p:nvPr>
        </p:nvGraphicFramePr>
        <p:xfrm>
          <a:off x="28601014" y="25043081"/>
          <a:ext cx="13083776" cy="4570932"/>
        </p:xfrm>
        <a:graphic>
          <a:graphicData uri="http://schemas.openxmlformats.org/drawingml/2006/table">
            <a:tbl>
              <a:tblPr firstRow="1" bandRow="1">
                <a:tableStyleId>{306799F8-075E-4A3A-A7F6-7FBC6576F1A4}</a:tableStyleId>
              </a:tblPr>
              <a:tblGrid>
                <a:gridCol w="2164703"/>
                <a:gridCol w="2338168"/>
                <a:gridCol w="2240675"/>
                <a:gridCol w="2302934"/>
                <a:gridCol w="1879600"/>
                <a:gridCol w="2157696"/>
              </a:tblGrid>
              <a:tr h="1253287">
                <a:tc>
                  <a:txBody>
                    <a:bodyPr/>
                    <a:lstStyle/>
                    <a:p>
                      <a:r>
                        <a:rPr lang="en-US" sz="4000" dirty="0" smtClean="0"/>
                        <a:t>Object  </a:t>
                      </a:r>
                      <a:endParaRPr lang="en-US" sz="4000" dirty="0"/>
                    </a:p>
                  </a:txBody>
                  <a:tcPr marL="129304" marR="129304" marT="32332" marB="32332">
                    <a:solidFill>
                      <a:srgbClr val="008000"/>
                    </a:solidFill>
                  </a:tcPr>
                </a:tc>
                <a:tc>
                  <a:txBody>
                    <a:bodyPr/>
                    <a:lstStyle/>
                    <a:p>
                      <a:r>
                        <a:rPr lang="en-US" sz="4000" i="1" baseline="0" dirty="0" smtClean="0"/>
                        <a:t>T</a:t>
                      </a:r>
                      <a:r>
                        <a:rPr lang="en-US" sz="4000" i="1" baseline="-25000" dirty="0" smtClean="0"/>
                        <a:t>B, 24 GHz</a:t>
                      </a:r>
                    </a:p>
                    <a:p>
                      <a:r>
                        <a:rPr lang="en-US" sz="4000" i="0" baseline="0" dirty="0" smtClean="0"/>
                        <a:t>     [K]</a:t>
                      </a:r>
                      <a:r>
                        <a:rPr lang="en-US" sz="4000" baseline="0" dirty="0" smtClean="0"/>
                        <a:t> </a:t>
                      </a:r>
                      <a:endParaRPr lang="en-US" sz="4000" dirty="0"/>
                    </a:p>
                  </a:txBody>
                  <a:tcPr marL="129304" marR="129304" marT="32332" marB="32332">
                    <a:solidFill>
                      <a:srgbClr val="008000"/>
                    </a:solidFill>
                  </a:tcPr>
                </a:tc>
                <a:tc>
                  <a:txBody>
                    <a:bodyPr/>
                    <a:lstStyle/>
                    <a:p>
                      <a:pPr marL="0" marR="0" indent="0" algn="l" defTabSz="2088170" rtl="0" eaLnBrk="1" fontAlgn="auto" latinLnBrk="0" hangingPunct="1">
                        <a:lnSpc>
                          <a:spcPct val="100000"/>
                        </a:lnSpc>
                        <a:spcBef>
                          <a:spcPts val="0"/>
                        </a:spcBef>
                        <a:spcAft>
                          <a:spcPts val="0"/>
                        </a:spcAft>
                        <a:buClrTx/>
                        <a:buSzTx/>
                        <a:buFontTx/>
                        <a:buNone/>
                        <a:tabLst/>
                        <a:defRPr/>
                      </a:pPr>
                      <a:r>
                        <a:rPr lang="en-US" sz="4000" i="1" dirty="0" smtClean="0"/>
                        <a:t>T</a:t>
                      </a:r>
                      <a:r>
                        <a:rPr lang="en-US" sz="4000" i="1" baseline="-25000" dirty="0" smtClean="0"/>
                        <a:t>B, 183 GHz</a:t>
                      </a:r>
                    </a:p>
                    <a:p>
                      <a:pPr marL="0" marR="0" indent="0" algn="l" defTabSz="2088170" rtl="0" eaLnBrk="1" fontAlgn="auto" latinLnBrk="0" hangingPunct="1">
                        <a:lnSpc>
                          <a:spcPct val="100000"/>
                        </a:lnSpc>
                        <a:spcBef>
                          <a:spcPts val="0"/>
                        </a:spcBef>
                        <a:spcAft>
                          <a:spcPts val="0"/>
                        </a:spcAft>
                        <a:buClrTx/>
                        <a:buSzTx/>
                        <a:buFontTx/>
                        <a:buNone/>
                        <a:tabLst/>
                        <a:defRPr/>
                      </a:pPr>
                      <a:r>
                        <a:rPr lang="en-US" sz="4000" i="0" baseline="0" dirty="0" smtClean="0"/>
                        <a:t>       [K]</a:t>
                      </a:r>
                    </a:p>
                  </a:txBody>
                  <a:tcPr marL="129304" marR="129304" marT="32332" marB="32332">
                    <a:solidFill>
                      <a:srgbClr val="008000"/>
                    </a:solidFill>
                  </a:tcPr>
                </a:tc>
                <a:tc>
                  <a:txBody>
                    <a:bodyPr/>
                    <a:lstStyle/>
                    <a:p>
                      <a:r>
                        <a:rPr lang="en-US" sz="4000" dirty="0" smtClean="0"/>
                        <a:t>Diameter</a:t>
                      </a:r>
                    </a:p>
                    <a:p>
                      <a:r>
                        <a:rPr lang="en-US" sz="4000" dirty="0" smtClean="0"/>
                        <a:t>  </a:t>
                      </a:r>
                      <a:r>
                        <a:rPr lang="en-US" sz="4000" dirty="0" err="1" smtClean="0"/>
                        <a:t>arcmin</a:t>
                      </a:r>
                      <a:endParaRPr lang="en-US" sz="4000" dirty="0"/>
                    </a:p>
                  </a:txBody>
                  <a:tcPr marL="129304" marR="129304" marT="32332" marB="32332">
                    <a:solidFill>
                      <a:srgbClr val="008000"/>
                    </a:solidFill>
                  </a:tcPr>
                </a:tc>
                <a:tc>
                  <a:txBody>
                    <a:bodyPr/>
                    <a:lstStyle/>
                    <a:p>
                      <a:r>
                        <a:rPr lang="en-US" sz="4000" dirty="0" smtClean="0"/>
                        <a:t>Φ</a:t>
                      </a:r>
                      <a:r>
                        <a:rPr lang="en-US" sz="4000" baseline="-25000" dirty="0" smtClean="0"/>
                        <a:t>24 Hz</a:t>
                      </a:r>
                      <a:endParaRPr lang="en-US" sz="4000" dirty="0"/>
                    </a:p>
                  </a:txBody>
                  <a:tcPr marL="129304" marR="129304" marT="32332" marB="32332">
                    <a:solidFill>
                      <a:srgbClr val="008000"/>
                    </a:solidFill>
                  </a:tcPr>
                </a:tc>
                <a:tc>
                  <a:txBody>
                    <a:bodyPr/>
                    <a:lstStyle/>
                    <a:p>
                      <a:r>
                        <a:rPr lang="en-US" sz="4000" dirty="0" smtClean="0"/>
                        <a:t>Φ</a:t>
                      </a:r>
                      <a:r>
                        <a:rPr lang="en-US" sz="4000" baseline="-25000" dirty="0" smtClean="0"/>
                        <a:t>183 GHz</a:t>
                      </a:r>
                      <a:endParaRPr lang="en-US" sz="4000" dirty="0"/>
                    </a:p>
                  </a:txBody>
                  <a:tcPr marL="129304" marR="129304" marT="32332" marB="32332">
                    <a:solidFill>
                      <a:srgbClr val="008000"/>
                    </a:solidFill>
                  </a:tcPr>
                </a:tc>
              </a:tr>
              <a:tr h="624715">
                <a:tc>
                  <a:txBody>
                    <a:bodyPr/>
                    <a:lstStyle/>
                    <a:p>
                      <a:r>
                        <a:rPr lang="en-US" sz="3200" dirty="0" smtClean="0"/>
                        <a:t>OBCT</a:t>
                      </a:r>
                      <a:endParaRPr lang="en-US" sz="3200" dirty="0"/>
                    </a:p>
                  </a:txBody>
                  <a:tcPr marL="129304" marR="129304" marT="32332" marB="32332">
                    <a:solidFill>
                      <a:schemeClr val="accent1"/>
                    </a:solidFill>
                  </a:tcPr>
                </a:tc>
                <a:tc>
                  <a:txBody>
                    <a:bodyPr/>
                    <a:lstStyle/>
                    <a:p>
                      <a:r>
                        <a:rPr lang="en-US" sz="3200" dirty="0" smtClean="0">
                          <a:solidFill>
                            <a:srgbClr val="FFFF00"/>
                          </a:solidFill>
                        </a:rPr>
                        <a:t>280</a:t>
                      </a:r>
                      <a:r>
                        <a:rPr lang="en-US" sz="3200" baseline="0" dirty="0" smtClean="0">
                          <a:solidFill>
                            <a:srgbClr val="FFFF00"/>
                          </a:solidFill>
                        </a:rPr>
                        <a:t> </a:t>
                      </a:r>
                      <a:endParaRPr lang="en-US" sz="3200" dirty="0">
                        <a:solidFill>
                          <a:srgbClr val="FFFF00"/>
                        </a:solidFill>
                      </a:endParaRPr>
                    </a:p>
                  </a:txBody>
                  <a:tcPr marL="129304" marR="129304" marT="32332" marB="32332">
                    <a:solidFill>
                      <a:schemeClr val="accent1"/>
                    </a:solidFill>
                  </a:tcPr>
                </a:tc>
                <a:tc>
                  <a:txBody>
                    <a:bodyPr/>
                    <a:lstStyle/>
                    <a:p>
                      <a:r>
                        <a:rPr lang="en-US" sz="3200" baseline="0" dirty="0" smtClean="0"/>
                        <a:t>280</a:t>
                      </a:r>
                      <a:endParaRPr lang="en-US" sz="3200" dirty="0"/>
                    </a:p>
                  </a:txBody>
                  <a:tcPr marL="129304" marR="129304" marT="32332" marB="32332">
                    <a:solidFill>
                      <a:schemeClr val="accent1"/>
                    </a:solidFill>
                  </a:tcPr>
                </a:tc>
                <a:tc>
                  <a:txBody>
                    <a:bodyPr/>
                    <a:lstStyle/>
                    <a:p>
                      <a:r>
                        <a:rPr lang="en-US" sz="3200" baseline="0" dirty="0" smtClean="0"/>
                        <a:t>         - </a:t>
                      </a:r>
                      <a:endParaRPr lang="en-US" sz="3200" dirty="0"/>
                    </a:p>
                  </a:txBody>
                  <a:tcPr marL="129304" marR="129304" marT="32332" marB="32332">
                    <a:solidFill>
                      <a:schemeClr val="accent1"/>
                    </a:solidFill>
                  </a:tcPr>
                </a:tc>
                <a:tc>
                  <a:txBody>
                    <a:bodyPr/>
                    <a:lstStyle/>
                    <a:p>
                      <a:r>
                        <a:rPr lang="en-US" sz="3200" dirty="0" smtClean="0"/>
                        <a:t>    1</a:t>
                      </a:r>
                      <a:endParaRPr lang="en-US" sz="3200" dirty="0"/>
                    </a:p>
                  </a:txBody>
                  <a:tcPr marL="129304" marR="129304" marT="32332" marB="32332">
                    <a:solidFill>
                      <a:schemeClr val="accent1"/>
                    </a:solidFill>
                  </a:tcPr>
                </a:tc>
                <a:tc>
                  <a:txBody>
                    <a:bodyPr/>
                    <a:lstStyle/>
                    <a:p>
                      <a:r>
                        <a:rPr lang="en-US" sz="3200" dirty="0" smtClean="0"/>
                        <a:t>     1</a:t>
                      </a:r>
                      <a:endParaRPr lang="en-US" sz="3200" dirty="0"/>
                    </a:p>
                  </a:txBody>
                  <a:tcPr marL="129304" marR="129304" marT="32332" marB="32332">
                    <a:solidFill>
                      <a:schemeClr val="accent1"/>
                    </a:solidFill>
                  </a:tcPr>
                </a:tc>
              </a:tr>
              <a:tr h="624715">
                <a:tc>
                  <a:txBody>
                    <a:bodyPr/>
                    <a:lstStyle/>
                    <a:p>
                      <a:r>
                        <a:rPr lang="en-US" sz="3200" dirty="0" smtClean="0"/>
                        <a:t>CMB</a:t>
                      </a:r>
                      <a:endParaRPr lang="en-US" sz="3200" dirty="0"/>
                    </a:p>
                  </a:txBody>
                  <a:tcPr marL="129304" marR="129304" marT="32332" marB="32332">
                    <a:solidFill>
                      <a:schemeClr val="accent1"/>
                    </a:solidFill>
                  </a:tcPr>
                </a:tc>
                <a:tc>
                  <a:txBody>
                    <a:bodyPr/>
                    <a:lstStyle/>
                    <a:p>
                      <a:r>
                        <a:rPr lang="en-US" sz="3200" dirty="0" smtClean="0">
                          <a:solidFill>
                            <a:srgbClr val="FFFF00"/>
                          </a:solidFill>
                        </a:rPr>
                        <a:t>    </a:t>
                      </a:r>
                      <a:r>
                        <a:rPr lang="en-US" sz="3200" baseline="0" dirty="0" smtClean="0">
                          <a:solidFill>
                            <a:srgbClr val="FFFF00"/>
                          </a:solidFill>
                        </a:rPr>
                        <a:t> </a:t>
                      </a:r>
                      <a:r>
                        <a:rPr lang="en-US" sz="3200" dirty="0" smtClean="0">
                          <a:solidFill>
                            <a:srgbClr val="FFFF00"/>
                          </a:solidFill>
                        </a:rPr>
                        <a:t>2.725</a:t>
                      </a:r>
                      <a:endParaRPr lang="en-US" sz="3200" dirty="0">
                        <a:solidFill>
                          <a:srgbClr val="FFFF00"/>
                        </a:solidFill>
                      </a:endParaRPr>
                    </a:p>
                  </a:txBody>
                  <a:tcPr marL="129304" marR="129304" marT="32332" marB="32332">
                    <a:solidFill>
                      <a:schemeClr val="accent1"/>
                    </a:solidFill>
                  </a:tcPr>
                </a:tc>
                <a:tc>
                  <a:txBody>
                    <a:bodyPr/>
                    <a:lstStyle/>
                    <a:p>
                      <a:r>
                        <a:rPr lang="en-US" sz="3200" baseline="0" dirty="0" smtClean="0"/>
                        <a:t>     2.725</a:t>
                      </a:r>
                      <a:endParaRPr lang="en-US" sz="3200" dirty="0"/>
                    </a:p>
                  </a:txBody>
                  <a:tcPr marL="129304" marR="129304" marT="32332" marB="32332">
                    <a:solidFill>
                      <a:schemeClr val="accent1"/>
                    </a:solidFill>
                  </a:tcPr>
                </a:tc>
                <a:tc>
                  <a:txBody>
                    <a:bodyPr/>
                    <a:lstStyle/>
                    <a:p>
                      <a:r>
                        <a:rPr lang="en-US" sz="3200" baseline="0" dirty="0" smtClean="0"/>
                        <a:t>         - </a:t>
                      </a:r>
                      <a:endParaRPr lang="en-US" sz="3200" dirty="0"/>
                    </a:p>
                  </a:txBody>
                  <a:tcPr marL="129304" marR="129304" marT="32332" marB="32332">
                    <a:solidFill>
                      <a:schemeClr val="accent1"/>
                    </a:solidFill>
                  </a:tcPr>
                </a:tc>
                <a:tc>
                  <a:txBody>
                    <a:bodyPr/>
                    <a:lstStyle/>
                    <a:p>
                      <a:r>
                        <a:rPr lang="en-US" sz="3200" dirty="0" smtClean="0"/>
                        <a:t>7.9×10</a:t>
                      </a:r>
                      <a:r>
                        <a:rPr lang="en-US" sz="3200" baseline="30000" dirty="0" smtClean="0"/>
                        <a:t>-3</a:t>
                      </a:r>
                      <a:endParaRPr lang="en-US" sz="3200" dirty="0"/>
                    </a:p>
                  </a:txBody>
                  <a:tcPr marL="129304" marR="129304" marT="32332" marB="32332">
                    <a:solidFill>
                      <a:schemeClr val="accent1"/>
                    </a:solidFill>
                  </a:tcPr>
                </a:tc>
                <a:tc>
                  <a:txBody>
                    <a:bodyPr/>
                    <a:lstStyle/>
                    <a:p>
                      <a:r>
                        <a:rPr lang="en-US" sz="3200" dirty="0" smtClean="0"/>
                        <a:t>1.3×</a:t>
                      </a:r>
                      <a:r>
                        <a:rPr lang="en-US" sz="3200" kern="1200" dirty="0" smtClean="0">
                          <a:solidFill>
                            <a:schemeClr val="lt1"/>
                          </a:solidFill>
                          <a:latin typeface="+mn-lt"/>
                          <a:ea typeface="+mn-ea"/>
                          <a:cs typeface="+mn-cs"/>
                        </a:rPr>
                        <a:t>10</a:t>
                      </a:r>
                      <a:r>
                        <a:rPr lang="en-US" sz="3200" kern="1200" baseline="30000" dirty="0" smtClean="0">
                          <a:solidFill>
                            <a:schemeClr val="lt1"/>
                          </a:solidFill>
                          <a:latin typeface="+mn-lt"/>
                          <a:ea typeface="+mn-ea"/>
                          <a:cs typeface="+mn-cs"/>
                        </a:rPr>
                        <a:t>-3</a:t>
                      </a:r>
                      <a:endParaRPr lang="en-US" sz="3200" dirty="0"/>
                    </a:p>
                  </a:txBody>
                  <a:tcPr marL="129304" marR="129304" marT="32332" marB="32332">
                    <a:solidFill>
                      <a:schemeClr val="accent1"/>
                    </a:solidFill>
                  </a:tcPr>
                </a:tc>
              </a:tr>
              <a:tr h="624715">
                <a:tc>
                  <a:txBody>
                    <a:bodyPr/>
                    <a:lstStyle/>
                    <a:p>
                      <a:r>
                        <a:rPr lang="en-US" sz="3200" dirty="0" smtClean="0"/>
                        <a:t>Luna</a:t>
                      </a:r>
                      <a:endParaRPr lang="en-US" sz="3200" dirty="0"/>
                    </a:p>
                  </a:txBody>
                  <a:tcPr marL="129304" marR="129304" marT="32332" marB="32332">
                    <a:solidFill>
                      <a:schemeClr val="accent1"/>
                    </a:solidFill>
                  </a:tcPr>
                </a:tc>
                <a:tc>
                  <a:txBody>
                    <a:bodyPr/>
                    <a:lstStyle/>
                    <a:p>
                      <a:r>
                        <a:rPr lang="en-US" sz="3200" dirty="0" smtClean="0">
                          <a:solidFill>
                            <a:srgbClr val="FFFF00"/>
                          </a:solidFill>
                        </a:rPr>
                        <a:t>258</a:t>
                      </a:r>
                      <a:endParaRPr lang="en-US" sz="3200" dirty="0">
                        <a:solidFill>
                          <a:srgbClr val="FFFF00"/>
                        </a:solidFill>
                      </a:endParaRPr>
                    </a:p>
                  </a:txBody>
                  <a:tcPr marL="129304" marR="129304" marT="32332" marB="32332">
                    <a:solidFill>
                      <a:schemeClr val="accent1"/>
                    </a:solidFill>
                  </a:tcPr>
                </a:tc>
                <a:tc>
                  <a:txBody>
                    <a:bodyPr/>
                    <a:lstStyle/>
                    <a:p>
                      <a:r>
                        <a:rPr lang="en-US" sz="3200" dirty="0" smtClean="0"/>
                        <a:t>258</a:t>
                      </a:r>
                      <a:endParaRPr lang="en-US" sz="3200" dirty="0"/>
                    </a:p>
                  </a:txBody>
                  <a:tcPr marL="129304" marR="129304" marT="32332" marB="32332">
                    <a:solidFill>
                      <a:schemeClr val="accent1"/>
                    </a:solidFill>
                  </a:tcPr>
                </a:tc>
                <a:tc>
                  <a:txBody>
                    <a:bodyPr/>
                    <a:lstStyle/>
                    <a:p>
                      <a:r>
                        <a:rPr lang="en-US" sz="3200" dirty="0" smtClean="0"/>
                        <a:t>        30</a:t>
                      </a:r>
                      <a:r>
                        <a:rPr lang="en-US" sz="3200" baseline="0" dirty="0" smtClean="0"/>
                        <a:t> </a:t>
                      </a:r>
                      <a:endParaRPr lang="en-US" sz="3200" dirty="0"/>
                    </a:p>
                  </a:txBody>
                  <a:tcPr marL="129304" marR="129304" marT="32332" marB="32332">
                    <a:solidFill>
                      <a:schemeClr val="accent1"/>
                    </a:solidFill>
                  </a:tcPr>
                </a:tc>
                <a:tc>
                  <a:txBody>
                    <a:bodyPr/>
                    <a:lstStyle/>
                    <a:p>
                      <a:r>
                        <a:rPr lang="en-US" sz="3200" dirty="0" smtClean="0"/>
                        <a:t>2.1×10</a:t>
                      </a:r>
                      <a:r>
                        <a:rPr lang="en-US" sz="3200" baseline="30000" dirty="0" smtClean="0"/>
                        <a:t>-2</a:t>
                      </a:r>
                      <a:endParaRPr lang="en-US" sz="3200" dirty="0"/>
                    </a:p>
                  </a:txBody>
                  <a:tcPr marL="129304" marR="129304" marT="32332" marB="32332">
                    <a:solidFill>
                      <a:schemeClr val="accent1"/>
                    </a:solidFill>
                  </a:tcPr>
                </a:tc>
                <a:tc>
                  <a:txBody>
                    <a:bodyPr/>
                    <a:lstStyle/>
                    <a:p>
                      <a:r>
                        <a:rPr lang="en-US" sz="3200" dirty="0" smtClean="0"/>
                        <a:t>1.9×10</a:t>
                      </a:r>
                      <a:r>
                        <a:rPr lang="en-US" sz="3200" baseline="30000" dirty="0" smtClean="0"/>
                        <a:t>-1</a:t>
                      </a:r>
                      <a:endParaRPr lang="en-US" sz="3200" dirty="0"/>
                    </a:p>
                  </a:txBody>
                  <a:tcPr marL="129304" marR="129304" marT="32332" marB="32332">
                    <a:solidFill>
                      <a:schemeClr val="accent1"/>
                    </a:solidFill>
                  </a:tcPr>
                </a:tc>
              </a:tr>
              <a:tr h="667843">
                <a:tc>
                  <a:txBody>
                    <a:bodyPr/>
                    <a:lstStyle/>
                    <a:p>
                      <a:r>
                        <a:rPr lang="en-US" sz="3200" dirty="0" smtClean="0"/>
                        <a:t>Jupiter</a:t>
                      </a:r>
                    </a:p>
                  </a:txBody>
                  <a:tcPr marL="129304" marR="129304" marT="32332" marB="32332">
                    <a:solidFill>
                      <a:schemeClr val="accent1"/>
                    </a:solidFill>
                  </a:tcPr>
                </a:tc>
                <a:tc>
                  <a:txBody>
                    <a:bodyPr/>
                    <a:lstStyle/>
                    <a:p>
                      <a:r>
                        <a:rPr lang="en-US" sz="3200" dirty="0" smtClean="0">
                          <a:solidFill>
                            <a:srgbClr val="FFFF00"/>
                          </a:solidFill>
                        </a:rPr>
                        <a:t>130</a:t>
                      </a:r>
                    </a:p>
                  </a:txBody>
                  <a:tcPr marL="129304" marR="129304" marT="32332" marB="32332">
                    <a:solidFill>
                      <a:schemeClr val="accent1"/>
                    </a:solidFill>
                  </a:tcPr>
                </a:tc>
                <a:tc>
                  <a:txBody>
                    <a:bodyPr/>
                    <a:lstStyle/>
                    <a:p>
                      <a:r>
                        <a:rPr lang="en-US" sz="3200" i="0" dirty="0" smtClean="0"/>
                        <a:t>150</a:t>
                      </a:r>
                    </a:p>
                  </a:txBody>
                  <a:tcPr marL="129304" marR="129304" marT="32332" marB="32332">
                    <a:solidFill>
                      <a:schemeClr val="accent1"/>
                    </a:solidFill>
                  </a:tcPr>
                </a:tc>
                <a:tc>
                  <a:txBody>
                    <a:bodyPr/>
                    <a:lstStyle/>
                    <a:p>
                      <a:r>
                        <a:rPr lang="en-US" sz="3200" baseline="0" dirty="0" smtClean="0"/>
                        <a:t>          0.8 </a:t>
                      </a:r>
                    </a:p>
                  </a:txBody>
                  <a:tcPr marL="129304" marR="129304" marT="32332" marB="32332">
                    <a:solidFill>
                      <a:schemeClr val="accent1"/>
                    </a:solidFill>
                  </a:tcPr>
                </a:tc>
                <a:tc>
                  <a:txBody>
                    <a:bodyPr/>
                    <a:lstStyle/>
                    <a:p>
                      <a:r>
                        <a:rPr lang="en-US" sz="3200" dirty="0" smtClean="0"/>
                        <a:t>7.6×10</a:t>
                      </a:r>
                      <a:r>
                        <a:rPr lang="en-US" sz="3200" baseline="30000" dirty="0" smtClean="0"/>
                        <a:t>-6</a:t>
                      </a:r>
                    </a:p>
                  </a:txBody>
                  <a:tcPr marL="129304" marR="129304" marT="32332" marB="32332">
                    <a:solidFill>
                      <a:schemeClr val="accent1"/>
                    </a:solidFill>
                  </a:tcPr>
                </a:tc>
                <a:tc>
                  <a:txBody>
                    <a:bodyPr/>
                    <a:lstStyle/>
                    <a:p>
                      <a:r>
                        <a:rPr lang="en-US" sz="3200" baseline="0" dirty="0" smtClean="0"/>
                        <a:t>7.8×</a:t>
                      </a:r>
                      <a:r>
                        <a:rPr lang="en-US" sz="3200" baseline="30000" dirty="0" smtClean="0"/>
                        <a:t>-5</a:t>
                      </a:r>
                    </a:p>
                  </a:txBody>
                  <a:tcPr marL="129304" marR="129304" marT="32332" marB="32332">
                    <a:solidFill>
                      <a:schemeClr val="accent1"/>
                    </a:solidFill>
                  </a:tcPr>
                </a:tc>
              </a:tr>
              <a:tr h="745080">
                <a:tc>
                  <a:txBody>
                    <a:bodyPr/>
                    <a:lstStyle/>
                    <a:p>
                      <a:r>
                        <a:rPr lang="en-US" sz="3200" dirty="0" smtClean="0"/>
                        <a:t>Crab</a:t>
                      </a:r>
                      <a:endParaRPr lang="en-US" sz="3200" dirty="0"/>
                    </a:p>
                  </a:txBody>
                  <a:tcPr marL="129304" marR="129304" marT="32332" marB="32332">
                    <a:solidFill>
                      <a:schemeClr val="accent1"/>
                    </a:solidFill>
                  </a:tcPr>
                </a:tc>
                <a:tc>
                  <a:txBody>
                    <a:bodyPr/>
                    <a:lstStyle/>
                    <a:p>
                      <a:r>
                        <a:rPr lang="en-US" sz="3200" dirty="0" smtClean="0">
                          <a:solidFill>
                            <a:srgbClr val="FFFF00"/>
                          </a:solidFill>
                        </a:rPr>
                        <a:t>S</a:t>
                      </a:r>
                      <a:r>
                        <a:rPr lang="en-US" sz="3200" baseline="0" dirty="0" smtClean="0">
                          <a:solidFill>
                            <a:srgbClr val="FFFF00"/>
                          </a:solidFill>
                        </a:rPr>
                        <a:t> = 400 </a:t>
                      </a:r>
                      <a:r>
                        <a:rPr lang="en-US" sz="3200" baseline="0" dirty="0" err="1" smtClean="0">
                          <a:solidFill>
                            <a:srgbClr val="FFFF00"/>
                          </a:solidFill>
                        </a:rPr>
                        <a:t>Jy</a:t>
                      </a:r>
                      <a:endParaRPr lang="en-US" sz="3200" dirty="0">
                        <a:solidFill>
                          <a:srgbClr val="FFFF00"/>
                        </a:solidFill>
                      </a:endParaRPr>
                    </a:p>
                  </a:txBody>
                  <a:tcPr marL="129304" marR="129304" marT="32332" marB="32332">
                    <a:solidFill>
                      <a:schemeClr val="accent1"/>
                    </a:solidFill>
                  </a:tcPr>
                </a:tc>
                <a:tc>
                  <a:txBody>
                    <a:bodyPr/>
                    <a:lstStyle/>
                    <a:p>
                      <a:r>
                        <a:rPr lang="en-US" sz="3200" i="0" dirty="0" smtClean="0"/>
                        <a:t>S = 290 </a:t>
                      </a:r>
                      <a:r>
                        <a:rPr lang="en-US" sz="3200" i="0" dirty="0" err="1" smtClean="0"/>
                        <a:t>Jy</a:t>
                      </a:r>
                      <a:endParaRPr lang="en-US" sz="3200" i="0" dirty="0"/>
                    </a:p>
                  </a:txBody>
                  <a:tcPr marL="129304" marR="129304" marT="32332" marB="32332">
                    <a:solidFill>
                      <a:schemeClr val="accent1"/>
                    </a:solidFill>
                  </a:tcPr>
                </a:tc>
                <a:tc>
                  <a:txBody>
                    <a:bodyPr/>
                    <a:lstStyle/>
                    <a:p>
                      <a:r>
                        <a:rPr lang="en-US" sz="3200" dirty="0" smtClean="0"/>
                        <a:t>        10</a:t>
                      </a:r>
                      <a:endParaRPr lang="en-US" sz="3200" dirty="0"/>
                    </a:p>
                  </a:txBody>
                  <a:tcPr marL="129304" marR="129304" marT="32332" marB="32332">
                    <a:solidFill>
                      <a:schemeClr val="accent1"/>
                    </a:solidFill>
                  </a:tcPr>
                </a:tc>
                <a:tc>
                  <a:txBody>
                    <a:bodyPr/>
                    <a:lstStyle/>
                    <a:p>
                      <a:r>
                        <a:rPr lang="en-US" sz="3200" baseline="0" dirty="0" smtClean="0"/>
                        <a:t>3.2×10</a:t>
                      </a:r>
                      <a:r>
                        <a:rPr lang="en-US" sz="3200" baseline="30000" dirty="0" smtClean="0"/>
                        <a:t>-5</a:t>
                      </a:r>
                      <a:endParaRPr lang="en-US" sz="3200" baseline="0" dirty="0"/>
                    </a:p>
                  </a:txBody>
                  <a:tcPr marL="129304" marR="129304" marT="32332" marB="32332">
                    <a:solidFill>
                      <a:schemeClr val="accent1"/>
                    </a:solidFill>
                  </a:tcPr>
                </a:tc>
                <a:tc>
                  <a:txBody>
                    <a:bodyPr/>
                    <a:lstStyle/>
                    <a:p>
                      <a:r>
                        <a:rPr lang="en-US" sz="3200" baseline="0" dirty="0" smtClean="0"/>
                        <a:t>2.3×10</a:t>
                      </a:r>
                      <a:r>
                        <a:rPr lang="en-US" sz="3200" baseline="30000" dirty="0" smtClean="0"/>
                        <a:t>-6</a:t>
                      </a:r>
                      <a:endParaRPr lang="en-US" sz="3200" baseline="0" dirty="0" smtClean="0"/>
                    </a:p>
                  </a:txBody>
                  <a:tcPr marL="129304" marR="129304" marT="32332" marB="32332">
                    <a:solidFill>
                      <a:schemeClr val="accent1"/>
                    </a:solidFill>
                  </a:tcPr>
                </a:tc>
              </a:tr>
            </a:tbl>
          </a:graphicData>
        </a:graphic>
      </p:graphicFrame>
      <p:sp>
        <p:nvSpPr>
          <p:cNvPr id="47" name="TextBox 46"/>
          <p:cNvSpPr txBox="1"/>
          <p:nvPr/>
        </p:nvSpPr>
        <p:spPr>
          <a:xfrm>
            <a:off x="18221728" y="25784371"/>
            <a:ext cx="10357659" cy="378565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smtClean="0">
                <a:solidFill>
                  <a:schemeClr val="accent2"/>
                </a:solidFill>
              </a:rPr>
              <a:t>Brightness of other </a:t>
            </a:r>
            <a:r>
              <a:rPr lang="en-US" sz="4000" b="1" dirty="0">
                <a:solidFill>
                  <a:schemeClr val="accent2"/>
                </a:solidFill>
              </a:rPr>
              <a:t>f</a:t>
            </a:r>
            <a:r>
              <a:rPr lang="en-US" sz="4000" b="1" dirty="0" smtClean="0">
                <a:solidFill>
                  <a:schemeClr val="accent2"/>
                </a:solidFill>
              </a:rPr>
              <a:t>oreground </a:t>
            </a:r>
            <a:r>
              <a:rPr lang="en-US" sz="4000" b="1" dirty="0">
                <a:solidFill>
                  <a:schemeClr val="accent2"/>
                </a:solidFill>
              </a:rPr>
              <a:t>o</a:t>
            </a:r>
            <a:r>
              <a:rPr lang="en-US" sz="4000" b="1" dirty="0" smtClean="0">
                <a:solidFill>
                  <a:schemeClr val="accent2"/>
                </a:solidFill>
              </a:rPr>
              <a:t>bjects </a:t>
            </a:r>
          </a:p>
          <a:p>
            <a:r>
              <a:rPr lang="en-US" sz="4000" dirty="0" smtClean="0"/>
              <a:t>An analysis of possible error sources </a:t>
            </a:r>
            <a:r>
              <a:rPr lang="en-US" sz="4000" dirty="0" smtClean="0"/>
              <a:t>in</a:t>
            </a:r>
            <a:r>
              <a:rPr lang="en-US" sz="4000" dirty="0" smtClean="0"/>
              <a:t> the cold space radiance</a:t>
            </a:r>
            <a:r>
              <a:rPr lang="en-US" sz="4000" dirty="0" smtClean="0"/>
              <a:t> </a:t>
            </a:r>
            <a:r>
              <a:rPr lang="en-US" sz="4000" dirty="0" smtClean="0"/>
              <a:t>requires an estimate of the foreground emission. </a:t>
            </a:r>
            <a:r>
              <a:rPr lang="en-US" sz="4000" dirty="0" smtClean="0"/>
              <a:t>Jupiter, for example, </a:t>
            </a:r>
            <a:r>
              <a:rPr lang="en-US" sz="4000" dirty="0" smtClean="0"/>
              <a:t>would add about </a:t>
            </a:r>
            <a:r>
              <a:rPr lang="en-US" sz="4000" dirty="0" smtClean="0"/>
              <a:t>20 </a:t>
            </a:r>
            <a:r>
              <a:rPr lang="en-US" sz="4000" dirty="0" smtClean="0"/>
              <a:t>counts to the cold calibration level of some 10,000 counts – barely detectable.  </a:t>
            </a:r>
          </a:p>
        </p:txBody>
      </p:sp>
      <p:sp>
        <p:nvSpPr>
          <p:cNvPr id="48" name="Sun 47"/>
          <p:cNvSpPr/>
          <p:nvPr/>
        </p:nvSpPr>
        <p:spPr>
          <a:xfrm>
            <a:off x="14022718" y="26398090"/>
            <a:ext cx="822960" cy="822960"/>
          </a:xfrm>
          <a:prstGeom prst="su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Moon 48"/>
          <p:cNvSpPr/>
          <p:nvPr/>
        </p:nvSpPr>
        <p:spPr>
          <a:xfrm>
            <a:off x="16100058" y="26398090"/>
            <a:ext cx="457200" cy="822960"/>
          </a:xfrm>
          <a:prstGeom prst="moon">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descr="up-uhh-logo-u-2010-u-farbe-u-cmyk.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9387" y="0"/>
            <a:ext cx="7556500" cy="3784600"/>
          </a:xfrm>
          <a:prstGeom prst="rect">
            <a:avLst/>
          </a:prstGeom>
        </p:spPr>
      </p:pic>
      <p:pic>
        <p:nvPicPr>
          <p:cNvPr id="15" name="Picture 14"/>
          <p:cNvPicPr>
            <a:picLocks noChangeAspect="1"/>
          </p:cNvPicPr>
          <p:nvPr/>
        </p:nvPicPr>
        <p:blipFill>
          <a:blip r:embed="rId8"/>
          <a:stretch>
            <a:fillRect/>
          </a:stretch>
        </p:blipFill>
        <p:spPr>
          <a:xfrm>
            <a:off x="36271200" y="755150"/>
            <a:ext cx="5348508" cy="2546909"/>
          </a:xfrm>
          <a:prstGeom prst="rect">
            <a:avLst/>
          </a:prstGeom>
        </p:spPr>
      </p:pic>
      <p:pic>
        <p:nvPicPr>
          <p:cNvPr id="16" name="Picture 15" descr="asymmetric.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87192" y="11870108"/>
            <a:ext cx="14679215" cy="18996631"/>
          </a:xfrm>
          <a:prstGeom prst="rect">
            <a:avLst/>
          </a:prstGeom>
        </p:spPr>
      </p:pic>
      <p:sp>
        <p:nvSpPr>
          <p:cNvPr id="17" name="TextBox 16"/>
          <p:cNvSpPr txBox="1"/>
          <p:nvPr/>
        </p:nvSpPr>
        <p:spPr>
          <a:xfrm>
            <a:off x="1518010" y="21227191"/>
            <a:ext cx="13467991" cy="50167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smtClean="0">
                <a:solidFill>
                  <a:schemeClr val="accent2"/>
                </a:solidFill>
              </a:rPr>
              <a:t>Frequency of Intrusions of the Moon in the DSV</a:t>
            </a:r>
          </a:p>
          <a:p>
            <a:r>
              <a:rPr lang="en-US" sz="4000" dirty="0" smtClean="0"/>
              <a:t>The angle of the deep space view with the orbital axis of the satellite </a:t>
            </a:r>
            <a:r>
              <a:rPr lang="en-US" sz="4000" dirty="0" err="1" smtClean="0"/>
              <a:t>θ</a:t>
            </a:r>
            <a:r>
              <a:rPr lang="en-US" sz="4000" dirty="0" smtClean="0"/>
              <a:t>/2 determines ultimately the frequency of the Moon glint. But also the equator crossing time of the satellite is relevant, because it fixes the direction of the deep space view in the sky. The Moon can only have a narrow range of phase angle </a:t>
            </a:r>
            <a:r>
              <a:rPr lang="en-US" sz="4000" dirty="0" err="1" smtClean="0"/>
              <a:t>φ</a:t>
            </a:r>
            <a:r>
              <a:rPr lang="en-US" sz="4000" dirty="0" smtClean="0"/>
              <a:t> when seen by the instrument and must not be too far away from the celestial equator at this position in its orbit. </a:t>
            </a:r>
          </a:p>
        </p:txBody>
      </p:sp>
    </p:spTree>
    <p:extLst>
      <p:ext uri="{BB962C8B-B14F-4D97-AF65-F5344CB8AC3E}">
        <p14:creationId xmlns:p14="http://schemas.microsoft.com/office/powerpoint/2010/main" val="1834898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21389</TotalTime>
  <Words>781</Words>
  <Application>Microsoft Macintosh PowerPoint</Application>
  <PresentationFormat>Custom</PresentationFormat>
  <Paragraphs>77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The Moon as Possible Calibration Reference for Microwave Radiometers</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Merchant</dc:creator>
  <cp:lastModifiedBy>Martin Burgdorf</cp:lastModifiedBy>
  <cp:revision>135</cp:revision>
  <dcterms:created xsi:type="dcterms:W3CDTF">2014-08-28T10:10:03Z</dcterms:created>
  <dcterms:modified xsi:type="dcterms:W3CDTF">2016-04-14T11:58:14Z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Serco Public (No visible marking)</vt:lpwstr>
  </property>
  <property fmtid="{D5CDD505-2E9C-101B-9397-08002B2CF9AE}" pid="3" name="aliashPowerpointFooter">
    <vt:lpwstr/>
  </property>
</Properties>
</file>