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 id="2147483712" r:id="rId5"/>
    <p:sldMasterId id="2147483761" r:id="rId6"/>
    <p:sldMasterId id="2147483794" r:id="rId7"/>
    <p:sldMasterId id="2147483806" r:id="rId8"/>
    <p:sldMasterId id="2147483833" r:id="rId9"/>
    <p:sldMasterId id="2147483894" r:id="rId10"/>
    <p:sldMasterId id="2147483907" r:id="rId11"/>
  </p:sldMasterIdLst>
  <p:notesMasterIdLst>
    <p:notesMasterId r:id="rId42"/>
  </p:notesMasterIdLst>
  <p:sldIdLst>
    <p:sldId id="256" r:id="rId12"/>
    <p:sldId id="270" r:id="rId13"/>
    <p:sldId id="300" r:id="rId14"/>
    <p:sldId id="284" r:id="rId15"/>
    <p:sldId id="257" r:id="rId16"/>
    <p:sldId id="342" r:id="rId17"/>
    <p:sldId id="343" r:id="rId18"/>
    <p:sldId id="258" r:id="rId19"/>
    <p:sldId id="259" r:id="rId20"/>
    <p:sldId id="344" r:id="rId21"/>
    <p:sldId id="318" r:id="rId22"/>
    <p:sldId id="319" r:id="rId23"/>
    <p:sldId id="260" r:id="rId24"/>
    <p:sldId id="271" r:id="rId25"/>
    <p:sldId id="272" r:id="rId26"/>
    <p:sldId id="269" r:id="rId27"/>
    <p:sldId id="275" r:id="rId28"/>
    <p:sldId id="345" r:id="rId29"/>
    <p:sldId id="346" r:id="rId30"/>
    <p:sldId id="277" r:id="rId31"/>
    <p:sldId id="347" r:id="rId32"/>
    <p:sldId id="348" r:id="rId33"/>
    <p:sldId id="349" r:id="rId34"/>
    <p:sldId id="322" r:id="rId35"/>
    <p:sldId id="323" r:id="rId36"/>
    <p:sldId id="324" r:id="rId37"/>
    <p:sldId id="353" r:id="rId38"/>
    <p:sldId id="354" r:id="rId39"/>
    <p:sldId id="355" r:id="rId40"/>
    <p:sldId id="307" r:id="rId4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9"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wmf"/><Relationship Id="rId2" Type="http://schemas.openxmlformats.org/officeDocument/2006/relationships/image" Target="../media/image16.emf"/><Relationship Id="rId1" Type="http://schemas.openxmlformats.org/officeDocument/2006/relationships/image" Target="../media/image15.emf"/><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e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8F2CC-471B-4349-A9AD-A187E3DA1DC5}" type="datetimeFigureOut">
              <a:rPr kumimoji="1" lang="ja-JP" altLang="en-US" smtClean="0"/>
              <a:t>2017/5/3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547E8-2C23-4595-96B2-7C1094D10138}" type="slidenum">
              <a:rPr kumimoji="1" lang="ja-JP" altLang="en-US" smtClean="0"/>
              <a:t>‹#›</a:t>
            </a:fld>
            <a:endParaRPr kumimoji="1" lang="ja-JP" altLang="en-US"/>
          </a:p>
        </p:txBody>
      </p:sp>
    </p:spTree>
    <p:extLst>
      <p:ext uri="{BB962C8B-B14F-4D97-AF65-F5344CB8AC3E}">
        <p14:creationId xmlns:p14="http://schemas.microsoft.com/office/powerpoint/2010/main" val="38895684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スライド イメージ プレースホルダ 1"/>
          <p:cNvSpPr>
            <a:spLocks noGrp="1" noRot="1" noChangeAspect="1" noTextEdit="1"/>
          </p:cNvSpPr>
          <p:nvPr>
            <p:ph type="sldImg"/>
          </p:nvPr>
        </p:nvSpPr>
        <p:spPr>
          <a:xfrm>
            <a:off x="139700" y="768350"/>
            <a:ext cx="6819900" cy="3836988"/>
          </a:xfrm>
          <a:ln/>
        </p:spPr>
      </p:sp>
      <p:sp>
        <p:nvSpPr>
          <p:cNvPr id="2375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2375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800">
                <a:solidFill>
                  <a:srgbClr val="FF6600"/>
                </a:solidFill>
                <a:latin typeface="ＭＳ Ｐゴシック" charset="-128"/>
                <a:ea typeface="ＭＳ Ｐゴシック" charset="-128"/>
              </a:defRPr>
            </a:lvl1pPr>
            <a:lvl2pPr marL="775564" indent="-298294" eaLnBrk="0" hangingPunct="0">
              <a:defRPr kumimoji="1" sz="3800">
                <a:solidFill>
                  <a:srgbClr val="FF6600"/>
                </a:solidFill>
                <a:latin typeface="ＭＳ Ｐゴシック" charset="-128"/>
                <a:ea typeface="ＭＳ Ｐゴシック" charset="-128"/>
              </a:defRPr>
            </a:lvl2pPr>
            <a:lvl3pPr marL="1193175" indent="-238634" eaLnBrk="0" hangingPunct="0">
              <a:defRPr kumimoji="1" sz="3800">
                <a:solidFill>
                  <a:srgbClr val="FF6600"/>
                </a:solidFill>
                <a:latin typeface="ＭＳ Ｐゴシック" charset="-128"/>
                <a:ea typeface="ＭＳ Ｐゴシック" charset="-128"/>
              </a:defRPr>
            </a:lvl3pPr>
            <a:lvl4pPr marL="1670445" indent="-238634" eaLnBrk="0" hangingPunct="0">
              <a:defRPr kumimoji="1" sz="3800">
                <a:solidFill>
                  <a:srgbClr val="FF6600"/>
                </a:solidFill>
                <a:latin typeface="ＭＳ Ｐゴシック" charset="-128"/>
                <a:ea typeface="ＭＳ Ｐゴシック" charset="-128"/>
              </a:defRPr>
            </a:lvl4pPr>
            <a:lvl5pPr marL="2147715" indent="-238634" eaLnBrk="0" hangingPunct="0">
              <a:defRPr kumimoji="1" sz="3800">
                <a:solidFill>
                  <a:srgbClr val="FF6600"/>
                </a:solidFill>
                <a:latin typeface="ＭＳ Ｐゴシック" charset="-128"/>
                <a:ea typeface="ＭＳ Ｐゴシック" charset="-128"/>
              </a:defRPr>
            </a:lvl5pPr>
            <a:lvl6pPr marL="2624985" indent="-238634" eaLnBrk="0" fontAlgn="base" hangingPunct="0">
              <a:spcBef>
                <a:spcPct val="0"/>
              </a:spcBef>
              <a:spcAft>
                <a:spcPct val="0"/>
              </a:spcAft>
              <a:defRPr kumimoji="1" sz="3800">
                <a:solidFill>
                  <a:srgbClr val="FF6600"/>
                </a:solidFill>
                <a:latin typeface="ＭＳ Ｐゴシック" charset="-128"/>
                <a:ea typeface="ＭＳ Ｐゴシック" charset="-128"/>
              </a:defRPr>
            </a:lvl6pPr>
            <a:lvl7pPr marL="3102254" indent="-238634" eaLnBrk="0" fontAlgn="base" hangingPunct="0">
              <a:spcBef>
                <a:spcPct val="0"/>
              </a:spcBef>
              <a:spcAft>
                <a:spcPct val="0"/>
              </a:spcAft>
              <a:defRPr kumimoji="1" sz="3800">
                <a:solidFill>
                  <a:srgbClr val="FF6600"/>
                </a:solidFill>
                <a:latin typeface="ＭＳ Ｐゴシック" charset="-128"/>
                <a:ea typeface="ＭＳ Ｐゴシック" charset="-128"/>
              </a:defRPr>
            </a:lvl7pPr>
            <a:lvl8pPr marL="3579525" indent="-238634" eaLnBrk="0" fontAlgn="base" hangingPunct="0">
              <a:spcBef>
                <a:spcPct val="0"/>
              </a:spcBef>
              <a:spcAft>
                <a:spcPct val="0"/>
              </a:spcAft>
              <a:defRPr kumimoji="1" sz="3800">
                <a:solidFill>
                  <a:srgbClr val="FF6600"/>
                </a:solidFill>
                <a:latin typeface="ＭＳ Ｐゴシック" charset="-128"/>
                <a:ea typeface="ＭＳ Ｐゴシック" charset="-128"/>
              </a:defRPr>
            </a:lvl8pPr>
            <a:lvl9pPr marL="4056795" indent="-238634" eaLnBrk="0" fontAlgn="base" hangingPunct="0">
              <a:spcBef>
                <a:spcPct val="0"/>
              </a:spcBef>
              <a:spcAft>
                <a:spcPct val="0"/>
              </a:spcAft>
              <a:defRPr kumimoji="1" sz="3800">
                <a:solidFill>
                  <a:srgbClr val="FF6600"/>
                </a:solidFill>
                <a:latin typeface="ＭＳ Ｐゴシック" charset="-128"/>
                <a:ea typeface="ＭＳ Ｐゴシック" charset="-128"/>
              </a:defRPr>
            </a:lvl9pPr>
          </a:lstStyle>
          <a:p>
            <a:pPr eaLnBrk="1" hangingPunct="1"/>
            <a:fld id="{ED0B5DE5-9DAC-4B17-B4F4-FB1EA4A97E77}" type="slidenum">
              <a:rPr lang="en-US" altLang="ja-JP" sz="1300">
                <a:solidFill>
                  <a:srgbClr val="000000"/>
                </a:solidFill>
                <a:latin typeface="Arial" charset="0"/>
              </a:rPr>
              <a:pPr eaLnBrk="1" hangingPunct="1"/>
              <a:t>5</a:t>
            </a:fld>
            <a:endParaRPr lang="en-US" altLang="ja-JP" sz="1300">
              <a:solidFill>
                <a:srgbClr val="000000"/>
              </a:solidFill>
              <a:latin typeface="Arial" charset="0"/>
            </a:endParaRPr>
          </a:p>
        </p:txBody>
      </p:sp>
      <p:sp>
        <p:nvSpPr>
          <p:cNvPr id="2" name="日付プレースホルダー 1"/>
          <p:cNvSpPr>
            <a:spLocks noGrp="1"/>
          </p:cNvSpPr>
          <p:nvPr>
            <p:ph type="dt" idx="10"/>
          </p:nvPr>
        </p:nvSpPr>
        <p:spPr/>
        <p:txBody>
          <a:bodyPr/>
          <a:lstStyle/>
          <a:p>
            <a:pPr>
              <a:defRPr/>
            </a:pPr>
            <a:endParaRPr lang="en-US" altLang="ja-JP"/>
          </a:p>
        </p:txBody>
      </p:sp>
    </p:spTree>
    <p:extLst>
      <p:ext uri="{BB962C8B-B14F-4D97-AF65-F5344CB8AC3E}">
        <p14:creationId xmlns:p14="http://schemas.microsoft.com/office/powerpoint/2010/main" val="18670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0F362-38F4-4AAA-85D6-034273B5D5B9}"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5690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33EA15E0-7FDD-407A-8B1B-3EF04E1FB4E7}" type="slidenum">
              <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90478"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5077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336533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32837912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202808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18002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344605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7305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3116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512763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4420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02"/>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9CAC61AB-2B96-4DFE-A508-D424D3B9484F}" type="datetimeFigureOut">
              <a:rPr lang="ja-JP" altLang="en-US"/>
              <a:pPr>
                <a:defRPr/>
              </a:pPr>
              <a:t>2017/5/3</a:t>
            </a:fld>
            <a:endParaRPr lang="ja-JP" altLang="en-US"/>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0DEC2AD6-EB6B-46B3-AC75-BC440C08E63C}" type="slidenum">
              <a:rPr lang="ja-JP" altLang="en-US"/>
              <a:pPr>
                <a:defRPr/>
              </a:pPr>
              <a:t>‹#›</a:t>
            </a:fld>
            <a:endParaRPr lang="ja-JP" altLang="en-US"/>
          </a:p>
        </p:txBody>
      </p:sp>
    </p:spTree>
    <p:extLst>
      <p:ext uri="{BB962C8B-B14F-4D97-AF65-F5344CB8AC3E}">
        <p14:creationId xmlns:p14="http://schemas.microsoft.com/office/powerpoint/2010/main" val="39938936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DC87B771-8586-419C-9275-6D19412197DA}" type="datetimeFigureOut">
              <a:rPr lang="ja-JP" altLang="en-US"/>
              <a:pPr>
                <a:defRPr/>
              </a:pPr>
              <a:t>2017/5/3</a:t>
            </a:fld>
            <a:endParaRPr lang="ja-JP" altLang="en-US"/>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11C59D6A-BC48-4828-9A02-AC45E66A028A}" type="slidenum">
              <a:rPr lang="ja-JP" altLang="en-US"/>
              <a:pPr>
                <a:defRPr/>
              </a:pPr>
              <a:t>‹#›</a:t>
            </a:fld>
            <a:endParaRPr lang="ja-JP" altLang="en-US"/>
          </a:p>
        </p:txBody>
      </p:sp>
    </p:spTree>
    <p:extLst>
      <p:ext uri="{BB962C8B-B14F-4D97-AF65-F5344CB8AC3E}">
        <p14:creationId xmlns:p14="http://schemas.microsoft.com/office/powerpoint/2010/main" val="194046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77"/>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A65D464D-8446-4D8C-AC53-CBC3E82AAE3E}" type="datetimeFigureOut">
              <a:rPr lang="ja-JP" altLang="en-US"/>
              <a:pPr>
                <a:defRPr/>
              </a:pPr>
              <a:t>2017/5/3</a:t>
            </a:fld>
            <a:endParaRPr lang="ja-JP" altLang="en-US"/>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D6B8720B-5E8B-4839-BFB0-823BFABC7980}" type="slidenum">
              <a:rPr lang="ja-JP" altLang="en-US"/>
              <a:pPr>
                <a:defRPr/>
              </a:pPr>
              <a:t>‹#›</a:t>
            </a:fld>
            <a:endParaRPr lang="ja-JP" altLang="en-US"/>
          </a:p>
        </p:txBody>
      </p:sp>
    </p:spTree>
    <p:extLst>
      <p:ext uri="{BB962C8B-B14F-4D97-AF65-F5344CB8AC3E}">
        <p14:creationId xmlns:p14="http://schemas.microsoft.com/office/powerpoint/2010/main" val="134770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4377020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CF549E14-C1E9-450E-84E5-0F0D719E7274}" type="datetimeFigureOut">
              <a:rPr lang="ja-JP" altLang="en-US"/>
              <a:pPr>
                <a:defRPr/>
              </a:pPr>
              <a:t>2017/5/3</a:t>
            </a:fld>
            <a:endParaRPr lang="ja-JP" altLang="en-US"/>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4622613A-FEDB-4489-988D-37E217961B87}" type="slidenum">
              <a:rPr lang="ja-JP" altLang="en-US"/>
              <a:pPr>
                <a:defRPr/>
              </a:pPr>
              <a:t>‹#›</a:t>
            </a:fld>
            <a:endParaRPr lang="ja-JP" altLang="en-US"/>
          </a:p>
        </p:txBody>
      </p:sp>
    </p:spTree>
    <p:extLst>
      <p:ext uri="{BB962C8B-B14F-4D97-AF65-F5344CB8AC3E}">
        <p14:creationId xmlns:p14="http://schemas.microsoft.com/office/powerpoint/2010/main" val="26856489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104C6CED-048E-41F7-A16B-68CEB1A6C99B}" type="datetimeFigureOut">
              <a:rPr lang="ja-JP" altLang="en-US"/>
              <a:pPr>
                <a:defRPr/>
              </a:pPr>
              <a:t>2017/5/3</a:t>
            </a:fld>
            <a:endParaRPr lang="ja-JP" altLang="en-US"/>
          </a:p>
        </p:txBody>
      </p:sp>
      <p:sp>
        <p:nvSpPr>
          <p:cNvPr id="8" name="フッター プレースホルダ 7"/>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6C2AF476-CB41-4B0D-9D16-C3915CFEB4FE}" type="slidenum">
              <a:rPr lang="ja-JP" altLang="en-US"/>
              <a:pPr>
                <a:defRPr/>
              </a:pPr>
              <a:t>‹#›</a:t>
            </a:fld>
            <a:endParaRPr lang="ja-JP" altLang="en-US"/>
          </a:p>
        </p:txBody>
      </p:sp>
    </p:spTree>
    <p:extLst>
      <p:ext uri="{BB962C8B-B14F-4D97-AF65-F5344CB8AC3E}">
        <p14:creationId xmlns:p14="http://schemas.microsoft.com/office/powerpoint/2010/main" val="2266556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C17EE3F1-42BB-4B95-9A6C-E5E0F1CA8E7E}" type="datetimeFigureOut">
              <a:rPr lang="ja-JP" altLang="en-US"/>
              <a:pPr>
                <a:defRPr/>
              </a:pPr>
              <a:t>2017/5/3</a:t>
            </a:fld>
            <a:endParaRPr lang="ja-JP" altLang="en-US"/>
          </a:p>
        </p:txBody>
      </p:sp>
      <p:sp>
        <p:nvSpPr>
          <p:cNvPr id="4" name="フッター プレースホルダ 3"/>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E1B7CC8C-1189-4DED-B162-61679AC5A978}" type="slidenum">
              <a:rPr lang="ja-JP" altLang="en-US"/>
              <a:pPr>
                <a:defRPr/>
              </a:pPr>
              <a:t>‹#›</a:t>
            </a:fld>
            <a:endParaRPr lang="ja-JP" altLang="en-US"/>
          </a:p>
        </p:txBody>
      </p:sp>
    </p:spTree>
    <p:extLst>
      <p:ext uri="{BB962C8B-B14F-4D97-AF65-F5344CB8AC3E}">
        <p14:creationId xmlns:p14="http://schemas.microsoft.com/office/powerpoint/2010/main" val="3173469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F931036D-18D3-4540-8580-2F533B2E75DB}" type="datetimeFigureOut">
              <a:rPr lang="ja-JP" altLang="en-US"/>
              <a:pPr>
                <a:defRPr/>
              </a:pPr>
              <a:t>2017/5/3</a:t>
            </a:fld>
            <a:endParaRPr lang="ja-JP" altLang="en-US"/>
          </a:p>
        </p:txBody>
      </p:sp>
      <p:sp>
        <p:nvSpPr>
          <p:cNvPr id="3" name="フッター プレースホルダ 2"/>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165B701B-396C-47BD-9743-95E09F8A1732}" type="slidenum">
              <a:rPr lang="ja-JP" altLang="en-US"/>
              <a:pPr>
                <a:defRPr/>
              </a:pPr>
              <a:t>‹#›</a:t>
            </a:fld>
            <a:endParaRPr lang="ja-JP" altLang="en-US"/>
          </a:p>
        </p:txBody>
      </p:sp>
    </p:spTree>
    <p:extLst>
      <p:ext uri="{BB962C8B-B14F-4D97-AF65-F5344CB8AC3E}">
        <p14:creationId xmlns:p14="http://schemas.microsoft.com/office/powerpoint/2010/main" val="16263179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5" y="27308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FE5D913C-98C9-4CFD-A19D-901F87BD8D8C}" type="datetimeFigureOut">
              <a:rPr lang="ja-JP" altLang="en-US"/>
              <a:pPr>
                <a:defRPr/>
              </a:pPr>
              <a:t>2017/5/3</a:t>
            </a:fld>
            <a:endParaRPr lang="ja-JP" altLang="en-US"/>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CAE8CAF5-7CB0-4185-B2D9-B8425CC4B1EE}" type="slidenum">
              <a:rPr lang="ja-JP" altLang="en-US"/>
              <a:pPr>
                <a:defRPr/>
              </a:pPr>
              <a:t>‹#›</a:t>
            </a:fld>
            <a:endParaRPr lang="ja-JP" altLang="en-US"/>
          </a:p>
        </p:txBody>
      </p:sp>
    </p:spTree>
    <p:extLst>
      <p:ext uri="{BB962C8B-B14F-4D97-AF65-F5344CB8AC3E}">
        <p14:creationId xmlns:p14="http://schemas.microsoft.com/office/powerpoint/2010/main" val="11282329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592686F2-887C-4109-8B32-466CE099B930}" type="datetimeFigureOut">
              <a:rPr lang="ja-JP" altLang="en-US"/>
              <a:pPr>
                <a:defRPr/>
              </a:pPr>
              <a:t>2017/5/3</a:t>
            </a:fld>
            <a:endParaRPr lang="ja-JP" altLang="en-US"/>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07AE7B96-BA10-4F7F-9B85-95C8E78037F2}" type="slidenum">
              <a:rPr lang="ja-JP" altLang="en-US"/>
              <a:pPr>
                <a:defRPr/>
              </a:pPr>
              <a:t>‹#›</a:t>
            </a:fld>
            <a:endParaRPr lang="ja-JP" altLang="en-US"/>
          </a:p>
        </p:txBody>
      </p:sp>
    </p:spTree>
    <p:extLst>
      <p:ext uri="{BB962C8B-B14F-4D97-AF65-F5344CB8AC3E}">
        <p14:creationId xmlns:p14="http://schemas.microsoft.com/office/powerpoint/2010/main" val="38044428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298221B5-FD7D-4A67-B92C-6A970DCD2E12}" type="datetimeFigureOut">
              <a:rPr lang="ja-JP" altLang="en-US"/>
              <a:pPr>
                <a:defRPr/>
              </a:pPr>
              <a:t>2017/5/3</a:t>
            </a:fld>
            <a:endParaRPr lang="ja-JP" altLang="en-US"/>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F1C86019-E2C8-43A8-8946-02E148A61811}" type="slidenum">
              <a:rPr lang="ja-JP" altLang="en-US"/>
              <a:pPr>
                <a:defRPr/>
              </a:pPr>
              <a:t>‹#›</a:t>
            </a:fld>
            <a:endParaRPr lang="ja-JP" altLang="en-US"/>
          </a:p>
        </p:txBody>
      </p:sp>
    </p:spTree>
    <p:extLst>
      <p:ext uri="{BB962C8B-B14F-4D97-AF65-F5344CB8AC3E}">
        <p14:creationId xmlns:p14="http://schemas.microsoft.com/office/powerpoint/2010/main" val="4143845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1"/>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71"/>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C79EA97F-9CD0-41C0-8B8F-AFE4D85C7D55}" type="datetimeFigureOut">
              <a:rPr lang="ja-JP" altLang="en-US"/>
              <a:pPr>
                <a:defRPr/>
              </a:pPr>
              <a:t>2017/5/3</a:t>
            </a:fld>
            <a:endParaRPr lang="ja-JP" altLang="en-US"/>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a:latin typeface="ＭＳ Ｐゴシック" charset="-128"/>
                <a:ea typeface="ＭＳ Ｐゴシック" charset="-128"/>
              </a:defRPr>
            </a:lvl1pPr>
          </a:lstStyle>
          <a:p>
            <a:pPr>
              <a:defRPr/>
            </a:pPr>
            <a:fld id="{17F26AE7-179E-41F0-AA9A-DEC839295F21}" type="slidenum">
              <a:rPr lang="ja-JP" altLang="en-US"/>
              <a:pPr>
                <a:defRPr/>
              </a:pPr>
              <a:t>‹#›</a:t>
            </a:fld>
            <a:endParaRPr lang="ja-JP" altLang="en-US"/>
          </a:p>
        </p:txBody>
      </p:sp>
    </p:spTree>
    <p:extLst>
      <p:ext uri="{BB962C8B-B14F-4D97-AF65-F5344CB8AC3E}">
        <p14:creationId xmlns:p14="http://schemas.microsoft.com/office/powerpoint/2010/main" val="22357263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0" y="1600206"/>
            <a:ext cx="10972800" cy="4525963"/>
          </a:xfr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609600" y="6245225"/>
            <a:ext cx="2844800" cy="476250"/>
          </a:xfrm>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a:xfrm>
            <a:off x="4165600" y="6245225"/>
            <a:ext cx="3860800" cy="476250"/>
          </a:xfrm>
        </p:spPr>
        <p:txBody>
          <a:bodyPr/>
          <a:lstStyle>
            <a:lvl1pPr fontAlgn="base">
              <a:spcBef>
                <a:spcPct val="0"/>
              </a:spcBef>
              <a:spcAft>
                <a:spcPct val="0"/>
              </a:spcAft>
              <a:defRPr>
                <a:latin typeface="ＭＳ Ｐゴシック" charset="-128"/>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a:xfrm>
            <a:off x="8737600" y="6245225"/>
            <a:ext cx="2844800" cy="476250"/>
          </a:xfrm>
        </p:spPr>
        <p:txBody>
          <a:bodyPr/>
          <a:lstStyle>
            <a:lvl1pPr fontAlgn="base">
              <a:spcBef>
                <a:spcPct val="0"/>
              </a:spcBef>
              <a:spcAft>
                <a:spcPct val="0"/>
              </a:spcAft>
              <a:defRPr>
                <a:latin typeface="ＭＳ Ｐゴシック" charset="-128"/>
                <a:ea typeface="ＭＳ Ｐゴシック" charset="-128"/>
              </a:defRPr>
            </a:lvl1pPr>
          </a:lstStyle>
          <a:p>
            <a:pPr>
              <a:defRPr/>
            </a:pPr>
            <a:fld id="{2662AF61-78A7-4605-A738-8FADBFD6AA59}" type="slidenum">
              <a:rPr lang="en-US" altLang="ja-JP"/>
              <a:pPr>
                <a:defRPr/>
              </a:pPr>
              <a:t>‹#›</a:t>
            </a:fld>
            <a:endParaRPr lang="en-US" altLang="ja-JP"/>
          </a:p>
        </p:txBody>
      </p:sp>
    </p:spTree>
    <p:extLst>
      <p:ext uri="{BB962C8B-B14F-4D97-AF65-F5344CB8AC3E}">
        <p14:creationId xmlns:p14="http://schemas.microsoft.com/office/powerpoint/2010/main" val="1292447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901" y="2895600"/>
            <a:ext cx="6096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5" name="Rectangle 14"/>
          <p:cNvSpPr/>
          <p:nvPr/>
        </p:nvSpPr>
        <p:spPr>
          <a:xfrm>
            <a:off x="0" y="4743451"/>
            <a:ext cx="12192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Straight Connector 15"/>
          <p:cNvCxnSpPr/>
          <p:nvPr/>
        </p:nvCxnSpPr>
        <p:spPr>
          <a:xfrm>
            <a:off x="0" y="4714875"/>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ja-JP" altLang="en-US">
              <a:solidFill>
                <a:srgbClr val="FFFFFF">
                  <a:alpha val="65000"/>
                </a:srgbClr>
              </a:solidFill>
            </a:endParaRPr>
          </a:p>
        </p:txBody>
      </p:sp>
      <p:sp>
        <p:nvSpPr>
          <p:cNvPr id="12" name="Title 11"/>
          <p:cNvSpPr>
            <a:spLocks noGrp="1"/>
          </p:cNvSpPr>
          <p:nvPr>
            <p:ph type="title"/>
          </p:nvPr>
        </p:nvSpPr>
        <p:spPr>
          <a:xfrm>
            <a:off x="469901" y="457201"/>
            <a:ext cx="1024128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380079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057E194-3B81-4006-A2F4-B3384F64FB4C}"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7524859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1" name="Content Placeholder 30"/>
          <p:cNvSpPr>
            <a:spLocks noGrp="1"/>
          </p:cNvSpPr>
          <p:nvPr>
            <p:ph sz="quarter" idx="13"/>
          </p:nvPr>
        </p:nvSpPr>
        <p:spPr>
          <a:xfrm>
            <a:off x="469901" y="1463040"/>
            <a:ext cx="10241280" cy="4724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Date Placeholder 11"/>
          <p:cNvSpPr>
            <a:spLocks noGrp="1"/>
          </p:cNvSpPr>
          <p:nvPr>
            <p:ph type="dt" sz="half" idx="14"/>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ja-JP" altLang="en-US">
              <a:solidFill>
                <a:srgbClr val="FFFFFF">
                  <a:alpha val="65000"/>
                </a:srgbClr>
              </a:solidFill>
            </a:endParaRPr>
          </a:p>
        </p:txBody>
      </p:sp>
      <p:sp>
        <p:nvSpPr>
          <p:cNvPr id="8" name="Title 7"/>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133414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Subtitle 2"/>
          <p:cNvSpPr>
            <a:spLocks noGrp="1"/>
          </p:cNvSpPr>
          <p:nvPr>
            <p:ph type="subTitle" idx="1"/>
          </p:nvPr>
        </p:nvSpPr>
        <p:spPr>
          <a:xfrm>
            <a:off x="469901" y="4003302"/>
            <a:ext cx="6096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6" name="Date Placeholder 15"/>
          <p:cNvSpPr>
            <a:spLocks noGrp="1"/>
          </p:cNvSpPr>
          <p:nvPr>
            <p:ph type="dt" sz="half" idx="10"/>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ja-JP" altLang="en-US">
              <a:solidFill>
                <a:srgbClr val="FFFFFF">
                  <a:alpha val="65000"/>
                </a:srgbClr>
              </a:solidFill>
            </a:endParaRPr>
          </a:p>
        </p:txBody>
      </p:sp>
      <p:sp>
        <p:nvSpPr>
          <p:cNvPr id="13" name="Rectangle 12"/>
          <p:cNvSpPr/>
          <p:nvPr/>
        </p:nvSpPr>
        <p:spPr>
          <a:xfrm>
            <a:off x="0" y="0"/>
            <a:ext cx="12192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8" name="Straight Connector 17"/>
          <p:cNvCxnSpPr/>
          <p:nvPr/>
        </p:nvCxnSpPr>
        <p:spPr>
          <a:xfrm>
            <a:off x="-5919" y="182880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472488" y="1990078"/>
            <a:ext cx="11253216"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ja-JP" altLang="en-US"/>
              <a:t>マスター タイトルの書式設定</a:t>
            </a:r>
            <a:endParaRPr lang="en-US" dirty="0"/>
          </a:p>
        </p:txBody>
      </p:sp>
    </p:spTree>
    <p:extLst>
      <p:ext uri="{BB962C8B-B14F-4D97-AF65-F5344CB8AC3E}">
        <p14:creationId xmlns:p14="http://schemas.microsoft.com/office/powerpoint/2010/main" val="1646357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7" name="Title 26"/>
          <p:cNvSpPr>
            <a:spLocks noGrp="1"/>
          </p:cNvSpPr>
          <p:nvPr>
            <p:ph type="title"/>
          </p:nvPr>
        </p:nvSpPr>
        <p:spPr/>
        <p:txBody>
          <a:bodyPr/>
          <a:lstStyle/>
          <a:p>
            <a:r>
              <a:rPr lang="ja-JP" altLang="en-US"/>
              <a:t>マスター タイトルの書式設定</a:t>
            </a:r>
            <a:endParaRPr lang="en-US" dirty="0"/>
          </a:p>
        </p:txBody>
      </p:sp>
      <p:sp>
        <p:nvSpPr>
          <p:cNvPr id="20" name="Date Placeholder 19"/>
          <p:cNvSpPr>
            <a:spLocks noGrp="1"/>
          </p:cNvSpPr>
          <p:nvPr>
            <p:ph type="dt" sz="half" idx="15"/>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ja-JP" altLang="en-US">
              <a:solidFill>
                <a:srgbClr val="FFFFFF">
                  <a:alpha val="65000"/>
                </a:srgbClr>
              </a:solidFill>
            </a:endParaRPr>
          </a:p>
        </p:txBody>
      </p:sp>
    </p:spTree>
    <p:extLst>
      <p:ext uri="{BB962C8B-B14F-4D97-AF65-F5344CB8AC3E}">
        <p14:creationId xmlns:p14="http://schemas.microsoft.com/office/powerpoint/2010/main" val="17515720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Text Placeholder 3"/>
          <p:cNvSpPr>
            <a:spLocks noGrp="1"/>
          </p:cNvSpPr>
          <p:nvPr>
            <p:ph type="body" sz="half" idx="2"/>
          </p:nvPr>
        </p:nvSpPr>
        <p:spPr>
          <a:xfrm>
            <a:off x="469901" y="1463041"/>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9" name="Text Placeholder 3"/>
          <p:cNvSpPr>
            <a:spLocks noGrp="1"/>
          </p:cNvSpPr>
          <p:nvPr>
            <p:ph type="body" sz="half" idx="15"/>
          </p:nvPr>
        </p:nvSpPr>
        <p:spPr>
          <a:xfrm>
            <a:off x="6534151" y="1463041"/>
            <a:ext cx="51816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Content Placeholder 11"/>
          <p:cNvSpPr>
            <a:spLocks noGrp="1"/>
          </p:cNvSpPr>
          <p:nvPr>
            <p:ph sz="quarter" idx="14"/>
          </p:nvPr>
        </p:nvSpPr>
        <p:spPr>
          <a:xfrm>
            <a:off x="653415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8" name="Content Placeholder 30"/>
          <p:cNvSpPr>
            <a:spLocks noGrp="1"/>
          </p:cNvSpPr>
          <p:nvPr>
            <p:ph sz="quarter" idx="13"/>
          </p:nvPr>
        </p:nvSpPr>
        <p:spPr>
          <a:xfrm>
            <a:off x="469901" y="2011680"/>
            <a:ext cx="5181600" cy="3736848"/>
          </a:xfrm>
        </p:spPr>
        <p:txBody>
          <a:bodyPr>
            <a:normAutofit/>
          </a:bodyPr>
          <a:lstStyle>
            <a:lvl1pPr>
              <a:defRPr sz="1600"/>
            </a:lvl1pPr>
            <a:lvl2pPr>
              <a:defRPr sz="1600"/>
            </a:lvl2pPr>
            <a:lvl3pPr>
              <a:defRPr sz="16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30" name="Title 29"/>
          <p:cNvSpPr>
            <a:spLocks noGrp="1"/>
          </p:cNvSpPr>
          <p:nvPr>
            <p:ph type="title"/>
          </p:nvPr>
        </p:nvSpPr>
        <p:spPr/>
        <p:txBody>
          <a:bodyPr/>
          <a:lstStyle/>
          <a:p>
            <a:r>
              <a:rPr lang="ja-JP" altLang="en-US"/>
              <a:t>マスター タイトルの書式設定</a:t>
            </a:r>
            <a:endParaRPr lang="en-US"/>
          </a:p>
        </p:txBody>
      </p:sp>
      <p:sp>
        <p:nvSpPr>
          <p:cNvPr id="20" name="Date Placeholder 19"/>
          <p:cNvSpPr>
            <a:spLocks noGrp="1"/>
          </p:cNvSpPr>
          <p:nvPr>
            <p:ph type="dt" sz="half" idx="16"/>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ja-JP" altLang="en-US">
              <a:solidFill>
                <a:srgbClr val="FFFFFF">
                  <a:alpha val="65000"/>
                </a:srgbClr>
              </a:solidFill>
            </a:endParaRPr>
          </a:p>
        </p:txBody>
      </p:sp>
    </p:spTree>
    <p:extLst>
      <p:ext uri="{BB962C8B-B14F-4D97-AF65-F5344CB8AC3E}">
        <p14:creationId xmlns:p14="http://schemas.microsoft.com/office/powerpoint/2010/main" val="32481981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1" name="Date Placeholder 10"/>
          <p:cNvSpPr>
            <a:spLocks noGrp="1"/>
          </p:cNvSpPr>
          <p:nvPr>
            <p:ph type="dt" sz="half" idx="10"/>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ja-JP" altLang="en-US">
              <a:solidFill>
                <a:srgbClr val="FFFFFF">
                  <a:alpha val="65000"/>
                </a:srgbClr>
              </a:solidFill>
            </a:endParaRPr>
          </a:p>
        </p:txBody>
      </p:sp>
      <p:sp>
        <p:nvSpPr>
          <p:cNvPr id="15" name="Title 14"/>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8337464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7" name="Date Placeholder 6"/>
          <p:cNvSpPr>
            <a:spLocks noGrp="1"/>
          </p:cNvSpPr>
          <p:nvPr>
            <p:ph type="dt" sz="half" idx="10"/>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ja-JP" altLang="en-US">
              <a:solidFill>
                <a:srgbClr val="FFFFFF">
                  <a:alpha val="65000"/>
                </a:srgbClr>
              </a:solidFill>
            </a:endParaRPr>
          </a:p>
        </p:txBody>
      </p:sp>
    </p:spTree>
    <p:extLst>
      <p:ext uri="{BB962C8B-B14F-4D97-AF65-F5344CB8AC3E}">
        <p14:creationId xmlns:p14="http://schemas.microsoft.com/office/powerpoint/2010/main" val="27951734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Rectangle 13"/>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22" name="Straight Connector 2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ja-JP" altLang="en-US"/>
              <a:t>マスター タイトルの書式設定</a:t>
            </a:r>
            <a:endParaRPr lang="en-US"/>
          </a:p>
        </p:txBody>
      </p:sp>
      <p:sp>
        <p:nvSpPr>
          <p:cNvPr id="11" name="Text Placeholder 3"/>
          <p:cNvSpPr>
            <a:spLocks noGrp="1"/>
          </p:cNvSpPr>
          <p:nvPr>
            <p:ph type="body" sz="half" idx="2"/>
          </p:nvPr>
        </p:nvSpPr>
        <p:spPr>
          <a:xfrm>
            <a:off x="469902" y="1463040"/>
            <a:ext cx="4508500"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6" name="Content Placeholder 11"/>
          <p:cNvSpPr>
            <a:spLocks noGrp="1"/>
          </p:cNvSpPr>
          <p:nvPr>
            <p:ph sz="quarter" idx="14"/>
          </p:nvPr>
        </p:nvSpPr>
        <p:spPr>
          <a:xfrm>
            <a:off x="5473700" y="1463040"/>
            <a:ext cx="6242051" cy="3968496"/>
          </a:xfrm>
        </p:spPr>
        <p:txBody>
          <a:bodyPr>
            <a:normAutofit/>
          </a:bodyPr>
          <a:lstStyle>
            <a:lvl1pPr>
              <a:defRPr sz="1600"/>
            </a:lvl1pPr>
            <a:lvl2pPr>
              <a:defRPr sz="1600"/>
            </a:lvl2pPr>
            <a:lvl3pPr>
              <a:defRPr sz="16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Date Placeholder 12"/>
          <p:cNvSpPr>
            <a:spLocks noGrp="1"/>
          </p:cNvSpPr>
          <p:nvPr>
            <p:ph type="dt" sz="half" idx="15"/>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ja-JP" altLang="en-US">
              <a:solidFill>
                <a:srgbClr val="FFFFFF">
                  <a:alpha val="65000"/>
                </a:srgbClr>
              </a:solidFill>
            </a:endParaRPr>
          </a:p>
        </p:txBody>
      </p:sp>
    </p:spTree>
    <p:extLst>
      <p:ext uri="{BB962C8B-B14F-4D97-AF65-F5344CB8AC3E}">
        <p14:creationId xmlns:p14="http://schemas.microsoft.com/office/powerpoint/2010/main" val="3558821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Picture Placeholder 2"/>
          <p:cNvSpPr>
            <a:spLocks noGrp="1"/>
          </p:cNvSpPr>
          <p:nvPr>
            <p:ph type="pic" idx="1"/>
          </p:nvPr>
        </p:nvSpPr>
        <p:spPr>
          <a:xfrm>
            <a:off x="6972299" y="0"/>
            <a:ext cx="5219700"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25" name="Text Placeholder 24"/>
          <p:cNvSpPr>
            <a:spLocks noGrp="1"/>
          </p:cNvSpPr>
          <p:nvPr>
            <p:ph type="body" sz="quarter" idx="13"/>
          </p:nvPr>
        </p:nvSpPr>
        <p:spPr>
          <a:xfrm>
            <a:off x="469901" y="1600200"/>
            <a:ext cx="6096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ja-JP" altLang="en-US"/>
              <a:t>マスター テキストの書式設定</a:t>
            </a:r>
          </a:p>
        </p:txBody>
      </p:sp>
      <p:sp>
        <p:nvSpPr>
          <p:cNvPr id="11" name="Rectangle 10"/>
          <p:cNvSpPr/>
          <p:nvPr/>
        </p:nvSpPr>
        <p:spPr>
          <a:xfrm>
            <a:off x="0" y="5734050"/>
            <a:ext cx="12192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2" name="Straight Connector 11"/>
          <p:cNvCxnSpPr/>
          <p:nvPr/>
        </p:nvCxnSpPr>
        <p:spPr>
          <a:xfrm>
            <a:off x="0" y="5695950"/>
            <a:ext cx="12192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469900" y="275208"/>
            <a:ext cx="6096000" cy="1324992"/>
          </a:xfrm>
          <a:prstGeom prst="rect">
            <a:avLst/>
          </a:prstGeom>
        </p:spPr>
        <p:txBody>
          <a:bodyPr vert="horz" lIns="91440" tIns="45720" rIns="91440" bIns="45720" rtlCol="0" anchor="b" anchorCtr="0">
            <a:normAutofit/>
          </a:bodyPr>
          <a:lstStyle/>
          <a:p>
            <a:r>
              <a:rPr lang="ja-JP" altLang="en-US"/>
              <a:t>マスター タイトルの書式設定</a:t>
            </a:r>
            <a:endParaRPr lang="en-US" dirty="0"/>
          </a:p>
        </p:txBody>
      </p:sp>
      <p:sp>
        <p:nvSpPr>
          <p:cNvPr id="13" name="Date Placeholder 12"/>
          <p:cNvSpPr>
            <a:spLocks noGrp="1"/>
          </p:cNvSpPr>
          <p:nvPr>
            <p:ph type="dt" sz="half" idx="14"/>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ja-JP" altLang="en-US">
              <a:solidFill>
                <a:srgbClr val="FFFFFF">
                  <a:alpha val="65000"/>
                </a:srgbClr>
              </a:solidFill>
            </a:endParaRPr>
          </a:p>
        </p:txBody>
      </p:sp>
    </p:spTree>
    <p:extLst>
      <p:ext uri="{BB962C8B-B14F-4D97-AF65-F5344CB8AC3E}">
        <p14:creationId xmlns:p14="http://schemas.microsoft.com/office/powerpoint/2010/main" val="10932239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ja-JP" alt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Tree>
    <p:extLst>
      <p:ext uri="{BB962C8B-B14F-4D97-AF65-F5344CB8AC3E}">
        <p14:creationId xmlns:p14="http://schemas.microsoft.com/office/powerpoint/2010/main" val="2037810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Vertical Title 1"/>
          <p:cNvSpPr>
            <a:spLocks noGrp="1"/>
          </p:cNvSpPr>
          <p:nvPr>
            <p:ph type="title" orient="vert"/>
          </p:nvPr>
        </p:nvSpPr>
        <p:spPr>
          <a:xfrm>
            <a:off x="8839200" y="274639"/>
            <a:ext cx="27432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90ED720-0104-4369-84BC-D37694168613}" type="datetimeFigureOut">
              <a:rPr lang="ja-JP" altLang="en-US" smtClean="0">
                <a:solidFill>
                  <a:srgbClr val="FFFFFF">
                    <a:alpha val="65000"/>
                  </a:srgbClr>
                </a:solidFill>
              </a:rPr>
              <a:pPr/>
              <a:t>2017/5/3</a:t>
            </a:fld>
            <a:endParaRPr lang="ja-JP" alt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ja-JP" alt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srgbClr val="FFFFFF">
                    <a:alpha val="65000"/>
                  </a:srgbClr>
                </a:solidFill>
              </a:rPr>
              <a:pPr/>
              <a:t>‹#›</a:t>
            </a:fld>
            <a:endParaRPr lang="ja-JP" altLang="en-US">
              <a:solidFill>
                <a:srgbClr val="FFFFFF">
                  <a:alpha val="65000"/>
                </a:srgbClr>
              </a:solidFill>
            </a:endParaRPr>
          </a:p>
        </p:txBody>
      </p:sp>
    </p:spTree>
    <p:extLst>
      <p:ext uri="{BB962C8B-B14F-4D97-AF65-F5344CB8AC3E}">
        <p14:creationId xmlns:p14="http://schemas.microsoft.com/office/powerpoint/2010/main" val="1752827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938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9988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3064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504785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380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58732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8107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1466213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39933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65464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26353127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65566869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E574DB-C594-4F91-87EB-39DF7084AA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3146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pPr/>
              <a:t>‹#›</a:t>
            </a:fld>
            <a:endParaRPr lang="ja-JP" alt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587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4152489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pPr/>
              <a:t>‹#›</a:t>
            </a:fld>
            <a:endParaRPr lang="ja-JP" alt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69835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2506350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D2D8002D-B5B0-4BAC-B1F6-782DDCCE6D9C}" type="slidenum">
              <a:rPr lang="ja-JP" altLang="en-US" smtClean="0"/>
              <a:pPr/>
              <a:t>‹#›</a:t>
            </a:fld>
            <a:endParaRPr lang="ja-JP" alt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44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444873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2725253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866163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pPr/>
              <a:t>‹#›</a:t>
            </a:fld>
            <a:endParaRPr lang="ja-JP" alt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17255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3391583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249948377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116660841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E574DB-C594-4F91-87EB-39DF7084AA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15799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noFill/>
        </p:spPr>
        <p:txBody>
          <a:bodyPr vert="horz" lIns="91440" tIns="45720" rIns="91440" bIns="45720" rtlCol="0" anchor="ctr">
            <a:normAutofit/>
          </a:bodyPr>
          <a:lstStyle>
            <a:lvl1pPr>
              <a:defRPr lang="ja-JP" altLang="en-US">
                <a:solidFill>
                  <a:schemeClr val="tx1"/>
                </a:solidFill>
              </a:defRPr>
            </a:lvl1pPr>
          </a:lstStyle>
          <a:p>
            <a:pPr marL="0" lvl="0"/>
            <a:r>
              <a:rPr kumimoji="1" lang="ja-JP" altLang="en-US" dirty="0"/>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048062-99F4-4873-8637-DF41EA248E5D}"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cxnSp>
        <p:nvCxnSpPr>
          <p:cNvPr id="8" name="直線コネクタ 7"/>
          <p:cNvCxnSpPr/>
          <p:nvPr userDrawn="1"/>
        </p:nvCxnSpPr>
        <p:spPr>
          <a:xfrm>
            <a:off x="911424" y="3284984"/>
            <a:ext cx="1036915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0" y="116632"/>
            <a:ext cx="4463819" cy="648072"/>
          </a:xfrm>
          <a:solidFill>
            <a:srgbClr val="0070C0"/>
          </a:solidFill>
        </p:spPr>
        <p:txBody>
          <a:bodyPr>
            <a:normAutofit/>
          </a:bodyPr>
          <a:lstStyle>
            <a:lvl1pPr algn="l">
              <a:defRPr sz="2800">
                <a:solidFill>
                  <a:schemeClr val="bg1"/>
                </a:solidFill>
              </a:defRPr>
            </a:lvl1pPr>
          </a:lstStyle>
          <a:p>
            <a:r>
              <a:rPr kumimoji="1" lang="ja-JP" altLang="en-US" dirty="0"/>
              <a:t>　マスター タイトルの書式設定</a:t>
            </a:r>
          </a:p>
        </p:txBody>
      </p:sp>
      <p:sp>
        <p:nvSpPr>
          <p:cNvPr id="3" name="コンテンツ プレースホルダー 2"/>
          <p:cNvSpPr>
            <a:spLocks noGrp="1"/>
          </p:cNvSpPr>
          <p:nvPr>
            <p:ph idx="1"/>
          </p:nvPr>
        </p:nvSpPr>
        <p:spPr>
          <a:xfrm>
            <a:off x="4434715" y="116633"/>
            <a:ext cx="7757285" cy="648072"/>
          </a:xfrm>
        </p:spPr>
        <p:txBody>
          <a:bodyPr anchor="ctr">
            <a:normAutofit/>
          </a:bodyPr>
          <a:lstStyle>
            <a:lvl1pPr marL="0" indent="0" algn="l">
              <a:buNone/>
              <a:defRPr sz="2000"/>
            </a:lvl1pPr>
          </a:lstStyle>
          <a:p>
            <a:pPr lvl="0"/>
            <a:r>
              <a:rPr kumimoji="1" lang="ja-JP" altLang="en-US" dirty="0"/>
              <a:t>マスター テキストの書式設定</a:t>
            </a:r>
          </a:p>
        </p:txBody>
      </p:sp>
      <p:sp>
        <p:nvSpPr>
          <p:cNvPr id="4" name="日付プレースホルダー 3"/>
          <p:cNvSpPr>
            <a:spLocks noGrp="1"/>
          </p:cNvSpPr>
          <p:nvPr>
            <p:ph type="dt" sz="half" idx="10"/>
          </p:nvPr>
        </p:nvSpPr>
        <p:spPr/>
        <p:txBody>
          <a:bodyPr/>
          <a:lstStyle/>
          <a:p>
            <a:fld id="{4E9DA742-52C7-40A0-8098-93AA674185F6}"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9347200" y="6492876"/>
            <a:ext cx="2844800" cy="365125"/>
          </a:xfrm>
        </p:spPr>
        <p:txBody>
          <a:bodyPr/>
          <a:lstStyle/>
          <a:p>
            <a:fld id="{25A19159-8F13-490E-9FAC-3F67056AF207}" type="slidenum">
              <a:rPr lang="ja-JP" altLang="en-US" smtClean="0">
                <a:solidFill>
                  <a:prstClr val="black"/>
                </a:solidFill>
              </a:rPr>
              <a:pPr/>
              <a:t>‹#›</a:t>
            </a:fld>
            <a:endParaRPr lang="ja-JP" altLang="en-US" dirty="0">
              <a:solidFill>
                <a:prstClr val="black"/>
              </a:solidFill>
            </a:endParaRPr>
          </a:p>
        </p:txBody>
      </p:sp>
      <p:cxnSp>
        <p:nvCxnSpPr>
          <p:cNvPr id="8" name="直線コネクタ 7"/>
          <p:cNvCxnSpPr/>
          <p:nvPr userDrawn="1"/>
        </p:nvCxnSpPr>
        <p:spPr>
          <a:xfrm>
            <a:off x="4463819" y="126158"/>
            <a:ext cx="772818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4463819" y="757883"/>
            <a:ext cx="7728181"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0" y="1196752"/>
            <a:ext cx="12192000" cy="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4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057E194-3B81-4006-A2F4-B3384F64FB4C}"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66912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3114234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03672FA-9407-4564-A008-E4C8A72016B6}"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567659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C5D6F25-75A9-4625-86A4-A5816834C6DF}"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538020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64F3137-7AC1-4F0B-951E-4560534E3FF0}"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209659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829F43-689B-4B64-A976-781D2DE5A109}"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80042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6D4614E-EE26-4CED-855E-0F58669B90DB}"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84091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285F3EF-54B7-430B-87FD-721518DC31C2}"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019904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1A2D767-2DD9-4A59-B091-872DD8637D59}"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63918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1E44BBD-E10B-417C-B223-5122FECCF2AD}"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118295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9B43123-D484-4F13-8FDA-1B380C1E9BE8}"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469202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a:noFill/>
        </p:spPr>
        <p:txBody>
          <a:bodyPr vert="horz" lIns="91440" tIns="45720" rIns="91440" bIns="45720" rtlCol="0" anchor="ctr">
            <a:normAutofit/>
          </a:bodyPr>
          <a:lstStyle>
            <a:lvl1pPr>
              <a:defRPr lang="ja-JP" altLang="en-US">
                <a:solidFill>
                  <a:schemeClr val="tx1"/>
                </a:solidFill>
              </a:defRPr>
            </a:lvl1pPr>
          </a:lstStyle>
          <a:p>
            <a:pPr marL="0" lvl="0"/>
            <a:r>
              <a:rPr kumimoji="1" lang="ja-JP" altLang="en-US" dirty="0"/>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048062-99F4-4873-8637-DF41EA248E5D}"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cxnSp>
        <p:nvCxnSpPr>
          <p:cNvPr id="8" name="直線コネクタ 7"/>
          <p:cNvCxnSpPr/>
          <p:nvPr userDrawn="1"/>
        </p:nvCxnSpPr>
        <p:spPr>
          <a:xfrm>
            <a:off x="911424" y="3284984"/>
            <a:ext cx="1036915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69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2661714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0" y="116632"/>
            <a:ext cx="4463819" cy="648072"/>
          </a:xfrm>
          <a:solidFill>
            <a:srgbClr val="002060"/>
          </a:solidFill>
        </p:spPr>
        <p:txBody>
          <a:bodyPr>
            <a:normAutofit/>
          </a:bodyPr>
          <a:lstStyle>
            <a:lvl1pPr algn="l">
              <a:defRPr sz="2800">
                <a:solidFill>
                  <a:schemeClr val="bg1"/>
                </a:solidFill>
              </a:defRPr>
            </a:lvl1pPr>
          </a:lstStyle>
          <a:p>
            <a:r>
              <a:rPr kumimoji="1" lang="ja-JP" altLang="en-US" dirty="0"/>
              <a:t>　マスター タイトルの書式設定</a:t>
            </a:r>
          </a:p>
        </p:txBody>
      </p:sp>
      <p:sp>
        <p:nvSpPr>
          <p:cNvPr id="3" name="コンテンツ プレースホルダー 2"/>
          <p:cNvSpPr>
            <a:spLocks noGrp="1"/>
          </p:cNvSpPr>
          <p:nvPr>
            <p:ph idx="1"/>
          </p:nvPr>
        </p:nvSpPr>
        <p:spPr>
          <a:xfrm>
            <a:off x="4434715" y="116633"/>
            <a:ext cx="7757285" cy="648072"/>
          </a:xfrm>
        </p:spPr>
        <p:txBody>
          <a:bodyPr anchor="ctr">
            <a:normAutofit/>
          </a:bodyPr>
          <a:lstStyle>
            <a:lvl1pPr marL="0" indent="0" algn="l">
              <a:buNone/>
              <a:defRPr sz="2000"/>
            </a:lvl1pPr>
          </a:lstStyle>
          <a:p>
            <a:pPr lvl="0"/>
            <a:r>
              <a:rPr kumimoji="1" lang="ja-JP" altLang="en-US" dirty="0"/>
              <a:t>マスター テキストの書式設定</a:t>
            </a:r>
          </a:p>
        </p:txBody>
      </p:sp>
      <p:sp>
        <p:nvSpPr>
          <p:cNvPr id="4" name="日付プレースホルダー 3"/>
          <p:cNvSpPr>
            <a:spLocks noGrp="1"/>
          </p:cNvSpPr>
          <p:nvPr>
            <p:ph type="dt" sz="half" idx="10"/>
          </p:nvPr>
        </p:nvSpPr>
        <p:spPr/>
        <p:txBody>
          <a:bodyPr/>
          <a:lstStyle/>
          <a:p>
            <a:fld id="{4E9DA742-52C7-40A0-8098-93AA674185F6}"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9347200" y="6492876"/>
            <a:ext cx="2844800" cy="365125"/>
          </a:xfrm>
        </p:spPr>
        <p:txBody>
          <a:bodyPr/>
          <a:lstStyle/>
          <a:p>
            <a:fld id="{25A19159-8F13-490E-9FAC-3F67056AF207}" type="slidenum">
              <a:rPr lang="ja-JP" altLang="en-US" smtClean="0">
                <a:solidFill>
                  <a:prstClr val="black"/>
                </a:solidFill>
              </a:rPr>
              <a:pPr/>
              <a:t>‹#›</a:t>
            </a:fld>
            <a:endParaRPr lang="ja-JP" altLang="en-US" dirty="0">
              <a:solidFill>
                <a:prstClr val="black"/>
              </a:solidFill>
            </a:endParaRPr>
          </a:p>
        </p:txBody>
      </p:sp>
      <p:cxnSp>
        <p:nvCxnSpPr>
          <p:cNvPr id="8" name="直線コネクタ 7"/>
          <p:cNvCxnSpPr/>
          <p:nvPr userDrawn="1"/>
        </p:nvCxnSpPr>
        <p:spPr>
          <a:xfrm>
            <a:off x="4463819" y="126158"/>
            <a:ext cx="77281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4463819" y="757883"/>
            <a:ext cx="77281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0" y="1196752"/>
            <a:ext cx="1219200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0" y="6525344"/>
            <a:ext cx="1219200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708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057E194-3B81-4006-A2F4-B3384F64FB4C}"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224164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03672FA-9407-4564-A008-E4C8A72016B6}"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78266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C5D6F25-75A9-4625-86A4-A5816834C6DF}"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06906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64F3137-7AC1-4F0B-951E-4560534E3FF0}"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974417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829F43-689B-4B64-A976-781D2DE5A109}"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953375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6D4614E-EE26-4CED-855E-0F58669B90DB}"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62856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285F3EF-54B7-430B-87FD-721518DC31C2}"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488259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1A2D767-2DD9-4A59-B091-872DD8637D59}"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81837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1E44BBD-E10B-417C-B223-5122FECCF2AD}"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1190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2369927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9B43123-D484-4F13-8FDA-1B380C1E9BE8}" type="datetime1">
              <a:rPr lang="ja-JP" altLang="en-US" smtClean="0">
                <a:solidFill>
                  <a:prstClr val="black">
                    <a:tint val="75000"/>
                  </a:prstClr>
                </a:solidFill>
              </a:rPr>
              <a:pPr/>
              <a:t>2017/5/3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A19159-8F13-490E-9FAC-3F67056AF207}"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6467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5661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6202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00076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6617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99440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151329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03952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9089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224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11006852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3733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0868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14444646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1112024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32478003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1" y="1825625"/>
            <a:ext cx="3867151"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1658169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2497893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3119879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4252784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323148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28438044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1649765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32563218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2"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470D99-9150-49FE-ABEC-440D5F71FED9}" type="datetimeFigureOut">
              <a:rPr kumimoji="1" lang="ja-JP" altLang="en-US" smtClean="0"/>
              <a:t>2017/5/3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13287956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p>
          </p:txBody>
        </p:sp>
      </p:grpSp>
      <p:sp>
        <p:nvSpPr>
          <p:cNvPr id="7179"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ja-JP" altLang="en-US" noProof="0"/>
              <a:t>マスタ タイトルの書式設定</a:t>
            </a:r>
          </a:p>
        </p:txBody>
      </p:sp>
      <p:sp>
        <p:nvSpPr>
          <p:cNvPr id="7180"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ja-JP" altLang="en-US" noProof="0"/>
              <a:t>マスタ サブタイトルの書式設定</a:t>
            </a:r>
          </a:p>
        </p:txBody>
      </p:sp>
      <p:sp>
        <p:nvSpPr>
          <p:cNvPr id="13" name="Rectangle 13"/>
          <p:cNvSpPr>
            <a:spLocks noGrp="1" noChangeArrowheads="1"/>
          </p:cNvSpPr>
          <p:nvPr>
            <p:ph type="dt" sz="quarter" idx="10"/>
          </p:nvPr>
        </p:nvSpPr>
        <p:spPr>
          <a:xfrm>
            <a:off x="609600" y="6248400"/>
            <a:ext cx="2844800" cy="476250"/>
          </a:xfrm>
        </p:spPr>
        <p:txBody>
          <a:bodyPr/>
          <a:lstStyle>
            <a:lvl1pPr>
              <a:defRPr smtClean="0"/>
            </a:lvl1pPr>
          </a:lstStyle>
          <a:p>
            <a:pPr>
              <a:defRPr/>
            </a:pPr>
            <a:endParaRPr lang="en-US" altLang="ja-JP"/>
          </a:p>
        </p:txBody>
      </p:sp>
      <p:sp>
        <p:nvSpPr>
          <p:cNvPr id="14" name="Rectangle 14"/>
          <p:cNvSpPr>
            <a:spLocks noGrp="1" noChangeArrowheads="1"/>
          </p:cNvSpPr>
          <p:nvPr>
            <p:ph type="ftr" sz="quarter" idx="11"/>
          </p:nvPr>
        </p:nvSpPr>
        <p:spPr>
          <a:xfrm>
            <a:off x="4165600" y="6251575"/>
            <a:ext cx="3860800" cy="476250"/>
          </a:xfrm>
        </p:spPr>
        <p:txBody>
          <a:bodyPr/>
          <a:lstStyle>
            <a:lvl1pPr>
              <a:defRPr smtClean="0"/>
            </a:lvl1pPr>
          </a:lstStyle>
          <a:p>
            <a:pPr>
              <a:defRPr/>
            </a:pPr>
            <a:endParaRPr lang="en-US" altLang="ja-JP"/>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a:defRPr/>
            </a:pPr>
            <a:fld id="{EF1617D7-3228-49E3-B91F-EA1A3A678507}" type="slidenum">
              <a:rPr lang="en-US" altLang="ja-JP"/>
              <a:pPr>
                <a:defRPr/>
              </a:pPr>
              <a:t>‹#›</a:t>
            </a:fld>
            <a:endParaRPr lang="en-US" altLang="ja-JP"/>
          </a:p>
        </p:txBody>
      </p:sp>
    </p:spTree>
    <p:extLst>
      <p:ext uri="{BB962C8B-B14F-4D97-AF65-F5344CB8AC3E}">
        <p14:creationId xmlns:p14="http://schemas.microsoft.com/office/powerpoint/2010/main" val="20285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03A5566A-DBF0-4D08-A6FD-53E3C9FD4B6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432222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DA412748-2CCF-4996-8BAD-3606B7026B84}"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188116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39679DED-4D68-4A36-BC5E-6884EF26B832}"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024369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32AA6954-4B47-42EA-9939-B312BFFAA36F}" type="slidenum">
              <a:rPr lang="en-US" altLang="ja-JP"/>
              <a:pPr>
                <a:defRPr/>
              </a:pPr>
              <a:t>‹#›</a:t>
            </a:fld>
            <a:endParaRPr lang="en-US" altLang="ja-JP"/>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197613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C2C86641-295B-4F31-B742-1F58F41B5B28}"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592653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C77840F0-8C2D-45DA-9993-E2883EC53B0E}" type="slidenum">
              <a:rPr lang="en-US" altLang="ja-JP"/>
              <a:pPr>
                <a:defRPr/>
              </a:pPr>
              <a:t>‹#›</a:t>
            </a:fld>
            <a:endParaRPr lang="en-US" altLang="ja-JP"/>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28595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493914-2B6C-472F-A77B-349CDD28674B}" type="datetimeFigureOut">
              <a:rPr kumimoji="1" lang="ja-JP" altLang="en-US" smtClean="0"/>
              <a:t>2017/5/3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41905983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A26FCBEE-96AD-456E-AA36-D3A031645AB4}"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98579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1791FF47-CC5D-4912-A90F-18711C7A663D}" type="slidenum">
              <a:rPr lang="en-US" altLang="ja-JP"/>
              <a:pPr>
                <a:defRPr/>
              </a:pPr>
              <a:t>‹#›</a:t>
            </a:fld>
            <a:endParaRPr lang="en-US" altLang="ja-JP"/>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639105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3C332EDC-C35A-483F-A724-F315D35894EA}"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670611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6BCEE804-8143-40A5-8076-A3A902B6476C}"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9213166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4083C101-687F-4007-A614-5F8E4300561C}" type="slidenum">
              <a:rPr lang="en-US" altLang="ja-JP"/>
              <a:pPr>
                <a:defRPr/>
              </a:pPr>
              <a:t>‹#›</a:t>
            </a:fld>
            <a:endParaRPr lang="en-US" altLang="ja-JP"/>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7087880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609600" y="1600201"/>
            <a:ext cx="10972800" cy="4525963"/>
          </a:xfrm>
        </p:spPr>
        <p:txBody>
          <a:bodyPr/>
          <a:lstStyle/>
          <a:p>
            <a:pPr lvl="0"/>
            <a:endParaRPr lang="ja-JP" alt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E0927874-CF56-449B-891A-743F13A6EE03}" type="slidenum">
              <a:rPr lang="en-US" altLang="ja-JP"/>
              <a:pPr>
                <a:defRPr/>
              </a:pPr>
              <a:t>‹#›</a:t>
            </a:fld>
            <a:endParaRPr lang="en-US" altLang="ja-JP"/>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830627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6952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76947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3299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219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93914-2B6C-472F-A77B-349CDD28674B}" type="datetimeFigureOut">
              <a:rPr kumimoji="1" lang="ja-JP" altLang="en-US" smtClean="0"/>
              <a:t>2017/5/3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CF9B-2D3F-4DA2-80FD-36C70511C449}" type="slidenum">
              <a:rPr kumimoji="1" lang="ja-JP" altLang="en-US" smtClean="0"/>
              <a:t>‹#›</a:t>
            </a:fld>
            <a:endParaRPr kumimoji="1" lang="ja-JP" altLang="en-US"/>
          </a:p>
        </p:txBody>
      </p:sp>
    </p:spTree>
    <p:extLst>
      <p:ext uri="{BB962C8B-B14F-4D97-AF65-F5344CB8AC3E}">
        <p14:creationId xmlns:p14="http://schemas.microsoft.com/office/powerpoint/2010/main" val="4069318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タイトル プレースホル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6387" name="テキスト プレースホルダ 2"/>
          <p:cNvSpPr>
            <a:spLocks noGrp="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ＭＳ Ｐゴシック"/>
              </a:defRPr>
            </a:lvl1pPr>
          </a:lstStyle>
          <a:p>
            <a:pPr>
              <a:defRPr/>
            </a:pPr>
            <a:fld id="{CF9CC068-2414-4D65-A373-FD70E5FF247D}" type="datetimeFigureOut">
              <a:rPr lang="ja-JP" altLang="en-US"/>
              <a:pPr>
                <a:defRPr/>
              </a:pPr>
              <a:t>2017/5/3</a:t>
            </a:fld>
            <a:endParaRPr lang="ja-JP" altLang="en-US"/>
          </a:p>
        </p:txBody>
      </p:sp>
      <p:sp>
        <p:nvSpPr>
          <p:cNvPr id="5" name="フッター プレースホルダ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ＭＳ Ｐゴシック"/>
              </a:defRPr>
            </a:lvl1pPr>
          </a:lstStyle>
          <a:p>
            <a:pPr>
              <a:defRPr/>
            </a:pPr>
            <a:fld id="{95983853-0E9B-45EC-AB6D-9E86FC7DFBFA}" type="slidenum">
              <a:rPr lang="ja-JP" altLang="en-US"/>
              <a:pPr>
                <a:defRPr/>
              </a:pPr>
              <a:t>‹#›</a:t>
            </a:fld>
            <a:endParaRPr lang="ja-JP" altLang="en-US"/>
          </a:p>
        </p:txBody>
      </p:sp>
    </p:spTree>
    <p:extLst>
      <p:ext uri="{BB962C8B-B14F-4D97-AF65-F5344CB8AC3E}">
        <p14:creationId xmlns:p14="http://schemas.microsoft.com/office/powerpoint/2010/main" val="307831634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228600"/>
            <a:ext cx="10241280" cy="1066800"/>
          </a:xfrm>
          <a:prstGeom prst="rect">
            <a:avLst/>
          </a:prstGeom>
        </p:spPr>
        <p:txBody>
          <a:bodyPr vert="horz" lIns="91440" tIns="45720" rIns="91440" bIns="45720" rtlCol="0" anchor="b" anchorCtr="0">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69901" y="1463040"/>
            <a:ext cx="10241280" cy="4343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69901" y="6543676"/>
            <a:ext cx="195580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fontAlgn="auto">
              <a:spcBef>
                <a:spcPts val="0"/>
              </a:spcBef>
              <a:spcAft>
                <a:spcPts val="0"/>
              </a:spcAft>
            </a:pPr>
            <a:fld id="{E90ED720-0104-4369-84BC-D37694168613}" type="datetimeFigureOut">
              <a:rPr lang="ja-JP" altLang="en-US" smtClean="0">
                <a:solidFill>
                  <a:srgbClr val="FFFFFF">
                    <a:alpha val="65000"/>
                  </a:srgbClr>
                </a:solidFill>
                <a:latin typeface="Corbel"/>
                <a:ea typeface="HGｺﾞｼｯｸM" panose="020B0609000000000000" pitchFamily="49" charset="-128"/>
              </a:rPr>
              <a:pPr fontAlgn="auto">
                <a:spcBef>
                  <a:spcPts val="0"/>
                </a:spcBef>
                <a:spcAft>
                  <a:spcPts val="0"/>
                </a:spcAft>
              </a:pPr>
              <a:t>2017/5/3</a:t>
            </a:fld>
            <a:endParaRPr lang="ja-JP" altLang="en-US">
              <a:solidFill>
                <a:srgbClr val="FFFFFF">
                  <a:alpha val="65000"/>
                </a:srgbClr>
              </a:solidFill>
              <a:latin typeface="Corbel"/>
              <a:ea typeface="HGｺﾞｼｯｸM" panose="020B0609000000000000" pitchFamily="49" charset="-128"/>
            </a:endParaRPr>
          </a:p>
        </p:txBody>
      </p:sp>
      <p:sp>
        <p:nvSpPr>
          <p:cNvPr id="5" name="Footer Placeholder 4"/>
          <p:cNvSpPr>
            <a:spLocks noGrp="1"/>
          </p:cNvSpPr>
          <p:nvPr>
            <p:ph type="ftr" sz="quarter" idx="3"/>
          </p:nvPr>
        </p:nvSpPr>
        <p:spPr>
          <a:xfrm>
            <a:off x="2412999" y="6543676"/>
            <a:ext cx="5448300"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fontAlgn="auto">
              <a:spcBef>
                <a:spcPts val="0"/>
              </a:spcBef>
              <a:spcAft>
                <a:spcPts val="0"/>
              </a:spcAft>
            </a:pPr>
            <a:endParaRPr lang="ja-JP" altLang="en-US">
              <a:solidFill>
                <a:srgbClr val="FFFFFF">
                  <a:alpha val="65000"/>
                </a:srgbClr>
              </a:solidFill>
              <a:latin typeface="Corbel"/>
              <a:ea typeface="HGｺﾞｼｯｸM" panose="020B0609000000000000" pitchFamily="49" charset="-128"/>
            </a:endParaRPr>
          </a:p>
        </p:txBody>
      </p:sp>
      <p:sp>
        <p:nvSpPr>
          <p:cNvPr id="6" name="Slide Number Placeholder 5"/>
          <p:cNvSpPr>
            <a:spLocks noGrp="1"/>
          </p:cNvSpPr>
          <p:nvPr>
            <p:ph type="sldNum" sz="quarter" idx="4"/>
          </p:nvPr>
        </p:nvSpPr>
        <p:spPr>
          <a:xfrm>
            <a:off x="10515600" y="6543676"/>
            <a:ext cx="11684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fontAlgn="auto">
              <a:spcBef>
                <a:spcPts val="0"/>
              </a:spcBef>
              <a:spcAft>
                <a:spcPts val="0"/>
              </a:spcAft>
            </a:pPr>
            <a:fld id="{D2D8002D-B5B0-4BAC-B1F6-782DDCCE6D9C}" type="slidenum">
              <a:rPr lang="ja-JP" altLang="en-US" smtClean="0">
                <a:solidFill>
                  <a:srgbClr val="FFFFFF">
                    <a:alpha val="65000"/>
                  </a:srgbClr>
                </a:solidFill>
                <a:latin typeface="Corbel"/>
                <a:ea typeface="HGｺﾞｼｯｸM" panose="020B0609000000000000" pitchFamily="49" charset="-128"/>
              </a:rPr>
              <a:pPr fontAlgn="auto">
                <a:spcBef>
                  <a:spcPts val="0"/>
                </a:spcBef>
                <a:spcAft>
                  <a:spcPts val="0"/>
                </a:spcAft>
              </a:pPr>
              <a:t>‹#›</a:t>
            </a:fld>
            <a:endParaRPr lang="ja-JP" altLang="en-US">
              <a:solidFill>
                <a:srgbClr val="FFFFFF">
                  <a:alpha val="65000"/>
                </a:srgbClr>
              </a:solidFill>
              <a:latin typeface="Corbel"/>
              <a:ea typeface="HGｺﾞｼｯｸM" panose="020B0609000000000000" pitchFamily="49" charset="-128"/>
            </a:endParaRPr>
          </a:p>
        </p:txBody>
      </p:sp>
    </p:spTree>
    <p:extLst>
      <p:ext uri="{BB962C8B-B14F-4D97-AF65-F5344CB8AC3E}">
        <p14:creationId xmlns:p14="http://schemas.microsoft.com/office/powerpoint/2010/main" val="4188377915"/>
      </p:ext>
    </p:extLst>
  </p:cSld>
  <p:clrMap bg1="dk1" tx1="lt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4400" rtl="0" eaLnBrk="1" latinLnBrk="0" hangingPunct="1">
        <a:spcBef>
          <a:spcPts val="400"/>
        </a:spcBef>
        <a:buNone/>
        <a:defRPr kumimoji="1"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kumimoji="1"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endParaRPr kumimoji="1" lang="ja-JP" alt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814046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endParaRPr lang="ja-JP" altLang="en-US">
              <a:latin typeface="Arial"/>
            </a:endParaRPr>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ja-JP" altLang="en-US">
              <a:latin typeface="Arial"/>
            </a:endParaRPr>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D2D8002D-B5B0-4BAC-B1F6-782DDCCE6D9C}" type="slidenum">
              <a:rPr lang="ja-JP" altLang="en-US" smtClean="0">
                <a:latin typeface="Arial"/>
              </a:rPr>
              <a:pPr fontAlgn="auto">
                <a:spcBef>
                  <a:spcPts val="0"/>
                </a:spcBef>
                <a:spcAft>
                  <a:spcPts val="0"/>
                </a:spcAft>
              </a:pPr>
              <a:t>‹#›</a:t>
            </a:fld>
            <a:endParaRPr lang="ja-JP" altLang="en-US">
              <a:latin typeface="Arial"/>
            </a:endParaRPr>
          </a:p>
        </p:txBody>
      </p:sp>
    </p:spTree>
    <p:extLst>
      <p:ext uri="{BB962C8B-B14F-4D97-AF65-F5344CB8AC3E}">
        <p14:creationId xmlns:p14="http://schemas.microsoft.com/office/powerpoint/2010/main" val="8892050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057E194-3B81-4006-A2F4-B3384F64FB4C}" type="datetime1">
              <a:rPr lang="ja-JP" altLang="en-US" smtClean="0">
                <a:solidFill>
                  <a:prstClr val="black">
                    <a:tint val="75000"/>
                  </a:prstClr>
                </a:solidFill>
                <a:latin typeface="Calibri"/>
              </a:rPr>
              <a:pPr fontAlgn="auto">
                <a:spcBef>
                  <a:spcPts val="0"/>
                </a:spcBef>
                <a:spcAft>
                  <a:spcPts val="0"/>
                </a:spcAft>
              </a:pPr>
              <a:t>2017/5/3</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9361024" y="6482036"/>
            <a:ext cx="2844800" cy="365125"/>
          </a:xfrm>
          <a:prstGeom prst="rect">
            <a:avLst/>
          </a:prstGeom>
        </p:spPr>
        <p:txBody>
          <a:bodyPr vert="horz" lIns="91440" tIns="45720" rIns="91440" bIns="45720" rtlCol="0" anchor="ctr"/>
          <a:lstStyle>
            <a:lvl1pPr algn="r">
              <a:defRPr sz="1400">
                <a:solidFill>
                  <a:schemeClr val="tx1"/>
                </a:solidFill>
                <a:latin typeface="HGPｺﾞｼｯｸM" panose="020B0600000000000000" pitchFamily="50" charset="-128"/>
                <a:ea typeface="HGPｺﾞｼｯｸM" panose="020B0600000000000000" pitchFamily="50" charset="-128"/>
              </a:defRPr>
            </a:lvl1pPr>
          </a:lstStyle>
          <a:p>
            <a:pPr fontAlgn="auto">
              <a:spcBef>
                <a:spcPts val="0"/>
              </a:spcBef>
              <a:spcAft>
                <a:spcPts val="0"/>
              </a:spcAft>
            </a:pPr>
            <a:fld id="{25A19159-8F13-490E-9FAC-3F67056AF207}" type="slidenum">
              <a:rPr lang="ja-JP" altLang="en-US" smtClean="0">
                <a:solidFill>
                  <a:prstClr val="black"/>
                </a:solidFill>
              </a:rPr>
              <a:pPr fontAlgn="auto">
                <a:spcBef>
                  <a:spcPts val="0"/>
                </a:spcBef>
                <a:spcAft>
                  <a:spcPts val="0"/>
                </a:spcAft>
              </a:pPr>
              <a:t>‹#›</a:t>
            </a:fld>
            <a:endParaRPr lang="ja-JP" altLang="en-US" dirty="0">
              <a:solidFill>
                <a:prstClr val="black"/>
              </a:solidFill>
            </a:endParaRPr>
          </a:p>
        </p:txBody>
      </p:sp>
    </p:spTree>
    <p:extLst>
      <p:ext uri="{BB962C8B-B14F-4D97-AF65-F5344CB8AC3E}">
        <p14:creationId xmlns:p14="http://schemas.microsoft.com/office/powerpoint/2010/main" val="25714582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057E194-3B81-4006-A2F4-B3384F64FB4C}" type="datetime1">
              <a:rPr lang="ja-JP" altLang="en-US" smtClean="0">
                <a:solidFill>
                  <a:prstClr val="black">
                    <a:tint val="75000"/>
                  </a:prstClr>
                </a:solidFill>
                <a:latin typeface="Calibri"/>
              </a:rPr>
              <a:pPr fontAlgn="auto">
                <a:spcBef>
                  <a:spcPts val="0"/>
                </a:spcBef>
                <a:spcAft>
                  <a:spcPts val="0"/>
                </a:spcAft>
              </a:pPr>
              <a:t>2017/5/3</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9361024" y="6482036"/>
            <a:ext cx="2844800" cy="365125"/>
          </a:xfrm>
          <a:prstGeom prst="rect">
            <a:avLst/>
          </a:prstGeom>
        </p:spPr>
        <p:txBody>
          <a:bodyPr vert="horz" lIns="91440" tIns="45720" rIns="91440" bIns="45720" rtlCol="0" anchor="ctr"/>
          <a:lstStyle>
            <a:lvl1pPr algn="r">
              <a:defRPr sz="1400">
                <a:solidFill>
                  <a:schemeClr val="tx1"/>
                </a:solidFill>
                <a:latin typeface="HGPｺﾞｼｯｸM" panose="020B0600000000000000" pitchFamily="50" charset="-128"/>
                <a:ea typeface="HGPｺﾞｼｯｸM" panose="020B0600000000000000" pitchFamily="50" charset="-128"/>
              </a:defRPr>
            </a:lvl1pPr>
          </a:lstStyle>
          <a:p>
            <a:pPr fontAlgn="auto">
              <a:spcBef>
                <a:spcPts val="0"/>
              </a:spcBef>
              <a:spcAft>
                <a:spcPts val="0"/>
              </a:spcAft>
            </a:pPr>
            <a:fld id="{25A19159-8F13-490E-9FAC-3F67056AF207}" type="slidenum">
              <a:rPr lang="ja-JP" altLang="en-US" smtClean="0">
                <a:solidFill>
                  <a:prstClr val="black"/>
                </a:solidFill>
              </a:rPr>
              <a:pPr fontAlgn="auto">
                <a:spcBef>
                  <a:spcPts val="0"/>
                </a:spcBef>
                <a:spcAft>
                  <a:spcPts val="0"/>
                </a:spcAft>
              </a:pPr>
              <a:t>‹#›</a:t>
            </a:fld>
            <a:endParaRPr lang="ja-JP" altLang="en-US" dirty="0">
              <a:solidFill>
                <a:prstClr val="black"/>
              </a:solidFill>
            </a:endParaRPr>
          </a:p>
        </p:txBody>
      </p:sp>
    </p:spTree>
    <p:extLst>
      <p:ext uri="{BB962C8B-B14F-4D97-AF65-F5344CB8AC3E}">
        <p14:creationId xmlns:p14="http://schemas.microsoft.com/office/powerpoint/2010/main" val="3004816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4634417B-1208-4644-A134-72783D23BCB5}" type="datetimeFigureOut">
              <a:rPr lang="ja-JP" altLang="en-US" smtClean="0">
                <a:solidFill>
                  <a:prstClr val="black">
                    <a:lumMod val="65000"/>
                    <a:lumOff val="35000"/>
                  </a:prstClr>
                </a:solidFill>
              </a:rPr>
              <a:pPr/>
              <a:t>2017/5/3</a:t>
            </a:fld>
            <a:endParaRPr lang="ja-JP" alt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9B2553C-F25C-47C1-AF3A-19F195C5B4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078474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70D99-9150-49FE-ABEC-440D5F71FED9}" type="datetimeFigureOut">
              <a:rPr kumimoji="1" lang="ja-JP" altLang="en-US" smtClean="0"/>
              <a:t>2017/5/3</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1076E-07C9-43C6-9595-CF34FCD9A422}" type="slidenum">
              <a:rPr kumimoji="1" lang="ja-JP" altLang="en-US" smtClean="0"/>
              <a:t>‹#›</a:t>
            </a:fld>
            <a:endParaRPr kumimoji="1" lang="ja-JP" altLang="en-US"/>
          </a:p>
        </p:txBody>
      </p:sp>
    </p:spTree>
    <p:extLst>
      <p:ext uri="{BB962C8B-B14F-4D97-AF65-F5344CB8AC3E}">
        <p14:creationId xmlns:p14="http://schemas.microsoft.com/office/powerpoint/2010/main" val="3736525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smtClean="0">
                <a:latin typeface="Arial" charset="0"/>
              </a:defRPr>
            </a:lvl1pPr>
          </a:lstStyle>
          <a:p>
            <a:pPr>
              <a:defRPr/>
            </a:pPr>
            <a:endParaRPr lang="en-US" altLang="ja-JP"/>
          </a:p>
        </p:txBody>
      </p:sp>
      <p:sp>
        <p:nvSpPr>
          <p:cNvPr id="6147"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smtClean="0">
                <a:latin typeface="Arial" charset="0"/>
              </a:defRPr>
            </a:lvl1pPr>
          </a:lstStyle>
          <a:p>
            <a:pPr>
              <a:defRPr/>
            </a:pPr>
            <a:fld id="{6D1D71D2-991D-447C-98FB-8277ABF0E96E}" type="slidenum">
              <a:rPr lang="en-US" altLang="ja-JP"/>
              <a:pPr>
                <a:defRPr/>
              </a:pPr>
              <a:t>‹#›</a:t>
            </a:fld>
            <a:endParaRPr lang="en-US" altLang="ja-JP"/>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sz="1800"/>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p>
          </p:txBody>
        </p:sp>
      </p:grpSp>
      <p:sp>
        <p:nvSpPr>
          <p:cNvPr id="6157"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58"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smtClean="0">
                <a:latin typeface="Arial" charset="0"/>
              </a:defRPr>
            </a:lvl1pPr>
          </a:lstStyle>
          <a:p>
            <a:pPr>
              <a:defRPr/>
            </a:pPr>
            <a:endParaRPr lang="en-US" altLang="ja-JP"/>
          </a:p>
        </p:txBody>
      </p:sp>
      <p:sp>
        <p:nvSpPr>
          <p:cNvPr id="6159"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4605807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084525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0.xml"/><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13.xml"/><Relationship Id="rId5" Type="http://schemas.openxmlformats.org/officeDocument/2006/relationships/image" Target="../media/image57.jpe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2.xml"/><Relationship Id="rId7" Type="http://schemas.openxmlformats.org/officeDocument/2006/relationships/image" Target="../media/image70.emf"/><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hemeOverride" Target="../theme/themeOverride3.xml"/><Relationship Id="rId5" Type="http://schemas.openxmlformats.org/officeDocument/2006/relationships/image" Target="../media/image72.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20.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video" Target="../media/media7.wmv"/><Relationship Id="rId2" Type="http://schemas.microsoft.com/office/2007/relationships/media" Target="../media/media7.wmv"/><Relationship Id="rId1" Type="http://schemas.openxmlformats.org/officeDocument/2006/relationships/themeOverride" Target="../theme/themeOverride5.xml"/><Relationship Id="rId5" Type="http://schemas.openxmlformats.org/officeDocument/2006/relationships/image" Target="../media/image77.png"/><Relationship Id="rId4"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video" Target="../media/media8.wmv"/><Relationship Id="rId2" Type="http://schemas.microsoft.com/office/2007/relationships/media" Target="../media/media8.wmv"/><Relationship Id="rId1" Type="http://schemas.openxmlformats.org/officeDocument/2006/relationships/themeOverride" Target="../theme/themeOverride6.xml"/><Relationship Id="rId6" Type="http://schemas.openxmlformats.org/officeDocument/2006/relationships/image" Target="../media/image78.png"/><Relationship Id="rId5" Type="http://schemas.openxmlformats.org/officeDocument/2006/relationships/notesSlide" Target="../notesSlides/notesSlide3.xml"/><Relationship Id="rId4"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oleObject" Target="../embeddings/oleObject6.bin"/><Relationship Id="rId18" Type="http://schemas.openxmlformats.org/officeDocument/2006/relationships/image" Target="../media/image22.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9.e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21.wmf"/><Relationship Id="rId20" Type="http://schemas.openxmlformats.org/officeDocument/2006/relationships/image" Target="../media/image23.emf"/><Relationship Id="rId1" Type="http://schemas.openxmlformats.org/officeDocument/2006/relationships/vmlDrawing" Target="../drawings/vmlDrawing1.vml"/><Relationship Id="rId6" Type="http://schemas.openxmlformats.org/officeDocument/2006/relationships/image" Target="../media/image16.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8.emf"/><Relationship Id="rId19" Type="http://schemas.openxmlformats.org/officeDocument/2006/relationships/oleObject" Target="../embeddings/oleObject9.bin"/><Relationship Id="rId4" Type="http://schemas.openxmlformats.org/officeDocument/2006/relationships/image" Target="../media/image15.emf"/><Relationship Id="rId9" Type="http://schemas.openxmlformats.org/officeDocument/2006/relationships/oleObject" Target="../embeddings/oleObject4.bin"/><Relationship Id="rId14" Type="http://schemas.openxmlformats.org/officeDocument/2006/relationships/image" Target="../media/image20.emf"/></Relationships>
</file>

<file path=ppt/slides/_rels/slide7.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27.wmf"/><Relationship Id="rId17"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oleObject" Target="../embeddings/oleObject15.bin"/><Relationship Id="rId1" Type="http://schemas.openxmlformats.org/officeDocument/2006/relationships/vmlDrawing" Target="../drawings/vmlDrawing2.vml"/><Relationship Id="rId6" Type="http://schemas.openxmlformats.org/officeDocument/2006/relationships/image" Target="../media/image24.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image" Target="../media/image30.png"/><Relationship Id="rId10" Type="http://schemas.openxmlformats.org/officeDocument/2006/relationships/image" Target="../media/image26.wmf"/><Relationship Id="rId4" Type="http://schemas.openxmlformats.org/officeDocument/2006/relationships/image" Target="../media/image23.emf"/><Relationship Id="rId9" Type="http://schemas.openxmlformats.org/officeDocument/2006/relationships/oleObject" Target="../embeddings/oleObject12.bin"/><Relationship Id="rId14" Type="http://schemas.openxmlformats.org/officeDocument/2006/relationships/image" Target="../media/image28.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3200" dirty="0"/>
              <a:t>Development of High Precision Tsunami Runup Calculation Method</a:t>
            </a:r>
            <a:br>
              <a:rPr lang="en-US" altLang="ja-JP" sz="3200" dirty="0"/>
            </a:br>
            <a:r>
              <a:rPr lang="en-US" altLang="ja-JP" sz="3200" dirty="0"/>
              <a:t>Coupled with Structure Analysis</a:t>
            </a:r>
            <a:endParaRPr kumimoji="1" lang="ja-JP" altLang="en-US" sz="3200" dirty="0"/>
          </a:p>
        </p:txBody>
      </p:sp>
      <p:sp>
        <p:nvSpPr>
          <p:cNvPr id="3" name="サブタイトル 2"/>
          <p:cNvSpPr>
            <a:spLocks noGrp="1"/>
          </p:cNvSpPr>
          <p:nvPr>
            <p:ph type="subTitle" idx="1"/>
          </p:nvPr>
        </p:nvSpPr>
        <p:spPr>
          <a:xfrm>
            <a:off x="1524000" y="3602038"/>
            <a:ext cx="9144000" cy="2291686"/>
          </a:xfrm>
        </p:spPr>
        <p:txBody>
          <a:bodyPr>
            <a:normAutofit fontScale="77500" lnSpcReduction="20000"/>
          </a:bodyPr>
          <a:lstStyle/>
          <a:p>
            <a:endParaRPr lang="en-US" altLang="ja-JP" sz="2800" dirty="0"/>
          </a:p>
          <a:p>
            <a:r>
              <a:rPr lang="en-US" altLang="ja-JP" sz="2800" dirty="0"/>
              <a:t>Taro Arikawa (1&amp;2), Katsumi Seki (1),</a:t>
            </a:r>
          </a:p>
          <a:p>
            <a:r>
              <a:rPr lang="en-US" altLang="ja-JP" sz="2800" dirty="0"/>
              <a:t>Yu </a:t>
            </a:r>
            <a:r>
              <a:rPr lang="en-US" altLang="ja-JP" sz="2800" dirty="0" err="1"/>
              <a:t>Chida</a:t>
            </a:r>
            <a:r>
              <a:rPr lang="en-US" altLang="ja-JP" sz="2800" dirty="0"/>
              <a:t> (2), Tomohiro Takagawa (2), and </a:t>
            </a:r>
            <a:r>
              <a:rPr lang="en-US" altLang="ja-JP" sz="2800" dirty="0" err="1"/>
              <a:t>Kenichiro</a:t>
            </a:r>
            <a:r>
              <a:rPr lang="en-US" altLang="ja-JP" sz="2800" dirty="0"/>
              <a:t> </a:t>
            </a:r>
            <a:r>
              <a:rPr lang="en-US" altLang="ja-JP" sz="2800" dirty="0" err="1"/>
              <a:t>Shimosako</a:t>
            </a:r>
            <a:r>
              <a:rPr lang="en-US" altLang="ja-JP" sz="2800" dirty="0"/>
              <a:t> (2)</a:t>
            </a:r>
          </a:p>
          <a:p>
            <a:endParaRPr lang="en-US" altLang="ja-JP" dirty="0"/>
          </a:p>
          <a:p>
            <a:pPr marL="457200" indent="-457200" algn="l">
              <a:buAutoNum type="arabicParenBoth"/>
            </a:pPr>
            <a:r>
              <a:rPr lang="en-US" altLang="ja-JP" dirty="0"/>
              <a:t>Chuo University</a:t>
            </a:r>
          </a:p>
          <a:p>
            <a:pPr marL="457200" indent="-457200" algn="l">
              <a:buAutoNum type="arabicParenBoth"/>
            </a:pPr>
            <a:r>
              <a:rPr lang="en-US" altLang="ja-JP" dirty="0"/>
              <a:t>Port and Airport Research Institute</a:t>
            </a:r>
          </a:p>
        </p:txBody>
      </p:sp>
      <p:sp>
        <p:nvSpPr>
          <p:cNvPr id="4" name="正方形/長方形 3"/>
          <p:cNvSpPr/>
          <p:nvPr/>
        </p:nvSpPr>
        <p:spPr>
          <a:xfrm>
            <a:off x="7913298" y="0"/>
            <a:ext cx="4278702" cy="923330"/>
          </a:xfrm>
          <a:prstGeom prst="rect">
            <a:avLst/>
          </a:prstGeom>
        </p:spPr>
        <p:txBody>
          <a:bodyPr wrap="square">
            <a:spAutoFit/>
          </a:bodyPr>
          <a:lstStyle/>
          <a:p>
            <a:pPr algn="r"/>
            <a:r>
              <a:rPr lang="en-US" altLang="ja-JP" dirty="0"/>
              <a:t>European Geosciences Union</a:t>
            </a:r>
          </a:p>
          <a:p>
            <a:pPr algn="r"/>
            <a:r>
              <a:rPr lang="en-US" altLang="ja-JP" dirty="0"/>
              <a:t>General Assembly 2017</a:t>
            </a:r>
          </a:p>
          <a:p>
            <a:pPr algn="r"/>
            <a:r>
              <a:rPr lang="en-US" altLang="ja-JP" dirty="0"/>
              <a:t>Vienna | Austria | 23–28 April 2017</a:t>
            </a:r>
            <a:endParaRPr lang="ja-JP" altLang="en-US" dirty="0"/>
          </a:p>
        </p:txBody>
      </p:sp>
    </p:spTree>
    <p:extLst>
      <p:ext uri="{BB962C8B-B14F-4D97-AF65-F5344CB8AC3E}">
        <p14:creationId xmlns:p14="http://schemas.microsoft.com/office/powerpoint/2010/main" val="3244243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549" y="206388"/>
            <a:ext cx="10515600" cy="729293"/>
          </a:xfrm>
        </p:spPr>
        <p:txBody>
          <a:bodyPr/>
          <a:lstStyle/>
          <a:p>
            <a:r>
              <a:rPr lang="en-US" altLang="ja-JP" dirty="0"/>
              <a:t>Information of each domain</a:t>
            </a:r>
            <a:endParaRPr lang="ja-JP" altLang="en-US" dirty="0"/>
          </a:p>
        </p:txBody>
      </p:sp>
      <p:graphicFrame>
        <p:nvGraphicFramePr>
          <p:cNvPr id="19" name="表 18"/>
          <p:cNvGraphicFramePr>
            <a:graphicFrameLocks noGrp="1"/>
          </p:cNvGraphicFramePr>
          <p:nvPr>
            <p:extLst>
              <p:ext uri="{D42A27DB-BD31-4B8C-83A1-F6EECF244321}">
                <p14:modId xmlns:p14="http://schemas.microsoft.com/office/powerpoint/2010/main" val="3717277479"/>
              </p:ext>
            </p:extLst>
          </p:nvPr>
        </p:nvGraphicFramePr>
        <p:xfrm>
          <a:off x="1775521" y="1484784"/>
          <a:ext cx="8784977" cy="3505448"/>
        </p:xfrm>
        <a:graphic>
          <a:graphicData uri="http://schemas.openxmlformats.org/drawingml/2006/table">
            <a:tbl>
              <a:tblPr firstRow="1" firstCol="1" lastRow="1" lastCol="1" bandRow="1" bandCol="1"/>
              <a:tblGrid>
                <a:gridCol w="576064">
                  <a:extLst>
                    <a:ext uri="{9D8B030D-6E8A-4147-A177-3AD203B41FA5}">
                      <a16:colId xmlns:a16="http://schemas.microsoft.com/office/drawing/2014/main" val="20000"/>
                    </a:ext>
                  </a:extLst>
                </a:gridCol>
                <a:gridCol w="1112170">
                  <a:extLst>
                    <a:ext uri="{9D8B030D-6E8A-4147-A177-3AD203B41FA5}">
                      <a16:colId xmlns:a16="http://schemas.microsoft.com/office/drawing/2014/main" val="20001"/>
                    </a:ext>
                  </a:extLst>
                </a:gridCol>
                <a:gridCol w="760038">
                  <a:extLst>
                    <a:ext uri="{9D8B030D-6E8A-4147-A177-3AD203B41FA5}">
                      <a16:colId xmlns:a16="http://schemas.microsoft.com/office/drawing/2014/main" val="20002"/>
                    </a:ext>
                  </a:extLst>
                </a:gridCol>
                <a:gridCol w="948174">
                  <a:extLst>
                    <a:ext uri="{9D8B030D-6E8A-4147-A177-3AD203B41FA5}">
                      <a16:colId xmlns:a16="http://schemas.microsoft.com/office/drawing/2014/main" val="20003"/>
                    </a:ext>
                  </a:extLst>
                </a:gridCol>
                <a:gridCol w="854106">
                  <a:extLst>
                    <a:ext uri="{9D8B030D-6E8A-4147-A177-3AD203B41FA5}">
                      <a16:colId xmlns:a16="http://schemas.microsoft.com/office/drawing/2014/main" val="20004"/>
                    </a:ext>
                  </a:extLst>
                </a:gridCol>
                <a:gridCol w="862016">
                  <a:extLst>
                    <a:ext uri="{9D8B030D-6E8A-4147-A177-3AD203B41FA5}">
                      <a16:colId xmlns:a16="http://schemas.microsoft.com/office/drawing/2014/main" val="20005"/>
                    </a:ext>
                  </a:extLst>
                </a:gridCol>
                <a:gridCol w="1368152">
                  <a:extLst>
                    <a:ext uri="{9D8B030D-6E8A-4147-A177-3AD203B41FA5}">
                      <a16:colId xmlns:a16="http://schemas.microsoft.com/office/drawing/2014/main" val="20006"/>
                    </a:ext>
                  </a:extLst>
                </a:gridCol>
                <a:gridCol w="1368152">
                  <a:extLst>
                    <a:ext uri="{9D8B030D-6E8A-4147-A177-3AD203B41FA5}">
                      <a16:colId xmlns:a16="http://schemas.microsoft.com/office/drawing/2014/main" val="20007"/>
                    </a:ext>
                  </a:extLst>
                </a:gridCol>
                <a:gridCol w="936105">
                  <a:extLst>
                    <a:ext uri="{9D8B030D-6E8A-4147-A177-3AD203B41FA5}">
                      <a16:colId xmlns:a16="http://schemas.microsoft.com/office/drawing/2014/main" val="20008"/>
                    </a:ext>
                  </a:extLst>
                </a:gridCol>
              </a:tblGrid>
              <a:tr h="510602">
                <a:tc>
                  <a:txBody>
                    <a:bodyPr/>
                    <a:lstStyle/>
                    <a:p>
                      <a:pPr algn="ctr">
                        <a:spcAft>
                          <a:spcPts val="0"/>
                        </a:spcAft>
                      </a:pPr>
                      <a:r>
                        <a:rPr lang="en-US" altLang="ja-JP" sz="1600" kern="100" dirty="0">
                          <a:effectLst/>
                          <a:latin typeface="Arial" panose="020B0604020202020204" pitchFamily="34" charset="0"/>
                          <a:ea typeface="+mj-ea"/>
                          <a:cs typeface="Arial" panose="020B0604020202020204" pitchFamily="34" charset="0"/>
                        </a:rPr>
                        <a:t>No. Layer</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600" kern="100" dirty="0">
                          <a:effectLst/>
                          <a:latin typeface="Arial" panose="020B0604020202020204" pitchFamily="34" charset="0"/>
                          <a:ea typeface="+mj-ea"/>
                          <a:cs typeface="Arial" panose="020B0604020202020204" pitchFamily="34" charset="0"/>
                        </a:rPr>
                        <a:t>Grid Size</a:t>
                      </a:r>
                      <a:r>
                        <a:rPr lang="en-US" sz="1600" kern="100" dirty="0">
                          <a:effectLst/>
                          <a:latin typeface="Arial" panose="020B0604020202020204" pitchFamily="34" charset="0"/>
                          <a:ea typeface="+mj-ea"/>
                          <a:cs typeface="Arial" panose="020B0604020202020204" pitchFamily="34" charset="0"/>
                        </a:rPr>
                        <a:t>(m)</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600" kern="100" dirty="0">
                          <a:effectLst/>
                          <a:latin typeface="Arial" panose="020B0604020202020204" pitchFamily="34" charset="0"/>
                          <a:ea typeface="+mj-ea"/>
                          <a:cs typeface="Arial" panose="020B0604020202020204" pitchFamily="34" charset="0"/>
                        </a:rPr>
                        <a:t>Ratio</a:t>
                      </a:r>
                      <a:r>
                        <a:rPr lang="en-US" altLang="ja-JP" sz="1600" kern="100" baseline="0" dirty="0">
                          <a:effectLst/>
                          <a:latin typeface="Arial" panose="020B0604020202020204" pitchFamily="34" charset="0"/>
                          <a:ea typeface="+mj-ea"/>
                          <a:cs typeface="Arial" panose="020B0604020202020204" pitchFamily="34" charset="0"/>
                        </a:rPr>
                        <a:t> of Grid size</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0" kern="100" dirty="0">
                          <a:effectLst/>
                          <a:latin typeface="Arial" panose="020B0604020202020204" pitchFamily="34" charset="0"/>
                          <a:ea typeface="+mj-ea"/>
                          <a:cs typeface="Arial" panose="020B0604020202020204" pitchFamily="34" charset="0"/>
                        </a:rPr>
                        <a:t>Number of grid</a:t>
                      </a:r>
                      <a:r>
                        <a:rPr lang="en-US" sz="1600" b="0" kern="100" baseline="0" dirty="0">
                          <a:effectLst/>
                          <a:latin typeface="Arial" panose="020B0604020202020204" pitchFamily="34" charset="0"/>
                          <a:ea typeface="+mj-ea"/>
                          <a:cs typeface="Arial" panose="020B0604020202020204" pitchFamily="34" charset="0"/>
                        </a:rPr>
                        <a:t> (X)</a:t>
                      </a:r>
                      <a:endParaRPr lang="ja-JP" sz="1600" b="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Number of grid</a:t>
                      </a:r>
                      <a:r>
                        <a:rPr kumimoji="1" lang="en-US" altLang="ja-JP" sz="1600" kern="100" baseline="0" dirty="0">
                          <a:solidFill>
                            <a:schemeClr val="tx1"/>
                          </a:solidFill>
                          <a:effectLst/>
                          <a:latin typeface="Arial" panose="020B0604020202020204" pitchFamily="34" charset="0"/>
                          <a:ea typeface="+mn-ea"/>
                          <a:cs typeface="Arial" panose="020B0604020202020204" pitchFamily="34" charset="0"/>
                        </a:rPr>
                        <a:t> (Y)</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Number of grid</a:t>
                      </a:r>
                      <a:r>
                        <a:rPr kumimoji="1" lang="en-US" altLang="ja-JP" sz="1600" kern="100" baseline="0" dirty="0">
                          <a:solidFill>
                            <a:schemeClr val="tx1"/>
                          </a:solidFill>
                          <a:effectLst/>
                          <a:latin typeface="Arial" panose="020B0604020202020204" pitchFamily="34" charset="0"/>
                          <a:ea typeface="+mn-ea"/>
                          <a:cs typeface="Arial" panose="020B0604020202020204" pitchFamily="34" charset="0"/>
                        </a:rPr>
                        <a:t> (Z)</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600" kern="100" dirty="0">
                          <a:effectLst/>
                          <a:latin typeface="Arial" panose="020B0604020202020204" pitchFamily="34" charset="0"/>
                          <a:ea typeface="+mj-ea"/>
                          <a:cs typeface="Arial" panose="020B0604020202020204" pitchFamily="34" charset="0"/>
                        </a:rPr>
                        <a:t>Number of grid</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600" kern="100" dirty="0">
                          <a:effectLst/>
                          <a:latin typeface="Arial" panose="020B0604020202020204" pitchFamily="34" charset="0"/>
                          <a:ea typeface="+mj-ea"/>
                          <a:cs typeface="Arial" panose="020B0604020202020204" pitchFamily="34" charset="0"/>
                        </a:rPr>
                        <a:t>Code Name</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600" kern="100" dirty="0">
                          <a:effectLst/>
                          <a:latin typeface="Arial" panose="020B0604020202020204" pitchFamily="34" charset="0"/>
                          <a:ea typeface="+mj-ea"/>
                          <a:cs typeface="Arial" panose="020B0604020202020204" pitchFamily="34" charset="0"/>
                        </a:rPr>
                        <a:t>Number</a:t>
                      </a:r>
                      <a:r>
                        <a:rPr lang="en-US" altLang="ja-JP" sz="1600" kern="100" baseline="0" dirty="0">
                          <a:effectLst/>
                          <a:latin typeface="Arial" panose="020B0604020202020204" pitchFamily="34" charset="0"/>
                          <a:ea typeface="+mj-ea"/>
                          <a:cs typeface="Arial" panose="020B0604020202020204" pitchFamily="34" charset="0"/>
                        </a:rPr>
                        <a:t> of </a:t>
                      </a:r>
                      <a:r>
                        <a:rPr lang="en-US" altLang="ja-JP" sz="1600" kern="100" dirty="0">
                          <a:effectLst/>
                          <a:latin typeface="Arial" panose="020B0604020202020204" pitchFamily="34" charset="0"/>
                          <a:ea typeface="+mj-ea"/>
                          <a:cs typeface="Arial" panose="020B0604020202020204" pitchFamily="34" charset="0"/>
                        </a:rPr>
                        <a:t>Core</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2,916.0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100">
                          <a:effectLst/>
                          <a:latin typeface="Arial" panose="020B0604020202020204" pitchFamily="34" charset="0"/>
                          <a:ea typeface="+mj-ea"/>
                          <a:cs typeface="Arial" panose="020B0604020202020204" pitchFamily="34" charset="0"/>
                        </a:rPr>
                        <a:t>－</a:t>
                      </a: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500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365</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182,500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STOC-ML</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2</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Arial" panose="020B0604020202020204" pitchFamily="34" charset="0"/>
                          <a:ea typeface="+mj-ea"/>
                          <a:cs typeface="Arial" panose="020B0604020202020204" pitchFamily="34" charset="0"/>
                        </a:rPr>
                        <a:t>972.0</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510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390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198,900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STOC-ML</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324.0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405</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387</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156,735</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STOC-ML</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4</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108.0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900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600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540,000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STOC-ML</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5</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36.0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930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930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864,900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STOC-ML</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6</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12.0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1,020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780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795,600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STOC-ML</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5301">
                <a:tc>
                  <a:txBody>
                    <a:bodyPr/>
                    <a:lstStyle/>
                    <a:p>
                      <a:pPr algn="ctr">
                        <a:spcAft>
                          <a:spcPts val="0"/>
                        </a:spcAft>
                      </a:pPr>
                      <a:r>
                        <a:rPr lang="en-US" sz="1600" kern="100" dirty="0">
                          <a:effectLst/>
                          <a:latin typeface="Arial" panose="020B0604020202020204" pitchFamily="34" charset="0"/>
                          <a:ea typeface="+mj-ea"/>
                          <a:cs typeface="Arial" panose="020B0604020202020204" pitchFamily="34" charset="0"/>
                        </a:rPr>
                        <a:t>7</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4.0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870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627</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545,490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STOC-ML</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1</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8</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4.0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390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285</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13</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a:effectLst/>
                          <a:latin typeface="Arial" panose="020B0604020202020204" pitchFamily="34" charset="0"/>
                          <a:ea typeface="+mj-ea"/>
                          <a:cs typeface="Arial" panose="020B0604020202020204" pitchFamily="34" charset="0"/>
                        </a:rPr>
                        <a:t>1,444,950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kern="100" dirty="0">
                          <a:solidFill>
                            <a:schemeClr val="tx1"/>
                          </a:solidFill>
                          <a:effectLst/>
                          <a:latin typeface="Arial" panose="020B0604020202020204" pitchFamily="34" charset="0"/>
                          <a:ea typeface="+mn-ea"/>
                          <a:cs typeface="Arial" panose="020B0604020202020204" pitchFamily="34" charset="0"/>
                        </a:rPr>
                        <a:t>STOC-IC</a:t>
                      </a:r>
                      <a:endParaRPr kumimoji="1" lang="ja-JP" altLang="ja-JP" sz="1600" kern="100" dirty="0">
                        <a:solidFill>
                          <a:schemeClr val="tx1"/>
                        </a:solidFill>
                        <a:effectLst/>
                        <a:latin typeface="Arial" panose="020B0604020202020204" pitchFamily="34" charset="0"/>
                        <a:ea typeface="+mn-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3</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5301">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9</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Arial" panose="020B0604020202020204" pitchFamily="34" charset="0"/>
                          <a:ea typeface="+mj-ea"/>
                          <a:cs typeface="Arial" panose="020B0604020202020204" pitchFamily="34" charset="0"/>
                        </a:rPr>
                        <a:t>1.0</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4</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Arial" panose="020B0604020202020204" pitchFamily="34" charset="0"/>
                          <a:ea typeface="+mj-ea"/>
                          <a:cs typeface="Arial" panose="020B0604020202020204" pitchFamily="34" charset="0"/>
                        </a:rPr>
                        <a:t>600</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800</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Arial" panose="020B0604020202020204" pitchFamily="34" charset="0"/>
                          <a:ea typeface="+mj-ea"/>
                          <a:cs typeface="Arial" panose="020B0604020202020204" pitchFamily="34" charset="0"/>
                        </a:rPr>
                        <a:t>32</a:t>
                      </a:r>
                      <a:endParaRPr lang="ja-JP" sz="1600" kern="10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kern="100" dirty="0">
                          <a:effectLst/>
                          <a:latin typeface="Arial" panose="020B0604020202020204" pitchFamily="34" charset="0"/>
                          <a:ea typeface="+mj-ea"/>
                          <a:cs typeface="Arial" panose="020B0604020202020204" pitchFamily="34" charset="0"/>
                        </a:rPr>
                        <a:t>15,360,000</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CADMAS-SURF/3D</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altLang="ja-JP" sz="1600" kern="100" dirty="0">
                          <a:effectLst/>
                          <a:latin typeface="Arial" panose="020B0604020202020204" pitchFamily="34" charset="0"/>
                          <a:ea typeface="+mj-ea"/>
                          <a:cs typeface="Arial" panose="020B0604020202020204" pitchFamily="34" charset="0"/>
                        </a:rPr>
                        <a:t>32</a:t>
                      </a:r>
                      <a:endParaRPr lang="ja-JP" sz="1600" kern="100" dirty="0">
                        <a:effectLst/>
                        <a:latin typeface="Arial" panose="020B0604020202020204" pitchFamily="34" charset="0"/>
                        <a:ea typeface="+mj-ea"/>
                        <a:cs typeface="Arial" panose="020B0604020202020204" pitchFamily="34" charset="0"/>
                      </a:endParaRPr>
                    </a:p>
                  </a:txBody>
                  <a:tcPr marL="109415" marR="1094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0" name="テキスト ボックス 19"/>
          <p:cNvSpPr txBox="1"/>
          <p:nvPr/>
        </p:nvSpPr>
        <p:spPr>
          <a:xfrm>
            <a:off x="1775520" y="5088112"/>
            <a:ext cx="8784976" cy="1569660"/>
          </a:xfrm>
          <a:prstGeom prst="rect">
            <a:avLst/>
          </a:prstGeom>
          <a:noFill/>
        </p:spPr>
        <p:txBody>
          <a:bodyPr wrap="square" rtlCol="0">
            <a:spAutoFit/>
          </a:bodyPr>
          <a:lstStyle/>
          <a:p>
            <a:r>
              <a:rPr lang="en-US" altLang="ja-JP" sz="1600" dirty="0">
                <a:solidFill>
                  <a:prstClr val="black"/>
                </a:solidFill>
                <a:latin typeface="Calibri"/>
                <a:ea typeface="ＭＳ Ｐゴシック" pitchFamily="50" charset="-128"/>
              </a:rPr>
              <a:t>Tsunami Source: </a:t>
            </a:r>
          </a:p>
          <a:p>
            <a:pPr marL="342900" indent="-342900">
              <a:buFontTx/>
              <a:buAutoNum type="arabicParenR"/>
            </a:pPr>
            <a:r>
              <a:rPr lang="en-US" altLang="ja-JP" sz="1600" dirty="0" err="1">
                <a:solidFill>
                  <a:prstClr val="black"/>
                </a:solidFill>
                <a:latin typeface="Calibri"/>
                <a:ea typeface="ＭＳ Ｐゴシック" pitchFamily="50" charset="-128"/>
              </a:rPr>
              <a:t>Fujii-Satake</a:t>
            </a:r>
            <a:r>
              <a:rPr lang="en-US" altLang="ja-JP" sz="1600" dirty="0">
                <a:solidFill>
                  <a:prstClr val="black"/>
                </a:solidFill>
                <a:latin typeface="Calibri"/>
                <a:ea typeface="ＭＳ Ｐゴシック" pitchFamily="50" charset="-128"/>
              </a:rPr>
              <a:t> ver. 4.0 model with scaling adjustments to match the tsunami waveform obtained with GPS wave sensors off the southern Iwate coast.</a:t>
            </a:r>
          </a:p>
          <a:p>
            <a:pPr marL="342900" indent="-342900">
              <a:buFontTx/>
              <a:buAutoNum type="arabicParenR"/>
            </a:pPr>
            <a:r>
              <a:rPr lang="en-US" altLang="ja-JP" sz="1600" dirty="0" err="1">
                <a:solidFill>
                  <a:prstClr val="black"/>
                </a:solidFill>
                <a:latin typeface="Calibri"/>
                <a:ea typeface="ＭＳ Ｐゴシック" pitchFamily="50" charset="-128"/>
              </a:rPr>
              <a:t>Fujii-Satake</a:t>
            </a:r>
            <a:r>
              <a:rPr lang="en-US" altLang="ja-JP" sz="1600" dirty="0">
                <a:solidFill>
                  <a:prstClr val="black"/>
                </a:solidFill>
                <a:latin typeface="Calibri"/>
                <a:ea typeface="ＭＳ Ｐゴシック" pitchFamily="50" charset="-128"/>
              </a:rPr>
              <a:t> ver. 8.0</a:t>
            </a:r>
          </a:p>
          <a:p>
            <a:pPr marL="342900" indent="-342900">
              <a:buFontTx/>
              <a:buAutoNum type="arabicParenR"/>
            </a:pPr>
            <a:r>
              <a:rPr lang="en-US" altLang="ja-JP" sz="1600" dirty="0">
                <a:solidFill>
                  <a:prstClr val="black"/>
                </a:solidFill>
                <a:latin typeface="Calibri"/>
                <a:ea typeface="ＭＳ Ｐゴシック" pitchFamily="50" charset="-128"/>
              </a:rPr>
              <a:t>Central Disaster Prevention Council(2011)</a:t>
            </a:r>
          </a:p>
          <a:p>
            <a:pPr marL="342900" indent="-342900">
              <a:buFontTx/>
              <a:buAutoNum type="arabicParenR"/>
            </a:pPr>
            <a:r>
              <a:rPr lang="en-US" altLang="ja-JP" sz="1600" dirty="0" err="1">
                <a:solidFill>
                  <a:prstClr val="black"/>
                </a:solidFill>
                <a:latin typeface="Calibri"/>
                <a:ea typeface="ＭＳ Ｐゴシック" pitchFamily="50" charset="-128"/>
              </a:rPr>
              <a:t>Takagawa</a:t>
            </a:r>
            <a:r>
              <a:rPr lang="en-US" altLang="ja-JP" sz="1600" dirty="0">
                <a:solidFill>
                  <a:prstClr val="black"/>
                </a:solidFill>
                <a:latin typeface="Calibri"/>
                <a:ea typeface="ＭＳ Ｐゴシック" pitchFamily="50" charset="-128"/>
              </a:rPr>
              <a:t> and Tomita (2012)</a:t>
            </a:r>
          </a:p>
        </p:txBody>
      </p:sp>
    </p:spTree>
    <p:extLst>
      <p:ext uri="{BB962C8B-B14F-4D97-AF65-F5344CB8AC3E}">
        <p14:creationId xmlns:p14="http://schemas.microsoft.com/office/powerpoint/2010/main" val="82107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4616"/>
            <a:ext cx="8229600" cy="838222"/>
          </a:xfrm>
        </p:spPr>
        <p:txBody>
          <a:bodyPr>
            <a:normAutofit/>
          </a:bodyPr>
          <a:lstStyle/>
          <a:p>
            <a:pPr algn="r"/>
            <a:r>
              <a:rPr lang="en-US" altLang="ja-JP" sz="2800" dirty="0"/>
              <a:t>Domain 01, ML</a:t>
            </a:r>
            <a:endParaRPr lang="ja-JP" altLang="en-US" sz="2800" dirty="0"/>
          </a:p>
        </p:txBody>
      </p:sp>
      <p:sp>
        <p:nvSpPr>
          <p:cNvPr id="7" name="正方形/長方形 6"/>
          <p:cNvSpPr/>
          <p:nvPr/>
        </p:nvSpPr>
        <p:spPr>
          <a:xfrm>
            <a:off x="1524000" y="6370316"/>
            <a:ext cx="8473440" cy="3733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dirty="0">
                <a:solidFill>
                  <a:prstClr val="black"/>
                </a:solidFill>
                <a:latin typeface="Calibri"/>
                <a:ea typeface="ＭＳ Ｐゴシック" panose="020B0600070205080204" pitchFamily="50" charset="-128"/>
              </a:rPr>
              <a:t>Tsunami Source; </a:t>
            </a:r>
            <a:r>
              <a:rPr lang="en-US" altLang="ja-JP" dirty="0" err="1">
                <a:solidFill>
                  <a:prstClr val="black"/>
                </a:solidFill>
                <a:latin typeface="Calibri"/>
                <a:ea typeface="ＭＳ Ｐゴシック" panose="020B0600070205080204" pitchFamily="50" charset="-128"/>
              </a:rPr>
              <a:t>Takagawa</a:t>
            </a:r>
            <a:r>
              <a:rPr lang="en-US" altLang="ja-JP" dirty="0">
                <a:solidFill>
                  <a:prstClr val="black"/>
                </a:solidFill>
                <a:latin typeface="Calibri"/>
                <a:ea typeface="ＭＳ Ｐゴシック" panose="020B0600070205080204" pitchFamily="50" charset="-128"/>
              </a:rPr>
              <a:t> and Tomita 2012</a:t>
            </a:r>
            <a:r>
              <a:rPr lang="ja-JP" altLang="en-US" dirty="0">
                <a:solidFill>
                  <a:prstClr val="black"/>
                </a:solidFill>
                <a:latin typeface="Calibri"/>
                <a:ea typeface="ＭＳ Ｐゴシック" panose="020B0600070205080204" pitchFamily="50" charset="-128"/>
              </a:rPr>
              <a:t>　　　</a:t>
            </a:r>
            <a:endParaRPr lang="ja-JP" altLang="en-US" sz="1400" dirty="0">
              <a:solidFill>
                <a:prstClr val="black"/>
              </a:solidFill>
              <a:latin typeface="Calibri"/>
              <a:ea typeface="ＭＳ Ｐゴシック" panose="020B0600070205080204" pitchFamily="50" charset="-128"/>
            </a:endParaRPr>
          </a:p>
        </p:txBody>
      </p:sp>
      <p:pic>
        <p:nvPicPr>
          <p:cNvPr id="8" name="a00_0214_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4144" y="862255"/>
            <a:ext cx="7209694" cy="5407745"/>
          </a:xfrm>
        </p:spPr>
      </p:pic>
    </p:spTree>
    <p:extLst>
      <p:ext uri="{BB962C8B-B14F-4D97-AF65-F5344CB8AC3E}">
        <p14:creationId xmlns:p14="http://schemas.microsoft.com/office/powerpoint/2010/main" val="521917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744" y="0"/>
            <a:ext cx="8219256" cy="795130"/>
          </a:xfrm>
        </p:spPr>
        <p:txBody>
          <a:bodyPr>
            <a:normAutofit fontScale="90000"/>
          </a:bodyPr>
          <a:lstStyle/>
          <a:p>
            <a:pPr algn="r"/>
            <a:r>
              <a:rPr lang="en-US" altLang="ja-JP" sz="2800" dirty="0"/>
              <a:t>STOC-IC to CADMAS-SURF/3D</a:t>
            </a:r>
            <a:br>
              <a:rPr lang="en-US" altLang="ja-JP" sz="2800" dirty="0"/>
            </a:br>
            <a:r>
              <a:rPr lang="en-US" altLang="ja-JP" sz="2800" dirty="0"/>
              <a:t>Domain 07 to 08</a:t>
            </a:r>
            <a:endParaRPr lang="ja-JP" altLang="en-US" sz="2800" dirty="0"/>
          </a:p>
        </p:txBody>
      </p:sp>
      <p:pic>
        <p:nvPicPr>
          <p:cNvPr id="5" name="a0708_watersurfac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1"/>
            <a:ext cx="8045450" cy="4525963"/>
          </a:xfrm>
        </p:spPr>
      </p:pic>
      <p:sp>
        <p:nvSpPr>
          <p:cNvPr id="7" name="正方形/長方形 6"/>
          <p:cNvSpPr/>
          <p:nvPr/>
        </p:nvSpPr>
        <p:spPr>
          <a:xfrm>
            <a:off x="1524000" y="6370316"/>
            <a:ext cx="8473440" cy="37337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altLang="ja-JP" dirty="0">
                <a:solidFill>
                  <a:prstClr val="black"/>
                </a:solidFill>
                <a:latin typeface="Calibri"/>
                <a:ea typeface="ＭＳ Ｐゴシック" panose="020B0600070205080204" pitchFamily="50" charset="-128"/>
              </a:rPr>
              <a:t>Tsunami Source; </a:t>
            </a:r>
            <a:r>
              <a:rPr lang="en-US" altLang="ja-JP" dirty="0" err="1">
                <a:solidFill>
                  <a:prstClr val="black"/>
                </a:solidFill>
                <a:latin typeface="Calibri"/>
                <a:ea typeface="ＭＳ Ｐゴシック" panose="020B0600070205080204" pitchFamily="50" charset="-128"/>
              </a:rPr>
              <a:t>Takagawa</a:t>
            </a:r>
            <a:r>
              <a:rPr lang="en-US" altLang="ja-JP" dirty="0">
                <a:solidFill>
                  <a:prstClr val="black"/>
                </a:solidFill>
                <a:latin typeface="Calibri"/>
                <a:ea typeface="ＭＳ Ｐゴシック" panose="020B0600070205080204" pitchFamily="50" charset="-128"/>
              </a:rPr>
              <a:t> and Tomita 2012</a:t>
            </a:r>
            <a:r>
              <a:rPr lang="ja-JP" altLang="en-US" dirty="0">
                <a:solidFill>
                  <a:prstClr val="black"/>
                </a:solidFill>
                <a:latin typeface="Calibri"/>
                <a:ea typeface="ＭＳ Ｐゴシック" panose="020B0600070205080204" pitchFamily="50" charset="-128"/>
              </a:rPr>
              <a:t>　　　</a:t>
            </a:r>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44151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38400" y="0"/>
            <a:ext cx="8229600" cy="562074"/>
          </a:xfrm>
        </p:spPr>
        <p:txBody>
          <a:bodyPr>
            <a:normAutofit/>
          </a:bodyPr>
          <a:lstStyle/>
          <a:p>
            <a:pPr algn="r"/>
            <a:r>
              <a:rPr lang="en-US" altLang="ja-JP" sz="2800" dirty="0"/>
              <a:t>Domain 08, CADMAS-SURF/3D</a:t>
            </a:r>
            <a:endParaRPr lang="ja-JP" altLang="en-US" sz="2800" dirty="0"/>
          </a:p>
        </p:txBody>
      </p:sp>
      <p:pic>
        <p:nvPicPr>
          <p:cNvPr id="6" name="areacad_0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1" y="520658"/>
            <a:ext cx="8449789" cy="6337342"/>
          </a:xfrm>
        </p:spPr>
      </p:pic>
    </p:spTree>
    <p:extLst>
      <p:ext uri="{BB962C8B-B14F-4D97-AF65-F5344CB8AC3E}">
        <p14:creationId xmlns:p14="http://schemas.microsoft.com/office/powerpoint/2010/main" val="534025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61222" y="387987"/>
            <a:ext cx="7886700" cy="1325563"/>
          </a:xfrm>
          <a:solidFill>
            <a:schemeClr val="bg1"/>
          </a:solidFill>
        </p:spPr>
        <p:txBody>
          <a:bodyPr/>
          <a:lstStyle/>
          <a:p>
            <a:br>
              <a:rPr kumimoji="1" lang="en-US" altLang="ja-JP" dirty="0"/>
            </a:b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689" y="2616820"/>
            <a:ext cx="6111240" cy="4321739"/>
          </a:xfrm>
          <a:prstGeom prst="rect">
            <a:avLst/>
          </a:prstGeom>
        </p:spPr>
      </p:pic>
      <p:pic>
        <p:nvPicPr>
          <p:cNvPr id="5" name="図 4"/>
          <p:cNvPicPr>
            <a:picLocks noChangeAspect="1"/>
          </p:cNvPicPr>
          <p:nvPr/>
        </p:nvPicPr>
        <p:blipFill>
          <a:blip r:embed="rId3"/>
          <a:stretch>
            <a:fillRect/>
          </a:stretch>
        </p:blipFill>
        <p:spPr>
          <a:xfrm>
            <a:off x="1672684" y="572816"/>
            <a:ext cx="8713377" cy="2044004"/>
          </a:xfrm>
          <a:prstGeom prst="rect">
            <a:avLst/>
          </a:prstGeom>
        </p:spPr>
      </p:pic>
      <p:sp>
        <p:nvSpPr>
          <p:cNvPr id="8" name="タイトル 1"/>
          <p:cNvSpPr txBox="1">
            <a:spLocks/>
          </p:cNvSpPr>
          <p:nvPr/>
        </p:nvSpPr>
        <p:spPr>
          <a:xfrm>
            <a:off x="1524000" y="0"/>
            <a:ext cx="8862060" cy="89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j-cs"/>
              </a:rPr>
              <a:t>Comparison of Maximum Inundation height</a:t>
            </a:r>
            <a:br>
              <a:rPr kumimoji="1" lang="en-US" altLang="ja-JP" sz="20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j-cs"/>
              </a:rPr>
            </a:br>
            <a:r>
              <a:rPr kumimoji="1" lang="en-US" altLang="ja-JP" sz="20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j-cs"/>
              </a:rPr>
              <a:t>(Tsunami Source: </a:t>
            </a:r>
            <a:r>
              <a:rPr kumimoji="1" lang="en-US" altLang="ja-JP" sz="2000" b="0" i="0" u="none" strike="noStrike" kern="1200" cap="none" spc="0" normalizeH="0" baseline="0" noProof="0" dirty="0" err="1">
                <a:ln>
                  <a:noFill/>
                </a:ln>
                <a:solidFill>
                  <a:prstClr val="black"/>
                </a:solidFill>
                <a:effectLst/>
                <a:uLnTx/>
                <a:uFillTx/>
                <a:latin typeface="Arial"/>
                <a:ea typeface="ＭＳ Ｐゴシック" panose="020B0600070205080204" pitchFamily="50" charset="-128"/>
                <a:cs typeface="+mj-cs"/>
              </a:rPr>
              <a:t>Takagawa</a:t>
            </a:r>
            <a:r>
              <a:rPr kumimoji="1" lang="en-US" altLang="ja-JP" sz="20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j-cs"/>
              </a:rPr>
              <a:t> </a:t>
            </a:r>
            <a:r>
              <a:rPr kumimoji="1" lang="en-US" altLang="ja-JP" sz="2000" b="0" i="0" u="none" strike="noStrike" kern="1200" cap="none" spc="0" normalizeH="0" baseline="0" noProof="0" dirty="0" err="1">
                <a:ln>
                  <a:noFill/>
                </a:ln>
                <a:solidFill>
                  <a:prstClr val="black"/>
                </a:solidFill>
                <a:effectLst/>
                <a:uLnTx/>
                <a:uFillTx/>
                <a:latin typeface="Arial"/>
                <a:ea typeface="ＭＳ Ｐゴシック" panose="020B0600070205080204" pitchFamily="50" charset="-128"/>
                <a:cs typeface="+mj-cs"/>
              </a:rPr>
              <a:t>andTomita</a:t>
            </a:r>
            <a:r>
              <a:rPr kumimoji="1" lang="en-US" altLang="ja-JP" sz="20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j-cs"/>
              </a:rPr>
              <a:t> (2012)</a:t>
            </a:r>
            <a:endParaRPr kumimoji="1" lang="ja-JP" altLang="en-US" sz="20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j-cs"/>
            </a:endParaRPr>
          </a:p>
        </p:txBody>
      </p:sp>
      <p:pic>
        <p:nvPicPr>
          <p:cNvPr id="6" name="図 5"/>
          <p:cNvPicPr>
            <a:picLocks noChangeAspect="1"/>
          </p:cNvPicPr>
          <p:nvPr/>
        </p:nvPicPr>
        <p:blipFill rotWithShape="1">
          <a:blip r:embed="rId4"/>
          <a:srcRect l="814" t="60429" r="81598" b="32362"/>
          <a:stretch/>
        </p:blipFill>
        <p:spPr>
          <a:xfrm>
            <a:off x="8328248" y="5924716"/>
            <a:ext cx="1296144" cy="331714"/>
          </a:xfrm>
          <a:prstGeom prst="rect">
            <a:avLst/>
          </a:prstGeom>
        </p:spPr>
      </p:pic>
      <p:pic>
        <p:nvPicPr>
          <p:cNvPr id="7" name="図 6"/>
          <p:cNvPicPr>
            <a:picLocks noChangeAspect="1"/>
          </p:cNvPicPr>
          <p:nvPr/>
        </p:nvPicPr>
        <p:blipFill rotWithShape="1">
          <a:blip r:embed="rId4"/>
          <a:srcRect l="814" t="3022" r="66844" b="48649"/>
          <a:stretch/>
        </p:blipFill>
        <p:spPr>
          <a:xfrm>
            <a:off x="7778590" y="2924945"/>
            <a:ext cx="2818874" cy="2629981"/>
          </a:xfrm>
          <a:prstGeom prst="rect">
            <a:avLst/>
          </a:prstGeom>
        </p:spPr>
      </p:pic>
      <p:sp>
        <p:nvSpPr>
          <p:cNvPr id="9" name="テキスト ボックス 8"/>
          <p:cNvSpPr txBox="1"/>
          <p:nvPr/>
        </p:nvSpPr>
        <p:spPr>
          <a:xfrm>
            <a:off x="8615356" y="620689"/>
            <a:ext cx="108104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ＭＳ Ｐゴシック" pitchFamily="50" charset="-128"/>
                <a:cs typeface="+mn-cs"/>
              </a:rPr>
              <a:t>measured</a:t>
            </a:r>
            <a:endParaRPr kumimoji="1" lang="ja-JP" altLang="en-US" sz="140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122983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9128" y="476672"/>
            <a:ext cx="5338960" cy="490066"/>
          </a:xfrm>
        </p:spPr>
        <p:txBody>
          <a:bodyPr>
            <a:normAutofit fontScale="90000"/>
          </a:bodyPr>
          <a:lstStyle/>
          <a:p>
            <a:r>
              <a:rPr lang="en-US" altLang="ja-JP" sz="2800" dirty="0"/>
              <a:t>Comparison of Flow depth</a:t>
            </a:r>
            <a:endParaRPr lang="ja-JP" altLang="en-US" sz="2800" dirty="0"/>
          </a:p>
        </p:txBody>
      </p:sp>
      <p:grpSp>
        <p:nvGrpSpPr>
          <p:cNvPr id="4" name="グループ化 3"/>
          <p:cNvGrpSpPr/>
          <p:nvPr/>
        </p:nvGrpSpPr>
        <p:grpSpPr>
          <a:xfrm>
            <a:off x="7559040" y="0"/>
            <a:ext cx="3108960" cy="1931736"/>
            <a:chOff x="5833872" y="2304288"/>
            <a:chExt cx="3108960" cy="1931736"/>
          </a:xfrm>
        </p:grpSpPr>
        <p:pic>
          <p:nvPicPr>
            <p:cNvPr id="4100" name="Picture 4" descr="C:\arikawa\000.Work\000.Presentation\20130925ITS-turky\4.流速のアニメ（よった絵）\cadmas_velon_2_000000000s.jpg"/>
            <p:cNvPicPr>
              <a:picLocks noChangeAspect="1" noChangeArrowheads="1"/>
            </p:cNvPicPr>
            <p:nvPr/>
          </p:nvPicPr>
          <p:blipFill rotWithShape="1">
            <a:blip r:embed="rId2">
              <a:extLst>
                <a:ext uri="{28A0092B-C50C-407E-A947-70E740481C1C}">
                  <a14:useLocalDpi xmlns:a14="http://schemas.microsoft.com/office/drawing/2010/main" val="0"/>
                </a:ext>
              </a:extLst>
            </a:blip>
            <a:srcRect l="9862" t="10059" r="7709"/>
            <a:stretch/>
          </p:blipFill>
          <p:spPr bwMode="auto">
            <a:xfrm>
              <a:off x="5833872" y="2304288"/>
              <a:ext cx="3108960" cy="1931736"/>
            </a:xfrm>
            <a:prstGeom prst="rect">
              <a:avLst/>
            </a:prstGeom>
            <a:noFill/>
            <a:extLst>
              <a:ext uri="{909E8E84-426E-40DD-AFC4-6F175D3DCCD1}">
                <a14:hiddenFill xmlns:a14="http://schemas.microsoft.com/office/drawing/2010/main">
                  <a:solidFill>
                    <a:srgbClr val="FFFFFF"/>
                  </a:solidFill>
                </a14:hiddenFill>
              </a:ext>
            </a:extLst>
          </p:spPr>
        </p:pic>
        <p:sp>
          <p:nvSpPr>
            <p:cNvPr id="3" name="円/楕円 2"/>
            <p:cNvSpPr/>
            <p:nvPr/>
          </p:nvSpPr>
          <p:spPr>
            <a:xfrm>
              <a:off x="6732240" y="3198040"/>
              <a:ext cx="86944" cy="869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panose="020B0600070205080204" pitchFamily="50" charset="-128"/>
                <a:cs typeface="+mn-cs"/>
              </a:endParaRPr>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250" y="1700809"/>
            <a:ext cx="7989033" cy="506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333986" y="2204864"/>
            <a:ext cx="1451038" cy="25391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prstClr val="black"/>
                </a:solidFill>
                <a:effectLst/>
                <a:uLnTx/>
                <a:uFillTx/>
                <a:latin typeface="Arial"/>
                <a:ea typeface="ＭＳ Ｐゴシック" pitchFamily="50" charset="-128"/>
                <a:cs typeface="+mn-cs"/>
              </a:rPr>
              <a:t>Fujii</a:t>
            </a:r>
            <a:r>
              <a:rPr kumimoji="1" lang="en-US" altLang="ja-JP" sz="105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1050" b="0" i="0" u="none" strike="noStrike" kern="1200" cap="none" spc="0" normalizeH="0" baseline="0" noProof="0" dirty="0" err="1">
                <a:ln>
                  <a:noFill/>
                </a:ln>
                <a:solidFill>
                  <a:prstClr val="black"/>
                </a:solidFill>
                <a:effectLst/>
                <a:uLnTx/>
                <a:uFillTx/>
                <a:latin typeface="Arial"/>
                <a:ea typeface="ＭＳ Ｐゴシック" pitchFamily="50" charset="-128"/>
                <a:cs typeface="+mn-cs"/>
              </a:rPr>
              <a:t>Satake</a:t>
            </a:r>
            <a:r>
              <a:rPr kumimoji="1" lang="en-US" altLang="ja-JP" sz="1050" b="0" i="0" u="none" strike="noStrike" kern="1200" cap="none" spc="0" normalizeH="0" baseline="0" noProof="0" dirty="0">
                <a:ln>
                  <a:noFill/>
                </a:ln>
                <a:solidFill>
                  <a:prstClr val="black"/>
                </a:solidFill>
                <a:effectLst/>
                <a:uLnTx/>
                <a:uFillTx/>
                <a:latin typeface="Arial"/>
                <a:ea typeface="ＭＳ Ｐゴシック" pitchFamily="50" charset="-128"/>
                <a:cs typeface="+mn-cs"/>
              </a:rPr>
              <a:t> –</a:t>
            </a:r>
            <a:r>
              <a:rPr kumimoji="1" lang="en-US" altLang="ja-JP" sz="1050" b="0" i="0" u="none" strike="noStrike" kern="1200" cap="none" spc="0" normalizeH="0" baseline="0" noProof="0" dirty="0" err="1">
                <a:ln>
                  <a:noFill/>
                </a:ln>
                <a:solidFill>
                  <a:prstClr val="black"/>
                </a:solidFill>
                <a:effectLst/>
                <a:uLnTx/>
                <a:uFillTx/>
                <a:latin typeface="Arial"/>
                <a:ea typeface="ＭＳ Ｐゴシック" pitchFamily="50" charset="-128"/>
                <a:cs typeface="+mn-cs"/>
              </a:rPr>
              <a:t>ver</a:t>
            </a:r>
            <a:r>
              <a:rPr kumimoji="1" lang="en-US" altLang="ja-JP" sz="1050" b="0" i="0" u="none" strike="noStrike" kern="1200" cap="none" spc="0" normalizeH="0" baseline="0" noProof="0" dirty="0">
                <a:ln>
                  <a:noFill/>
                </a:ln>
                <a:solidFill>
                  <a:prstClr val="black"/>
                </a:solidFill>
                <a:effectLst/>
                <a:uLnTx/>
                <a:uFillTx/>
                <a:latin typeface="Arial"/>
                <a:ea typeface="ＭＳ Ｐゴシック" pitchFamily="50" charset="-128"/>
                <a:cs typeface="+mn-cs"/>
              </a:rPr>
              <a:t> 4.0</a:t>
            </a:r>
            <a:endParaRPr kumimoji="1" lang="ja-JP" altLang="en-US" sz="105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
        <p:nvSpPr>
          <p:cNvPr id="9" name="テキスト ボックス 8"/>
          <p:cNvSpPr txBox="1"/>
          <p:nvPr/>
        </p:nvSpPr>
        <p:spPr>
          <a:xfrm>
            <a:off x="3287689" y="2924944"/>
            <a:ext cx="2324675" cy="25391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a:ea typeface="ＭＳ Ｐゴシック" pitchFamily="50" charset="-128"/>
                <a:cs typeface="+mn-cs"/>
              </a:rPr>
              <a:t>Central Disaster Prevention Council</a:t>
            </a:r>
            <a:endParaRPr kumimoji="1" lang="ja-JP" altLang="en-US" sz="1050" b="0" i="0" u="none" strike="noStrike" kern="1200" cap="none" spc="0" normalizeH="0" baseline="0" noProof="0" dirty="0">
              <a:ln>
                <a:noFill/>
              </a:ln>
              <a:solidFill>
                <a:prstClr val="black"/>
              </a:solidFill>
              <a:effectLst/>
              <a:uLnTx/>
              <a:uFillTx/>
              <a:latin typeface="Arial"/>
              <a:ea typeface="ＭＳ Ｐゴシック" pitchFamily="50" charset="-128"/>
              <a:cs typeface="+mn-cs"/>
            </a:endParaRPr>
          </a:p>
        </p:txBody>
      </p:sp>
    </p:spTree>
    <p:extLst>
      <p:ext uri="{BB962C8B-B14F-4D97-AF65-F5344CB8AC3E}">
        <p14:creationId xmlns:p14="http://schemas.microsoft.com/office/powerpoint/2010/main" val="168872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図 2"/>
          <p:cNvPicPr>
            <a:picLocks noChangeAspect="1"/>
          </p:cNvPicPr>
          <p:nvPr/>
        </p:nvPicPr>
        <p:blipFill>
          <a:blip r:embed="rId2"/>
          <a:stretch>
            <a:fillRect/>
          </a:stretch>
        </p:blipFill>
        <p:spPr>
          <a:xfrm>
            <a:off x="5153822" y="1851928"/>
            <a:ext cx="6553545" cy="3162085"/>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74237" y="914400"/>
            <a:ext cx="3657600" cy="2887579"/>
          </a:xfrm>
        </p:spPr>
        <p:txBody>
          <a:bodyPr vert="horz" lIns="91440" tIns="45720" rIns="91440" bIns="45720" rtlCol="0" anchor="b">
            <a:normAutofit/>
          </a:bodyPr>
          <a:lstStyle/>
          <a:p>
            <a:pPr algn="ctr"/>
            <a:r>
              <a:rPr kumimoji="1" lang="en-US" altLang="ja-JP" sz="4800" kern="1200">
                <a:solidFill>
                  <a:schemeClr val="bg1"/>
                </a:solidFill>
                <a:latin typeface="+mj-lt"/>
                <a:ea typeface="+mj-ea"/>
                <a:cs typeface="+mj-cs"/>
              </a:rPr>
              <a:t>Multiphysics Simulation</a:t>
            </a:r>
          </a:p>
        </p:txBody>
      </p:sp>
      <p:sp>
        <p:nvSpPr>
          <p:cNvPr id="5" name="テキスト プレースホルダー 4"/>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altLang="ja-JP" sz="2000" kern="1200">
                <a:solidFill>
                  <a:srgbClr val="FF9D00"/>
                </a:solidFill>
                <a:latin typeface="+mn-lt"/>
                <a:ea typeface="+mn-ea"/>
                <a:cs typeface="+mn-cs"/>
              </a:rPr>
              <a:t>Coupled with Structure Analysis</a:t>
            </a:r>
            <a:endParaRPr kumimoji="1" lang="en-US" altLang="ja-JP" sz="2000" kern="1200">
              <a:solidFill>
                <a:srgbClr val="FF9D00"/>
              </a:solidFill>
              <a:latin typeface="+mn-lt"/>
              <a:ea typeface="+mn-ea"/>
              <a:cs typeface="+mn-cs"/>
            </a:endParaRPr>
          </a:p>
        </p:txBody>
      </p:sp>
      <p:sp>
        <p:nvSpPr>
          <p:cNvPr id="8" name="正方形/長方形 7"/>
          <p:cNvSpPr/>
          <p:nvPr/>
        </p:nvSpPr>
        <p:spPr>
          <a:xfrm>
            <a:off x="8679426" y="1847957"/>
            <a:ext cx="3027941" cy="3162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3480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6632"/>
            <a:ext cx="8001589" cy="648072"/>
          </a:xfrm>
          <a:solidFill>
            <a:srgbClr val="002060"/>
          </a:solidFill>
        </p:spPr>
        <p:txBody>
          <a:bodyPr vert="horz" lIns="91440" tIns="45720" rIns="91440" bIns="45720" rtlCol="0" anchor="ctr">
            <a:normAutofit/>
          </a:bodyPr>
          <a:lstStyle/>
          <a:p>
            <a:r>
              <a:rPr lang="en-US" altLang="ja-JP" i="1" dirty="0">
                <a:latin typeface="Times New Roman" panose="02020603050405020304" pitchFamily="18" charset="0"/>
                <a:cs typeface="Times New Roman" panose="02020603050405020304" pitchFamily="18" charset="0"/>
              </a:rPr>
              <a:t>Outline of CADMAS-SURF/3D-STR </a:t>
            </a:r>
            <a:endParaRPr lang="ja-JP" altLang="en-US" i="1"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A19159-8F13-490E-9FAC-3F67056AF207}" type="slidenum">
              <a:rPr kumimoji="1" lang="ja-JP" altLang="en-US" sz="1400" b="0" i="0" u="none" strike="noStrike" kern="1200" cap="none" spc="0" normalizeH="0" baseline="0" noProof="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1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6" name="テキスト ボックス 5"/>
          <p:cNvSpPr txBox="1"/>
          <p:nvPr/>
        </p:nvSpPr>
        <p:spPr>
          <a:xfrm>
            <a:off x="5229182" y="1237241"/>
            <a:ext cx="1740926" cy="415498"/>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Main program</a:t>
            </a:r>
            <a:endParaRPr kumimoji="1" lang="ja-JP" altLang="en-US" sz="21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8" name="テキスト ボックス 7"/>
          <p:cNvSpPr txBox="1"/>
          <p:nvPr/>
        </p:nvSpPr>
        <p:spPr>
          <a:xfrm>
            <a:off x="4229459" y="2661447"/>
            <a:ext cx="1627690" cy="553998"/>
          </a:xfrm>
          <a:prstGeom prst="rect">
            <a:avLst/>
          </a:prstGeom>
          <a:no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CADMAS-SURF/3D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(VOF method)</a:t>
            </a:r>
            <a:endParaRPr kumimoji="1" lang="ja-JP" altLang="en-US" sz="15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9" name="テキスト ボックス 8"/>
          <p:cNvSpPr txBox="1"/>
          <p:nvPr/>
        </p:nvSpPr>
        <p:spPr>
          <a:xfrm>
            <a:off x="6495374" y="2659244"/>
            <a:ext cx="1506215" cy="55399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STR3D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(FEM)</a:t>
            </a:r>
          </a:p>
        </p:txBody>
      </p:sp>
      <p:cxnSp>
        <p:nvCxnSpPr>
          <p:cNvPr id="10" name="直線矢印コネクタ 9"/>
          <p:cNvCxnSpPr>
            <a:stCxn id="8" idx="2"/>
          </p:cNvCxnSpPr>
          <p:nvPr/>
        </p:nvCxnSpPr>
        <p:spPr>
          <a:xfrm>
            <a:off x="5043304" y="3215446"/>
            <a:ext cx="0" cy="3032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7248480" y="3213242"/>
            <a:ext cx="2" cy="30351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045805" y="1866083"/>
            <a:ext cx="327660" cy="640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6887944" y="1803406"/>
            <a:ext cx="360537" cy="633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229183" y="4163697"/>
            <a:ext cx="17951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5213943" y="5009517"/>
            <a:ext cx="1795191"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187696" y="6240780"/>
            <a:ext cx="1650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calculation step</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8" name="テキスト ボックス 17"/>
          <p:cNvSpPr txBox="1"/>
          <p:nvPr/>
        </p:nvSpPr>
        <p:spPr>
          <a:xfrm>
            <a:off x="6451387" y="6248400"/>
            <a:ext cx="1650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calculation step</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9" name="テキスト ボックス 18"/>
          <p:cNvSpPr txBox="1"/>
          <p:nvPr/>
        </p:nvSpPr>
        <p:spPr>
          <a:xfrm>
            <a:off x="5237624" y="3740946"/>
            <a:ext cx="1778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Data on pressure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20" name="テキスト ボックス 19"/>
          <p:cNvSpPr txBox="1"/>
          <p:nvPr/>
        </p:nvSpPr>
        <p:spPr>
          <a:xfrm>
            <a:off x="5047093" y="4489518"/>
            <a:ext cx="22294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Data on displacement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21" name="テキスト ボックス 20"/>
          <p:cNvSpPr txBox="1"/>
          <p:nvPr/>
        </p:nvSpPr>
        <p:spPr>
          <a:xfrm>
            <a:off x="3528611" y="1752752"/>
            <a:ext cx="1570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call subroutine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22" name="テキスト ボックス 21"/>
          <p:cNvSpPr txBox="1"/>
          <p:nvPr/>
        </p:nvSpPr>
        <p:spPr>
          <a:xfrm>
            <a:off x="7195244" y="1753610"/>
            <a:ext cx="1570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call subroutine</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pic>
        <p:nvPicPr>
          <p:cNvPr id="23" name="図 22"/>
          <p:cNvPicPr>
            <a:picLocks noChangeAspect="1"/>
          </p:cNvPicPr>
          <p:nvPr/>
        </p:nvPicPr>
        <p:blipFill rotWithShape="1">
          <a:blip r:embed="rId2">
            <a:extLst>
              <a:ext uri="{28A0092B-C50C-407E-A947-70E740481C1C}">
                <a14:useLocalDpi xmlns:a14="http://schemas.microsoft.com/office/drawing/2010/main" val="0"/>
              </a:ext>
            </a:extLst>
          </a:blip>
          <a:srcRect l="14978"/>
          <a:stretch/>
        </p:blipFill>
        <p:spPr>
          <a:xfrm flipH="1">
            <a:off x="1638301" y="2259092"/>
            <a:ext cx="2513053" cy="1655862"/>
          </a:xfrm>
          <a:prstGeom prst="rect">
            <a:avLst/>
          </a:prstGeom>
        </p:spPr>
      </p:pic>
      <p:pic>
        <p:nvPicPr>
          <p:cNvPr id="24" name="図 23"/>
          <p:cNvPicPr>
            <a:picLocks noChangeAspect="1"/>
          </p:cNvPicPr>
          <p:nvPr/>
        </p:nvPicPr>
        <p:blipFill rotWithShape="1">
          <a:blip r:embed="rId3" cstate="print">
            <a:extLst>
              <a:ext uri="{28A0092B-C50C-407E-A947-70E740481C1C}">
                <a14:useLocalDpi xmlns:a14="http://schemas.microsoft.com/office/drawing/2010/main" val="0"/>
              </a:ext>
            </a:extLst>
          </a:blip>
          <a:srcRect l="15239"/>
          <a:stretch/>
        </p:blipFill>
        <p:spPr>
          <a:xfrm flipH="1">
            <a:off x="1638300" y="4438412"/>
            <a:ext cx="2513053" cy="1638126"/>
          </a:xfrm>
          <a:prstGeom prst="rect">
            <a:avLst/>
          </a:prstGeom>
        </p:spPr>
      </p:pic>
      <p:pic>
        <p:nvPicPr>
          <p:cNvPr id="25" name="図 24"/>
          <p:cNvPicPr>
            <a:picLocks noChangeAspect="1"/>
          </p:cNvPicPr>
          <p:nvPr/>
        </p:nvPicPr>
        <p:blipFill rotWithShape="1">
          <a:blip r:embed="rId4">
            <a:extLst>
              <a:ext uri="{28A0092B-C50C-407E-A947-70E740481C1C}">
                <a14:useLocalDpi xmlns:a14="http://schemas.microsoft.com/office/drawing/2010/main" val="0"/>
              </a:ext>
            </a:extLst>
          </a:blip>
          <a:srcRect t="453" r="17274" b="-453"/>
          <a:stretch/>
        </p:blipFill>
        <p:spPr>
          <a:xfrm>
            <a:off x="8101712" y="2271859"/>
            <a:ext cx="2441823" cy="1680857"/>
          </a:xfrm>
          <a:prstGeom prst="rect">
            <a:avLst/>
          </a:prstGeom>
        </p:spPr>
      </p:pic>
      <p:pic>
        <p:nvPicPr>
          <p:cNvPr id="26" name="図 25"/>
          <p:cNvPicPr>
            <a:picLocks noChangeAspect="1"/>
          </p:cNvPicPr>
          <p:nvPr/>
        </p:nvPicPr>
        <p:blipFill rotWithShape="1">
          <a:blip r:embed="rId5">
            <a:extLst>
              <a:ext uri="{28A0092B-C50C-407E-A947-70E740481C1C}">
                <a14:useLocalDpi xmlns:a14="http://schemas.microsoft.com/office/drawing/2010/main" val="0"/>
              </a:ext>
            </a:extLst>
          </a:blip>
          <a:srcRect r="16725"/>
          <a:stretch/>
        </p:blipFill>
        <p:spPr>
          <a:xfrm>
            <a:off x="8101712" y="4438412"/>
            <a:ext cx="2441823" cy="1669752"/>
          </a:xfrm>
          <a:prstGeom prst="rect">
            <a:avLst/>
          </a:prstGeom>
        </p:spPr>
      </p:pic>
      <p:sp>
        <p:nvSpPr>
          <p:cNvPr id="27" name="テキスト ボックス 26"/>
          <p:cNvSpPr txBox="1"/>
          <p:nvPr/>
        </p:nvSpPr>
        <p:spPr>
          <a:xfrm>
            <a:off x="1656787" y="6160359"/>
            <a:ext cx="24545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Images of CAD</a:t>
            </a:r>
            <a:r>
              <a:rPr kumimoji="1" lang="en-US" altLang="ja-JP" sz="1200" b="0" i="0" u="none" strike="noStrike" kern="0" cap="none" spc="0" normalizeH="0" baseline="0" noProof="0" dirty="0">
                <a:ln>
                  <a:noFill/>
                </a:ln>
                <a:solidFill>
                  <a:srgbClr val="000000"/>
                </a:solidFill>
                <a:effectLst/>
                <a:uLnTx/>
                <a:uFillTx/>
                <a:latin typeface="ＭＳ Ｐゴシック"/>
                <a:ea typeface="ＭＳ Ｐゴシック" pitchFamily="50" charset="-128"/>
                <a:cs typeface="Times New Roman" panose="02020603050405020304" pitchFamily="18" charset="0"/>
              </a:rPr>
              <a:t>CADMAS-SURF/3D</a:t>
            </a:r>
            <a:endPar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3" name="正方形/長方形 2"/>
          <p:cNvSpPr/>
          <p:nvPr/>
        </p:nvSpPr>
        <p:spPr>
          <a:xfrm>
            <a:off x="7926095" y="369407"/>
            <a:ext cx="2217274" cy="369332"/>
          </a:xfrm>
          <a:prstGeom prst="rect">
            <a:avLst/>
          </a:prstGeom>
        </p:spPr>
        <p:txBody>
          <a:bodyPr wrap="none">
            <a:spAutoFit/>
          </a:bodyPr>
          <a:lstStyle/>
          <a:p>
            <a:r>
              <a:rPr lang="en-US" altLang="ja-JP" kern="0" dirty="0">
                <a:solidFill>
                  <a:srgbClr val="000000"/>
                </a:solidFill>
                <a:latin typeface="Times New Roman" panose="02020603050405020304" pitchFamily="18" charset="0"/>
                <a:cs typeface="Times New Roman" panose="02020603050405020304" pitchFamily="18" charset="0"/>
              </a:rPr>
              <a:t>(Arikawa et al., 2009)</a:t>
            </a:r>
            <a:endParaRPr lang="ja-JP" altLang="en-US" dirty="0"/>
          </a:p>
        </p:txBody>
      </p:sp>
    </p:spTree>
    <p:extLst>
      <p:ext uri="{BB962C8B-B14F-4D97-AF65-F5344CB8AC3E}">
        <p14:creationId xmlns:p14="http://schemas.microsoft.com/office/powerpoint/2010/main" val="58131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0070C0"/>
          </a:solidFill>
        </p:spPr>
        <p:txBody>
          <a:bodyPr vert="horz" lIns="91440" tIns="45720" rIns="91440" bIns="45720" rtlCol="0" anchor="ctr">
            <a:normAutofit/>
          </a:bodyPr>
          <a:lstStyle/>
          <a:p>
            <a:r>
              <a:rPr lang="en-US" altLang="ja-JP" i="1" dirty="0">
                <a:latin typeface="Times New Roman" panose="02020603050405020304" pitchFamily="18" charset="0"/>
                <a:cs typeface="Times New Roman" panose="02020603050405020304" pitchFamily="18" charset="0"/>
              </a:rPr>
              <a:t>Breakwaters</a:t>
            </a:r>
            <a:endParaRPr lang="ja-JP" altLang="en-US" i="1"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p:txBody>
          <a:bodyPr/>
          <a:lstStyle/>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A19159-8F13-490E-9FAC-3F67056AF207}" type="slidenum">
              <a:rPr kumimoji="1" lang="ja-JP" altLang="en-US" sz="1400" b="0" i="0" u="none" strike="noStrike" kern="1200" cap="none" spc="0" normalizeH="0" baseline="0" noProof="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1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9" name="テキスト ボックス 8"/>
          <p:cNvSpPr txBox="1"/>
          <p:nvPr/>
        </p:nvSpPr>
        <p:spPr>
          <a:xfrm>
            <a:off x="109028" y="776825"/>
            <a:ext cx="9136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Calibri"/>
                <a:ea typeface="ＭＳ Ｐゴシック" pitchFamily="50" charset="-128"/>
                <a:cs typeface="+mn-cs"/>
              </a:rPr>
              <a:t>Numerical Conditions</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grpSp>
        <p:nvGrpSpPr>
          <p:cNvPr id="10" name="グループ化 9"/>
          <p:cNvGrpSpPr/>
          <p:nvPr/>
        </p:nvGrpSpPr>
        <p:grpSpPr>
          <a:xfrm>
            <a:off x="1631505" y="1027828"/>
            <a:ext cx="8717557" cy="2090634"/>
            <a:chOff x="107504" y="827773"/>
            <a:chExt cx="8717557" cy="2090634"/>
          </a:xfrm>
        </p:grpSpPr>
        <p:sp>
          <p:nvSpPr>
            <p:cNvPr id="11" name="正方形/長方形 10"/>
            <p:cNvSpPr/>
            <p:nvPr/>
          </p:nvSpPr>
          <p:spPr>
            <a:xfrm>
              <a:off x="107504" y="836712"/>
              <a:ext cx="8712968" cy="20816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107504" y="828889"/>
              <a:ext cx="4320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CADMAS</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3" name="テキスト ボックス 12"/>
            <p:cNvSpPr txBox="1"/>
            <p:nvPr/>
          </p:nvSpPr>
          <p:spPr>
            <a:xfrm>
              <a:off x="3153393" y="827773"/>
              <a:ext cx="5671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dx=</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dy</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a:t>
              </a:r>
              <a:r>
                <a:rPr kumimoji="1" lang="en-US" altLang="ja-JP" sz="20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dz</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=0.10 m</a:t>
              </a:r>
            </a:p>
          </p:txBody>
        </p:sp>
      </p:grpSp>
      <p:grpSp>
        <p:nvGrpSpPr>
          <p:cNvPr id="14" name="グループ化 13"/>
          <p:cNvGrpSpPr/>
          <p:nvPr/>
        </p:nvGrpSpPr>
        <p:grpSpPr>
          <a:xfrm>
            <a:off x="1682046" y="3269015"/>
            <a:ext cx="8662426" cy="3066424"/>
            <a:chOff x="4572000" y="828889"/>
            <a:chExt cx="8662426" cy="3066424"/>
          </a:xfrm>
        </p:grpSpPr>
        <p:sp>
          <p:nvSpPr>
            <p:cNvPr id="15" name="正方形/長方形 14"/>
            <p:cNvSpPr/>
            <p:nvPr/>
          </p:nvSpPr>
          <p:spPr>
            <a:xfrm>
              <a:off x="4572000" y="836712"/>
              <a:ext cx="8662426" cy="30586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4572000" y="828889"/>
              <a:ext cx="4320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STR</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17" name="テキスト ボックス 16"/>
            <p:cNvSpPr txBox="1"/>
            <p:nvPr/>
          </p:nvSpPr>
          <p:spPr>
            <a:xfrm>
              <a:off x="4631431" y="1340768"/>
              <a:ext cx="420212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Young's modulus</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2.35e11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Poisson's ratio</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0.333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Density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test body</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2135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dummy caisson</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2349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Coefficient of friction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static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dynamic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0.2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gr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5" t="25674" r="17656" b="26153"/>
          <a:stretch/>
        </p:blipFill>
        <p:spPr bwMode="auto">
          <a:xfrm>
            <a:off x="5087889" y="3437911"/>
            <a:ext cx="5120855" cy="252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9876" b="37155"/>
          <a:stretch/>
        </p:blipFill>
        <p:spPr bwMode="auto">
          <a:xfrm>
            <a:off x="1717318" y="1844825"/>
            <a:ext cx="8568952" cy="110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8001000" y="3063044"/>
            <a:ext cx="1219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Garamond" pitchFamily="18" charset="0"/>
                <a:ea typeface="ＭＳ Ｐゴシック" pitchFamily="50" charset="-128"/>
                <a:cs typeface="+mn-cs"/>
              </a:rPr>
              <a:t>dummy</a:t>
            </a:r>
            <a:endParaRPr kumimoji="1" lang="ja-JP" altLang="en-US" sz="1800" b="0" i="0" u="none" strike="noStrike" kern="1200" cap="none" spc="0" normalizeH="0" baseline="0" noProof="0" dirty="0">
              <a:ln>
                <a:noFill/>
              </a:ln>
              <a:solidFill>
                <a:prstClr val="black"/>
              </a:solidFill>
              <a:effectLst/>
              <a:uLnTx/>
              <a:uFillTx/>
              <a:latin typeface="Garamond" pitchFamily="18" charset="0"/>
              <a:ea typeface="ＭＳ Ｐゴシック" pitchFamily="50" charset="-128"/>
              <a:cs typeface="+mn-cs"/>
            </a:endParaRPr>
          </a:p>
        </p:txBody>
      </p:sp>
      <p:cxnSp>
        <p:nvCxnSpPr>
          <p:cNvPr id="21" name="直線矢印コネクタ 20"/>
          <p:cNvCxnSpPr>
            <a:stCxn id="20" idx="2"/>
          </p:cNvCxnSpPr>
          <p:nvPr/>
        </p:nvCxnSpPr>
        <p:spPr>
          <a:xfrm flipH="1">
            <a:off x="8077200" y="3432376"/>
            <a:ext cx="533400" cy="530024"/>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a:stCxn id="20" idx="1"/>
          </p:cNvCxnSpPr>
          <p:nvPr/>
        </p:nvCxnSpPr>
        <p:spPr>
          <a:xfrm flipH="1">
            <a:off x="7021364" y="3247711"/>
            <a:ext cx="979637" cy="362677"/>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4716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0070C0"/>
          </a:solidFill>
        </p:spPr>
        <p:txBody>
          <a:bodyPr vert="horz" lIns="91440" tIns="45720" rIns="91440" bIns="45720" rtlCol="0" anchor="ctr">
            <a:normAutofit/>
          </a:bodyPr>
          <a:lstStyle/>
          <a:p>
            <a:r>
              <a:rPr lang="en-US" altLang="ja-JP" i="1" dirty="0">
                <a:latin typeface="Times New Roman" panose="02020603050405020304" pitchFamily="18" charset="0"/>
                <a:cs typeface="Times New Roman" panose="02020603050405020304" pitchFamily="18" charset="0"/>
              </a:rPr>
              <a:t>Breakwaters</a:t>
            </a:r>
            <a:endParaRPr lang="ja-JP" altLang="en-US" i="1"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p:txBody>
          <a:bodyPr/>
          <a:lstStyle/>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A19159-8F13-490E-9FAC-3F67056AF207}" type="slidenum">
              <a:rPr kumimoji="1" lang="ja-JP" altLang="en-US" sz="1400" b="0" i="0" u="none" strike="noStrike" kern="1200" cap="none" spc="0" normalizeH="0" baseline="0" noProof="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1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9" name="テキスト ボックス 8"/>
          <p:cNvSpPr txBox="1"/>
          <p:nvPr/>
        </p:nvSpPr>
        <p:spPr>
          <a:xfrm>
            <a:off x="109028" y="776825"/>
            <a:ext cx="9136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itchFamily="50" charset="-128"/>
                <a:cs typeface="+mn-cs"/>
              </a:rPr>
              <a:t>Physical Experiment</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pic>
        <p:nvPicPr>
          <p:cNvPr id="23" name="Movie_00_(111226142028_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3592" y="1268760"/>
            <a:ext cx="7560840" cy="5040560"/>
          </a:xfrm>
          <a:prstGeom prst="rect">
            <a:avLst/>
          </a:prstGeom>
        </p:spPr>
      </p:pic>
      <p:sp>
        <p:nvSpPr>
          <p:cNvPr id="5" name="テキスト ボックス 4"/>
          <p:cNvSpPr txBox="1"/>
          <p:nvPr/>
        </p:nvSpPr>
        <p:spPr>
          <a:xfrm>
            <a:off x="1184694" y="1610263"/>
            <a:ext cx="949299" cy="369332"/>
          </a:xfrm>
          <a:prstGeom prst="rect">
            <a:avLst/>
          </a:prstGeom>
          <a:noFill/>
        </p:spPr>
        <p:txBody>
          <a:bodyPr wrap="none" rtlCol="0">
            <a:spAutoFit/>
          </a:bodyPr>
          <a:lstStyle/>
          <a:p>
            <a:r>
              <a:rPr kumimoji="1" lang="en-US" altLang="ja-JP" dirty="0"/>
              <a:t>Sea side</a:t>
            </a:r>
            <a:endParaRPr kumimoji="1" lang="ja-JP" altLang="en-US" dirty="0"/>
          </a:p>
        </p:txBody>
      </p:sp>
      <p:sp>
        <p:nvSpPr>
          <p:cNvPr id="24" name="テキスト ボックス 23"/>
          <p:cNvSpPr txBox="1"/>
          <p:nvPr/>
        </p:nvSpPr>
        <p:spPr>
          <a:xfrm>
            <a:off x="10294950" y="1610263"/>
            <a:ext cx="1276311" cy="369332"/>
          </a:xfrm>
          <a:prstGeom prst="rect">
            <a:avLst/>
          </a:prstGeom>
          <a:noFill/>
        </p:spPr>
        <p:txBody>
          <a:bodyPr wrap="none" rtlCol="0">
            <a:spAutoFit/>
          </a:bodyPr>
          <a:lstStyle/>
          <a:p>
            <a:r>
              <a:rPr kumimoji="1" lang="en-US" altLang="ja-JP" dirty="0"/>
              <a:t>Harbor side</a:t>
            </a:r>
            <a:endParaRPr kumimoji="1" lang="ja-JP" altLang="en-US" dirty="0"/>
          </a:p>
        </p:txBody>
      </p:sp>
    </p:spTree>
    <p:extLst>
      <p:ext uri="{BB962C8B-B14F-4D97-AF65-F5344CB8AC3E}">
        <p14:creationId xmlns:p14="http://schemas.microsoft.com/office/powerpoint/2010/main" val="3927305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fill="hold" display="0">
                  <p:stCondLst>
                    <p:cond delay="indefinite"/>
                  </p:stCondLst>
                </p:cTn>
                <p:tgtEl>
                  <p:spTgt spid="2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Arikawa-PC-d\20.Presentation\2011\20110620IBM\aDSCN4194(ohtsuchi-201104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14"/>
          <a:stretch/>
        </p:blipFill>
        <p:spPr bwMode="auto">
          <a:xfrm>
            <a:off x="1500017" y="0"/>
            <a:ext cx="4702589" cy="2815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Arikawa-PC-d\20.Presentation\2011\20110620IBM\aDSCN4221-ohtsuchi2011040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9248" y="1783522"/>
            <a:ext cx="6768752" cy="507447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pPr algn="r"/>
            <a:r>
              <a:rPr lang="en-US" altLang="ja-JP" sz="3200" dirty="0"/>
              <a:t>Direction of Research</a:t>
            </a:r>
            <a:endParaRPr lang="ja-JP" altLang="en-US" sz="3200" dirty="0"/>
          </a:p>
        </p:txBody>
      </p:sp>
      <p:sp>
        <p:nvSpPr>
          <p:cNvPr id="3" name="コンテンツ プレースホルダー 2"/>
          <p:cNvSpPr>
            <a:spLocks noGrp="1"/>
          </p:cNvSpPr>
          <p:nvPr>
            <p:ph idx="1"/>
          </p:nvPr>
        </p:nvSpPr>
        <p:spPr>
          <a:solidFill>
            <a:srgbClr val="6691C6">
              <a:alpha val="60000"/>
            </a:srgbClr>
          </a:solidFill>
        </p:spPr>
        <p:txBody>
          <a:bodyPr>
            <a:normAutofit/>
          </a:bodyPr>
          <a:lstStyle/>
          <a:p>
            <a:r>
              <a:rPr lang="en-US" altLang="ja-JP" dirty="0">
                <a:solidFill>
                  <a:schemeClr val="bg1"/>
                </a:solidFill>
              </a:rPr>
              <a:t>In order to evaluate the damage due to giant tsunamis, influence of destruction of structures, debris, etc. is required.</a:t>
            </a:r>
          </a:p>
          <a:p>
            <a:r>
              <a:rPr lang="en-US" altLang="ja-JP" dirty="0">
                <a:solidFill>
                  <a:schemeClr val="bg1"/>
                </a:solidFill>
              </a:rPr>
              <a:t>The power of the tsunami is greatly different depending on the place and the condition</a:t>
            </a:r>
          </a:p>
          <a:p>
            <a:r>
              <a:rPr lang="en-US" altLang="ja-JP" dirty="0">
                <a:solidFill>
                  <a:schemeClr val="bg1"/>
                </a:solidFill>
              </a:rPr>
              <a:t>3 dimensional numerical simulator should be required to analyze overflow, scour, flood into buildings and so on. </a:t>
            </a:r>
            <a:endParaRPr kumimoji="1" lang="en-US" altLang="ja-JP" dirty="0">
              <a:solidFill>
                <a:schemeClr val="bg1"/>
              </a:solidFill>
            </a:endParaRPr>
          </a:p>
          <a:p>
            <a:r>
              <a:rPr lang="en-US" altLang="ja-JP" dirty="0">
                <a:solidFill>
                  <a:schemeClr val="bg1"/>
                </a:solidFill>
              </a:rPr>
              <a:t>The system which connects tsunami propagation simulator and 3-D numerical simulator should be developed.  </a:t>
            </a:r>
          </a:p>
        </p:txBody>
      </p:sp>
    </p:spTree>
    <p:extLst>
      <p:ext uri="{BB962C8B-B14F-4D97-AF65-F5344CB8AC3E}">
        <p14:creationId xmlns:p14="http://schemas.microsoft.com/office/powerpoint/2010/main" val="78849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i="1" dirty="0">
                <a:latin typeface="Times New Roman" panose="02020603050405020304" pitchFamily="18" charset="0"/>
                <a:cs typeface="Times New Roman" panose="02020603050405020304" pitchFamily="18" charset="0"/>
              </a:rPr>
              <a:t>Breakwaters</a:t>
            </a:r>
            <a:r>
              <a:rPr kumimoji="1" lang="en-US" altLang="ja-JP" dirty="0"/>
              <a:t>	</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Animation</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A19159-8F13-490E-9FAC-3F67056AF207}" type="slidenum">
              <a:rPr kumimoji="1" lang="ja-JP" altLang="en-US" sz="1400" b="0" i="0" u="none" strike="noStrike" kern="1200" cap="none" spc="0" normalizeH="0" baseline="0" noProof="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1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5" name="aa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6111" b="12360"/>
          <a:stretch/>
        </p:blipFill>
        <p:spPr>
          <a:xfrm>
            <a:off x="1532706" y="1123157"/>
            <a:ext cx="9144000" cy="4905375"/>
          </a:xfrm>
          <a:prstGeom prst="rect">
            <a:avLst/>
          </a:prstGeom>
        </p:spPr>
      </p:pic>
    </p:spTree>
    <p:extLst>
      <p:ext uri="{BB962C8B-B14F-4D97-AF65-F5344CB8AC3E}">
        <p14:creationId xmlns:p14="http://schemas.microsoft.com/office/powerpoint/2010/main" val="15282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i="1" dirty="0">
                <a:latin typeface="Times New Roman" panose="02020603050405020304" pitchFamily="18" charset="0"/>
                <a:cs typeface="Times New Roman" panose="02020603050405020304" pitchFamily="18" charset="0"/>
              </a:rPr>
              <a:t>Breakwaters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Water Level Difference</a:t>
            </a:r>
            <a:endParaRPr kumimoji="1" lang="ja-JP" altLang="en-US" dirty="0"/>
          </a:p>
        </p:txBody>
      </p:sp>
      <p:sp>
        <p:nvSpPr>
          <p:cNvPr id="4" name="スライド番号プレースホルダー 3"/>
          <p:cNvSpPr>
            <a:spLocks noGrp="1"/>
          </p:cNvSpPr>
          <p:nvPr>
            <p:ph type="sldNum" sz="quarter" idx="12"/>
          </p:nvPr>
        </p:nvSpPr>
        <p:spPr>
          <a:xfrm>
            <a:off x="10945962" y="6925124"/>
            <a:ext cx="3106424" cy="398704"/>
          </a:xfrm>
        </p:spPr>
        <p:txBody>
          <a:bodyPr/>
          <a:lstStyle/>
          <a:p>
            <a:fld id="{25A19159-8F13-490E-9FAC-3F67056AF207}" type="slidenum">
              <a:rPr lang="ja-JP" altLang="en-US" smtClean="0">
                <a:solidFill>
                  <a:prstClr val="black"/>
                </a:solidFill>
              </a:rPr>
              <a:pPr/>
              <a:t>21</a:t>
            </a:fld>
            <a:endParaRPr lang="ja-JP" altLang="en-US" dirty="0">
              <a:solidFill>
                <a:prstClr val="black"/>
              </a:solidFill>
            </a:endParaRPr>
          </a:p>
        </p:txBody>
      </p:sp>
      <p:grpSp>
        <p:nvGrpSpPr>
          <p:cNvPr id="5" name="グループ化 4"/>
          <p:cNvGrpSpPr/>
          <p:nvPr/>
        </p:nvGrpSpPr>
        <p:grpSpPr>
          <a:xfrm>
            <a:off x="2758946" y="1593011"/>
            <a:ext cx="7451166" cy="4246031"/>
            <a:chOff x="1160184" y="1484784"/>
            <a:chExt cx="6823632" cy="3888432"/>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84" y="1484784"/>
              <a:ext cx="682363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2555776" y="2426891"/>
              <a:ext cx="151216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2400" dirty="0">
                  <a:solidFill>
                    <a:srgbClr val="0070C0"/>
                  </a:solidFill>
                </a:rPr>
                <a:t>62.4cm</a:t>
              </a:r>
              <a:endParaRPr lang="ja-JP" altLang="en-US" sz="2400" dirty="0">
                <a:solidFill>
                  <a:srgbClr val="0070C0"/>
                </a:solidFill>
              </a:endParaRPr>
            </a:p>
          </p:txBody>
        </p:sp>
      </p:grpSp>
      <p:sp>
        <p:nvSpPr>
          <p:cNvPr id="8" name="テキスト ボックス 7"/>
          <p:cNvSpPr txBox="1"/>
          <p:nvPr/>
        </p:nvSpPr>
        <p:spPr>
          <a:xfrm>
            <a:off x="2449903" y="6234023"/>
            <a:ext cx="7453579" cy="369332"/>
          </a:xfrm>
          <a:prstGeom prst="rect">
            <a:avLst/>
          </a:prstGeom>
          <a:noFill/>
        </p:spPr>
        <p:txBody>
          <a:bodyPr wrap="none" rtlCol="0">
            <a:spAutoFit/>
          </a:bodyPr>
          <a:lstStyle/>
          <a:p>
            <a:r>
              <a:rPr lang="en-US" altLang="ja-JP" dirty="0"/>
              <a:t>The result  of the Water Level Difference of the physical experiment is 60.8cm</a:t>
            </a:r>
            <a:endParaRPr kumimoji="1" lang="ja-JP" altLang="en-US" dirty="0"/>
          </a:p>
        </p:txBody>
      </p:sp>
    </p:spTree>
    <p:extLst>
      <p:ext uri="{BB962C8B-B14F-4D97-AF65-F5344CB8AC3E}">
        <p14:creationId xmlns:p14="http://schemas.microsoft.com/office/powerpoint/2010/main" val="3729442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タイトル 1"/>
          <p:cNvSpPr>
            <a:spLocks noGrp="1"/>
          </p:cNvSpPr>
          <p:nvPr>
            <p:ph type="title"/>
          </p:nvPr>
        </p:nvSpPr>
        <p:spPr/>
        <p:txBody>
          <a:bodyPr/>
          <a:lstStyle/>
          <a:p>
            <a:r>
              <a:rPr lang="en-US" altLang="ja-JP"/>
              <a:t>Kamaishi Tsunami Breakwater</a:t>
            </a:r>
            <a:endParaRPr lang="ja-JP" altLang="en-US"/>
          </a:p>
        </p:txBody>
      </p:sp>
      <p:pic>
        <p:nvPicPr>
          <p:cNvPr id="178179" name="Picture 2"/>
          <p:cNvPicPr>
            <a:picLocks noChangeAspect="1" noChangeArrowheads="1"/>
          </p:cNvPicPr>
          <p:nvPr/>
        </p:nvPicPr>
        <p:blipFill>
          <a:blip r:embed="rId2" cstate="print"/>
          <a:srcRect/>
          <a:stretch>
            <a:fillRect/>
          </a:stretch>
        </p:blipFill>
        <p:spPr bwMode="auto">
          <a:xfrm>
            <a:off x="1524000" y="1146178"/>
            <a:ext cx="9144000" cy="5730875"/>
          </a:xfrm>
          <a:prstGeom prst="rect">
            <a:avLst/>
          </a:prstGeom>
          <a:noFill/>
          <a:ln w="9525">
            <a:noFill/>
            <a:miter lim="800000"/>
            <a:headEnd/>
            <a:tailEnd/>
          </a:ln>
        </p:spPr>
      </p:pic>
      <p:sp>
        <p:nvSpPr>
          <p:cNvPr id="2" name="テキスト ボックス 1"/>
          <p:cNvSpPr txBox="1"/>
          <p:nvPr/>
        </p:nvSpPr>
        <p:spPr>
          <a:xfrm>
            <a:off x="8541944" y="3658611"/>
            <a:ext cx="86409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a:spcBef>
                <a:spcPct val="0"/>
              </a:spcBef>
              <a:spcAft>
                <a:spcPct val="0"/>
              </a:spcAft>
            </a:pPr>
            <a:r>
              <a:rPr lang="en-US" altLang="ja-JP" sz="1200" dirty="0" err="1">
                <a:solidFill>
                  <a:prstClr val="black"/>
                </a:solidFill>
                <a:latin typeface="Calibri"/>
                <a:ea typeface="ＭＳ Ｐゴシック" panose="020B0600070205080204" pitchFamily="50" charset="-128"/>
              </a:rPr>
              <a:t>Suga</a:t>
            </a:r>
            <a:endParaRPr lang="ja-JP" altLang="en-US" sz="1200" dirty="0">
              <a:solidFill>
                <a:prstClr val="black"/>
              </a:solidFill>
              <a:latin typeface="Calibri"/>
              <a:ea typeface="ＭＳ Ｐゴシック" panose="020B0600070205080204" pitchFamily="50" charset="-128"/>
            </a:endParaRPr>
          </a:p>
        </p:txBody>
      </p:sp>
      <p:sp>
        <p:nvSpPr>
          <p:cNvPr id="5" name="テキスト ボックス 4"/>
          <p:cNvSpPr txBox="1"/>
          <p:nvPr/>
        </p:nvSpPr>
        <p:spPr>
          <a:xfrm>
            <a:off x="5447928" y="3573017"/>
            <a:ext cx="86409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a:spcBef>
                <a:spcPct val="0"/>
              </a:spcBef>
              <a:spcAft>
                <a:spcPct val="0"/>
              </a:spcAft>
            </a:pPr>
            <a:r>
              <a:rPr lang="en-US" altLang="ja-JP" sz="1200" dirty="0">
                <a:solidFill>
                  <a:prstClr val="black"/>
                </a:solidFill>
                <a:latin typeface="Calibri"/>
                <a:ea typeface="ＭＳ Ｐゴシック" panose="020B0600070205080204" pitchFamily="50" charset="-128"/>
              </a:rPr>
              <a:t>Hirata</a:t>
            </a:r>
            <a:endParaRPr lang="ja-JP" altLang="en-US" sz="1200" dirty="0">
              <a:solidFill>
                <a:prstClr val="black"/>
              </a:solidFill>
              <a:latin typeface="Calibri"/>
              <a:ea typeface="ＭＳ Ｐゴシック" panose="020B0600070205080204" pitchFamily="50" charset="-128"/>
            </a:endParaRPr>
          </a:p>
        </p:txBody>
      </p:sp>
      <p:sp>
        <p:nvSpPr>
          <p:cNvPr id="6" name="テキスト ボックス 5"/>
          <p:cNvSpPr txBox="1"/>
          <p:nvPr/>
        </p:nvSpPr>
        <p:spPr>
          <a:xfrm>
            <a:off x="8717160" y="4304130"/>
            <a:ext cx="76321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base">
              <a:spcBef>
                <a:spcPct val="0"/>
              </a:spcBef>
              <a:spcAft>
                <a:spcPct val="0"/>
              </a:spcAft>
            </a:pPr>
            <a:r>
              <a:rPr lang="en-US" altLang="ja-JP" sz="1200" dirty="0">
                <a:solidFill>
                  <a:prstClr val="black"/>
                </a:solidFill>
                <a:latin typeface="Calibri"/>
                <a:ea typeface="ＭＳ Ｐゴシック" panose="020B0600070205080204" pitchFamily="50" charset="-128"/>
              </a:rPr>
              <a:t>Izumi</a:t>
            </a:r>
            <a:endParaRPr lang="ja-JP" altLang="en-US" sz="1200" dirty="0">
              <a:solidFill>
                <a:prstClr val="black"/>
              </a:solidFill>
              <a:latin typeface="Calibri"/>
              <a:ea typeface="ＭＳ Ｐゴシック" panose="020B0600070205080204" pitchFamily="50" charset="-128"/>
            </a:endParaRPr>
          </a:p>
        </p:txBody>
      </p:sp>
      <p:sp>
        <p:nvSpPr>
          <p:cNvPr id="3" name="テキスト ボックス 2"/>
          <p:cNvSpPr txBox="1"/>
          <p:nvPr/>
        </p:nvSpPr>
        <p:spPr>
          <a:xfrm>
            <a:off x="5879977" y="4442629"/>
            <a:ext cx="1071255"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sz="1200" dirty="0">
                <a:solidFill>
                  <a:prstClr val="black"/>
                </a:solidFill>
                <a:latin typeface="Calibri"/>
                <a:ea typeface="ＭＳ Ｐゴシック" panose="020B0600070205080204" pitchFamily="50" charset="-128"/>
              </a:rPr>
              <a:t>Mouth of Port</a:t>
            </a:r>
            <a:endParaRPr lang="ja-JP" altLang="en-US" sz="1200" dirty="0">
              <a:solidFill>
                <a:prstClr val="black"/>
              </a:solidFill>
              <a:latin typeface="Calibri"/>
              <a:ea typeface="ＭＳ Ｐゴシック" panose="020B0600070205080204" pitchFamily="50" charset="-128"/>
            </a:endParaRPr>
          </a:p>
        </p:txBody>
      </p:sp>
      <p:sp>
        <p:nvSpPr>
          <p:cNvPr id="4" name="テキスト ボックス 3"/>
          <p:cNvSpPr txBox="1"/>
          <p:nvPr/>
        </p:nvSpPr>
        <p:spPr>
          <a:xfrm>
            <a:off x="1847528" y="1403484"/>
            <a:ext cx="146982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dirty="0" err="1">
                <a:solidFill>
                  <a:prstClr val="black"/>
                </a:solidFill>
                <a:latin typeface="Calibri"/>
                <a:ea typeface="ＭＳ Ｐゴシック" panose="020B0600070205080204" pitchFamily="50" charset="-128"/>
              </a:rPr>
              <a:t>Kamaishi</a:t>
            </a:r>
            <a:r>
              <a:rPr lang="en-US" altLang="ja-JP" dirty="0">
                <a:solidFill>
                  <a:prstClr val="black"/>
                </a:solidFill>
                <a:latin typeface="Calibri"/>
                <a:ea typeface="ＭＳ Ｐゴシック" panose="020B0600070205080204" pitchFamily="50" charset="-128"/>
              </a:rPr>
              <a:t> Port</a:t>
            </a:r>
            <a:endParaRPr lang="ja-JP" altLang="en-US"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a:off x="5052895" y="6381328"/>
            <a:ext cx="217303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dirty="0">
                <a:solidFill>
                  <a:prstClr val="black"/>
                </a:solidFill>
                <a:latin typeface="Calibri"/>
                <a:ea typeface="ＭＳ Ｐゴシック" panose="020B0600070205080204" pitchFamily="50" charset="-128"/>
              </a:rPr>
              <a:t>Tsunami Breakwaters</a:t>
            </a:r>
            <a:endParaRPr lang="ja-JP" altLang="en-US" dirty="0">
              <a:solidFill>
                <a:prstClr val="black"/>
              </a:solidFill>
              <a:latin typeface="Calibri"/>
              <a:ea typeface="ＭＳ Ｐゴシック" panose="020B0600070205080204" pitchFamily="50" charset="-128"/>
            </a:endParaRPr>
          </a:p>
        </p:txBody>
      </p:sp>
      <p:sp>
        <p:nvSpPr>
          <p:cNvPr id="8" name="テキスト ボックス 7"/>
          <p:cNvSpPr txBox="1"/>
          <p:nvPr/>
        </p:nvSpPr>
        <p:spPr>
          <a:xfrm rot="20620510">
            <a:off x="6928720" y="5779034"/>
            <a:ext cx="84350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sz="1200" dirty="0">
                <a:solidFill>
                  <a:prstClr val="black"/>
                </a:solidFill>
                <a:latin typeface="Calibri"/>
                <a:ea typeface="ＭＳ Ｐゴシック" panose="020B0600070205080204" pitchFamily="50" charset="-128"/>
              </a:rPr>
              <a:t>North part</a:t>
            </a:r>
            <a:endParaRPr lang="ja-JP" altLang="en-US" sz="1200" dirty="0">
              <a:solidFill>
                <a:prstClr val="black"/>
              </a:solidFill>
              <a:latin typeface="Calibri"/>
              <a:ea typeface="ＭＳ Ｐゴシック" panose="020B0600070205080204" pitchFamily="50" charset="-128"/>
            </a:endParaRPr>
          </a:p>
        </p:txBody>
      </p:sp>
      <p:sp>
        <p:nvSpPr>
          <p:cNvPr id="11" name="テキスト ボックス 10"/>
          <p:cNvSpPr txBox="1"/>
          <p:nvPr/>
        </p:nvSpPr>
        <p:spPr>
          <a:xfrm rot="20966364">
            <a:off x="3886480" y="6030496"/>
            <a:ext cx="841897"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sz="1200" dirty="0">
                <a:solidFill>
                  <a:prstClr val="black"/>
                </a:solidFill>
                <a:latin typeface="Calibri"/>
                <a:ea typeface="ＭＳ Ｐゴシック" panose="020B0600070205080204" pitchFamily="50" charset="-128"/>
              </a:rPr>
              <a:t>South part</a:t>
            </a:r>
            <a:endParaRPr lang="ja-JP" altLang="en-US" sz="1200" dirty="0">
              <a:solidFill>
                <a:prstClr val="black"/>
              </a:solidFill>
              <a:latin typeface="Calibri"/>
              <a:ea typeface="ＭＳ Ｐゴシック" panose="020B0600070205080204" pitchFamily="50" charset="-128"/>
            </a:endParaRPr>
          </a:p>
        </p:txBody>
      </p:sp>
      <p:pic>
        <p:nvPicPr>
          <p:cNvPr id="12" name="図 1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5663952" y="1146177"/>
            <a:ext cx="5001574" cy="2117251"/>
          </a:xfrm>
          <a:prstGeom prst="rect">
            <a:avLst/>
          </a:prstGeom>
          <a:noFill/>
          <a:ln>
            <a:noFill/>
          </a:ln>
        </p:spPr>
      </p:pic>
      <p:sp>
        <p:nvSpPr>
          <p:cNvPr id="10" name="テキスト ボックス 9"/>
          <p:cNvSpPr txBox="1"/>
          <p:nvPr/>
        </p:nvSpPr>
        <p:spPr>
          <a:xfrm>
            <a:off x="7225926" y="2888971"/>
            <a:ext cx="704039" cy="276999"/>
          </a:xfrm>
          <a:prstGeom prst="rect">
            <a:avLst/>
          </a:prstGeom>
          <a:solidFill>
            <a:schemeClr val="bg1"/>
          </a:solidFill>
        </p:spPr>
        <p:txBody>
          <a:bodyPr wrap="none" rtlCol="0">
            <a:spAutoFit/>
          </a:bodyPr>
          <a:lstStyle/>
          <a:p>
            <a:r>
              <a:rPr lang="en-US" altLang="ja-JP" sz="1200" dirty="0">
                <a:solidFill>
                  <a:prstClr val="black"/>
                </a:solidFill>
                <a:latin typeface="Calibri"/>
                <a:ea typeface="ＭＳ Ｐゴシック" panose="020B0600070205080204" pitchFamily="50" charset="-128"/>
              </a:rPr>
              <a:t>Sea Side</a:t>
            </a:r>
            <a:endParaRPr lang="ja-JP" altLang="en-US" sz="1200" dirty="0">
              <a:solidFill>
                <a:prstClr val="black"/>
              </a:solidFill>
              <a:latin typeface="Calibri"/>
              <a:ea typeface="ＭＳ Ｐゴシック" panose="020B0600070205080204" pitchFamily="50" charset="-128"/>
            </a:endParaRPr>
          </a:p>
        </p:txBody>
      </p:sp>
      <p:sp>
        <p:nvSpPr>
          <p:cNvPr id="15" name="テキスト ボックス 14"/>
          <p:cNvSpPr txBox="1"/>
          <p:nvPr/>
        </p:nvSpPr>
        <p:spPr>
          <a:xfrm>
            <a:off x="7225926" y="1117241"/>
            <a:ext cx="920445" cy="276999"/>
          </a:xfrm>
          <a:prstGeom prst="rect">
            <a:avLst/>
          </a:prstGeom>
          <a:solidFill>
            <a:schemeClr val="bg1"/>
          </a:solidFill>
        </p:spPr>
        <p:txBody>
          <a:bodyPr wrap="none" rtlCol="0">
            <a:spAutoFit/>
          </a:bodyPr>
          <a:lstStyle/>
          <a:p>
            <a:r>
              <a:rPr lang="en-US" altLang="ja-JP" sz="1200" dirty="0">
                <a:solidFill>
                  <a:prstClr val="black"/>
                </a:solidFill>
                <a:latin typeface="Calibri"/>
                <a:ea typeface="ＭＳ Ｐゴシック" panose="020B0600070205080204" pitchFamily="50" charset="-128"/>
              </a:rPr>
              <a:t>Harbor Side</a:t>
            </a:r>
            <a:endParaRPr lang="ja-JP" altLang="en-US"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51738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69"/>
          <p:cNvGrpSpPr/>
          <p:nvPr/>
        </p:nvGrpSpPr>
        <p:grpSpPr>
          <a:xfrm>
            <a:off x="1774828" y="987511"/>
            <a:ext cx="8628192" cy="4318703"/>
            <a:chOff x="153889" y="2270533"/>
            <a:chExt cx="7389911" cy="2909866"/>
          </a:xfrm>
        </p:grpSpPr>
        <p:pic>
          <p:nvPicPr>
            <p:cNvPr id="2" name="図 1" descr="kamaishi（切り取り_圧縮後）.jpg"/>
            <p:cNvPicPr>
              <a:picLocks noChangeAspect="1"/>
            </p:cNvPicPr>
            <p:nvPr/>
          </p:nvPicPr>
          <p:blipFill>
            <a:blip r:embed="rId2" cstate="print"/>
            <a:srcRect l="7995" t="44655" r="45925" b="28067"/>
            <a:stretch>
              <a:fillRect/>
            </a:stretch>
          </p:blipFill>
          <p:spPr>
            <a:xfrm>
              <a:off x="153889" y="2270533"/>
              <a:ext cx="7389911" cy="2909866"/>
            </a:xfrm>
            <a:prstGeom prst="rect">
              <a:avLst/>
            </a:prstGeom>
          </p:spPr>
        </p:pic>
        <p:sp>
          <p:nvSpPr>
            <p:cNvPr id="9" name="フリーフォーム 8"/>
            <p:cNvSpPr/>
            <p:nvPr/>
          </p:nvSpPr>
          <p:spPr>
            <a:xfrm>
              <a:off x="775776" y="4105147"/>
              <a:ext cx="100835" cy="114575"/>
            </a:xfrm>
            <a:custGeom>
              <a:avLst/>
              <a:gdLst>
                <a:gd name="connsiteX0" fmla="*/ 8049 w 77810"/>
                <a:gd name="connsiteY0" fmla="*/ 0 h 72444"/>
                <a:gd name="connsiteX1" fmla="*/ 0 w 77810"/>
                <a:gd name="connsiteY1" fmla="*/ 64394 h 72444"/>
                <a:gd name="connsiteX2" fmla="*/ 69761 w 77810"/>
                <a:gd name="connsiteY2" fmla="*/ 72444 h 72444"/>
                <a:gd name="connsiteX3" fmla="*/ 77810 w 77810"/>
                <a:gd name="connsiteY3" fmla="*/ 8049 h 72444"/>
                <a:gd name="connsiteX4" fmla="*/ 8049 w 77810"/>
                <a:gd name="connsiteY4" fmla="*/ 0 h 7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0" h="72444">
                  <a:moveTo>
                    <a:pt x="8049" y="0"/>
                  </a:moveTo>
                  <a:lnTo>
                    <a:pt x="0" y="64394"/>
                  </a:lnTo>
                  <a:lnTo>
                    <a:pt x="69761" y="72444"/>
                  </a:lnTo>
                  <a:lnTo>
                    <a:pt x="77810" y="8049"/>
                  </a:lnTo>
                  <a:lnTo>
                    <a:pt x="8049"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0" name="フリーフォーム 9"/>
            <p:cNvSpPr/>
            <p:nvPr/>
          </p:nvSpPr>
          <p:spPr>
            <a:xfrm>
              <a:off x="1068396" y="3910711"/>
              <a:ext cx="90075" cy="133622"/>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1" name="フリーフォーム 10"/>
            <p:cNvSpPr/>
            <p:nvPr/>
          </p:nvSpPr>
          <p:spPr>
            <a:xfrm>
              <a:off x="1516258" y="3861680"/>
              <a:ext cx="152585" cy="152620"/>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 name="connsiteX0" fmla="*/ 5148 w 100233"/>
                <a:gd name="connsiteY0" fmla="*/ 0 h 79804"/>
                <a:gd name="connsiteX1" fmla="*/ 0 w 100233"/>
                <a:gd name="connsiteY1" fmla="*/ 74656 h 79804"/>
                <a:gd name="connsiteX2" fmla="*/ 69507 w 100233"/>
                <a:gd name="connsiteY2" fmla="*/ 79804 h 79804"/>
                <a:gd name="connsiteX3" fmla="*/ 100233 w 100233"/>
                <a:gd name="connsiteY3" fmla="*/ 35379 h 79804"/>
                <a:gd name="connsiteX4" fmla="*/ 5148 w 100233"/>
                <a:gd name="connsiteY4" fmla="*/ 0 h 79804"/>
                <a:gd name="connsiteX0" fmla="*/ 29729 w 100233"/>
                <a:gd name="connsiteY0" fmla="*/ 0 h 79803"/>
                <a:gd name="connsiteX1" fmla="*/ 0 w 100233"/>
                <a:gd name="connsiteY1" fmla="*/ 74655 h 79803"/>
                <a:gd name="connsiteX2" fmla="*/ 69507 w 100233"/>
                <a:gd name="connsiteY2" fmla="*/ 79803 h 79803"/>
                <a:gd name="connsiteX3" fmla="*/ 100233 w 100233"/>
                <a:gd name="connsiteY3" fmla="*/ 35378 h 79803"/>
                <a:gd name="connsiteX4" fmla="*/ 29729 w 100233"/>
                <a:gd name="connsiteY4" fmla="*/ 0 h 79803"/>
                <a:gd name="connsiteX0" fmla="*/ 29729 w 100233"/>
                <a:gd name="connsiteY0" fmla="*/ 0 h 95167"/>
                <a:gd name="connsiteX1" fmla="*/ 0 w 100233"/>
                <a:gd name="connsiteY1" fmla="*/ 74655 h 95167"/>
                <a:gd name="connsiteX2" fmla="*/ 63362 w 100233"/>
                <a:gd name="connsiteY2" fmla="*/ 95167 h 95167"/>
                <a:gd name="connsiteX3" fmla="*/ 100233 w 100233"/>
                <a:gd name="connsiteY3" fmla="*/ 35378 h 95167"/>
                <a:gd name="connsiteX4" fmla="*/ 29729 w 100233"/>
                <a:gd name="connsiteY4" fmla="*/ 0 h 95167"/>
                <a:gd name="connsiteX0" fmla="*/ 42019 w 112523"/>
                <a:gd name="connsiteY0" fmla="*/ 0 h 95167"/>
                <a:gd name="connsiteX1" fmla="*/ 0 w 112523"/>
                <a:gd name="connsiteY1" fmla="*/ 56221 h 95167"/>
                <a:gd name="connsiteX2" fmla="*/ 75652 w 112523"/>
                <a:gd name="connsiteY2" fmla="*/ 95167 h 95167"/>
                <a:gd name="connsiteX3" fmla="*/ 112523 w 112523"/>
                <a:gd name="connsiteY3" fmla="*/ 35378 h 95167"/>
                <a:gd name="connsiteX4" fmla="*/ 42019 w 112523"/>
                <a:gd name="connsiteY4" fmla="*/ 0 h 9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23" h="95167">
                  <a:moveTo>
                    <a:pt x="42019" y="0"/>
                  </a:moveTo>
                  <a:lnTo>
                    <a:pt x="0" y="56221"/>
                  </a:lnTo>
                  <a:lnTo>
                    <a:pt x="75652" y="95167"/>
                  </a:lnTo>
                  <a:lnTo>
                    <a:pt x="112523" y="35378"/>
                  </a:lnTo>
                  <a:lnTo>
                    <a:pt x="42019"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2" name="フリーフォーム 11"/>
            <p:cNvSpPr/>
            <p:nvPr/>
          </p:nvSpPr>
          <p:spPr>
            <a:xfrm rot="2520000">
              <a:off x="2026391" y="3874511"/>
              <a:ext cx="90075" cy="136522"/>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3" name="フリーフォーム 12"/>
            <p:cNvSpPr/>
            <p:nvPr/>
          </p:nvSpPr>
          <p:spPr>
            <a:xfrm>
              <a:off x="2089424" y="3686525"/>
              <a:ext cx="87682" cy="163474"/>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 name="connsiteX0" fmla="*/ 5148 w 76450"/>
                <a:gd name="connsiteY0" fmla="*/ 0 h 119100"/>
                <a:gd name="connsiteX1" fmla="*/ 0 w 76450"/>
                <a:gd name="connsiteY1" fmla="*/ 74656 h 119100"/>
                <a:gd name="connsiteX2" fmla="*/ 76450 w 76450"/>
                <a:gd name="connsiteY2" fmla="*/ 119100 h 119100"/>
                <a:gd name="connsiteX3" fmla="*/ 69507 w 76450"/>
                <a:gd name="connsiteY3" fmla="*/ 7723 h 119100"/>
                <a:gd name="connsiteX4" fmla="*/ 5148 w 76450"/>
                <a:gd name="connsiteY4" fmla="*/ 0 h 119100"/>
                <a:gd name="connsiteX0" fmla="*/ 5148 w 76450"/>
                <a:gd name="connsiteY0" fmla="*/ 0 h 119100"/>
                <a:gd name="connsiteX1" fmla="*/ 0 w 76450"/>
                <a:gd name="connsiteY1" fmla="*/ 117523 h 119100"/>
                <a:gd name="connsiteX2" fmla="*/ 76450 w 76450"/>
                <a:gd name="connsiteY2" fmla="*/ 119100 h 119100"/>
                <a:gd name="connsiteX3" fmla="*/ 69507 w 76450"/>
                <a:gd name="connsiteY3" fmla="*/ 7723 h 119100"/>
                <a:gd name="connsiteX4" fmla="*/ 5148 w 76450"/>
                <a:gd name="connsiteY4" fmla="*/ 0 h 1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50" h="119100">
                  <a:moveTo>
                    <a:pt x="5148" y="0"/>
                  </a:moveTo>
                  <a:lnTo>
                    <a:pt x="0" y="117523"/>
                  </a:lnTo>
                  <a:lnTo>
                    <a:pt x="76450" y="119100"/>
                  </a:lnTo>
                  <a:lnTo>
                    <a:pt x="69507" y="7723"/>
                  </a:lnTo>
                  <a:lnTo>
                    <a:pt x="5148" y="0"/>
                  </a:lnTo>
                  <a:close/>
                </a:path>
              </a:pathLst>
            </a:cu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4" name="フリーフォーム 13"/>
            <p:cNvSpPr/>
            <p:nvPr/>
          </p:nvSpPr>
          <p:spPr>
            <a:xfrm>
              <a:off x="2177104" y="3529150"/>
              <a:ext cx="666040" cy="283617"/>
            </a:xfrm>
            <a:custGeom>
              <a:avLst/>
              <a:gdLst>
                <a:gd name="connsiteX0" fmla="*/ 0 w 503903"/>
                <a:gd name="connsiteY0" fmla="*/ 86032 h 178209"/>
                <a:gd name="connsiteX1" fmla="*/ 21508 w 503903"/>
                <a:gd name="connsiteY1" fmla="*/ 178209 h 178209"/>
                <a:gd name="connsiteX2" fmla="*/ 414798 w 503903"/>
                <a:gd name="connsiteY2" fmla="*/ 104467 h 178209"/>
                <a:gd name="connsiteX3" fmla="*/ 414798 w 503903"/>
                <a:gd name="connsiteY3" fmla="*/ 116758 h 178209"/>
                <a:gd name="connsiteX4" fmla="*/ 503903 w 503903"/>
                <a:gd name="connsiteY4" fmla="*/ 101395 h 178209"/>
                <a:gd name="connsiteX5" fmla="*/ 482395 w 503903"/>
                <a:gd name="connsiteY5" fmla="*/ 0 h 178209"/>
                <a:gd name="connsiteX6" fmla="*/ 0 w 503903"/>
                <a:gd name="connsiteY6" fmla="*/ 86032 h 17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903" h="178209">
                  <a:moveTo>
                    <a:pt x="0" y="86032"/>
                  </a:moveTo>
                  <a:lnTo>
                    <a:pt x="21508" y="178209"/>
                  </a:lnTo>
                  <a:lnTo>
                    <a:pt x="414798" y="104467"/>
                  </a:lnTo>
                  <a:lnTo>
                    <a:pt x="414798" y="116758"/>
                  </a:lnTo>
                  <a:lnTo>
                    <a:pt x="503903" y="101395"/>
                  </a:lnTo>
                  <a:lnTo>
                    <a:pt x="482395" y="0"/>
                  </a:lnTo>
                  <a:lnTo>
                    <a:pt x="0" y="86032"/>
                  </a:lnTo>
                  <a:close/>
                </a:path>
              </a:pathLst>
            </a:cu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5" name="フリーフォーム 14"/>
            <p:cNvSpPr/>
            <p:nvPr/>
          </p:nvSpPr>
          <p:spPr>
            <a:xfrm>
              <a:off x="2872247" y="3556117"/>
              <a:ext cx="173791" cy="150193"/>
            </a:xfrm>
            <a:custGeom>
              <a:avLst/>
              <a:gdLst>
                <a:gd name="connsiteX0" fmla="*/ 0 w 503903"/>
                <a:gd name="connsiteY0" fmla="*/ 86032 h 178209"/>
                <a:gd name="connsiteX1" fmla="*/ 21508 w 503903"/>
                <a:gd name="connsiteY1" fmla="*/ 178209 h 178209"/>
                <a:gd name="connsiteX2" fmla="*/ 414798 w 503903"/>
                <a:gd name="connsiteY2" fmla="*/ 104467 h 178209"/>
                <a:gd name="connsiteX3" fmla="*/ 414798 w 503903"/>
                <a:gd name="connsiteY3" fmla="*/ 116758 h 178209"/>
                <a:gd name="connsiteX4" fmla="*/ 503903 w 503903"/>
                <a:gd name="connsiteY4" fmla="*/ 101395 h 178209"/>
                <a:gd name="connsiteX5" fmla="*/ 482395 w 503903"/>
                <a:gd name="connsiteY5" fmla="*/ 0 h 178209"/>
                <a:gd name="connsiteX6" fmla="*/ 0 w 503903"/>
                <a:gd name="connsiteY6" fmla="*/ 86032 h 178209"/>
                <a:gd name="connsiteX0" fmla="*/ 0 w 503903"/>
                <a:gd name="connsiteY0" fmla="*/ 21171 h 113348"/>
                <a:gd name="connsiteX1" fmla="*/ 21508 w 503903"/>
                <a:gd name="connsiteY1" fmla="*/ 113348 h 113348"/>
                <a:gd name="connsiteX2" fmla="*/ 414798 w 503903"/>
                <a:gd name="connsiteY2" fmla="*/ 39606 h 113348"/>
                <a:gd name="connsiteX3" fmla="*/ 414798 w 503903"/>
                <a:gd name="connsiteY3" fmla="*/ 51897 h 113348"/>
                <a:gd name="connsiteX4" fmla="*/ 503903 w 503903"/>
                <a:gd name="connsiteY4" fmla="*/ 36534 h 113348"/>
                <a:gd name="connsiteX5" fmla="*/ 101395 w 503903"/>
                <a:gd name="connsiteY5" fmla="*/ 0 h 113348"/>
                <a:gd name="connsiteX6" fmla="*/ 0 w 503903"/>
                <a:gd name="connsiteY6" fmla="*/ 21171 h 113348"/>
                <a:gd name="connsiteX0" fmla="*/ 0 w 503903"/>
                <a:gd name="connsiteY0" fmla="*/ 21171 h 113348"/>
                <a:gd name="connsiteX1" fmla="*/ 21508 w 503903"/>
                <a:gd name="connsiteY1" fmla="*/ 113348 h 113348"/>
                <a:gd name="connsiteX2" fmla="*/ 414798 w 503903"/>
                <a:gd name="connsiteY2" fmla="*/ 39606 h 113348"/>
                <a:gd name="connsiteX3" fmla="*/ 503903 w 503903"/>
                <a:gd name="connsiteY3" fmla="*/ 36534 h 113348"/>
                <a:gd name="connsiteX4" fmla="*/ 101395 w 503903"/>
                <a:gd name="connsiteY4" fmla="*/ 0 h 113348"/>
                <a:gd name="connsiteX5" fmla="*/ 0 w 503903"/>
                <a:gd name="connsiteY5" fmla="*/ 21171 h 113348"/>
                <a:gd name="connsiteX0" fmla="*/ 0 w 503903"/>
                <a:gd name="connsiteY0" fmla="*/ 21171 h 113348"/>
                <a:gd name="connsiteX1" fmla="*/ 21508 w 503903"/>
                <a:gd name="connsiteY1" fmla="*/ 113348 h 113348"/>
                <a:gd name="connsiteX2" fmla="*/ 503903 w 503903"/>
                <a:gd name="connsiteY2" fmla="*/ 36534 h 113348"/>
                <a:gd name="connsiteX3" fmla="*/ 101395 w 503903"/>
                <a:gd name="connsiteY3" fmla="*/ 0 h 113348"/>
                <a:gd name="connsiteX4" fmla="*/ 0 w 503903"/>
                <a:gd name="connsiteY4" fmla="*/ 21171 h 113348"/>
                <a:gd name="connsiteX0" fmla="*/ 0 w 131307"/>
                <a:gd name="connsiteY0" fmla="*/ 21171 h 113348"/>
                <a:gd name="connsiteX1" fmla="*/ 21508 w 131307"/>
                <a:gd name="connsiteY1" fmla="*/ 113348 h 113348"/>
                <a:gd name="connsiteX2" fmla="*/ 131307 w 131307"/>
                <a:gd name="connsiteY2" fmla="*/ 67555 h 113348"/>
                <a:gd name="connsiteX3" fmla="*/ 101395 w 131307"/>
                <a:gd name="connsiteY3" fmla="*/ 0 h 113348"/>
                <a:gd name="connsiteX4" fmla="*/ 0 w 131307"/>
                <a:gd name="connsiteY4" fmla="*/ 21171 h 113348"/>
                <a:gd name="connsiteX0" fmla="*/ 0 w 131307"/>
                <a:gd name="connsiteY0" fmla="*/ 18351 h 110528"/>
                <a:gd name="connsiteX1" fmla="*/ 21508 w 131307"/>
                <a:gd name="connsiteY1" fmla="*/ 110528 h 110528"/>
                <a:gd name="connsiteX2" fmla="*/ 131307 w 131307"/>
                <a:gd name="connsiteY2" fmla="*/ 64735 h 110528"/>
                <a:gd name="connsiteX3" fmla="*/ 115402 w 131307"/>
                <a:gd name="connsiteY3" fmla="*/ 0 h 110528"/>
                <a:gd name="connsiteX4" fmla="*/ 0 w 131307"/>
                <a:gd name="connsiteY4" fmla="*/ 18351 h 110528"/>
                <a:gd name="connsiteX0" fmla="*/ 0 w 134108"/>
                <a:gd name="connsiteY0" fmla="*/ 29631 h 110528"/>
                <a:gd name="connsiteX1" fmla="*/ 24309 w 134108"/>
                <a:gd name="connsiteY1" fmla="*/ 110528 h 110528"/>
                <a:gd name="connsiteX2" fmla="*/ 134108 w 134108"/>
                <a:gd name="connsiteY2" fmla="*/ 64735 h 110528"/>
                <a:gd name="connsiteX3" fmla="*/ 118203 w 134108"/>
                <a:gd name="connsiteY3" fmla="*/ 0 h 110528"/>
                <a:gd name="connsiteX4" fmla="*/ 0 w 134108"/>
                <a:gd name="connsiteY4" fmla="*/ 29631 h 110528"/>
                <a:gd name="connsiteX0" fmla="*/ 0 w 134108"/>
                <a:gd name="connsiteY0" fmla="*/ 29631 h 93607"/>
                <a:gd name="connsiteX1" fmla="*/ 18706 w 134108"/>
                <a:gd name="connsiteY1" fmla="*/ 93607 h 93607"/>
                <a:gd name="connsiteX2" fmla="*/ 134108 w 134108"/>
                <a:gd name="connsiteY2" fmla="*/ 64735 h 93607"/>
                <a:gd name="connsiteX3" fmla="*/ 118203 w 134108"/>
                <a:gd name="connsiteY3" fmla="*/ 0 h 93607"/>
                <a:gd name="connsiteX4" fmla="*/ 0 w 134108"/>
                <a:gd name="connsiteY4" fmla="*/ 29631 h 9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08" h="93607">
                  <a:moveTo>
                    <a:pt x="0" y="29631"/>
                  </a:moveTo>
                  <a:lnTo>
                    <a:pt x="18706" y="93607"/>
                  </a:lnTo>
                  <a:lnTo>
                    <a:pt x="134108" y="64735"/>
                  </a:lnTo>
                  <a:lnTo>
                    <a:pt x="118203" y="0"/>
                  </a:lnTo>
                  <a:lnTo>
                    <a:pt x="0" y="29631"/>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6" name="フリーフォーム 15"/>
            <p:cNvSpPr/>
            <p:nvPr/>
          </p:nvSpPr>
          <p:spPr>
            <a:xfrm>
              <a:off x="3156863" y="3419100"/>
              <a:ext cx="206442" cy="170886"/>
            </a:xfrm>
            <a:custGeom>
              <a:avLst/>
              <a:gdLst>
                <a:gd name="connsiteX0" fmla="*/ 0 w 154081"/>
                <a:gd name="connsiteY0" fmla="*/ 28014 h 98051"/>
                <a:gd name="connsiteX1" fmla="*/ 16809 w 154081"/>
                <a:gd name="connsiteY1" fmla="*/ 98051 h 98051"/>
                <a:gd name="connsiteX2" fmla="*/ 154081 w 154081"/>
                <a:gd name="connsiteY2" fmla="*/ 72838 h 98051"/>
                <a:gd name="connsiteX3" fmla="*/ 134471 w 154081"/>
                <a:gd name="connsiteY3" fmla="*/ 0 h 98051"/>
                <a:gd name="connsiteX4" fmla="*/ 0 w 154081"/>
                <a:gd name="connsiteY4" fmla="*/ 28014 h 98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81" h="98051">
                  <a:moveTo>
                    <a:pt x="0" y="28014"/>
                  </a:moveTo>
                  <a:lnTo>
                    <a:pt x="16809" y="98051"/>
                  </a:lnTo>
                  <a:lnTo>
                    <a:pt x="154081" y="72838"/>
                  </a:lnTo>
                  <a:lnTo>
                    <a:pt x="134471" y="0"/>
                  </a:lnTo>
                  <a:lnTo>
                    <a:pt x="0" y="28014"/>
                  </a:lnTo>
                  <a:close/>
                </a:path>
              </a:pathLst>
            </a:cu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7" name="フリーフォーム 16"/>
            <p:cNvSpPr/>
            <p:nvPr/>
          </p:nvSpPr>
          <p:spPr>
            <a:xfrm>
              <a:off x="3840799" y="3269811"/>
              <a:ext cx="177892" cy="149288"/>
            </a:xfrm>
            <a:custGeom>
              <a:avLst/>
              <a:gdLst>
                <a:gd name="connsiteX0" fmla="*/ 0 w 137272"/>
                <a:gd name="connsiteY0" fmla="*/ 22412 h 92449"/>
                <a:gd name="connsiteX1" fmla="*/ 14007 w 137272"/>
                <a:gd name="connsiteY1" fmla="*/ 92449 h 92449"/>
                <a:gd name="connsiteX2" fmla="*/ 137272 w 137272"/>
                <a:gd name="connsiteY2" fmla="*/ 72838 h 92449"/>
                <a:gd name="connsiteX3" fmla="*/ 123265 w 137272"/>
                <a:gd name="connsiteY3" fmla="*/ 0 h 92449"/>
                <a:gd name="connsiteX4" fmla="*/ 0 w 137272"/>
                <a:gd name="connsiteY4" fmla="*/ 22412 h 9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72" h="92449">
                  <a:moveTo>
                    <a:pt x="0" y="22412"/>
                  </a:moveTo>
                  <a:lnTo>
                    <a:pt x="14007" y="92449"/>
                  </a:lnTo>
                  <a:lnTo>
                    <a:pt x="137272" y="72838"/>
                  </a:lnTo>
                  <a:lnTo>
                    <a:pt x="123265" y="0"/>
                  </a:lnTo>
                  <a:lnTo>
                    <a:pt x="0" y="22412"/>
                  </a:lnTo>
                  <a:close/>
                </a:path>
              </a:pathLst>
            </a:cu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8" name="フリーフォーム 17"/>
            <p:cNvSpPr/>
            <p:nvPr/>
          </p:nvSpPr>
          <p:spPr>
            <a:xfrm>
              <a:off x="4018689" y="3241667"/>
              <a:ext cx="199180" cy="153978"/>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9" name="フリーフォーム 18"/>
            <p:cNvSpPr/>
            <p:nvPr/>
          </p:nvSpPr>
          <p:spPr>
            <a:xfrm>
              <a:off x="4855072" y="3083451"/>
              <a:ext cx="210101" cy="151079"/>
            </a:xfrm>
            <a:custGeom>
              <a:avLst/>
              <a:gdLst>
                <a:gd name="connsiteX0" fmla="*/ 0 w 148478"/>
                <a:gd name="connsiteY0" fmla="*/ 25214 h 95250"/>
                <a:gd name="connsiteX1" fmla="*/ 14008 w 148478"/>
                <a:gd name="connsiteY1" fmla="*/ 95250 h 95250"/>
                <a:gd name="connsiteX2" fmla="*/ 148478 w 148478"/>
                <a:gd name="connsiteY2" fmla="*/ 72839 h 95250"/>
                <a:gd name="connsiteX3" fmla="*/ 128868 w 148478"/>
                <a:gd name="connsiteY3" fmla="*/ 0 h 95250"/>
                <a:gd name="connsiteX4" fmla="*/ 0 w 148478"/>
                <a:gd name="connsiteY4" fmla="*/ 2521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0" y="25214"/>
                  </a:moveTo>
                  <a:lnTo>
                    <a:pt x="14008" y="95250"/>
                  </a:lnTo>
                  <a:lnTo>
                    <a:pt x="148478" y="72839"/>
                  </a:lnTo>
                  <a:lnTo>
                    <a:pt x="128868" y="0"/>
                  </a:lnTo>
                  <a:lnTo>
                    <a:pt x="0" y="25214"/>
                  </a:lnTo>
                  <a:close/>
                </a:path>
              </a:pathLst>
            </a:cu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0" name="フリーフォーム 19"/>
            <p:cNvSpPr/>
            <p:nvPr/>
          </p:nvSpPr>
          <p:spPr>
            <a:xfrm rot="21149537">
              <a:off x="4601118" y="3162434"/>
              <a:ext cx="192414" cy="164040"/>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1" name="フリーフォーム 20"/>
            <p:cNvSpPr/>
            <p:nvPr/>
          </p:nvSpPr>
          <p:spPr>
            <a:xfrm rot="21148398">
              <a:off x="4236894" y="3275440"/>
              <a:ext cx="192414" cy="153978"/>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2" name="フリーフォーム 21"/>
            <p:cNvSpPr/>
            <p:nvPr/>
          </p:nvSpPr>
          <p:spPr>
            <a:xfrm rot="21323133">
              <a:off x="5101899" y="3104104"/>
              <a:ext cx="192414" cy="156737"/>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3" name="フリーフォーム 22"/>
            <p:cNvSpPr/>
            <p:nvPr/>
          </p:nvSpPr>
          <p:spPr>
            <a:xfrm rot="21003501">
              <a:off x="3390550" y="3451305"/>
              <a:ext cx="189700" cy="166356"/>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4" name="フリーフォーム 23"/>
            <p:cNvSpPr/>
            <p:nvPr/>
          </p:nvSpPr>
          <p:spPr>
            <a:xfrm>
              <a:off x="3620909" y="3376244"/>
              <a:ext cx="204796" cy="165137"/>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5" name="フリーフォーム 24"/>
            <p:cNvSpPr/>
            <p:nvPr/>
          </p:nvSpPr>
          <p:spPr>
            <a:xfrm rot="256458">
              <a:off x="5503605" y="3024381"/>
              <a:ext cx="195820" cy="153978"/>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6" name="フリーフォーム 25"/>
            <p:cNvSpPr/>
            <p:nvPr/>
          </p:nvSpPr>
          <p:spPr>
            <a:xfrm rot="207173">
              <a:off x="5760753" y="3015310"/>
              <a:ext cx="199180" cy="153978"/>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7" name="フリーフォーム 26"/>
            <p:cNvSpPr/>
            <p:nvPr/>
          </p:nvSpPr>
          <p:spPr>
            <a:xfrm rot="739347">
              <a:off x="6244024" y="2879448"/>
              <a:ext cx="170903" cy="165140"/>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srgbClr val="FF0000"/>
                </a:solidFill>
                <a:latin typeface="Calibri"/>
                <a:ea typeface="ＭＳ Ｐゴシック" panose="020B0600070205080204" pitchFamily="50" charset="-128"/>
              </a:endParaRPr>
            </a:p>
          </p:txBody>
        </p:sp>
        <p:sp>
          <p:nvSpPr>
            <p:cNvPr id="28" name="フリーフォーム 27"/>
            <p:cNvSpPr/>
            <p:nvPr/>
          </p:nvSpPr>
          <p:spPr>
            <a:xfrm rot="398402">
              <a:off x="6075257" y="2895393"/>
              <a:ext cx="159213" cy="165140"/>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29" name="フリーフォーム 28"/>
            <p:cNvSpPr/>
            <p:nvPr/>
          </p:nvSpPr>
          <p:spPr>
            <a:xfrm rot="20019948">
              <a:off x="1143440" y="4605740"/>
              <a:ext cx="100835" cy="117173"/>
            </a:xfrm>
            <a:custGeom>
              <a:avLst/>
              <a:gdLst>
                <a:gd name="connsiteX0" fmla="*/ 8049 w 77810"/>
                <a:gd name="connsiteY0" fmla="*/ 0 h 72444"/>
                <a:gd name="connsiteX1" fmla="*/ 0 w 77810"/>
                <a:gd name="connsiteY1" fmla="*/ 64394 h 72444"/>
                <a:gd name="connsiteX2" fmla="*/ 69761 w 77810"/>
                <a:gd name="connsiteY2" fmla="*/ 72444 h 72444"/>
                <a:gd name="connsiteX3" fmla="*/ 77810 w 77810"/>
                <a:gd name="connsiteY3" fmla="*/ 8049 h 72444"/>
                <a:gd name="connsiteX4" fmla="*/ 8049 w 77810"/>
                <a:gd name="connsiteY4" fmla="*/ 0 h 7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0" h="72444">
                  <a:moveTo>
                    <a:pt x="8049" y="0"/>
                  </a:moveTo>
                  <a:lnTo>
                    <a:pt x="0" y="64394"/>
                  </a:lnTo>
                  <a:lnTo>
                    <a:pt x="69761" y="72444"/>
                  </a:lnTo>
                  <a:lnTo>
                    <a:pt x="77810" y="8049"/>
                  </a:lnTo>
                  <a:lnTo>
                    <a:pt x="8049"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0" name="フリーフォーム 29"/>
            <p:cNvSpPr/>
            <p:nvPr/>
          </p:nvSpPr>
          <p:spPr>
            <a:xfrm rot="18118106">
              <a:off x="1191292" y="4778121"/>
              <a:ext cx="107975" cy="103419"/>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1" name="フリーフォーム 30"/>
            <p:cNvSpPr/>
            <p:nvPr/>
          </p:nvSpPr>
          <p:spPr>
            <a:xfrm rot="19900643">
              <a:off x="1734370" y="4241090"/>
              <a:ext cx="149485" cy="150940"/>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 name="connsiteX0" fmla="*/ 5148 w 100233"/>
                <a:gd name="connsiteY0" fmla="*/ 0 h 79804"/>
                <a:gd name="connsiteX1" fmla="*/ 0 w 100233"/>
                <a:gd name="connsiteY1" fmla="*/ 74656 h 79804"/>
                <a:gd name="connsiteX2" fmla="*/ 69507 w 100233"/>
                <a:gd name="connsiteY2" fmla="*/ 79804 h 79804"/>
                <a:gd name="connsiteX3" fmla="*/ 100233 w 100233"/>
                <a:gd name="connsiteY3" fmla="*/ 35379 h 79804"/>
                <a:gd name="connsiteX4" fmla="*/ 5148 w 100233"/>
                <a:gd name="connsiteY4" fmla="*/ 0 h 79804"/>
                <a:gd name="connsiteX0" fmla="*/ 29729 w 100233"/>
                <a:gd name="connsiteY0" fmla="*/ 0 h 79803"/>
                <a:gd name="connsiteX1" fmla="*/ 0 w 100233"/>
                <a:gd name="connsiteY1" fmla="*/ 74655 h 79803"/>
                <a:gd name="connsiteX2" fmla="*/ 69507 w 100233"/>
                <a:gd name="connsiteY2" fmla="*/ 79803 h 79803"/>
                <a:gd name="connsiteX3" fmla="*/ 100233 w 100233"/>
                <a:gd name="connsiteY3" fmla="*/ 35378 h 79803"/>
                <a:gd name="connsiteX4" fmla="*/ 29729 w 100233"/>
                <a:gd name="connsiteY4" fmla="*/ 0 h 79803"/>
                <a:gd name="connsiteX0" fmla="*/ 29729 w 100233"/>
                <a:gd name="connsiteY0" fmla="*/ 0 h 95167"/>
                <a:gd name="connsiteX1" fmla="*/ 0 w 100233"/>
                <a:gd name="connsiteY1" fmla="*/ 74655 h 95167"/>
                <a:gd name="connsiteX2" fmla="*/ 63362 w 100233"/>
                <a:gd name="connsiteY2" fmla="*/ 95167 h 95167"/>
                <a:gd name="connsiteX3" fmla="*/ 100233 w 100233"/>
                <a:gd name="connsiteY3" fmla="*/ 35378 h 95167"/>
                <a:gd name="connsiteX4" fmla="*/ 29729 w 100233"/>
                <a:gd name="connsiteY4" fmla="*/ 0 h 95167"/>
                <a:gd name="connsiteX0" fmla="*/ 42019 w 112523"/>
                <a:gd name="connsiteY0" fmla="*/ 0 h 95167"/>
                <a:gd name="connsiteX1" fmla="*/ 0 w 112523"/>
                <a:gd name="connsiteY1" fmla="*/ 56221 h 95167"/>
                <a:gd name="connsiteX2" fmla="*/ 75652 w 112523"/>
                <a:gd name="connsiteY2" fmla="*/ 95167 h 95167"/>
                <a:gd name="connsiteX3" fmla="*/ 112523 w 112523"/>
                <a:gd name="connsiteY3" fmla="*/ 35378 h 95167"/>
                <a:gd name="connsiteX4" fmla="*/ 42019 w 112523"/>
                <a:gd name="connsiteY4" fmla="*/ 0 h 95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23" h="95167">
                  <a:moveTo>
                    <a:pt x="42019" y="0"/>
                  </a:moveTo>
                  <a:lnTo>
                    <a:pt x="0" y="56221"/>
                  </a:lnTo>
                  <a:lnTo>
                    <a:pt x="75652" y="95167"/>
                  </a:lnTo>
                  <a:lnTo>
                    <a:pt x="112523" y="35378"/>
                  </a:lnTo>
                  <a:lnTo>
                    <a:pt x="42019"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2" name="フリーフォーム 31"/>
            <p:cNvSpPr/>
            <p:nvPr/>
          </p:nvSpPr>
          <p:spPr>
            <a:xfrm rot="2520000">
              <a:off x="1985767" y="4035768"/>
              <a:ext cx="90075" cy="125219"/>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3" name="フリーフォーム 32"/>
            <p:cNvSpPr/>
            <p:nvPr/>
          </p:nvSpPr>
          <p:spPr>
            <a:xfrm rot="18859499">
              <a:off x="4449719" y="3735329"/>
              <a:ext cx="251015" cy="131115"/>
            </a:xfrm>
            <a:custGeom>
              <a:avLst/>
              <a:gdLst>
                <a:gd name="connsiteX0" fmla="*/ 0 w 148478"/>
                <a:gd name="connsiteY0" fmla="*/ 25214 h 95250"/>
                <a:gd name="connsiteX1" fmla="*/ 14008 w 148478"/>
                <a:gd name="connsiteY1" fmla="*/ 95250 h 95250"/>
                <a:gd name="connsiteX2" fmla="*/ 148478 w 148478"/>
                <a:gd name="connsiteY2" fmla="*/ 72839 h 95250"/>
                <a:gd name="connsiteX3" fmla="*/ 128868 w 148478"/>
                <a:gd name="connsiteY3" fmla="*/ 0 h 95250"/>
                <a:gd name="connsiteX4" fmla="*/ 0 w 148478"/>
                <a:gd name="connsiteY4" fmla="*/ 2521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0" y="25214"/>
                  </a:moveTo>
                  <a:lnTo>
                    <a:pt x="14008" y="95250"/>
                  </a:lnTo>
                  <a:lnTo>
                    <a:pt x="148478" y="72839"/>
                  </a:lnTo>
                  <a:lnTo>
                    <a:pt x="128868" y="0"/>
                  </a:lnTo>
                  <a:lnTo>
                    <a:pt x="0" y="25214"/>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4" name="フリーフォーム 33"/>
            <p:cNvSpPr/>
            <p:nvPr/>
          </p:nvSpPr>
          <p:spPr>
            <a:xfrm rot="560764">
              <a:off x="3770935" y="3767665"/>
              <a:ext cx="193711" cy="160213"/>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5" name="フリーフォーム 34"/>
            <p:cNvSpPr/>
            <p:nvPr/>
          </p:nvSpPr>
          <p:spPr>
            <a:xfrm rot="1029157">
              <a:off x="3048972" y="3912574"/>
              <a:ext cx="192414" cy="166940"/>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6" name="フリーフォーム 35"/>
            <p:cNvSpPr/>
            <p:nvPr/>
          </p:nvSpPr>
          <p:spPr>
            <a:xfrm rot="21323133">
              <a:off x="4633089" y="3797669"/>
              <a:ext cx="192414" cy="161312"/>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7" name="フリーフォーム 36"/>
            <p:cNvSpPr/>
            <p:nvPr/>
          </p:nvSpPr>
          <p:spPr>
            <a:xfrm rot="15977786">
              <a:off x="5380841" y="3434000"/>
              <a:ext cx="252514" cy="131112"/>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8" name="フリーフォーム 37"/>
            <p:cNvSpPr/>
            <p:nvPr/>
          </p:nvSpPr>
          <p:spPr>
            <a:xfrm rot="21206880">
              <a:off x="5402957" y="3648878"/>
              <a:ext cx="200091" cy="165719"/>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39" name="フリーフォーム 38"/>
            <p:cNvSpPr/>
            <p:nvPr/>
          </p:nvSpPr>
          <p:spPr>
            <a:xfrm rot="20876401">
              <a:off x="6012958" y="3407958"/>
              <a:ext cx="161928" cy="165140"/>
            </a:xfrm>
            <a:custGeom>
              <a:avLst/>
              <a:gdLst>
                <a:gd name="connsiteX0" fmla="*/ 134471 w 148478"/>
                <a:gd name="connsiteY0" fmla="*/ 0 h 95250"/>
                <a:gd name="connsiteX1" fmla="*/ 0 w 148478"/>
                <a:gd name="connsiteY1" fmla="*/ 22412 h 95250"/>
                <a:gd name="connsiteX2" fmla="*/ 14007 w 148478"/>
                <a:gd name="connsiteY2" fmla="*/ 95250 h 95250"/>
                <a:gd name="connsiteX3" fmla="*/ 148478 w 148478"/>
                <a:gd name="connsiteY3" fmla="*/ 70037 h 95250"/>
                <a:gd name="connsiteX4" fmla="*/ 134471 w 148478"/>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78" h="95250">
                  <a:moveTo>
                    <a:pt x="134471" y="0"/>
                  </a:moveTo>
                  <a:lnTo>
                    <a:pt x="0" y="22412"/>
                  </a:lnTo>
                  <a:lnTo>
                    <a:pt x="14007" y="95250"/>
                  </a:lnTo>
                  <a:lnTo>
                    <a:pt x="148478" y="70037"/>
                  </a:lnTo>
                  <a:lnTo>
                    <a:pt x="134471"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0" name="フリーフォーム 39"/>
            <p:cNvSpPr/>
            <p:nvPr/>
          </p:nvSpPr>
          <p:spPr>
            <a:xfrm>
              <a:off x="932050" y="5008006"/>
              <a:ext cx="94106" cy="129796"/>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1" name="フリーフォーム 40"/>
            <p:cNvSpPr/>
            <p:nvPr/>
          </p:nvSpPr>
          <p:spPr>
            <a:xfrm rot="1223943">
              <a:off x="1208299" y="5027362"/>
              <a:ext cx="90075" cy="128578"/>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2" name="フリーフォーム 41"/>
            <p:cNvSpPr/>
            <p:nvPr/>
          </p:nvSpPr>
          <p:spPr>
            <a:xfrm rot="20220947">
              <a:off x="1281212" y="4309130"/>
              <a:ext cx="90075" cy="129095"/>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3" name="フリーフォーム 42"/>
            <p:cNvSpPr/>
            <p:nvPr/>
          </p:nvSpPr>
          <p:spPr>
            <a:xfrm rot="1302583">
              <a:off x="1613002" y="4218808"/>
              <a:ext cx="90075" cy="134840"/>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4" name="フリーフォーム 43"/>
            <p:cNvSpPr/>
            <p:nvPr/>
          </p:nvSpPr>
          <p:spPr>
            <a:xfrm>
              <a:off x="1848790" y="4067382"/>
              <a:ext cx="99426" cy="133674"/>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5" name="フリーフォーム 44"/>
            <p:cNvSpPr/>
            <p:nvPr/>
          </p:nvSpPr>
          <p:spPr>
            <a:xfrm rot="19426945">
              <a:off x="1376541" y="4147649"/>
              <a:ext cx="90075" cy="138199"/>
            </a:xfrm>
            <a:custGeom>
              <a:avLst/>
              <a:gdLst>
                <a:gd name="connsiteX0" fmla="*/ 5148 w 69507"/>
                <a:gd name="connsiteY0" fmla="*/ 0 h 79804"/>
                <a:gd name="connsiteX1" fmla="*/ 0 w 69507"/>
                <a:gd name="connsiteY1" fmla="*/ 74656 h 79804"/>
                <a:gd name="connsiteX2" fmla="*/ 69507 w 69507"/>
                <a:gd name="connsiteY2" fmla="*/ 79804 h 79804"/>
                <a:gd name="connsiteX3" fmla="*/ 69507 w 69507"/>
                <a:gd name="connsiteY3" fmla="*/ 7723 h 79804"/>
                <a:gd name="connsiteX4" fmla="*/ 5148 w 69507"/>
                <a:gd name="connsiteY4" fmla="*/ 0 h 7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07" h="79804">
                  <a:moveTo>
                    <a:pt x="5148" y="0"/>
                  </a:moveTo>
                  <a:lnTo>
                    <a:pt x="0" y="74656"/>
                  </a:lnTo>
                  <a:lnTo>
                    <a:pt x="69507" y="79804"/>
                  </a:lnTo>
                  <a:lnTo>
                    <a:pt x="69507" y="7723"/>
                  </a:lnTo>
                  <a:lnTo>
                    <a:pt x="5148"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46" name="円/楕円 45"/>
            <p:cNvSpPr/>
            <p:nvPr/>
          </p:nvSpPr>
          <p:spPr>
            <a:xfrm rot="19363086">
              <a:off x="353750" y="3842750"/>
              <a:ext cx="2121154" cy="1230188"/>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68" name="円/楕円 67"/>
            <p:cNvSpPr/>
            <p:nvPr/>
          </p:nvSpPr>
          <p:spPr>
            <a:xfrm rot="20949138">
              <a:off x="2784417" y="3502035"/>
              <a:ext cx="4135672" cy="614283"/>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grpSp>
      <p:sp>
        <p:nvSpPr>
          <p:cNvPr id="48" name="テキスト ボックス 175"/>
          <p:cNvSpPr txBox="1"/>
          <p:nvPr/>
        </p:nvSpPr>
        <p:spPr>
          <a:xfrm>
            <a:off x="9120337" y="3702169"/>
            <a:ext cx="1151291" cy="4408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87188" tIns="43594" rIns="87188" bIns="43594"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en-US" altLang="ja-JP" sz="1500" dirty="0">
                <a:solidFill>
                  <a:prstClr val="black"/>
                </a:solidFill>
                <a:latin typeface="HG丸ｺﾞｼｯｸM-PRO" pitchFamily="50" charset="-128"/>
                <a:ea typeface="HG丸ｺﾞｼｯｸM-PRO" pitchFamily="50" charset="-128"/>
              </a:rPr>
              <a:t>Inside of Port</a:t>
            </a:r>
            <a:endParaRPr lang="ja-JP" altLang="en-US" sz="1500" dirty="0">
              <a:solidFill>
                <a:prstClr val="black"/>
              </a:solidFill>
              <a:latin typeface="HG丸ｺﾞｼｯｸM-PRO" pitchFamily="50" charset="-128"/>
              <a:ea typeface="HG丸ｺﾞｼｯｸM-PRO" pitchFamily="50" charset="-128"/>
            </a:endParaRPr>
          </a:p>
        </p:txBody>
      </p:sp>
      <p:sp>
        <p:nvSpPr>
          <p:cNvPr id="47" name="テキスト ボックス 174"/>
          <p:cNvSpPr txBox="1"/>
          <p:nvPr/>
        </p:nvSpPr>
        <p:spPr>
          <a:xfrm>
            <a:off x="9120337" y="1059335"/>
            <a:ext cx="1149256" cy="56946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87188" tIns="43594" rIns="87188" bIns="43594"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en-US" altLang="ja-JP" sz="1700" dirty="0">
                <a:solidFill>
                  <a:prstClr val="black"/>
                </a:solidFill>
                <a:latin typeface="HG丸ｺﾞｼｯｸM-PRO" pitchFamily="50" charset="-128"/>
                <a:ea typeface="HG丸ｺﾞｼｯｸM-PRO" pitchFamily="50" charset="-128"/>
              </a:rPr>
              <a:t>Outside of Port</a:t>
            </a:r>
            <a:endParaRPr lang="ja-JP" altLang="en-US" sz="1700" dirty="0">
              <a:solidFill>
                <a:prstClr val="black"/>
              </a:solidFill>
              <a:latin typeface="HG丸ｺﾞｼｯｸM-PRO" pitchFamily="50" charset="-128"/>
              <a:ea typeface="HG丸ｺﾞｼｯｸM-PRO" pitchFamily="50" charset="-128"/>
            </a:endParaRPr>
          </a:p>
        </p:txBody>
      </p:sp>
      <p:sp>
        <p:nvSpPr>
          <p:cNvPr id="71" name="タイトル 1"/>
          <p:cNvSpPr txBox="1">
            <a:spLocks/>
          </p:cNvSpPr>
          <p:nvPr/>
        </p:nvSpPr>
        <p:spPr>
          <a:xfrm>
            <a:off x="1524003" y="1"/>
            <a:ext cx="8656364" cy="476249"/>
          </a:xfrm>
          <a:prstGeom prst="rect">
            <a:avLst/>
          </a:prstGeom>
        </p:spPr>
        <p:txBody>
          <a:bodyPr lIns="87188" tIns="43594" rIns="87188" bIns="43594"/>
          <a:lstStyle/>
          <a:p>
            <a:pPr defTabSz="871880" fontAlgn="base">
              <a:spcBef>
                <a:spcPct val="0"/>
              </a:spcBef>
              <a:spcAft>
                <a:spcPct val="0"/>
              </a:spcAft>
              <a:defRPr/>
            </a:pPr>
            <a:r>
              <a:rPr lang="en-US" altLang="ja-JP" sz="2800" kern="0" dirty="0">
                <a:solidFill>
                  <a:srgbClr val="4087C8"/>
                </a:solidFill>
                <a:latin typeface="Calibri"/>
                <a:ea typeface="ＭＳ Ｐゴシック" panose="020B0600070205080204" pitchFamily="50" charset="-128"/>
              </a:rPr>
              <a:t>Failure of Breakwater at North Part</a:t>
            </a:r>
            <a:endParaRPr lang="ja-JP" altLang="en-US" sz="2800" kern="0" dirty="0">
              <a:solidFill>
                <a:srgbClr val="4087C8"/>
              </a:solidFill>
              <a:latin typeface="Calibri"/>
              <a:ea typeface="ＭＳ Ｐゴシック" panose="020B0600070205080204" pitchFamily="50" charset="-128"/>
            </a:endParaRPr>
          </a:p>
        </p:txBody>
      </p:sp>
      <p:grpSp>
        <p:nvGrpSpPr>
          <p:cNvPr id="4" name="グループ化 94"/>
          <p:cNvGrpSpPr/>
          <p:nvPr/>
        </p:nvGrpSpPr>
        <p:grpSpPr>
          <a:xfrm>
            <a:off x="5185538" y="4318705"/>
            <a:ext cx="5252779" cy="1937717"/>
            <a:chOff x="-955104" y="5200793"/>
            <a:chExt cx="7318821" cy="2469863"/>
          </a:xfrm>
        </p:grpSpPr>
        <p:pic>
          <p:nvPicPr>
            <p:cNvPr id="72" name="Picture 1"/>
            <p:cNvPicPr>
              <a:picLocks noChangeAspect="1" noChangeArrowheads="1"/>
            </p:cNvPicPr>
            <p:nvPr/>
          </p:nvPicPr>
          <p:blipFill>
            <a:blip r:embed="rId3" cstate="print"/>
            <a:srcRect l="2899" t="2073" b="11399"/>
            <a:stretch>
              <a:fillRect/>
            </a:stretch>
          </p:blipFill>
          <p:spPr bwMode="auto">
            <a:xfrm>
              <a:off x="-955104" y="5200793"/>
              <a:ext cx="7318821" cy="2469863"/>
            </a:xfrm>
            <a:prstGeom prst="rect">
              <a:avLst/>
            </a:prstGeom>
            <a:noFill/>
            <a:ln w="9525">
              <a:noFill/>
              <a:miter lim="800000"/>
              <a:headEnd/>
              <a:tailEnd/>
            </a:ln>
          </p:spPr>
        </p:pic>
        <p:sp>
          <p:nvSpPr>
            <p:cNvPr id="73" name="フリーフォーム 72"/>
            <p:cNvSpPr/>
            <p:nvPr/>
          </p:nvSpPr>
          <p:spPr>
            <a:xfrm>
              <a:off x="-359152" y="5662871"/>
              <a:ext cx="409903" cy="335892"/>
            </a:xfrm>
            <a:custGeom>
              <a:avLst/>
              <a:gdLst>
                <a:gd name="connsiteX0" fmla="*/ 151087 w 407276"/>
                <a:gd name="connsiteY0" fmla="*/ 0 h 321879"/>
                <a:gd name="connsiteX1" fmla="*/ 0 w 407276"/>
                <a:gd name="connsiteY1" fmla="*/ 183931 h 321879"/>
                <a:gd name="connsiteX2" fmla="*/ 256190 w 407276"/>
                <a:gd name="connsiteY2" fmla="*/ 321879 h 321879"/>
                <a:gd name="connsiteX3" fmla="*/ 407276 w 407276"/>
                <a:gd name="connsiteY3" fmla="*/ 144517 h 321879"/>
                <a:gd name="connsiteX4" fmla="*/ 151087 w 407276"/>
                <a:gd name="connsiteY4" fmla="*/ 0 h 32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76" h="321879">
                  <a:moveTo>
                    <a:pt x="151087" y="0"/>
                  </a:moveTo>
                  <a:lnTo>
                    <a:pt x="0" y="183931"/>
                  </a:lnTo>
                  <a:lnTo>
                    <a:pt x="256190" y="321879"/>
                  </a:lnTo>
                  <a:lnTo>
                    <a:pt x="407276" y="144517"/>
                  </a:lnTo>
                  <a:lnTo>
                    <a:pt x="151087"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74" name="フリーフォーム 73"/>
            <p:cNvSpPr/>
            <p:nvPr/>
          </p:nvSpPr>
          <p:spPr>
            <a:xfrm>
              <a:off x="-359152" y="5814395"/>
              <a:ext cx="462455" cy="408151"/>
            </a:xfrm>
            <a:custGeom>
              <a:avLst/>
              <a:gdLst>
                <a:gd name="connsiteX0" fmla="*/ 0 w 459828"/>
                <a:gd name="connsiteY0" fmla="*/ 39414 h 394138"/>
                <a:gd name="connsiteX1" fmla="*/ 32845 w 459828"/>
                <a:gd name="connsiteY1" fmla="*/ 262759 h 394138"/>
                <a:gd name="connsiteX2" fmla="*/ 275897 w 459828"/>
                <a:gd name="connsiteY2" fmla="*/ 394138 h 394138"/>
                <a:gd name="connsiteX3" fmla="*/ 459828 w 459828"/>
                <a:gd name="connsiteY3" fmla="*/ 177362 h 394138"/>
                <a:gd name="connsiteX4" fmla="*/ 413845 w 459828"/>
                <a:gd name="connsiteY4" fmla="*/ 0 h 39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28" h="394138">
                  <a:moveTo>
                    <a:pt x="0" y="39414"/>
                  </a:moveTo>
                  <a:lnTo>
                    <a:pt x="32845" y="262759"/>
                  </a:lnTo>
                  <a:lnTo>
                    <a:pt x="275897" y="394138"/>
                  </a:lnTo>
                  <a:lnTo>
                    <a:pt x="459828" y="177362"/>
                  </a:lnTo>
                  <a:lnTo>
                    <a:pt x="413845" y="0"/>
                  </a:lnTo>
                </a:path>
              </a:pathLst>
            </a:custGeom>
            <a:ln w="12700">
              <a:solidFill>
                <a:schemeClr val="bg1"/>
              </a:solidFill>
              <a:prstDash val="sysDot"/>
            </a:ln>
          </p:spPr>
          <p:style>
            <a:lnRef idx="1">
              <a:schemeClr val="dk1"/>
            </a:lnRef>
            <a:fillRef idx="0">
              <a:schemeClr val="dk1"/>
            </a:fillRef>
            <a:effectRef idx="0">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cxnSp>
          <p:nvCxnSpPr>
            <p:cNvPr id="75" name="直線コネクタ 74"/>
            <p:cNvCxnSpPr>
              <a:stCxn id="73" idx="2"/>
              <a:endCxn id="74" idx="2"/>
            </p:cNvCxnSpPr>
            <p:nvPr/>
          </p:nvCxnSpPr>
          <p:spPr>
            <a:xfrm>
              <a:off x="-100335" y="5998763"/>
              <a:ext cx="19707" cy="22378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 name="フリーフォーム 75"/>
            <p:cNvSpPr/>
            <p:nvPr/>
          </p:nvSpPr>
          <p:spPr>
            <a:xfrm>
              <a:off x="513207" y="6044746"/>
              <a:ext cx="420414" cy="283342"/>
            </a:xfrm>
            <a:custGeom>
              <a:avLst/>
              <a:gdLst>
                <a:gd name="connsiteX0" fmla="*/ 118241 w 420414"/>
                <a:gd name="connsiteY0" fmla="*/ 0 h 269328"/>
                <a:gd name="connsiteX1" fmla="*/ 420414 w 420414"/>
                <a:gd name="connsiteY1" fmla="*/ 124810 h 269328"/>
                <a:gd name="connsiteX2" fmla="*/ 315310 w 420414"/>
                <a:gd name="connsiteY2" fmla="*/ 269328 h 269328"/>
                <a:gd name="connsiteX3" fmla="*/ 0 w 420414"/>
                <a:gd name="connsiteY3" fmla="*/ 131379 h 269328"/>
                <a:gd name="connsiteX4" fmla="*/ 118241 w 420414"/>
                <a:gd name="connsiteY4" fmla="*/ 0 h 26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14" h="269328">
                  <a:moveTo>
                    <a:pt x="118241" y="0"/>
                  </a:moveTo>
                  <a:lnTo>
                    <a:pt x="420414" y="124810"/>
                  </a:lnTo>
                  <a:lnTo>
                    <a:pt x="315310" y="269328"/>
                  </a:lnTo>
                  <a:lnTo>
                    <a:pt x="0" y="131379"/>
                  </a:lnTo>
                  <a:lnTo>
                    <a:pt x="118241"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77" name="フリーフォーム 76"/>
            <p:cNvSpPr/>
            <p:nvPr/>
          </p:nvSpPr>
          <p:spPr>
            <a:xfrm>
              <a:off x="519776" y="6169994"/>
              <a:ext cx="492672" cy="408152"/>
            </a:xfrm>
            <a:custGeom>
              <a:avLst/>
              <a:gdLst>
                <a:gd name="connsiteX0" fmla="*/ 0 w 492672"/>
                <a:gd name="connsiteY0" fmla="*/ 26276 h 394138"/>
                <a:gd name="connsiteX1" fmla="*/ 45983 w 492672"/>
                <a:gd name="connsiteY1" fmla="*/ 289035 h 394138"/>
                <a:gd name="connsiteX2" fmla="*/ 341586 w 492672"/>
                <a:gd name="connsiteY2" fmla="*/ 394138 h 394138"/>
                <a:gd name="connsiteX3" fmla="*/ 492672 w 492672"/>
                <a:gd name="connsiteY3" fmla="*/ 164224 h 394138"/>
                <a:gd name="connsiteX4" fmla="*/ 407276 w 492672"/>
                <a:gd name="connsiteY4" fmla="*/ 0 h 39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72" h="394138">
                  <a:moveTo>
                    <a:pt x="0" y="26276"/>
                  </a:moveTo>
                  <a:lnTo>
                    <a:pt x="45983" y="289035"/>
                  </a:lnTo>
                  <a:lnTo>
                    <a:pt x="341586" y="394138"/>
                  </a:lnTo>
                  <a:lnTo>
                    <a:pt x="492672" y="164224"/>
                  </a:lnTo>
                  <a:lnTo>
                    <a:pt x="407276"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cxnSp>
          <p:nvCxnSpPr>
            <p:cNvPr id="78" name="直線コネクタ 77"/>
            <p:cNvCxnSpPr>
              <a:stCxn id="76" idx="2"/>
              <a:endCxn id="77" idx="2"/>
            </p:cNvCxnSpPr>
            <p:nvPr/>
          </p:nvCxnSpPr>
          <p:spPr>
            <a:xfrm>
              <a:off x="828517" y="6328088"/>
              <a:ext cx="32845" cy="25005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9" name="フリーフォーム 78"/>
            <p:cNvSpPr/>
            <p:nvPr/>
          </p:nvSpPr>
          <p:spPr>
            <a:xfrm>
              <a:off x="2075307" y="6439760"/>
              <a:ext cx="396765" cy="355600"/>
            </a:xfrm>
            <a:custGeom>
              <a:avLst/>
              <a:gdLst>
                <a:gd name="connsiteX0" fmla="*/ 289034 w 394138"/>
                <a:gd name="connsiteY0" fmla="*/ 0 h 341586"/>
                <a:gd name="connsiteX1" fmla="*/ 0 w 394138"/>
                <a:gd name="connsiteY1" fmla="*/ 210207 h 341586"/>
                <a:gd name="connsiteX2" fmla="*/ 98534 w 394138"/>
                <a:gd name="connsiteY2" fmla="*/ 341586 h 341586"/>
                <a:gd name="connsiteX3" fmla="*/ 394138 w 394138"/>
                <a:gd name="connsiteY3" fmla="*/ 137948 h 341586"/>
                <a:gd name="connsiteX4" fmla="*/ 289034 w 394138"/>
                <a:gd name="connsiteY4" fmla="*/ 0 h 34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38" h="341586">
                  <a:moveTo>
                    <a:pt x="289034" y="0"/>
                  </a:moveTo>
                  <a:lnTo>
                    <a:pt x="0" y="210207"/>
                  </a:lnTo>
                  <a:lnTo>
                    <a:pt x="98534" y="341586"/>
                  </a:lnTo>
                  <a:lnTo>
                    <a:pt x="394138" y="137948"/>
                  </a:lnTo>
                  <a:lnTo>
                    <a:pt x="289034"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80" name="フリーフォーム 79"/>
            <p:cNvSpPr/>
            <p:nvPr/>
          </p:nvSpPr>
          <p:spPr>
            <a:xfrm>
              <a:off x="2068738" y="6657412"/>
              <a:ext cx="243051" cy="289472"/>
            </a:xfrm>
            <a:custGeom>
              <a:avLst/>
              <a:gdLst>
                <a:gd name="connsiteX0" fmla="*/ 0 w 243051"/>
                <a:gd name="connsiteY0" fmla="*/ 0 h 282465"/>
                <a:gd name="connsiteX1" fmla="*/ 26276 w 243051"/>
                <a:gd name="connsiteY1" fmla="*/ 203638 h 282465"/>
                <a:gd name="connsiteX2" fmla="*/ 118241 w 243051"/>
                <a:gd name="connsiteY2" fmla="*/ 282465 h 282465"/>
                <a:gd name="connsiteX3" fmla="*/ 243051 w 243051"/>
                <a:gd name="connsiteY3" fmla="*/ 203638 h 282465"/>
              </a:gdLst>
              <a:ahLst/>
              <a:cxnLst>
                <a:cxn ang="0">
                  <a:pos x="connsiteX0" y="connsiteY0"/>
                </a:cxn>
                <a:cxn ang="0">
                  <a:pos x="connsiteX1" y="connsiteY1"/>
                </a:cxn>
                <a:cxn ang="0">
                  <a:pos x="connsiteX2" y="connsiteY2"/>
                </a:cxn>
                <a:cxn ang="0">
                  <a:pos x="connsiteX3" y="connsiteY3"/>
                </a:cxn>
              </a:cxnLst>
              <a:rect l="l" t="t" r="r" b="b"/>
              <a:pathLst>
                <a:path w="243051" h="282465">
                  <a:moveTo>
                    <a:pt x="0" y="0"/>
                  </a:moveTo>
                  <a:lnTo>
                    <a:pt x="26276" y="203638"/>
                  </a:lnTo>
                  <a:lnTo>
                    <a:pt x="118241" y="282465"/>
                  </a:lnTo>
                  <a:lnTo>
                    <a:pt x="243051" y="203638"/>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cxnSp>
          <p:nvCxnSpPr>
            <p:cNvPr id="81" name="直線コネクタ 80"/>
            <p:cNvCxnSpPr>
              <a:stCxn id="79" idx="3"/>
            </p:cNvCxnSpPr>
            <p:nvPr/>
          </p:nvCxnSpPr>
          <p:spPr>
            <a:xfrm>
              <a:off x="2472072" y="6584715"/>
              <a:ext cx="26275" cy="12524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2" name="フリーフォーム 81"/>
            <p:cNvSpPr/>
            <p:nvPr/>
          </p:nvSpPr>
          <p:spPr>
            <a:xfrm>
              <a:off x="2178478" y="6794588"/>
              <a:ext cx="5603" cy="149785"/>
            </a:xfrm>
            <a:custGeom>
              <a:avLst/>
              <a:gdLst>
                <a:gd name="connsiteX0" fmla="*/ 0 w 5603"/>
                <a:gd name="connsiteY0" fmla="*/ 0 h 142875"/>
                <a:gd name="connsiteX1" fmla="*/ 5603 w 5603"/>
                <a:gd name="connsiteY1" fmla="*/ 142875 h 142875"/>
              </a:gdLst>
              <a:ahLst/>
              <a:cxnLst>
                <a:cxn ang="0">
                  <a:pos x="connsiteX0" y="connsiteY0"/>
                </a:cxn>
                <a:cxn ang="0">
                  <a:pos x="connsiteX1" y="connsiteY1"/>
                </a:cxn>
              </a:cxnLst>
              <a:rect l="l" t="t" r="r" b="b"/>
              <a:pathLst>
                <a:path w="5603" h="142875">
                  <a:moveTo>
                    <a:pt x="0" y="0"/>
                  </a:moveTo>
                  <a:lnTo>
                    <a:pt x="5603" y="142875"/>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83" name="フリーフォーム 82"/>
            <p:cNvSpPr/>
            <p:nvPr/>
          </p:nvSpPr>
          <p:spPr>
            <a:xfrm>
              <a:off x="2321353" y="6679728"/>
              <a:ext cx="380440" cy="239432"/>
            </a:xfrm>
            <a:custGeom>
              <a:avLst/>
              <a:gdLst>
                <a:gd name="connsiteX0" fmla="*/ 64434 w 381000"/>
                <a:gd name="connsiteY0" fmla="*/ 0 h 232522"/>
                <a:gd name="connsiteX1" fmla="*/ 0 w 381000"/>
                <a:gd name="connsiteY1" fmla="*/ 154080 h 232522"/>
                <a:gd name="connsiteX2" fmla="*/ 324970 w 381000"/>
                <a:gd name="connsiteY2" fmla="*/ 232522 h 232522"/>
                <a:gd name="connsiteX3" fmla="*/ 381000 w 381000"/>
                <a:gd name="connsiteY3" fmla="*/ 75639 h 232522"/>
                <a:gd name="connsiteX4" fmla="*/ 64434 w 381000"/>
                <a:gd name="connsiteY4" fmla="*/ 0 h 232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32522">
                  <a:moveTo>
                    <a:pt x="64434" y="0"/>
                  </a:moveTo>
                  <a:lnTo>
                    <a:pt x="0" y="154080"/>
                  </a:lnTo>
                  <a:lnTo>
                    <a:pt x="324970" y="232522"/>
                  </a:lnTo>
                  <a:lnTo>
                    <a:pt x="381000" y="75639"/>
                  </a:lnTo>
                  <a:lnTo>
                    <a:pt x="64434"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84" name="フリーフォーム 83"/>
            <p:cNvSpPr/>
            <p:nvPr/>
          </p:nvSpPr>
          <p:spPr>
            <a:xfrm>
              <a:off x="2326956" y="6755367"/>
              <a:ext cx="442072" cy="302372"/>
            </a:xfrm>
            <a:custGeom>
              <a:avLst/>
              <a:gdLst>
                <a:gd name="connsiteX0" fmla="*/ 0 w 442632"/>
                <a:gd name="connsiteY0" fmla="*/ 81243 h 288552"/>
                <a:gd name="connsiteX1" fmla="*/ 33617 w 442632"/>
                <a:gd name="connsiteY1" fmla="*/ 226919 h 288552"/>
                <a:gd name="connsiteX2" fmla="*/ 316566 w 442632"/>
                <a:gd name="connsiteY2" fmla="*/ 288552 h 288552"/>
                <a:gd name="connsiteX3" fmla="*/ 442632 w 442632"/>
                <a:gd name="connsiteY3" fmla="*/ 100853 h 288552"/>
                <a:gd name="connsiteX4" fmla="*/ 372595 w 442632"/>
                <a:gd name="connsiteY4" fmla="*/ 0 h 288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632" h="288552">
                  <a:moveTo>
                    <a:pt x="0" y="81243"/>
                  </a:moveTo>
                  <a:lnTo>
                    <a:pt x="33617" y="226919"/>
                  </a:lnTo>
                  <a:lnTo>
                    <a:pt x="316566" y="288552"/>
                  </a:lnTo>
                  <a:lnTo>
                    <a:pt x="442632" y="100853"/>
                  </a:lnTo>
                  <a:lnTo>
                    <a:pt x="372595"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85" name="フリーフォーム 84"/>
            <p:cNvSpPr/>
            <p:nvPr/>
          </p:nvSpPr>
          <p:spPr>
            <a:xfrm>
              <a:off x="2637359" y="6919160"/>
              <a:ext cx="8404" cy="138579"/>
            </a:xfrm>
            <a:custGeom>
              <a:avLst/>
              <a:gdLst>
                <a:gd name="connsiteX0" fmla="*/ 0 w 8404"/>
                <a:gd name="connsiteY0" fmla="*/ 0 h 131669"/>
                <a:gd name="connsiteX1" fmla="*/ 8404 w 8404"/>
                <a:gd name="connsiteY1" fmla="*/ 131669 h 131669"/>
              </a:gdLst>
              <a:ahLst/>
              <a:cxnLst>
                <a:cxn ang="0">
                  <a:pos x="connsiteX0" y="connsiteY0"/>
                </a:cxn>
                <a:cxn ang="0">
                  <a:pos x="connsiteX1" y="connsiteY1"/>
                </a:cxn>
              </a:cxnLst>
              <a:rect l="l" t="t" r="r" b="b"/>
              <a:pathLst>
                <a:path w="8404" h="131669">
                  <a:moveTo>
                    <a:pt x="0" y="0"/>
                  </a:moveTo>
                  <a:lnTo>
                    <a:pt x="8404" y="131669"/>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86" name="フリーフォーム 85"/>
            <p:cNvSpPr/>
            <p:nvPr/>
          </p:nvSpPr>
          <p:spPr>
            <a:xfrm>
              <a:off x="3580894" y="6963983"/>
              <a:ext cx="402851" cy="243541"/>
            </a:xfrm>
            <a:custGeom>
              <a:avLst/>
              <a:gdLst>
                <a:gd name="connsiteX0" fmla="*/ 72838 w 403411"/>
                <a:gd name="connsiteY0" fmla="*/ 0 h 229721"/>
                <a:gd name="connsiteX1" fmla="*/ 0 w 403411"/>
                <a:gd name="connsiteY1" fmla="*/ 154081 h 229721"/>
                <a:gd name="connsiteX2" fmla="*/ 341779 w 403411"/>
                <a:gd name="connsiteY2" fmla="*/ 229721 h 229721"/>
                <a:gd name="connsiteX3" fmla="*/ 403411 w 403411"/>
                <a:gd name="connsiteY3" fmla="*/ 70037 h 229721"/>
                <a:gd name="connsiteX4" fmla="*/ 72838 w 403411"/>
                <a:gd name="connsiteY4" fmla="*/ 0 h 22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11" h="229721">
                  <a:moveTo>
                    <a:pt x="72838" y="0"/>
                  </a:moveTo>
                  <a:lnTo>
                    <a:pt x="0" y="154081"/>
                  </a:lnTo>
                  <a:lnTo>
                    <a:pt x="341779" y="229721"/>
                  </a:lnTo>
                  <a:lnTo>
                    <a:pt x="403411" y="70037"/>
                  </a:lnTo>
                  <a:lnTo>
                    <a:pt x="72838"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87" name="フリーフォーム 86"/>
            <p:cNvSpPr/>
            <p:nvPr/>
          </p:nvSpPr>
          <p:spPr>
            <a:xfrm>
              <a:off x="3813416" y="6662919"/>
              <a:ext cx="259976" cy="335989"/>
            </a:xfrm>
            <a:custGeom>
              <a:avLst/>
              <a:gdLst>
                <a:gd name="connsiteX0" fmla="*/ 70036 w 260536"/>
                <a:gd name="connsiteY0" fmla="*/ 0 h 322169"/>
                <a:gd name="connsiteX1" fmla="*/ 0 w 260536"/>
                <a:gd name="connsiteY1" fmla="*/ 319367 h 322169"/>
                <a:gd name="connsiteX2" fmla="*/ 193301 w 260536"/>
                <a:gd name="connsiteY2" fmla="*/ 322169 h 322169"/>
                <a:gd name="connsiteX3" fmla="*/ 260536 w 260536"/>
                <a:gd name="connsiteY3" fmla="*/ 5603 h 322169"/>
                <a:gd name="connsiteX4" fmla="*/ 70036 w 260536"/>
                <a:gd name="connsiteY4" fmla="*/ 0 h 32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36" h="322169">
                  <a:moveTo>
                    <a:pt x="70036" y="0"/>
                  </a:moveTo>
                  <a:lnTo>
                    <a:pt x="0" y="319367"/>
                  </a:lnTo>
                  <a:lnTo>
                    <a:pt x="193301" y="322169"/>
                  </a:lnTo>
                  <a:lnTo>
                    <a:pt x="260536" y="5603"/>
                  </a:lnTo>
                  <a:lnTo>
                    <a:pt x="70036"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88" name="フリーフォーム 87"/>
            <p:cNvSpPr/>
            <p:nvPr/>
          </p:nvSpPr>
          <p:spPr>
            <a:xfrm>
              <a:off x="3586497" y="7049334"/>
              <a:ext cx="464484" cy="305174"/>
            </a:xfrm>
            <a:custGeom>
              <a:avLst/>
              <a:gdLst>
                <a:gd name="connsiteX0" fmla="*/ 0 w 465044"/>
                <a:gd name="connsiteY0" fmla="*/ 72839 h 291353"/>
                <a:gd name="connsiteX1" fmla="*/ 22411 w 465044"/>
                <a:gd name="connsiteY1" fmla="*/ 221316 h 291353"/>
                <a:gd name="connsiteX2" fmla="*/ 324970 w 465044"/>
                <a:gd name="connsiteY2" fmla="*/ 291353 h 291353"/>
                <a:gd name="connsiteX3" fmla="*/ 465044 w 465044"/>
                <a:gd name="connsiteY3" fmla="*/ 109258 h 291353"/>
                <a:gd name="connsiteX4" fmla="*/ 397808 w 465044"/>
                <a:gd name="connsiteY4" fmla="*/ 0 h 291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44" h="291353">
                  <a:moveTo>
                    <a:pt x="0" y="72839"/>
                  </a:moveTo>
                  <a:lnTo>
                    <a:pt x="22411" y="221316"/>
                  </a:lnTo>
                  <a:lnTo>
                    <a:pt x="324970" y="291353"/>
                  </a:lnTo>
                  <a:lnTo>
                    <a:pt x="465044" y="109258"/>
                  </a:lnTo>
                  <a:lnTo>
                    <a:pt x="397808"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89" name="フリーフォーム 88"/>
            <p:cNvSpPr/>
            <p:nvPr/>
          </p:nvSpPr>
          <p:spPr>
            <a:xfrm>
              <a:off x="3924914" y="7204722"/>
              <a:ext cx="0" cy="131669"/>
            </a:xfrm>
            <a:custGeom>
              <a:avLst/>
              <a:gdLst>
                <a:gd name="connsiteX0" fmla="*/ 0 w 0"/>
                <a:gd name="connsiteY0" fmla="*/ 0 h 131669"/>
                <a:gd name="connsiteX1" fmla="*/ 0 w 0"/>
                <a:gd name="connsiteY1" fmla="*/ 131669 h 131669"/>
              </a:gdLst>
              <a:ahLst/>
              <a:cxnLst>
                <a:cxn ang="0">
                  <a:pos x="connsiteX0" y="connsiteY0"/>
                </a:cxn>
                <a:cxn ang="0">
                  <a:pos x="connsiteX1" y="connsiteY1"/>
                </a:cxn>
              </a:cxnLst>
              <a:rect l="l" t="t" r="r" b="b"/>
              <a:pathLst>
                <a:path h="131669">
                  <a:moveTo>
                    <a:pt x="0" y="0"/>
                  </a:moveTo>
                  <a:lnTo>
                    <a:pt x="0" y="131669"/>
                  </a:lnTo>
                </a:path>
              </a:pathLst>
            </a:custGeom>
            <a:ln w="12700">
              <a:solidFill>
                <a:schemeClr val="bg1"/>
              </a:solidFill>
              <a:prstDash val="sysDot"/>
            </a:ln>
          </p:spPr>
          <p:style>
            <a:lnRef idx="1">
              <a:schemeClr val="dk1"/>
            </a:lnRef>
            <a:fillRef idx="0">
              <a:schemeClr val="dk1"/>
            </a:fillRef>
            <a:effectRef idx="0">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90" name="フリーフォーム 89"/>
            <p:cNvSpPr/>
            <p:nvPr/>
          </p:nvSpPr>
          <p:spPr>
            <a:xfrm>
              <a:off x="4053782" y="6682529"/>
              <a:ext cx="140074" cy="473261"/>
            </a:xfrm>
            <a:custGeom>
              <a:avLst/>
              <a:gdLst>
                <a:gd name="connsiteX0" fmla="*/ 19610 w 140074"/>
                <a:gd name="connsiteY0" fmla="*/ 0 h 459441"/>
                <a:gd name="connsiteX1" fmla="*/ 140074 w 140074"/>
                <a:gd name="connsiteY1" fmla="*/ 165287 h 459441"/>
                <a:gd name="connsiteX2" fmla="*/ 36419 w 140074"/>
                <a:gd name="connsiteY2" fmla="*/ 451037 h 459441"/>
                <a:gd name="connsiteX3" fmla="*/ 0 w 140074"/>
                <a:gd name="connsiteY3" fmla="*/ 459441 h 459441"/>
              </a:gdLst>
              <a:ahLst/>
              <a:cxnLst>
                <a:cxn ang="0">
                  <a:pos x="connsiteX0" y="connsiteY0"/>
                </a:cxn>
                <a:cxn ang="0">
                  <a:pos x="connsiteX1" y="connsiteY1"/>
                </a:cxn>
                <a:cxn ang="0">
                  <a:pos x="connsiteX2" y="connsiteY2"/>
                </a:cxn>
                <a:cxn ang="0">
                  <a:pos x="connsiteX3" y="connsiteY3"/>
                </a:cxn>
              </a:cxnLst>
              <a:rect l="l" t="t" r="r" b="b"/>
              <a:pathLst>
                <a:path w="140074" h="459441">
                  <a:moveTo>
                    <a:pt x="19610" y="0"/>
                  </a:moveTo>
                  <a:lnTo>
                    <a:pt x="140074" y="165287"/>
                  </a:lnTo>
                  <a:lnTo>
                    <a:pt x="36419" y="451037"/>
                  </a:lnTo>
                  <a:lnTo>
                    <a:pt x="0" y="459441"/>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91" name="フリーフォーム 90"/>
            <p:cNvSpPr/>
            <p:nvPr/>
          </p:nvSpPr>
          <p:spPr>
            <a:xfrm>
              <a:off x="4008959" y="6993305"/>
              <a:ext cx="72838" cy="148478"/>
            </a:xfrm>
            <a:custGeom>
              <a:avLst/>
              <a:gdLst>
                <a:gd name="connsiteX0" fmla="*/ 0 w 72838"/>
                <a:gd name="connsiteY0" fmla="*/ 0 h 148478"/>
                <a:gd name="connsiteX1" fmla="*/ 72838 w 72838"/>
                <a:gd name="connsiteY1" fmla="*/ 148478 h 148478"/>
              </a:gdLst>
              <a:ahLst/>
              <a:cxnLst>
                <a:cxn ang="0">
                  <a:pos x="connsiteX0" y="connsiteY0"/>
                </a:cxn>
                <a:cxn ang="0">
                  <a:pos x="connsiteX1" y="connsiteY1"/>
                </a:cxn>
              </a:cxnLst>
              <a:rect l="l" t="t" r="r" b="b"/>
              <a:pathLst>
                <a:path w="72838" h="148478">
                  <a:moveTo>
                    <a:pt x="0" y="0"/>
                  </a:moveTo>
                  <a:lnTo>
                    <a:pt x="72838" y="148478"/>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92" name="フリーフォーム 91"/>
            <p:cNvSpPr/>
            <p:nvPr/>
          </p:nvSpPr>
          <p:spPr>
            <a:xfrm>
              <a:off x="4913274" y="7266355"/>
              <a:ext cx="369234" cy="169396"/>
            </a:xfrm>
            <a:custGeom>
              <a:avLst/>
              <a:gdLst>
                <a:gd name="connsiteX0" fmla="*/ 33617 w 369794"/>
                <a:gd name="connsiteY0" fmla="*/ 0 h 162485"/>
                <a:gd name="connsiteX1" fmla="*/ 0 w 369794"/>
                <a:gd name="connsiteY1" fmla="*/ 140073 h 162485"/>
                <a:gd name="connsiteX2" fmla="*/ 344580 w 369794"/>
                <a:gd name="connsiteY2" fmla="*/ 162485 h 162485"/>
                <a:gd name="connsiteX3" fmla="*/ 369794 w 369794"/>
                <a:gd name="connsiteY3" fmla="*/ 16808 h 162485"/>
                <a:gd name="connsiteX4" fmla="*/ 33617 w 369794"/>
                <a:gd name="connsiteY4" fmla="*/ 0 h 162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94" h="162485">
                  <a:moveTo>
                    <a:pt x="33617" y="0"/>
                  </a:moveTo>
                  <a:lnTo>
                    <a:pt x="0" y="140073"/>
                  </a:lnTo>
                  <a:lnTo>
                    <a:pt x="344580" y="162485"/>
                  </a:lnTo>
                  <a:lnTo>
                    <a:pt x="369794" y="16808"/>
                  </a:lnTo>
                  <a:lnTo>
                    <a:pt x="33617"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93" name="フリーフォーム 92"/>
            <p:cNvSpPr/>
            <p:nvPr/>
          </p:nvSpPr>
          <p:spPr>
            <a:xfrm>
              <a:off x="4913274" y="7294369"/>
              <a:ext cx="444873" cy="321983"/>
            </a:xfrm>
            <a:custGeom>
              <a:avLst/>
              <a:gdLst>
                <a:gd name="connsiteX0" fmla="*/ 0 w 445433"/>
                <a:gd name="connsiteY0" fmla="*/ 123265 h 308162"/>
                <a:gd name="connsiteX1" fmla="*/ 30816 w 445433"/>
                <a:gd name="connsiteY1" fmla="*/ 277346 h 308162"/>
                <a:gd name="connsiteX2" fmla="*/ 341779 w 445433"/>
                <a:gd name="connsiteY2" fmla="*/ 308162 h 308162"/>
                <a:gd name="connsiteX3" fmla="*/ 445433 w 445433"/>
                <a:gd name="connsiteY3" fmla="*/ 151280 h 308162"/>
                <a:gd name="connsiteX4" fmla="*/ 369794 w 445433"/>
                <a:gd name="connsiteY4" fmla="*/ 0 h 3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33" h="308162">
                  <a:moveTo>
                    <a:pt x="0" y="123265"/>
                  </a:moveTo>
                  <a:lnTo>
                    <a:pt x="30816" y="277346"/>
                  </a:lnTo>
                  <a:lnTo>
                    <a:pt x="341779" y="308162"/>
                  </a:lnTo>
                  <a:lnTo>
                    <a:pt x="445433" y="151280"/>
                  </a:lnTo>
                  <a:lnTo>
                    <a:pt x="369794"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94" name="フリーフォーム 93"/>
            <p:cNvSpPr/>
            <p:nvPr/>
          </p:nvSpPr>
          <p:spPr>
            <a:xfrm>
              <a:off x="5257294" y="7444155"/>
              <a:ext cx="0" cy="172197"/>
            </a:xfrm>
            <a:custGeom>
              <a:avLst/>
              <a:gdLst>
                <a:gd name="connsiteX0" fmla="*/ 0 w 0"/>
                <a:gd name="connsiteY0" fmla="*/ 0 h 165287"/>
                <a:gd name="connsiteX1" fmla="*/ 0 w 0"/>
                <a:gd name="connsiteY1" fmla="*/ 165287 h 165287"/>
              </a:gdLst>
              <a:ahLst/>
              <a:cxnLst>
                <a:cxn ang="0">
                  <a:pos x="connsiteX0" y="connsiteY0"/>
                </a:cxn>
                <a:cxn ang="0">
                  <a:pos x="connsiteX1" y="connsiteY1"/>
                </a:cxn>
              </a:cxnLst>
              <a:rect l="l" t="t" r="r" b="b"/>
              <a:pathLst>
                <a:path h="165287">
                  <a:moveTo>
                    <a:pt x="0" y="0"/>
                  </a:moveTo>
                  <a:lnTo>
                    <a:pt x="0" y="165287"/>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grpSp>
      <p:grpSp>
        <p:nvGrpSpPr>
          <p:cNvPr id="5" name="グループ化 126"/>
          <p:cNvGrpSpPr/>
          <p:nvPr/>
        </p:nvGrpSpPr>
        <p:grpSpPr>
          <a:xfrm>
            <a:off x="1923054" y="5326463"/>
            <a:ext cx="3166052" cy="1531539"/>
            <a:chOff x="2958760" y="2416539"/>
            <a:chExt cx="3986893" cy="2235053"/>
          </a:xfrm>
        </p:grpSpPr>
        <p:pic>
          <p:nvPicPr>
            <p:cNvPr id="96" name="Picture 1"/>
            <p:cNvPicPr>
              <a:picLocks noChangeAspect="1" noChangeArrowheads="1"/>
            </p:cNvPicPr>
            <p:nvPr/>
          </p:nvPicPr>
          <p:blipFill>
            <a:blip r:embed="rId4" cstate="print"/>
            <a:srcRect l="7462" t="10766" r="1529" b="11157"/>
            <a:stretch>
              <a:fillRect/>
            </a:stretch>
          </p:blipFill>
          <p:spPr bwMode="auto">
            <a:xfrm>
              <a:off x="2958760" y="2416539"/>
              <a:ext cx="3986893" cy="2235053"/>
            </a:xfrm>
            <a:prstGeom prst="rect">
              <a:avLst/>
            </a:prstGeom>
            <a:noFill/>
            <a:ln w="9525">
              <a:noFill/>
              <a:miter lim="800000"/>
              <a:headEnd/>
              <a:tailEnd/>
            </a:ln>
          </p:spPr>
        </p:pic>
        <p:sp>
          <p:nvSpPr>
            <p:cNvPr id="97" name="フリーフォーム 96"/>
            <p:cNvSpPr/>
            <p:nvPr/>
          </p:nvSpPr>
          <p:spPr>
            <a:xfrm>
              <a:off x="3639118" y="4063326"/>
              <a:ext cx="288471" cy="248558"/>
            </a:xfrm>
            <a:custGeom>
              <a:avLst/>
              <a:gdLst>
                <a:gd name="connsiteX0" fmla="*/ 32657 w 288471"/>
                <a:gd name="connsiteY0" fmla="*/ 0 h 244929"/>
                <a:gd name="connsiteX1" fmla="*/ 0 w 288471"/>
                <a:gd name="connsiteY1" fmla="*/ 174172 h 244929"/>
                <a:gd name="connsiteX2" fmla="*/ 261257 w 288471"/>
                <a:gd name="connsiteY2" fmla="*/ 244929 h 244929"/>
                <a:gd name="connsiteX3" fmla="*/ 288471 w 288471"/>
                <a:gd name="connsiteY3" fmla="*/ 76200 h 244929"/>
                <a:gd name="connsiteX4" fmla="*/ 32657 w 288471"/>
                <a:gd name="connsiteY4" fmla="*/ 0 h 24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71" h="244929">
                  <a:moveTo>
                    <a:pt x="32657" y="0"/>
                  </a:moveTo>
                  <a:lnTo>
                    <a:pt x="0" y="174172"/>
                  </a:lnTo>
                  <a:lnTo>
                    <a:pt x="261257" y="244929"/>
                  </a:lnTo>
                  <a:lnTo>
                    <a:pt x="288471" y="76200"/>
                  </a:lnTo>
                  <a:lnTo>
                    <a:pt x="32657"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98" name="フリーフォーム 97"/>
            <p:cNvSpPr/>
            <p:nvPr/>
          </p:nvSpPr>
          <p:spPr>
            <a:xfrm>
              <a:off x="3626611" y="4145316"/>
              <a:ext cx="303989" cy="355601"/>
            </a:xfrm>
            <a:custGeom>
              <a:avLst/>
              <a:gdLst>
                <a:gd name="connsiteX0" fmla="*/ 16213 w 303989"/>
                <a:gd name="connsiteY0" fmla="*/ 93224 h 340469"/>
                <a:gd name="connsiteX1" fmla="*/ 0 w 303989"/>
                <a:gd name="connsiteY1" fmla="*/ 283724 h 340469"/>
                <a:gd name="connsiteX2" fmla="*/ 243192 w 303989"/>
                <a:gd name="connsiteY2" fmla="*/ 340469 h 340469"/>
                <a:gd name="connsiteX3" fmla="*/ 299936 w 303989"/>
                <a:gd name="connsiteY3" fmla="*/ 226979 h 340469"/>
                <a:gd name="connsiteX4" fmla="*/ 303989 w 303989"/>
                <a:gd name="connsiteY4" fmla="*/ 0 h 340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89" h="340469">
                  <a:moveTo>
                    <a:pt x="16213" y="93224"/>
                  </a:moveTo>
                  <a:lnTo>
                    <a:pt x="0" y="283724"/>
                  </a:lnTo>
                  <a:lnTo>
                    <a:pt x="243192" y="340469"/>
                  </a:lnTo>
                  <a:lnTo>
                    <a:pt x="299936" y="226979"/>
                  </a:lnTo>
                  <a:lnTo>
                    <a:pt x="303989"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99" name="フリーフォーム 98"/>
            <p:cNvSpPr/>
            <p:nvPr/>
          </p:nvSpPr>
          <p:spPr>
            <a:xfrm>
              <a:off x="3869803" y="4306904"/>
              <a:ext cx="20266" cy="194013"/>
            </a:xfrm>
            <a:custGeom>
              <a:avLst/>
              <a:gdLst>
                <a:gd name="connsiteX0" fmla="*/ 20266 w 20266"/>
                <a:gd name="connsiteY0" fmla="*/ 0 h 186447"/>
                <a:gd name="connsiteX1" fmla="*/ 0 w 20266"/>
                <a:gd name="connsiteY1" fmla="*/ 186447 h 186447"/>
              </a:gdLst>
              <a:ahLst/>
              <a:cxnLst>
                <a:cxn ang="0">
                  <a:pos x="connsiteX0" y="connsiteY0"/>
                </a:cxn>
                <a:cxn ang="0">
                  <a:pos x="connsiteX1" y="connsiteY1"/>
                </a:cxn>
              </a:cxnLst>
              <a:rect l="l" t="t" r="r" b="b"/>
              <a:pathLst>
                <a:path w="20266" h="186447">
                  <a:moveTo>
                    <a:pt x="20266" y="0"/>
                  </a:moveTo>
                  <a:lnTo>
                    <a:pt x="0" y="186447"/>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0" name="フリーフォーム 99"/>
            <p:cNvSpPr/>
            <p:nvPr/>
          </p:nvSpPr>
          <p:spPr>
            <a:xfrm>
              <a:off x="4275932" y="4209627"/>
              <a:ext cx="352627" cy="185907"/>
            </a:xfrm>
            <a:custGeom>
              <a:avLst/>
              <a:gdLst>
                <a:gd name="connsiteX0" fmla="*/ 117542 w 352627"/>
                <a:gd name="connsiteY0" fmla="*/ 0 h 178341"/>
                <a:gd name="connsiteX1" fmla="*/ 0 w 352627"/>
                <a:gd name="connsiteY1" fmla="*/ 101330 h 178341"/>
                <a:gd name="connsiteX2" fmla="*/ 235085 w 352627"/>
                <a:gd name="connsiteY2" fmla="*/ 178341 h 178341"/>
                <a:gd name="connsiteX3" fmla="*/ 352627 w 352627"/>
                <a:gd name="connsiteY3" fmla="*/ 52692 h 178341"/>
                <a:gd name="connsiteX4" fmla="*/ 117542 w 352627"/>
                <a:gd name="connsiteY4" fmla="*/ 0 h 17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27" h="178341">
                  <a:moveTo>
                    <a:pt x="117542" y="0"/>
                  </a:moveTo>
                  <a:lnTo>
                    <a:pt x="0" y="101330"/>
                  </a:lnTo>
                  <a:lnTo>
                    <a:pt x="235085" y="178341"/>
                  </a:lnTo>
                  <a:lnTo>
                    <a:pt x="352627" y="52692"/>
                  </a:lnTo>
                  <a:lnTo>
                    <a:pt x="117542"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01" name="フリーフォーム 100"/>
            <p:cNvSpPr/>
            <p:nvPr/>
          </p:nvSpPr>
          <p:spPr>
            <a:xfrm>
              <a:off x="4267015" y="4266372"/>
              <a:ext cx="361544" cy="351547"/>
            </a:xfrm>
            <a:custGeom>
              <a:avLst/>
              <a:gdLst>
                <a:gd name="connsiteX0" fmla="*/ 8107 w 360734"/>
                <a:gd name="connsiteY0" fmla="*/ 44585 h 336415"/>
                <a:gd name="connsiteX1" fmla="*/ 0 w 360734"/>
                <a:gd name="connsiteY1" fmla="*/ 275617 h 336415"/>
                <a:gd name="connsiteX2" fmla="*/ 239139 w 360734"/>
                <a:gd name="connsiteY2" fmla="*/ 336415 h 336415"/>
                <a:gd name="connsiteX3" fmla="*/ 352628 w 360734"/>
                <a:gd name="connsiteY3" fmla="*/ 239138 h 336415"/>
                <a:gd name="connsiteX4" fmla="*/ 360734 w 360734"/>
                <a:gd name="connsiteY4" fmla="*/ 0 h 33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4" h="336415">
                  <a:moveTo>
                    <a:pt x="8107" y="44585"/>
                  </a:moveTo>
                  <a:lnTo>
                    <a:pt x="0" y="275617"/>
                  </a:lnTo>
                  <a:lnTo>
                    <a:pt x="239139" y="336415"/>
                  </a:lnTo>
                  <a:lnTo>
                    <a:pt x="352628" y="239138"/>
                  </a:lnTo>
                  <a:lnTo>
                    <a:pt x="360734"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2" name="フリーフォーム 101"/>
            <p:cNvSpPr/>
            <p:nvPr/>
          </p:nvSpPr>
          <p:spPr>
            <a:xfrm>
              <a:off x="4506964" y="4391480"/>
              <a:ext cx="4053" cy="222386"/>
            </a:xfrm>
            <a:custGeom>
              <a:avLst/>
              <a:gdLst>
                <a:gd name="connsiteX0" fmla="*/ 4053 w 4053"/>
                <a:gd name="connsiteY0" fmla="*/ 0 h 214820"/>
                <a:gd name="connsiteX1" fmla="*/ 0 w 4053"/>
                <a:gd name="connsiteY1" fmla="*/ 214820 h 214820"/>
              </a:gdLst>
              <a:ahLst/>
              <a:cxnLst>
                <a:cxn ang="0">
                  <a:pos x="connsiteX0" y="connsiteY0"/>
                </a:cxn>
                <a:cxn ang="0">
                  <a:pos x="connsiteX1" y="connsiteY1"/>
                </a:cxn>
              </a:cxnLst>
              <a:rect l="l" t="t" r="r" b="b"/>
              <a:pathLst>
                <a:path w="4053" h="214820">
                  <a:moveTo>
                    <a:pt x="4053" y="0"/>
                  </a:moveTo>
                  <a:lnTo>
                    <a:pt x="0" y="21482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3" name="フリーフォーム 102"/>
            <p:cNvSpPr/>
            <p:nvPr/>
          </p:nvSpPr>
          <p:spPr>
            <a:xfrm>
              <a:off x="4389421" y="3732972"/>
              <a:ext cx="303989" cy="238598"/>
            </a:xfrm>
            <a:custGeom>
              <a:avLst/>
              <a:gdLst>
                <a:gd name="connsiteX0" fmla="*/ 0 w 303989"/>
                <a:gd name="connsiteY0" fmla="*/ 52691 h 231032"/>
                <a:gd name="connsiteX1" fmla="*/ 174287 w 303989"/>
                <a:gd name="connsiteY1" fmla="*/ 231032 h 231032"/>
                <a:gd name="connsiteX2" fmla="*/ 303989 w 303989"/>
                <a:gd name="connsiteY2" fmla="*/ 162127 h 231032"/>
                <a:gd name="connsiteX3" fmla="*/ 149968 w 303989"/>
                <a:gd name="connsiteY3" fmla="*/ 0 h 231032"/>
                <a:gd name="connsiteX4" fmla="*/ 0 w 303989"/>
                <a:gd name="connsiteY4" fmla="*/ 52691 h 231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89" h="231032">
                  <a:moveTo>
                    <a:pt x="0" y="52691"/>
                  </a:moveTo>
                  <a:lnTo>
                    <a:pt x="174287" y="231032"/>
                  </a:lnTo>
                  <a:lnTo>
                    <a:pt x="303989" y="162127"/>
                  </a:lnTo>
                  <a:lnTo>
                    <a:pt x="149968" y="0"/>
                  </a:lnTo>
                  <a:lnTo>
                    <a:pt x="0" y="52691"/>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04" name="フリーフォーム 103"/>
            <p:cNvSpPr/>
            <p:nvPr/>
          </p:nvSpPr>
          <p:spPr>
            <a:xfrm>
              <a:off x="4296198" y="3785663"/>
              <a:ext cx="397212" cy="403698"/>
            </a:xfrm>
            <a:custGeom>
              <a:avLst/>
              <a:gdLst>
                <a:gd name="connsiteX0" fmla="*/ 89170 w 397212"/>
                <a:gd name="connsiteY0" fmla="*/ 0 h 381000"/>
                <a:gd name="connsiteX1" fmla="*/ 0 w 397212"/>
                <a:gd name="connsiteY1" fmla="*/ 235085 h 381000"/>
                <a:gd name="connsiteX2" fmla="*/ 182393 w 397212"/>
                <a:gd name="connsiteY2" fmla="*/ 381000 h 381000"/>
                <a:gd name="connsiteX3" fmla="*/ 393159 w 397212"/>
                <a:gd name="connsiteY3" fmla="*/ 312096 h 381000"/>
                <a:gd name="connsiteX4" fmla="*/ 397212 w 397212"/>
                <a:gd name="connsiteY4" fmla="*/ 117543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12" h="381000">
                  <a:moveTo>
                    <a:pt x="89170" y="0"/>
                  </a:moveTo>
                  <a:lnTo>
                    <a:pt x="0" y="235085"/>
                  </a:lnTo>
                  <a:lnTo>
                    <a:pt x="182393" y="381000"/>
                  </a:lnTo>
                  <a:lnTo>
                    <a:pt x="393159" y="312096"/>
                  </a:lnTo>
                  <a:lnTo>
                    <a:pt x="397212" y="117543"/>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5" name="フリーフォーム 104"/>
            <p:cNvSpPr/>
            <p:nvPr/>
          </p:nvSpPr>
          <p:spPr>
            <a:xfrm>
              <a:off x="4482644" y="3971570"/>
              <a:ext cx="93224" cy="217791"/>
            </a:xfrm>
            <a:custGeom>
              <a:avLst/>
              <a:gdLst>
                <a:gd name="connsiteX0" fmla="*/ 93224 w 93224"/>
                <a:gd name="connsiteY0" fmla="*/ 0 h 202659"/>
                <a:gd name="connsiteX1" fmla="*/ 0 w 93224"/>
                <a:gd name="connsiteY1" fmla="*/ 202659 h 202659"/>
              </a:gdLst>
              <a:ahLst/>
              <a:cxnLst>
                <a:cxn ang="0">
                  <a:pos x="connsiteX0" y="connsiteY0"/>
                </a:cxn>
                <a:cxn ang="0">
                  <a:pos x="connsiteX1" y="connsiteY1"/>
                </a:cxn>
              </a:cxnLst>
              <a:rect l="l" t="t" r="r" b="b"/>
              <a:pathLst>
                <a:path w="93224" h="202659">
                  <a:moveTo>
                    <a:pt x="93224" y="0"/>
                  </a:moveTo>
                  <a:lnTo>
                    <a:pt x="0" y="202659"/>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6" name="フリーフォーム 105"/>
            <p:cNvSpPr/>
            <p:nvPr/>
          </p:nvSpPr>
          <p:spPr>
            <a:xfrm>
              <a:off x="4250803" y="3474108"/>
              <a:ext cx="312905" cy="258864"/>
            </a:xfrm>
            <a:custGeom>
              <a:avLst/>
              <a:gdLst>
                <a:gd name="connsiteX0" fmla="*/ 0 w 312095"/>
                <a:gd name="connsiteY0" fmla="*/ 44585 h 251298"/>
                <a:gd name="connsiteX1" fmla="*/ 48638 w 312095"/>
                <a:gd name="connsiteY1" fmla="*/ 251298 h 251298"/>
                <a:gd name="connsiteX2" fmla="*/ 312095 w 312095"/>
                <a:gd name="connsiteY2" fmla="*/ 214819 h 251298"/>
                <a:gd name="connsiteX3" fmla="*/ 243191 w 312095"/>
                <a:gd name="connsiteY3" fmla="*/ 0 h 251298"/>
                <a:gd name="connsiteX4" fmla="*/ 0 w 312095"/>
                <a:gd name="connsiteY4" fmla="*/ 44585 h 25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095" h="251298">
                  <a:moveTo>
                    <a:pt x="0" y="44585"/>
                  </a:moveTo>
                  <a:lnTo>
                    <a:pt x="48638" y="251298"/>
                  </a:lnTo>
                  <a:lnTo>
                    <a:pt x="312095" y="214819"/>
                  </a:lnTo>
                  <a:lnTo>
                    <a:pt x="243191" y="0"/>
                  </a:lnTo>
                  <a:lnTo>
                    <a:pt x="0" y="44585"/>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07" name="フリーフォーム 106"/>
            <p:cNvSpPr/>
            <p:nvPr/>
          </p:nvSpPr>
          <p:spPr>
            <a:xfrm>
              <a:off x="4234590" y="3522746"/>
              <a:ext cx="114299" cy="379919"/>
            </a:xfrm>
            <a:custGeom>
              <a:avLst/>
              <a:gdLst>
                <a:gd name="connsiteX0" fmla="*/ 12159 w 113489"/>
                <a:gd name="connsiteY0" fmla="*/ 0 h 364787"/>
                <a:gd name="connsiteX1" fmla="*/ 0 w 113489"/>
                <a:gd name="connsiteY1" fmla="*/ 247245 h 364787"/>
                <a:gd name="connsiteX2" fmla="*/ 36479 w 113489"/>
                <a:gd name="connsiteY2" fmla="*/ 364787 h 364787"/>
                <a:gd name="connsiteX3" fmla="*/ 113489 w 113489"/>
                <a:gd name="connsiteY3" fmla="*/ 352628 h 364787"/>
              </a:gdLst>
              <a:ahLst/>
              <a:cxnLst>
                <a:cxn ang="0">
                  <a:pos x="connsiteX0" y="connsiteY0"/>
                </a:cxn>
                <a:cxn ang="0">
                  <a:pos x="connsiteX1" y="connsiteY1"/>
                </a:cxn>
                <a:cxn ang="0">
                  <a:pos x="connsiteX2" y="connsiteY2"/>
                </a:cxn>
                <a:cxn ang="0">
                  <a:pos x="connsiteX3" y="connsiteY3"/>
                </a:cxn>
              </a:cxnLst>
              <a:rect l="l" t="t" r="r" b="b"/>
              <a:pathLst>
                <a:path w="113489" h="364787">
                  <a:moveTo>
                    <a:pt x="12159" y="0"/>
                  </a:moveTo>
                  <a:lnTo>
                    <a:pt x="0" y="247245"/>
                  </a:lnTo>
                  <a:lnTo>
                    <a:pt x="36479" y="364787"/>
                  </a:lnTo>
                  <a:lnTo>
                    <a:pt x="113489" y="352628"/>
                  </a:lnTo>
                </a:path>
              </a:pathLst>
            </a:custGeom>
            <a:ln w="12700">
              <a:solidFill>
                <a:schemeClr val="bg1"/>
              </a:solidFill>
              <a:prstDash val="sysDot"/>
            </a:ln>
          </p:spPr>
          <p:style>
            <a:lnRef idx="1">
              <a:schemeClr val="dk1"/>
            </a:lnRef>
            <a:fillRef idx="0">
              <a:schemeClr val="dk1"/>
            </a:fillRef>
            <a:effectRef idx="0">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8" name="フリーフォーム 107"/>
            <p:cNvSpPr/>
            <p:nvPr/>
          </p:nvSpPr>
          <p:spPr>
            <a:xfrm>
              <a:off x="4275932" y="3728918"/>
              <a:ext cx="24319" cy="173747"/>
            </a:xfrm>
            <a:custGeom>
              <a:avLst/>
              <a:gdLst>
                <a:gd name="connsiteX0" fmla="*/ 24319 w 24319"/>
                <a:gd name="connsiteY0" fmla="*/ 0 h 166181"/>
                <a:gd name="connsiteX1" fmla="*/ 0 w 24319"/>
                <a:gd name="connsiteY1" fmla="*/ 166181 h 166181"/>
              </a:gdLst>
              <a:ahLst/>
              <a:cxnLst>
                <a:cxn ang="0">
                  <a:pos x="connsiteX0" y="connsiteY0"/>
                </a:cxn>
                <a:cxn ang="0">
                  <a:pos x="connsiteX1" y="connsiteY1"/>
                </a:cxn>
              </a:cxnLst>
              <a:rect l="l" t="t" r="r" b="b"/>
              <a:pathLst>
                <a:path w="24319" h="166181">
                  <a:moveTo>
                    <a:pt x="24319" y="0"/>
                  </a:moveTo>
                  <a:lnTo>
                    <a:pt x="0" y="166181"/>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09" name="フリーフォーム 108"/>
            <p:cNvSpPr/>
            <p:nvPr/>
          </p:nvSpPr>
          <p:spPr>
            <a:xfrm>
              <a:off x="4701517" y="3102836"/>
              <a:ext cx="276428" cy="213738"/>
            </a:xfrm>
            <a:custGeom>
              <a:avLst/>
              <a:gdLst>
                <a:gd name="connsiteX0" fmla="*/ 0 w 275617"/>
                <a:gd name="connsiteY0" fmla="*/ 28373 h 198607"/>
                <a:gd name="connsiteX1" fmla="*/ 28372 w 275617"/>
                <a:gd name="connsiteY1" fmla="*/ 198607 h 198607"/>
                <a:gd name="connsiteX2" fmla="*/ 275617 w 275617"/>
                <a:gd name="connsiteY2" fmla="*/ 186447 h 198607"/>
                <a:gd name="connsiteX3" fmla="*/ 239138 w 275617"/>
                <a:gd name="connsiteY3" fmla="*/ 0 h 198607"/>
                <a:gd name="connsiteX4" fmla="*/ 0 w 275617"/>
                <a:gd name="connsiteY4" fmla="*/ 28373 h 198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17" h="198607">
                  <a:moveTo>
                    <a:pt x="0" y="28373"/>
                  </a:moveTo>
                  <a:lnTo>
                    <a:pt x="28372" y="198607"/>
                  </a:lnTo>
                  <a:lnTo>
                    <a:pt x="275617" y="186447"/>
                  </a:lnTo>
                  <a:lnTo>
                    <a:pt x="239138" y="0"/>
                  </a:lnTo>
                  <a:lnTo>
                    <a:pt x="0" y="28373"/>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10" name="フリーフォーム 109"/>
            <p:cNvSpPr/>
            <p:nvPr/>
          </p:nvSpPr>
          <p:spPr>
            <a:xfrm>
              <a:off x="4673144" y="3134720"/>
              <a:ext cx="304801" cy="392079"/>
            </a:xfrm>
            <a:custGeom>
              <a:avLst/>
              <a:gdLst>
                <a:gd name="connsiteX0" fmla="*/ 28373 w 303990"/>
                <a:gd name="connsiteY0" fmla="*/ 0 h 376947"/>
                <a:gd name="connsiteX1" fmla="*/ 0 w 303990"/>
                <a:gd name="connsiteY1" fmla="*/ 210766 h 376947"/>
                <a:gd name="connsiteX2" fmla="*/ 40532 w 303990"/>
                <a:gd name="connsiteY2" fmla="*/ 376947 h 376947"/>
                <a:gd name="connsiteX3" fmla="*/ 299937 w 303990"/>
                <a:gd name="connsiteY3" fmla="*/ 360735 h 376947"/>
                <a:gd name="connsiteX4" fmla="*/ 303990 w 303990"/>
                <a:gd name="connsiteY4" fmla="*/ 154022 h 37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90" h="376947">
                  <a:moveTo>
                    <a:pt x="28373" y="0"/>
                  </a:moveTo>
                  <a:lnTo>
                    <a:pt x="0" y="210766"/>
                  </a:lnTo>
                  <a:lnTo>
                    <a:pt x="40532" y="376947"/>
                  </a:lnTo>
                  <a:lnTo>
                    <a:pt x="299937" y="360735"/>
                  </a:lnTo>
                  <a:lnTo>
                    <a:pt x="303990" y="154022"/>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11" name="フリーフォーム 110"/>
            <p:cNvSpPr/>
            <p:nvPr/>
          </p:nvSpPr>
          <p:spPr>
            <a:xfrm>
              <a:off x="4721783" y="3312521"/>
              <a:ext cx="12159" cy="218331"/>
            </a:xfrm>
            <a:custGeom>
              <a:avLst/>
              <a:gdLst>
                <a:gd name="connsiteX0" fmla="*/ 12159 w 12159"/>
                <a:gd name="connsiteY0" fmla="*/ 0 h 210765"/>
                <a:gd name="connsiteX1" fmla="*/ 0 w 12159"/>
                <a:gd name="connsiteY1" fmla="*/ 210765 h 210765"/>
              </a:gdLst>
              <a:ahLst/>
              <a:cxnLst>
                <a:cxn ang="0">
                  <a:pos x="connsiteX0" y="connsiteY0"/>
                </a:cxn>
                <a:cxn ang="0">
                  <a:pos x="connsiteX1" y="connsiteY1"/>
                </a:cxn>
              </a:cxnLst>
              <a:rect l="l" t="t" r="r" b="b"/>
              <a:pathLst>
                <a:path w="12159" h="210765">
                  <a:moveTo>
                    <a:pt x="12159" y="0"/>
                  </a:moveTo>
                  <a:lnTo>
                    <a:pt x="0" y="210765"/>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12" name="フリーフォーム 111"/>
            <p:cNvSpPr/>
            <p:nvPr/>
          </p:nvSpPr>
          <p:spPr>
            <a:xfrm>
              <a:off x="4936602" y="2839919"/>
              <a:ext cx="341279" cy="323174"/>
            </a:xfrm>
            <a:custGeom>
              <a:avLst/>
              <a:gdLst>
                <a:gd name="connsiteX0" fmla="*/ 198606 w 340468"/>
                <a:gd name="connsiteY0" fmla="*/ 0 h 328309"/>
                <a:gd name="connsiteX1" fmla="*/ 340468 w 340468"/>
                <a:gd name="connsiteY1" fmla="*/ 166181 h 328309"/>
                <a:gd name="connsiteX2" fmla="*/ 109436 w 340468"/>
                <a:gd name="connsiteY2" fmla="*/ 328309 h 328309"/>
                <a:gd name="connsiteX3" fmla="*/ 0 w 340468"/>
                <a:gd name="connsiteY3" fmla="*/ 174288 h 328309"/>
                <a:gd name="connsiteX4" fmla="*/ 198606 w 340468"/>
                <a:gd name="connsiteY4" fmla="*/ 0 h 328309"/>
                <a:gd name="connsiteX0" fmla="*/ 210765 w 340468"/>
                <a:gd name="connsiteY0" fmla="*/ 0 h 308043"/>
                <a:gd name="connsiteX1" fmla="*/ 340468 w 340468"/>
                <a:gd name="connsiteY1" fmla="*/ 145915 h 308043"/>
                <a:gd name="connsiteX2" fmla="*/ 109436 w 340468"/>
                <a:gd name="connsiteY2" fmla="*/ 308043 h 308043"/>
                <a:gd name="connsiteX3" fmla="*/ 0 w 340468"/>
                <a:gd name="connsiteY3" fmla="*/ 154022 h 308043"/>
                <a:gd name="connsiteX4" fmla="*/ 210765 w 340468"/>
                <a:gd name="connsiteY4" fmla="*/ 0 h 30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68" h="308043">
                  <a:moveTo>
                    <a:pt x="210765" y="0"/>
                  </a:moveTo>
                  <a:lnTo>
                    <a:pt x="340468" y="145915"/>
                  </a:lnTo>
                  <a:lnTo>
                    <a:pt x="109436" y="308043"/>
                  </a:lnTo>
                  <a:lnTo>
                    <a:pt x="0" y="154022"/>
                  </a:lnTo>
                  <a:lnTo>
                    <a:pt x="210765"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13" name="フリーフォーム 112"/>
            <p:cNvSpPr/>
            <p:nvPr/>
          </p:nvSpPr>
          <p:spPr>
            <a:xfrm>
              <a:off x="4936602" y="2989347"/>
              <a:ext cx="365598" cy="331280"/>
            </a:xfrm>
            <a:custGeom>
              <a:avLst/>
              <a:gdLst>
                <a:gd name="connsiteX0" fmla="*/ 0 w 364787"/>
                <a:gd name="connsiteY0" fmla="*/ 16213 h 316149"/>
                <a:gd name="connsiteX1" fmla="*/ 8106 w 364787"/>
                <a:gd name="connsiteY1" fmla="*/ 117543 h 316149"/>
                <a:gd name="connsiteX2" fmla="*/ 109436 w 364787"/>
                <a:gd name="connsiteY2" fmla="*/ 316149 h 316149"/>
                <a:gd name="connsiteX3" fmla="*/ 364787 w 364787"/>
                <a:gd name="connsiteY3" fmla="*/ 170234 h 316149"/>
                <a:gd name="connsiteX4" fmla="*/ 336415 w 364787"/>
                <a:gd name="connsiteY4" fmla="*/ 0 h 31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87" h="316149">
                  <a:moveTo>
                    <a:pt x="0" y="16213"/>
                  </a:moveTo>
                  <a:lnTo>
                    <a:pt x="8106" y="117543"/>
                  </a:lnTo>
                  <a:lnTo>
                    <a:pt x="109436" y="316149"/>
                  </a:lnTo>
                  <a:lnTo>
                    <a:pt x="364787" y="170234"/>
                  </a:lnTo>
                  <a:lnTo>
                    <a:pt x="336415"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14" name="フリーフォーム 113"/>
            <p:cNvSpPr/>
            <p:nvPr/>
          </p:nvSpPr>
          <p:spPr>
            <a:xfrm>
              <a:off x="5046849" y="3159040"/>
              <a:ext cx="4053" cy="157534"/>
            </a:xfrm>
            <a:custGeom>
              <a:avLst/>
              <a:gdLst>
                <a:gd name="connsiteX0" fmla="*/ 0 w 4053"/>
                <a:gd name="connsiteY0" fmla="*/ 0 h 149968"/>
                <a:gd name="connsiteX1" fmla="*/ 4053 w 4053"/>
                <a:gd name="connsiteY1" fmla="*/ 149968 h 149968"/>
              </a:gdLst>
              <a:ahLst/>
              <a:cxnLst>
                <a:cxn ang="0">
                  <a:pos x="connsiteX0" y="connsiteY0"/>
                </a:cxn>
                <a:cxn ang="0">
                  <a:pos x="connsiteX1" y="connsiteY1"/>
                </a:cxn>
              </a:cxnLst>
              <a:rect l="l" t="t" r="r" b="b"/>
              <a:pathLst>
                <a:path w="4053" h="149968">
                  <a:moveTo>
                    <a:pt x="0" y="0"/>
                  </a:moveTo>
                  <a:lnTo>
                    <a:pt x="4053" y="149968"/>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15" name="フリーフォーム 114"/>
            <p:cNvSpPr/>
            <p:nvPr/>
          </p:nvSpPr>
          <p:spPr>
            <a:xfrm>
              <a:off x="5508913" y="3037985"/>
              <a:ext cx="337226" cy="226438"/>
            </a:xfrm>
            <a:custGeom>
              <a:avLst/>
              <a:gdLst>
                <a:gd name="connsiteX0" fmla="*/ 125649 w 336415"/>
                <a:gd name="connsiteY0" fmla="*/ 0 h 218873"/>
                <a:gd name="connsiteX1" fmla="*/ 0 w 336415"/>
                <a:gd name="connsiteY1" fmla="*/ 93224 h 218873"/>
                <a:gd name="connsiteX2" fmla="*/ 226979 w 336415"/>
                <a:gd name="connsiteY2" fmla="*/ 218873 h 218873"/>
                <a:gd name="connsiteX3" fmla="*/ 336415 w 336415"/>
                <a:gd name="connsiteY3" fmla="*/ 117543 h 218873"/>
                <a:gd name="connsiteX4" fmla="*/ 125649 w 336415"/>
                <a:gd name="connsiteY4" fmla="*/ 0 h 21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15" h="218873">
                  <a:moveTo>
                    <a:pt x="125649" y="0"/>
                  </a:moveTo>
                  <a:lnTo>
                    <a:pt x="0" y="93224"/>
                  </a:lnTo>
                  <a:lnTo>
                    <a:pt x="226979" y="218873"/>
                  </a:lnTo>
                  <a:lnTo>
                    <a:pt x="336415" y="117543"/>
                  </a:lnTo>
                  <a:lnTo>
                    <a:pt x="125649"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16" name="フリーフォーム 115"/>
            <p:cNvSpPr/>
            <p:nvPr/>
          </p:nvSpPr>
          <p:spPr>
            <a:xfrm>
              <a:off x="5423796" y="3142827"/>
              <a:ext cx="430449" cy="404238"/>
            </a:xfrm>
            <a:custGeom>
              <a:avLst/>
              <a:gdLst>
                <a:gd name="connsiteX0" fmla="*/ 429638 w 429638"/>
                <a:gd name="connsiteY0" fmla="*/ 16213 h 389106"/>
                <a:gd name="connsiteX1" fmla="*/ 409372 w 429638"/>
                <a:gd name="connsiteY1" fmla="*/ 287776 h 389106"/>
                <a:gd name="connsiteX2" fmla="*/ 231032 w 429638"/>
                <a:gd name="connsiteY2" fmla="*/ 389106 h 389106"/>
                <a:gd name="connsiteX3" fmla="*/ 0 w 429638"/>
                <a:gd name="connsiteY3" fmla="*/ 279670 h 389106"/>
                <a:gd name="connsiteX4" fmla="*/ 85117 w 429638"/>
                <a:gd name="connsiteY4" fmla="*/ 0 h 389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38" h="389106">
                  <a:moveTo>
                    <a:pt x="429638" y="16213"/>
                  </a:moveTo>
                  <a:lnTo>
                    <a:pt x="409372" y="287776"/>
                  </a:lnTo>
                  <a:lnTo>
                    <a:pt x="231032" y="389106"/>
                  </a:lnTo>
                  <a:lnTo>
                    <a:pt x="0" y="279670"/>
                  </a:lnTo>
                  <a:lnTo>
                    <a:pt x="85117"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17" name="フリーフォーム 116"/>
            <p:cNvSpPr/>
            <p:nvPr/>
          </p:nvSpPr>
          <p:spPr>
            <a:xfrm>
              <a:off x="5663745" y="3268476"/>
              <a:ext cx="72958" cy="278589"/>
            </a:xfrm>
            <a:custGeom>
              <a:avLst/>
              <a:gdLst>
                <a:gd name="connsiteX0" fmla="*/ 72958 w 72958"/>
                <a:gd name="connsiteY0" fmla="*/ 0 h 263457"/>
                <a:gd name="connsiteX1" fmla="*/ 0 w 72958"/>
                <a:gd name="connsiteY1" fmla="*/ 263457 h 263457"/>
              </a:gdLst>
              <a:ahLst/>
              <a:cxnLst>
                <a:cxn ang="0">
                  <a:pos x="connsiteX0" y="connsiteY0"/>
                </a:cxn>
                <a:cxn ang="0">
                  <a:pos x="connsiteX1" y="connsiteY1"/>
                </a:cxn>
              </a:cxnLst>
              <a:rect l="l" t="t" r="r" b="b"/>
              <a:pathLst>
                <a:path w="72958" h="263457">
                  <a:moveTo>
                    <a:pt x="72958" y="0"/>
                  </a:moveTo>
                  <a:lnTo>
                    <a:pt x="0" y="263457"/>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18" name="フリーフォーム 117"/>
            <p:cNvSpPr/>
            <p:nvPr/>
          </p:nvSpPr>
          <p:spPr>
            <a:xfrm>
              <a:off x="5927203" y="3054198"/>
              <a:ext cx="271563" cy="270482"/>
            </a:xfrm>
            <a:custGeom>
              <a:avLst/>
              <a:gdLst>
                <a:gd name="connsiteX0" fmla="*/ 20266 w 271563"/>
                <a:gd name="connsiteY0" fmla="*/ 0 h 255351"/>
                <a:gd name="connsiteX1" fmla="*/ 0 w 271563"/>
                <a:gd name="connsiteY1" fmla="*/ 255351 h 255351"/>
                <a:gd name="connsiteX2" fmla="*/ 251298 w 271563"/>
                <a:gd name="connsiteY2" fmla="*/ 255351 h 255351"/>
                <a:gd name="connsiteX3" fmla="*/ 271563 w 271563"/>
                <a:gd name="connsiteY3" fmla="*/ 0 h 255351"/>
                <a:gd name="connsiteX4" fmla="*/ 20266 w 271563"/>
                <a:gd name="connsiteY4" fmla="*/ 0 h 25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63" h="255351">
                  <a:moveTo>
                    <a:pt x="20266" y="0"/>
                  </a:moveTo>
                  <a:lnTo>
                    <a:pt x="0" y="255351"/>
                  </a:lnTo>
                  <a:lnTo>
                    <a:pt x="251298" y="255351"/>
                  </a:lnTo>
                  <a:lnTo>
                    <a:pt x="271563" y="0"/>
                  </a:lnTo>
                  <a:lnTo>
                    <a:pt x="20266" y="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19" name="フリーフォーム 118"/>
            <p:cNvSpPr/>
            <p:nvPr/>
          </p:nvSpPr>
          <p:spPr>
            <a:xfrm>
              <a:off x="5931256" y="3078518"/>
              <a:ext cx="283723" cy="472601"/>
            </a:xfrm>
            <a:custGeom>
              <a:avLst/>
              <a:gdLst>
                <a:gd name="connsiteX0" fmla="*/ 0 w 283723"/>
                <a:gd name="connsiteY0" fmla="*/ 231032 h 425585"/>
                <a:gd name="connsiteX1" fmla="*/ 4053 w 283723"/>
                <a:gd name="connsiteY1" fmla="*/ 425585 h 425585"/>
                <a:gd name="connsiteX2" fmla="*/ 259404 w 283723"/>
                <a:gd name="connsiteY2" fmla="*/ 405319 h 425585"/>
                <a:gd name="connsiteX3" fmla="*/ 283723 w 283723"/>
                <a:gd name="connsiteY3" fmla="*/ 283724 h 425585"/>
                <a:gd name="connsiteX4" fmla="*/ 275617 w 283723"/>
                <a:gd name="connsiteY4" fmla="*/ 0 h 425585"/>
                <a:gd name="connsiteX0" fmla="*/ 0 w 283723"/>
                <a:gd name="connsiteY0" fmla="*/ 231032 h 449904"/>
                <a:gd name="connsiteX1" fmla="*/ 4053 w 283723"/>
                <a:gd name="connsiteY1" fmla="*/ 425585 h 449904"/>
                <a:gd name="connsiteX2" fmla="*/ 263457 w 283723"/>
                <a:gd name="connsiteY2" fmla="*/ 449904 h 449904"/>
                <a:gd name="connsiteX3" fmla="*/ 283723 w 283723"/>
                <a:gd name="connsiteY3" fmla="*/ 283724 h 449904"/>
                <a:gd name="connsiteX4" fmla="*/ 275617 w 283723"/>
                <a:gd name="connsiteY4" fmla="*/ 0 h 44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723" h="449904">
                  <a:moveTo>
                    <a:pt x="0" y="231032"/>
                  </a:moveTo>
                  <a:lnTo>
                    <a:pt x="4053" y="425585"/>
                  </a:lnTo>
                  <a:lnTo>
                    <a:pt x="263457" y="449904"/>
                  </a:lnTo>
                  <a:lnTo>
                    <a:pt x="283723" y="283724"/>
                  </a:lnTo>
                  <a:lnTo>
                    <a:pt x="275617"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20" name="フリーフォーム 119"/>
            <p:cNvSpPr/>
            <p:nvPr/>
          </p:nvSpPr>
          <p:spPr>
            <a:xfrm>
              <a:off x="6178501" y="3320627"/>
              <a:ext cx="12159" cy="221228"/>
            </a:xfrm>
            <a:custGeom>
              <a:avLst/>
              <a:gdLst>
                <a:gd name="connsiteX0" fmla="*/ 0 w 12159"/>
                <a:gd name="connsiteY0" fmla="*/ 0 h 186447"/>
                <a:gd name="connsiteX1" fmla="*/ 12159 w 12159"/>
                <a:gd name="connsiteY1" fmla="*/ 186447 h 186447"/>
                <a:gd name="connsiteX0" fmla="*/ 0 w 12159"/>
                <a:gd name="connsiteY0" fmla="*/ 0 h 213683"/>
                <a:gd name="connsiteX1" fmla="*/ 12159 w 12159"/>
                <a:gd name="connsiteY1" fmla="*/ 213683 h 213683"/>
              </a:gdLst>
              <a:ahLst/>
              <a:cxnLst>
                <a:cxn ang="0">
                  <a:pos x="connsiteX0" y="connsiteY0"/>
                </a:cxn>
                <a:cxn ang="0">
                  <a:pos x="connsiteX1" y="connsiteY1"/>
                </a:cxn>
              </a:cxnLst>
              <a:rect l="l" t="t" r="r" b="b"/>
              <a:pathLst>
                <a:path w="12159" h="213683">
                  <a:moveTo>
                    <a:pt x="0" y="0"/>
                  </a:moveTo>
                  <a:lnTo>
                    <a:pt x="12159" y="213683"/>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21" name="フリーフォーム 120"/>
            <p:cNvSpPr/>
            <p:nvPr/>
          </p:nvSpPr>
          <p:spPr>
            <a:xfrm>
              <a:off x="6168005" y="2799676"/>
              <a:ext cx="355827" cy="403225"/>
            </a:xfrm>
            <a:custGeom>
              <a:avLst/>
              <a:gdLst>
                <a:gd name="connsiteX0" fmla="*/ 0 w 357188"/>
                <a:gd name="connsiteY0" fmla="*/ 91849 h 387804"/>
                <a:gd name="connsiteX1" fmla="*/ 115661 w 357188"/>
                <a:gd name="connsiteY1" fmla="*/ 387804 h 387804"/>
                <a:gd name="connsiteX2" fmla="*/ 357188 w 357188"/>
                <a:gd name="connsiteY2" fmla="*/ 275545 h 387804"/>
                <a:gd name="connsiteX3" fmla="*/ 244929 w 357188"/>
                <a:gd name="connsiteY3" fmla="*/ 0 h 387804"/>
                <a:gd name="connsiteX4" fmla="*/ 0 w 357188"/>
                <a:gd name="connsiteY4" fmla="*/ 91849 h 38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8" h="387804">
                  <a:moveTo>
                    <a:pt x="0" y="91849"/>
                  </a:moveTo>
                  <a:lnTo>
                    <a:pt x="115661" y="387804"/>
                  </a:lnTo>
                  <a:lnTo>
                    <a:pt x="357188" y="275545"/>
                  </a:lnTo>
                  <a:lnTo>
                    <a:pt x="244929" y="0"/>
                  </a:lnTo>
                  <a:lnTo>
                    <a:pt x="0" y="91849"/>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22" name="フリーフォーム 121"/>
            <p:cNvSpPr/>
            <p:nvPr/>
          </p:nvSpPr>
          <p:spPr>
            <a:xfrm>
              <a:off x="6479608" y="2799676"/>
              <a:ext cx="343581" cy="365805"/>
            </a:xfrm>
            <a:custGeom>
              <a:avLst/>
              <a:gdLst>
                <a:gd name="connsiteX0" fmla="*/ 0 w 343581"/>
                <a:gd name="connsiteY0" fmla="*/ 95250 h 350384"/>
                <a:gd name="connsiteX1" fmla="*/ 115661 w 343581"/>
                <a:gd name="connsiteY1" fmla="*/ 350384 h 350384"/>
                <a:gd name="connsiteX2" fmla="*/ 343581 w 343581"/>
                <a:gd name="connsiteY2" fmla="*/ 244929 h 350384"/>
                <a:gd name="connsiteX3" fmla="*/ 231322 w 343581"/>
                <a:gd name="connsiteY3" fmla="*/ 0 h 350384"/>
                <a:gd name="connsiteX4" fmla="*/ 0 w 343581"/>
                <a:gd name="connsiteY4" fmla="*/ 95250 h 35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81" h="350384">
                  <a:moveTo>
                    <a:pt x="0" y="95250"/>
                  </a:moveTo>
                  <a:lnTo>
                    <a:pt x="115661" y="350384"/>
                  </a:lnTo>
                  <a:lnTo>
                    <a:pt x="343581" y="244929"/>
                  </a:lnTo>
                  <a:lnTo>
                    <a:pt x="231322" y="0"/>
                  </a:lnTo>
                  <a:lnTo>
                    <a:pt x="0" y="95250"/>
                  </a:lnTo>
                  <a:close/>
                </a:path>
              </a:pathLst>
            </a:cu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ja-JP" altLang="en-US" sz="1000" dirty="0">
                <a:solidFill>
                  <a:prstClr val="white"/>
                </a:solidFill>
                <a:latin typeface="Calibri"/>
                <a:ea typeface="ＭＳ Ｐゴシック" panose="020B0600070205080204" pitchFamily="50" charset="-128"/>
              </a:endParaRPr>
            </a:p>
          </p:txBody>
        </p:sp>
        <p:sp>
          <p:nvSpPr>
            <p:cNvPr id="123" name="フリーフォーム 122"/>
            <p:cNvSpPr/>
            <p:nvPr/>
          </p:nvSpPr>
          <p:spPr>
            <a:xfrm>
              <a:off x="6171407" y="2901730"/>
              <a:ext cx="349023" cy="404132"/>
            </a:xfrm>
            <a:custGeom>
              <a:avLst/>
              <a:gdLst>
                <a:gd name="connsiteX0" fmla="*/ 0 w 350384"/>
                <a:gd name="connsiteY0" fmla="*/ 0 h 381000"/>
                <a:gd name="connsiteX1" fmla="*/ 17009 w 350384"/>
                <a:gd name="connsiteY1" fmla="*/ 136071 h 381000"/>
                <a:gd name="connsiteX2" fmla="*/ 105455 w 350384"/>
                <a:gd name="connsiteY2" fmla="*/ 381000 h 381000"/>
                <a:gd name="connsiteX3" fmla="*/ 343580 w 350384"/>
                <a:gd name="connsiteY3" fmla="*/ 299357 h 381000"/>
                <a:gd name="connsiteX4" fmla="*/ 350384 w 350384"/>
                <a:gd name="connsiteY4" fmla="*/ 173491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84" h="381000">
                  <a:moveTo>
                    <a:pt x="0" y="0"/>
                  </a:moveTo>
                  <a:lnTo>
                    <a:pt x="17009" y="136071"/>
                  </a:lnTo>
                  <a:lnTo>
                    <a:pt x="105455" y="381000"/>
                  </a:lnTo>
                  <a:lnTo>
                    <a:pt x="343580" y="299357"/>
                  </a:lnTo>
                  <a:lnTo>
                    <a:pt x="350384" y="173491"/>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24" name="フリーフォーム 123"/>
            <p:cNvSpPr/>
            <p:nvPr/>
          </p:nvSpPr>
          <p:spPr>
            <a:xfrm>
              <a:off x="6283666" y="3199499"/>
              <a:ext cx="0" cy="113167"/>
            </a:xfrm>
            <a:custGeom>
              <a:avLst/>
              <a:gdLst>
                <a:gd name="connsiteX0" fmla="*/ 0 w 0"/>
                <a:gd name="connsiteY0" fmla="*/ 0 h 105456"/>
                <a:gd name="connsiteX1" fmla="*/ 0 w 0"/>
                <a:gd name="connsiteY1" fmla="*/ 105456 h 105456"/>
              </a:gdLst>
              <a:ahLst/>
              <a:cxnLst>
                <a:cxn ang="0">
                  <a:pos x="connsiteX0" y="connsiteY0"/>
                </a:cxn>
                <a:cxn ang="0">
                  <a:pos x="connsiteX1" y="connsiteY1"/>
                </a:cxn>
              </a:cxnLst>
              <a:rect l="l" t="t" r="r" b="b"/>
              <a:pathLst>
                <a:path h="105456">
                  <a:moveTo>
                    <a:pt x="0" y="0"/>
                  </a:moveTo>
                  <a:lnTo>
                    <a:pt x="0" y="105456"/>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25" name="フリーフォーム 124"/>
            <p:cNvSpPr/>
            <p:nvPr/>
          </p:nvSpPr>
          <p:spPr>
            <a:xfrm>
              <a:off x="6520430" y="3045512"/>
              <a:ext cx="299357" cy="250145"/>
            </a:xfrm>
            <a:custGeom>
              <a:avLst/>
              <a:gdLst>
                <a:gd name="connsiteX0" fmla="*/ 0 w 299357"/>
                <a:gd name="connsiteY0" fmla="*/ 81643 h 234724"/>
                <a:gd name="connsiteX1" fmla="*/ 74839 w 299357"/>
                <a:gd name="connsiteY1" fmla="*/ 234724 h 234724"/>
                <a:gd name="connsiteX2" fmla="*/ 289152 w 299357"/>
                <a:gd name="connsiteY2" fmla="*/ 146277 h 234724"/>
                <a:gd name="connsiteX3" fmla="*/ 299357 w 299357"/>
                <a:gd name="connsiteY3" fmla="*/ 0 h 234724"/>
              </a:gdLst>
              <a:ahLst/>
              <a:cxnLst>
                <a:cxn ang="0">
                  <a:pos x="connsiteX0" y="connsiteY0"/>
                </a:cxn>
                <a:cxn ang="0">
                  <a:pos x="connsiteX1" y="connsiteY1"/>
                </a:cxn>
                <a:cxn ang="0">
                  <a:pos x="connsiteX2" y="connsiteY2"/>
                </a:cxn>
                <a:cxn ang="0">
                  <a:pos x="connsiteX3" y="connsiteY3"/>
                </a:cxn>
              </a:cxnLst>
              <a:rect l="l" t="t" r="r" b="b"/>
              <a:pathLst>
                <a:path w="299357" h="234724">
                  <a:moveTo>
                    <a:pt x="0" y="81643"/>
                  </a:moveTo>
                  <a:lnTo>
                    <a:pt x="74839" y="234724"/>
                  </a:lnTo>
                  <a:lnTo>
                    <a:pt x="289152" y="146277"/>
                  </a:lnTo>
                  <a:lnTo>
                    <a:pt x="299357" y="0"/>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sp>
          <p:nvSpPr>
            <p:cNvPr id="126" name="フリーフォーム 125"/>
            <p:cNvSpPr/>
            <p:nvPr/>
          </p:nvSpPr>
          <p:spPr>
            <a:xfrm>
              <a:off x="6602073" y="3162080"/>
              <a:ext cx="0" cy="136978"/>
            </a:xfrm>
            <a:custGeom>
              <a:avLst/>
              <a:gdLst>
                <a:gd name="connsiteX0" fmla="*/ 0 w 0"/>
                <a:gd name="connsiteY0" fmla="*/ 0 h 129267"/>
                <a:gd name="connsiteX1" fmla="*/ 0 w 0"/>
                <a:gd name="connsiteY1" fmla="*/ 129267 h 129267"/>
              </a:gdLst>
              <a:ahLst/>
              <a:cxnLst>
                <a:cxn ang="0">
                  <a:pos x="connsiteX0" y="connsiteY0"/>
                </a:cxn>
                <a:cxn ang="0">
                  <a:pos x="connsiteX1" y="connsiteY1"/>
                </a:cxn>
              </a:cxnLst>
              <a:rect l="l" t="t" r="r" b="b"/>
              <a:pathLst>
                <a:path h="129267">
                  <a:moveTo>
                    <a:pt x="0" y="0"/>
                  </a:moveTo>
                  <a:lnTo>
                    <a:pt x="0" y="129267"/>
                  </a:lnTo>
                </a:path>
              </a:pathLst>
            </a:cu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base">
                <a:spcBef>
                  <a:spcPct val="0"/>
                </a:spcBef>
                <a:spcAft>
                  <a:spcPct val="0"/>
                </a:spcAft>
              </a:pPr>
              <a:endParaRPr lang="ja-JP" altLang="en-US" sz="1000" dirty="0">
                <a:solidFill>
                  <a:prstClr val="black"/>
                </a:solidFill>
                <a:latin typeface="Calibri"/>
                <a:ea typeface="ＭＳ Ｐゴシック" panose="020B0600070205080204" pitchFamily="50" charset="-128"/>
              </a:endParaRPr>
            </a:p>
          </p:txBody>
        </p:sp>
      </p:grpSp>
      <p:sp>
        <p:nvSpPr>
          <p:cNvPr id="128" name="下矢印 127"/>
          <p:cNvSpPr/>
          <p:nvPr/>
        </p:nvSpPr>
        <p:spPr>
          <a:xfrm>
            <a:off x="6908984" y="3799102"/>
            <a:ext cx="644873" cy="443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7188" tIns="43594" rIns="87188" bIns="43594" rtlCol="0" anchor="ctr"/>
          <a:lstStyle/>
          <a:p>
            <a:pPr algn="ctr" fontAlgn="base">
              <a:spcBef>
                <a:spcPct val="0"/>
              </a:spcBef>
              <a:spcAft>
                <a:spcPct val="0"/>
              </a:spcAft>
            </a:pPr>
            <a:endParaRPr lang="ja-JP" altLang="en-US">
              <a:solidFill>
                <a:prstClr val="white"/>
              </a:solidFill>
              <a:latin typeface="Calibri"/>
              <a:ea typeface="ＭＳ Ｐゴシック" panose="020B0600070205080204" pitchFamily="50" charset="-128"/>
            </a:endParaRPr>
          </a:p>
        </p:txBody>
      </p:sp>
      <p:sp>
        <p:nvSpPr>
          <p:cNvPr id="129" name="下矢印 128"/>
          <p:cNvSpPr/>
          <p:nvPr/>
        </p:nvSpPr>
        <p:spPr>
          <a:xfrm>
            <a:off x="3374869" y="5013461"/>
            <a:ext cx="644873" cy="443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7188" tIns="43594" rIns="87188" bIns="43594" rtlCol="0" anchor="ctr"/>
          <a:lstStyle/>
          <a:p>
            <a:pPr algn="ctr" fontAlgn="base">
              <a:spcBef>
                <a:spcPct val="0"/>
              </a:spcBef>
              <a:spcAft>
                <a:spcPct val="0"/>
              </a:spcAft>
            </a:pPr>
            <a:endParaRPr lang="ja-JP" altLang="en-US">
              <a:solidFill>
                <a:prstClr val="white"/>
              </a:solidFill>
              <a:latin typeface="Calibri"/>
              <a:ea typeface="ＭＳ Ｐゴシック" panose="020B0600070205080204" pitchFamily="50" charset="-128"/>
            </a:endParaRPr>
          </a:p>
        </p:txBody>
      </p:sp>
      <p:grpSp>
        <p:nvGrpSpPr>
          <p:cNvPr id="6" name="グループ化 144"/>
          <p:cNvGrpSpPr/>
          <p:nvPr/>
        </p:nvGrpSpPr>
        <p:grpSpPr>
          <a:xfrm>
            <a:off x="1711600" y="1215823"/>
            <a:ext cx="7302972" cy="2171112"/>
            <a:chOff x="203200" y="1219200"/>
            <a:chExt cx="7910286" cy="2177143"/>
          </a:xfrm>
        </p:grpSpPr>
        <p:cxnSp>
          <p:nvCxnSpPr>
            <p:cNvPr id="132" name="直線コネクタ 131"/>
            <p:cNvCxnSpPr/>
            <p:nvPr/>
          </p:nvCxnSpPr>
          <p:spPr>
            <a:xfrm flipV="1">
              <a:off x="203200" y="2743201"/>
              <a:ext cx="2583543" cy="65314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V="1">
              <a:off x="2910114" y="1422400"/>
              <a:ext cx="5145315" cy="129903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7982858" y="1219200"/>
              <a:ext cx="130628" cy="39188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2764972" y="2489200"/>
              <a:ext cx="123371" cy="44268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43" name="テキスト ボックス 142"/>
            <p:cNvSpPr txBox="1"/>
            <p:nvPr/>
          </p:nvSpPr>
          <p:spPr>
            <a:xfrm rot="20812737">
              <a:off x="5244622" y="1555731"/>
              <a:ext cx="842458" cy="447516"/>
            </a:xfrm>
            <a:prstGeom prst="rect">
              <a:avLst/>
            </a:prstGeom>
            <a:noFill/>
            <a:ln>
              <a:noFill/>
            </a:ln>
          </p:spPr>
          <p:txBody>
            <a:bodyPr wrap="none" rtlCol="0" anchor="ctr">
              <a:spAutoFit/>
            </a:bodyPr>
            <a:lstStyle/>
            <a:p>
              <a:pPr algn="ctr" fontAlgn="base">
                <a:spcBef>
                  <a:spcPct val="0"/>
                </a:spcBef>
                <a:spcAft>
                  <a:spcPct val="0"/>
                </a:spcAft>
              </a:pPr>
              <a:r>
                <a:rPr lang="ja-JP" altLang="en-US" sz="2300" b="1" dirty="0">
                  <a:solidFill>
                    <a:srgbClr val="FFFF00"/>
                  </a:solidFill>
                  <a:latin typeface="ＭＳ Ｐゴシック"/>
                  <a:ea typeface="ＭＳ Ｐゴシック" panose="020B0600070205080204" pitchFamily="50" charset="-128"/>
                </a:rPr>
                <a:t>深部</a:t>
              </a:r>
            </a:p>
          </p:txBody>
        </p:sp>
        <p:sp>
          <p:nvSpPr>
            <p:cNvPr id="144" name="テキスト ボックス 143"/>
            <p:cNvSpPr txBox="1"/>
            <p:nvPr/>
          </p:nvSpPr>
          <p:spPr>
            <a:xfrm rot="20812737">
              <a:off x="999194" y="2608017"/>
              <a:ext cx="842458" cy="447516"/>
            </a:xfrm>
            <a:prstGeom prst="rect">
              <a:avLst/>
            </a:prstGeom>
            <a:noFill/>
            <a:ln>
              <a:noFill/>
            </a:ln>
          </p:spPr>
          <p:txBody>
            <a:bodyPr wrap="none" rtlCol="0" anchor="ctr">
              <a:spAutoFit/>
            </a:bodyPr>
            <a:lstStyle/>
            <a:p>
              <a:pPr algn="ctr" fontAlgn="base">
                <a:spcBef>
                  <a:spcPct val="0"/>
                </a:spcBef>
                <a:spcAft>
                  <a:spcPct val="0"/>
                </a:spcAft>
              </a:pPr>
              <a:r>
                <a:rPr lang="ja-JP" altLang="en-US" sz="2300" b="1" dirty="0">
                  <a:solidFill>
                    <a:srgbClr val="FFFF00"/>
                  </a:solidFill>
                  <a:latin typeface="ＭＳ Ｐゴシック"/>
                  <a:ea typeface="ＭＳ Ｐゴシック" panose="020B0600070205080204" pitchFamily="50" charset="-128"/>
                </a:rPr>
                <a:t>浅部</a:t>
              </a:r>
            </a:p>
          </p:txBody>
        </p:sp>
      </p:grpSp>
      <p:sp>
        <p:nvSpPr>
          <p:cNvPr id="127" name="テキスト ボックス 126"/>
          <p:cNvSpPr txBox="1"/>
          <p:nvPr/>
        </p:nvSpPr>
        <p:spPr>
          <a:xfrm>
            <a:off x="2429047" y="610870"/>
            <a:ext cx="8274381" cy="369332"/>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Calibri"/>
                <a:ea typeface="ＭＳ Ｐゴシック" panose="020B0600070205080204" pitchFamily="50" charset="-128"/>
              </a:rPr>
              <a:t>TOHOKU REGIONAL BUREAU MINISTRY OF LAND , INFRASTRUCTURE AND TRANSPORT </a:t>
            </a:r>
            <a:endParaRPr lang="ja-JP" altLang="en-US" dirty="0">
              <a:solidFill>
                <a:prstClr val="black"/>
              </a:solidFill>
              <a:latin typeface="Calibri"/>
              <a:ea typeface="ＭＳ Ｐゴシック" panose="020B0600070205080204" pitchFamily="50" charset="-128"/>
            </a:endParaRPr>
          </a:p>
        </p:txBody>
      </p:sp>
      <p:sp>
        <p:nvSpPr>
          <p:cNvPr id="7" name="テキスト ボックス 6"/>
          <p:cNvSpPr txBox="1"/>
          <p:nvPr/>
        </p:nvSpPr>
        <p:spPr>
          <a:xfrm rot="20637268">
            <a:off x="2037770" y="2606432"/>
            <a:ext cx="160960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dirty="0">
                <a:solidFill>
                  <a:prstClr val="black"/>
                </a:solidFill>
                <a:latin typeface="Calibri"/>
                <a:ea typeface="ＭＳ Ｐゴシック" panose="020B0600070205080204" pitchFamily="50" charset="-128"/>
              </a:rPr>
              <a:t>Shallow Region</a:t>
            </a:r>
            <a:endParaRPr lang="ja-JP" altLang="en-US" dirty="0">
              <a:solidFill>
                <a:prstClr val="black"/>
              </a:solidFill>
              <a:latin typeface="Calibri"/>
              <a:ea typeface="ＭＳ Ｐゴシック" panose="020B0600070205080204" pitchFamily="50" charset="-128"/>
            </a:endParaRPr>
          </a:p>
        </p:txBody>
      </p:sp>
      <p:sp>
        <p:nvSpPr>
          <p:cNvPr id="130" name="テキスト ボックス 129"/>
          <p:cNvSpPr txBox="1"/>
          <p:nvPr/>
        </p:nvSpPr>
        <p:spPr>
          <a:xfrm rot="20699841">
            <a:off x="6015021" y="1589895"/>
            <a:ext cx="137486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fontAlgn="base">
              <a:spcBef>
                <a:spcPct val="0"/>
              </a:spcBef>
              <a:spcAft>
                <a:spcPct val="0"/>
              </a:spcAft>
            </a:pPr>
            <a:r>
              <a:rPr lang="en-US" altLang="ja-JP" dirty="0">
                <a:solidFill>
                  <a:prstClr val="black"/>
                </a:solidFill>
                <a:latin typeface="Calibri"/>
                <a:ea typeface="ＭＳ Ｐゴシック" panose="020B0600070205080204" pitchFamily="50" charset="-128"/>
              </a:rPr>
              <a:t>Deep Region</a:t>
            </a:r>
            <a:endParaRPr lang="ja-JP" altLang="en-US" dirty="0">
              <a:solidFill>
                <a:prstClr val="black"/>
              </a:solidFill>
              <a:latin typeface="Calibri"/>
              <a:ea typeface="ＭＳ Ｐゴシック" panose="020B0600070205080204" pitchFamily="50" charset="-128"/>
            </a:endParaRPr>
          </a:p>
        </p:txBody>
      </p:sp>
      <p:pic>
        <p:nvPicPr>
          <p:cNvPr id="131" name="図 3" descr="説明: bP6210067.jpg"/>
          <p:cNvPicPr>
            <a:picLocks noChangeAspect="1" noChangeArrowheads="1"/>
          </p:cNvPicPr>
          <p:nvPr/>
        </p:nvPicPr>
        <p:blipFill>
          <a:blip r:embed="rId5" cstate="print"/>
          <a:srcRect/>
          <a:stretch>
            <a:fillRect/>
          </a:stretch>
        </p:blipFill>
        <p:spPr bwMode="auto">
          <a:xfrm>
            <a:off x="2268416" y="1177929"/>
            <a:ext cx="7457343" cy="5332413"/>
          </a:xfrm>
          <a:prstGeom prst="rect">
            <a:avLst/>
          </a:prstGeom>
          <a:noFill/>
          <a:ln w="9525">
            <a:noFill/>
            <a:miter lim="800000"/>
            <a:headEnd/>
            <a:tailEnd/>
          </a:ln>
        </p:spPr>
      </p:pic>
    </p:spTree>
    <p:extLst>
      <p:ext uri="{BB962C8B-B14F-4D97-AF65-F5344CB8AC3E}">
        <p14:creationId xmlns:p14="http://schemas.microsoft.com/office/powerpoint/2010/main" val="641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直線コネクタ 4"/>
          <p:cNvCxnSpPr/>
          <p:nvPr/>
        </p:nvCxnSpPr>
        <p:spPr>
          <a:xfrm>
            <a:off x="1775521" y="620688"/>
            <a:ext cx="8606159" cy="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a:spLocks noGrp="1" noChangeArrowheads="1"/>
          </p:cNvSpPr>
          <p:nvPr>
            <p:ph type="subTitle" idx="1"/>
          </p:nvPr>
        </p:nvSpPr>
        <p:spPr>
          <a:xfrm>
            <a:off x="1775520" y="620688"/>
            <a:ext cx="8496944" cy="547260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446088" indent="-446088" algn="l"/>
            <a:r>
              <a:rPr lang="en-US" altLang="ja-JP" sz="2000" dirty="0"/>
              <a:t>Calculation Domains</a:t>
            </a:r>
          </a:p>
        </p:txBody>
      </p:sp>
      <p:sp>
        <p:nvSpPr>
          <p:cNvPr id="7" name="スライド番号プレースホルダー 1"/>
          <p:cNvSpPr>
            <a:spLocks noGrp="1"/>
          </p:cNvSpPr>
          <p:nvPr>
            <p:ph type="sldNum" sz="quarter" idx="12"/>
          </p:nvPr>
        </p:nvSpPr>
        <p:spPr>
          <a:xfrm>
            <a:off x="8077200" y="6356351"/>
            <a:ext cx="2133600" cy="365125"/>
          </a:xfrm>
        </p:spPr>
        <p:txBody>
          <a:bodyPr/>
          <a:lstStyle/>
          <a:p>
            <a:pPr>
              <a:defRPr/>
            </a:pPr>
            <a:fld id="{21F80153-80EB-49EB-87C4-14DD3EB9415F}" type="slidenum">
              <a:rPr lang="en-US" altLang="ja-JP">
                <a:solidFill>
                  <a:prstClr val="black"/>
                </a:solidFill>
              </a:rPr>
              <a:pPr>
                <a:defRPr/>
              </a:pPr>
              <a:t>24</a:t>
            </a:fld>
            <a:endParaRPr lang="en-US" altLang="ja-JP">
              <a:solidFill>
                <a:prstClr val="black"/>
              </a:solidFill>
            </a:endParaRPr>
          </a:p>
        </p:txBody>
      </p:sp>
      <p:grpSp>
        <p:nvGrpSpPr>
          <p:cNvPr id="19" name="グループ化 18"/>
          <p:cNvGrpSpPr/>
          <p:nvPr/>
        </p:nvGrpSpPr>
        <p:grpSpPr>
          <a:xfrm>
            <a:off x="1553087" y="1515291"/>
            <a:ext cx="4737952" cy="4814276"/>
            <a:chOff x="301648" y="1021179"/>
            <a:chExt cx="6642002" cy="5289003"/>
          </a:xfrm>
        </p:grpSpPr>
        <p:pic>
          <p:nvPicPr>
            <p:cNvPr id="2" name="図 1"/>
            <p:cNvPicPr>
              <a:picLocks noChangeAspect="1"/>
            </p:cNvPicPr>
            <p:nvPr/>
          </p:nvPicPr>
          <p:blipFill rotWithShape="1">
            <a:blip r:embed="rId3"/>
            <a:srcRect l="4529" t="3700" r="4632" b="6206"/>
            <a:stretch/>
          </p:blipFill>
          <p:spPr>
            <a:xfrm>
              <a:off x="301648" y="1021180"/>
              <a:ext cx="6642002" cy="5289002"/>
            </a:xfrm>
            <a:prstGeom prst="rect">
              <a:avLst/>
            </a:prstGeom>
          </p:spPr>
        </p:pic>
        <p:pic>
          <p:nvPicPr>
            <p:cNvPr id="3" name="図 2"/>
            <p:cNvPicPr>
              <a:picLocks noChangeAspect="1"/>
            </p:cNvPicPr>
            <p:nvPr/>
          </p:nvPicPr>
          <p:blipFill rotWithShape="1">
            <a:blip r:embed="rId4"/>
            <a:srcRect l="8782" t="6042" r="20957" b="9866"/>
            <a:stretch/>
          </p:blipFill>
          <p:spPr>
            <a:xfrm>
              <a:off x="3046409" y="1109875"/>
              <a:ext cx="1977014" cy="4695390"/>
            </a:xfrm>
            <a:prstGeom prst="rect">
              <a:avLst/>
            </a:prstGeom>
          </p:spPr>
        </p:pic>
        <p:pic>
          <p:nvPicPr>
            <p:cNvPr id="6" name="図 5"/>
            <p:cNvPicPr>
              <a:picLocks noChangeAspect="1"/>
            </p:cNvPicPr>
            <p:nvPr/>
          </p:nvPicPr>
          <p:blipFill rotWithShape="1">
            <a:blip r:embed="rId5"/>
            <a:srcRect l="14686" t="10567" r="21889" b="8420"/>
            <a:stretch/>
          </p:blipFill>
          <p:spPr>
            <a:xfrm>
              <a:off x="4094158" y="3228597"/>
              <a:ext cx="532102" cy="874167"/>
            </a:xfrm>
            <a:prstGeom prst="rect">
              <a:avLst/>
            </a:prstGeom>
          </p:spPr>
        </p:pic>
        <p:sp>
          <p:nvSpPr>
            <p:cNvPr id="15" name="正方形/長方形 14"/>
            <p:cNvSpPr/>
            <p:nvPr/>
          </p:nvSpPr>
          <p:spPr>
            <a:xfrm>
              <a:off x="4092267" y="3175454"/>
              <a:ext cx="526337" cy="922826"/>
            </a:xfrm>
            <a:prstGeom prst="rect">
              <a:avLst/>
            </a:prstGeom>
            <a:noFill/>
            <a:ln w="28575">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16" name="正方形/長方形 15"/>
            <p:cNvSpPr/>
            <p:nvPr/>
          </p:nvSpPr>
          <p:spPr>
            <a:xfrm>
              <a:off x="3046409" y="1121316"/>
              <a:ext cx="1977014" cy="4652508"/>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18" name="正方形/長方形 17"/>
            <p:cNvSpPr/>
            <p:nvPr/>
          </p:nvSpPr>
          <p:spPr>
            <a:xfrm>
              <a:off x="301648" y="1021179"/>
              <a:ext cx="6642002" cy="5289003"/>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nvGrpSpPr>
          <p:cNvPr id="48" name="グループ化 47"/>
          <p:cNvGrpSpPr/>
          <p:nvPr/>
        </p:nvGrpSpPr>
        <p:grpSpPr>
          <a:xfrm>
            <a:off x="6122749" y="4316201"/>
            <a:ext cx="4016396" cy="2558107"/>
            <a:chOff x="796827" y="4238625"/>
            <a:chExt cx="3488359" cy="2238957"/>
          </a:xfrm>
        </p:grpSpPr>
        <p:grpSp>
          <p:nvGrpSpPr>
            <p:cNvPr id="44" name="グループ化 43"/>
            <p:cNvGrpSpPr/>
            <p:nvPr/>
          </p:nvGrpSpPr>
          <p:grpSpPr>
            <a:xfrm>
              <a:off x="796827" y="4238625"/>
              <a:ext cx="3488359" cy="2238957"/>
              <a:chOff x="4499992" y="6165017"/>
              <a:chExt cx="3848949" cy="2417892"/>
            </a:xfrm>
          </p:grpSpPr>
          <p:pic>
            <p:nvPicPr>
              <p:cNvPr id="12" name="図 11"/>
              <p:cNvPicPr>
                <a:picLocks noChangeAspect="1"/>
              </p:cNvPicPr>
              <p:nvPr/>
            </p:nvPicPr>
            <p:blipFill rotWithShape="1">
              <a:blip r:embed="rId6"/>
              <a:srcRect l="2886" t="5041" r="3294" b="5262"/>
              <a:stretch/>
            </p:blipFill>
            <p:spPr>
              <a:xfrm>
                <a:off x="4499992" y="6165017"/>
                <a:ext cx="3848949" cy="2417892"/>
              </a:xfrm>
              <a:prstGeom prst="rect">
                <a:avLst/>
              </a:prstGeom>
              <a:ln>
                <a:solidFill>
                  <a:schemeClr val="accent5">
                    <a:lumMod val="40000"/>
                    <a:lumOff val="60000"/>
                  </a:schemeClr>
                </a:solidFill>
              </a:ln>
            </p:spPr>
          </p:pic>
          <p:sp>
            <p:nvSpPr>
              <p:cNvPr id="43" name="正方形/長方形 42"/>
              <p:cNvSpPr/>
              <p:nvPr/>
            </p:nvSpPr>
            <p:spPr>
              <a:xfrm>
                <a:off x="4517703" y="6165017"/>
                <a:ext cx="3831238" cy="2417892"/>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nvGrpSpPr>
            <p:cNvPr id="45" name="グループ化 44"/>
            <p:cNvGrpSpPr/>
            <p:nvPr/>
          </p:nvGrpSpPr>
          <p:grpSpPr>
            <a:xfrm>
              <a:off x="1229665" y="4766206"/>
              <a:ext cx="2876653" cy="1519233"/>
              <a:chOff x="251520" y="4321150"/>
              <a:chExt cx="4374740" cy="2232879"/>
            </a:xfrm>
          </p:grpSpPr>
          <p:pic>
            <p:nvPicPr>
              <p:cNvPr id="13" name="図 12"/>
              <p:cNvPicPr>
                <a:picLocks noChangeAspect="1"/>
              </p:cNvPicPr>
              <p:nvPr/>
            </p:nvPicPr>
            <p:blipFill rotWithShape="1">
              <a:blip r:embed="rId7"/>
              <a:srcRect l="3268" t="9227" r="4960" b="9302"/>
              <a:stretch/>
            </p:blipFill>
            <p:spPr>
              <a:xfrm>
                <a:off x="251520" y="4321150"/>
                <a:ext cx="4374740" cy="2232879"/>
              </a:xfrm>
              <a:prstGeom prst="rect">
                <a:avLst/>
              </a:prstGeom>
              <a:ln>
                <a:solidFill>
                  <a:schemeClr val="accent5">
                    <a:lumMod val="40000"/>
                    <a:lumOff val="60000"/>
                  </a:schemeClr>
                </a:solidFill>
              </a:ln>
            </p:spPr>
          </p:pic>
          <p:sp>
            <p:nvSpPr>
              <p:cNvPr id="42" name="正方形/長方形 41"/>
              <p:cNvSpPr/>
              <p:nvPr/>
            </p:nvSpPr>
            <p:spPr>
              <a:xfrm>
                <a:off x="251520" y="4321150"/>
                <a:ext cx="4374740" cy="2232879"/>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nvGrpSpPr>
            <p:cNvPr id="47" name="グループ化 46"/>
            <p:cNvGrpSpPr/>
            <p:nvPr/>
          </p:nvGrpSpPr>
          <p:grpSpPr>
            <a:xfrm>
              <a:off x="3048884" y="5177722"/>
              <a:ext cx="542328" cy="696199"/>
              <a:chOff x="5233859" y="4985578"/>
              <a:chExt cx="1019381" cy="1203791"/>
            </a:xfrm>
          </p:grpSpPr>
          <p:pic>
            <p:nvPicPr>
              <p:cNvPr id="14" name="図 13"/>
              <p:cNvPicPr>
                <a:picLocks noChangeAspect="1"/>
              </p:cNvPicPr>
              <p:nvPr/>
            </p:nvPicPr>
            <p:blipFill rotWithShape="1">
              <a:blip r:embed="rId8"/>
              <a:srcRect l="6490" t="4717" b="1721"/>
              <a:stretch/>
            </p:blipFill>
            <p:spPr>
              <a:xfrm>
                <a:off x="5233859" y="4985578"/>
                <a:ext cx="1019380" cy="1203790"/>
              </a:xfrm>
              <a:prstGeom prst="rect">
                <a:avLst/>
              </a:prstGeom>
            </p:spPr>
          </p:pic>
          <p:sp>
            <p:nvSpPr>
              <p:cNvPr id="46" name="正方形/長方形 45"/>
              <p:cNvSpPr/>
              <p:nvPr/>
            </p:nvSpPr>
            <p:spPr>
              <a:xfrm>
                <a:off x="5233860" y="4985579"/>
                <a:ext cx="1019380" cy="1203790"/>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grpSp>
        <p:nvGrpSpPr>
          <p:cNvPr id="28" name="グループ化 27"/>
          <p:cNvGrpSpPr/>
          <p:nvPr/>
        </p:nvGrpSpPr>
        <p:grpSpPr>
          <a:xfrm>
            <a:off x="6020621" y="935058"/>
            <a:ext cx="2553697" cy="3221877"/>
            <a:chOff x="5190425" y="1020790"/>
            <a:chExt cx="3311180" cy="4320481"/>
          </a:xfrm>
        </p:grpSpPr>
        <p:grpSp>
          <p:nvGrpSpPr>
            <p:cNvPr id="25" name="グループ化 24"/>
            <p:cNvGrpSpPr/>
            <p:nvPr/>
          </p:nvGrpSpPr>
          <p:grpSpPr>
            <a:xfrm>
              <a:off x="5190425" y="1020790"/>
              <a:ext cx="3311180" cy="4320481"/>
              <a:chOff x="5393142" y="972655"/>
              <a:chExt cx="3311180" cy="4320481"/>
            </a:xfrm>
          </p:grpSpPr>
          <p:pic>
            <p:nvPicPr>
              <p:cNvPr id="9" name="図 8"/>
              <p:cNvPicPr>
                <a:picLocks noChangeAspect="1"/>
              </p:cNvPicPr>
              <p:nvPr/>
            </p:nvPicPr>
            <p:blipFill rotWithShape="1">
              <a:blip r:embed="rId9"/>
              <a:srcRect l="10745" t="10530" r="13049" b="10311"/>
              <a:stretch/>
            </p:blipFill>
            <p:spPr>
              <a:xfrm>
                <a:off x="5393142" y="972655"/>
                <a:ext cx="3311180" cy="4320481"/>
              </a:xfrm>
              <a:prstGeom prst="rect">
                <a:avLst/>
              </a:prstGeom>
              <a:ln>
                <a:solidFill>
                  <a:schemeClr val="accent5">
                    <a:lumMod val="40000"/>
                    <a:lumOff val="60000"/>
                  </a:schemeClr>
                </a:solidFill>
              </a:ln>
            </p:spPr>
          </p:pic>
          <p:sp>
            <p:nvSpPr>
              <p:cNvPr id="24" name="正方形/長方形 23"/>
              <p:cNvSpPr/>
              <p:nvPr/>
            </p:nvSpPr>
            <p:spPr>
              <a:xfrm>
                <a:off x="5396927" y="972655"/>
                <a:ext cx="3289873" cy="4320481"/>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nvGrpSpPr>
            <p:cNvPr id="26" name="グループ化 25"/>
            <p:cNvGrpSpPr/>
            <p:nvPr/>
          </p:nvGrpSpPr>
          <p:grpSpPr>
            <a:xfrm>
              <a:off x="5305387" y="2853038"/>
              <a:ext cx="2712937" cy="1867283"/>
              <a:chOff x="3851209" y="-1784663"/>
              <a:chExt cx="2737725" cy="1812114"/>
            </a:xfrm>
          </p:grpSpPr>
          <p:pic>
            <p:nvPicPr>
              <p:cNvPr id="10" name="図 9"/>
              <p:cNvPicPr>
                <a:picLocks noChangeAspect="1"/>
              </p:cNvPicPr>
              <p:nvPr/>
            </p:nvPicPr>
            <p:blipFill>
              <a:blip r:embed="rId10"/>
              <a:stretch>
                <a:fillRect/>
              </a:stretch>
            </p:blipFill>
            <p:spPr>
              <a:xfrm>
                <a:off x="3851209" y="-1784663"/>
                <a:ext cx="2737725" cy="1812113"/>
              </a:xfrm>
              <a:prstGeom prst="rect">
                <a:avLst/>
              </a:prstGeom>
            </p:spPr>
          </p:pic>
          <p:sp>
            <p:nvSpPr>
              <p:cNvPr id="22" name="正方形/長方形 21"/>
              <p:cNvSpPr/>
              <p:nvPr/>
            </p:nvSpPr>
            <p:spPr>
              <a:xfrm>
                <a:off x="3851209" y="-1784663"/>
                <a:ext cx="2737725" cy="1812114"/>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nvGrpSpPr>
            <p:cNvPr id="27" name="グループ化 26"/>
            <p:cNvGrpSpPr/>
            <p:nvPr/>
          </p:nvGrpSpPr>
          <p:grpSpPr>
            <a:xfrm>
              <a:off x="5481946" y="3340974"/>
              <a:ext cx="1840212" cy="1105730"/>
              <a:chOff x="7236296" y="-2979711"/>
              <a:chExt cx="4968552" cy="3111053"/>
            </a:xfrm>
          </p:grpSpPr>
          <p:pic>
            <p:nvPicPr>
              <p:cNvPr id="11" name="図 10"/>
              <p:cNvPicPr>
                <a:picLocks noChangeAspect="1"/>
              </p:cNvPicPr>
              <p:nvPr/>
            </p:nvPicPr>
            <p:blipFill rotWithShape="1">
              <a:blip r:embed="rId11"/>
              <a:srcRect l="3300" t="4851" r="3594" b="6714"/>
              <a:stretch/>
            </p:blipFill>
            <p:spPr>
              <a:xfrm>
                <a:off x="7236296" y="-2979711"/>
                <a:ext cx="4968552" cy="3096344"/>
              </a:xfrm>
              <a:prstGeom prst="rect">
                <a:avLst/>
              </a:prstGeom>
              <a:ln>
                <a:solidFill>
                  <a:schemeClr val="accent5">
                    <a:lumMod val="40000"/>
                    <a:lumOff val="60000"/>
                  </a:schemeClr>
                </a:solidFill>
              </a:ln>
            </p:spPr>
          </p:pic>
          <p:sp>
            <p:nvSpPr>
              <p:cNvPr id="23" name="正方形/長方形 22"/>
              <p:cNvSpPr/>
              <p:nvPr/>
            </p:nvSpPr>
            <p:spPr>
              <a:xfrm>
                <a:off x="7236296" y="-2979711"/>
                <a:ext cx="4968552" cy="3111053"/>
              </a:xfrm>
              <a:prstGeom prst="rect">
                <a:avLst/>
              </a:prstGeom>
              <a:noFill/>
              <a:ln w="38100">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grpSp>
      </p:grpSp>
      <p:sp>
        <p:nvSpPr>
          <p:cNvPr id="49" name="テキスト ボックス 48"/>
          <p:cNvSpPr txBox="1"/>
          <p:nvPr/>
        </p:nvSpPr>
        <p:spPr>
          <a:xfrm>
            <a:off x="1538431" y="1227668"/>
            <a:ext cx="1848006" cy="276999"/>
          </a:xfrm>
          <a:prstGeom prst="rect">
            <a:avLst/>
          </a:prstGeom>
          <a:noFill/>
        </p:spPr>
        <p:txBody>
          <a:bodyPr wrap="none" rtlCol="0">
            <a:spAutoFit/>
          </a:bodyPr>
          <a:lstStyle/>
          <a:p>
            <a:r>
              <a:rPr lang="ja-JP" altLang="en-US" sz="1000" dirty="0">
                <a:solidFill>
                  <a:prstClr val="black"/>
                </a:solidFill>
                <a:latin typeface="Calibri"/>
                <a:ea typeface="ＭＳ Ｐゴシック" panose="020B0600070205080204" pitchFamily="50" charset="-128"/>
              </a:rPr>
              <a:t>▼</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STOC-ML</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Domain 1 -3</a:t>
            </a:r>
            <a:endParaRPr lang="ja-JP" altLang="en-US" sz="1200" dirty="0">
              <a:solidFill>
                <a:prstClr val="black"/>
              </a:solidFill>
              <a:latin typeface="Calibri"/>
              <a:ea typeface="ＭＳ Ｐゴシック" panose="020B0600070205080204" pitchFamily="50" charset="-128"/>
            </a:endParaRPr>
          </a:p>
        </p:txBody>
      </p:sp>
      <p:sp>
        <p:nvSpPr>
          <p:cNvPr id="50" name="テキスト ボックス 49"/>
          <p:cNvSpPr txBox="1"/>
          <p:nvPr/>
        </p:nvSpPr>
        <p:spPr>
          <a:xfrm>
            <a:off x="5876924" y="613330"/>
            <a:ext cx="1908921" cy="276999"/>
          </a:xfrm>
          <a:prstGeom prst="rect">
            <a:avLst/>
          </a:prstGeom>
          <a:noFill/>
        </p:spPr>
        <p:txBody>
          <a:bodyPr wrap="none" rtlCol="0">
            <a:spAutoFit/>
          </a:bodyPr>
          <a:lstStyle/>
          <a:p>
            <a:r>
              <a:rPr lang="ja-JP" altLang="en-US" sz="1000" dirty="0">
                <a:solidFill>
                  <a:prstClr val="black"/>
                </a:solidFill>
                <a:latin typeface="Calibri"/>
                <a:ea typeface="ＭＳ Ｐゴシック" panose="020B0600070205080204" pitchFamily="50" charset="-128"/>
              </a:rPr>
              <a:t>▼</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STOC-ML</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Domains</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4</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-6</a:t>
            </a:r>
            <a:endParaRPr lang="ja-JP" altLang="en-US" sz="1200" dirty="0">
              <a:solidFill>
                <a:prstClr val="black"/>
              </a:solidFill>
              <a:latin typeface="Calibri"/>
              <a:ea typeface="ＭＳ Ｐゴシック" panose="020B0600070205080204" pitchFamily="50" charset="-128"/>
            </a:endParaRPr>
          </a:p>
        </p:txBody>
      </p:sp>
      <p:sp>
        <p:nvSpPr>
          <p:cNvPr id="51" name="テキスト ボックス 50"/>
          <p:cNvSpPr txBox="1"/>
          <p:nvPr/>
        </p:nvSpPr>
        <p:spPr>
          <a:xfrm>
            <a:off x="8574318" y="3693878"/>
            <a:ext cx="2079659" cy="646331"/>
          </a:xfrm>
          <a:prstGeom prst="rect">
            <a:avLst/>
          </a:prstGeom>
          <a:noFill/>
        </p:spPr>
        <p:txBody>
          <a:bodyPr wrap="square" rtlCol="0">
            <a:spAutoFit/>
          </a:bodyPr>
          <a:lstStyle/>
          <a:p>
            <a:r>
              <a:rPr lang="ja-JP" altLang="en-US" sz="1000" dirty="0">
                <a:solidFill>
                  <a:prstClr val="black"/>
                </a:solidFill>
                <a:latin typeface="Calibri"/>
                <a:ea typeface="ＭＳ Ｐゴシック" panose="020B0600070205080204" pitchFamily="50" charset="-128"/>
              </a:rPr>
              <a:t>▼　</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STOC-ML</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Domain 7</a:t>
            </a:r>
          </a:p>
          <a:p>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STOC-IC</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Domain 8</a:t>
            </a:r>
          </a:p>
          <a:p>
            <a:r>
              <a:rPr lang="en-US" altLang="ja-JP" sz="1200" dirty="0">
                <a:solidFill>
                  <a:prstClr val="black"/>
                </a:solidFill>
                <a:latin typeface="Calibri"/>
                <a:ea typeface="ＭＳ Ｐゴシック" panose="020B0600070205080204" pitchFamily="50" charset="-128"/>
              </a:rPr>
              <a:t>       CADMAS </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Domain</a:t>
            </a:r>
            <a:r>
              <a:rPr lang="ja-JP" altLang="en-US" sz="1200" dirty="0">
                <a:solidFill>
                  <a:prstClr val="black"/>
                </a:solidFill>
                <a:latin typeface="Calibri"/>
                <a:ea typeface="ＭＳ Ｐゴシック" panose="020B0600070205080204" pitchFamily="50" charset="-128"/>
              </a:rPr>
              <a:t> </a:t>
            </a:r>
            <a:r>
              <a:rPr lang="en-US" altLang="ja-JP" sz="1200" dirty="0">
                <a:solidFill>
                  <a:prstClr val="black"/>
                </a:solidFill>
                <a:latin typeface="Calibri"/>
                <a:ea typeface="ＭＳ Ｐゴシック" panose="020B0600070205080204" pitchFamily="50" charset="-128"/>
              </a:rPr>
              <a:t>9</a:t>
            </a:r>
          </a:p>
        </p:txBody>
      </p:sp>
      <p:sp>
        <p:nvSpPr>
          <p:cNvPr id="17" name="正方形/長方形 16"/>
          <p:cNvSpPr/>
          <p:nvPr/>
        </p:nvSpPr>
        <p:spPr>
          <a:xfrm>
            <a:off x="1683401" y="181919"/>
            <a:ext cx="4134850" cy="430887"/>
          </a:xfrm>
          <a:prstGeom prst="rect">
            <a:avLst/>
          </a:prstGeom>
          <a:noFill/>
        </p:spPr>
        <p:txBody>
          <a:bodyPr wrap="square" rtlCol="0">
            <a:spAutoFit/>
          </a:bodyPr>
          <a:lstStyle/>
          <a:p>
            <a:r>
              <a:rPr lang="en-US" altLang="ja-JP" sz="2200" dirty="0">
                <a:solidFill>
                  <a:srgbClr val="4BACC6">
                    <a:lumMod val="75000"/>
                  </a:srgbClr>
                </a:solidFill>
                <a:latin typeface="Arial Black" panose="020B0A04020102020204" pitchFamily="34" charset="0"/>
                <a:ea typeface="ＤＦ特太ゴシック体" panose="02010609000101010101" pitchFamily="1" charset="-128"/>
              </a:rPr>
              <a:t>Example of </a:t>
            </a:r>
            <a:r>
              <a:rPr lang="en-US" altLang="ja-JP" sz="2200" dirty="0" err="1">
                <a:solidFill>
                  <a:srgbClr val="4BACC6">
                    <a:lumMod val="75000"/>
                  </a:srgbClr>
                </a:solidFill>
                <a:latin typeface="Arial Black" panose="020B0A04020102020204" pitchFamily="34" charset="0"/>
                <a:ea typeface="ＤＦ特太ゴシック体" panose="02010609000101010101" pitchFamily="1" charset="-128"/>
              </a:rPr>
              <a:t>Kamaishi</a:t>
            </a:r>
            <a:r>
              <a:rPr lang="en-US" altLang="ja-JP" sz="2200" dirty="0">
                <a:solidFill>
                  <a:srgbClr val="4BACC6">
                    <a:lumMod val="75000"/>
                  </a:srgbClr>
                </a:solidFill>
                <a:latin typeface="Arial Black" panose="020B0A04020102020204" pitchFamily="34" charset="0"/>
                <a:ea typeface="ＤＦ特太ゴシック体" panose="02010609000101010101" pitchFamily="1" charset="-128"/>
              </a:rPr>
              <a:t> Bay</a:t>
            </a:r>
          </a:p>
        </p:txBody>
      </p:sp>
    </p:spTree>
    <p:extLst>
      <p:ext uri="{BB962C8B-B14F-4D97-AF65-F5344CB8AC3E}">
        <p14:creationId xmlns:p14="http://schemas.microsoft.com/office/powerpoint/2010/main" val="43348071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直線コネクタ 4"/>
          <p:cNvCxnSpPr/>
          <p:nvPr/>
        </p:nvCxnSpPr>
        <p:spPr>
          <a:xfrm>
            <a:off x="1775521" y="620688"/>
            <a:ext cx="8606159" cy="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1"/>
          <p:cNvSpPr>
            <a:spLocks noGrp="1"/>
          </p:cNvSpPr>
          <p:nvPr>
            <p:ph type="sldNum" sz="quarter" idx="12"/>
          </p:nvPr>
        </p:nvSpPr>
        <p:spPr>
          <a:xfrm>
            <a:off x="8533204" y="6492876"/>
            <a:ext cx="2133600" cy="365125"/>
          </a:xfrm>
        </p:spPr>
        <p:txBody>
          <a:bodyPr/>
          <a:lstStyle/>
          <a:p>
            <a:pPr>
              <a:defRPr/>
            </a:pPr>
            <a:fld id="{21F80153-80EB-49EB-87C4-14DD3EB9415F}" type="slidenum">
              <a:rPr lang="en-US" altLang="ja-JP">
                <a:solidFill>
                  <a:prstClr val="black"/>
                </a:solidFill>
              </a:rPr>
              <a:pPr>
                <a:defRPr/>
              </a:pPr>
              <a:t>25</a:t>
            </a:fld>
            <a:endParaRPr lang="en-US" altLang="ja-JP" dirty="0">
              <a:solidFill>
                <a:prstClr val="black"/>
              </a:solidFill>
            </a:endParaRPr>
          </a:p>
        </p:txBody>
      </p:sp>
      <p:sp>
        <p:nvSpPr>
          <p:cNvPr id="8" name="テキスト ボックス 7"/>
          <p:cNvSpPr txBox="1"/>
          <p:nvPr/>
        </p:nvSpPr>
        <p:spPr>
          <a:xfrm>
            <a:off x="1668016" y="151197"/>
            <a:ext cx="8964488" cy="430887"/>
          </a:xfrm>
          <a:prstGeom prst="rect">
            <a:avLst/>
          </a:prstGeom>
          <a:noFill/>
        </p:spPr>
        <p:txBody>
          <a:bodyPr wrap="square" rtlCol="0">
            <a:spAutoFit/>
          </a:bodyPr>
          <a:lstStyle/>
          <a:p>
            <a:r>
              <a:rPr lang="en-US" altLang="ja-JP" sz="2200" dirty="0">
                <a:solidFill>
                  <a:srgbClr val="4BACC6">
                    <a:lumMod val="75000"/>
                  </a:srgbClr>
                </a:solidFill>
                <a:latin typeface="Arial Black" panose="020B0A04020102020204" pitchFamily="34" charset="0"/>
                <a:ea typeface="ＤＦ特太ゴシック体" panose="02010609000101010101" pitchFamily="1" charset="-128"/>
              </a:rPr>
              <a:t>Example of </a:t>
            </a:r>
            <a:r>
              <a:rPr lang="en-US" altLang="ja-JP" sz="2200" dirty="0" err="1">
                <a:solidFill>
                  <a:srgbClr val="4BACC6">
                    <a:lumMod val="75000"/>
                  </a:srgbClr>
                </a:solidFill>
                <a:latin typeface="Arial Black" panose="020B0A04020102020204" pitchFamily="34" charset="0"/>
                <a:ea typeface="ＤＦ特太ゴシック体" panose="02010609000101010101" pitchFamily="1" charset="-128"/>
              </a:rPr>
              <a:t>Kamaishi</a:t>
            </a:r>
            <a:r>
              <a:rPr lang="en-US" altLang="ja-JP" sz="2200" dirty="0">
                <a:solidFill>
                  <a:srgbClr val="4BACC6">
                    <a:lumMod val="75000"/>
                  </a:srgbClr>
                </a:solidFill>
                <a:latin typeface="Arial Black" panose="020B0A04020102020204" pitchFamily="34" charset="0"/>
                <a:ea typeface="ＤＦ特太ゴシック体" panose="02010609000101010101" pitchFamily="1" charset="-128"/>
              </a:rPr>
              <a:t> Bay</a:t>
            </a:r>
            <a:endParaRPr lang="ja-JP" altLang="en-US" sz="2200" dirty="0">
              <a:solidFill>
                <a:srgbClr val="4BACC6">
                  <a:lumMod val="75000"/>
                </a:srgbClr>
              </a:solidFill>
              <a:latin typeface="Arial Black" panose="020B0A04020102020204" pitchFamily="34" charset="0"/>
              <a:ea typeface="ＤＦ特太ゴシック体" panose="02010609000101010101" pitchFamily="1" charset="-128"/>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0461" y="2328176"/>
            <a:ext cx="4567195" cy="290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4744489" y="2693060"/>
            <a:ext cx="1080120"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18" name="直線矢印コネクタ 17"/>
          <p:cNvCxnSpPr>
            <a:stCxn id="17" idx="0"/>
          </p:cNvCxnSpPr>
          <p:nvPr/>
        </p:nvCxnSpPr>
        <p:spPr>
          <a:xfrm flipH="1" flipV="1">
            <a:off x="3359697" y="1807262"/>
            <a:ext cx="1924852" cy="885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775520" y="1380928"/>
            <a:ext cx="4617448" cy="338554"/>
          </a:xfrm>
          <a:prstGeom prst="rect">
            <a:avLst/>
          </a:prstGeom>
          <a:noFill/>
        </p:spPr>
        <p:txBody>
          <a:bodyPr wrap="square" rtlCol="0">
            <a:spAutoFit/>
          </a:bodyPr>
          <a:lstStyle/>
          <a:p>
            <a:r>
              <a:rPr lang="en-US" altLang="ja-JP" sz="1600" dirty="0">
                <a:solidFill>
                  <a:prstClr val="black">
                    <a:tint val="75000"/>
                  </a:prstClr>
                </a:solidFill>
                <a:latin typeface="Calibri"/>
                <a:ea typeface="ＭＳ Ｐゴシック" panose="020B0600070205080204" pitchFamily="50" charset="-128"/>
              </a:rPr>
              <a:t>CADMAS-STR Domain</a:t>
            </a:r>
          </a:p>
        </p:txBody>
      </p:sp>
      <p:sp>
        <p:nvSpPr>
          <p:cNvPr id="21" name="テキスト ボックス 20"/>
          <p:cNvSpPr txBox="1"/>
          <p:nvPr/>
        </p:nvSpPr>
        <p:spPr>
          <a:xfrm>
            <a:off x="1963390" y="4071182"/>
            <a:ext cx="2290114"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Outer Region is by using STOC-ML</a:t>
            </a:r>
            <a:endParaRPr lang="ja-JP" altLang="en-US" sz="1200" dirty="0">
              <a:solidFill>
                <a:prstClr val="black"/>
              </a:solidFill>
              <a:latin typeface="Calibri"/>
              <a:ea typeface="ＭＳ Ｐゴシック" panose="020B0600070205080204" pitchFamily="50" charset="-128"/>
            </a:endParaRPr>
          </a:p>
        </p:txBody>
      </p:sp>
      <p:grpSp>
        <p:nvGrpSpPr>
          <p:cNvPr id="6" name="グループ化 5"/>
          <p:cNvGrpSpPr/>
          <p:nvPr/>
        </p:nvGrpSpPr>
        <p:grpSpPr>
          <a:xfrm>
            <a:off x="6799812" y="1340768"/>
            <a:ext cx="3103002" cy="1422610"/>
            <a:chOff x="4250214" y="5293310"/>
            <a:chExt cx="3204896" cy="1640358"/>
          </a:xfrm>
        </p:grpSpPr>
        <p:pic>
          <p:nvPicPr>
            <p:cNvPr id="3" name="図 2"/>
            <p:cNvPicPr>
              <a:picLocks noChangeAspect="1"/>
            </p:cNvPicPr>
            <p:nvPr/>
          </p:nvPicPr>
          <p:blipFill rotWithShape="1">
            <a:blip r:embed="rId5"/>
            <a:srcRect l="20490" t="17352" r="169" b="10052"/>
            <a:stretch/>
          </p:blipFill>
          <p:spPr>
            <a:xfrm>
              <a:off x="4267896" y="5293310"/>
              <a:ext cx="3187214" cy="1640358"/>
            </a:xfrm>
            <a:prstGeom prst="rect">
              <a:avLst/>
            </a:prstGeom>
          </p:spPr>
        </p:pic>
        <p:sp>
          <p:nvSpPr>
            <p:cNvPr id="39" name="テキスト ボックス 38"/>
            <p:cNvSpPr txBox="1"/>
            <p:nvPr/>
          </p:nvSpPr>
          <p:spPr>
            <a:xfrm>
              <a:off x="4250214" y="5298725"/>
              <a:ext cx="1852531" cy="319397"/>
            </a:xfrm>
            <a:prstGeom prst="rect">
              <a:avLst/>
            </a:prstGeom>
            <a:noFill/>
          </p:spPr>
          <p:txBody>
            <a:bodyPr wrap="none" rtlCol="0">
              <a:spAutoFit/>
            </a:bodyPr>
            <a:lstStyle/>
            <a:p>
              <a:r>
                <a:rPr lang="en-US" altLang="ja-JP" sz="1200" dirty="0">
                  <a:solidFill>
                    <a:prstClr val="white">
                      <a:lumMod val="95000"/>
                    </a:prstClr>
                  </a:solidFill>
                  <a:latin typeface="Calibri"/>
                  <a:ea typeface="ＭＳ Ｐゴシック" panose="020B0600070205080204" pitchFamily="50" charset="-128"/>
                </a:rPr>
                <a:t>Model of Breakwater (All)</a:t>
              </a:r>
              <a:endParaRPr lang="ja-JP" altLang="en-US" sz="1200" dirty="0">
                <a:solidFill>
                  <a:prstClr val="white">
                    <a:lumMod val="95000"/>
                  </a:prstClr>
                </a:solidFill>
                <a:latin typeface="Calibri"/>
                <a:ea typeface="ＭＳ Ｐゴシック" panose="020B0600070205080204" pitchFamily="50" charset="-128"/>
              </a:endParaRPr>
            </a:p>
          </p:txBody>
        </p:sp>
      </p:grpSp>
      <p:grpSp>
        <p:nvGrpSpPr>
          <p:cNvPr id="11" name="グループ化 10"/>
          <p:cNvGrpSpPr/>
          <p:nvPr/>
        </p:nvGrpSpPr>
        <p:grpSpPr>
          <a:xfrm>
            <a:off x="6816932" y="2929434"/>
            <a:ext cx="3094930" cy="1418747"/>
            <a:chOff x="5293494" y="3731577"/>
            <a:chExt cx="3196559" cy="1635904"/>
          </a:xfrm>
        </p:grpSpPr>
        <p:pic>
          <p:nvPicPr>
            <p:cNvPr id="10" name="図 9"/>
            <p:cNvPicPr>
              <a:picLocks noChangeAspect="1"/>
            </p:cNvPicPr>
            <p:nvPr/>
          </p:nvPicPr>
          <p:blipFill rotWithShape="1">
            <a:blip r:embed="rId6"/>
            <a:srcRect l="20362" t="17169" r="103" b="10405"/>
            <a:stretch/>
          </p:blipFill>
          <p:spPr>
            <a:xfrm>
              <a:off x="5296253" y="3731577"/>
              <a:ext cx="3193800" cy="1635904"/>
            </a:xfrm>
            <a:prstGeom prst="rect">
              <a:avLst/>
            </a:prstGeom>
          </p:spPr>
        </p:pic>
        <p:sp>
          <p:nvSpPr>
            <p:cNvPr id="23" name="テキスト ボックス 22"/>
            <p:cNvSpPr txBox="1"/>
            <p:nvPr/>
          </p:nvSpPr>
          <p:spPr>
            <a:xfrm>
              <a:off x="5293494" y="3737943"/>
              <a:ext cx="1078683" cy="319397"/>
            </a:xfrm>
            <a:prstGeom prst="rect">
              <a:avLst/>
            </a:prstGeom>
            <a:noFill/>
          </p:spPr>
          <p:txBody>
            <a:bodyPr wrap="none" rtlCol="0">
              <a:spAutoFit/>
            </a:bodyPr>
            <a:lstStyle/>
            <a:p>
              <a:r>
                <a:rPr lang="en-US" altLang="ja-JP" sz="1200" dirty="0">
                  <a:solidFill>
                    <a:prstClr val="white">
                      <a:lumMod val="95000"/>
                    </a:prstClr>
                  </a:solidFill>
                  <a:latin typeface="Calibri"/>
                  <a:ea typeface="ＭＳ Ｐゴシック" panose="020B0600070205080204" pitchFamily="50" charset="-128"/>
                </a:rPr>
                <a:t>Magnification</a:t>
              </a:r>
              <a:endParaRPr lang="ja-JP" altLang="en-US" sz="1200" dirty="0">
                <a:solidFill>
                  <a:prstClr val="white">
                    <a:lumMod val="95000"/>
                  </a:prstClr>
                </a:solidFill>
                <a:latin typeface="Calibri"/>
                <a:ea typeface="ＭＳ Ｐゴシック" panose="020B0600070205080204" pitchFamily="50" charset="-128"/>
              </a:endParaRPr>
            </a:p>
          </p:txBody>
        </p:sp>
      </p:grpSp>
      <p:pic>
        <p:nvPicPr>
          <p:cNvPr id="20" name="図 19"/>
          <p:cNvPicPr>
            <a:picLocks noChangeAspect="1"/>
          </p:cNvPicPr>
          <p:nvPr/>
        </p:nvPicPr>
        <p:blipFill>
          <a:blip r:embed="rId7"/>
          <a:stretch>
            <a:fillRect/>
          </a:stretch>
        </p:blipFill>
        <p:spPr>
          <a:xfrm>
            <a:off x="6620139" y="4464752"/>
            <a:ext cx="3634929" cy="976646"/>
          </a:xfrm>
          <a:prstGeom prst="rect">
            <a:avLst/>
          </a:prstGeom>
        </p:spPr>
      </p:pic>
      <p:pic>
        <p:nvPicPr>
          <p:cNvPr id="22" name="図 21"/>
          <p:cNvPicPr>
            <a:picLocks noChangeAspect="1"/>
          </p:cNvPicPr>
          <p:nvPr/>
        </p:nvPicPr>
        <p:blipFill>
          <a:blip r:embed="rId8"/>
          <a:stretch>
            <a:fillRect/>
          </a:stretch>
        </p:blipFill>
        <p:spPr>
          <a:xfrm>
            <a:off x="2045453" y="5516201"/>
            <a:ext cx="8209614" cy="1029246"/>
          </a:xfrm>
          <a:prstGeom prst="rect">
            <a:avLst/>
          </a:prstGeom>
        </p:spPr>
      </p:pic>
      <p:sp>
        <p:nvSpPr>
          <p:cNvPr id="9" name="正方形/長方形 8"/>
          <p:cNvSpPr/>
          <p:nvPr/>
        </p:nvSpPr>
        <p:spPr>
          <a:xfrm>
            <a:off x="8130692" y="4464752"/>
            <a:ext cx="402513" cy="14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 name="テキスト ボックス 1"/>
          <p:cNvSpPr txBox="1"/>
          <p:nvPr/>
        </p:nvSpPr>
        <p:spPr>
          <a:xfrm>
            <a:off x="8057673" y="4398044"/>
            <a:ext cx="548548"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South</a:t>
            </a:r>
            <a:endParaRPr lang="ja-JP" altLang="en-US" sz="1200" dirty="0">
              <a:solidFill>
                <a:prstClr val="black"/>
              </a:solidFill>
              <a:latin typeface="Calibri"/>
              <a:ea typeface="ＭＳ Ｐゴシック" panose="020B0600070205080204" pitchFamily="50" charset="-128"/>
            </a:endParaRPr>
          </a:p>
        </p:txBody>
      </p:sp>
      <p:sp>
        <p:nvSpPr>
          <p:cNvPr id="13" name="正方形/長方形 12"/>
          <p:cNvSpPr/>
          <p:nvPr/>
        </p:nvSpPr>
        <p:spPr>
          <a:xfrm>
            <a:off x="9741489" y="4464752"/>
            <a:ext cx="296726" cy="14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2" name="テキスト ボックス 11"/>
          <p:cNvSpPr txBox="1"/>
          <p:nvPr/>
        </p:nvSpPr>
        <p:spPr>
          <a:xfrm>
            <a:off x="9589129" y="4398043"/>
            <a:ext cx="601447"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mouth</a:t>
            </a:r>
            <a:endParaRPr lang="ja-JP" altLang="en-US" sz="1200" dirty="0">
              <a:solidFill>
                <a:prstClr val="black"/>
              </a:solidFill>
              <a:latin typeface="Calibri"/>
              <a:ea typeface="ＭＳ Ｐゴシック" panose="020B0600070205080204" pitchFamily="50" charset="-128"/>
            </a:endParaRPr>
          </a:p>
        </p:txBody>
      </p:sp>
      <p:sp>
        <p:nvSpPr>
          <p:cNvPr id="14" name="正方形/長方形 13"/>
          <p:cNvSpPr/>
          <p:nvPr/>
        </p:nvSpPr>
        <p:spPr>
          <a:xfrm>
            <a:off x="9802046" y="4675042"/>
            <a:ext cx="182835" cy="60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正方形/長方形 14"/>
          <p:cNvSpPr/>
          <p:nvPr/>
        </p:nvSpPr>
        <p:spPr>
          <a:xfrm>
            <a:off x="8969841" y="4676652"/>
            <a:ext cx="399672" cy="60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4" name="正方形/長方形 23"/>
          <p:cNvSpPr/>
          <p:nvPr/>
        </p:nvSpPr>
        <p:spPr>
          <a:xfrm>
            <a:off x="8039069" y="4669034"/>
            <a:ext cx="594965" cy="60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5" name="正方形/長方形 24"/>
          <p:cNvSpPr/>
          <p:nvPr/>
        </p:nvSpPr>
        <p:spPr>
          <a:xfrm>
            <a:off x="7162912" y="4674943"/>
            <a:ext cx="569230" cy="66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6" name="正方形/長方形 25"/>
          <p:cNvSpPr/>
          <p:nvPr/>
        </p:nvSpPr>
        <p:spPr>
          <a:xfrm>
            <a:off x="2771461" y="5726302"/>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7" name="テキスト ボックス 26"/>
          <p:cNvSpPr txBox="1"/>
          <p:nvPr/>
        </p:nvSpPr>
        <p:spPr>
          <a:xfrm>
            <a:off x="7235906" y="4560764"/>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S1-3</a:t>
            </a:r>
            <a:endParaRPr lang="ja-JP" altLang="en-US" sz="1200" dirty="0">
              <a:solidFill>
                <a:prstClr val="black"/>
              </a:solidFill>
              <a:latin typeface="Calibri"/>
              <a:ea typeface="ＭＳ Ｐゴシック" panose="020B0600070205080204" pitchFamily="50" charset="-128"/>
            </a:endParaRPr>
          </a:p>
        </p:txBody>
      </p:sp>
      <p:sp>
        <p:nvSpPr>
          <p:cNvPr id="29" name="テキスト ボックス 28"/>
          <p:cNvSpPr txBox="1"/>
          <p:nvPr/>
        </p:nvSpPr>
        <p:spPr>
          <a:xfrm>
            <a:off x="8076524" y="4560764"/>
            <a:ext cx="482824"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D1-3</a:t>
            </a:r>
            <a:endParaRPr lang="ja-JP" altLang="en-US" sz="1200" dirty="0">
              <a:solidFill>
                <a:prstClr val="black"/>
              </a:solidFill>
              <a:latin typeface="Calibri"/>
              <a:ea typeface="ＭＳ Ｐゴシック" panose="020B0600070205080204" pitchFamily="50" charset="-128"/>
            </a:endParaRPr>
          </a:p>
        </p:txBody>
      </p:sp>
      <p:sp>
        <p:nvSpPr>
          <p:cNvPr id="30" name="テキスト ボックス 29"/>
          <p:cNvSpPr txBox="1"/>
          <p:nvPr/>
        </p:nvSpPr>
        <p:spPr>
          <a:xfrm>
            <a:off x="8973977" y="4574965"/>
            <a:ext cx="35779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D4</a:t>
            </a:r>
            <a:endParaRPr lang="ja-JP" altLang="en-US" sz="1200" dirty="0">
              <a:solidFill>
                <a:prstClr val="black"/>
              </a:solidFill>
              <a:latin typeface="Calibri"/>
              <a:ea typeface="ＭＳ Ｐゴシック" panose="020B0600070205080204" pitchFamily="50" charset="-128"/>
            </a:endParaRPr>
          </a:p>
        </p:txBody>
      </p:sp>
      <p:sp>
        <p:nvSpPr>
          <p:cNvPr id="31" name="テキスト ボックス 30"/>
          <p:cNvSpPr txBox="1"/>
          <p:nvPr/>
        </p:nvSpPr>
        <p:spPr>
          <a:xfrm>
            <a:off x="2841330" y="5627276"/>
            <a:ext cx="47481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D2,3</a:t>
            </a:r>
            <a:endParaRPr lang="ja-JP" altLang="en-US" sz="1200" dirty="0">
              <a:solidFill>
                <a:prstClr val="black"/>
              </a:solidFill>
              <a:latin typeface="Calibri"/>
              <a:ea typeface="ＭＳ Ｐゴシック" panose="020B0600070205080204" pitchFamily="50" charset="-128"/>
            </a:endParaRPr>
          </a:p>
        </p:txBody>
      </p:sp>
      <p:sp>
        <p:nvSpPr>
          <p:cNvPr id="32" name="正方形/長方形 31"/>
          <p:cNvSpPr/>
          <p:nvPr/>
        </p:nvSpPr>
        <p:spPr>
          <a:xfrm>
            <a:off x="3869939" y="5726302"/>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3" name="テキスト ボックス 32"/>
          <p:cNvSpPr txBox="1"/>
          <p:nvPr/>
        </p:nvSpPr>
        <p:spPr>
          <a:xfrm>
            <a:off x="3933122" y="5627276"/>
            <a:ext cx="35779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D1</a:t>
            </a:r>
            <a:endParaRPr lang="ja-JP" altLang="en-US" sz="1200" dirty="0">
              <a:solidFill>
                <a:prstClr val="black"/>
              </a:solidFill>
              <a:latin typeface="Calibri"/>
              <a:ea typeface="ＭＳ Ｐゴシック" panose="020B0600070205080204" pitchFamily="50" charset="-128"/>
            </a:endParaRPr>
          </a:p>
        </p:txBody>
      </p:sp>
      <p:sp>
        <p:nvSpPr>
          <p:cNvPr id="34" name="正方形/長方形 33"/>
          <p:cNvSpPr/>
          <p:nvPr/>
        </p:nvSpPr>
        <p:spPr>
          <a:xfrm>
            <a:off x="4864338" y="5738269"/>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5" name="テキスト ボックス 34"/>
          <p:cNvSpPr txBox="1"/>
          <p:nvPr/>
        </p:nvSpPr>
        <p:spPr>
          <a:xfrm>
            <a:off x="4935802" y="5639243"/>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S3-2</a:t>
            </a:r>
            <a:endParaRPr lang="ja-JP" altLang="en-US" sz="1200" dirty="0">
              <a:solidFill>
                <a:prstClr val="black"/>
              </a:solidFill>
              <a:latin typeface="Calibri"/>
              <a:ea typeface="ＭＳ Ｐゴシック" panose="020B0600070205080204" pitchFamily="50" charset="-128"/>
            </a:endParaRPr>
          </a:p>
        </p:txBody>
      </p:sp>
      <p:sp>
        <p:nvSpPr>
          <p:cNvPr id="36" name="正方形/長方形 35"/>
          <p:cNvSpPr/>
          <p:nvPr/>
        </p:nvSpPr>
        <p:spPr>
          <a:xfrm>
            <a:off x="5930202" y="5716853"/>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7" name="テキスト ボックス 36"/>
          <p:cNvSpPr txBox="1"/>
          <p:nvPr/>
        </p:nvSpPr>
        <p:spPr>
          <a:xfrm>
            <a:off x="5977099" y="5639243"/>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S3-1</a:t>
            </a:r>
            <a:endParaRPr lang="ja-JP" altLang="en-US" sz="1200" dirty="0">
              <a:solidFill>
                <a:prstClr val="black"/>
              </a:solidFill>
              <a:latin typeface="Calibri"/>
              <a:ea typeface="ＭＳ Ｐゴシック" panose="020B0600070205080204" pitchFamily="50" charset="-128"/>
            </a:endParaRPr>
          </a:p>
        </p:txBody>
      </p:sp>
      <p:sp>
        <p:nvSpPr>
          <p:cNvPr id="38" name="正方形/長方形 37"/>
          <p:cNvSpPr/>
          <p:nvPr/>
        </p:nvSpPr>
        <p:spPr>
          <a:xfrm>
            <a:off x="6859291" y="5738267"/>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0" name="テキスト ボックス 39"/>
          <p:cNvSpPr txBox="1"/>
          <p:nvPr/>
        </p:nvSpPr>
        <p:spPr>
          <a:xfrm>
            <a:off x="6951871" y="5617827"/>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S2-2</a:t>
            </a:r>
            <a:endParaRPr lang="ja-JP" altLang="en-US" sz="1200" dirty="0">
              <a:solidFill>
                <a:prstClr val="black"/>
              </a:solidFill>
              <a:latin typeface="Calibri"/>
              <a:ea typeface="ＭＳ Ｐゴシック" panose="020B0600070205080204" pitchFamily="50" charset="-128"/>
            </a:endParaRPr>
          </a:p>
        </p:txBody>
      </p:sp>
      <p:sp>
        <p:nvSpPr>
          <p:cNvPr id="41" name="正方形/長方形 40"/>
          <p:cNvSpPr/>
          <p:nvPr/>
        </p:nvSpPr>
        <p:spPr>
          <a:xfrm>
            <a:off x="7781609" y="5727855"/>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2" name="正方形/長方形 41"/>
          <p:cNvSpPr/>
          <p:nvPr/>
        </p:nvSpPr>
        <p:spPr>
          <a:xfrm>
            <a:off x="8634034" y="5726302"/>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3" name="正方形/長方形 42"/>
          <p:cNvSpPr/>
          <p:nvPr/>
        </p:nvSpPr>
        <p:spPr>
          <a:xfrm>
            <a:off x="9540477" y="5726302"/>
            <a:ext cx="588237" cy="78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4" name="テキスト ボックス 43"/>
          <p:cNvSpPr txBox="1"/>
          <p:nvPr/>
        </p:nvSpPr>
        <p:spPr>
          <a:xfrm>
            <a:off x="7843061" y="5639241"/>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S2-1</a:t>
            </a:r>
            <a:endParaRPr lang="ja-JP" altLang="en-US" sz="1200" dirty="0">
              <a:solidFill>
                <a:prstClr val="black"/>
              </a:solidFill>
              <a:latin typeface="Calibri"/>
              <a:ea typeface="ＭＳ Ｐゴシック" panose="020B0600070205080204" pitchFamily="50" charset="-128"/>
            </a:endParaRPr>
          </a:p>
        </p:txBody>
      </p:sp>
      <p:sp>
        <p:nvSpPr>
          <p:cNvPr id="45" name="テキスト ボックス 44"/>
          <p:cNvSpPr txBox="1"/>
          <p:nvPr/>
        </p:nvSpPr>
        <p:spPr>
          <a:xfrm>
            <a:off x="8707923" y="5640056"/>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S1-2</a:t>
            </a:r>
            <a:endParaRPr lang="ja-JP" altLang="en-US" sz="1200" dirty="0">
              <a:solidFill>
                <a:prstClr val="black"/>
              </a:solidFill>
              <a:latin typeface="Calibri"/>
              <a:ea typeface="ＭＳ Ｐゴシック" panose="020B0600070205080204" pitchFamily="50" charset="-128"/>
            </a:endParaRPr>
          </a:p>
        </p:txBody>
      </p:sp>
      <p:sp>
        <p:nvSpPr>
          <p:cNvPr id="46" name="テキスト ボックス 45"/>
          <p:cNvSpPr txBox="1"/>
          <p:nvPr/>
        </p:nvSpPr>
        <p:spPr>
          <a:xfrm>
            <a:off x="9592214" y="5639240"/>
            <a:ext cx="458780" cy="276999"/>
          </a:xfrm>
          <a:prstGeom prst="rect">
            <a:avLst/>
          </a:prstGeom>
          <a:noFill/>
        </p:spPr>
        <p:txBody>
          <a:bodyPr wrap="none" rtlCol="0">
            <a:spAutoFit/>
          </a:bodyPr>
          <a:lstStyle/>
          <a:p>
            <a:r>
              <a:rPr lang="en-US" altLang="ja-JP" sz="1200" dirty="0">
                <a:solidFill>
                  <a:prstClr val="black"/>
                </a:solidFill>
                <a:latin typeface="Calibri"/>
                <a:ea typeface="ＭＳ Ｐゴシック" panose="020B0600070205080204" pitchFamily="50" charset="-128"/>
              </a:rPr>
              <a:t>S1-1</a:t>
            </a:r>
            <a:endParaRPr lang="ja-JP" altLang="en-US" sz="12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03922340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直線コネクタ 4"/>
          <p:cNvCxnSpPr/>
          <p:nvPr/>
        </p:nvCxnSpPr>
        <p:spPr>
          <a:xfrm>
            <a:off x="1775521" y="620688"/>
            <a:ext cx="8606159" cy="0"/>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a:spLocks noGrp="1" noChangeArrowheads="1"/>
          </p:cNvSpPr>
          <p:nvPr>
            <p:ph type="subTitle" idx="1"/>
          </p:nvPr>
        </p:nvSpPr>
        <p:spPr>
          <a:xfrm>
            <a:off x="1775520" y="644270"/>
            <a:ext cx="8496944" cy="547260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446088" indent="-446088" algn="l"/>
            <a:r>
              <a:rPr lang="en-US" altLang="ja-JP" sz="2000" dirty="0"/>
              <a:t>CADMAS-STR</a:t>
            </a:r>
          </a:p>
        </p:txBody>
      </p:sp>
      <p:sp>
        <p:nvSpPr>
          <p:cNvPr id="7" name="スライド番号プレースホルダー 1"/>
          <p:cNvSpPr>
            <a:spLocks noGrp="1"/>
          </p:cNvSpPr>
          <p:nvPr>
            <p:ph type="sldNum" sz="quarter" idx="12"/>
          </p:nvPr>
        </p:nvSpPr>
        <p:spPr>
          <a:xfrm>
            <a:off x="8077200" y="6356351"/>
            <a:ext cx="2133600" cy="365125"/>
          </a:xfrm>
        </p:spPr>
        <p:txBody>
          <a:bodyPr/>
          <a:lstStyle/>
          <a:p>
            <a:pPr>
              <a:defRPr/>
            </a:pPr>
            <a:fld id="{21F80153-80EB-49EB-87C4-14DD3EB9415F}" type="slidenum">
              <a:rPr lang="en-US" altLang="ja-JP">
                <a:solidFill>
                  <a:prstClr val="black"/>
                </a:solidFill>
              </a:rPr>
              <a:pPr>
                <a:defRPr/>
              </a:pPr>
              <a:t>26</a:t>
            </a:fld>
            <a:endParaRPr lang="en-US" altLang="ja-JP">
              <a:solidFill>
                <a:prstClr val="black"/>
              </a:solidFill>
            </a:endParaRPr>
          </a:p>
        </p:txBody>
      </p:sp>
      <p:sp>
        <p:nvSpPr>
          <p:cNvPr id="8" name="テキスト ボックス 7"/>
          <p:cNvSpPr txBox="1"/>
          <p:nvPr/>
        </p:nvSpPr>
        <p:spPr>
          <a:xfrm>
            <a:off x="1668016" y="151197"/>
            <a:ext cx="8964488" cy="430887"/>
          </a:xfrm>
          <a:prstGeom prst="rect">
            <a:avLst/>
          </a:prstGeom>
          <a:noFill/>
        </p:spPr>
        <p:txBody>
          <a:bodyPr wrap="square" rtlCol="0">
            <a:spAutoFit/>
          </a:bodyPr>
          <a:lstStyle/>
          <a:p>
            <a:r>
              <a:rPr lang="en-US" altLang="ja-JP" sz="2200" dirty="0">
                <a:solidFill>
                  <a:srgbClr val="4BACC6">
                    <a:lumMod val="75000"/>
                  </a:srgbClr>
                </a:solidFill>
                <a:latin typeface="Times New Roman" panose="02020603050405020304" pitchFamily="18" charset="0"/>
                <a:ea typeface="ＭＳ Ｐゴシック" panose="020B0600070205080204" pitchFamily="50" charset="-128"/>
                <a:cs typeface="Times New Roman" panose="02020603050405020304" pitchFamily="18" charset="0"/>
              </a:rPr>
              <a:t>Animation</a:t>
            </a:r>
            <a:endParaRPr lang="ja-JP" altLang="en-US" sz="2200" dirty="0">
              <a:solidFill>
                <a:srgbClr val="4BACC6">
                  <a:lumMod val="75000"/>
                </a:srgbClr>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pic>
        <p:nvPicPr>
          <p:cNvPr id="3" name="kam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668016" y="1194231"/>
            <a:ext cx="8184737" cy="4603915"/>
          </a:xfrm>
          <a:prstGeom prst="rect">
            <a:avLst/>
          </a:prstGeom>
        </p:spPr>
      </p:pic>
      <p:sp>
        <p:nvSpPr>
          <p:cNvPr id="9" name="テキスト ボックス 8"/>
          <p:cNvSpPr txBox="1"/>
          <p:nvPr/>
        </p:nvSpPr>
        <p:spPr>
          <a:xfrm>
            <a:off x="7851265" y="5934670"/>
            <a:ext cx="434073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The average of </a:t>
            </a:r>
            <a:r>
              <a:rPr kumimoji="1" lang="en-US" altLang="ja-JP" sz="1800" b="0" i="0" u="none" strike="noStrike" kern="1200" cap="none" spc="0" normalizeH="0" baseline="0" noProof="0" dirty="0" err="1">
                <a:ln>
                  <a:noFill/>
                </a:ln>
                <a:solidFill>
                  <a:srgbClr val="FF0000"/>
                </a:solidFill>
                <a:effectLst/>
                <a:uLnTx/>
                <a:uFillTx/>
                <a:latin typeface="Calibri"/>
                <a:ea typeface="游ゴシック" panose="020B0400000000000000" pitchFamily="50" charset="-128"/>
                <a:cs typeface="+mn-cs"/>
              </a:rPr>
              <a:t>dt</a:t>
            </a:r>
            <a:r>
              <a:rPr kumimoji="1" lang="en-US" altLang="ja-JP" sz="18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 is around 0.005s. If 1 hour calculation would be required, it takes around 10 to 20 days   </a:t>
            </a:r>
            <a:endParaRPr kumimoji="1" lang="ja-JP" altLang="en-US" sz="18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3793371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74237" y="914400"/>
            <a:ext cx="3657600" cy="2887579"/>
          </a:xfrm>
        </p:spPr>
        <p:txBody>
          <a:bodyPr vert="horz" lIns="91440" tIns="45720" rIns="91440" bIns="45720" rtlCol="0" anchor="b">
            <a:normAutofit/>
          </a:bodyPr>
          <a:lstStyle/>
          <a:p>
            <a:pPr algn="ctr"/>
            <a:r>
              <a:rPr kumimoji="1" lang="en-US" altLang="ja-JP" sz="4800" kern="1200">
                <a:solidFill>
                  <a:schemeClr val="bg1"/>
                </a:solidFill>
                <a:latin typeface="+mj-lt"/>
                <a:ea typeface="+mj-ea"/>
                <a:cs typeface="+mj-cs"/>
              </a:rPr>
              <a:t>For evacuation</a:t>
            </a:r>
          </a:p>
        </p:txBody>
      </p:sp>
      <p:sp>
        <p:nvSpPr>
          <p:cNvPr id="5" name="テキスト プレースホルダー 4"/>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altLang="ja-JP" sz="2000" kern="1200">
                <a:solidFill>
                  <a:srgbClr val="FF9D00"/>
                </a:solidFill>
                <a:latin typeface="+mn-lt"/>
                <a:ea typeface="+mn-ea"/>
                <a:cs typeface="+mn-cs"/>
              </a:rPr>
              <a:t>Coupled with Multiagent simulator</a:t>
            </a:r>
            <a:endParaRPr kumimoji="1" lang="en-US" altLang="ja-JP" sz="2000" kern="1200">
              <a:solidFill>
                <a:srgbClr val="FF9D00"/>
              </a:solidFill>
              <a:latin typeface="+mn-lt"/>
              <a:ea typeface="+mn-ea"/>
              <a:cs typeface="+mn-cs"/>
            </a:endParaRPr>
          </a:p>
        </p:txBody>
      </p:sp>
      <p:pic>
        <p:nvPicPr>
          <p:cNvPr id="3" name="図 2"/>
          <p:cNvPicPr>
            <a:picLocks noChangeAspect="1"/>
          </p:cNvPicPr>
          <p:nvPr/>
        </p:nvPicPr>
        <p:blipFill>
          <a:blip r:embed="rId3"/>
          <a:stretch>
            <a:fillRect/>
          </a:stretch>
        </p:blipFill>
        <p:spPr>
          <a:xfrm>
            <a:off x="4927726" y="1405909"/>
            <a:ext cx="6911434" cy="4353336"/>
          </a:xfrm>
          <a:prstGeom prst="rect">
            <a:avLst/>
          </a:prstGeom>
        </p:spPr>
      </p:pic>
    </p:spTree>
    <p:extLst>
      <p:ext uri="{BB962C8B-B14F-4D97-AF65-F5344CB8AC3E}">
        <p14:creationId xmlns:p14="http://schemas.microsoft.com/office/powerpoint/2010/main" val="3960921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876426" y="228600"/>
            <a:ext cx="7680960" cy="752128"/>
          </a:xfrm>
        </p:spPr>
        <p:txBody>
          <a:bodyPr>
            <a:normAutofit fontScale="90000"/>
          </a:bodyPr>
          <a:lstStyle/>
          <a:p>
            <a:r>
              <a:rPr lang="en-US" altLang="ja-JP" dirty="0"/>
              <a:t>Coupling with Evacuation Simulation</a:t>
            </a:r>
            <a:endParaRPr kumimoji="1" lang="ja-JP" altLang="en-US" dirty="0"/>
          </a:p>
        </p:txBody>
      </p:sp>
      <p:sp>
        <p:nvSpPr>
          <p:cNvPr id="4" name="テキスト ボックス 3"/>
          <p:cNvSpPr txBox="1"/>
          <p:nvPr/>
        </p:nvSpPr>
        <p:spPr>
          <a:xfrm>
            <a:off x="1548049" y="1039470"/>
            <a:ext cx="49338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rPr>
              <a:t>Coupling STOC, CADMAS-SURF and PARI-AGENT</a:t>
            </a:r>
            <a:endParaRPr kumimoji="1" lang="ja-JP" altLang="en-US"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1408803"/>
            <a:ext cx="618807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7081107" y="1408802"/>
            <a:ext cx="7384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rPr>
              <a:t>STOC</a:t>
            </a:r>
            <a:endParaRPr kumimoji="1" lang="ja-JP" altLang="en-US"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pic>
        <p:nvPicPr>
          <p:cNvPr id="2051" name="Picture 3" descr="C:\arikawa\000.Work\000.Presentation\20130416部内討議\有川・富田\case3_00_000000001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2708" y="3501009"/>
            <a:ext cx="4380982" cy="2886547"/>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703854" y="6018223"/>
            <a:ext cx="16962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rPr>
              <a:t>CADMAS-SURF</a:t>
            </a:r>
            <a:endParaRPr kumimoji="1" lang="ja-JP" altLang="en-US"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sp>
        <p:nvSpPr>
          <p:cNvPr id="8" name="二方向矢印 7"/>
          <p:cNvSpPr/>
          <p:nvPr/>
        </p:nvSpPr>
        <p:spPr>
          <a:xfrm rot="5155809">
            <a:off x="3032684" y="3906638"/>
            <a:ext cx="360040" cy="435410"/>
          </a:xfrm>
          <a:prstGeom prst="lef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sp>
        <p:nvSpPr>
          <p:cNvPr id="9" name="テキスト ボックス 8"/>
          <p:cNvSpPr txBox="1"/>
          <p:nvPr/>
        </p:nvSpPr>
        <p:spPr>
          <a:xfrm>
            <a:off x="1705907" y="4313657"/>
            <a:ext cx="2160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rPr>
              <a:t>Arikawa and Tomita (2015)</a:t>
            </a:r>
            <a:endParaRPr kumimoji="1" lang="ja-JP" altLang="en-US" sz="16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pic>
        <p:nvPicPr>
          <p:cNvPr id="12" name="Picture 2" descr="C:\arikawa\000.Work\001.Cal\13.CADMAS-AGENT\capImage0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13" t="811" r="38324" b="29627"/>
          <a:stretch/>
        </p:blipFill>
        <p:spPr bwMode="auto">
          <a:xfrm>
            <a:off x="7394448" y="4117398"/>
            <a:ext cx="3273552" cy="2695979"/>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9239744" y="4134695"/>
            <a:ext cx="14259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rPr>
              <a:t>PARI-AGENT</a:t>
            </a:r>
            <a:endParaRPr kumimoji="1" lang="ja-JP" altLang="en-US"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sp>
        <p:nvSpPr>
          <p:cNvPr id="14" name="二方向矢印 13"/>
          <p:cNvSpPr/>
          <p:nvPr/>
        </p:nvSpPr>
        <p:spPr>
          <a:xfrm rot="15672280">
            <a:off x="8006342" y="3666010"/>
            <a:ext cx="360040" cy="435410"/>
          </a:xfrm>
          <a:prstGeom prst="lef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a:ea typeface="HGｺﾞｼｯｸM" panose="020B0609000000000000" pitchFamily="49" charset="-128"/>
              <a:cs typeface="+mn-cs"/>
            </a:endParaRPr>
          </a:p>
        </p:txBody>
      </p:sp>
    </p:spTree>
    <p:extLst>
      <p:ext uri="{BB962C8B-B14F-4D97-AF65-F5344CB8AC3E}">
        <p14:creationId xmlns:p14="http://schemas.microsoft.com/office/powerpoint/2010/main" val="323146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For inhabitants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Courtesy of </a:t>
            </a:r>
            <a:r>
              <a:rPr kumimoji="1" lang="en-US" altLang="ja-JP" dirty="0" err="1"/>
              <a:t>Nakatosa</a:t>
            </a:r>
            <a:r>
              <a:rPr kumimoji="1" lang="en-US" altLang="ja-JP" dirty="0"/>
              <a:t> town in Kochi Prefecture </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73595-D28F-4B8C-9AE5-0B7D4CA86775}" type="slidenum">
              <a:rPr kumimoji="1" lang="ja-JP" altLang="en-US" sz="1400" b="0" i="0" u="none" strike="noStrike" kern="1200" cap="none" spc="0" normalizeH="0" baseline="0" noProof="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5" name="20161208避難者目線動画">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178169" y="668967"/>
            <a:ext cx="8162027" cy="6121520"/>
          </a:xfrm>
          <a:prstGeom prst="rect">
            <a:avLst/>
          </a:prstGeom>
        </p:spPr>
      </p:pic>
      <p:sp>
        <p:nvSpPr>
          <p:cNvPr id="6" name="テキスト ボックス 5"/>
          <p:cNvSpPr txBox="1"/>
          <p:nvPr/>
        </p:nvSpPr>
        <p:spPr>
          <a:xfrm>
            <a:off x="230581" y="855373"/>
            <a:ext cx="20013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Begin to evacuate 10 minutes after the seismic motion</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10389080" y="764704"/>
            <a:ext cx="1802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Begin to evacuate 20 minutes after the seismic motion</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28607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022" y="-19287"/>
            <a:ext cx="10515600" cy="1325563"/>
          </a:xfrm>
        </p:spPr>
        <p:txBody>
          <a:bodyPr>
            <a:normAutofit/>
          </a:bodyPr>
          <a:lstStyle/>
          <a:p>
            <a:r>
              <a:rPr lang="en-US" altLang="ja-JP" sz="4000" dirty="0"/>
              <a:t>Multiscale and Multiphysics Tsunami Simulator</a:t>
            </a:r>
            <a:endParaRPr lang="ja-JP" altLang="en-US" sz="4000" dirty="0"/>
          </a:p>
        </p:txBody>
      </p:sp>
      <p:sp>
        <p:nvSpPr>
          <p:cNvPr id="3" name="コンテンツ プレースホルダー 2"/>
          <p:cNvSpPr>
            <a:spLocks noGrp="1"/>
          </p:cNvSpPr>
          <p:nvPr>
            <p:ph idx="1"/>
          </p:nvPr>
        </p:nvSpPr>
        <p:spPr>
          <a:xfrm>
            <a:off x="447136" y="1791120"/>
            <a:ext cx="10515600" cy="4351338"/>
          </a:xfrm>
        </p:spPr>
        <p:txBody>
          <a:bodyPr/>
          <a:lstStyle/>
          <a:p>
            <a:endParaRPr kumimoji="1" lang="ja-JP" altLang="en-US" dirty="0"/>
          </a:p>
        </p:txBody>
      </p:sp>
      <p:grpSp>
        <p:nvGrpSpPr>
          <p:cNvPr id="17" name="グループ化 16"/>
          <p:cNvGrpSpPr/>
          <p:nvPr/>
        </p:nvGrpSpPr>
        <p:grpSpPr>
          <a:xfrm>
            <a:off x="418508" y="1107321"/>
            <a:ext cx="11240925" cy="3837180"/>
            <a:chOff x="-36680" y="1698869"/>
            <a:chExt cx="5847311" cy="2077777"/>
          </a:xfrm>
        </p:grpSpPr>
        <p:sp>
          <p:nvSpPr>
            <p:cNvPr id="8" name="テキスト ボックス 7"/>
            <p:cNvSpPr txBox="1"/>
            <p:nvPr/>
          </p:nvSpPr>
          <p:spPr>
            <a:xfrm>
              <a:off x="514470" y="2780928"/>
              <a:ext cx="474971" cy="199988"/>
            </a:xfrm>
            <a:prstGeom prst="rect">
              <a:avLst/>
            </a:prstGeom>
            <a:noFill/>
          </p:spPr>
          <p:txBody>
            <a:bodyPr wrap="none" rtlCol="0">
              <a:spAutoFit/>
            </a:bodyPr>
            <a:lstStyle/>
            <a:p>
              <a:r>
                <a:rPr lang="ja-JP" altLang="en-US" u="sng" dirty="0">
                  <a:solidFill>
                    <a:prstClr val="white"/>
                  </a:solidFill>
                  <a:latin typeface="Calibri" panose="020F0502020204030204"/>
                  <a:ea typeface="ＭＳ Ｐゴシック" panose="020B0600070205080204" pitchFamily="50" charset="-128"/>
                </a:rPr>
                <a:t>波源域</a:t>
              </a:r>
            </a:p>
          </p:txBody>
        </p:sp>
        <p:sp>
          <p:nvSpPr>
            <p:cNvPr id="9" name="テキスト ボックス 8"/>
            <p:cNvSpPr txBox="1"/>
            <p:nvPr/>
          </p:nvSpPr>
          <p:spPr>
            <a:xfrm>
              <a:off x="1734435" y="3514446"/>
              <a:ext cx="858007" cy="199988"/>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Inundation</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80" y="1698869"/>
              <a:ext cx="1333077" cy="106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84" y="2051033"/>
              <a:ext cx="1303787" cy="104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wsuzuki\Documents\SIP\ヒアリング\20140917\引き波到達.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03" r="17178"/>
            <a:stretch/>
          </p:blipFill>
          <p:spPr bwMode="auto">
            <a:xfrm>
              <a:off x="1330067" y="2262032"/>
              <a:ext cx="1620957" cy="117965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flipH="1">
              <a:off x="-26251" y="2431921"/>
              <a:ext cx="719445" cy="199988"/>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Epicenter</a:t>
              </a:r>
            </a:p>
          </p:txBody>
        </p:sp>
        <p:sp>
          <p:nvSpPr>
            <p:cNvPr id="14" name="テキスト ボックス 13"/>
            <p:cNvSpPr txBox="1"/>
            <p:nvPr/>
          </p:nvSpPr>
          <p:spPr>
            <a:xfrm>
              <a:off x="239206" y="2947450"/>
              <a:ext cx="858007" cy="349979"/>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Tsunami Propagation</a:t>
              </a:r>
            </a:p>
          </p:txBody>
        </p:sp>
        <p:pic>
          <p:nvPicPr>
            <p:cNvPr id="15" name="図 14"/>
            <p:cNvPicPr>
              <a:picLocks noChangeAspect="1"/>
            </p:cNvPicPr>
            <p:nvPr/>
          </p:nvPicPr>
          <p:blipFill>
            <a:blip r:embed="rId5"/>
            <a:stretch>
              <a:fillRect/>
            </a:stretch>
          </p:blipFill>
          <p:spPr>
            <a:xfrm>
              <a:off x="4203369" y="1716474"/>
              <a:ext cx="1607262" cy="2060172"/>
            </a:xfrm>
            <a:prstGeom prst="rect">
              <a:avLst/>
            </a:prstGeom>
          </p:spPr>
        </p:pic>
      </p:grpSp>
      <p:sp>
        <p:nvSpPr>
          <p:cNvPr id="18" name="テキスト ボックス 17"/>
          <p:cNvSpPr txBox="1"/>
          <p:nvPr/>
        </p:nvSpPr>
        <p:spPr>
          <a:xfrm>
            <a:off x="10354877" y="3089999"/>
            <a:ext cx="1361305" cy="646331"/>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Structure destruction</a:t>
            </a:r>
          </a:p>
        </p:txBody>
      </p:sp>
      <p:grpSp>
        <p:nvGrpSpPr>
          <p:cNvPr id="19" name="グループ化 18"/>
          <p:cNvGrpSpPr/>
          <p:nvPr/>
        </p:nvGrpSpPr>
        <p:grpSpPr>
          <a:xfrm>
            <a:off x="447136" y="4935567"/>
            <a:ext cx="10515600" cy="1558141"/>
            <a:chOff x="107164" y="5157192"/>
            <a:chExt cx="5151461" cy="992813"/>
          </a:xfrm>
        </p:grpSpPr>
        <p:sp>
          <p:nvSpPr>
            <p:cNvPr id="20" name="テキスト ボックス 19"/>
            <p:cNvSpPr txBox="1"/>
            <p:nvPr/>
          </p:nvSpPr>
          <p:spPr>
            <a:xfrm>
              <a:off x="107164" y="5157192"/>
              <a:ext cx="858007" cy="235330"/>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STOC-ML</a:t>
              </a:r>
            </a:p>
          </p:txBody>
        </p:sp>
        <p:sp>
          <p:nvSpPr>
            <p:cNvPr id="21" name="テキスト ボックス 20"/>
            <p:cNvSpPr txBox="1"/>
            <p:nvPr/>
          </p:nvSpPr>
          <p:spPr>
            <a:xfrm>
              <a:off x="1148105" y="5157192"/>
              <a:ext cx="858007" cy="235330"/>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STOC-IC</a:t>
              </a:r>
            </a:p>
          </p:txBody>
        </p:sp>
        <p:sp>
          <p:nvSpPr>
            <p:cNvPr id="22" name="テキスト ボックス 21"/>
            <p:cNvSpPr txBox="1"/>
            <p:nvPr/>
          </p:nvSpPr>
          <p:spPr>
            <a:xfrm>
              <a:off x="2189046" y="5157192"/>
              <a:ext cx="858007" cy="235330"/>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CADMAS</a:t>
              </a:r>
            </a:p>
          </p:txBody>
        </p:sp>
        <p:sp>
          <p:nvSpPr>
            <p:cNvPr id="23" name="テキスト ボックス 22"/>
            <p:cNvSpPr txBox="1"/>
            <p:nvPr/>
          </p:nvSpPr>
          <p:spPr>
            <a:xfrm>
              <a:off x="3229987" y="5157192"/>
              <a:ext cx="1044549" cy="235330"/>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CADMAS-2F</a:t>
              </a:r>
            </a:p>
          </p:txBody>
        </p:sp>
        <p:sp>
          <p:nvSpPr>
            <p:cNvPr id="24" name="テキスト ボックス 23"/>
            <p:cNvSpPr txBox="1"/>
            <p:nvPr/>
          </p:nvSpPr>
          <p:spPr>
            <a:xfrm>
              <a:off x="4457471" y="5157192"/>
              <a:ext cx="618760" cy="235330"/>
            </a:xfrm>
            <a:prstGeom prst="rect">
              <a:avLst/>
            </a:prstGeom>
            <a:noFill/>
          </p:spPr>
          <p:txBody>
            <a:bodyPr wrap="square" rtlCol="0">
              <a:spAutoFit/>
            </a:bodyPr>
            <a:lstStyle/>
            <a:p>
              <a:r>
                <a:rPr lang="en-US" altLang="ja-JP" b="1" dirty="0">
                  <a:solidFill>
                    <a:srgbClr val="F79646"/>
                  </a:solidFill>
                  <a:latin typeface="ＭＳ Ｐゴシック"/>
                  <a:ea typeface="ＭＳ Ｐゴシック" panose="020B0600070205080204" pitchFamily="50" charset="-128"/>
                </a:rPr>
                <a:t>STR</a:t>
              </a:r>
            </a:p>
          </p:txBody>
        </p:sp>
        <p:sp>
          <p:nvSpPr>
            <p:cNvPr id="25" name="テキスト ボックス 24"/>
            <p:cNvSpPr txBox="1"/>
            <p:nvPr/>
          </p:nvSpPr>
          <p:spPr>
            <a:xfrm>
              <a:off x="130141" y="5441933"/>
              <a:ext cx="918065" cy="588326"/>
            </a:xfrm>
            <a:prstGeom prst="rect">
              <a:avLst/>
            </a:prstGeom>
            <a:noFill/>
          </p:spPr>
          <p:txBody>
            <a:bodyPr wrap="square" rtlCol="0">
              <a:spAutoFit/>
            </a:bodyPr>
            <a:lstStyle/>
            <a:p>
              <a:r>
                <a:rPr lang="en-US" altLang="ja-JP" dirty="0">
                  <a:solidFill>
                    <a:prstClr val="black"/>
                  </a:solidFill>
                  <a:latin typeface="Calibri" panose="020F0502020204030204"/>
                  <a:ea typeface="ＭＳ Ｐゴシック" panose="020B0600070205080204" pitchFamily="50" charset="-128"/>
                </a:rPr>
                <a:t>Nonlinear Long wave equations</a:t>
              </a:r>
              <a:endParaRPr lang="ja-JP" altLang="en-US" dirty="0">
                <a:solidFill>
                  <a:prstClr val="black"/>
                </a:solidFill>
                <a:latin typeface="Calibri" panose="020F0502020204030204"/>
                <a:ea typeface="ＭＳ Ｐゴシック" panose="020B0600070205080204" pitchFamily="50" charset="-128"/>
              </a:endParaRPr>
            </a:p>
          </p:txBody>
        </p:sp>
        <p:sp>
          <p:nvSpPr>
            <p:cNvPr id="26" name="テキスト ボックス 25"/>
            <p:cNvSpPr txBox="1"/>
            <p:nvPr/>
          </p:nvSpPr>
          <p:spPr>
            <a:xfrm>
              <a:off x="965171" y="5385182"/>
              <a:ext cx="1101304" cy="764823"/>
            </a:xfrm>
            <a:prstGeom prst="rect">
              <a:avLst/>
            </a:prstGeom>
            <a:noFill/>
          </p:spPr>
          <p:txBody>
            <a:bodyPr wrap="square" rtlCol="0">
              <a:spAutoFit/>
            </a:bodyPr>
            <a:lstStyle/>
            <a:p>
              <a:r>
                <a:rPr lang="en-US" altLang="ja-JP" dirty="0">
                  <a:solidFill>
                    <a:prstClr val="black"/>
                  </a:solidFill>
                  <a:latin typeface="Calibri" panose="020F0502020204030204"/>
                  <a:ea typeface="ＭＳ Ｐゴシック" panose="020B0600070205080204" pitchFamily="50" charset="-128"/>
                </a:rPr>
                <a:t>Three dimensional NS equations</a:t>
              </a:r>
            </a:p>
            <a:p>
              <a:r>
                <a:rPr lang="en-US" altLang="ja-JP" dirty="0">
                  <a:solidFill>
                    <a:prstClr val="black"/>
                  </a:solidFill>
                  <a:latin typeface="Calibri" panose="020F0502020204030204"/>
                  <a:ea typeface="ＭＳ Ｐゴシック" panose="020B0600070205080204" pitchFamily="50" charset="-128"/>
                </a:rPr>
                <a:t>with continuity surface model</a:t>
              </a:r>
            </a:p>
          </p:txBody>
        </p:sp>
        <p:cxnSp>
          <p:nvCxnSpPr>
            <p:cNvPr id="28" name="直線矢印コネクタ 27"/>
            <p:cNvCxnSpPr/>
            <p:nvPr/>
          </p:nvCxnSpPr>
          <p:spPr>
            <a:xfrm>
              <a:off x="965171" y="5295691"/>
              <a:ext cx="18293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V="1">
              <a:off x="1924346" y="5292219"/>
              <a:ext cx="182934" cy="694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3000228" y="5292219"/>
              <a:ext cx="182934" cy="694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4207006" y="5292219"/>
              <a:ext cx="182934" cy="694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340560" y="5454240"/>
              <a:ext cx="918065" cy="588325"/>
            </a:xfrm>
            <a:prstGeom prst="rect">
              <a:avLst/>
            </a:prstGeom>
            <a:noFill/>
          </p:spPr>
          <p:txBody>
            <a:bodyPr wrap="square" rtlCol="0">
              <a:spAutoFit/>
            </a:bodyPr>
            <a:lstStyle/>
            <a:p>
              <a:r>
                <a:rPr lang="en-US" altLang="ja-JP" dirty="0">
                  <a:solidFill>
                    <a:prstClr val="black"/>
                  </a:solidFill>
                  <a:latin typeface="Calibri" panose="020F0502020204030204"/>
                  <a:ea typeface="ＭＳ Ｐゴシック" panose="020B0600070205080204" pitchFamily="50" charset="-128"/>
                </a:rPr>
                <a:t>Structure and geo analysis by FEM or DEM </a:t>
              </a:r>
            </a:p>
          </p:txBody>
        </p:sp>
      </p:grpSp>
      <p:sp>
        <p:nvSpPr>
          <p:cNvPr id="34" name="テキスト ボックス 33"/>
          <p:cNvSpPr txBox="1"/>
          <p:nvPr/>
        </p:nvSpPr>
        <p:spPr>
          <a:xfrm>
            <a:off x="4436891" y="5307386"/>
            <a:ext cx="1947020" cy="923330"/>
          </a:xfrm>
          <a:prstGeom prst="rect">
            <a:avLst/>
          </a:prstGeom>
          <a:noFill/>
        </p:spPr>
        <p:txBody>
          <a:bodyPr wrap="square" rtlCol="0">
            <a:spAutoFit/>
          </a:bodyPr>
          <a:lstStyle/>
          <a:p>
            <a:r>
              <a:rPr lang="en-US" altLang="ja-JP" dirty="0">
                <a:solidFill>
                  <a:prstClr val="black"/>
                </a:solidFill>
                <a:latin typeface="Calibri" panose="020F0502020204030204"/>
                <a:ea typeface="ＭＳ Ｐゴシック" panose="020B0600070205080204" pitchFamily="50" charset="-128"/>
              </a:rPr>
              <a:t>Three dimensional NS equations</a:t>
            </a:r>
          </a:p>
          <a:p>
            <a:r>
              <a:rPr lang="en-US" altLang="ja-JP" dirty="0">
                <a:solidFill>
                  <a:prstClr val="black"/>
                </a:solidFill>
                <a:latin typeface="Calibri" panose="020F0502020204030204"/>
                <a:ea typeface="ＭＳ Ｐゴシック" panose="020B0600070205080204" pitchFamily="50" charset="-128"/>
              </a:rPr>
              <a:t>with VOF model</a:t>
            </a:r>
          </a:p>
        </p:txBody>
      </p:sp>
      <p:sp>
        <p:nvSpPr>
          <p:cNvPr id="35" name="テキスト ボックス 34"/>
          <p:cNvSpPr txBox="1"/>
          <p:nvPr/>
        </p:nvSpPr>
        <p:spPr>
          <a:xfrm>
            <a:off x="6625234" y="5300073"/>
            <a:ext cx="1997260" cy="1200329"/>
          </a:xfrm>
          <a:prstGeom prst="rect">
            <a:avLst/>
          </a:prstGeom>
          <a:noFill/>
        </p:spPr>
        <p:txBody>
          <a:bodyPr wrap="square" rtlCol="0">
            <a:spAutoFit/>
          </a:bodyPr>
          <a:lstStyle/>
          <a:p>
            <a:r>
              <a:rPr lang="en-US" altLang="ja-JP" dirty="0">
                <a:solidFill>
                  <a:prstClr val="black"/>
                </a:solidFill>
                <a:latin typeface="Calibri" panose="020F0502020204030204"/>
                <a:ea typeface="ＭＳ Ｐゴシック" panose="020B0600070205080204" pitchFamily="50" charset="-128"/>
              </a:rPr>
              <a:t>Three dimensional two phase NS equations</a:t>
            </a:r>
          </a:p>
          <a:p>
            <a:r>
              <a:rPr lang="en-US" altLang="ja-JP" dirty="0">
                <a:solidFill>
                  <a:prstClr val="black"/>
                </a:solidFill>
                <a:latin typeface="Calibri" panose="020F0502020204030204"/>
                <a:ea typeface="ＭＳ Ｐゴシック" panose="020B0600070205080204" pitchFamily="50" charset="-128"/>
              </a:rPr>
              <a:t>with VOF model</a:t>
            </a:r>
          </a:p>
        </p:txBody>
      </p:sp>
      <p:sp>
        <p:nvSpPr>
          <p:cNvPr id="6" name="正方形/長方形 5"/>
          <p:cNvSpPr/>
          <p:nvPr/>
        </p:nvSpPr>
        <p:spPr>
          <a:xfrm>
            <a:off x="1343774" y="3071822"/>
            <a:ext cx="1192955" cy="369332"/>
          </a:xfrm>
          <a:prstGeom prst="rect">
            <a:avLst/>
          </a:prstGeom>
        </p:spPr>
        <p:txBody>
          <a:bodyPr wrap="none">
            <a:spAutoFit/>
          </a:bodyPr>
          <a:lstStyle/>
          <a:p>
            <a:r>
              <a:rPr lang="en-US" altLang="ja-JP" b="1" dirty="0">
                <a:solidFill>
                  <a:srgbClr val="F79646"/>
                </a:solidFill>
                <a:latin typeface="ＭＳ Ｐゴシック"/>
              </a:rPr>
              <a:t>STOC-ML</a:t>
            </a:r>
          </a:p>
        </p:txBody>
      </p:sp>
      <p:sp>
        <p:nvSpPr>
          <p:cNvPr id="36" name="正方形/長方形 35"/>
          <p:cNvSpPr/>
          <p:nvPr/>
        </p:nvSpPr>
        <p:spPr>
          <a:xfrm>
            <a:off x="4801221" y="2147355"/>
            <a:ext cx="1107996" cy="369332"/>
          </a:xfrm>
          <a:prstGeom prst="rect">
            <a:avLst/>
          </a:prstGeom>
        </p:spPr>
        <p:txBody>
          <a:bodyPr wrap="none">
            <a:spAutoFit/>
          </a:bodyPr>
          <a:lstStyle/>
          <a:p>
            <a:r>
              <a:rPr lang="en-US" altLang="ja-JP" b="1" dirty="0">
                <a:solidFill>
                  <a:srgbClr val="F79646"/>
                </a:solidFill>
                <a:latin typeface="ＭＳ Ｐゴシック"/>
              </a:rPr>
              <a:t>STOC-IC</a:t>
            </a:r>
          </a:p>
        </p:txBody>
      </p:sp>
      <p:sp>
        <p:nvSpPr>
          <p:cNvPr id="37" name="正方形/長方形 36"/>
          <p:cNvSpPr/>
          <p:nvPr/>
        </p:nvSpPr>
        <p:spPr>
          <a:xfrm>
            <a:off x="10928264" y="1176816"/>
            <a:ext cx="607859" cy="369332"/>
          </a:xfrm>
          <a:prstGeom prst="rect">
            <a:avLst/>
          </a:prstGeom>
        </p:spPr>
        <p:txBody>
          <a:bodyPr wrap="none">
            <a:spAutoFit/>
          </a:bodyPr>
          <a:lstStyle/>
          <a:p>
            <a:r>
              <a:rPr lang="en-US" altLang="ja-JP" b="1" dirty="0">
                <a:solidFill>
                  <a:srgbClr val="F79646"/>
                </a:solidFill>
                <a:latin typeface="ＭＳ Ｐゴシック"/>
              </a:rPr>
              <a:t>STR</a:t>
            </a:r>
          </a:p>
        </p:txBody>
      </p:sp>
      <p:pic>
        <p:nvPicPr>
          <p:cNvPr id="39" name="図 38"/>
          <p:cNvPicPr>
            <a:picLocks noChangeAspect="1"/>
          </p:cNvPicPr>
          <p:nvPr/>
        </p:nvPicPr>
        <p:blipFill>
          <a:blip r:embed="rId6"/>
          <a:stretch>
            <a:fillRect/>
          </a:stretch>
        </p:blipFill>
        <p:spPr>
          <a:xfrm>
            <a:off x="5354358" y="2730799"/>
            <a:ext cx="3393196" cy="2028253"/>
          </a:xfrm>
          <a:prstGeom prst="rect">
            <a:avLst/>
          </a:prstGeom>
        </p:spPr>
      </p:pic>
      <p:sp>
        <p:nvSpPr>
          <p:cNvPr id="40" name="正方形/長方形 39"/>
          <p:cNvSpPr/>
          <p:nvPr/>
        </p:nvSpPr>
        <p:spPr>
          <a:xfrm>
            <a:off x="7533982" y="4142600"/>
            <a:ext cx="1095172" cy="369332"/>
          </a:xfrm>
          <a:prstGeom prst="rect">
            <a:avLst/>
          </a:prstGeom>
        </p:spPr>
        <p:txBody>
          <a:bodyPr wrap="none">
            <a:spAutoFit/>
          </a:bodyPr>
          <a:lstStyle/>
          <a:p>
            <a:r>
              <a:rPr lang="en-US" altLang="ja-JP" b="1" dirty="0">
                <a:solidFill>
                  <a:srgbClr val="F79646"/>
                </a:solidFill>
                <a:latin typeface="ＭＳ Ｐゴシック"/>
              </a:rPr>
              <a:t>CADMAS</a:t>
            </a:r>
          </a:p>
        </p:txBody>
      </p:sp>
    </p:spTree>
    <p:extLst>
      <p:ext uri="{BB962C8B-B14F-4D97-AF65-F5344CB8AC3E}">
        <p14:creationId xmlns:p14="http://schemas.microsoft.com/office/powerpoint/2010/main" val="2303079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dirty="0"/>
              <a:t>Thank you for your attention!!</a:t>
            </a:r>
            <a:endParaRPr kumimoji="1" lang="ja-JP" altLang="en-US" dirty="0"/>
          </a:p>
        </p:txBody>
      </p:sp>
      <p:sp>
        <p:nvSpPr>
          <p:cNvPr id="4" name="テキスト ボックス 3"/>
          <p:cNvSpPr txBox="1"/>
          <p:nvPr/>
        </p:nvSpPr>
        <p:spPr>
          <a:xfrm>
            <a:off x="5956721" y="5777072"/>
            <a:ext cx="41642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Garamond"/>
                <a:ea typeface="ＭＳ Ｐゴシック"/>
                <a:cs typeface="+mn-cs"/>
              </a:rPr>
              <a:t>Let’s study Tsunami together!!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Garamond"/>
                <a:ea typeface="ＭＳ Ｐゴシック"/>
                <a:cs typeface="+mn-cs"/>
              </a:rPr>
              <a:t>Please come to Japan!!</a:t>
            </a:r>
            <a:endParaRPr kumimoji="1" lang="ja-JP" altLang="en-US" sz="2400" b="0" i="0" u="none" strike="noStrike" kern="1200" cap="none" spc="0" normalizeH="0" baseline="0" noProof="0" dirty="0">
              <a:ln>
                <a:noFill/>
              </a:ln>
              <a:solidFill>
                <a:srgbClr val="FFFFFF"/>
              </a:solidFill>
              <a:effectLst/>
              <a:uLnTx/>
              <a:uFillTx/>
              <a:latin typeface="Garamond"/>
              <a:ea typeface="ＭＳ Ｐゴシック"/>
              <a:cs typeface="+mn-cs"/>
            </a:endParaRPr>
          </a:p>
        </p:txBody>
      </p:sp>
      <p:pic>
        <p:nvPicPr>
          <p:cNvPr id="5" name="Movie_00_(メディア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168106" y="1602535"/>
            <a:ext cx="6881004" cy="3870565"/>
          </a:xfrm>
          <a:prstGeom prst="rect">
            <a:avLst/>
          </a:prstGeom>
        </p:spPr>
      </p:pic>
    </p:spTree>
    <p:extLst>
      <p:ext uri="{BB962C8B-B14F-4D97-AF65-F5344CB8AC3E}">
        <p14:creationId xmlns:p14="http://schemas.microsoft.com/office/powerpoint/2010/main" val="6587457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図 2"/>
          <p:cNvPicPr>
            <a:picLocks noChangeAspect="1"/>
          </p:cNvPicPr>
          <p:nvPr/>
        </p:nvPicPr>
        <p:blipFill>
          <a:blip r:embed="rId2"/>
          <a:stretch>
            <a:fillRect/>
          </a:stretch>
        </p:blipFill>
        <p:spPr>
          <a:xfrm>
            <a:off x="5153822" y="1851928"/>
            <a:ext cx="6553545" cy="3162085"/>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74237" y="914400"/>
            <a:ext cx="3657600" cy="2887579"/>
          </a:xfrm>
        </p:spPr>
        <p:txBody>
          <a:bodyPr vert="horz" lIns="91440" tIns="45720" rIns="91440" bIns="45720" rtlCol="0" anchor="b">
            <a:normAutofit/>
          </a:bodyPr>
          <a:lstStyle/>
          <a:p>
            <a:pPr algn="ctr"/>
            <a:r>
              <a:rPr kumimoji="1" lang="en-US" altLang="ja-JP" sz="4800" kern="1200" dirty="0">
                <a:solidFill>
                  <a:schemeClr val="bg1"/>
                </a:solidFill>
                <a:latin typeface="+mj-lt"/>
                <a:ea typeface="+mj-ea"/>
                <a:cs typeface="+mj-cs"/>
              </a:rPr>
              <a:t>Multiscal</a:t>
            </a:r>
            <a:r>
              <a:rPr lang="en-US" altLang="ja-JP" sz="4800" kern="1200" dirty="0">
                <a:solidFill>
                  <a:schemeClr val="bg1"/>
                </a:solidFill>
                <a:latin typeface="+mj-lt"/>
                <a:ea typeface="+mj-ea"/>
                <a:cs typeface="+mj-cs"/>
              </a:rPr>
              <a:t>e analysis</a:t>
            </a:r>
            <a:endParaRPr kumimoji="1" lang="en-US" altLang="ja-JP" sz="4800" kern="1200" dirty="0">
              <a:solidFill>
                <a:schemeClr val="bg1"/>
              </a:solidFill>
              <a:latin typeface="+mj-lt"/>
              <a:ea typeface="+mj-ea"/>
              <a:cs typeface="+mj-cs"/>
            </a:endParaRPr>
          </a:p>
        </p:txBody>
      </p:sp>
      <p:sp>
        <p:nvSpPr>
          <p:cNvPr id="5" name="テキスト プレースホルダー 4"/>
          <p:cNvSpPr>
            <a:spLocks noGrp="1"/>
          </p:cNvSpPr>
          <p:nvPr>
            <p:ph type="body" idx="1"/>
          </p:nvPr>
        </p:nvSpPr>
        <p:spPr>
          <a:xfrm>
            <a:off x="674237" y="4170501"/>
            <a:ext cx="3657600" cy="1525597"/>
          </a:xfrm>
        </p:spPr>
        <p:txBody>
          <a:bodyPr vert="horz" lIns="91440" tIns="45720" rIns="91440" bIns="45720" rtlCol="0">
            <a:normAutofit/>
          </a:bodyPr>
          <a:lstStyle/>
          <a:p>
            <a:pPr algn="ctr"/>
            <a:r>
              <a:rPr kumimoji="1" lang="en-US" altLang="ja-JP" sz="2000" kern="1200">
                <a:solidFill>
                  <a:srgbClr val="FF9D00"/>
                </a:solidFill>
                <a:latin typeface="+mn-lt"/>
                <a:ea typeface="+mn-ea"/>
                <a:cs typeface="+mn-cs"/>
              </a:rPr>
              <a:t>Coupled with wave propagation simulation</a:t>
            </a:r>
          </a:p>
        </p:txBody>
      </p:sp>
      <p:sp>
        <p:nvSpPr>
          <p:cNvPr id="4" name="正方形/長方形 3"/>
          <p:cNvSpPr/>
          <p:nvPr/>
        </p:nvSpPr>
        <p:spPr>
          <a:xfrm>
            <a:off x="5153822" y="1851928"/>
            <a:ext cx="3577223" cy="31620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233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タイトル 1"/>
          <p:cNvSpPr>
            <a:spLocks noGrp="1"/>
          </p:cNvSpPr>
          <p:nvPr>
            <p:ph type="title"/>
          </p:nvPr>
        </p:nvSpPr>
        <p:spPr>
          <a:xfrm>
            <a:off x="2017713" y="-1112"/>
            <a:ext cx="8229600" cy="1143000"/>
          </a:xfrm>
        </p:spPr>
        <p:txBody>
          <a:bodyPr/>
          <a:lstStyle/>
          <a:p>
            <a:r>
              <a:rPr lang="en-US" altLang="ja-JP" sz="3600" dirty="0"/>
              <a:t>The STOC-CADMAS system</a:t>
            </a:r>
            <a:endParaRPr lang="ja-JP" altLang="en-US" sz="1600" dirty="0"/>
          </a:p>
        </p:txBody>
      </p:sp>
      <p:pic>
        <p:nvPicPr>
          <p:cNvPr id="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235200"/>
            <a:ext cx="340042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6"/>
          <p:cNvSpPr txBox="1">
            <a:spLocks noChangeArrowheads="1"/>
          </p:cNvSpPr>
          <p:nvPr/>
        </p:nvSpPr>
        <p:spPr bwMode="auto">
          <a:xfrm>
            <a:off x="1905000" y="2209801"/>
            <a:ext cx="1804988"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2800" b="1" dirty="0">
                <a:solidFill>
                  <a:srgbClr val="FFC000"/>
                </a:solidFill>
                <a:latin typeface="Arial" charset="0"/>
              </a:rPr>
              <a:t>STOC-ML</a:t>
            </a:r>
          </a:p>
        </p:txBody>
      </p:sp>
      <p:sp>
        <p:nvSpPr>
          <p:cNvPr id="40" name="Text Box 19"/>
          <p:cNvSpPr txBox="1">
            <a:spLocks noChangeArrowheads="1"/>
          </p:cNvSpPr>
          <p:nvPr/>
        </p:nvSpPr>
        <p:spPr bwMode="auto">
          <a:xfrm>
            <a:off x="3273928" y="5301208"/>
            <a:ext cx="1741952"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600" b="1" dirty="0">
                <a:solidFill>
                  <a:srgbClr val="99CC00"/>
                </a:solidFill>
                <a:latin typeface="Arial" charset="0"/>
              </a:rPr>
              <a:t>Tsunami source</a:t>
            </a:r>
            <a:endParaRPr lang="ja-JP" altLang="en-US" sz="1600" b="1" dirty="0">
              <a:solidFill>
                <a:srgbClr val="99CC00"/>
              </a:solidFill>
              <a:latin typeface="Arial" charset="0"/>
            </a:endParaRPr>
          </a:p>
        </p:txBody>
      </p:sp>
      <p:sp>
        <p:nvSpPr>
          <p:cNvPr id="43" name="Line 11"/>
          <p:cNvSpPr>
            <a:spLocks noChangeShapeType="1"/>
          </p:cNvSpPr>
          <p:nvPr/>
        </p:nvSpPr>
        <p:spPr bwMode="auto">
          <a:xfrm flipV="1">
            <a:off x="9153526" y="4456114"/>
            <a:ext cx="12636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kumimoji="0" lang="ja-JP" altLang="en-US" kern="0">
              <a:solidFill>
                <a:srgbClr val="000000"/>
              </a:solidFill>
              <a:latin typeface="Arial" charset="0"/>
            </a:endParaRPr>
          </a:p>
        </p:txBody>
      </p:sp>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011489"/>
            <a:ext cx="1223963" cy="7762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j03048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2439" y="2251076"/>
            <a:ext cx="811213" cy="985838"/>
          </a:xfrm>
          <a:prstGeom prst="rect">
            <a:avLst/>
          </a:prstGeom>
          <a:noFill/>
          <a:extLst>
            <a:ext uri="{909E8E84-426E-40DD-AFC4-6F175D3DCCD1}">
              <a14:hiddenFill xmlns:a14="http://schemas.microsoft.com/office/drawing/2010/main">
                <a:solidFill>
                  <a:srgbClr val="FFFFFF"/>
                </a:solidFill>
              </a14:hiddenFill>
            </a:ext>
          </a:extLst>
        </p:spPr>
      </p:pic>
      <p:sp>
        <p:nvSpPr>
          <p:cNvPr id="48" name="Line 12"/>
          <p:cNvSpPr>
            <a:spLocks noChangeShapeType="1"/>
          </p:cNvSpPr>
          <p:nvPr/>
        </p:nvSpPr>
        <p:spPr bwMode="auto">
          <a:xfrm flipH="1">
            <a:off x="5995989" y="4111627"/>
            <a:ext cx="1354138"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kumimoji="0" lang="ja-JP" altLang="en-US" kern="0">
              <a:solidFill>
                <a:srgbClr val="000000"/>
              </a:solidFill>
              <a:latin typeface="Arial" charset="0"/>
            </a:endParaRPr>
          </a:p>
        </p:txBody>
      </p:sp>
      <p:sp>
        <p:nvSpPr>
          <p:cNvPr id="50" name="Line 14"/>
          <p:cNvSpPr>
            <a:spLocks noChangeShapeType="1"/>
          </p:cNvSpPr>
          <p:nvPr/>
        </p:nvSpPr>
        <p:spPr bwMode="auto">
          <a:xfrm flipV="1">
            <a:off x="3429000" y="2133601"/>
            <a:ext cx="2667001" cy="251067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kumimoji="0" lang="ja-JP" altLang="en-US" kern="0">
              <a:solidFill>
                <a:srgbClr val="000000"/>
              </a:solidFill>
              <a:latin typeface="Arial" charset="0"/>
            </a:endParaRPr>
          </a:p>
        </p:txBody>
      </p:sp>
      <p:sp>
        <p:nvSpPr>
          <p:cNvPr id="51" name="Line 15"/>
          <p:cNvSpPr>
            <a:spLocks noChangeShapeType="1"/>
          </p:cNvSpPr>
          <p:nvPr/>
        </p:nvSpPr>
        <p:spPr bwMode="auto">
          <a:xfrm>
            <a:off x="3429000" y="5017169"/>
            <a:ext cx="2667002" cy="35652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kumimoji="0" lang="ja-JP" altLang="en-US" kern="0">
              <a:solidFill>
                <a:srgbClr val="000000"/>
              </a:solidFill>
              <a:latin typeface="Arial" charset="0"/>
            </a:endParaRPr>
          </a:p>
        </p:txBody>
      </p:sp>
      <p:sp>
        <p:nvSpPr>
          <p:cNvPr id="52" name="Text Box 17"/>
          <p:cNvSpPr txBox="1">
            <a:spLocks noChangeArrowheads="1"/>
          </p:cNvSpPr>
          <p:nvPr/>
        </p:nvSpPr>
        <p:spPr bwMode="auto">
          <a:xfrm>
            <a:off x="6027739" y="5094290"/>
            <a:ext cx="1854200"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kumimoji="0" lang="en-US" altLang="ja-JP" sz="3200" b="1" kern="0" dirty="0">
                <a:solidFill>
                  <a:srgbClr val="FF0000"/>
                </a:solidFill>
                <a:latin typeface="Arial" charset="0"/>
              </a:rPr>
              <a:t>STOC-IC</a:t>
            </a:r>
          </a:p>
        </p:txBody>
      </p:sp>
      <p:sp>
        <p:nvSpPr>
          <p:cNvPr id="53" name="Rectangle 22"/>
          <p:cNvSpPr>
            <a:spLocks noChangeArrowheads="1"/>
          </p:cNvSpPr>
          <p:nvPr/>
        </p:nvSpPr>
        <p:spPr bwMode="auto">
          <a:xfrm>
            <a:off x="5903913" y="5646629"/>
            <a:ext cx="4840287" cy="9239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altLang="ja-JP" b="1" dirty="0">
                <a:solidFill>
                  <a:srgbClr val="FF0000"/>
                </a:solidFill>
                <a:latin typeface="Calibri"/>
              </a:rPr>
              <a:t>3D model Calculates the free water surface with a vertically integrated continuity equation</a:t>
            </a:r>
            <a:endParaRPr lang="ja-JP" altLang="ja-JP" dirty="0">
              <a:solidFill>
                <a:srgbClr val="FF0000"/>
              </a:solidFill>
              <a:latin typeface="Calibri"/>
            </a:endParaRPr>
          </a:p>
          <a:p>
            <a:pPr fontAlgn="auto">
              <a:spcBef>
                <a:spcPts val="0"/>
              </a:spcBef>
              <a:spcAft>
                <a:spcPts val="0"/>
              </a:spcAft>
            </a:pPr>
            <a:r>
              <a:rPr lang="en-US" altLang="ja-JP" b="1" i="1" dirty="0">
                <a:solidFill>
                  <a:srgbClr val="FF0000"/>
                </a:solidFill>
                <a:latin typeface="Calibri"/>
              </a:rPr>
              <a:t>Computation load: moderate</a:t>
            </a:r>
            <a:endParaRPr lang="ja-JP" altLang="ja-JP" i="1" dirty="0">
              <a:solidFill>
                <a:srgbClr val="FF0000"/>
              </a:solidFill>
              <a:latin typeface="Calibri"/>
            </a:endParaRPr>
          </a:p>
        </p:txBody>
      </p:sp>
      <p:sp>
        <p:nvSpPr>
          <p:cNvPr id="54" name="Rectangle 23"/>
          <p:cNvSpPr>
            <a:spLocks noChangeArrowheads="1"/>
          </p:cNvSpPr>
          <p:nvPr/>
        </p:nvSpPr>
        <p:spPr bwMode="auto">
          <a:xfrm>
            <a:off x="1524000" y="1077914"/>
            <a:ext cx="5183981" cy="10341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altLang="ja-JP" b="1" dirty="0">
                <a:solidFill>
                  <a:srgbClr val="FFC000"/>
                </a:solidFill>
                <a:latin typeface="Arial" charset="0"/>
              </a:rPr>
              <a:t>Quasi-3D model (multi-level model)</a:t>
            </a:r>
          </a:p>
          <a:p>
            <a:pPr>
              <a:spcBef>
                <a:spcPct val="20000"/>
              </a:spcBef>
            </a:pPr>
            <a:r>
              <a:rPr lang="en-US" altLang="ja-JP" b="1" dirty="0">
                <a:solidFill>
                  <a:srgbClr val="FFC000"/>
                </a:solidFill>
                <a:latin typeface="Arial" charset="0"/>
              </a:rPr>
              <a:t>Assumes hydrostatic pressures at each level</a:t>
            </a:r>
          </a:p>
          <a:p>
            <a:pPr>
              <a:spcBef>
                <a:spcPct val="20000"/>
              </a:spcBef>
            </a:pPr>
            <a:r>
              <a:rPr lang="en-US" altLang="ja-JP" b="1" i="1" dirty="0">
                <a:solidFill>
                  <a:srgbClr val="FFC000"/>
                </a:solidFill>
                <a:latin typeface="Arial" charset="0"/>
              </a:rPr>
              <a:t>Computation load: light</a:t>
            </a:r>
          </a:p>
        </p:txBody>
      </p:sp>
      <p:grpSp>
        <p:nvGrpSpPr>
          <p:cNvPr id="55" name="Group 30"/>
          <p:cNvGrpSpPr>
            <a:grpSpLocks/>
          </p:cNvGrpSpPr>
          <p:nvPr/>
        </p:nvGrpSpPr>
        <p:grpSpPr bwMode="auto">
          <a:xfrm>
            <a:off x="7032628" y="877889"/>
            <a:ext cx="3419475" cy="2728913"/>
            <a:chOff x="3470" y="553"/>
            <a:chExt cx="2154" cy="1719"/>
          </a:xfrm>
        </p:grpSpPr>
        <p:pic>
          <p:nvPicPr>
            <p:cNvPr id="5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 y="1706"/>
              <a:ext cx="487" cy="54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20"/>
            <p:cNvSpPr>
              <a:spLocks noChangeArrowheads="1"/>
            </p:cNvSpPr>
            <p:nvPr/>
          </p:nvSpPr>
          <p:spPr bwMode="auto">
            <a:xfrm>
              <a:off x="4876" y="1773"/>
              <a:ext cx="680" cy="49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charset="0"/>
              </a:endParaRPr>
            </a:p>
          </p:txBody>
        </p:sp>
        <p:sp>
          <p:nvSpPr>
            <p:cNvPr id="58" name="Text Box 21"/>
            <p:cNvSpPr txBox="1">
              <a:spLocks noChangeArrowheads="1"/>
            </p:cNvSpPr>
            <p:nvPr/>
          </p:nvSpPr>
          <p:spPr bwMode="auto">
            <a:xfrm>
              <a:off x="3470" y="1331"/>
              <a:ext cx="2154" cy="330"/>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2800" b="1" dirty="0">
                  <a:solidFill>
                    <a:srgbClr val="0000FF"/>
                  </a:solidFill>
                  <a:latin typeface="Arial" charset="0"/>
                </a:rPr>
                <a:t>CADMAS-SURF/3D</a:t>
              </a:r>
            </a:p>
          </p:txBody>
        </p:sp>
        <p:sp>
          <p:nvSpPr>
            <p:cNvPr id="59" name="Rectangle 24"/>
            <p:cNvSpPr>
              <a:spLocks noChangeArrowheads="1"/>
            </p:cNvSpPr>
            <p:nvPr/>
          </p:nvSpPr>
          <p:spPr bwMode="auto">
            <a:xfrm>
              <a:off x="3515" y="553"/>
              <a:ext cx="2063"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ja-JP" b="1" dirty="0">
                  <a:solidFill>
                    <a:srgbClr val="0000FF"/>
                  </a:solidFill>
                  <a:latin typeface="Arial" charset="0"/>
                </a:rPr>
                <a:t>3D model Estimates the free water surface with the VOF method</a:t>
              </a:r>
            </a:p>
            <a:p>
              <a:pPr>
                <a:spcBef>
                  <a:spcPct val="20000"/>
                </a:spcBef>
              </a:pPr>
              <a:r>
                <a:rPr lang="en-US" altLang="ja-JP" b="1" i="1" dirty="0">
                  <a:solidFill>
                    <a:srgbClr val="0000FF"/>
                  </a:solidFill>
                  <a:latin typeface="Arial" charset="0"/>
                </a:rPr>
                <a:t>Computation load: heavy</a:t>
              </a:r>
            </a:p>
          </p:txBody>
        </p:sp>
      </p:grpSp>
      <p:grpSp>
        <p:nvGrpSpPr>
          <p:cNvPr id="60" name="Group 31"/>
          <p:cNvGrpSpPr>
            <a:grpSpLocks/>
          </p:cNvGrpSpPr>
          <p:nvPr/>
        </p:nvGrpSpPr>
        <p:grpSpPr bwMode="auto">
          <a:xfrm>
            <a:off x="9056694" y="3573466"/>
            <a:ext cx="1322389" cy="1508126"/>
            <a:chOff x="4745" y="2251"/>
            <a:chExt cx="833" cy="950"/>
          </a:xfrm>
        </p:grpSpPr>
        <p:sp>
          <p:nvSpPr>
            <p:cNvPr id="61" name="Text Box 25"/>
            <p:cNvSpPr txBox="1">
              <a:spLocks noChangeArrowheads="1"/>
            </p:cNvSpPr>
            <p:nvPr/>
          </p:nvSpPr>
          <p:spPr bwMode="auto">
            <a:xfrm>
              <a:off x="4745" y="2574"/>
              <a:ext cx="833" cy="627"/>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r>
                <a:rPr lang="en-US" altLang="ja-JP" sz="2000" b="1" dirty="0">
                  <a:solidFill>
                    <a:srgbClr val="008000"/>
                  </a:solidFill>
                  <a:latin typeface="Arial" charset="0"/>
                  <a:ea typeface="ＭＳ ゴシック" pitchFamily="49" charset="-128"/>
                </a:rPr>
                <a:t>Coupled with DEM/FEM</a:t>
              </a:r>
            </a:p>
          </p:txBody>
        </p:sp>
        <p:sp>
          <p:nvSpPr>
            <p:cNvPr id="62" name="Line 26"/>
            <p:cNvSpPr>
              <a:spLocks noChangeShapeType="1"/>
            </p:cNvSpPr>
            <p:nvPr/>
          </p:nvSpPr>
          <p:spPr bwMode="auto">
            <a:xfrm>
              <a:off x="5148" y="2251"/>
              <a:ext cx="0" cy="31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Arial" charset="0"/>
              </a:endParaRPr>
            </a:p>
          </p:txBody>
        </p:sp>
      </p:grpSp>
      <p:sp>
        <p:nvSpPr>
          <p:cNvPr id="8" name="テキスト ボックス 7"/>
          <p:cNvSpPr txBox="1"/>
          <p:nvPr/>
        </p:nvSpPr>
        <p:spPr>
          <a:xfrm>
            <a:off x="1737107" y="6210817"/>
            <a:ext cx="3818802" cy="646331"/>
          </a:xfrm>
          <a:prstGeom prst="rect">
            <a:avLst/>
          </a:prstGeom>
          <a:noFill/>
        </p:spPr>
        <p:txBody>
          <a:bodyPr wrap="none" rtlCol="0">
            <a:spAutoFit/>
          </a:bodyPr>
          <a:lstStyle/>
          <a:p>
            <a:pPr fontAlgn="auto">
              <a:spcBef>
                <a:spcPts val="0"/>
              </a:spcBef>
              <a:spcAft>
                <a:spcPts val="0"/>
              </a:spcAft>
            </a:pPr>
            <a:r>
              <a:rPr lang="en-US" altLang="ja-JP" dirty="0">
                <a:solidFill>
                  <a:prstClr val="black"/>
                </a:solidFill>
                <a:latin typeface="Calibri"/>
              </a:rPr>
              <a:t>STOC system (Tomita et. al., 2005)</a:t>
            </a:r>
          </a:p>
          <a:p>
            <a:pPr fontAlgn="auto">
              <a:spcBef>
                <a:spcPts val="0"/>
              </a:spcBef>
              <a:spcAft>
                <a:spcPts val="0"/>
              </a:spcAft>
            </a:pPr>
            <a:r>
              <a:rPr lang="en-US" altLang="ja-JP" dirty="0">
                <a:solidFill>
                  <a:prstClr val="black"/>
                </a:solidFill>
                <a:latin typeface="Calibri"/>
              </a:rPr>
              <a:t>CADMAS system (</a:t>
            </a:r>
            <a:r>
              <a:rPr lang="en-US" altLang="ja-JP" dirty="0" err="1">
                <a:solidFill>
                  <a:prstClr val="black"/>
                </a:solidFill>
                <a:latin typeface="Calibri"/>
              </a:rPr>
              <a:t>Arikawa</a:t>
            </a:r>
            <a:r>
              <a:rPr lang="en-US" altLang="ja-JP" dirty="0">
                <a:solidFill>
                  <a:prstClr val="black"/>
                </a:solidFill>
                <a:latin typeface="Calibri"/>
              </a:rPr>
              <a:t> et. al., 2005)</a:t>
            </a:r>
            <a:endParaRPr lang="ja-JP" altLang="en-US" dirty="0">
              <a:solidFill>
                <a:prstClr val="black"/>
              </a:solidFill>
              <a:latin typeface="Calibri"/>
            </a:endParaRPr>
          </a:p>
        </p:txBody>
      </p:sp>
      <p:sp>
        <p:nvSpPr>
          <p:cNvPr id="2" name="正方形/長方形 1"/>
          <p:cNvSpPr/>
          <p:nvPr/>
        </p:nvSpPr>
        <p:spPr>
          <a:xfrm>
            <a:off x="1847851" y="2251076"/>
            <a:ext cx="3400425" cy="3775074"/>
          </a:xfrm>
          <a:prstGeom prst="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867400" y="2156301"/>
            <a:ext cx="4584703" cy="29252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3109913" y="4648200"/>
            <a:ext cx="438150" cy="438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2938462" y="5301208"/>
            <a:ext cx="438150" cy="43815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p:cNvSpPr/>
          <p:nvPr/>
        </p:nvSpPr>
        <p:spPr>
          <a:xfrm>
            <a:off x="7281081" y="4107976"/>
            <a:ext cx="218364" cy="832514"/>
          </a:xfrm>
          <a:custGeom>
            <a:avLst/>
            <a:gdLst>
              <a:gd name="connsiteX0" fmla="*/ 0 w 218364"/>
              <a:gd name="connsiteY0" fmla="*/ 0 h 832514"/>
              <a:gd name="connsiteX1" fmla="*/ 0 w 218364"/>
              <a:gd name="connsiteY1" fmla="*/ 668740 h 832514"/>
              <a:gd name="connsiteX2" fmla="*/ 218364 w 218364"/>
              <a:gd name="connsiteY2" fmla="*/ 832514 h 832514"/>
            </a:gdLst>
            <a:ahLst/>
            <a:cxnLst>
              <a:cxn ang="0">
                <a:pos x="connsiteX0" y="connsiteY0"/>
              </a:cxn>
              <a:cxn ang="0">
                <a:pos x="connsiteX1" y="connsiteY1"/>
              </a:cxn>
              <a:cxn ang="0">
                <a:pos x="connsiteX2" y="connsiteY2"/>
              </a:cxn>
            </a:cxnLst>
            <a:rect l="l" t="t" r="r" b="b"/>
            <a:pathLst>
              <a:path w="218364" h="832514">
                <a:moveTo>
                  <a:pt x="0" y="0"/>
                </a:moveTo>
                <a:lnTo>
                  <a:pt x="0" y="668740"/>
                </a:lnTo>
                <a:lnTo>
                  <a:pt x="218364" y="8325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p:cNvSpPr/>
          <p:nvPr/>
        </p:nvSpPr>
        <p:spPr>
          <a:xfrm>
            <a:off x="8536675" y="4469642"/>
            <a:ext cx="620973" cy="539086"/>
          </a:xfrm>
          <a:custGeom>
            <a:avLst/>
            <a:gdLst>
              <a:gd name="connsiteX0" fmla="*/ 620973 w 620973"/>
              <a:gd name="connsiteY0" fmla="*/ 0 h 539086"/>
              <a:gd name="connsiteX1" fmla="*/ 184244 w 620973"/>
              <a:gd name="connsiteY1" fmla="*/ 6824 h 539086"/>
              <a:gd name="connsiteX2" fmla="*/ 184244 w 620973"/>
              <a:gd name="connsiteY2" fmla="*/ 443552 h 539086"/>
              <a:gd name="connsiteX3" fmla="*/ 0 w 620973"/>
              <a:gd name="connsiteY3" fmla="*/ 539086 h 539086"/>
            </a:gdLst>
            <a:ahLst/>
            <a:cxnLst>
              <a:cxn ang="0">
                <a:pos x="connsiteX0" y="connsiteY0"/>
              </a:cxn>
              <a:cxn ang="0">
                <a:pos x="connsiteX1" y="connsiteY1"/>
              </a:cxn>
              <a:cxn ang="0">
                <a:pos x="connsiteX2" y="connsiteY2"/>
              </a:cxn>
              <a:cxn ang="0">
                <a:pos x="connsiteX3" y="connsiteY3"/>
              </a:cxn>
            </a:cxnLst>
            <a:rect l="l" t="t" r="r" b="b"/>
            <a:pathLst>
              <a:path w="620973" h="539086">
                <a:moveTo>
                  <a:pt x="620973" y="0"/>
                </a:moveTo>
                <a:lnTo>
                  <a:pt x="184244" y="6824"/>
                </a:lnTo>
                <a:lnTo>
                  <a:pt x="184244" y="443552"/>
                </a:lnTo>
                <a:lnTo>
                  <a:pt x="0" y="53908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p:cNvSpPr/>
          <p:nvPr/>
        </p:nvSpPr>
        <p:spPr>
          <a:xfrm>
            <a:off x="7287904" y="4101152"/>
            <a:ext cx="1439839" cy="525439"/>
          </a:xfrm>
          <a:custGeom>
            <a:avLst/>
            <a:gdLst>
              <a:gd name="connsiteX0" fmla="*/ 0 w 1439839"/>
              <a:gd name="connsiteY0" fmla="*/ 0 h 525439"/>
              <a:gd name="connsiteX1" fmla="*/ 361666 w 1439839"/>
              <a:gd name="connsiteY1" fmla="*/ 129654 h 525439"/>
              <a:gd name="connsiteX2" fmla="*/ 361666 w 1439839"/>
              <a:gd name="connsiteY2" fmla="*/ 525439 h 525439"/>
              <a:gd name="connsiteX3" fmla="*/ 525439 w 1439839"/>
              <a:gd name="connsiteY3" fmla="*/ 511791 h 525439"/>
              <a:gd name="connsiteX4" fmla="*/ 525439 w 1439839"/>
              <a:gd name="connsiteY4" fmla="*/ 177421 h 525439"/>
              <a:gd name="connsiteX5" fmla="*/ 1009935 w 1439839"/>
              <a:gd name="connsiteY5" fmla="*/ 388961 h 525439"/>
              <a:gd name="connsiteX6" fmla="*/ 1439839 w 1439839"/>
              <a:gd name="connsiteY6" fmla="*/ 402609 h 5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39" h="525439">
                <a:moveTo>
                  <a:pt x="0" y="0"/>
                </a:moveTo>
                <a:lnTo>
                  <a:pt x="361666" y="129654"/>
                </a:lnTo>
                <a:lnTo>
                  <a:pt x="361666" y="525439"/>
                </a:lnTo>
                <a:lnTo>
                  <a:pt x="525439" y="511791"/>
                </a:lnTo>
                <a:lnTo>
                  <a:pt x="525439" y="177421"/>
                </a:lnTo>
                <a:lnTo>
                  <a:pt x="1009935" y="388961"/>
                </a:lnTo>
                <a:lnTo>
                  <a:pt x="1439839" y="4026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889014" y="495859"/>
            <a:ext cx="3126177" cy="369332"/>
          </a:xfrm>
          <a:prstGeom prst="rect">
            <a:avLst/>
          </a:prstGeom>
        </p:spPr>
        <p:txBody>
          <a:bodyPr wrap="none">
            <a:spAutoFit/>
          </a:bodyPr>
          <a:lstStyle/>
          <a:p>
            <a:r>
              <a:rPr lang="en-US" altLang="ja-JP" dirty="0"/>
              <a:t>(Arikawa and Tomita, 2016)</a:t>
            </a:r>
            <a:endParaRPr lang="ja-JP" altLang="en-US" dirty="0"/>
          </a:p>
        </p:txBody>
      </p:sp>
    </p:spTree>
    <p:extLst>
      <p:ext uri="{BB962C8B-B14F-4D97-AF65-F5344CB8AC3E}">
        <p14:creationId xmlns:p14="http://schemas.microsoft.com/office/powerpoint/2010/main" val="3549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linds(horizontal)">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95843"/>
            <a:ext cx="10515600" cy="1149400"/>
          </a:xfrm>
          <a:ln>
            <a:solidFill>
              <a:srgbClr val="FF0000"/>
            </a:solidFill>
          </a:ln>
        </p:spPr>
        <p:txBody>
          <a:bodyPr>
            <a:normAutofit/>
          </a:bodyPr>
          <a:lstStyle/>
          <a:p>
            <a:r>
              <a:rPr lang="en-US" altLang="ja-JP" b="1" dirty="0"/>
              <a:t>STOC</a:t>
            </a:r>
            <a:r>
              <a:rPr lang="en-US" altLang="ja-JP" sz="2400" dirty="0"/>
              <a:t>(</a:t>
            </a:r>
            <a:r>
              <a:rPr lang="en-US" altLang="ja-JP" sz="2400" b="1" u="sng" dirty="0"/>
              <a:t>S</a:t>
            </a:r>
            <a:r>
              <a:rPr lang="en-US" altLang="ja-JP" sz="2400" dirty="0"/>
              <a:t>torm surge and </a:t>
            </a:r>
            <a:r>
              <a:rPr lang="en-US" altLang="ja-JP" sz="2400" b="1" u="sng" dirty="0"/>
              <a:t>T</a:t>
            </a:r>
            <a:r>
              <a:rPr lang="en-US" altLang="ja-JP" sz="2400" dirty="0"/>
              <a:t>sunami simulator in </a:t>
            </a:r>
            <a:r>
              <a:rPr lang="en-US" altLang="ja-JP" sz="2400" b="1" u="sng" dirty="0"/>
              <a:t>O</a:t>
            </a:r>
            <a:r>
              <a:rPr lang="en-US" altLang="ja-JP" sz="2400" dirty="0"/>
              <a:t>ceans and </a:t>
            </a:r>
            <a:r>
              <a:rPr lang="en-US" altLang="ja-JP" sz="2400" b="1" u="sng" dirty="0"/>
              <a:t>C</a:t>
            </a:r>
            <a:r>
              <a:rPr lang="en-US" altLang="ja-JP" sz="2400" dirty="0"/>
              <a:t>oastal areas)</a:t>
            </a:r>
          </a:p>
        </p:txBody>
      </p:sp>
      <p:sp>
        <p:nvSpPr>
          <p:cNvPr id="9" name="正方形/長方形 8"/>
          <p:cNvSpPr/>
          <p:nvPr/>
        </p:nvSpPr>
        <p:spPr>
          <a:xfrm>
            <a:off x="1160253" y="2003829"/>
            <a:ext cx="1125629" cy="369332"/>
          </a:xfrm>
          <a:prstGeom prst="rect">
            <a:avLst/>
          </a:prstGeom>
        </p:spPr>
        <p:txBody>
          <a:bodyPr wrap="none">
            <a:spAutoFit/>
          </a:bodyPr>
          <a:lstStyle/>
          <a:p>
            <a:r>
              <a:rPr lang="en-US" altLang="ja-JP" dirty="0"/>
              <a:t>STOC-IC</a:t>
            </a:r>
            <a:endParaRPr lang="ja-JP" altLang="en-US" dirty="0"/>
          </a:p>
        </p:txBody>
      </p:sp>
      <p:sp>
        <p:nvSpPr>
          <p:cNvPr id="20" name="正方形/長方形 19"/>
          <p:cNvSpPr/>
          <p:nvPr/>
        </p:nvSpPr>
        <p:spPr>
          <a:xfrm>
            <a:off x="2285882" y="2003829"/>
            <a:ext cx="6769640" cy="646331"/>
          </a:xfrm>
          <a:prstGeom prst="rect">
            <a:avLst/>
          </a:prstGeom>
        </p:spPr>
        <p:txBody>
          <a:bodyPr wrap="square">
            <a:spAutoFit/>
          </a:bodyPr>
          <a:lstStyle/>
          <a:p>
            <a:r>
              <a:rPr lang="en-US" altLang="ja-JP" dirty="0"/>
              <a:t>3-d variable density RANS model with Eddy Viscosity closure and Integrated Continuity eq. for free-surface tracking</a:t>
            </a:r>
          </a:p>
        </p:txBody>
      </p:sp>
      <p:sp>
        <p:nvSpPr>
          <p:cNvPr id="21" name="正方形/長方形 20"/>
          <p:cNvSpPr/>
          <p:nvPr/>
        </p:nvSpPr>
        <p:spPr>
          <a:xfrm>
            <a:off x="1160253" y="1324597"/>
            <a:ext cx="1250663" cy="369332"/>
          </a:xfrm>
          <a:prstGeom prst="rect">
            <a:avLst/>
          </a:prstGeom>
        </p:spPr>
        <p:txBody>
          <a:bodyPr wrap="none">
            <a:spAutoFit/>
          </a:bodyPr>
          <a:lstStyle/>
          <a:p>
            <a:r>
              <a:rPr lang="en-US" altLang="ja-JP" dirty="0"/>
              <a:t>STOC-ML</a:t>
            </a:r>
            <a:endParaRPr lang="ja-JP" altLang="en-US" dirty="0"/>
          </a:p>
        </p:txBody>
      </p:sp>
      <p:sp>
        <p:nvSpPr>
          <p:cNvPr id="22" name="正方形/長方形 21"/>
          <p:cNvSpPr/>
          <p:nvPr/>
        </p:nvSpPr>
        <p:spPr>
          <a:xfrm>
            <a:off x="2348400" y="1317998"/>
            <a:ext cx="6096000" cy="646331"/>
          </a:xfrm>
          <a:prstGeom prst="rect">
            <a:avLst/>
          </a:prstGeom>
        </p:spPr>
        <p:txBody>
          <a:bodyPr>
            <a:spAutoFit/>
          </a:bodyPr>
          <a:lstStyle/>
          <a:p>
            <a:r>
              <a:rPr lang="en-US" altLang="ja-JP" dirty="0"/>
              <a:t>3-d Multi-Level constant density RANS model with Eddy Viscosity and hydro-static pressure</a:t>
            </a:r>
          </a:p>
        </p:txBody>
      </p:sp>
      <p:grpSp>
        <p:nvGrpSpPr>
          <p:cNvPr id="36" name="グループ化 35"/>
          <p:cNvGrpSpPr/>
          <p:nvPr/>
        </p:nvGrpSpPr>
        <p:grpSpPr>
          <a:xfrm>
            <a:off x="303361" y="3294500"/>
            <a:ext cx="6588460" cy="2933346"/>
            <a:chOff x="1981200" y="1751519"/>
            <a:chExt cx="9405938" cy="4187757"/>
          </a:xfrm>
        </p:grpSpPr>
        <p:graphicFrame>
          <p:nvGraphicFramePr>
            <p:cNvPr id="30" name="Object 4"/>
            <p:cNvGraphicFramePr>
              <a:graphicFrameLocks noChangeAspect="1"/>
            </p:cNvGraphicFramePr>
            <p:nvPr>
              <p:extLst>
                <p:ext uri="{D42A27DB-BD31-4B8C-83A1-F6EECF244321}">
                  <p14:modId xmlns:p14="http://schemas.microsoft.com/office/powerpoint/2010/main" val="2783372651"/>
                </p:ext>
              </p:extLst>
            </p:nvPr>
          </p:nvGraphicFramePr>
          <p:xfrm>
            <a:off x="1992314" y="1751519"/>
            <a:ext cx="4164012" cy="669925"/>
          </p:xfrm>
          <a:graphic>
            <a:graphicData uri="http://schemas.openxmlformats.org/presentationml/2006/ole">
              <mc:AlternateContent xmlns:mc="http://schemas.openxmlformats.org/markup-compatibility/2006">
                <mc:Choice xmlns:v="urn:schemas-microsoft-com:vml" Requires="v">
                  <p:oleObj spid="_x0000_s5182" name="数式" r:id="rId3" imgW="2590800" imgH="409485" progId="Equation.3">
                    <p:embed/>
                  </p:oleObj>
                </mc:Choice>
                <mc:Fallback>
                  <p:oleObj name="数式" r:id="rId3" imgW="2590800" imgH="409485" progId="Equation.3">
                    <p:embed/>
                    <p:pic>
                      <p:nvPicPr>
                        <p:cNvPr id="1946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1751519"/>
                          <a:ext cx="4164012" cy="669925"/>
                        </a:xfrm>
                        <a:prstGeom prst="rect">
                          <a:avLst/>
                        </a:prstGeom>
                        <a:solidFill>
                          <a:srgbClr val="FFFFFF"/>
                        </a:solidFill>
                        <a:ln>
                          <a:noFill/>
                        </a:ln>
                        <a:effectLst/>
                      </p:spPr>
                    </p:pic>
                  </p:oleObj>
                </mc:Fallback>
              </mc:AlternateContent>
            </a:graphicData>
          </a:graphic>
        </p:graphicFrame>
        <p:graphicFrame>
          <p:nvGraphicFramePr>
            <p:cNvPr id="31" name="Object 5"/>
            <p:cNvGraphicFramePr>
              <a:graphicFrameLocks noChangeAspect="1"/>
            </p:cNvGraphicFramePr>
            <p:nvPr>
              <p:extLst>
                <p:ext uri="{D42A27DB-BD31-4B8C-83A1-F6EECF244321}">
                  <p14:modId xmlns:p14="http://schemas.microsoft.com/office/powerpoint/2010/main" val="3447249228"/>
                </p:ext>
              </p:extLst>
            </p:nvPr>
          </p:nvGraphicFramePr>
          <p:xfrm>
            <a:off x="2895600" y="2385281"/>
            <a:ext cx="7394575" cy="771525"/>
          </p:xfrm>
          <a:graphic>
            <a:graphicData uri="http://schemas.openxmlformats.org/presentationml/2006/ole">
              <mc:AlternateContent xmlns:mc="http://schemas.openxmlformats.org/markup-compatibility/2006">
                <mc:Choice xmlns:v="urn:schemas-microsoft-com:vml" Requires="v">
                  <p:oleObj spid="_x0000_s5183" name="数式" r:id="rId5" imgW="4610100" imgH="476340" progId="Equation.3">
                    <p:embed/>
                  </p:oleObj>
                </mc:Choice>
                <mc:Fallback>
                  <p:oleObj name="数式" r:id="rId5" imgW="4610100" imgH="476340" progId="Equation.3">
                    <p:embed/>
                    <p:pic>
                      <p:nvPicPr>
                        <p:cNvPr id="1946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385281"/>
                          <a:ext cx="7394575" cy="771525"/>
                        </a:xfrm>
                        <a:prstGeom prst="rect">
                          <a:avLst/>
                        </a:prstGeom>
                        <a:solidFill>
                          <a:srgbClr val="FFFFFF"/>
                        </a:solidFill>
                        <a:ln>
                          <a:noFill/>
                        </a:ln>
                        <a:effectLst/>
                      </p:spPr>
                    </p:pic>
                  </p:oleObj>
                </mc:Fallback>
              </mc:AlternateContent>
            </a:graphicData>
          </a:graphic>
        </p:graphicFrame>
        <p:graphicFrame>
          <p:nvGraphicFramePr>
            <p:cNvPr id="32" name="Object 6"/>
            <p:cNvGraphicFramePr>
              <a:graphicFrameLocks noChangeAspect="1"/>
            </p:cNvGraphicFramePr>
            <p:nvPr>
              <p:extLst>
                <p:ext uri="{D42A27DB-BD31-4B8C-83A1-F6EECF244321}">
                  <p14:modId xmlns:p14="http://schemas.microsoft.com/office/powerpoint/2010/main" val="1223670654"/>
                </p:ext>
              </p:extLst>
            </p:nvPr>
          </p:nvGraphicFramePr>
          <p:xfrm>
            <a:off x="1992314" y="3154363"/>
            <a:ext cx="4103687" cy="669925"/>
          </p:xfrm>
          <a:graphic>
            <a:graphicData uri="http://schemas.openxmlformats.org/presentationml/2006/ole">
              <mc:AlternateContent xmlns:mc="http://schemas.openxmlformats.org/markup-compatibility/2006">
                <mc:Choice xmlns:v="urn:schemas-microsoft-com:vml" Requires="v">
                  <p:oleObj spid="_x0000_s5184" name="数式" r:id="rId7" imgW="2552700" imgH="409485" progId="Equation.3">
                    <p:embed/>
                  </p:oleObj>
                </mc:Choice>
                <mc:Fallback>
                  <p:oleObj name="数式" r:id="rId7" imgW="2552700" imgH="409485" progId="Equation.3">
                    <p:embed/>
                    <p:pic>
                      <p:nvPicPr>
                        <p:cNvPr id="1946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314" y="3154363"/>
                          <a:ext cx="4103687" cy="669925"/>
                        </a:xfrm>
                        <a:prstGeom prst="rect">
                          <a:avLst/>
                        </a:prstGeom>
                        <a:solidFill>
                          <a:srgbClr val="FFFFFF"/>
                        </a:solidFill>
                        <a:ln>
                          <a:noFill/>
                        </a:ln>
                        <a:effectLst/>
                      </p:spPr>
                    </p:pic>
                  </p:oleObj>
                </mc:Fallback>
              </mc:AlternateContent>
            </a:graphicData>
          </a:graphic>
        </p:graphicFrame>
        <p:graphicFrame>
          <p:nvGraphicFramePr>
            <p:cNvPr id="33" name="Object 7"/>
            <p:cNvGraphicFramePr>
              <a:graphicFrameLocks noChangeAspect="1"/>
            </p:cNvGraphicFramePr>
            <p:nvPr>
              <p:extLst>
                <p:ext uri="{D42A27DB-BD31-4B8C-83A1-F6EECF244321}">
                  <p14:modId xmlns:p14="http://schemas.microsoft.com/office/powerpoint/2010/main" val="183071485"/>
                </p:ext>
              </p:extLst>
            </p:nvPr>
          </p:nvGraphicFramePr>
          <p:xfrm>
            <a:off x="2895600" y="3800476"/>
            <a:ext cx="7556500" cy="771525"/>
          </p:xfrm>
          <a:graphic>
            <a:graphicData uri="http://schemas.openxmlformats.org/presentationml/2006/ole">
              <mc:AlternateContent xmlns:mc="http://schemas.openxmlformats.org/markup-compatibility/2006">
                <mc:Choice xmlns:v="urn:schemas-microsoft-com:vml" Requires="v">
                  <p:oleObj spid="_x0000_s5185" name="数式" r:id="rId9" imgW="4714943" imgH="476340" progId="Equation.3">
                    <p:embed/>
                  </p:oleObj>
                </mc:Choice>
                <mc:Fallback>
                  <p:oleObj name="数式" r:id="rId9" imgW="4714943" imgH="476340" progId="Equation.3">
                    <p:embed/>
                    <p:pic>
                      <p:nvPicPr>
                        <p:cNvPr id="19463"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800476"/>
                          <a:ext cx="7556500" cy="771525"/>
                        </a:xfrm>
                        <a:prstGeom prst="rect">
                          <a:avLst/>
                        </a:prstGeom>
                        <a:solidFill>
                          <a:srgbClr val="FFFFFF"/>
                        </a:solidFill>
                        <a:ln>
                          <a:noFill/>
                        </a:ln>
                        <a:effectLst/>
                      </p:spPr>
                    </p:pic>
                  </p:oleObj>
                </mc:Fallback>
              </mc:AlternateContent>
            </a:graphicData>
          </a:graphic>
        </p:graphicFrame>
        <p:graphicFrame>
          <p:nvGraphicFramePr>
            <p:cNvPr id="34" name="Object 8"/>
            <p:cNvGraphicFramePr>
              <a:graphicFrameLocks noChangeAspect="1"/>
            </p:cNvGraphicFramePr>
            <p:nvPr>
              <p:extLst>
                <p:ext uri="{D42A27DB-BD31-4B8C-83A1-F6EECF244321}">
                  <p14:modId xmlns:p14="http://schemas.microsoft.com/office/powerpoint/2010/main" val="1991671963"/>
                </p:ext>
              </p:extLst>
            </p:nvPr>
          </p:nvGraphicFramePr>
          <p:xfrm>
            <a:off x="1981200" y="4548189"/>
            <a:ext cx="4286250" cy="669925"/>
          </p:xfrm>
          <a:graphic>
            <a:graphicData uri="http://schemas.openxmlformats.org/presentationml/2006/ole">
              <mc:AlternateContent xmlns:mc="http://schemas.openxmlformats.org/markup-compatibility/2006">
                <mc:Choice xmlns:v="urn:schemas-microsoft-com:vml" Requires="v">
                  <p:oleObj spid="_x0000_s5186" name="数式" r:id="rId11" imgW="2667000" imgH="409485" progId="Equation.3">
                    <p:embed/>
                  </p:oleObj>
                </mc:Choice>
                <mc:Fallback>
                  <p:oleObj name="数式" r:id="rId11" imgW="2667000" imgH="409485" progId="Equation.3">
                    <p:embed/>
                    <p:pic>
                      <p:nvPicPr>
                        <p:cNvPr id="19464"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1200" y="4548189"/>
                          <a:ext cx="4286250" cy="669925"/>
                        </a:xfrm>
                        <a:prstGeom prst="rect">
                          <a:avLst/>
                        </a:prstGeom>
                        <a:solidFill>
                          <a:srgbClr val="FFFFFF"/>
                        </a:solidFill>
                        <a:ln>
                          <a:noFill/>
                        </a:ln>
                        <a:effectLst/>
                      </p:spPr>
                    </p:pic>
                  </p:oleObj>
                </mc:Fallback>
              </mc:AlternateContent>
            </a:graphicData>
          </a:graphic>
        </p:graphicFrame>
        <p:graphicFrame>
          <p:nvGraphicFramePr>
            <p:cNvPr id="35" name="Object 9"/>
            <p:cNvGraphicFramePr>
              <a:graphicFrameLocks noChangeAspect="1"/>
            </p:cNvGraphicFramePr>
            <p:nvPr>
              <p:extLst>
                <p:ext uri="{D42A27DB-BD31-4B8C-83A1-F6EECF244321}">
                  <p14:modId xmlns:p14="http://schemas.microsoft.com/office/powerpoint/2010/main" val="2532495098"/>
                </p:ext>
              </p:extLst>
            </p:nvPr>
          </p:nvGraphicFramePr>
          <p:xfrm>
            <a:off x="2895600" y="5167751"/>
            <a:ext cx="8491538" cy="771525"/>
          </p:xfrm>
          <a:graphic>
            <a:graphicData uri="http://schemas.openxmlformats.org/presentationml/2006/ole">
              <mc:AlternateContent xmlns:mc="http://schemas.openxmlformats.org/markup-compatibility/2006">
                <mc:Choice xmlns:v="urn:schemas-microsoft-com:vml" Requires="v">
                  <p:oleObj spid="_x0000_s5187" name="数式" r:id="rId13" imgW="5295900" imgH="476340" progId="Equation.3">
                    <p:embed/>
                  </p:oleObj>
                </mc:Choice>
                <mc:Fallback>
                  <p:oleObj name="数式" r:id="rId13" imgW="5295900" imgH="476340" progId="Equation.3">
                    <p:embed/>
                    <p:pic>
                      <p:nvPicPr>
                        <p:cNvPr id="19465"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5600" y="5167751"/>
                          <a:ext cx="8491538" cy="771525"/>
                        </a:xfrm>
                        <a:prstGeom prst="rect">
                          <a:avLst/>
                        </a:prstGeom>
                        <a:solidFill>
                          <a:srgbClr val="FFFFFF"/>
                        </a:solidFill>
                        <a:ln>
                          <a:noFill/>
                        </a:ln>
                        <a:effectLst/>
                      </p:spPr>
                    </p:pic>
                  </p:oleObj>
                </mc:Fallback>
              </mc:AlternateContent>
            </a:graphicData>
          </a:graphic>
        </p:graphicFrame>
      </p:grpSp>
      <p:sp>
        <p:nvSpPr>
          <p:cNvPr id="38" name="Text Box 10"/>
          <p:cNvSpPr txBox="1">
            <a:spLocks noChangeArrowheads="1"/>
          </p:cNvSpPr>
          <p:nvPr/>
        </p:nvSpPr>
        <p:spPr bwMode="auto">
          <a:xfrm>
            <a:off x="311146" y="6298158"/>
            <a:ext cx="4062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dirty="0" err="1">
                <a:ln>
                  <a:noFill/>
                </a:ln>
                <a:effectLst/>
                <a:uLnTx/>
                <a:uFillTx/>
                <a:latin typeface="Symbol" pitchFamily="18" charset="2"/>
                <a:ea typeface="ＭＳ Ｐゴシック" charset="-128"/>
              </a:rPr>
              <a:t>g</a:t>
            </a:r>
            <a:r>
              <a:rPr kumimoji="1" lang="en-US" altLang="ja-JP" sz="1200" b="0" i="0" u="none" strike="noStrike" kern="0" cap="none" spc="0" normalizeH="0" baseline="-25000" noProof="0" dirty="0" err="1">
                <a:ln>
                  <a:noFill/>
                </a:ln>
                <a:effectLst/>
                <a:uLnTx/>
                <a:uFillTx/>
                <a:latin typeface="Arial" charset="0"/>
                <a:ea typeface="ＭＳ Ｐゴシック" charset="-128"/>
              </a:rPr>
              <a:t>v</a:t>
            </a:r>
            <a:r>
              <a:rPr kumimoji="1" lang="en-US" altLang="ja-JP" sz="1200" b="0" i="0" u="none" strike="noStrike" kern="0" cap="none" spc="0" normalizeH="0" baseline="0" noProof="0" dirty="0">
                <a:ln>
                  <a:noFill/>
                </a:ln>
                <a:effectLst/>
                <a:uLnTx/>
                <a:uFillTx/>
                <a:latin typeface="Arial" charset="0"/>
                <a:ea typeface="ＭＳ Ｐゴシック" charset="-128"/>
              </a:rPr>
              <a:t> :   porosity</a:t>
            </a:r>
          </a:p>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200" b="0" i="0" u="none" strike="noStrike" kern="0" cap="none" spc="0" normalizeH="0" baseline="0" noProof="0" dirty="0" err="1">
                <a:ln>
                  <a:noFill/>
                </a:ln>
                <a:effectLst/>
                <a:uLnTx/>
                <a:uFillTx/>
                <a:latin typeface="Symbol" pitchFamily="18" charset="2"/>
                <a:ea typeface="ＭＳ Ｐゴシック" charset="-128"/>
              </a:rPr>
              <a:t>g</a:t>
            </a:r>
            <a:r>
              <a:rPr kumimoji="1" lang="en-US" altLang="ja-JP" sz="1200" b="0" i="0" u="none" strike="noStrike" kern="0" cap="none" spc="0" normalizeH="0" baseline="-25000" noProof="0" dirty="0" err="1">
                <a:ln>
                  <a:noFill/>
                </a:ln>
                <a:effectLst/>
                <a:uLnTx/>
                <a:uFillTx/>
                <a:latin typeface="Arial" charset="0"/>
                <a:ea typeface="ＭＳ Ｐゴシック" charset="-128"/>
              </a:rPr>
              <a:t>x</a:t>
            </a:r>
            <a:r>
              <a:rPr kumimoji="1" lang="en-US" altLang="ja-JP" sz="1200" b="0" i="0" u="none" strike="noStrike" kern="0" cap="none" spc="0" normalizeH="0" baseline="-25000" noProof="0" dirty="0">
                <a:ln>
                  <a:noFill/>
                </a:ln>
                <a:effectLst/>
                <a:uLnTx/>
                <a:uFillTx/>
                <a:latin typeface="Arial" charset="0"/>
                <a:ea typeface="ＭＳ Ｐゴシック" charset="-128"/>
              </a:rPr>
              <a:t> </a:t>
            </a:r>
            <a:r>
              <a:rPr kumimoji="1" lang="en-US" altLang="ja-JP" sz="1200" b="0" i="0" u="none" strike="noStrike" kern="0" cap="none" spc="0" normalizeH="0" baseline="0" noProof="0" dirty="0" err="1">
                <a:ln>
                  <a:noFill/>
                </a:ln>
                <a:effectLst/>
                <a:uLnTx/>
                <a:uFillTx/>
                <a:latin typeface="Symbol" pitchFamily="18" charset="2"/>
                <a:ea typeface="ＭＳ Ｐゴシック" charset="-128"/>
              </a:rPr>
              <a:t>g</a:t>
            </a:r>
            <a:r>
              <a:rPr kumimoji="1" lang="en-US" altLang="ja-JP" sz="1200" b="0" i="0" u="none" strike="noStrike" kern="0" cap="none" spc="0" normalizeH="0" baseline="-25000" noProof="0" dirty="0" err="1">
                <a:ln>
                  <a:noFill/>
                </a:ln>
                <a:effectLst/>
                <a:uLnTx/>
                <a:uFillTx/>
                <a:latin typeface="Arial" charset="0"/>
                <a:ea typeface="ＭＳ Ｐゴシック" charset="-128"/>
              </a:rPr>
              <a:t>y</a:t>
            </a:r>
            <a:r>
              <a:rPr kumimoji="1" lang="en-US" altLang="ja-JP" sz="1200" b="0" i="0" u="none" strike="noStrike" kern="0" cap="none" spc="0" normalizeH="0" baseline="-25000" noProof="0" dirty="0">
                <a:ln>
                  <a:noFill/>
                </a:ln>
                <a:effectLst/>
                <a:uLnTx/>
                <a:uFillTx/>
                <a:latin typeface="Arial" charset="0"/>
                <a:ea typeface="ＭＳ Ｐゴシック" charset="-128"/>
              </a:rPr>
              <a:t> </a:t>
            </a:r>
            <a:r>
              <a:rPr kumimoji="1" lang="en-US" altLang="ja-JP" sz="1200" b="0" i="0" u="none" strike="noStrike" kern="0" cap="none" spc="0" normalizeH="0" baseline="0" noProof="0" dirty="0" err="1">
                <a:ln>
                  <a:noFill/>
                </a:ln>
                <a:effectLst/>
                <a:uLnTx/>
                <a:uFillTx/>
                <a:latin typeface="Symbol" pitchFamily="18" charset="2"/>
                <a:ea typeface="ＭＳ Ｐゴシック" charset="-128"/>
              </a:rPr>
              <a:t>g</a:t>
            </a:r>
            <a:r>
              <a:rPr kumimoji="1" lang="en-US" altLang="ja-JP" sz="1200" b="0" i="0" u="none" strike="noStrike" kern="0" cap="none" spc="0" normalizeH="0" baseline="-25000" noProof="0" dirty="0" err="1">
                <a:ln>
                  <a:noFill/>
                </a:ln>
                <a:effectLst/>
                <a:uLnTx/>
                <a:uFillTx/>
                <a:latin typeface="Arial" charset="0"/>
                <a:ea typeface="ＭＳ Ｐゴシック" charset="-128"/>
              </a:rPr>
              <a:t>z</a:t>
            </a:r>
            <a:r>
              <a:rPr kumimoji="1" lang="en-US" altLang="ja-JP" sz="1200" b="0" i="0" u="none" strike="noStrike" kern="0" cap="none" spc="0" normalizeH="0" baseline="0" noProof="0" dirty="0">
                <a:ln>
                  <a:noFill/>
                </a:ln>
                <a:effectLst/>
                <a:uLnTx/>
                <a:uFillTx/>
                <a:latin typeface="Arial" charset="0"/>
                <a:ea typeface="ＭＳ Ｐゴシック" charset="-128"/>
              </a:rPr>
              <a:t> :   transmissivity in each direction of “x”, “y” and “z”</a:t>
            </a:r>
          </a:p>
        </p:txBody>
      </p:sp>
      <p:graphicFrame>
        <p:nvGraphicFramePr>
          <p:cNvPr id="40" name="オブジェクト 39"/>
          <p:cNvGraphicFramePr>
            <a:graphicFrameLocks noChangeAspect="1"/>
          </p:cNvGraphicFramePr>
          <p:nvPr>
            <p:extLst>
              <p:ext uri="{D42A27DB-BD31-4B8C-83A1-F6EECF244321}">
                <p14:modId xmlns:p14="http://schemas.microsoft.com/office/powerpoint/2010/main" val="2693724639"/>
              </p:ext>
            </p:extLst>
          </p:nvPr>
        </p:nvGraphicFramePr>
        <p:xfrm>
          <a:off x="4568345" y="6298158"/>
          <a:ext cx="1257359" cy="476473"/>
        </p:xfrm>
        <a:graphic>
          <a:graphicData uri="http://schemas.openxmlformats.org/presentationml/2006/ole">
            <mc:AlternateContent xmlns:mc="http://schemas.openxmlformats.org/markup-compatibility/2006">
              <mc:Choice xmlns:v="urn:schemas-microsoft-com:vml" Requires="v">
                <p:oleObj spid="_x0000_s5188" name="数式" r:id="rId15" imgW="1206500" imgH="457200" progId="Equation.3">
                  <p:embed/>
                </p:oleObj>
              </mc:Choice>
              <mc:Fallback>
                <p:oleObj name="数式" r:id="rId15" imgW="1206500" imgH="457200" progId="Equation.3">
                  <p:embed/>
                  <p:pic>
                    <p:nvPicPr>
                      <p:cNvPr id="17" name="オブジェクト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68345" y="6298158"/>
                        <a:ext cx="1257359" cy="476473"/>
                      </a:xfrm>
                      <a:prstGeom prst="rect">
                        <a:avLst/>
                      </a:prstGeom>
                      <a:solidFill>
                        <a:srgbClr val="FFFFFF"/>
                      </a:solidFill>
                    </p:spPr>
                  </p:pic>
                </p:oleObj>
              </mc:Fallback>
            </mc:AlternateContent>
          </a:graphicData>
        </a:graphic>
      </p:graphicFrame>
      <p:sp>
        <p:nvSpPr>
          <p:cNvPr id="42" name="正方形/長方形 41"/>
          <p:cNvSpPr/>
          <p:nvPr/>
        </p:nvSpPr>
        <p:spPr>
          <a:xfrm>
            <a:off x="6992904" y="1615621"/>
            <a:ext cx="1140124" cy="338554"/>
          </a:xfrm>
          <a:prstGeom prst="rect">
            <a:avLst/>
          </a:prstGeom>
        </p:spPr>
        <p:txBody>
          <a:bodyPr wrap="square">
            <a:spAutoFit/>
          </a:bodyPr>
          <a:lstStyle/>
          <a:p>
            <a:pPr fontAlgn="base">
              <a:spcBef>
                <a:spcPct val="0"/>
              </a:spcBef>
              <a:spcAft>
                <a:spcPct val="0"/>
              </a:spcAft>
            </a:pPr>
            <a:r>
              <a:rPr lang="en-US" altLang="ja-JP" sz="1600" i="1" dirty="0">
                <a:latin typeface="Times New Roman" panose="02020603050405020304" pitchFamily="18" charset="0"/>
                <a:ea typeface="ＭＳ Ｐゴシック" pitchFamily="50" charset="-128"/>
                <a:cs typeface="Times New Roman" panose="02020603050405020304" pitchFamily="18" charset="0"/>
              </a:rPr>
              <a:t>p=</a:t>
            </a:r>
            <a:r>
              <a:rPr lang="el-GR" altLang="ja-JP" sz="1600" i="1" dirty="0">
                <a:latin typeface="Times New Roman" panose="02020603050405020304" pitchFamily="18" charset="0"/>
                <a:ea typeface="ＭＳ Ｐゴシック" pitchFamily="50" charset="-128"/>
                <a:cs typeface="Times New Roman" panose="02020603050405020304" pitchFamily="18" charset="0"/>
              </a:rPr>
              <a:t>ρ</a:t>
            </a:r>
            <a:r>
              <a:rPr lang="en-US" altLang="ja-JP" sz="1600" i="1" dirty="0">
                <a:latin typeface="Times New Roman" panose="02020603050405020304" pitchFamily="18" charset="0"/>
                <a:ea typeface="ＭＳ Ｐゴシック" pitchFamily="50" charset="-128"/>
                <a:cs typeface="Times New Roman" panose="02020603050405020304" pitchFamily="18" charset="0"/>
              </a:rPr>
              <a:t>g</a:t>
            </a:r>
            <a:r>
              <a:rPr lang="ja-JP" altLang="en-US" sz="1600" dirty="0">
                <a:latin typeface="Times New Roman" panose="02020603050405020304" pitchFamily="18" charset="0"/>
                <a:ea typeface="ＭＳ Ｐゴシック" pitchFamily="50" charset="-128"/>
                <a:cs typeface="Times New Roman" panose="02020603050405020304" pitchFamily="18" charset="0"/>
              </a:rPr>
              <a:t>（</a:t>
            </a:r>
            <a:r>
              <a:rPr lang="el-GR" altLang="ja-JP" sz="1600" i="1" dirty="0">
                <a:latin typeface="Times New Roman" panose="02020603050405020304" pitchFamily="18" charset="0"/>
                <a:ea typeface="ＭＳ Ｐゴシック" pitchFamily="50" charset="-128"/>
                <a:cs typeface="Times New Roman" panose="02020603050405020304" pitchFamily="18" charset="0"/>
              </a:rPr>
              <a:t>η- </a:t>
            </a:r>
            <a:r>
              <a:rPr lang="en-US" altLang="ja-JP" sz="1600" i="1" dirty="0">
                <a:latin typeface="Times New Roman" panose="02020603050405020304" pitchFamily="18" charset="0"/>
                <a:ea typeface="ＭＳ Ｐゴシック" pitchFamily="50" charset="-128"/>
                <a:cs typeface="Times New Roman" panose="02020603050405020304" pitchFamily="18" charset="0"/>
              </a:rPr>
              <a:t>z</a:t>
            </a:r>
            <a:r>
              <a:rPr lang="ja-JP" altLang="en-US" sz="1600" dirty="0">
                <a:latin typeface="Times New Roman" panose="02020603050405020304" pitchFamily="18" charset="0"/>
                <a:ea typeface="ＭＳ Ｐゴシック" pitchFamily="50" charset="-128"/>
                <a:cs typeface="Times New Roman" panose="02020603050405020304" pitchFamily="18" charset="0"/>
              </a:rPr>
              <a:t>）</a:t>
            </a:r>
          </a:p>
        </p:txBody>
      </p:sp>
      <p:graphicFrame>
        <p:nvGraphicFramePr>
          <p:cNvPr id="46" name="Object 6"/>
          <p:cNvGraphicFramePr>
            <a:graphicFrameLocks noChangeAspect="1"/>
          </p:cNvGraphicFramePr>
          <p:nvPr>
            <p:extLst>
              <p:ext uri="{D42A27DB-BD31-4B8C-83A1-F6EECF244321}">
                <p14:modId xmlns:p14="http://schemas.microsoft.com/office/powerpoint/2010/main" val="1320926811"/>
              </p:ext>
            </p:extLst>
          </p:nvPr>
        </p:nvGraphicFramePr>
        <p:xfrm>
          <a:off x="7670321" y="4708063"/>
          <a:ext cx="2722993" cy="494528"/>
        </p:xfrm>
        <a:graphic>
          <a:graphicData uri="http://schemas.openxmlformats.org/presentationml/2006/ole">
            <mc:AlternateContent xmlns:mc="http://schemas.openxmlformats.org/markup-compatibility/2006">
              <mc:Choice xmlns:v="urn:schemas-microsoft-com:vml" Requires="v">
                <p:oleObj spid="_x0000_s5189" name="数式" r:id="rId17" imgW="2305185" imgH="409485" progId="Equation.3">
                  <p:embed/>
                </p:oleObj>
              </mc:Choice>
              <mc:Fallback>
                <p:oleObj name="数式" r:id="rId17" imgW="2305185" imgH="409485" progId="Equation.3">
                  <p:embed/>
                  <p:pic>
                    <p:nvPicPr>
                      <p:cNvPr id="20486" name="Object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70321" y="4708063"/>
                        <a:ext cx="2722993" cy="494528"/>
                      </a:xfrm>
                      <a:prstGeom prst="rect">
                        <a:avLst/>
                      </a:prstGeom>
                      <a:solidFill>
                        <a:srgbClr val="FFFFFF"/>
                      </a:solidFill>
                      <a:ln>
                        <a:noFill/>
                      </a:ln>
                      <a:effectLst/>
                    </p:spPr>
                  </p:pic>
                </p:oleObj>
              </mc:Fallback>
            </mc:AlternateContent>
          </a:graphicData>
        </a:graphic>
      </p:graphicFrame>
      <p:sp>
        <p:nvSpPr>
          <p:cNvPr id="48" name="正方形/長方形 47"/>
          <p:cNvSpPr/>
          <p:nvPr/>
        </p:nvSpPr>
        <p:spPr>
          <a:xfrm>
            <a:off x="6891821" y="4155843"/>
            <a:ext cx="2852063" cy="307777"/>
          </a:xfrm>
          <a:prstGeom prst="rect">
            <a:avLst/>
          </a:prstGeom>
        </p:spPr>
        <p:txBody>
          <a:bodyPr wrap="none">
            <a:spAutoFit/>
          </a:bodyPr>
          <a:lstStyle/>
          <a:p>
            <a:r>
              <a:rPr lang="en-US" altLang="ja-JP" sz="1400" u="sng" dirty="0"/>
              <a:t>Equation of Free Water Surface </a:t>
            </a:r>
          </a:p>
        </p:txBody>
      </p:sp>
      <p:sp>
        <p:nvSpPr>
          <p:cNvPr id="49" name="正方形/長方形 48"/>
          <p:cNvSpPr/>
          <p:nvPr/>
        </p:nvSpPr>
        <p:spPr>
          <a:xfrm>
            <a:off x="0" y="2948977"/>
            <a:ext cx="2097049" cy="338554"/>
          </a:xfrm>
          <a:prstGeom prst="rect">
            <a:avLst/>
          </a:prstGeom>
        </p:spPr>
        <p:txBody>
          <a:bodyPr wrap="none">
            <a:spAutoFit/>
          </a:bodyPr>
          <a:lstStyle/>
          <a:p>
            <a:r>
              <a:rPr lang="en-US" altLang="ja-JP" sz="1600" u="sng" dirty="0"/>
              <a:t>Equation of Motions</a:t>
            </a:r>
          </a:p>
        </p:txBody>
      </p:sp>
      <p:sp>
        <p:nvSpPr>
          <p:cNvPr id="50" name="テキスト ボックス 49"/>
          <p:cNvSpPr txBox="1"/>
          <p:nvPr/>
        </p:nvSpPr>
        <p:spPr>
          <a:xfrm>
            <a:off x="9765102" y="1324597"/>
            <a:ext cx="2331087" cy="369332"/>
          </a:xfrm>
          <a:prstGeom prst="rect">
            <a:avLst/>
          </a:prstGeom>
          <a:noFill/>
        </p:spPr>
        <p:txBody>
          <a:bodyPr wrap="none" rtlCol="0">
            <a:spAutoFit/>
          </a:bodyPr>
          <a:lstStyle/>
          <a:p>
            <a:r>
              <a:rPr kumimoji="1" lang="en-US" altLang="ja-JP" dirty="0"/>
              <a:t>(Tomita et. al.,2005)</a:t>
            </a:r>
            <a:endParaRPr kumimoji="1" lang="ja-JP" altLang="en-US" dirty="0"/>
          </a:p>
        </p:txBody>
      </p:sp>
      <p:graphicFrame>
        <p:nvGraphicFramePr>
          <p:cNvPr id="52" name="Object 4"/>
          <p:cNvGraphicFramePr>
            <a:graphicFrameLocks noChangeAspect="1"/>
          </p:cNvGraphicFramePr>
          <p:nvPr>
            <p:extLst>
              <p:ext uri="{D42A27DB-BD31-4B8C-83A1-F6EECF244321}">
                <p14:modId xmlns:p14="http://schemas.microsoft.com/office/powerpoint/2010/main" val="1161344097"/>
              </p:ext>
            </p:extLst>
          </p:nvPr>
        </p:nvGraphicFramePr>
        <p:xfrm>
          <a:off x="7670321" y="3408746"/>
          <a:ext cx="1306902" cy="502654"/>
        </p:xfrm>
        <a:graphic>
          <a:graphicData uri="http://schemas.openxmlformats.org/presentationml/2006/ole">
            <mc:AlternateContent xmlns:mc="http://schemas.openxmlformats.org/markup-compatibility/2006">
              <mc:Choice xmlns:v="urn:schemas-microsoft-com:vml" Requires="v">
                <p:oleObj spid="_x0000_s5190" name="数式" r:id="rId19" imgW="1085985" imgH="409485" progId="Equation.3">
                  <p:embed/>
                </p:oleObj>
              </mc:Choice>
              <mc:Fallback>
                <p:oleObj name="数式" r:id="rId19" imgW="1085985" imgH="409485" progId="Equation.3">
                  <p:embed/>
                  <p:pic>
                    <p:nvPicPr>
                      <p:cNvPr id="20484" name="Object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70321" y="3408746"/>
                        <a:ext cx="1306902" cy="502654"/>
                      </a:xfrm>
                      <a:prstGeom prst="rect">
                        <a:avLst/>
                      </a:prstGeom>
                      <a:solidFill>
                        <a:srgbClr val="FFFFFF"/>
                      </a:solidFill>
                      <a:ln>
                        <a:noFill/>
                      </a:ln>
                      <a:effectLst/>
                    </p:spPr>
                  </p:pic>
                </p:oleObj>
              </mc:Fallback>
            </mc:AlternateContent>
          </a:graphicData>
        </a:graphic>
      </p:graphicFrame>
      <p:sp>
        <p:nvSpPr>
          <p:cNvPr id="53" name="正方形/長方形 52"/>
          <p:cNvSpPr/>
          <p:nvPr/>
        </p:nvSpPr>
        <p:spPr>
          <a:xfrm>
            <a:off x="6891821" y="3024091"/>
            <a:ext cx="2026517" cy="307777"/>
          </a:xfrm>
          <a:prstGeom prst="rect">
            <a:avLst/>
          </a:prstGeom>
        </p:spPr>
        <p:txBody>
          <a:bodyPr wrap="none">
            <a:spAutoFit/>
          </a:bodyPr>
          <a:lstStyle/>
          <a:p>
            <a:r>
              <a:rPr lang="en-US" altLang="ja-JP" sz="1400" u="sng" dirty="0"/>
              <a:t>Equation of Continuity</a:t>
            </a:r>
          </a:p>
        </p:txBody>
      </p:sp>
      <p:sp>
        <p:nvSpPr>
          <p:cNvPr id="54" name="矢印: 下 53"/>
          <p:cNvSpPr/>
          <p:nvPr/>
        </p:nvSpPr>
        <p:spPr>
          <a:xfrm>
            <a:off x="9680137" y="3878568"/>
            <a:ext cx="149525" cy="851139"/>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9765102" y="4081290"/>
            <a:ext cx="2364750" cy="307777"/>
          </a:xfrm>
          <a:prstGeom prst="rect">
            <a:avLst/>
          </a:prstGeom>
        </p:spPr>
        <p:txBody>
          <a:bodyPr wrap="none">
            <a:spAutoFit/>
          </a:bodyPr>
          <a:lstStyle/>
          <a:p>
            <a:r>
              <a:rPr lang="en-US" altLang="ja-JP" sz="1400" dirty="0"/>
              <a:t>Integrate in the z direction</a:t>
            </a:r>
          </a:p>
        </p:txBody>
      </p:sp>
    </p:spTree>
    <p:extLst>
      <p:ext uri="{BB962C8B-B14F-4D97-AF65-F5344CB8AC3E}">
        <p14:creationId xmlns:p14="http://schemas.microsoft.com/office/powerpoint/2010/main" val="117027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53845"/>
            <a:ext cx="10515600" cy="1101365"/>
          </a:xfrm>
          <a:ln>
            <a:solidFill>
              <a:srgbClr val="FF0000"/>
            </a:solidFill>
          </a:ln>
        </p:spPr>
        <p:txBody>
          <a:bodyPr>
            <a:normAutofit fontScale="90000"/>
          </a:bodyPr>
          <a:lstStyle/>
          <a:p>
            <a:r>
              <a:rPr lang="en-US" altLang="ja-JP" b="1" dirty="0"/>
              <a:t>CADMAS-SURF</a:t>
            </a:r>
            <a:br>
              <a:rPr lang="en-US" altLang="ja-JP" dirty="0"/>
            </a:br>
            <a:r>
              <a:rPr lang="en-US" altLang="ja-JP" sz="2700" dirty="0"/>
              <a:t>(</a:t>
            </a:r>
            <a:r>
              <a:rPr lang="en-US" altLang="ja-JP" sz="2700" b="1" u="sng" dirty="0" err="1"/>
              <a:t>SU</a:t>
            </a:r>
            <a:r>
              <a:rPr lang="en-US" altLang="ja-JP" sz="2700" dirty="0" err="1"/>
              <a:t>per</a:t>
            </a:r>
            <a:r>
              <a:rPr lang="en-US" altLang="ja-JP" sz="2700" dirty="0"/>
              <a:t> </a:t>
            </a:r>
            <a:r>
              <a:rPr lang="en-US" altLang="ja-JP" sz="2700" b="1" u="sng" dirty="0"/>
              <a:t>R</a:t>
            </a:r>
            <a:r>
              <a:rPr lang="en-US" altLang="ja-JP" sz="2700" dirty="0"/>
              <a:t>oller </a:t>
            </a:r>
            <a:r>
              <a:rPr lang="en-US" altLang="ja-JP" sz="2700" b="1" u="sng" dirty="0"/>
              <a:t>F</a:t>
            </a:r>
            <a:r>
              <a:rPr lang="en-US" altLang="ja-JP" sz="2700" dirty="0"/>
              <a:t>lume for </a:t>
            </a:r>
            <a:r>
              <a:rPr lang="en-US" altLang="ja-JP" sz="2700" b="1" u="sng" dirty="0"/>
              <a:t>C</a:t>
            </a:r>
            <a:r>
              <a:rPr lang="en-US" altLang="ja-JP" sz="2700" dirty="0"/>
              <a:t>omputer </a:t>
            </a:r>
            <a:r>
              <a:rPr lang="en-US" altLang="ja-JP" sz="2700" b="1" u="sng" dirty="0"/>
              <a:t>A</a:t>
            </a:r>
            <a:r>
              <a:rPr lang="en-US" altLang="ja-JP" sz="2700" dirty="0"/>
              <a:t>ided </a:t>
            </a:r>
            <a:r>
              <a:rPr lang="en-US" altLang="ja-JP" sz="2700" b="1" u="sng" dirty="0"/>
              <a:t>D</a:t>
            </a:r>
            <a:r>
              <a:rPr lang="en-US" altLang="ja-JP" sz="2700" dirty="0"/>
              <a:t>esign of </a:t>
            </a:r>
            <a:r>
              <a:rPr lang="en-US" altLang="ja-JP" sz="2700" b="1" u="sng" dirty="0" err="1"/>
              <a:t>MA</a:t>
            </a:r>
            <a:r>
              <a:rPr lang="en-US" altLang="ja-JP" sz="2700" dirty="0" err="1"/>
              <a:t>ritime</a:t>
            </a:r>
            <a:r>
              <a:rPr lang="en-US" altLang="ja-JP" sz="2700" dirty="0"/>
              <a:t> </a:t>
            </a:r>
            <a:r>
              <a:rPr lang="en-US" altLang="ja-JP" sz="2700" u="sng" dirty="0"/>
              <a:t>S</a:t>
            </a:r>
            <a:r>
              <a:rPr lang="en-US" altLang="ja-JP" sz="2700" dirty="0"/>
              <a:t>tructure)</a:t>
            </a:r>
            <a:endParaRPr kumimoji="1" lang="ja-JP" altLang="en-US" sz="2700" dirty="0"/>
          </a:p>
        </p:txBody>
      </p:sp>
      <p:sp>
        <p:nvSpPr>
          <p:cNvPr id="4" name="テキスト ボックス 3"/>
          <p:cNvSpPr txBox="1"/>
          <p:nvPr/>
        </p:nvSpPr>
        <p:spPr>
          <a:xfrm>
            <a:off x="7240173" y="156395"/>
            <a:ext cx="4113627" cy="369332"/>
          </a:xfrm>
          <a:prstGeom prst="rect">
            <a:avLst/>
          </a:prstGeom>
          <a:noFill/>
        </p:spPr>
        <p:txBody>
          <a:bodyPr wrap="none" rtlCol="0">
            <a:spAutoFit/>
          </a:bodyPr>
          <a:lstStyle/>
          <a:p>
            <a:r>
              <a:rPr kumimoji="1" lang="en-US" altLang="ja-JP" dirty="0"/>
              <a:t>(For 3D version, Arikawa et. al.,2005)</a:t>
            </a:r>
            <a:endParaRPr kumimoji="1" lang="ja-JP" altLang="en-US" dirty="0"/>
          </a:p>
        </p:txBody>
      </p:sp>
      <p:sp>
        <p:nvSpPr>
          <p:cNvPr id="5" name="正方形/長方形 4"/>
          <p:cNvSpPr/>
          <p:nvPr/>
        </p:nvSpPr>
        <p:spPr>
          <a:xfrm>
            <a:off x="769875" y="1209770"/>
            <a:ext cx="10933981" cy="1200329"/>
          </a:xfrm>
          <a:prstGeom prst="rect">
            <a:avLst/>
          </a:prstGeom>
        </p:spPr>
        <p:txBody>
          <a:bodyPr wrap="square">
            <a:spAutoFit/>
          </a:bodyPr>
          <a:lstStyle/>
          <a:p>
            <a:r>
              <a:rPr lang="en-US" altLang="ja-JP" dirty="0"/>
              <a:t>This numerical code is based on the VOF method, and is applicable to not only wave transformation but also interaction of wave, current, structure and foundation. Namely, this numerical flume is  replaceable with the laboratory flume, and applicable to the practical works of maritime structure design against wave action.</a:t>
            </a:r>
          </a:p>
        </p:txBody>
      </p:sp>
      <p:sp>
        <p:nvSpPr>
          <p:cNvPr id="15" name="正方形/長方形 14"/>
          <p:cNvSpPr/>
          <p:nvPr/>
        </p:nvSpPr>
        <p:spPr>
          <a:xfrm>
            <a:off x="0" y="2464659"/>
            <a:ext cx="2097049" cy="338554"/>
          </a:xfrm>
          <a:prstGeom prst="rect">
            <a:avLst/>
          </a:prstGeom>
        </p:spPr>
        <p:txBody>
          <a:bodyPr wrap="none">
            <a:spAutoFit/>
          </a:bodyPr>
          <a:lstStyle/>
          <a:p>
            <a:r>
              <a:rPr lang="en-US" altLang="ja-JP" sz="1600" u="sng" dirty="0"/>
              <a:t>Equation of Motions</a:t>
            </a:r>
          </a:p>
        </p:txBody>
      </p:sp>
      <p:graphicFrame>
        <p:nvGraphicFramePr>
          <p:cNvPr id="16" name="Object 4"/>
          <p:cNvGraphicFramePr>
            <a:graphicFrameLocks noChangeAspect="1"/>
          </p:cNvGraphicFramePr>
          <p:nvPr>
            <p:extLst>
              <p:ext uri="{D42A27DB-BD31-4B8C-83A1-F6EECF244321}">
                <p14:modId xmlns:p14="http://schemas.microsoft.com/office/powerpoint/2010/main" val="3293141441"/>
              </p:ext>
            </p:extLst>
          </p:nvPr>
        </p:nvGraphicFramePr>
        <p:xfrm>
          <a:off x="7571314" y="2803213"/>
          <a:ext cx="1216128" cy="467741"/>
        </p:xfrm>
        <a:graphic>
          <a:graphicData uri="http://schemas.openxmlformats.org/presentationml/2006/ole">
            <mc:AlternateContent xmlns:mc="http://schemas.openxmlformats.org/markup-compatibility/2006">
              <mc:Choice xmlns:v="urn:schemas-microsoft-com:vml" Requires="v">
                <p:oleObj spid="_x0000_s6168" name="数式" r:id="rId3" imgW="1085985" imgH="409485" progId="Equation.3">
                  <p:embed/>
                </p:oleObj>
              </mc:Choice>
              <mc:Fallback>
                <p:oleObj name="数式" r:id="rId3" imgW="1085985" imgH="409485" progId="Equation.3">
                  <p:embed/>
                  <p:pic>
                    <p:nvPicPr>
                      <p:cNvPr id="5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314" y="2803213"/>
                        <a:ext cx="1216128" cy="467741"/>
                      </a:xfrm>
                      <a:prstGeom prst="rect">
                        <a:avLst/>
                      </a:prstGeom>
                      <a:solidFill>
                        <a:srgbClr val="FFFFFF"/>
                      </a:solidFill>
                      <a:ln>
                        <a:noFill/>
                      </a:ln>
                      <a:effectLst/>
                    </p:spPr>
                  </p:pic>
                </p:oleObj>
              </mc:Fallback>
            </mc:AlternateContent>
          </a:graphicData>
        </a:graphic>
      </p:graphicFrame>
      <p:sp>
        <p:nvSpPr>
          <p:cNvPr id="17" name="正方形/長方形 16"/>
          <p:cNvSpPr/>
          <p:nvPr/>
        </p:nvSpPr>
        <p:spPr>
          <a:xfrm>
            <a:off x="6851564" y="2484006"/>
            <a:ext cx="2026517" cy="307777"/>
          </a:xfrm>
          <a:prstGeom prst="rect">
            <a:avLst/>
          </a:prstGeom>
        </p:spPr>
        <p:txBody>
          <a:bodyPr wrap="none">
            <a:spAutoFit/>
          </a:bodyPr>
          <a:lstStyle/>
          <a:p>
            <a:r>
              <a:rPr lang="en-US" altLang="ja-JP" sz="1400" u="sng" dirty="0"/>
              <a:t>Equation of Continuity</a:t>
            </a:r>
          </a:p>
        </p:txBody>
      </p:sp>
      <p:graphicFrame>
        <p:nvGraphicFramePr>
          <p:cNvPr id="18" name="Object 10"/>
          <p:cNvGraphicFramePr>
            <a:graphicFrameLocks noChangeAspect="1"/>
          </p:cNvGraphicFramePr>
          <p:nvPr>
            <p:extLst>
              <p:ext uri="{D42A27DB-BD31-4B8C-83A1-F6EECF244321}">
                <p14:modId xmlns:p14="http://schemas.microsoft.com/office/powerpoint/2010/main" val="3065095432"/>
              </p:ext>
            </p:extLst>
          </p:nvPr>
        </p:nvGraphicFramePr>
        <p:xfrm>
          <a:off x="673493" y="6133016"/>
          <a:ext cx="1288570" cy="658278"/>
        </p:xfrm>
        <a:graphic>
          <a:graphicData uri="http://schemas.openxmlformats.org/presentationml/2006/ole">
            <mc:AlternateContent xmlns:mc="http://schemas.openxmlformats.org/markup-compatibility/2006">
              <mc:Choice xmlns:v="urn:schemas-microsoft-com:vml" Requires="v">
                <p:oleObj spid="_x0000_s6169" name="数式" r:id="rId5" imgW="1397000" imgH="711200" progId="Equation.3">
                  <p:embed/>
                </p:oleObj>
              </mc:Choice>
              <mc:Fallback>
                <p:oleObj name="数式" r:id="rId5" imgW="1397000" imgH="711200" progId="Equation.3">
                  <p:embed/>
                  <p:pic>
                    <p:nvPicPr>
                      <p:cNvPr id="2049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93" y="6133016"/>
                        <a:ext cx="1288570" cy="658278"/>
                      </a:xfrm>
                      <a:prstGeom prst="rect">
                        <a:avLst/>
                      </a:prstGeom>
                      <a:noFill/>
                      <a:extLst/>
                    </p:spPr>
                  </p:pic>
                </p:oleObj>
              </mc:Fallback>
            </mc:AlternateContent>
          </a:graphicData>
        </a:graphic>
      </p:graphicFrame>
      <p:graphicFrame>
        <p:nvGraphicFramePr>
          <p:cNvPr id="21" name="オブジェクト 20"/>
          <p:cNvGraphicFramePr>
            <a:graphicFrameLocks noChangeAspect="1"/>
          </p:cNvGraphicFramePr>
          <p:nvPr>
            <p:extLst>
              <p:ext uri="{D42A27DB-BD31-4B8C-83A1-F6EECF244321}">
                <p14:modId xmlns:p14="http://schemas.microsoft.com/office/powerpoint/2010/main" val="2642842871"/>
              </p:ext>
            </p:extLst>
          </p:nvPr>
        </p:nvGraphicFramePr>
        <p:xfrm>
          <a:off x="406758" y="2865690"/>
          <a:ext cx="4573558" cy="1090493"/>
        </p:xfrm>
        <a:graphic>
          <a:graphicData uri="http://schemas.openxmlformats.org/presentationml/2006/ole">
            <mc:AlternateContent xmlns:mc="http://schemas.openxmlformats.org/markup-compatibility/2006">
              <mc:Choice xmlns:v="urn:schemas-microsoft-com:vml" Requires="v">
                <p:oleObj spid="_x0000_s6170" name="数式" r:id="rId7" imgW="3568680" imgH="850680" progId="Equation.3">
                  <p:embed/>
                </p:oleObj>
              </mc:Choice>
              <mc:Fallback>
                <p:oleObj name="数式" r:id="rId7" imgW="3568680" imgH="850680" progId="Equation.3">
                  <p:embed/>
                  <p:pic>
                    <p:nvPicPr>
                      <p:cNvPr id="0" name=""/>
                      <p:cNvPicPr/>
                      <p:nvPr/>
                    </p:nvPicPr>
                    <p:blipFill>
                      <a:blip r:embed="rId8"/>
                      <a:stretch>
                        <a:fillRect/>
                      </a:stretch>
                    </p:blipFill>
                    <p:spPr>
                      <a:xfrm>
                        <a:off x="406758" y="2865690"/>
                        <a:ext cx="4573558" cy="1090493"/>
                      </a:xfrm>
                      <a:prstGeom prst="rect">
                        <a:avLst/>
                      </a:prstGeom>
                    </p:spPr>
                  </p:pic>
                </p:oleObj>
              </mc:Fallback>
            </mc:AlternateContent>
          </a:graphicData>
        </a:graphic>
      </p:graphicFrame>
      <p:graphicFrame>
        <p:nvGraphicFramePr>
          <p:cNvPr id="22" name="オブジェクト 21"/>
          <p:cNvGraphicFramePr>
            <a:graphicFrameLocks noChangeAspect="1"/>
          </p:cNvGraphicFramePr>
          <p:nvPr>
            <p:extLst>
              <p:ext uri="{D42A27DB-BD31-4B8C-83A1-F6EECF244321}">
                <p14:modId xmlns:p14="http://schemas.microsoft.com/office/powerpoint/2010/main" val="1722384480"/>
              </p:ext>
            </p:extLst>
          </p:nvPr>
        </p:nvGraphicFramePr>
        <p:xfrm>
          <a:off x="406758" y="3954930"/>
          <a:ext cx="4025080" cy="1013615"/>
        </p:xfrm>
        <a:graphic>
          <a:graphicData uri="http://schemas.openxmlformats.org/presentationml/2006/ole">
            <mc:AlternateContent xmlns:mc="http://schemas.openxmlformats.org/markup-compatibility/2006">
              <mc:Choice xmlns:v="urn:schemas-microsoft-com:vml" Requires="v">
                <p:oleObj spid="_x0000_s6171" name="数式" r:id="rId9" imgW="3479760" imgH="876240" progId="Equation.3">
                  <p:embed/>
                </p:oleObj>
              </mc:Choice>
              <mc:Fallback>
                <p:oleObj name="数式" r:id="rId9" imgW="3479760" imgH="876240" progId="Equation.3">
                  <p:embed/>
                  <p:pic>
                    <p:nvPicPr>
                      <p:cNvPr id="0" name=""/>
                      <p:cNvPicPr/>
                      <p:nvPr/>
                    </p:nvPicPr>
                    <p:blipFill>
                      <a:blip r:embed="rId10"/>
                      <a:stretch>
                        <a:fillRect/>
                      </a:stretch>
                    </p:blipFill>
                    <p:spPr>
                      <a:xfrm>
                        <a:off x="406758" y="3954930"/>
                        <a:ext cx="4025080" cy="1013615"/>
                      </a:xfrm>
                      <a:prstGeom prst="rect">
                        <a:avLst/>
                      </a:prstGeom>
                    </p:spPr>
                  </p:pic>
                </p:oleObj>
              </mc:Fallback>
            </mc:AlternateContent>
          </a:graphicData>
        </a:graphic>
      </p:graphicFrame>
      <p:graphicFrame>
        <p:nvGraphicFramePr>
          <p:cNvPr id="23" name="オブジェクト 22"/>
          <p:cNvGraphicFramePr>
            <a:graphicFrameLocks noChangeAspect="1"/>
          </p:cNvGraphicFramePr>
          <p:nvPr>
            <p:extLst>
              <p:ext uri="{D42A27DB-BD31-4B8C-83A1-F6EECF244321}">
                <p14:modId xmlns:p14="http://schemas.microsoft.com/office/powerpoint/2010/main" val="2542367456"/>
              </p:ext>
            </p:extLst>
          </p:nvPr>
        </p:nvGraphicFramePr>
        <p:xfrm>
          <a:off x="406758" y="4968545"/>
          <a:ext cx="4606192" cy="977930"/>
        </p:xfrm>
        <a:graphic>
          <a:graphicData uri="http://schemas.openxmlformats.org/presentationml/2006/ole">
            <mc:AlternateContent xmlns:mc="http://schemas.openxmlformats.org/markup-compatibility/2006">
              <mc:Choice xmlns:v="urn:schemas-microsoft-com:vml" Requires="v">
                <p:oleObj spid="_x0000_s6172" name="数式" r:id="rId11" imgW="4127400" imgH="876240" progId="Equation.3">
                  <p:embed/>
                </p:oleObj>
              </mc:Choice>
              <mc:Fallback>
                <p:oleObj name="数式" r:id="rId11" imgW="4127400" imgH="876240" progId="Equation.3">
                  <p:embed/>
                  <p:pic>
                    <p:nvPicPr>
                      <p:cNvPr id="0" name=""/>
                      <p:cNvPicPr/>
                      <p:nvPr/>
                    </p:nvPicPr>
                    <p:blipFill>
                      <a:blip r:embed="rId12"/>
                      <a:stretch>
                        <a:fillRect/>
                      </a:stretch>
                    </p:blipFill>
                    <p:spPr>
                      <a:xfrm>
                        <a:off x="406758" y="4968545"/>
                        <a:ext cx="4606192" cy="977930"/>
                      </a:xfrm>
                      <a:prstGeom prst="rect">
                        <a:avLst/>
                      </a:prstGeom>
                    </p:spPr>
                  </p:pic>
                </p:oleObj>
              </mc:Fallback>
            </mc:AlternateContent>
          </a:graphicData>
        </a:graphic>
      </p:graphicFrame>
      <p:graphicFrame>
        <p:nvGraphicFramePr>
          <p:cNvPr id="24" name="オブジェクト 23"/>
          <p:cNvGraphicFramePr>
            <a:graphicFrameLocks noChangeAspect="1"/>
          </p:cNvGraphicFramePr>
          <p:nvPr>
            <p:extLst>
              <p:ext uri="{D42A27DB-BD31-4B8C-83A1-F6EECF244321}">
                <p14:modId xmlns:p14="http://schemas.microsoft.com/office/powerpoint/2010/main" val="3231244274"/>
              </p:ext>
            </p:extLst>
          </p:nvPr>
        </p:nvGraphicFramePr>
        <p:xfrm>
          <a:off x="7571314" y="3903424"/>
          <a:ext cx="3149095" cy="530554"/>
        </p:xfrm>
        <a:graphic>
          <a:graphicData uri="http://schemas.openxmlformats.org/presentationml/2006/ole">
            <mc:AlternateContent xmlns:mc="http://schemas.openxmlformats.org/markup-compatibility/2006">
              <mc:Choice xmlns:v="urn:schemas-microsoft-com:vml" Requires="v">
                <p:oleObj spid="_x0000_s6173" name="数式" r:id="rId13" imgW="2336760" imgH="393480" progId="Equation.3">
                  <p:embed/>
                </p:oleObj>
              </mc:Choice>
              <mc:Fallback>
                <p:oleObj name="数式" r:id="rId13" imgW="2336760" imgH="393480" progId="Equation.3">
                  <p:embed/>
                  <p:pic>
                    <p:nvPicPr>
                      <p:cNvPr id="0" name=""/>
                      <p:cNvPicPr/>
                      <p:nvPr/>
                    </p:nvPicPr>
                    <p:blipFill>
                      <a:blip r:embed="rId14"/>
                      <a:stretch>
                        <a:fillRect/>
                      </a:stretch>
                    </p:blipFill>
                    <p:spPr>
                      <a:xfrm>
                        <a:off x="7571314" y="3903424"/>
                        <a:ext cx="3149095" cy="530554"/>
                      </a:xfrm>
                      <a:prstGeom prst="rect">
                        <a:avLst/>
                      </a:prstGeom>
                    </p:spPr>
                  </p:pic>
                </p:oleObj>
              </mc:Fallback>
            </mc:AlternateContent>
          </a:graphicData>
        </a:graphic>
      </p:graphicFrame>
      <p:sp>
        <p:nvSpPr>
          <p:cNvPr id="25" name="正方形/長方形 24"/>
          <p:cNvSpPr/>
          <p:nvPr/>
        </p:nvSpPr>
        <p:spPr>
          <a:xfrm>
            <a:off x="6851564" y="3521740"/>
            <a:ext cx="3998210" cy="307777"/>
          </a:xfrm>
          <a:prstGeom prst="rect">
            <a:avLst/>
          </a:prstGeom>
        </p:spPr>
        <p:txBody>
          <a:bodyPr wrap="none">
            <a:spAutoFit/>
          </a:bodyPr>
          <a:lstStyle/>
          <a:p>
            <a:r>
              <a:rPr lang="en-US" altLang="ja-JP" sz="1400" u="sng" dirty="0"/>
              <a:t>Equation of Free Water Surface (VOF Method)</a:t>
            </a:r>
          </a:p>
        </p:txBody>
      </p:sp>
      <p:pic>
        <p:nvPicPr>
          <p:cNvPr id="27" name="図 26"/>
          <p:cNvPicPr>
            <a:picLocks noChangeAspect="1"/>
          </p:cNvPicPr>
          <p:nvPr/>
        </p:nvPicPr>
        <p:blipFill>
          <a:blip r:embed="rId15"/>
          <a:stretch>
            <a:fillRect/>
          </a:stretch>
        </p:blipFill>
        <p:spPr>
          <a:xfrm>
            <a:off x="9196284" y="4365790"/>
            <a:ext cx="1524125" cy="1950565"/>
          </a:xfrm>
          <a:prstGeom prst="rect">
            <a:avLst/>
          </a:prstGeom>
        </p:spPr>
      </p:pic>
      <p:sp>
        <p:nvSpPr>
          <p:cNvPr id="28" name="正方形/長方形 27"/>
          <p:cNvSpPr/>
          <p:nvPr/>
        </p:nvSpPr>
        <p:spPr>
          <a:xfrm>
            <a:off x="6955442" y="4559474"/>
            <a:ext cx="1922639" cy="954107"/>
          </a:xfrm>
          <a:prstGeom prst="rect">
            <a:avLst/>
          </a:prstGeom>
        </p:spPr>
        <p:txBody>
          <a:bodyPr wrap="square">
            <a:spAutoFit/>
          </a:bodyPr>
          <a:lstStyle/>
          <a:p>
            <a:r>
              <a:rPr lang="en-US" altLang="ja-JP" sz="1400" dirty="0"/>
              <a:t>Volume of Fluid</a:t>
            </a:r>
          </a:p>
          <a:p>
            <a:r>
              <a:rPr lang="en-US" altLang="ja-JP" sz="1400" dirty="0"/>
              <a:t>implies the ratio of fluid volume to cell volume </a:t>
            </a:r>
          </a:p>
        </p:txBody>
      </p:sp>
      <p:graphicFrame>
        <p:nvGraphicFramePr>
          <p:cNvPr id="29" name="Object 12"/>
          <p:cNvGraphicFramePr>
            <a:graphicFrameLocks noChangeAspect="1"/>
          </p:cNvGraphicFramePr>
          <p:nvPr>
            <p:extLst>
              <p:ext uri="{D42A27DB-BD31-4B8C-83A1-F6EECF244321}">
                <p14:modId xmlns:p14="http://schemas.microsoft.com/office/powerpoint/2010/main" val="2641048605"/>
              </p:ext>
            </p:extLst>
          </p:nvPr>
        </p:nvGraphicFramePr>
        <p:xfrm>
          <a:off x="2122148" y="6316355"/>
          <a:ext cx="1852310" cy="399413"/>
        </p:xfrm>
        <a:graphic>
          <a:graphicData uri="http://schemas.openxmlformats.org/presentationml/2006/ole">
            <mc:AlternateContent xmlns:mc="http://schemas.openxmlformats.org/markup-compatibility/2006">
              <mc:Choice xmlns:v="urn:schemas-microsoft-com:vml" Requires="v">
                <p:oleObj spid="_x0000_s6174" name="数式" r:id="rId16" imgW="1828800" imgH="393700" progId="Equation.3">
                  <p:embed/>
                </p:oleObj>
              </mc:Choice>
              <mc:Fallback>
                <p:oleObj name="数式" r:id="rId16" imgW="1828800" imgH="393700" progId="Equation.3">
                  <p:embed/>
                  <p:pic>
                    <p:nvPicPr>
                      <p:cNvPr id="20492"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22148" y="6316355"/>
                        <a:ext cx="1852310" cy="399413"/>
                      </a:xfrm>
                      <a:prstGeom prst="rect">
                        <a:avLst/>
                      </a:prstGeom>
                      <a:noFill/>
                      <a:extLst/>
                    </p:spPr>
                  </p:pic>
                </p:oleObj>
              </mc:Fallback>
            </mc:AlternateContent>
          </a:graphicData>
        </a:graphic>
      </p:graphicFrame>
    </p:spTree>
    <p:extLst>
      <p:ext uri="{BB962C8B-B14F-4D97-AF65-F5344CB8AC3E}">
        <p14:creationId xmlns:p14="http://schemas.microsoft.com/office/powerpoint/2010/main" val="272381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Connections between simulator calculations</a:t>
            </a:r>
            <a:endParaRPr lang="ja-JP" altLang="en-US" sz="3200" dirty="0"/>
          </a:p>
        </p:txBody>
      </p:sp>
      <p:sp>
        <p:nvSpPr>
          <p:cNvPr id="4" name="Rectangle 26"/>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ndParaRPr>
          </a:p>
        </p:txBody>
      </p:sp>
      <p:sp>
        <p:nvSpPr>
          <p:cNvPr id="30" name="Rectangle 26"/>
          <p:cNvSpPr>
            <a:spLocks noChangeArrowheads="1"/>
          </p:cNvSpPr>
          <p:nvPr/>
        </p:nvSpPr>
        <p:spPr bwMode="auto">
          <a:xfrm>
            <a:off x="1676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ndParaRPr>
          </a:p>
        </p:txBody>
      </p:sp>
      <p:grpSp>
        <p:nvGrpSpPr>
          <p:cNvPr id="31" name="Group 1"/>
          <p:cNvGrpSpPr>
            <a:grpSpLocks noChangeAspect="1"/>
          </p:cNvGrpSpPr>
          <p:nvPr/>
        </p:nvGrpSpPr>
        <p:grpSpPr bwMode="auto">
          <a:xfrm>
            <a:off x="316302" y="1421391"/>
            <a:ext cx="6387957" cy="5263593"/>
            <a:chOff x="5789" y="4271"/>
            <a:chExt cx="4560" cy="4995"/>
          </a:xfrm>
        </p:grpSpPr>
        <p:sp>
          <p:nvSpPr>
            <p:cNvPr id="33" name="Rectangle 24"/>
            <p:cNvSpPr>
              <a:spLocks noChangeArrowheads="1"/>
            </p:cNvSpPr>
            <p:nvPr/>
          </p:nvSpPr>
          <p:spPr bwMode="auto">
            <a:xfrm>
              <a:off x="6015" y="4271"/>
              <a:ext cx="3990" cy="238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34" name="Rectangle 23"/>
            <p:cNvSpPr>
              <a:spLocks noChangeArrowheads="1"/>
            </p:cNvSpPr>
            <p:nvPr/>
          </p:nvSpPr>
          <p:spPr bwMode="auto">
            <a:xfrm>
              <a:off x="6776" y="4831"/>
              <a:ext cx="2944" cy="168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35" name="Rectangle 22"/>
            <p:cNvSpPr>
              <a:spLocks noChangeArrowheads="1"/>
            </p:cNvSpPr>
            <p:nvPr/>
          </p:nvSpPr>
          <p:spPr bwMode="auto">
            <a:xfrm>
              <a:off x="7345" y="5391"/>
              <a:ext cx="2184" cy="98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36" name="Rectangle 21"/>
            <p:cNvSpPr>
              <a:spLocks noChangeArrowheads="1"/>
            </p:cNvSpPr>
            <p:nvPr/>
          </p:nvSpPr>
          <p:spPr bwMode="auto">
            <a:xfrm>
              <a:off x="7724" y="5811"/>
              <a:ext cx="1615" cy="420"/>
            </a:xfrm>
            <a:prstGeom prst="rect">
              <a:avLst/>
            </a:prstGeom>
            <a:solidFill>
              <a:srgbClr val="C0C0C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37" name="Text Box 20"/>
            <p:cNvSpPr txBox="1">
              <a:spLocks noChangeArrowheads="1"/>
            </p:cNvSpPr>
            <p:nvPr/>
          </p:nvSpPr>
          <p:spPr bwMode="auto">
            <a:xfrm>
              <a:off x="6015" y="4271"/>
              <a:ext cx="11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r>
                <a:rPr lang="en-US" altLang="ja-JP" sz="1600" b="1">
                  <a:solidFill>
                    <a:prstClr val="black"/>
                  </a:solidFill>
                  <a:latin typeface="Arial" panose="020B0604020202020204" pitchFamily="34" charset="0"/>
                  <a:ea typeface="ＭＳ ゴシック" pitchFamily="49" charset="-128"/>
                  <a:cs typeface="Arial" panose="020B0604020202020204" pitchFamily="34" charset="0"/>
                </a:rPr>
                <a:t>STOC-ML</a:t>
              </a:r>
              <a:endParaRPr lang="en-US" altLang="ja-JP" sz="1600" b="1">
                <a:solidFill>
                  <a:prstClr val="black"/>
                </a:solidFill>
                <a:latin typeface="Arial" pitchFamily="34" charset="0"/>
                <a:cs typeface="Arial" panose="020B0604020202020204" pitchFamily="34" charset="0"/>
              </a:endParaRPr>
            </a:p>
          </p:txBody>
        </p:sp>
        <p:sp>
          <p:nvSpPr>
            <p:cNvPr id="38" name="Text Box 19"/>
            <p:cNvSpPr txBox="1">
              <a:spLocks noChangeArrowheads="1"/>
            </p:cNvSpPr>
            <p:nvPr/>
          </p:nvSpPr>
          <p:spPr bwMode="auto">
            <a:xfrm>
              <a:off x="6774" y="4831"/>
              <a:ext cx="11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r>
                <a:rPr lang="en-US" altLang="ja-JP" sz="1600" b="1" dirty="0">
                  <a:solidFill>
                    <a:prstClr val="black"/>
                  </a:solidFill>
                  <a:latin typeface="Arial" panose="020B0604020202020204" pitchFamily="34" charset="0"/>
                  <a:ea typeface="ＭＳ ゴシック" pitchFamily="49" charset="-128"/>
                  <a:cs typeface="Arial" panose="020B0604020202020204" pitchFamily="34" charset="0"/>
                </a:rPr>
                <a:t>STOC-ML</a:t>
              </a:r>
              <a:endParaRPr lang="en-US" altLang="ja-JP" sz="1600" b="1" dirty="0">
                <a:solidFill>
                  <a:prstClr val="black"/>
                </a:solidFill>
                <a:latin typeface="Arial" pitchFamily="34" charset="0"/>
                <a:cs typeface="Arial" panose="020B0604020202020204" pitchFamily="34" charset="0"/>
              </a:endParaRPr>
            </a:p>
          </p:txBody>
        </p:sp>
        <p:sp>
          <p:nvSpPr>
            <p:cNvPr id="39" name="Text Box 18"/>
            <p:cNvSpPr txBox="1">
              <a:spLocks noChangeArrowheads="1"/>
            </p:cNvSpPr>
            <p:nvPr/>
          </p:nvSpPr>
          <p:spPr bwMode="auto">
            <a:xfrm>
              <a:off x="7345" y="5391"/>
              <a:ext cx="11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r>
                <a:rPr lang="en-US" altLang="ja-JP" sz="1600" b="1">
                  <a:solidFill>
                    <a:prstClr val="black"/>
                  </a:solidFill>
                  <a:latin typeface="Arial" panose="020B0604020202020204" pitchFamily="34" charset="0"/>
                  <a:ea typeface="ＭＳ ゴシック" pitchFamily="49" charset="-128"/>
                  <a:cs typeface="Arial" panose="020B0604020202020204" pitchFamily="34" charset="0"/>
                </a:rPr>
                <a:t>STOC-IC</a:t>
              </a:r>
              <a:endParaRPr lang="en-US" altLang="ja-JP" sz="1600" b="1">
                <a:solidFill>
                  <a:prstClr val="black"/>
                </a:solidFill>
                <a:latin typeface="Arial" pitchFamily="34" charset="0"/>
                <a:cs typeface="Arial" panose="020B0604020202020204" pitchFamily="34" charset="0"/>
              </a:endParaRPr>
            </a:p>
          </p:txBody>
        </p:sp>
        <p:sp>
          <p:nvSpPr>
            <p:cNvPr id="40" name="Text Box 17"/>
            <p:cNvSpPr txBox="1">
              <a:spLocks noChangeArrowheads="1"/>
            </p:cNvSpPr>
            <p:nvPr/>
          </p:nvSpPr>
          <p:spPr bwMode="auto">
            <a:xfrm>
              <a:off x="7724" y="5811"/>
              <a:ext cx="171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r>
                <a:rPr lang="en-US" altLang="ja-JP" sz="1600" b="1">
                  <a:solidFill>
                    <a:prstClr val="black"/>
                  </a:solidFill>
                  <a:latin typeface="Arial" panose="020B0604020202020204" pitchFamily="34" charset="0"/>
                  <a:ea typeface="ＭＳ ゴシック" pitchFamily="49" charset="-128"/>
                  <a:cs typeface="Arial" panose="020B0604020202020204" pitchFamily="34" charset="0"/>
                </a:rPr>
                <a:t>CADMAS-SURF/3D-MG</a:t>
              </a:r>
              <a:endParaRPr lang="en-US" altLang="ja-JP" sz="1600" b="1">
                <a:solidFill>
                  <a:prstClr val="black"/>
                </a:solidFill>
                <a:latin typeface="Arial" pitchFamily="34" charset="0"/>
                <a:cs typeface="Arial" panose="020B0604020202020204" pitchFamily="34" charset="0"/>
              </a:endParaRPr>
            </a:p>
          </p:txBody>
        </p:sp>
        <p:sp>
          <p:nvSpPr>
            <p:cNvPr id="41" name="Rectangle 16"/>
            <p:cNvSpPr>
              <a:spLocks noChangeArrowheads="1"/>
            </p:cNvSpPr>
            <p:nvPr/>
          </p:nvSpPr>
          <p:spPr bwMode="auto">
            <a:xfrm>
              <a:off x="5789" y="7301"/>
              <a:ext cx="1045" cy="196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42" name="Rectangle 15"/>
            <p:cNvSpPr>
              <a:spLocks noChangeArrowheads="1"/>
            </p:cNvSpPr>
            <p:nvPr/>
          </p:nvSpPr>
          <p:spPr bwMode="auto">
            <a:xfrm>
              <a:off x="7499" y="7301"/>
              <a:ext cx="1045" cy="196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43" name="Rectangle 14"/>
            <p:cNvSpPr>
              <a:spLocks noChangeArrowheads="1"/>
            </p:cNvSpPr>
            <p:nvPr/>
          </p:nvSpPr>
          <p:spPr bwMode="auto">
            <a:xfrm>
              <a:off x="9209" y="7301"/>
              <a:ext cx="1045" cy="196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44" name="Text Box 13"/>
            <p:cNvSpPr txBox="1">
              <a:spLocks noChangeArrowheads="1"/>
            </p:cNvSpPr>
            <p:nvPr/>
          </p:nvSpPr>
          <p:spPr bwMode="auto">
            <a:xfrm>
              <a:off x="5789" y="6970"/>
              <a:ext cx="104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ctr"/>
              <a:r>
                <a:rPr lang="en-US" altLang="ja-JP" sz="1600" b="1" dirty="0">
                  <a:solidFill>
                    <a:prstClr val="black"/>
                  </a:solidFill>
                  <a:latin typeface="Arial" panose="020B0604020202020204" pitchFamily="34" charset="0"/>
                  <a:ea typeface="ＭＳ ゴシック" pitchFamily="49" charset="-128"/>
                  <a:cs typeface="Arial" panose="020B0604020202020204" pitchFamily="34" charset="0"/>
                </a:rPr>
                <a:t>STOC-ML</a:t>
              </a:r>
              <a:endParaRPr lang="en-US" altLang="ja-JP" sz="1600" b="1" dirty="0">
                <a:solidFill>
                  <a:prstClr val="black"/>
                </a:solidFill>
                <a:latin typeface="Arial" pitchFamily="34" charset="0"/>
                <a:cs typeface="Arial" panose="020B0604020202020204" pitchFamily="34" charset="0"/>
              </a:endParaRPr>
            </a:p>
          </p:txBody>
        </p:sp>
        <p:sp>
          <p:nvSpPr>
            <p:cNvPr id="45" name="Text Box 12"/>
            <p:cNvSpPr txBox="1">
              <a:spLocks noChangeArrowheads="1"/>
            </p:cNvSpPr>
            <p:nvPr/>
          </p:nvSpPr>
          <p:spPr bwMode="auto">
            <a:xfrm>
              <a:off x="7499" y="6970"/>
              <a:ext cx="104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ctr"/>
              <a:r>
                <a:rPr lang="en-US" altLang="ja-JP" sz="1600" b="1">
                  <a:solidFill>
                    <a:prstClr val="black"/>
                  </a:solidFill>
                  <a:latin typeface="Arial" panose="020B0604020202020204" pitchFamily="34" charset="0"/>
                  <a:ea typeface="ＭＳ ゴシック" pitchFamily="49" charset="-128"/>
                  <a:cs typeface="Arial" panose="020B0604020202020204" pitchFamily="34" charset="0"/>
                </a:rPr>
                <a:t>STOC-IC</a:t>
              </a:r>
              <a:endParaRPr lang="en-US" altLang="ja-JP" sz="1600" b="1">
                <a:solidFill>
                  <a:prstClr val="black"/>
                </a:solidFill>
                <a:latin typeface="Arial" pitchFamily="34" charset="0"/>
                <a:cs typeface="Arial" panose="020B0604020202020204" pitchFamily="34" charset="0"/>
              </a:endParaRPr>
            </a:p>
          </p:txBody>
        </p:sp>
        <p:sp>
          <p:nvSpPr>
            <p:cNvPr id="46" name="Text Box 11"/>
            <p:cNvSpPr txBox="1">
              <a:spLocks noChangeArrowheads="1"/>
            </p:cNvSpPr>
            <p:nvPr/>
          </p:nvSpPr>
          <p:spPr bwMode="auto">
            <a:xfrm>
              <a:off x="9019" y="6847"/>
              <a:ext cx="1330"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ctr"/>
              <a:r>
                <a:rPr lang="en-US" altLang="ja-JP" sz="1600" b="1">
                  <a:solidFill>
                    <a:prstClr val="black"/>
                  </a:solidFill>
                  <a:latin typeface="Arial" panose="020B0604020202020204" pitchFamily="34" charset="0"/>
                  <a:ea typeface="ＭＳ ゴシック" pitchFamily="49" charset="-128"/>
                  <a:cs typeface="Arial" panose="020B0604020202020204" pitchFamily="34" charset="0"/>
                </a:rPr>
                <a:t>CADMAS-SURF</a:t>
              </a:r>
              <a:endParaRPr lang="en-US" altLang="ja-JP" sz="1600" b="1">
                <a:solidFill>
                  <a:prstClr val="black"/>
                </a:solidFill>
                <a:latin typeface="Arial" pitchFamily="34" charset="0"/>
                <a:cs typeface="Arial" panose="020B0604020202020204" pitchFamily="34" charset="0"/>
              </a:endParaRPr>
            </a:p>
            <a:p>
              <a:pPr algn="ctr" eaLnBrk="0" hangingPunct="0"/>
              <a:r>
                <a:rPr lang="en-US" altLang="ja-JP" sz="1600" b="1">
                  <a:solidFill>
                    <a:prstClr val="black"/>
                  </a:solidFill>
                  <a:latin typeface="Arial" panose="020B0604020202020204" pitchFamily="34" charset="0"/>
                  <a:ea typeface="ＭＳ ゴシック" pitchFamily="49" charset="-128"/>
                  <a:cs typeface="Arial" panose="020B0604020202020204" pitchFamily="34" charset="0"/>
                </a:rPr>
                <a:t>/3D-MG</a:t>
              </a:r>
              <a:endParaRPr lang="en-US" altLang="ja-JP" sz="1600" b="1">
                <a:solidFill>
                  <a:prstClr val="black"/>
                </a:solidFill>
                <a:latin typeface="Arial" pitchFamily="34" charset="0"/>
                <a:cs typeface="Arial" panose="020B0604020202020204" pitchFamily="34" charset="0"/>
              </a:endParaRPr>
            </a:p>
          </p:txBody>
        </p:sp>
        <p:sp>
          <p:nvSpPr>
            <p:cNvPr id="47" name="AutoShape 10"/>
            <p:cNvSpPr>
              <a:spLocks noChangeArrowheads="1"/>
            </p:cNvSpPr>
            <p:nvPr/>
          </p:nvSpPr>
          <p:spPr bwMode="auto">
            <a:xfrm>
              <a:off x="6855" y="8156"/>
              <a:ext cx="665" cy="280"/>
            </a:xfrm>
            <a:prstGeom prst="leftRightArrow">
              <a:avLst>
                <a:gd name="adj1" fmla="val 50000"/>
                <a:gd name="adj2" fmla="val 4750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48" name="AutoShape 9"/>
            <p:cNvSpPr>
              <a:spLocks noChangeArrowheads="1"/>
            </p:cNvSpPr>
            <p:nvPr/>
          </p:nvSpPr>
          <p:spPr bwMode="auto">
            <a:xfrm>
              <a:off x="8532" y="8139"/>
              <a:ext cx="665" cy="280"/>
            </a:xfrm>
            <a:prstGeom prst="leftRightArrow">
              <a:avLst>
                <a:gd name="adj1" fmla="val 50000"/>
                <a:gd name="adj2" fmla="val 4750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49" name="Text Box 8"/>
            <p:cNvSpPr txBox="1">
              <a:spLocks noChangeArrowheads="1"/>
            </p:cNvSpPr>
            <p:nvPr/>
          </p:nvSpPr>
          <p:spPr bwMode="auto">
            <a:xfrm>
              <a:off x="6303" y="7721"/>
              <a:ext cx="1770" cy="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r>
                <a:rPr lang="en-US" altLang="ja-JP" sz="1600" b="1">
                  <a:solidFill>
                    <a:prstClr val="black"/>
                  </a:solidFill>
                  <a:latin typeface="Arial" panose="020B0604020202020204" pitchFamily="34" charset="0"/>
                  <a:cs typeface="Arial" panose="020B0604020202020204" pitchFamily="34" charset="0"/>
                </a:rPr>
                <a:t>Communication by MPI</a:t>
              </a:r>
            </a:p>
          </p:txBody>
        </p:sp>
        <p:sp>
          <p:nvSpPr>
            <p:cNvPr id="50" name="Text Box 7"/>
            <p:cNvSpPr txBox="1">
              <a:spLocks noChangeArrowheads="1"/>
            </p:cNvSpPr>
            <p:nvPr/>
          </p:nvSpPr>
          <p:spPr bwMode="auto">
            <a:xfrm>
              <a:off x="8148" y="7721"/>
              <a:ext cx="1251"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r>
                <a:rPr lang="en-US" altLang="ja-JP" sz="1600" b="1">
                  <a:solidFill>
                    <a:prstClr val="black"/>
                  </a:solidFill>
                  <a:latin typeface="Arial" panose="020B0604020202020204" pitchFamily="34" charset="0"/>
                  <a:cs typeface="Arial" panose="020B0604020202020204" pitchFamily="34" charset="0"/>
                </a:rPr>
                <a:t>Communication by MPI</a:t>
              </a:r>
            </a:p>
          </p:txBody>
        </p:sp>
        <p:sp>
          <p:nvSpPr>
            <p:cNvPr id="51" name="Rectangle 6"/>
            <p:cNvSpPr>
              <a:spLocks noChangeArrowheads="1"/>
            </p:cNvSpPr>
            <p:nvPr/>
          </p:nvSpPr>
          <p:spPr bwMode="auto">
            <a:xfrm>
              <a:off x="9734" y="7288"/>
              <a:ext cx="526" cy="1977"/>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52" name="Rectangle 5"/>
            <p:cNvSpPr>
              <a:spLocks noChangeArrowheads="1"/>
            </p:cNvSpPr>
            <p:nvPr/>
          </p:nvSpPr>
          <p:spPr bwMode="auto">
            <a:xfrm>
              <a:off x="9197" y="8277"/>
              <a:ext cx="1062" cy="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53" name="Rectangle 4"/>
            <p:cNvSpPr>
              <a:spLocks noChangeArrowheads="1"/>
            </p:cNvSpPr>
            <p:nvPr/>
          </p:nvSpPr>
          <p:spPr bwMode="auto">
            <a:xfrm>
              <a:off x="9886" y="7485"/>
              <a:ext cx="285" cy="5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54" name="Line 3"/>
            <p:cNvSpPr>
              <a:spLocks noChangeShapeType="1"/>
            </p:cNvSpPr>
            <p:nvPr/>
          </p:nvSpPr>
          <p:spPr bwMode="auto">
            <a:xfrm flipH="1" flipV="1">
              <a:off x="9717" y="7721"/>
              <a:ext cx="163"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sz="1600" b="1">
                <a:solidFill>
                  <a:prstClr val="black"/>
                </a:solidFill>
                <a:latin typeface="Arial" panose="020B0604020202020204" pitchFamily="34" charset="0"/>
                <a:cs typeface="Arial" panose="020B0604020202020204" pitchFamily="34" charset="0"/>
              </a:endParaRPr>
            </a:p>
          </p:txBody>
        </p:sp>
        <p:sp>
          <p:nvSpPr>
            <p:cNvPr id="55" name="Text Box 2"/>
            <p:cNvSpPr txBox="1">
              <a:spLocks noChangeArrowheads="1"/>
            </p:cNvSpPr>
            <p:nvPr/>
          </p:nvSpPr>
          <p:spPr bwMode="auto">
            <a:xfrm>
              <a:off x="9529" y="7755"/>
              <a:ext cx="627"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altLang="ja-JP" sz="1200" b="1" dirty="0">
                  <a:solidFill>
                    <a:prstClr val="black"/>
                  </a:solidFill>
                  <a:latin typeface="Arial" panose="020B0604020202020204" pitchFamily="34" charset="0"/>
                  <a:cs typeface="Arial" panose="020B0604020202020204" pitchFamily="34" charset="0"/>
                </a:rPr>
                <a:t>Must not touch</a:t>
              </a:r>
            </a:p>
          </p:txBody>
        </p:sp>
      </p:grpSp>
      <p:sp>
        <p:nvSpPr>
          <p:cNvPr id="3" name="正方形/長方形 2"/>
          <p:cNvSpPr/>
          <p:nvPr/>
        </p:nvSpPr>
        <p:spPr>
          <a:xfrm>
            <a:off x="6794262" y="1421391"/>
            <a:ext cx="5090840" cy="4524315"/>
          </a:xfrm>
          <a:prstGeom prst="rect">
            <a:avLst/>
          </a:prstGeom>
        </p:spPr>
        <p:txBody>
          <a:bodyPr wrap="square">
            <a:spAutoFit/>
          </a:bodyPr>
          <a:lstStyle/>
          <a:p>
            <a:r>
              <a:rPr lang="en-US" altLang="ja-JP" dirty="0"/>
              <a:t>All connections are made using MPI communications. </a:t>
            </a:r>
          </a:p>
          <a:p>
            <a:endParaRPr lang="en-US" altLang="ja-JP" dirty="0"/>
          </a:p>
          <a:p>
            <a:r>
              <a:rPr lang="en-US" altLang="ja-JP" dirty="0"/>
              <a:t>Although all three models are capable of segmenting their respective areas of interest, when different calculation methods are used in the same area (for example, STOC-IC calculations are used in an STOC-ML area), the parent area containing the different calculation methods is regulated to prevent segmentation. </a:t>
            </a:r>
          </a:p>
          <a:p>
            <a:endParaRPr lang="en-US" altLang="ja-JP" dirty="0"/>
          </a:p>
          <a:p>
            <a:r>
              <a:rPr lang="en-US" altLang="ja-JP" dirty="0"/>
              <a:t>Consequently, when a CS3D area is made sufficiently large, the STOC-IC area that contains it ultimately becomes larger as well, as a single area. </a:t>
            </a:r>
          </a:p>
        </p:txBody>
      </p:sp>
    </p:spTree>
    <p:extLst>
      <p:ext uri="{BB962C8B-B14F-4D97-AF65-F5344CB8AC3E}">
        <p14:creationId xmlns:p14="http://schemas.microsoft.com/office/powerpoint/2010/main" val="301326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549" y="206388"/>
            <a:ext cx="10515600" cy="729293"/>
          </a:xfrm>
        </p:spPr>
        <p:txBody>
          <a:bodyPr/>
          <a:lstStyle/>
          <a:p>
            <a:r>
              <a:rPr kumimoji="1" lang="en-US" altLang="ja-JP" dirty="0"/>
              <a:t>Verification of  Accuracy of the system</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196752"/>
            <a:ext cx="6480720" cy="472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1340768"/>
            <a:ext cx="5292080" cy="505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648" y="1340769"/>
            <a:ext cx="5544616" cy="55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17"/>
          <p:cNvGrpSpPr/>
          <p:nvPr/>
        </p:nvGrpSpPr>
        <p:grpSpPr>
          <a:xfrm>
            <a:off x="3415720" y="1495128"/>
            <a:ext cx="6480720" cy="4658018"/>
            <a:chOff x="1891720" y="1495128"/>
            <a:chExt cx="6480720" cy="4658018"/>
          </a:xfrm>
        </p:grpSpPr>
        <p:grpSp>
          <p:nvGrpSpPr>
            <p:cNvPr id="6" name="グループ化 5"/>
            <p:cNvGrpSpPr/>
            <p:nvPr/>
          </p:nvGrpSpPr>
          <p:grpSpPr>
            <a:xfrm>
              <a:off x="1891720" y="1495128"/>
              <a:ext cx="6480720" cy="4658018"/>
              <a:chOff x="1259632" y="1052736"/>
              <a:chExt cx="6480720" cy="4658018"/>
            </a:xfrm>
          </p:grpSpPr>
          <p:pic>
            <p:nvPicPr>
              <p:cNvPr id="7" name="図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052736"/>
                <a:ext cx="6480720" cy="465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AutoShape 3"/>
              <p:cNvCxnSpPr>
                <a:cxnSpLocks noChangeShapeType="1"/>
              </p:cNvCxnSpPr>
              <p:nvPr/>
            </p:nvCxnSpPr>
            <p:spPr bwMode="auto">
              <a:xfrm>
                <a:off x="3635896" y="1556792"/>
                <a:ext cx="0" cy="216024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9" name="AutoShape 4"/>
              <p:cNvCxnSpPr>
                <a:cxnSpLocks noChangeShapeType="1"/>
              </p:cNvCxnSpPr>
              <p:nvPr/>
            </p:nvCxnSpPr>
            <p:spPr bwMode="auto">
              <a:xfrm>
                <a:off x="2411760" y="1556792"/>
                <a:ext cx="0" cy="216024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10" name="直線矢印コネクタ 9"/>
              <p:cNvCxnSpPr/>
              <p:nvPr/>
            </p:nvCxnSpPr>
            <p:spPr>
              <a:xfrm>
                <a:off x="3203848" y="3501008"/>
                <a:ext cx="180826" cy="17178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11" name="テキスト ボックス 10"/>
            <p:cNvSpPr txBox="1"/>
            <p:nvPr/>
          </p:nvSpPr>
          <p:spPr>
            <a:xfrm>
              <a:off x="3403872" y="5661248"/>
              <a:ext cx="2682081" cy="369332"/>
            </a:xfrm>
            <a:prstGeom prst="rect">
              <a:avLst/>
            </a:prstGeom>
            <a:noFill/>
          </p:spPr>
          <p:txBody>
            <a:bodyPr wrap="none" rtlCol="0">
              <a:spAutoFit/>
            </a:bodyPr>
            <a:lstStyle/>
            <a:p>
              <a:pPr fontAlgn="auto">
                <a:spcBef>
                  <a:spcPts val="0"/>
                </a:spcBef>
                <a:spcAft>
                  <a:spcPts val="0"/>
                </a:spcAft>
              </a:pPr>
              <a:r>
                <a:rPr lang="en-US" altLang="ja-JP" dirty="0">
                  <a:solidFill>
                    <a:prstClr val="black"/>
                  </a:solidFill>
                  <a:latin typeface="Calibri"/>
                </a:rPr>
                <a:t>Domain for CADMAS-SURF</a:t>
              </a:r>
              <a:endParaRPr lang="ja-JP" altLang="en-US" dirty="0">
                <a:solidFill>
                  <a:prstClr val="black"/>
                </a:solidFill>
                <a:latin typeface="Calibri"/>
              </a:endParaRPr>
            </a:p>
          </p:txBody>
        </p:sp>
        <p:sp>
          <p:nvSpPr>
            <p:cNvPr id="12" name="正方形/長方形 11"/>
            <p:cNvSpPr/>
            <p:nvPr/>
          </p:nvSpPr>
          <p:spPr>
            <a:xfrm>
              <a:off x="3131840" y="2420888"/>
              <a:ext cx="1044116" cy="1522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4" name="正方形/長方形 13"/>
            <p:cNvSpPr/>
            <p:nvPr/>
          </p:nvSpPr>
          <p:spPr>
            <a:xfrm>
              <a:off x="2123728" y="1999184"/>
              <a:ext cx="2808312" cy="212259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6" name="テキスト ボックス 15"/>
            <p:cNvSpPr txBox="1"/>
            <p:nvPr/>
          </p:nvSpPr>
          <p:spPr>
            <a:xfrm>
              <a:off x="1896819" y="4941168"/>
              <a:ext cx="2029530" cy="369332"/>
            </a:xfrm>
            <a:prstGeom prst="rect">
              <a:avLst/>
            </a:prstGeom>
            <a:noFill/>
          </p:spPr>
          <p:txBody>
            <a:bodyPr wrap="none" rtlCol="0">
              <a:spAutoFit/>
            </a:bodyPr>
            <a:lstStyle/>
            <a:p>
              <a:pPr fontAlgn="auto">
                <a:spcBef>
                  <a:spcPts val="0"/>
                </a:spcBef>
                <a:spcAft>
                  <a:spcPts val="0"/>
                </a:spcAft>
              </a:pPr>
              <a:r>
                <a:rPr lang="en-US" altLang="ja-JP" dirty="0">
                  <a:solidFill>
                    <a:prstClr val="black"/>
                  </a:solidFill>
                  <a:latin typeface="Calibri"/>
                </a:rPr>
                <a:t>Domain for STOC-IC</a:t>
              </a:r>
              <a:endParaRPr lang="ja-JP" altLang="en-US" dirty="0">
                <a:solidFill>
                  <a:prstClr val="black"/>
                </a:solidFill>
                <a:latin typeface="Calibri"/>
              </a:endParaRPr>
            </a:p>
          </p:txBody>
        </p:sp>
        <p:cxnSp>
          <p:nvCxnSpPr>
            <p:cNvPr id="17" name="直線矢印コネクタ 16"/>
            <p:cNvCxnSpPr/>
            <p:nvPr/>
          </p:nvCxnSpPr>
          <p:spPr>
            <a:xfrm flipH="1">
              <a:off x="2483768" y="4121780"/>
              <a:ext cx="216024" cy="8193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3" name="正方形/長方形 2"/>
          <p:cNvSpPr/>
          <p:nvPr/>
        </p:nvSpPr>
        <p:spPr>
          <a:xfrm>
            <a:off x="8472264" y="6343304"/>
            <a:ext cx="3667992" cy="369332"/>
          </a:xfrm>
          <a:prstGeom prst="rect">
            <a:avLst/>
          </a:prstGeom>
        </p:spPr>
        <p:txBody>
          <a:bodyPr wrap="none">
            <a:spAutoFit/>
          </a:bodyPr>
          <a:lstStyle/>
          <a:p>
            <a:r>
              <a:rPr lang="en-US" altLang="ja-JP" dirty="0"/>
              <a:t>Image of calculation at Onagawa</a:t>
            </a:r>
            <a:endParaRPr lang="ja-JP" altLang="en-US" dirty="0"/>
          </a:p>
        </p:txBody>
      </p:sp>
    </p:spTree>
    <p:extLst>
      <p:ext uri="{BB962C8B-B14F-4D97-AF65-F5344CB8AC3E}">
        <p14:creationId xmlns:p14="http://schemas.microsoft.com/office/powerpoint/2010/main" val="370575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クラリティ">
  <a:themeElements>
    <a:clrScheme name="モジュール">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クラリティ">
  <a:themeElements>
    <a:clrScheme name="モジュール">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6.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otalTime>466</TotalTime>
  <Words>1113</Words>
  <Application>Microsoft Office PowerPoint</Application>
  <PresentationFormat>ワイド画面</PresentationFormat>
  <Paragraphs>319</Paragraphs>
  <Slides>30</Slides>
  <Notes>3</Notes>
  <HiddenSlides>0</HiddenSlides>
  <MMClips>8</MMClips>
  <ScaleCrop>false</ScaleCrop>
  <HeadingPairs>
    <vt:vector size="8" baseType="variant">
      <vt:variant>
        <vt:lpstr>使用されているフォント</vt:lpstr>
      </vt:variant>
      <vt:variant>
        <vt:i4>20</vt:i4>
      </vt:variant>
      <vt:variant>
        <vt:lpstr>テーマ</vt:lpstr>
      </vt:variant>
      <vt:variant>
        <vt:i4>11</vt:i4>
      </vt:variant>
      <vt:variant>
        <vt:lpstr>埋め込まれた OLE サーバー</vt:lpstr>
      </vt:variant>
      <vt:variant>
        <vt:i4>1</vt:i4>
      </vt:variant>
      <vt:variant>
        <vt:lpstr>スライド タイトル</vt:lpstr>
      </vt:variant>
      <vt:variant>
        <vt:i4>30</vt:i4>
      </vt:variant>
    </vt:vector>
  </HeadingPairs>
  <TitlesOfParts>
    <vt:vector size="62" baseType="lpstr">
      <vt:lpstr>ＤＦ特太ゴシック体</vt:lpstr>
      <vt:lpstr>HGPｺﾞｼｯｸM</vt:lpstr>
      <vt:lpstr>HGｺﾞｼｯｸM</vt:lpstr>
      <vt:lpstr>HG丸ｺﾞｼｯｸM-PRO</vt:lpstr>
      <vt:lpstr>ＭＳ Ｐゴシック</vt:lpstr>
      <vt:lpstr>ＭＳ ゴシック</vt:lpstr>
      <vt:lpstr>Tunga</vt:lpstr>
      <vt:lpstr>游ゴシック</vt:lpstr>
      <vt:lpstr>游ゴシック Light</vt:lpstr>
      <vt:lpstr>Arial</vt:lpstr>
      <vt:lpstr>Arial Black</vt:lpstr>
      <vt:lpstr>Calibri</vt:lpstr>
      <vt:lpstr>Calibri Light</vt:lpstr>
      <vt:lpstr>Corbel</vt:lpstr>
      <vt:lpstr>Garamond</vt:lpstr>
      <vt:lpstr>Symbol</vt:lpstr>
      <vt:lpstr>Tahoma</vt:lpstr>
      <vt:lpstr>Times New Roman</vt:lpstr>
      <vt:lpstr>Wingdings</vt:lpstr>
      <vt:lpstr>Wingdings 2</vt:lpstr>
      <vt:lpstr>Office テーマ</vt:lpstr>
      <vt:lpstr>2_クラリティ</vt:lpstr>
      <vt:lpstr>クラリティ</vt:lpstr>
      <vt:lpstr>1_Office ​​テーマ</vt:lpstr>
      <vt:lpstr>Office ​​テーマ</vt:lpstr>
      <vt:lpstr>1_HDOfficeLightV0</vt:lpstr>
      <vt:lpstr>1_Office テーマ</vt:lpstr>
      <vt:lpstr>Stream</vt:lpstr>
      <vt:lpstr>3_Office テーマ</vt:lpstr>
      <vt:lpstr>4_Office テーマ</vt:lpstr>
      <vt:lpstr>Mylar</vt:lpstr>
      <vt:lpstr>数式</vt:lpstr>
      <vt:lpstr>Development of High Precision Tsunami Runup Calculation Method Coupled with Structure Analysis</vt:lpstr>
      <vt:lpstr>Direction of Research</vt:lpstr>
      <vt:lpstr>Multiscale and Multiphysics Tsunami Simulator</vt:lpstr>
      <vt:lpstr>Multiscale analysis</vt:lpstr>
      <vt:lpstr>The STOC-CADMAS system</vt:lpstr>
      <vt:lpstr>STOC(Storm surge and Tsunami simulator in Oceans and Coastal areas)</vt:lpstr>
      <vt:lpstr>CADMAS-SURF (SUper Roller Flume for Computer Aided Design of MAritime Structure)</vt:lpstr>
      <vt:lpstr>Connections between simulator calculations</vt:lpstr>
      <vt:lpstr>Verification of  Accuracy of the system</vt:lpstr>
      <vt:lpstr>Information of each domain</vt:lpstr>
      <vt:lpstr>Domain 01, ML</vt:lpstr>
      <vt:lpstr>STOC-IC to CADMAS-SURF/3D Domain 07 to 08</vt:lpstr>
      <vt:lpstr>Domain 08, CADMAS-SURF/3D</vt:lpstr>
      <vt:lpstr> </vt:lpstr>
      <vt:lpstr>Comparison of Flow depth</vt:lpstr>
      <vt:lpstr>Multiphysics Simulation</vt:lpstr>
      <vt:lpstr>Outline of CADMAS-SURF/3D-STR </vt:lpstr>
      <vt:lpstr>Breakwaters</vt:lpstr>
      <vt:lpstr>Breakwaters</vt:lpstr>
      <vt:lpstr>Breakwaters </vt:lpstr>
      <vt:lpstr>Breakwaters</vt:lpstr>
      <vt:lpstr>Kamaishi Tsunami Breakwater</vt:lpstr>
      <vt:lpstr>PowerPoint プレゼンテーション</vt:lpstr>
      <vt:lpstr>PowerPoint プレゼンテーション</vt:lpstr>
      <vt:lpstr>PowerPoint プレゼンテーション</vt:lpstr>
      <vt:lpstr>PowerPoint プレゼンテーション</vt:lpstr>
      <vt:lpstr>For evacuation</vt:lpstr>
      <vt:lpstr>Coupling with Evacuation Simulation</vt:lpstr>
      <vt:lpstr>For inhabitants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Efficiency of High Precision Tsunami Runup Calculation Method</dc:title>
  <dc:creator>Taro Arikawa</dc:creator>
  <cp:lastModifiedBy>Taro Arikawa</cp:lastModifiedBy>
  <cp:revision>30</cp:revision>
  <dcterms:created xsi:type="dcterms:W3CDTF">2016-11-28T20:59:12Z</dcterms:created>
  <dcterms:modified xsi:type="dcterms:W3CDTF">2017-05-03T13:23:57Z</dcterms:modified>
</cp:coreProperties>
</file>