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"/>
  </p:notesMasterIdLst>
  <p:sldIdLst>
    <p:sldId id="256" r:id="rId2"/>
  </p:sldIdLst>
  <p:sldSz cx="42803763" cy="30275213"/>
  <p:notesSz cx="9144000" cy="6858000"/>
  <p:defaultTextStyle>
    <a:defPPr>
      <a:defRPr lang="it-IT"/>
    </a:defPPr>
    <a:lvl1pPr marL="0" algn="l" defTabSz="4175882" rtl="0" eaLnBrk="1" latinLnBrk="0" hangingPunct="1">
      <a:defRPr sz="8220" kern="1200">
        <a:solidFill>
          <a:schemeClr val="tx1"/>
        </a:solidFill>
        <a:latin typeface="+mn-lt"/>
        <a:ea typeface="+mn-ea"/>
        <a:cs typeface="+mn-cs"/>
      </a:defRPr>
    </a:lvl1pPr>
    <a:lvl2pPr marL="2087941" algn="l" defTabSz="4175882" rtl="0" eaLnBrk="1" latinLnBrk="0" hangingPunct="1">
      <a:defRPr sz="8220" kern="1200">
        <a:solidFill>
          <a:schemeClr val="tx1"/>
        </a:solidFill>
        <a:latin typeface="+mn-lt"/>
        <a:ea typeface="+mn-ea"/>
        <a:cs typeface="+mn-cs"/>
      </a:defRPr>
    </a:lvl2pPr>
    <a:lvl3pPr marL="4175882" algn="l" defTabSz="4175882" rtl="0" eaLnBrk="1" latinLnBrk="0" hangingPunct="1">
      <a:defRPr sz="8220" kern="1200">
        <a:solidFill>
          <a:schemeClr val="tx1"/>
        </a:solidFill>
        <a:latin typeface="+mn-lt"/>
        <a:ea typeface="+mn-ea"/>
        <a:cs typeface="+mn-cs"/>
      </a:defRPr>
    </a:lvl3pPr>
    <a:lvl4pPr marL="6263823" algn="l" defTabSz="4175882" rtl="0" eaLnBrk="1" latinLnBrk="0" hangingPunct="1">
      <a:defRPr sz="8220" kern="1200">
        <a:solidFill>
          <a:schemeClr val="tx1"/>
        </a:solidFill>
        <a:latin typeface="+mn-lt"/>
        <a:ea typeface="+mn-ea"/>
        <a:cs typeface="+mn-cs"/>
      </a:defRPr>
    </a:lvl4pPr>
    <a:lvl5pPr marL="8351764" algn="l" defTabSz="4175882" rtl="0" eaLnBrk="1" latinLnBrk="0" hangingPunct="1">
      <a:defRPr sz="8220" kern="1200">
        <a:solidFill>
          <a:schemeClr val="tx1"/>
        </a:solidFill>
        <a:latin typeface="+mn-lt"/>
        <a:ea typeface="+mn-ea"/>
        <a:cs typeface="+mn-cs"/>
      </a:defRPr>
    </a:lvl5pPr>
    <a:lvl6pPr marL="10439705" algn="l" defTabSz="4175882" rtl="0" eaLnBrk="1" latinLnBrk="0" hangingPunct="1">
      <a:defRPr sz="8220" kern="1200">
        <a:solidFill>
          <a:schemeClr val="tx1"/>
        </a:solidFill>
        <a:latin typeface="+mn-lt"/>
        <a:ea typeface="+mn-ea"/>
        <a:cs typeface="+mn-cs"/>
      </a:defRPr>
    </a:lvl6pPr>
    <a:lvl7pPr marL="12527646" algn="l" defTabSz="4175882" rtl="0" eaLnBrk="1" latinLnBrk="0" hangingPunct="1">
      <a:defRPr sz="8220" kern="1200">
        <a:solidFill>
          <a:schemeClr val="tx1"/>
        </a:solidFill>
        <a:latin typeface="+mn-lt"/>
        <a:ea typeface="+mn-ea"/>
        <a:cs typeface="+mn-cs"/>
      </a:defRPr>
    </a:lvl7pPr>
    <a:lvl8pPr marL="14615587" algn="l" defTabSz="4175882" rtl="0" eaLnBrk="1" latinLnBrk="0" hangingPunct="1">
      <a:defRPr sz="8220" kern="1200">
        <a:solidFill>
          <a:schemeClr val="tx1"/>
        </a:solidFill>
        <a:latin typeface="+mn-lt"/>
        <a:ea typeface="+mn-ea"/>
        <a:cs typeface="+mn-cs"/>
      </a:defRPr>
    </a:lvl8pPr>
    <a:lvl9pPr marL="16703528" algn="l" defTabSz="4175882" rtl="0" eaLnBrk="1" latinLnBrk="0" hangingPunct="1">
      <a:defRPr sz="822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536" userDrawn="1">
          <p15:clr>
            <a:srgbClr val="A4A3A4"/>
          </p15:clr>
        </p15:guide>
        <p15:guide id="2" pos="1345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7731" autoAdjust="0"/>
    <p:restoredTop sz="93269"/>
  </p:normalViewPr>
  <p:slideViewPr>
    <p:cSldViewPr snapToGrid="0" snapToObjects="1" showGuides="1">
      <p:cViewPr>
        <p:scale>
          <a:sx n="70" d="100"/>
          <a:sy n="70" d="100"/>
        </p:scale>
        <p:origin x="-6256" y="144"/>
      </p:cViewPr>
      <p:guideLst>
        <p:guide orient="horz" pos="9536"/>
        <p:guide pos="1345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4F348A-A9CD-A044-BA51-46C40B914425}" type="datetimeFigureOut">
              <a:rPr lang="en-GB" smtClean="0"/>
              <a:t>03/05/2017</a:t>
            </a:fld>
            <a:endParaRPr lang="en-GB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2935288" y="857250"/>
            <a:ext cx="3273425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E16DD8-62ED-F04A-AAB3-A7983A50EEA1}" type="slidenum">
              <a:rPr lang="en-GB" smtClean="0"/>
              <a:t>‹n.›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00439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175882" rtl="0" eaLnBrk="1" latinLnBrk="0" hangingPunct="1">
      <a:defRPr sz="5480" kern="1200">
        <a:solidFill>
          <a:schemeClr val="tx1"/>
        </a:solidFill>
        <a:latin typeface="+mn-lt"/>
        <a:ea typeface="+mn-ea"/>
        <a:cs typeface="+mn-cs"/>
      </a:defRPr>
    </a:lvl1pPr>
    <a:lvl2pPr marL="2087941" algn="l" defTabSz="4175882" rtl="0" eaLnBrk="1" latinLnBrk="0" hangingPunct="1">
      <a:defRPr sz="5480" kern="1200">
        <a:solidFill>
          <a:schemeClr val="tx1"/>
        </a:solidFill>
        <a:latin typeface="+mn-lt"/>
        <a:ea typeface="+mn-ea"/>
        <a:cs typeface="+mn-cs"/>
      </a:defRPr>
    </a:lvl2pPr>
    <a:lvl3pPr marL="4175882" algn="l" defTabSz="4175882" rtl="0" eaLnBrk="1" latinLnBrk="0" hangingPunct="1">
      <a:defRPr sz="5480" kern="1200">
        <a:solidFill>
          <a:schemeClr val="tx1"/>
        </a:solidFill>
        <a:latin typeface="+mn-lt"/>
        <a:ea typeface="+mn-ea"/>
        <a:cs typeface="+mn-cs"/>
      </a:defRPr>
    </a:lvl3pPr>
    <a:lvl4pPr marL="6263823" algn="l" defTabSz="4175882" rtl="0" eaLnBrk="1" latinLnBrk="0" hangingPunct="1">
      <a:defRPr sz="5480" kern="1200">
        <a:solidFill>
          <a:schemeClr val="tx1"/>
        </a:solidFill>
        <a:latin typeface="+mn-lt"/>
        <a:ea typeface="+mn-ea"/>
        <a:cs typeface="+mn-cs"/>
      </a:defRPr>
    </a:lvl4pPr>
    <a:lvl5pPr marL="8351764" algn="l" defTabSz="4175882" rtl="0" eaLnBrk="1" latinLnBrk="0" hangingPunct="1">
      <a:defRPr sz="5480" kern="1200">
        <a:solidFill>
          <a:schemeClr val="tx1"/>
        </a:solidFill>
        <a:latin typeface="+mn-lt"/>
        <a:ea typeface="+mn-ea"/>
        <a:cs typeface="+mn-cs"/>
      </a:defRPr>
    </a:lvl5pPr>
    <a:lvl6pPr marL="10439705" algn="l" defTabSz="4175882" rtl="0" eaLnBrk="1" latinLnBrk="0" hangingPunct="1">
      <a:defRPr sz="5480" kern="1200">
        <a:solidFill>
          <a:schemeClr val="tx1"/>
        </a:solidFill>
        <a:latin typeface="+mn-lt"/>
        <a:ea typeface="+mn-ea"/>
        <a:cs typeface="+mn-cs"/>
      </a:defRPr>
    </a:lvl6pPr>
    <a:lvl7pPr marL="12527646" algn="l" defTabSz="4175882" rtl="0" eaLnBrk="1" latinLnBrk="0" hangingPunct="1">
      <a:defRPr sz="5480" kern="1200">
        <a:solidFill>
          <a:schemeClr val="tx1"/>
        </a:solidFill>
        <a:latin typeface="+mn-lt"/>
        <a:ea typeface="+mn-ea"/>
        <a:cs typeface="+mn-cs"/>
      </a:defRPr>
    </a:lvl7pPr>
    <a:lvl8pPr marL="14615587" algn="l" defTabSz="4175882" rtl="0" eaLnBrk="1" latinLnBrk="0" hangingPunct="1">
      <a:defRPr sz="5480" kern="1200">
        <a:solidFill>
          <a:schemeClr val="tx1"/>
        </a:solidFill>
        <a:latin typeface="+mn-lt"/>
        <a:ea typeface="+mn-ea"/>
        <a:cs typeface="+mn-cs"/>
      </a:defRPr>
    </a:lvl8pPr>
    <a:lvl9pPr marL="16703528" algn="l" defTabSz="4175882" rtl="0" eaLnBrk="1" latinLnBrk="0" hangingPunct="1">
      <a:defRPr sz="548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935288" y="857250"/>
            <a:ext cx="3273425" cy="231457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E16DD8-62ED-F04A-AAB3-A7983A50EEA1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11893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10282" y="4954765"/>
            <a:ext cx="36383199" cy="10540259"/>
          </a:xfrm>
        </p:spPr>
        <p:txBody>
          <a:bodyPr anchor="b"/>
          <a:lstStyle>
            <a:lvl1pPr algn="ctr">
              <a:defRPr sz="26488"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50471" y="15901497"/>
            <a:ext cx="32102822" cy="7309499"/>
          </a:xfrm>
        </p:spPr>
        <p:txBody>
          <a:bodyPr/>
          <a:lstStyle>
            <a:lvl1pPr marL="0" indent="0" algn="ctr">
              <a:buNone/>
              <a:defRPr sz="10595"/>
            </a:lvl1pPr>
            <a:lvl2pPr marL="2018355" indent="0" algn="ctr">
              <a:buNone/>
              <a:defRPr sz="8829"/>
            </a:lvl2pPr>
            <a:lvl3pPr marL="4036710" indent="0" algn="ctr">
              <a:buNone/>
              <a:defRPr sz="7946"/>
            </a:lvl3pPr>
            <a:lvl4pPr marL="6055065" indent="0" algn="ctr">
              <a:buNone/>
              <a:defRPr sz="7063"/>
            </a:lvl4pPr>
            <a:lvl5pPr marL="8073420" indent="0" algn="ctr">
              <a:buNone/>
              <a:defRPr sz="7063"/>
            </a:lvl5pPr>
            <a:lvl6pPr marL="10091776" indent="0" algn="ctr">
              <a:buNone/>
              <a:defRPr sz="7063"/>
            </a:lvl6pPr>
            <a:lvl7pPr marL="12110131" indent="0" algn="ctr">
              <a:buNone/>
              <a:defRPr sz="7063"/>
            </a:lvl7pPr>
            <a:lvl8pPr marL="14128486" indent="0" algn="ctr">
              <a:buNone/>
              <a:defRPr sz="7063"/>
            </a:lvl8pPr>
            <a:lvl9pPr marL="16146841" indent="0" algn="ctr">
              <a:buNone/>
              <a:defRPr sz="7063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FE139-9A16-224E-9BAF-58FBCC8EA925}" type="datetimeFigureOut">
              <a:rPr lang="en-GB" smtClean="0"/>
              <a:t>03/05/2017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17888-B609-B145-81B7-D1017DFD4C2E}" type="slidenum">
              <a:rPr lang="en-GB" smtClean="0"/>
              <a:t>‹n.›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FE139-9A16-224E-9BAF-58FBCC8EA925}" type="datetimeFigureOut">
              <a:rPr lang="en-GB" smtClean="0"/>
              <a:t>03/05/2017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17888-B609-B145-81B7-D1017DFD4C2E}" type="slidenum">
              <a:rPr lang="en-GB" smtClean="0"/>
              <a:t>‹n.›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0631445" y="1611875"/>
            <a:ext cx="9229561" cy="25656844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42761" y="1611875"/>
            <a:ext cx="27153637" cy="25656844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FE139-9A16-224E-9BAF-58FBCC8EA925}" type="datetimeFigureOut">
              <a:rPr lang="en-GB" smtClean="0"/>
              <a:t>03/05/2017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17888-B609-B145-81B7-D1017DFD4C2E}" type="slidenum">
              <a:rPr lang="en-GB" smtClean="0"/>
              <a:t>‹n.›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FE139-9A16-224E-9BAF-58FBCC8EA925}" type="datetimeFigureOut">
              <a:rPr lang="en-GB" smtClean="0"/>
              <a:t>03/05/2017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17888-B609-B145-81B7-D1017DFD4C2E}" type="slidenum">
              <a:rPr lang="en-GB" smtClean="0"/>
              <a:t>‹n.›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0467" y="7547788"/>
            <a:ext cx="36918246" cy="12593645"/>
          </a:xfrm>
        </p:spPr>
        <p:txBody>
          <a:bodyPr anchor="b"/>
          <a:lstStyle>
            <a:lvl1pPr>
              <a:defRPr sz="26488"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20467" y="20260574"/>
            <a:ext cx="36918246" cy="6622701"/>
          </a:xfrm>
        </p:spPr>
        <p:txBody>
          <a:bodyPr/>
          <a:lstStyle>
            <a:lvl1pPr marL="0" indent="0">
              <a:buNone/>
              <a:defRPr sz="10595">
                <a:solidFill>
                  <a:schemeClr val="tx1"/>
                </a:solidFill>
              </a:defRPr>
            </a:lvl1pPr>
            <a:lvl2pPr marL="2018355" indent="0">
              <a:buNone/>
              <a:defRPr sz="8829">
                <a:solidFill>
                  <a:schemeClr val="tx1">
                    <a:tint val="75000"/>
                  </a:schemeClr>
                </a:solidFill>
              </a:defRPr>
            </a:lvl2pPr>
            <a:lvl3pPr marL="4036710" indent="0">
              <a:buNone/>
              <a:defRPr sz="7946">
                <a:solidFill>
                  <a:schemeClr val="tx1">
                    <a:tint val="75000"/>
                  </a:schemeClr>
                </a:solidFill>
              </a:defRPr>
            </a:lvl3pPr>
            <a:lvl4pPr marL="6055065" indent="0">
              <a:buNone/>
              <a:defRPr sz="7063">
                <a:solidFill>
                  <a:schemeClr val="tx1">
                    <a:tint val="75000"/>
                  </a:schemeClr>
                </a:solidFill>
              </a:defRPr>
            </a:lvl4pPr>
            <a:lvl5pPr marL="8073420" indent="0">
              <a:buNone/>
              <a:defRPr sz="7063">
                <a:solidFill>
                  <a:schemeClr val="tx1">
                    <a:tint val="75000"/>
                  </a:schemeClr>
                </a:solidFill>
              </a:defRPr>
            </a:lvl5pPr>
            <a:lvl6pPr marL="10091776" indent="0">
              <a:buNone/>
              <a:defRPr sz="7063">
                <a:solidFill>
                  <a:schemeClr val="tx1">
                    <a:tint val="75000"/>
                  </a:schemeClr>
                </a:solidFill>
              </a:defRPr>
            </a:lvl6pPr>
            <a:lvl7pPr marL="12110131" indent="0">
              <a:buNone/>
              <a:defRPr sz="7063">
                <a:solidFill>
                  <a:schemeClr val="tx1">
                    <a:tint val="75000"/>
                  </a:schemeClr>
                </a:solidFill>
              </a:defRPr>
            </a:lvl7pPr>
            <a:lvl8pPr marL="14128486" indent="0">
              <a:buNone/>
              <a:defRPr sz="7063">
                <a:solidFill>
                  <a:schemeClr val="tx1">
                    <a:tint val="75000"/>
                  </a:schemeClr>
                </a:solidFill>
              </a:defRPr>
            </a:lvl8pPr>
            <a:lvl9pPr marL="16146841" indent="0">
              <a:buNone/>
              <a:defRPr sz="706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FE139-9A16-224E-9BAF-58FBCC8EA925}" type="datetimeFigureOut">
              <a:rPr lang="en-GB" smtClean="0"/>
              <a:t>03/05/2017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17888-B609-B145-81B7-D1017DFD4C2E}" type="slidenum">
              <a:rPr lang="en-GB" smtClean="0"/>
              <a:t>‹n.›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42759" y="8059374"/>
            <a:ext cx="18191599" cy="19209345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669405" y="8059374"/>
            <a:ext cx="18191599" cy="19209345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FE139-9A16-224E-9BAF-58FBCC8EA925}" type="datetimeFigureOut">
              <a:rPr lang="en-GB" smtClean="0"/>
              <a:t>03/05/2017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17888-B609-B145-81B7-D1017DFD4C2E}" type="slidenum">
              <a:rPr lang="en-GB" smtClean="0"/>
              <a:t>‹n.›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8334" y="1611882"/>
            <a:ext cx="36918246" cy="5851808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48339" y="7421634"/>
            <a:ext cx="18107995" cy="3637228"/>
          </a:xfrm>
        </p:spPr>
        <p:txBody>
          <a:bodyPr anchor="b"/>
          <a:lstStyle>
            <a:lvl1pPr marL="0" indent="0">
              <a:buNone/>
              <a:defRPr sz="10595" b="1"/>
            </a:lvl1pPr>
            <a:lvl2pPr marL="2018355" indent="0">
              <a:buNone/>
              <a:defRPr sz="8829" b="1"/>
            </a:lvl2pPr>
            <a:lvl3pPr marL="4036710" indent="0">
              <a:buNone/>
              <a:defRPr sz="7946" b="1"/>
            </a:lvl3pPr>
            <a:lvl4pPr marL="6055065" indent="0">
              <a:buNone/>
              <a:defRPr sz="7063" b="1"/>
            </a:lvl4pPr>
            <a:lvl5pPr marL="8073420" indent="0">
              <a:buNone/>
              <a:defRPr sz="7063" b="1"/>
            </a:lvl5pPr>
            <a:lvl6pPr marL="10091776" indent="0">
              <a:buNone/>
              <a:defRPr sz="7063" b="1"/>
            </a:lvl6pPr>
            <a:lvl7pPr marL="12110131" indent="0">
              <a:buNone/>
              <a:defRPr sz="7063" b="1"/>
            </a:lvl7pPr>
            <a:lvl8pPr marL="14128486" indent="0">
              <a:buNone/>
              <a:defRPr sz="7063" b="1"/>
            </a:lvl8pPr>
            <a:lvl9pPr marL="16146841" indent="0">
              <a:buNone/>
              <a:defRPr sz="7063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48339" y="11058863"/>
            <a:ext cx="18107995" cy="16265921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1669408" y="7421634"/>
            <a:ext cx="18197174" cy="3637228"/>
          </a:xfrm>
        </p:spPr>
        <p:txBody>
          <a:bodyPr anchor="b"/>
          <a:lstStyle>
            <a:lvl1pPr marL="0" indent="0">
              <a:buNone/>
              <a:defRPr sz="10595" b="1"/>
            </a:lvl1pPr>
            <a:lvl2pPr marL="2018355" indent="0">
              <a:buNone/>
              <a:defRPr sz="8829" b="1"/>
            </a:lvl2pPr>
            <a:lvl3pPr marL="4036710" indent="0">
              <a:buNone/>
              <a:defRPr sz="7946" b="1"/>
            </a:lvl3pPr>
            <a:lvl4pPr marL="6055065" indent="0">
              <a:buNone/>
              <a:defRPr sz="7063" b="1"/>
            </a:lvl4pPr>
            <a:lvl5pPr marL="8073420" indent="0">
              <a:buNone/>
              <a:defRPr sz="7063" b="1"/>
            </a:lvl5pPr>
            <a:lvl6pPr marL="10091776" indent="0">
              <a:buNone/>
              <a:defRPr sz="7063" b="1"/>
            </a:lvl6pPr>
            <a:lvl7pPr marL="12110131" indent="0">
              <a:buNone/>
              <a:defRPr sz="7063" b="1"/>
            </a:lvl7pPr>
            <a:lvl8pPr marL="14128486" indent="0">
              <a:buNone/>
              <a:defRPr sz="7063" b="1"/>
            </a:lvl8pPr>
            <a:lvl9pPr marL="16146841" indent="0">
              <a:buNone/>
              <a:defRPr sz="7063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1669408" y="11058863"/>
            <a:ext cx="18197174" cy="16265921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FE139-9A16-224E-9BAF-58FBCC8EA925}" type="datetimeFigureOut">
              <a:rPr lang="en-GB" smtClean="0"/>
              <a:t>03/05/2017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17888-B609-B145-81B7-D1017DFD4C2E}" type="slidenum">
              <a:rPr lang="en-GB" smtClean="0"/>
              <a:t>‹n.›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FE139-9A16-224E-9BAF-58FBCC8EA925}" type="datetimeFigureOut">
              <a:rPr lang="en-GB" smtClean="0"/>
              <a:t>03/05/2017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17888-B609-B145-81B7-D1017DFD4C2E}" type="slidenum">
              <a:rPr lang="en-GB" smtClean="0"/>
              <a:t>‹n.›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FE139-9A16-224E-9BAF-58FBCC8EA925}" type="datetimeFigureOut">
              <a:rPr lang="en-GB" smtClean="0"/>
              <a:t>03/05/2017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17888-B609-B145-81B7-D1017DFD4C2E}" type="slidenum">
              <a:rPr lang="en-GB" smtClean="0"/>
              <a:t>‹n.›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8334" y="2018348"/>
            <a:ext cx="13805328" cy="7064216"/>
          </a:xfrm>
        </p:spPr>
        <p:txBody>
          <a:bodyPr anchor="b"/>
          <a:lstStyle>
            <a:lvl1pPr>
              <a:defRPr sz="14127"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197174" y="4359077"/>
            <a:ext cx="21669405" cy="21515024"/>
          </a:xfrm>
        </p:spPr>
        <p:txBody>
          <a:bodyPr/>
          <a:lstStyle>
            <a:lvl1pPr>
              <a:defRPr sz="14127"/>
            </a:lvl1pPr>
            <a:lvl2pPr>
              <a:defRPr sz="12361"/>
            </a:lvl2pPr>
            <a:lvl3pPr>
              <a:defRPr sz="10595"/>
            </a:lvl3pPr>
            <a:lvl4pPr>
              <a:defRPr sz="8829"/>
            </a:lvl4pPr>
            <a:lvl5pPr>
              <a:defRPr sz="8829"/>
            </a:lvl5pPr>
            <a:lvl6pPr>
              <a:defRPr sz="8829"/>
            </a:lvl6pPr>
            <a:lvl7pPr>
              <a:defRPr sz="8829"/>
            </a:lvl7pPr>
            <a:lvl8pPr>
              <a:defRPr sz="8829"/>
            </a:lvl8pPr>
            <a:lvl9pPr>
              <a:defRPr sz="8829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48334" y="9082564"/>
            <a:ext cx="13805328" cy="16826573"/>
          </a:xfrm>
        </p:spPr>
        <p:txBody>
          <a:bodyPr/>
          <a:lstStyle>
            <a:lvl1pPr marL="0" indent="0">
              <a:buNone/>
              <a:defRPr sz="7063"/>
            </a:lvl1pPr>
            <a:lvl2pPr marL="2018355" indent="0">
              <a:buNone/>
              <a:defRPr sz="6180"/>
            </a:lvl2pPr>
            <a:lvl3pPr marL="4036710" indent="0">
              <a:buNone/>
              <a:defRPr sz="5298"/>
            </a:lvl3pPr>
            <a:lvl4pPr marL="6055065" indent="0">
              <a:buNone/>
              <a:defRPr sz="4415"/>
            </a:lvl4pPr>
            <a:lvl5pPr marL="8073420" indent="0">
              <a:buNone/>
              <a:defRPr sz="4415"/>
            </a:lvl5pPr>
            <a:lvl6pPr marL="10091776" indent="0">
              <a:buNone/>
              <a:defRPr sz="4415"/>
            </a:lvl6pPr>
            <a:lvl7pPr marL="12110131" indent="0">
              <a:buNone/>
              <a:defRPr sz="4415"/>
            </a:lvl7pPr>
            <a:lvl8pPr marL="14128486" indent="0">
              <a:buNone/>
              <a:defRPr sz="4415"/>
            </a:lvl8pPr>
            <a:lvl9pPr marL="16146841" indent="0">
              <a:buNone/>
              <a:defRPr sz="4415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FE139-9A16-224E-9BAF-58FBCC8EA925}" type="datetimeFigureOut">
              <a:rPr lang="en-GB" smtClean="0"/>
              <a:t>03/05/2017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17888-B609-B145-81B7-D1017DFD4C2E}" type="slidenum">
              <a:rPr lang="en-GB" smtClean="0"/>
              <a:t>‹n.›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8334" y="2018348"/>
            <a:ext cx="13805328" cy="7064216"/>
          </a:xfrm>
        </p:spPr>
        <p:txBody>
          <a:bodyPr anchor="b"/>
          <a:lstStyle>
            <a:lvl1pPr>
              <a:defRPr sz="14127"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197174" y="4359077"/>
            <a:ext cx="21669405" cy="21515024"/>
          </a:xfrm>
        </p:spPr>
        <p:txBody>
          <a:bodyPr anchor="t"/>
          <a:lstStyle>
            <a:lvl1pPr marL="0" indent="0">
              <a:buNone/>
              <a:defRPr sz="14127"/>
            </a:lvl1pPr>
            <a:lvl2pPr marL="2018355" indent="0">
              <a:buNone/>
              <a:defRPr sz="12361"/>
            </a:lvl2pPr>
            <a:lvl3pPr marL="4036710" indent="0">
              <a:buNone/>
              <a:defRPr sz="10595"/>
            </a:lvl3pPr>
            <a:lvl4pPr marL="6055065" indent="0">
              <a:buNone/>
              <a:defRPr sz="8829"/>
            </a:lvl4pPr>
            <a:lvl5pPr marL="8073420" indent="0">
              <a:buNone/>
              <a:defRPr sz="8829"/>
            </a:lvl5pPr>
            <a:lvl6pPr marL="10091776" indent="0">
              <a:buNone/>
              <a:defRPr sz="8829"/>
            </a:lvl6pPr>
            <a:lvl7pPr marL="12110131" indent="0">
              <a:buNone/>
              <a:defRPr sz="8829"/>
            </a:lvl7pPr>
            <a:lvl8pPr marL="14128486" indent="0">
              <a:buNone/>
              <a:defRPr sz="8829"/>
            </a:lvl8pPr>
            <a:lvl9pPr marL="16146841" indent="0">
              <a:buNone/>
              <a:defRPr sz="8829"/>
            </a:lvl9pPr>
          </a:lstStyle>
          <a:p>
            <a:r>
              <a:rPr lang="it-IT" smtClean="0"/>
              <a:t>Trascinare l'immagine su un segnaposto o fare clic sull'icona per aggiungerla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48334" y="9082564"/>
            <a:ext cx="13805328" cy="16826573"/>
          </a:xfrm>
        </p:spPr>
        <p:txBody>
          <a:bodyPr/>
          <a:lstStyle>
            <a:lvl1pPr marL="0" indent="0">
              <a:buNone/>
              <a:defRPr sz="7063"/>
            </a:lvl1pPr>
            <a:lvl2pPr marL="2018355" indent="0">
              <a:buNone/>
              <a:defRPr sz="6180"/>
            </a:lvl2pPr>
            <a:lvl3pPr marL="4036710" indent="0">
              <a:buNone/>
              <a:defRPr sz="5298"/>
            </a:lvl3pPr>
            <a:lvl4pPr marL="6055065" indent="0">
              <a:buNone/>
              <a:defRPr sz="4415"/>
            </a:lvl4pPr>
            <a:lvl5pPr marL="8073420" indent="0">
              <a:buNone/>
              <a:defRPr sz="4415"/>
            </a:lvl5pPr>
            <a:lvl6pPr marL="10091776" indent="0">
              <a:buNone/>
              <a:defRPr sz="4415"/>
            </a:lvl6pPr>
            <a:lvl7pPr marL="12110131" indent="0">
              <a:buNone/>
              <a:defRPr sz="4415"/>
            </a:lvl7pPr>
            <a:lvl8pPr marL="14128486" indent="0">
              <a:buNone/>
              <a:defRPr sz="4415"/>
            </a:lvl8pPr>
            <a:lvl9pPr marL="16146841" indent="0">
              <a:buNone/>
              <a:defRPr sz="4415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FE139-9A16-224E-9BAF-58FBCC8EA925}" type="datetimeFigureOut">
              <a:rPr lang="en-GB" smtClean="0"/>
              <a:t>03/05/2017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17888-B609-B145-81B7-D1017DFD4C2E}" type="slidenum">
              <a:rPr lang="en-GB" smtClean="0"/>
              <a:t>‹n.›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942759" y="1611882"/>
            <a:ext cx="36918246" cy="58518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42759" y="8059374"/>
            <a:ext cx="36918246" cy="192093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942759" y="28060644"/>
            <a:ext cx="9630847" cy="1611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2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4FE139-9A16-224E-9BAF-58FBCC8EA925}" type="datetimeFigureOut">
              <a:rPr lang="en-GB" smtClean="0"/>
              <a:t>03/05/2017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178747" y="28060644"/>
            <a:ext cx="14446270" cy="1611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2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230157" y="28060644"/>
            <a:ext cx="9630847" cy="1611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2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617888-B609-B145-81B7-D1017DFD4C2E}" type="slidenum">
              <a:rPr lang="en-GB" smtClean="0"/>
              <a:t>‹n.›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9195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4036710" rtl="0" eaLnBrk="1" latinLnBrk="0" hangingPunct="1">
        <a:lnSpc>
          <a:spcPct val="90000"/>
        </a:lnSpc>
        <a:spcBef>
          <a:spcPct val="0"/>
        </a:spcBef>
        <a:buNone/>
        <a:defRPr sz="1942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09178" indent="-1009178" algn="l" defTabSz="4036710" rtl="0" eaLnBrk="1" latinLnBrk="0" hangingPunct="1">
        <a:lnSpc>
          <a:spcPct val="90000"/>
        </a:lnSpc>
        <a:spcBef>
          <a:spcPts val="4415"/>
        </a:spcBef>
        <a:buFont typeface="Arial" panose="020B0604020202020204" pitchFamily="34" charset="0"/>
        <a:buChar char="•"/>
        <a:defRPr sz="12361" kern="1200">
          <a:solidFill>
            <a:schemeClr val="tx1"/>
          </a:solidFill>
          <a:latin typeface="+mn-lt"/>
          <a:ea typeface="+mn-ea"/>
          <a:cs typeface="+mn-cs"/>
        </a:defRPr>
      </a:lvl1pPr>
      <a:lvl2pPr marL="3027533" indent="-1009178" algn="l" defTabSz="4036710" rtl="0" eaLnBrk="1" latinLnBrk="0" hangingPunct="1">
        <a:lnSpc>
          <a:spcPct val="90000"/>
        </a:lnSpc>
        <a:spcBef>
          <a:spcPts val="2207"/>
        </a:spcBef>
        <a:buFont typeface="Arial" panose="020B0604020202020204" pitchFamily="34" charset="0"/>
        <a:buChar char="•"/>
        <a:defRPr sz="10595" kern="1200">
          <a:solidFill>
            <a:schemeClr val="tx1"/>
          </a:solidFill>
          <a:latin typeface="+mn-lt"/>
          <a:ea typeface="+mn-ea"/>
          <a:cs typeface="+mn-cs"/>
        </a:defRPr>
      </a:lvl2pPr>
      <a:lvl3pPr marL="5045888" indent="-1009178" algn="l" defTabSz="4036710" rtl="0" eaLnBrk="1" latinLnBrk="0" hangingPunct="1">
        <a:lnSpc>
          <a:spcPct val="90000"/>
        </a:lnSpc>
        <a:spcBef>
          <a:spcPts val="2207"/>
        </a:spcBef>
        <a:buFont typeface="Arial" panose="020B0604020202020204" pitchFamily="34" charset="0"/>
        <a:buChar char="•"/>
        <a:defRPr sz="8829" kern="1200">
          <a:solidFill>
            <a:schemeClr val="tx1"/>
          </a:solidFill>
          <a:latin typeface="+mn-lt"/>
          <a:ea typeface="+mn-ea"/>
          <a:cs typeface="+mn-cs"/>
        </a:defRPr>
      </a:lvl3pPr>
      <a:lvl4pPr marL="7064243" indent="-1009178" algn="l" defTabSz="4036710" rtl="0" eaLnBrk="1" latinLnBrk="0" hangingPunct="1">
        <a:lnSpc>
          <a:spcPct val="90000"/>
        </a:lnSpc>
        <a:spcBef>
          <a:spcPts val="2207"/>
        </a:spcBef>
        <a:buFont typeface="Arial" panose="020B0604020202020204" pitchFamily="34" charset="0"/>
        <a:buChar char="•"/>
        <a:defRPr sz="7946" kern="1200">
          <a:solidFill>
            <a:schemeClr val="tx1"/>
          </a:solidFill>
          <a:latin typeface="+mn-lt"/>
          <a:ea typeface="+mn-ea"/>
          <a:cs typeface="+mn-cs"/>
        </a:defRPr>
      </a:lvl4pPr>
      <a:lvl5pPr marL="9082598" indent="-1009178" algn="l" defTabSz="4036710" rtl="0" eaLnBrk="1" latinLnBrk="0" hangingPunct="1">
        <a:lnSpc>
          <a:spcPct val="90000"/>
        </a:lnSpc>
        <a:spcBef>
          <a:spcPts val="2207"/>
        </a:spcBef>
        <a:buFont typeface="Arial" panose="020B0604020202020204" pitchFamily="34" charset="0"/>
        <a:buChar char="•"/>
        <a:defRPr sz="7946" kern="1200">
          <a:solidFill>
            <a:schemeClr val="tx1"/>
          </a:solidFill>
          <a:latin typeface="+mn-lt"/>
          <a:ea typeface="+mn-ea"/>
          <a:cs typeface="+mn-cs"/>
        </a:defRPr>
      </a:lvl5pPr>
      <a:lvl6pPr marL="11100953" indent="-1009178" algn="l" defTabSz="4036710" rtl="0" eaLnBrk="1" latinLnBrk="0" hangingPunct="1">
        <a:lnSpc>
          <a:spcPct val="90000"/>
        </a:lnSpc>
        <a:spcBef>
          <a:spcPts val="2207"/>
        </a:spcBef>
        <a:buFont typeface="Arial" panose="020B0604020202020204" pitchFamily="34" charset="0"/>
        <a:buChar char="•"/>
        <a:defRPr sz="7946" kern="1200">
          <a:solidFill>
            <a:schemeClr val="tx1"/>
          </a:solidFill>
          <a:latin typeface="+mn-lt"/>
          <a:ea typeface="+mn-ea"/>
          <a:cs typeface="+mn-cs"/>
        </a:defRPr>
      </a:lvl6pPr>
      <a:lvl7pPr marL="13119308" indent="-1009178" algn="l" defTabSz="4036710" rtl="0" eaLnBrk="1" latinLnBrk="0" hangingPunct="1">
        <a:lnSpc>
          <a:spcPct val="90000"/>
        </a:lnSpc>
        <a:spcBef>
          <a:spcPts val="2207"/>
        </a:spcBef>
        <a:buFont typeface="Arial" panose="020B0604020202020204" pitchFamily="34" charset="0"/>
        <a:buChar char="•"/>
        <a:defRPr sz="7946" kern="1200">
          <a:solidFill>
            <a:schemeClr val="tx1"/>
          </a:solidFill>
          <a:latin typeface="+mn-lt"/>
          <a:ea typeface="+mn-ea"/>
          <a:cs typeface="+mn-cs"/>
        </a:defRPr>
      </a:lvl7pPr>
      <a:lvl8pPr marL="15137663" indent="-1009178" algn="l" defTabSz="4036710" rtl="0" eaLnBrk="1" latinLnBrk="0" hangingPunct="1">
        <a:lnSpc>
          <a:spcPct val="90000"/>
        </a:lnSpc>
        <a:spcBef>
          <a:spcPts val="2207"/>
        </a:spcBef>
        <a:buFont typeface="Arial" panose="020B0604020202020204" pitchFamily="34" charset="0"/>
        <a:buChar char="•"/>
        <a:defRPr sz="7946" kern="1200">
          <a:solidFill>
            <a:schemeClr val="tx1"/>
          </a:solidFill>
          <a:latin typeface="+mn-lt"/>
          <a:ea typeface="+mn-ea"/>
          <a:cs typeface="+mn-cs"/>
        </a:defRPr>
      </a:lvl8pPr>
      <a:lvl9pPr marL="17156019" indent="-1009178" algn="l" defTabSz="4036710" rtl="0" eaLnBrk="1" latinLnBrk="0" hangingPunct="1">
        <a:lnSpc>
          <a:spcPct val="90000"/>
        </a:lnSpc>
        <a:spcBef>
          <a:spcPts val="2207"/>
        </a:spcBef>
        <a:buFont typeface="Arial" panose="020B0604020202020204" pitchFamily="34" charset="0"/>
        <a:buChar char="•"/>
        <a:defRPr sz="794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036710" rtl="0" eaLnBrk="1" latinLnBrk="0" hangingPunct="1">
        <a:defRPr sz="7946" kern="1200">
          <a:solidFill>
            <a:schemeClr val="tx1"/>
          </a:solidFill>
          <a:latin typeface="+mn-lt"/>
          <a:ea typeface="+mn-ea"/>
          <a:cs typeface="+mn-cs"/>
        </a:defRPr>
      </a:lvl1pPr>
      <a:lvl2pPr marL="2018355" algn="l" defTabSz="4036710" rtl="0" eaLnBrk="1" latinLnBrk="0" hangingPunct="1">
        <a:defRPr sz="7946" kern="1200">
          <a:solidFill>
            <a:schemeClr val="tx1"/>
          </a:solidFill>
          <a:latin typeface="+mn-lt"/>
          <a:ea typeface="+mn-ea"/>
          <a:cs typeface="+mn-cs"/>
        </a:defRPr>
      </a:lvl2pPr>
      <a:lvl3pPr marL="4036710" algn="l" defTabSz="4036710" rtl="0" eaLnBrk="1" latinLnBrk="0" hangingPunct="1">
        <a:defRPr sz="7946" kern="1200">
          <a:solidFill>
            <a:schemeClr val="tx1"/>
          </a:solidFill>
          <a:latin typeface="+mn-lt"/>
          <a:ea typeface="+mn-ea"/>
          <a:cs typeface="+mn-cs"/>
        </a:defRPr>
      </a:lvl3pPr>
      <a:lvl4pPr marL="6055065" algn="l" defTabSz="4036710" rtl="0" eaLnBrk="1" latinLnBrk="0" hangingPunct="1">
        <a:defRPr sz="7946" kern="1200">
          <a:solidFill>
            <a:schemeClr val="tx1"/>
          </a:solidFill>
          <a:latin typeface="+mn-lt"/>
          <a:ea typeface="+mn-ea"/>
          <a:cs typeface="+mn-cs"/>
        </a:defRPr>
      </a:lvl4pPr>
      <a:lvl5pPr marL="8073420" algn="l" defTabSz="4036710" rtl="0" eaLnBrk="1" latinLnBrk="0" hangingPunct="1">
        <a:defRPr sz="7946" kern="1200">
          <a:solidFill>
            <a:schemeClr val="tx1"/>
          </a:solidFill>
          <a:latin typeface="+mn-lt"/>
          <a:ea typeface="+mn-ea"/>
          <a:cs typeface="+mn-cs"/>
        </a:defRPr>
      </a:lvl5pPr>
      <a:lvl6pPr marL="10091776" algn="l" defTabSz="4036710" rtl="0" eaLnBrk="1" latinLnBrk="0" hangingPunct="1">
        <a:defRPr sz="7946" kern="1200">
          <a:solidFill>
            <a:schemeClr val="tx1"/>
          </a:solidFill>
          <a:latin typeface="+mn-lt"/>
          <a:ea typeface="+mn-ea"/>
          <a:cs typeface="+mn-cs"/>
        </a:defRPr>
      </a:lvl6pPr>
      <a:lvl7pPr marL="12110131" algn="l" defTabSz="4036710" rtl="0" eaLnBrk="1" latinLnBrk="0" hangingPunct="1">
        <a:defRPr sz="7946" kern="1200">
          <a:solidFill>
            <a:schemeClr val="tx1"/>
          </a:solidFill>
          <a:latin typeface="+mn-lt"/>
          <a:ea typeface="+mn-ea"/>
          <a:cs typeface="+mn-cs"/>
        </a:defRPr>
      </a:lvl7pPr>
      <a:lvl8pPr marL="14128486" algn="l" defTabSz="4036710" rtl="0" eaLnBrk="1" latinLnBrk="0" hangingPunct="1">
        <a:defRPr sz="7946" kern="1200">
          <a:solidFill>
            <a:schemeClr val="tx1"/>
          </a:solidFill>
          <a:latin typeface="+mn-lt"/>
          <a:ea typeface="+mn-ea"/>
          <a:cs typeface="+mn-cs"/>
        </a:defRPr>
      </a:lvl8pPr>
      <a:lvl9pPr marL="16146841" algn="l" defTabSz="4036710" rtl="0" eaLnBrk="1" latinLnBrk="0" hangingPunct="1">
        <a:defRPr sz="794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20" Type="http://schemas.openxmlformats.org/officeDocument/2006/relationships/image" Target="../media/image17.png"/><Relationship Id="rId21" Type="http://schemas.openxmlformats.org/officeDocument/2006/relationships/image" Target="../media/image18.jpeg"/><Relationship Id="rId22" Type="http://schemas.openxmlformats.org/officeDocument/2006/relationships/image" Target="../media/image19.tiff"/><Relationship Id="rId23" Type="http://schemas.openxmlformats.org/officeDocument/2006/relationships/image" Target="../media/image20.emf"/><Relationship Id="rId24" Type="http://schemas.openxmlformats.org/officeDocument/2006/relationships/image" Target="../media/image21.emf"/><Relationship Id="rId25" Type="http://schemas.openxmlformats.org/officeDocument/2006/relationships/image" Target="../media/image22.emf"/><Relationship Id="rId26" Type="http://schemas.openxmlformats.org/officeDocument/2006/relationships/image" Target="../media/image23.tiff"/><Relationship Id="rId27" Type="http://schemas.openxmlformats.org/officeDocument/2006/relationships/image" Target="../media/image24.tiff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openxmlformats.org/officeDocument/2006/relationships/image" Target="../media/image9.jpg"/><Relationship Id="rId13" Type="http://schemas.openxmlformats.org/officeDocument/2006/relationships/image" Target="../media/image10.tiff"/><Relationship Id="rId14" Type="http://schemas.openxmlformats.org/officeDocument/2006/relationships/image" Target="../media/image11.emf"/><Relationship Id="rId15" Type="http://schemas.openxmlformats.org/officeDocument/2006/relationships/image" Target="../media/image12.emf"/><Relationship Id="rId16" Type="http://schemas.openxmlformats.org/officeDocument/2006/relationships/image" Target="../media/image13.jpe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hyperlink" Target="mailto:stefano.rossi1@studenti.unipg.it" TargetMode="External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8" Type="http://schemas.openxmlformats.org/officeDocument/2006/relationships/image" Target="../media/image5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uppo 36"/>
          <p:cNvGrpSpPr>
            <a:grpSpLocks noChangeAspect="1"/>
          </p:cNvGrpSpPr>
          <p:nvPr/>
        </p:nvGrpSpPr>
        <p:grpSpPr>
          <a:xfrm>
            <a:off x="2457318" y="23792653"/>
            <a:ext cx="6334805" cy="6084000"/>
            <a:chOff x="16341262" y="22543043"/>
            <a:chExt cx="4733407" cy="4546009"/>
          </a:xfrm>
        </p:grpSpPr>
        <p:pic>
          <p:nvPicPr>
            <p:cNvPr id="71" name="Picture 44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48" t="7805" r="9601"/>
            <a:stretch/>
          </p:blipFill>
          <p:spPr bwMode="auto">
            <a:xfrm>
              <a:off x="16341262" y="22543043"/>
              <a:ext cx="4733407" cy="45460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 l="18748" r="9601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25" name="CasellaDiTesto 24"/>
            <p:cNvSpPr txBox="1"/>
            <p:nvPr/>
          </p:nvSpPr>
          <p:spPr>
            <a:xfrm>
              <a:off x="16375866" y="26469814"/>
              <a:ext cx="1146590" cy="4305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endParaRPr lang="en-GB"/>
            </a:p>
          </p:txBody>
        </p:sp>
      </p:grpSp>
      <p:sp>
        <p:nvSpPr>
          <p:cNvPr id="4" name="CasellaDiTesto 3"/>
          <p:cNvSpPr txBox="1">
            <a:spLocks/>
          </p:cNvSpPr>
          <p:nvPr/>
        </p:nvSpPr>
        <p:spPr>
          <a:xfrm>
            <a:off x="299455" y="241119"/>
            <a:ext cx="42116972" cy="4534575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5400" b="1" dirty="0" smtClean="0">
                <a:solidFill>
                  <a:srgbClr val="002060"/>
                </a:solidFill>
              </a:rPr>
              <a:t>Insights on chaotic dynamics: mixing experiments between natural silicate melts from </a:t>
            </a:r>
            <a:r>
              <a:rPr lang="en-GB" sz="5400" b="1" dirty="0" err="1" smtClean="0">
                <a:solidFill>
                  <a:srgbClr val="002060"/>
                </a:solidFill>
              </a:rPr>
              <a:t>Vulcano</a:t>
            </a:r>
            <a:r>
              <a:rPr lang="en-GB" sz="5400" b="1" dirty="0" smtClean="0">
                <a:solidFill>
                  <a:srgbClr val="002060"/>
                </a:solidFill>
              </a:rPr>
              <a:t> island (Aeolian Islands, Italy)</a:t>
            </a:r>
          </a:p>
          <a:p>
            <a:pPr algn="ctr"/>
            <a:endParaRPr lang="it-IT" altLang="it-IT" sz="3200" b="1" dirty="0" smtClean="0">
              <a:solidFill>
                <a:schemeClr val="tx1"/>
              </a:solidFill>
            </a:endParaRPr>
          </a:p>
          <a:p>
            <a:pPr algn="ctr">
              <a:lnSpc>
                <a:spcPct val="200000"/>
              </a:lnSpc>
            </a:pPr>
            <a:r>
              <a:rPr lang="it-IT" altLang="it-IT" sz="3600" b="1" dirty="0" smtClean="0">
                <a:solidFill>
                  <a:srgbClr val="002060"/>
                </a:solidFill>
              </a:rPr>
              <a:t>Stefano Rossi </a:t>
            </a:r>
            <a:r>
              <a:rPr lang="it-IT" altLang="it-IT" sz="3600" b="1" baseline="30000" dirty="0" smtClean="0">
                <a:solidFill>
                  <a:srgbClr val="002060"/>
                </a:solidFill>
              </a:rPr>
              <a:t>(1)</a:t>
            </a:r>
            <a:r>
              <a:rPr lang="it-IT" altLang="it-IT" sz="3600" b="1" dirty="0" smtClean="0">
                <a:solidFill>
                  <a:srgbClr val="002060"/>
                </a:solidFill>
              </a:rPr>
              <a:t>, Daniele Morgavi </a:t>
            </a:r>
            <a:r>
              <a:rPr lang="it-IT" altLang="it-IT" sz="3600" b="1" baseline="30000" dirty="0" smtClean="0">
                <a:solidFill>
                  <a:srgbClr val="002060"/>
                </a:solidFill>
              </a:rPr>
              <a:t>(1)</a:t>
            </a:r>
            <a:r>
              <a:rPr lang="it-IT" altLang="it-IT" sz="3600" b="1" dirty="0" smtClean="0">
                <a:solidFill>
                  <a:srgbClr val="002060"/>
                </a:solidFill>
              </a:rPr>
              <a:t>, Maurizio Petrelli </a:t>
            </a:r>
            <a:r>
              <a:rPr lang="it-IT" altLang="it-IT" sz="3600" b="1" baseline="30000" dirty="0" smtClean="0">
                <a:solidFill>
                  <a:srgbClr val="002060"/>
                </a:solidFill>
              </a:rPr>
              <a:t>(1)</a:t>
            </a:r>
            <a:r>
              <a:rPr lang="it-IT" altLang="it-IT" sz="3600" b="1" dirty="0" smtClean="0">
                <a:solidFill>
                  <a:srgbClr val="002060"/>
                </a:solidFill>
              </a:rPr>
              <a:t>, Francesco Vetere </a:t>
            </a:r>
            <a:r>
              <a:rPr lang="it-IT" altLang="it-IT" sz="3600" b="1" baseline="30000" dirty="0" smtClean="0">
                <a:solidFill>
                  <a:srgbClr val="002060"/>
                </a:solidFill>
              </a:rPr>
              <a:t>(1)</a:t>
            </a:r>
            <a:r>
              <a:rPr lang="it-IT" altLang="it-IT" sz="3600" b="1" dirty="0" smtClean="0">
                <a:solidFill>
                  <a:srgbClr val="002060"/>
                </a:solidFill>
              </a:rPr>
              <a:t> &amp; Diego Perugini </a:t>
            </a:r>
            <a:r>
              <a:rPr lang="it-IT" altLang="it-IT" sz="3600" b="1" baseline="30000" dirty="0" smtClean="0">
                <a:solidFill>
                  <a:srgbClr val="002060"/>
                </a:solidFill>
              </a:rPr>
              <a:t>(1)</a:t>
            </a:r>
            <a:r>
              <a:rPr lang="it-IT" altLang="it-IT" sz="4400" b="1" dirty="0" smtClean="0">
                <a:solidFill>
                  <a:srgbClr val="002060"/>
                </a:solidFill>
              </a:rPr>
              <a:t/>
            </a:r>
            <a:br>
              <a:rPr lang="it-IT" altLang="it-IT" sz="4400" b="1" dirty="0" smtClean="0">
                <a:solidFill>
                  <a:srgbClr val="002060"/>
                </a:solidFill>
              </a:rPr>
            </a:br>
            <a:r>
              <a:rPr lang="it-IT" altLang="it-IT" sz="3600" baseline="30000" dirty="0" smtClean="0">
                <a:solidFill>
                  <a:srgbClr val="002060"/>
                </a:solidFill>
              </a:rPr>
              <a:t>(1)</a:t>
            </a:r>
            <a:r>
              <a:rPr lang="it-IT" altLang="it-IT" sz="3600" dirty="0" smtClean="0">
                <a:solidFill>
                  <a:srgbClr val="002060"/>
                </a:solidFill>
              </a:rPr>
              <a:t> Petro-</a:t>
            </a:r>
            <a:r>
              <a:rPr lang="it-IT" altLang="it-IT" sz="3600" dirty="0" err="1" smtClean="0">
                <a:solidFill>
                  <a:srgbClr val="002060"/>
                </a:solidFill>
              </a:rPr>
              <a:t>Volcanology</a:t>
            </a:r>
            <a:r>
              <a:rPr lang="it-IT" altLang="it-IT" sz="3600" dirty="0" smtClean="0">
                <a:solidFill>
                  <a:srgbClr val="002060"/>
                </a:solidFill>
              </a:rPr>
              <a:t> </a:t>
            </a:r>
            <a:r>
              <a:rPr lang="it-IT" altLang="it-IT" sz="3600" dirty="0" err="1" smtClean="0">
                <a:solidFill>
                  <a:srgbClr val="002060"/>
                </a:solidFill>
              </a:rPr>
              <a:t>Research</a:t>
            </a:r>
            <a:r>
              <a:rPr lang="it-IT" altLang="it-IT" sz="3600" dirty="0" smtClean="0">
                <a:solidFill>
                  <a:srgbClr val="002060"/>
                </a:solidFill>
              </a:rPr>
              <a:t> Group (PVRG), </a:t>
            </a:r>
            <a:r>
              <a:rPr lang="it-IT" altLang="it-IT" sz="3600" dirty="0" err="1" smtClean="0">
                <a:solidFill>
                  <a:srgbClr val="002060"/>
                </a:solidFill>
              </a:rPr>
              <a:t>Department</a:t>
            </a:r>
            <a:r>
              <a:rPr lang="it-IT" altLang="it-IT" sz="3600" dirty="0" smtClean="0">
                <a:solidFill>
                  <a:srgbClr val="002060"/>
                </a:solidFill>
              </a:rPr>
              <a:t> of </a:t>
            </a:r>
            <a:r>
              <a:rPr lang="it-IT" altLang="it-IT" sz="3600" dirty="0" err="1" smtClean="0">
                <a:solidFill>
                  <a:srgbClr val="002060"/>
                </a:solidFill>
              </a:rPr>
              <a:t>Physics</a:t>
            </a:r>
            <a:r>
              <a:rPr lang="it-IT" altLang="it-IT" sz="3600" dirty="0" smtClean="0">
                <a:solidFill>
                  <a:srgbClr val="002060"/>
                </a:solidFill>
              </a:rPr>
              <a:t> and </a:t>
            </a:r>
            <a:r>
              <a:rPr lang="it-IT" altLang="it-IT" sz="3600" dirty="0" err="1" smtClean="0">
                <a:solidFill>
                  <a:srgbClr val="002060"/>
                </a:solidFill>
              </a:rPr>
              <a:t>Geology</a:t>
            </a:r>
            <a:r>
              <a:rPr lang="it-IT" altLang="it-IT" sz="3600" dirty="0" smtClean="0">
                <a:solidFill>
                  <a:srgbClr val="002060"/>
                </a:solidFill>
              </a:rPr>
              <a:t>, </a:t>
            </a:r>
            <a:r>
              <a:rPr lang="it-IT" altLang="it-IT" sz="3600" dirty="0" err="1" smtClean="0">
                <a:solidFill>
                  <a:srgbClr val="002060"/>
                </a:solidFill>
              </a:rPr>
              <a:t>University</a:t>
            </a:r>
            <a:r>
              <a:rPr lang="it-IT" altLang="it-IT" sz="3600" dirty="0" smtClean="0">
                <a:solidFill>
                  <a:srgbClr val="002060"/>
                </a:solidFill>
              </a:rPr>
              <a:t> of Perugia, </a:t>
            </a:r>
            <a:r>
              <a:rPr lang="it-IT" altLang="it-IT" sz="3600" dirty="0" err="1" smtClean="0">
                <a:solidFill>
                  <a:srgbClr val="002060"/>
                </a:solidFill>
              </a:rPr>
              <a:t>Italy</a:t>
            </a:r>
            <a:endParaRPr lang="it-IT" altLang="it-IT" sz="3600" dirty="0" smtClean="0">
              <a:solidFill>
                <a:srgbClr val="002060"/>
              </a:solidFill>
            </a:endParaRPr>
          </a:p>
          <a:p>
            <a:pPr algn="ctr">
              <a:lnSpc>
                <a:spcPct val="200000"/>
              </a:lnSpc>
            </a:pPr>
            <a:r>
              <a:rPr lang="it-IT" altLang="it-IT" sz="3200" dirty="0" err="1" smtClean="0">
                <a:solidFill>
                  <a:srgbClr val="002060"/>
                </a:solidFill>
              </a:rPr>
              <a:t>Corresponding</a:t>
            </a:r>
            <a:r>
              <a:rPr lang="it-IT" altLang="it-IT" sz="3200" dirty="0" smtClean="0">
                <a:solidFill>
                  <a:srgbClr val="002060"/>
                </a:solidFill>
              </a:rPr>
              <a:t> </a:t>
            </a:r>
            <a:r>
              <a:rPr lang="it-IT" altLang="it-IT" sz="3200" dirty="0" err="1" smtClean="0">
                <a:solidFill>
                  <a:srgbClr val="002060"/>
                </a:solidFill>
              </a:rPr>
              <a:t>author</a:t>
            </a:r>
            <a:r>
              <a:rPr lang="it-IT" altLang="it-IT" sz="3200" dirty="0" smtClean="0">
                <a:solidFill>
                  <a:srgbClr val="002060"/>
                </a:solidFill>
              </a:rPr>
              <a:t>:</a:t>
            </a:r>
            <a:r>
              <a:rPr lang="it-IT" altLang="it-IT" sz="3200" i="1" dirty="0" smtClean="0">
                <a:solidFill>
                  <a:srgbClr val="002060"/>
                </a:solidFill>
              </a:rPr>
              <a:t> </a:t>
            </a:r>
            <a:r>
              <a:rPr lang="it-IT" altLang="it-IT" sz="3200" b="1" i="1" u="sng" dirty="0" smtClean="0">
                <a:solidFill>
                  <a:srgbClr val="002060"/>
                </a:solidFill>
                <a:hlinkClick r:id="rId4"/>
              </a:rPr>
              <a:t>stefano.rossi1@studenti.unipg.it</a:t>
            </a:r>
            <a:endParaRPr lang="it-IT" altLang="it-IT" sz="3200" b="1" i="1" u="sng" dirty="0" smtClean="0">
              <a:solidFill>
                <a:srgbClr val="002060"/>
              </a:solidFill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018" y="480634"/>
            <a:ext cx="1935225" cy="1932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grpSp>
        <p:nvGrpSpPr>
          <p:cNvPr id="7" name="Group 7"/>
          <p:cNvGrpSpPr>
            <a:grpSpLocks noChangeAspect="1"/>
          </p:cNvGrpSpPr>
          <p:nvPr/>
        </p:nvGrpSpPr>
        <p:grpSpPr bwMode="auto">
          <a:xfrm>
            <a:off x="1273137" y="2232435"/>
            <a:ext cx="3600000" cy="2482429"/>
            <a:chOff x="15151" y="502"/>
            <a:chExt cx="2606" cy="1797"/>
          </a:xfrm>
        </p:grpSpPr>
        <p:pic>
          <p:nvPicPr>
            <p:cNvPr id="8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34" r="15749"/>
            <a:stretch>
              <a:fillRect/>
            </a:stretch>
          </p:blipFill>
          <p:spPr bwMode="auto">
            <a:xfrm>
              <a:off x="15151" y="502"/>
              <a:ext cx="1835" cy="17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 l="15634" r="15749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9" name="Text Box 9"/>
            <p:cNvSpPr txBox="1">
              <a:spLocks noChangeArrowheads="1"/>
            </p:cNvSpPr>
            <p:nvPr/>
          </p:nvSpPr>
          <p:spPr bwMode="auto">
            <a:xfrm>
              <a:off x="16422" y="1095"/>
              <a:ext cx="1335" cy="6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8800">
                  <a:solidFill>
                    <a:srgbClr val="000000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8800">
                  <a:solidFill>
                    <a:srgbClr val="000000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8800">
                  <a:solidFill>
                    <a:srgbClr val="000000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8800">
                  <a:solidFill>
                    <a:srgbClr val="000000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8800">
                  <a:solidFill>
                    <a:srgbClr val="000000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8800">
                  <a:solidFill>
                    <a:srgbClr val="000000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8800">
                  <a:solidFill>
                    <a:srgbClr val="000000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8800">
                  <a:solidFill>
                    <a:srgbClr val="000000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8800">
                  <a:solidFill>
                    <a:srgbClr val="000000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pPr algn="ctr">
                <a:buSzPct val="100000"/>
                <a:defRPr/>
              </a:pPr>
              <a:r>
                <a:rPr lang="en-GB" altLang="it-IT" sz="2000" b="1" dirty="0" smtClean="0">
                  <a:solidFill>
                    <a:schemeClr val="tx1"/>
                  </a:solidFill>
                </a:rPr>
                <a:t>PVRG </a:t>
              </a:r>
            </a:p>
            <a:p>
              <a:pPr algn="ctr">
                <a:buSzPct val="100000"/>
                <a:defRPr/>
              </a:pPr>
              <a:r>
                <a:rPr lang="en-GB" altLang="it-IT" sz="2000" b="1" dirty="0" smtClean="0">
                  <a:solidFill>
                    <a:schemeClr val="tx1"/>
                  </a:solidFill>
                </a:rPr>
                <a:t>@</a:t>
              </a:r>
            </a:p>
            <a:p>
              <a:pPr algn="ctr">
                <a:buSzPct val="100000"/>
                <a:defRPr/>
              </a:pPr>
              <a:r>
                <a:rPr lang="en-GB" altLang="it-IT" sz="2000" b="1" dirty="0" smtClean="0">
                  <a:solidFill>
                    <a:schemeClr val="tx1"/>
                  </a:solidFill>
                </a:rPr>
                <a:t>UNIPG</a:t>
              </a:r>
            </a:p>
          </p:txBody>
        </p:sp>
      </p:grpSp>
      <p:pic>
        <p:nvPicPr>
          <p:cNvPr id="10" name="Immagin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3911" y="3123645"/>
            <a:ext cx="4895131" cy="1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570679" y="480634"/>
            <a:ext cx="2160000" cy="1707510"/>
          </a:xfrm>
          <a:prstGeom prst="rect">
            <a:avLst/>
          </a:prstGeom>
          <a:ln>
            <a:noFill/>
          </a:ln>
        </p:spPr>
      </p:pic>
      <p:pic>
        <p:nvPicPr>
          <p:cNvPr id="13" name="Picture 5" descr="CHRONOS_logo.gi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0679" y="2722334"/>
            <a:ext cx="1980000" cy="1976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CasellaDiTesto 19"/>
          <p:cNvSpPr txBox="1">
            <a:spLocks noChangeArrowheads="1"/>
          </p:cNvSpPr>
          <p:nvPr/>
        </p:nvSpPr>
        <p:spPr bwMode="auto">
          <a:xfrm>
            <a:off x="45425" y="5399022"/>
            <a:ext cx="7525261" cy="5139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14350" indent="-514350">
              <a:defRPr sz="8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8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8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88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8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/>
            <a:r>
              <a:rPr lang="en-GB" altLang="it-IT" sz="4000" b="1" dirty="0" smtClean="0">
                <a:solidFill>
                  <a:srgbClr val="C00000"/>
                </a:solidFill>
                <a:ea typeface="Times New Roman" charset="0"/>
                <a:cs typeface="Times New Roman" charset="0"/>
              </a:rPr>
              <a:t>	</a:t>
            </a:r>
          </a:p>
          <a:p>
            <a:pPr algn="ctr"/>
            <a:r>
              <a:rPr lang="en-GB" altLang="it-IT" sz="3600" b="1" dirty="0" smtClean="0">
                <a:solidFill>
                  <a:srgbClr val="002060"/>
                </a:solidFill>
                <a:ea typeface="ＭＳ Ｐゴシック" charset="-128"/>
                <a:cs typeface="ＭＳ Ｐゴシック" charset="-128"/>
              </a:rPr>
              <a:t>	</a:t>
            </a:r>
            <a:r>
              <a:rPr lang="en-GB" altLang="it-IT" sz="3600" b="1" dirty="0" smtClean="0">
                <a:solidFill>
                  <a:srgbClr val="C00000"/>
                </a:solidFill>
                <a:ea typeface="Times New Roman" charset="0"/>
                <a:cs typeface="Times New Roman" charset="0"/>
              </a:rPr>
              <a:t>	</a:t>
            </a:r>
            <a:r>
              <a:rPr lang="en-GB" altLang="it-IT" sz="3600" b="1" dirty="0">
                <a:solidFill>
                  <a:srgbClr val="C00000"/>
                </a:solidFill>
                <a:ea typeface="Times New Roman" charset="0"/>
                <a:cs typeface="Times New Roman" charset="0"/>
              </a:rPr>
              <a:t> </a:t>
            </a:r>
            <a:r>
              <a:rPr lang="en-GB" altLang="it-IT" sz="3600" b="1" dirty="0" smtClean="0">
                <a:solidFill>
                  <a:srgbClr val="C00000"/>
                </a:solidFill>
                <a:ea typeface="Times New Roman" charset="0"/>
                <a:cs typeface="Times New Roman" charset="0"/>
              </a:rPr>
              <a:t>  </a:t>
            </a:r>
          </a:p>
          <a:p>
            <a:pPr algn="just"/>
            <a:r>
              <a:rPr lang="en-GB" altLang="it-IT" sz="2400" dirty="0"/>
              <a:t>	Magma mixing (</a:t>
            </a:r>
            <a:r>
              <a:rPr lang="en-GB" altLang="it-IT" sz="2400" b="1" dirty="0"/>
              <a:t>Fig. 1a</a:t>
            </a:r>
            <a:r>
              <a:rPr lang="en-GB" altLang="it-IT" sz="2400" dirty="0"/>
              <a:t>) has been recognised as a trigger of high explosive eruptions. Its occurrence has been observed in nature in different volcanic environments in a great variety of structures and textures (</a:t>
            </a:r>
            <a:r>
              <a:rPr lang="en-GB" altLang="it-IT" sz="2400" b="1" dirty="0"/>
              <a:t>Fig. 1b, c, d, e</a:t>
            </a:r>
            <a:r>
              <a:rPr lang="en-GB" altLang="it-IT" sz="2400" dirty="0"/>
              <a:t>) which are the result of mingling and chemical disequilibrium between two different magmas coming into contact. Moreover, magma mixing has been suggested to be a potential chronometer to estimate the mixing-to-eruption time.</a:t>
            </a:r>
            <a:endParaRPr lang="en-GB" altLang="it-IT" sz="2400" dirty="0">
              <a:ea typeface="Times New Roman" charset="0"/>
              <a:cs typeface="Times New Roman" charset="0"/>
            </a:endParaRPr>
          </a:p>
        </p:txBody>
      </p:sp>
      <p:grpSp>
        <p:nvGrpSpPr>
          <p:cNvPr id="24" name="Group 50"/>
          <p:cNvGrpSpPr>
            <a:grpSpLocks/>
          </p:cNvGrpSpPr>
          <p:nvPr/>
        </p:nvGrpSpPr>
        <p:grpSpPr bwMode="auto">
          <a:xfrm>
            <a:off x="11858699" y="5597510"/>
            <a:ext cx="10347365" cy="6436445"/>
            <a:chOff x="606" y="9501"/>
            <a:chExt cx="5921" cy="3903"/>
          </a:xfrm>
        </p:grpSpPr>
        <p:sp>
          <p:nvSpPr>
            <p:cNvPr id="27" name="Text Box 56"/>
            <p:cNvSpPr txBox="1">
              <a:spLocks noChangeArrowheads="1"/>
            </p:cNvSpPr>
            <p:nvPr/>
          </p:nvSpPr>
          <p:spPr bwMode="auto">
            <a:xfrm>
              <a:off x="606" y="9501"/>
              <a:ext cx="5921" cy="6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  <a:tab pos="10134600" algn="l"/>
                  <a:tab pos="10858500" algn="l"/>
                </a:tabLst>
                <a:defRPr sz="8800">
                  <a:solidFill>
                    <a:schemeClr val="bg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  <a:tab pos="10134600" algn="l"/>
                  <a:tab pos="10858500" algn="l"/>
                </a:tabLst>
                <a:defRPr sz="8800">
                  <a:solidFill>
                    <a:schemeClr val="bg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  <a:tab pos="10134600" algn="l"/>
                  <a:tab pos="10858500" algn="l"/>
                </a:tabLst>
                <a:defRPr sz="8800">
                  <a:solidFill>
                    <a:schemeClr val="bg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  <a:tab pos="10134600" algn="l"/>
                  <a:tab pos="10858500" algn="l"/>
                </a:tabLst>
                <a:defRPr sz="8800">
                  <a:solidFill>
                    <a:schemeClr val="bg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  <a:tab pos="10134600" algn="l"/>
                  <a:tab pos="10858500" algn="l"/>
                </a:tabLst>
                <a:defRPr sz="8800">
                  <a:solidFill>
                    <a:schemeClr val="bg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  <a:tab pos="10134600" algn="l"/>
                  <a:tab pos="10858500" algn="l"/>
                </a:tabLst>
                <a:defRPr sz="8800">
                  <a:solidFill>
                    <a:schemeClr val="bg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  <a:tab pos="10134600" algn="l"/>
                  <a:tab pos="10858500" algn="l"/>
                </a:tabLst>
                <a:defRPr sz="8800">
                  <a:solidFill>
                    <a:schemeClr val="bg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  <a:tab pos="10134600" algn="l"/>
                  <a:tab pos="10858500" algn="l"/>
                </a:tabLst>
                <a:defRPr sz="8800">
                  <a:solidFill>
                    <a:schemeClr val="bg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  <a:tab pos="10134600" algn="l"/>
                  <a:tab pos="10858500" algn="l"/>
                </a:tabLst>
                <a:defRPr sz="8800">
                  <a:solidFill>
                    <a:schemeClr val="bg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pPr algn="ctr">
                <a:buClrTx/>
                <a:buFontTx/>
                <a:buNone/>
              </a:pPr>
              <a:r>
                <a:rPr lang="en-GB" altLang="it-IT" sz="3200" b="1" dirty="0">
                  <a:solidFill>
                    <a:srgbClr val="002060"/>
                  </a:solidFill>
                </a:rPr>
                <a:t>2. </a:t>
              </a:r>
              <a:r>
                <a:rPr lang="en-GB" altLang="it-IT" sz="3200" b="1" u="sng" dirty="0">
                  <a:solidFill>
                    <a:srgbClr val="002060"/>
                  </a:solidFill>
                </a:rPr>
                <a:t>Geological setting</a:t>
              </a:r>
            </a:p>
            <a:p>
              <a:pPr>
                <a:buClrTx/>
                <a:buFontTx/>
                <a:buNone/>
              </a:pPr>
              <a:endParaRPr lang="en-GB" altLang="it-IT" sz="3600" b="1" u="sng" dirty="0">
                <a:solidFill>
                  <a:srgbClr val="C00000"/>
                </a:solidFill>
              </a:endParaRPr>
            </a:p>
          </p:txBody>
        </p:sp>
        <p:sp>
          <p:nvSpPr>
            <p:cNvPr id="26" name="Text Box 54"/>
            <p:cNvSpPr txBox="1">
              <a:spLocks noChangeArrowheads="1"/>
            </p:cNvSpPr>
            <p:nvPr/>
          </p:nvSpPr>
          <p:spPr bwMode="auto">
            <a:xfrm>
              <a:off x="3430" y="9987"/>
              <a:ext cx="2235" cy="34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8800">
                  <a:solidFill>
                    <a:schemeClr val="bg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8800">
                  <a:solidFill>
                    <a:schemeClr val="bg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8800">
                  <a:solidFill>
                    <a:schemeClr val="bg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8800">
                  <a:solidFill>
                    <a:schemeClr val="bg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8800">
                  <a:solidFill>
                    <a:schemeClr val="bg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8800">
                  <a:solidFill>
                    <a:schemeClr val="bg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8800">
                  <a:solidFill>
                    <a:schemeClr val="bg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8800">
                  <a:solidFill>
                    <a:schemeClr val="bg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8800">
                  <a:solidFill>
                    <a:schemeClr val="bg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pPr algn="just">
                <a:buClrTx/>
              </a:pPr>
              <a:r>
                <a:rPr lang="en-GB" altLang="it-IT" sz="2400" dirty="0" err="1" smtClean="0">
                  <a:solidFill>
                    <a:srgbClr val="000000"/>
                  </a:solidFill>
                </a:rPr>
                <a:t>Vulcano</a:t>
              </a:r>
              <a:r>
                <a:rPr lang="en-GB" altLang="it-IT" sz="2400" dirty="0" smtClean="0">
                  <a:solidFill>
                    <a:srgbClr val="000000"/>
                  </a:solidFill>
                </a:rPr>
                <a:t> </a:t>
              </a:r>
              <a:r>
                <a:rPr lang="en-GB" altLang="it-IT" sz="2400" dirty="0">
                  <a:solidFill>
                    <a:srgbClr val="000000"/>
                  </a:solidFill>
                </a:rPr>
                <a:t>(</a:t>
              </a:r>
              <a:r>
                <a:rPr lang="en-GB" altLang="it-IT" sz="2400" b="1" dirty="0">
                  <a:solidFill>
                    <a:srgbClr val="000000"/>
                  </a:solidFill>
                </a:rPr>
                <a:t>Fig. 2a</a:t>
              </a:r>
              <a:r>
                <a:rPr lang="en-GB" altLang="it-IT" sz="2400" dirty="0">
                  <a:solidFill>
                    <a:srgbClr val="000000"/>
                  </a:solidFill>
                </a:rPr>
                <a:t>) belongs to the volcanic Aeolian Archipelago which consists of seven islands (</a:t>
              </a:r>
              <a:r>
                <a:rPr lang="en-GB" altLang="it-IT" sz="2400" dirty="0" err="1">
                  <a:solidFill>
                    <a:srgbClr val="000000"/>
                  </a:solidFill>
                </a:rPr>
                <a:t>Alicudi</a:t>
              </a:r>
              <a:r>
                <a:rPr lang="en-GB" altLang="it-IT" sz="2400" dirty="0">
                  <a:solidFill>
                    <a:srgbClr val="000000"/>
                  </a:solidFill>
                </a:rPr>
                <a:t>, Filicudi, Stromboli, </a:t>
              </a:r>
              <a:r>
                <a:rPr lang="en-GB" altLang="it-IT" sz="2400" dirty="0" err="1">
                  <a:solidFill>
                    <a:srgbClr val="000000"/>
                  </a:solidFill>
                </a:rPr>
                <a:t>Vulcano</a:t>
              </a:r>
              <a:r>
                <a:rPr lang="en-GB" altLang="it-IT" sz="2400" dirty="0">
                  <a:solidFill>
                    <a:srgbClr val="000000"/>
                  </a:solidFill>
                </a:rPr>
                <a:t>, Salina, Lipari and </a:t>
              </a:r>
              <a:r>
                <a:rPr lang="en-GB" altLang="it-IT" sz="2400" dirty="0" err="1">
                  <a:solidFill>
                    <a:srgbClr val="000000"/>
                  </a:solidFill>
                </a:rPr>
                <a:t>Panarea</a:t>
              </a:r>
              <a:r>
                <a:rPr lang="en-GB" altLang="it-IT" sz="2400" dirty="0">
                  <a:solidFill>
                    <a:srgbClr val="000000"/>
                  </a:solidFill>
                </a:rPr>
                <a:t>, </a:t>
              </a:r>
              <a:r>
                <a:rPr lang="en-GB" altLang="it-IT" sz="2400" b="1" dirty="0">
                  <a:solidFill>
                    <a:srgbClr val="000000"/>
                  </a:solidFill>
                </a:rPr>
                <a:t>Fig. 2b</a:t>
              </a:r>
              <a:r>
                <a:rPr lang="en-GB" altLang="it-IT" sz="2400" dirty="0">
                  <a:solidFill>
                    <a:srgbClr val="000000"/>
                  </a:solidFill>
                </a:rPr>
                <a:t>) located in the Southern Tyrrhenian Sea. The volcanic products (aged from 1.3 My to the present) belong to different petrologic association, from </a:t>
              </a:r>
              <a:r>
                <a:rPr lang="en-GB" altLang="it-IT" sz="2400" dirty="0" err="1">
                  <a:solidFill>
                    <a:srgbClr val="000000"/>
                  </a:solidFill>
                </a:rPr>
                <a:t>calc</a:t>
              </a:r>
              <a:r>
                <a:rPr lang="en-GB" altLang="it-IT" sz="2400" dirty="0">
                  <a:solidFill>
                    <a:srgbClr val="000000"/>
                  </a:solidFill>
                </a:rPr>
                <a:t>-alkaline to </a:t>
              </a:r>
              <a:r>
                <a:rPr lang="en-GB" altLang="it-IT" sz="2400" dirty="0" err="1">
                  <a:solidFill>
                    <a:srgbClr val="000000"/>
                  </a:solidFill>
                </a:rPr>
                <a:t>shoshonitic</a:t>
              </a:r>
              <a:r>
                <a:rPr lang="en-GB" altLang="it-IT" sz="2400" dirty="0">
                  <a:solidFill>
                    <a:srgbClr val="000000"/>
                  </a:solidFill>
                </a:rPr>
                <a:t> </a:t>
              </a:r>
              <a:r>
                <a:rPr lang="en-GB" altLang="it-IT" sz="2400" dirty="0">
                  <a:solidFill>
                    <a:schemeClr val="tx1"/>
                  </a:solidFill>
                </a:rPr>
                <a:t>and alkaline (</a:t>
              </a:r>
              <a:r>
                <a:rPr lang="en-GB" altLang="it-IT" sz="2400" dirty="0" err="1">
                  <a:solidFill>
                    <a:schemeClr val="tx1"/>
                  </a:solidFill>
                </a:rPr>
                <a:t>potassic</a:t>
              </a:r>
              <a:r>
                <a:rPr lang="en-GB" altLang="it-IT" sz="2400" dirty="0">
                  <a:solidFill>
                    <a:schemeClr val="tx1"/>
                  </a:solidFill>
                </a:rPr>
                <a:t>) (e.g. </a:t>
              </a:r>
              <a:r>
                <a:rPr lang="en-GB" altLang="it-IT" sz="2400" i="1" dirty="0">
                  <a:solidFill>
                    <a:schemeClr val="tx1"/>
                  </a:solidFill>
                </a:rPr>
                <a:t>Ventura et al. 1999</a:t>
              </a:r>
              <a:r>
                <a:rPr lang="en-GB" altLang="it-IT" sz="2400" dirty="0">
                  <a:solidFill>
                    <a:schemeClr val="tx1"/>
                  </a:solidFill>
                </a:rPr>
                <a:t>). </a:t>
              </a:r>
            </a:p>
          </p:txBody>
        </p:sp>
      </p:grpSp>
      <p:sp>
        <p:nvSpPr>
          <p:cNvPr id="30" name="Text Box 11"/>
          <p:cNvSpPr txBox="1">
            <a:spLocks noChangeArrowheads="1"/>
          </p:cNvSpPr>
          <p:nvPr/>
        </p:nvSpPr>
        <p:spPr bwMode="auto">
          <a:xfrm>
            <a:off x="21207098" y="6543606"/>
            <a:ext cx="8503762" cy="1941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88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88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88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88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88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88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88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88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88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algn="just">
              <a:buClrTx/>
              <a:buFontTx/>
              <a:buNone/>
            </a:pPr>
            <a:r>
              <a:rPr lang="en-GB" altLang="it-IT" sz="2400" dirty="0" smtClean="0">
                <a:solidFill>
                  <a:srgbClr val="000000"/>
                </a:solidFill>
              </a:rPr>
              <a:t>	</a:t>
            </a:r>
            <a:r>
              <a:rPr lang="en-GB" altLang="it-IT" sz="2400" dirty="0">
                <a:solidFill>
                  <a:srgbClr val="000000"/>
                </a:solidFill>
              </a:rPr>
              <a:t>The samples are a </a:t>
            </a:r>
            <a:r>
              <a:rPr lang="en-GB" altLang="it-IT" sz="2400" dirty="0" err="1" smtClean="0">
                <a:solidFill>
                  <a:srgbClr val="000000"/>
                </a:solidFill>
              </a:rPr>
              <a:t>shoshonite</a:t>
            </a:r>
            <a:r>
              <a:rPr lang="en-GB" altLang="it-IT" sz="2400" dirty="0" smtClean="0">
                <a:solidFill>
                  <a:srgbClr val="000000"/>
                </a:solidFill>
              </a:rPr>
              <a:t> </a:t>
            </a:r>
            <a:r>
              <a:rPr lang="en-GB" altLang="it-IT" sz="2400" dirty="0">
                <a:solidFill>
                  <a:srgbClr val="000000"/>
                </a:solidFill>
              </a:rPr>
              <a:t>(the mafic end-member, </a:t>
            </a:r>
            <a:r>
              <a:rPr lang="en-GB" altLang="it-IT" sz="2400" b="1" dirty="0">
                <a:solidFill>
                  <a:srgbClr val="000000"/>
                </a:solidFill>
              </a:rPr>
              <a:t>Fig. 3b</a:t>
            </a:r>
            <a:r>
              <a:rPr lang="en-GB" altLang="it-IT" sz="2400" dirty="0">
                <a:solidFill>
                  <a:srgbClr val="000000"/>
                </a:solidFill>
              </a:rPr>
              <a:t>) and a rhyolite (the felsic end-member, </a:t>
            </a:r>
            <a:r>
              <a:rPr lang="en-GB" altLang="it-IT" sz="2400" b="1" dirty="0">
                <a:solidFill>
                  <a:srgbClr val="000000"/>
                </a:solidFill>
              </a:rPr>
              <a:t>Fig. 3d</a:t>
            </a:r>
            <a:r>
              <a:rPr lang="en-GB" altLang="it-IT" sz="2400" dirty="0">
                <a:solidFill>
                  <a:srgbClr val="000000"/>
                </a:solidFill>
              </a:rPr>
              <a:t>) from </a:t>
            </a:r>
            <a:r>
              <a:rPr lang="en-GB" altLang="it-IT" sz="2400" dirty="0" err="1">
                <a:solidFill>
                  <a:srgbClr val="000000"/>
                </a:solidFill>
              </a:rPr>
              <a:t>Vulcano</a:t>
            </a:r>
            <a:r>
              <a:rPr lang="en-GB" altLang="it-IT" sz="2400" dirty="0">
                <a:solidFill>
                  <a:srgbClr val="000000"/>
                </a:solidFill>
              </a:rPr>
              <a:t> Island. The </a:t>
            </a:r>
            <a:r>
              <a:rPr lang="en-GB" altLang="it-IT" sz="2400" dirty="0" err="1">
                <a:solidFill>
                  <a:srgbClr val="000000"/>
                </a:solidFill>
              </a:rPr>
              <a:t>shoshonite</a:t>
            </a:r>
            <a:r>
              <a:rPr lang="en-GB" altLang="it-IT" sz="2400" dirty="0">
                <a:solidFill>
                  <a:srgbClr val="000000"/>
                </a:solidFill>
              </a:rPr>
              <a:t> was sampled from </a:t>
            </a:r>
            <a:r>
              <a:rPr lang="en-GB" altLang="it-IT" sz="2400" dirty="0" err="1">
                <a:solidFill>
                  <a:srgbClr val="000000"/>
                </a:solidFill>
              </a:rPr>
              <a:t>Vulcanello</a:t>
            </a:r>
            <a:r>
              <a:rPr lang="en-GB" altLang="it-IT" sz="2400" dirty="0">
                <a:solidFill>
                  <a:srgbClr val="000000"/>
                </a:solidFill>
              </a:rPr>
              <a:t> </a:t>
            </a:r>
            <a:r>
              <a:rPr lang="en-GB" altLang="it-IT" sz="2400" dirty="0" smtClean="0">
                <a:solidFill>
                  <a:srgbClr val="000000"/>
                </a:solidFill>
              </a:rPr>
              <a:t>(</a:t>
            </a:r>
            <a:r>
              <a:rPr lang="en-GB" altLang="it-IT" sz="2400" b="1" dirty="0">
                <a:solidFill>
                  <a:srgbClr val="000000"/>
                </a:solidFill>
              </a:rPr>
              <a:t>Fig. 3a</a:t>
            </a:r>
            <a:r>
              <a:rPr lang="en-GB" altLang="it-IT" sz="2400" dirty="0">
                <a:solidFill>
                  <a:srgbClr val="000000"/>
                </a:solidFill>
              </a:rPr>
              <a:t>)  and the rhyolite was sampled from </a:t>
            </a:r>
            <a:r>
              <a:rPr lang="en-GB" altLang="it-IT" sz="2400" dirty="0" smtClean="0">
                <a:solidFill>
                  <a:srgbClr val="000000"/>
                </a:solidFill>
              </a:rPr>
              <a:t>“</a:t>
            </a:r>
            <a:r>
              <a:rPr lang="en-GB" altLang="it-IT" sz="2400" dirty="0" err="1">
                <a:solidFill>
                  <a:srgbClr val="000000"/>
                </a:solidFill>
              </a:rPr>
              <a:t>Pietre</a:t>
            </a:r>
            <a:r>
              <a:rPr lang="en-GB" altLang="it-IT" sz="2400" dirty="0">
                <a:solidFill>
                  <a:srgbClr val="000000"/>
                </a:solidFill>
              </a:rPr>
              <a:t> </a:t>
            </a:r>
            <a:r>
              <a:rPr lang="en-GB" altLang="it-IT" sz="2400" dirty="0" err="1">
                <a:solidFill>
                  <a:srgbClr val="000000"/>
                </a:solidFill>
              </a:rPr>
              <a:t>Cotte</a:t>
            </a:r>
            <a:r>
              <a:rPr lang="en-GB" altLang="it-IT" sz="2400" dirty="0">
                <a:solidFill>
                  <a:srgbClr val="000000"/>
                </a:solidFill>
              </a:rPr>
              <a:t>”, erupted from </a:t>
            </a:r>
            <a:r>
              <a:rPr lang="en-GB" altLang="it-IT" sz="2400" dirty="0" err="1">
                <a:solidFill>
                  <a:srgbClr val="000000"/>
                </a:solidFill>
              </a:rPr>
              <a:t>Vulcano</a:t>
            </a:r>
            <a:r>
              <a:rPr lang="en-GB" altLang="it-IT" sz="2400" dirty="0">
                <a:solidFill>
                  <a:srgbClr val="000000"/>
                </a:solidFill>
              </a:rPr>
              <a:t> “La Fossa” cone in 1739 (</a:t>
            </a:r>
            <a:r>
              <a:rPr lang="en-GB" altLang="it-IT" sz="2400" b="1" dirty="0">
                <a:solidFill>
                  <a:srgbClr val="000000"/>
                </a:solidFill>
              </a:rPr>
              <a:t>Fig. 3c</a:t>
            </a:r>
            <a:r>
              <a:rPr lang="en-GB" altLang="it-IT" sz="2400" dirty="0">
                <a:solidFill>
                  <a:srgbClr val="000000"/>
                </a:solidFill>
              </a:rPr>
              <a:t>).</a:t>
            </a:r>
          </a:p>
        </p:txBody>
      </p:sp>
      <p:pic>
        <p:nvPicPr>
          <p:cNvPr id="48" name="Immagine 4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66024" y="9292276"/>
            <a:ext cx="5990381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Immagine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0"/>
          <a:stretch>
            <a:fillRect/>
          </a:stretch>
        </p:blipFill>
        <p:spPr bwMode="auto">
          <a:xfrm>
            <a:off x="21278576" y="12972560"/>
            <a:ext cx="5949736" cy="43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uppo 10"/>
          <p:cNvGrpSpPr>
            <a:grpSpLocks noChangeAspect="1"/>
          </p:cNvGrpSpPr>
          <p:nvPr/>
        </p:nvGrpSpPr>
        <p:grpSpPr>
          <a:xfrm>
            <a:off x="5055998" y="2547844"/>
            <a:ext cx="5707958" cy="2094388"/>
            <a:chOff x="5119266" y="2272009"/>
            <a:chExt cx="7358458" cy="2700000"/>
          </a:xfrm>
        </p:grpSpPr>
        <p:pic>
          <p:nvPicPr>
            <p:cNvPr id="17" name="Imagen 7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29842" y="2272009"/>
              <a:ext cx="3247882" cy="264535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</p:pic>
        <p:pic>
          <p:nvPicPr>
            <p:cNvPr id="5" name="Immagine 4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119266" y="2272009"/>
              <a:ext cx="4103531" cy="270000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59" name="Text Box 60"/>
          <p:cNvSpPr txBox="1">
            <a:spLocks noChangeArrowheads="1"/>
          </p:cNvSpPr>
          <p:nvPr/>
        </p:nvSpPr>
        <p:spPr bwMode="auto">
          <a:xfrm>
            <a:off x="29514800" y="5633223"/>
            <a:ext cx="12626798" cy="1202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88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88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88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88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88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88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88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88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88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algn="ctr">
              <a:buClrTx/>
              <a:buFontTx/>
              <a:buNone/>
            </a:pPr>
            <a:r>
              <a:rPr lang="en-GB" altLang="it-IT" sz="3200" b="1" dirty="0">
                <a:solidFill>
                  <a:srgbClr val="002060"/>
                </a:solidFill>
              </a:rPr>
              <a:t>4. </a:t>
            </a:r>
            <a:r>
              <a:rPr lang="en-GB" altLang="it-IT" sz="3200" b="1" u="sng" dirty="0">
                <a:solidFill>
                  <a:srgbClr val="002060"/>
                </a:solidFill>
              </a:rPr>
              <a:t>Chaotic Magma Mixing </a:t>
            </a:r>
            <a:r>
              <a:rPr lang="en-GB" altLang="it-IT" sz="3200" b="1" u="sng" dirty="0" smtClean="0">
                <a:solidFill>
                  <a:srgbClr val="002060"/>
                </a:solidFill>
              </a:rPr>
              <a:t>Apparatus (</a:t>
            </a:r>
            <a:r>
              <a:rPr lang="en-GB" altLang="it-IT" sz="3200" b="1" u="sng" dirty="0">
                <a:solidFill>
                  <a:srgbClr val="002060"/>
                </a:solidFill>
              </a:rPr>
              <a:t>COMMA)</a:t>
            </a:r>
          </a:p>
          <a:p>
            <a:pPr algn="just">
              <a:buClrTx/>
              <a:buFontTx/>
              <a:buNone/>
            </a:pPr>
            <a:endParaRPr lang="en-GB" altLang="it-IT" sz="4000" b="1" u="sng" dirty="0">
              <a:solidFill>
                <a:srgbClr val="C00000"/>
              </a:solidFill>
            </a:endParaRPr>
          </a:p>
        </p:txBody>
      </p:sp>
      <p:sp>
        <p:nvSpPr>
          <p:cNvPr id="60" name="Text Box 61"/>
          <p:cNvSpPr txBox="1">
            <a:spLocks noChangeArrowheads="1"/>
          </p:cNvSpPr>
          <p:nvPr/>
        </p:nvSpPr>
        <p:spPr bwMode="auto">
          <a:xfrm>
            <a:off x="29997360" y="6544816"/>
            <a:ext cx="12240000" cy="1941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  <a:tab pos="11582400" algn="l"/>
                <a:tab pos="12306300" algn="l"/>
                <a:tab pos="13030200" algn="l"/>
              </a:tabLst>
              <a:defRPr sz="880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  <a:tab pos="11582400" algn="l"/>
                <a:tab pos="12306300" algn="l"/>
                <a:tab pos="13030200" algn="l"/>
              </a:tabLst>
              <a:defRPr sz="880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  <a:tab pos="11582400" algn="l"/>
                <a:tab pos="12306300" algn="l"/>
                <a:tab pos="13030200" algn="l"/>
              </a:tabLst>
              <a:defRPr sz="880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  <a:tab pos="11582400" algn="l"/>
                <a:tab pos="12306300" algn="l"/>
                <a:tab pos="13030200" algn="l"/>
              </a:tabLst>
              <a:defRPr sz="880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  <a:tab pos="11582400" algn="l"/>
                <a:tab pos="12306300" algn="l"/>
                <a:tab pos="13030200" algn="l"/>
              </a:tabLst>
              <a:defRPr sz="880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  <a:tab pos="11582400" algn="l"/>
                <a:tab pos="12306300" algn="l"/>
                <a:tab pos="13030200" algn="l"/>
              </a:tabLst>
              <a:defRPr sz="880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  <a:tab pos="11582400" algn="l"/>
                <a:tab pos="12306300" algn="l"/>
                <a:tab pos="13030200" algn="l"/>
              </a:tabLst>
              <a:defRPr sz="880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  <a:tab pos="11582400" algn="l"/>
                <a:tab pos="12306300" algn="l"/>
                <a:tab pos="13030200" algn="l"/>
              </a:tabLst>
              <a:defRPr sz="880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  <a:tab pos="11582400" algn="l"/>
                <a:tab pos="12306300" algn="l"/>
                <a:tab pos="13030200" algn="l"/>
              </a:tabLst>
              <a:defRPr sz="880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algn="just">
              <a:buSzPct val="100000"/>
              <a:defRPr/>
            </a:pPr>
            <a:r>
              <a:rPr lang="en-GB" altLang="it-IT" sz="2400" dirty="0"/>
              <a:t>Magma mixing experiments were performed using Chaotic Magma Mixing Apparatus (COMMA </a:t>
            </a:r>
            <a:r>
              <a:rPr lang="en-GB" altLang="it-IT" sz="2400" b="1" dirty="0"/>
              <a:t>Fig. </a:t>
            </a:r>
            <a:r>
              <a:rPr lang="en-GB" altLang="it-IT" sz="2400" b="1" dirty="0" smtClean="0"/>
              <a:t>4, </a:t>
            </a:r>
            <a:r>
              <a:rPr lang="en-GB" altLang="it-IT" sz="2400" dirty="0"/>
              <a:t>see </a:t>
            </a:r>
            <a:r>
              <a:rPr lang="en-GB" altLang="it-IT" sz="2400" i="1" dirty="0" err="1"/>
              <a:t>Morgavi</a:t>
            </a:r>
            <a:r>
              <a:rPr lang="en-GB" altLang="it-IT" sz="2400" i="1" dirty="0"/>
              <a:t> et al. 2015 </a:t>
            </a:r>
            <a:r>
              <a:rPr lang="en-GB" altLang="it-IT" sz="2400" dirty="0"/>
              <a:t>for detailed description) installed at Department of Physics and Geology (</a:t>
            </a:r>
            <a:r>
              <a:rPr lang="en-GB" altLang="it-IT" sz="2400" dirty="0" err="1"/>
              <a:t>PVRG_lab</a:t>
            </a:r>
            <a:r>
              <a:rPr lang="en-GB" altLang="it-IT" sz="2400" dirty="0"/>
              <a:t>, University of </a:t>
            </a:r>
            <a:r>
              <a:rPr lang="en-GB" altLang="it-IT" sz="2400" dirty="0" smtClean="0"/>
              <a:t>Perugia). </a:t>
            </a:r>
            <a:r>
              <a:rPr lang="en-GB" altLang="it-IT" sz="2400" dirty="0"/>
              <a:t>This new apparatus is designed to carry out experiments at high temperature with high viscosity (up to 10</a:t>
            </a:r>
            <a:r>
              <a:rPr lang="en-GB" altLang="it-IT" sz="2400" baseline="30000" dirty="0"/>
              <a:t>6</a:t>
            </a:r>
            <a:r>
              <a:rPr lang="en-GB" altLang="it-IT" sz="2400" dirty="0"/>
              <a:t> Pa s) natural silicate melts.</a:t>
            </a:r>
          </a:p>
        </p:txBody>
      </p:sp>
      <p:sp>
        <p:nvSpPr>
          <p:cNvPr id="68" name="Text Box 31"/>
          <p:cNvSpPr txBox="1">
            <a:spLocks noChangeArrowheads="1"/>
          </p:cNvSpPr>
          <p:nvPr/>
        </p:nvSpPr>
        <p:spPr bwMode="auto">
          <a:xfrm>
            <a:off x="618165" y="18758439"/>
            <a:ext cx="10526292" cy="4895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  <a:tab pos="11582400" algn="l"/>
                <a:tab pos="12306300" algn="l"/>
                <a:tab pos="13030200" algn="l"/>
              </a:tabLst>
              <a:defRPr sz="88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  <a:tab pos="11582400" algn="l"/>
                <a:tab pos="12306300" algn="l"/>
                <a:tab pos="13030200" algn="l"/>
              </a:tabLst>
              <a:defRPr sz="88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  <a:tab pos="11582400" algn="l"/>
                <a:tab pos="12306300" algn="l"/>
                <a:tab pos="13030200" algn="l"/>
              </a:tabLst>
              <a:defRPr sz="88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  <a:tab pos="11582400" algn="l"/>
                <a:tab pos="12306300" algn="l"/>
                <a:tab pos="13030200" algn="l"/>
              </a:tabLst>
              <a:defRPr sz="88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  <a:tab pos="11582400" algn="l"/>
                <a:tab pos="12306300" algn="l"/>
                <a:tab pos="13030200" algn="l"/>
              </a:tabLst>
              <a:defRPr sz="88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  <a:tab pos="11582400" algn="l"/>
                <a:tab pos="12306300" algn="l"/>
                <a:tab pos="13030200" algn="l"/>
              </a:tabLst>
              <a:defRPr sz="88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  <a:tab pos="11582400" algn="l"/>
                <a:tab pos="12306300" algn="l"/>
                <a:tab pos="13030200" algn="l"/>
              </a:tabLst>
              <a:defRPr sz="88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  <a:tab pos="11582400" algn="l"/>
                <a:tab pos="12306300" algn="l"/>
                <a:tab pos="13030200" algn="l"/>
              </a:tabLst>
              <a:defRPr sz="88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134600" algn="l"/>
                <a:tab pos="10858500" algn="l"/>
                <a:tab pos="11582400" algn="l"/>
                <a:tab pos="12306300" algn="l"/>
                <a:tab pos="13030200" algn="l"/>
              </a:tabLst>
              <a:defRPr sz="88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algn="just">
              <a:buClrTx/>
            </a:pPr>
            <a:r>
              <a:rPr lang="en-GB" altLang="it-IT" sz="2400" dirty="0" smtClean="0">
                <a:solidFill>
                  <a:srgbClr val="000000"/>
                </a:solidFill>
                <a:ea typeface="Times New Roman" charset="0"/>
                <a:cs typeface="Times New Roman" charset="0"/>
              </a:rPr>
              <a:t>	We </a:t>
            </a:r>
            <a:r>
              <a:rPr lang="en-GB" altLang="it-IT" sz="2400" dirty="0">
                <a:solidFill>
                  <a:srgbClr val="000000"/>
                </a:solidFill>
                <a:ea typeface="Times New Roman" charset="0"/>
                <a:cs typeface="Times New Roman" charset="0"/>
              </a:rPr>
              <a:t>performed </a:t>
            </a:r>
            <a:r>
              <a:rPr lang="en-GB" altLang="it-IT" sz="2400" dirty="0" smtClean="0">
                <a:solidFill>
                  <a:srgbClr val="000000"/>
                </a:solidFill>
                <a:ea typeface="Times New Roman" charset="0"/>
                <a:cs typeface="Times New Roman" charset="0"/>
              </a:rPr>
              <a:t>three experiments, two with duration of 10.5 h, and one with a duration of 42 h </a:t>
            </a:r>
            <a:r>
              <a:rPr lang="en-GB" altLang="it-IT" sz="2400" dirty="0">
                <a:solidFill>
                  <a:srgbClr val="000000"/>
                </a:solidFill>
                <a:ea typeface="Times New Roman" charset="0"/>
                <a:cs typeface="Times New Roman" charset="0"/>
              </a:rPr>
              <a:t>at P = 1 </a:t>
            </a:r>
            <a:r>
              <a:rPr lang="en-GB" altLang="it-IT" sz="2400" dirty="0" err="1">
                <a:solidFill>
                  <a:srgbClr val="000000"/>
                </a:solidFill>
                <a:ea typeface="Times New Roman" charset="0"/>
                <a:cs typeface="Times New Roman" charset="0"/>
              </a:rPr>
              <a:t>atm</a:t>
            </a:r>
            <a:r>
              <a:rPr lang="en-GB" altLang="it-IT" sz="2400" dirty="0">
                <a:solidFill>
                  <a:srgbClr val="000000"/>
                </a:solidFill>
                <a:ea typeface="Times New Roman" charset="0"/>
                <a:cs typeface="Times New Roman" charset="0"/>
              </a:rPr>
              <a:t> and </a:t>
            </a:r>
            <a:r>
              <a:rPr lang="en-GB" altLang="it-IT" sz="2400" dirty="0" smtClean="0">
                <a:solidFill>
                  <a:srgbClr val="000000"/>
                </a:solidFill>
                <a:ea typeface="Times New Roman" charset="0"/>
                <a:cs typeface="Times New Roman" charset="0"/>
              </a:rPr>
              <a:t>T=1200°C</a:t>
            </a:r>
            <a:r>
              <a:rPr lang="en-GB" altLang="it-IT" sz="2400" dirty="0" smtClean="0">
                <a:solidFill>
                  <a:schemeClr val="tx1"/>
                </a:solidFill>
                <a:ea typeface="Times New Roman" charset="0"/>
                <a:cs typeface="Times New Roman" charset="0"/>
              </a:rPr>
              <a:t>.</a:t>
            </a:r>
            <a:r>
              <a:rPr lang="en-GB" altLang="it-IT" sz="2400" dirty="0" smtClean="0">
                <a:solidFill>
                  <a:schemeClr val="tx1"/>
                </a:solidFill>
              </a:rPr>
              <a:t> The temperature </a:t>
            </a:r>
            <a:r>
              <a:rPr lang="en-GB" altLang="it-IT" sz="2400" dirty="0">
                <a:solidFill>
                  <a:schemeClr val="tx1"/>
                </a:solidFill>
              </a:rPr>
              <a:t>inside the furnace was measured by </a:t>
            </a:r>
            <a:r>
              <a:rPr lang="en-GB" altLang="it-IT" sz="2400" dirty="0" smtClean="0">
                <a:solidFill>
                  <a:schemeClr val="tx1"/>
                </a:solidFill>
              </a:rPr>
              <a:t>a </a:t>
            </a:r>
            <a:r>
              <a:rPr lang="en-GB" altLang="it-IT" sz="2400" dirty="0">
                <a:solidFill>
                  <a:schemeClr val="tx1"/>
                </a:solidFill>
              </a:rPr>
              <a:t>wireless S-type Pt-Pt-Rh </a:t>
            </a:r>
            <a:r>
              <a:rPr lang="en-GB" altLang="it-IT" sz="2400" dirty="0" smtClean="0">
                <a:solidFill>
                  <a:schemeClr val="tx1"/>
                </a:solidFill>
              </a:rPr>
              <a:t>thermocouple. </a:t>
            </a:r>
          </a:p>
          <a:p>
            <a:pPr algn="just">
              <a:buClrTx/>
            </a:pPr>
            <a:r>
              <a:rPr lang="en-GB" altLang="it-IT" sz="2400" dirty="0" smtClean="0">
                <a:solidFill>
                  <a:schemeClr val="tx1"/>
                </a:solidFill>
              </a:rPr>
              <a:t>The </a:t>
            </a:r>
            <a:r>
              <a:rPr lang="en-GB" altLang="it-IT" sz="2400" dirty="0">
                <a:solidFill>
                  <a:schemeClr val="tx1"/>
                </a:solidFill>
              </a:rPr>
              <a:t>experimental protocol </a:t>
            </a:r>
            <a:r>
              <a:rPr lang="en-GB" altLang="it-IT" sz="2400" dirty="0" smtClean="0">
                <a:solidFill>
                  <a:schemeClr val="tx1"/>
                </a:solidFill>
              </a:rPr>
              <a:t>consisted of:</a:t>
            </a:r>
          </a:p>
          <a:p>
            <a:pPr marL="457200" indent="-457200" algn="just">
              <a:buClrTx/>
              <a:buFont typeface="Arial" charset="0"/>
              <a:buChar char="•"/>
            </a:pPr>
            <a:r>
              <a:rPr lang="en-GB" altLang="it-IT" sz="2400" dirty="0" smtClean="0">
                <a:solidFill>
                  <a:schemeClr val="tx1"/>
                </a:solidFill>
              </a:rPr>
              <a:t>two </a:t>
            </a:r>
            <a:r>
              <a:rPr lang="en-GB" altLang="it-IT" sz="2400" dirty="0">
                <a:solidFill>
                  <a:schemeClr val="tx1"/>
                </a:solidFill>
              </a:rPr>
              <a:t>complete rotations of the outer cylinder in 7 hours</a:t>
            </a:r>
          </a:p>
          <a:p>
            <a:pPr marL="457200" indent="-457200" algn="just">
              <a:buClrTx/>
              <a:buFont typeface="Arial" charset="0"/>
              <a:buChar char="•"/>
            </a:pPr>
            <a:r>
              <a:rPr lang="en-GB" altLang="it-IT" sz="2400" dirty="0">
                <a:solidFill>
                  <a:schemeClr val="tx1"/>
                </a:solidFill>
              </a:rPr>
              <a:t>six complete rotations of the inner cylinder in 3.5 </a:t>
            </a:r>
            <a:r>
              <a:rPr lang="en-GB" altLang="it-IT" sz="2400" dirty="0" smtClean="0">
                <a:solidFill>
                  <a:schemeClr val="tx1"/>
                </a:solidFill>
              </a:rPr>
              <a:t>hours </a:t>
            </a:r>
            <a:endParaRPr lang="en-GB" altLang="it-IT" sz="2400" dirty="0"/>
          </a:p>
          <a:p>
            <a:pPr algn="just">
              <a:buClrTx/>
              <a:buFontTx/>
              <a:buNone/>
            </a:pPr>
            <a:r>
              <a:rPr lang="en-GB" altLang="it-IT" sz="2400" dirty="0" smtClean="0">
                <a:solidFill>
                  <a:schemeClr val="tx1"/>
                </a:solidFill>
                <a:ea typeface="Times New Roman" charset="0"/>
                <a:cs typeface="Times New Roman" charset="0"/>
              </a:rPr>
              <a:t>it </a:t>
            </a:r>
            <a:r>
              <a:rPr lang="en-GB" altLang="it-IT" sz="2400" dirty="0" smtClean="0">
                <a:solidFill>
                  <a:schemeClr val="tx1"/>
                </a:solidFill>
              </a:rPr>
              <a:t>was </a:t>
            </a:r>
            <a:r>
              <a:rPr lang="en-GB" altLang="it-IT" sz="2400" dirty="0">
                <a:solidFill>
                  <a:schemeClr val="tx1"/>
                </a:solidFill>
              </a:rPr>
              <a:t>chosen to ensure the occurrence of chaotic dynamics inside the </a:t>
            </a:r>
            <a:r>
              <a:rPr lang="en-GB" altLang="it-IT" sz="2400" dirty="0" smtClean="0">
                <a:solidFill>
                  <a:schemeClr val="tx1"/>
                </a:solidFill>
              </a:rPr>
              <a:t>sample (</a:t>
            </a:r>
            <a:r>
              <a:rPr lang="en-GB" altLang="it-IT" sz="2400" i="1" dirty="0" err="1" smtClean="0">
                <a:solidFill>
                  <a:schemeClr val="tx1"/>
                </a:solidFill>
              </a:rPr>
              <a:t>Ottino</a:t>
            </a:r>
            <a:r>
              <a:rPr lang="en-GB" altLang="it-IT" sz="2400" i="1" dirty="0" smtClean="0">
                <a:solidFill>
                  <a:schemeClr val="tx1"/>
                </a:solidFill>
              </a:rPr>
              <a:t> et al., 1988</a:t>
            </a:r>
            <a:r>
              <a:rPr lang="en-GB" altLang="it-IT" sz="2400" dirty="0" smtClean="0">
                <a:solidFill>
                  <a:schemeClr val="tx1"/>
                </a:solidFill>
              </a:rPr>
              <a:t>). </a:t>
            </a:r>
            <a:r>
              <a:rPr lang="en-GB" altLang="it-IT" sz="2400" dirty="0" smtClean="0">
                <a:solidFill>
                  <a:srgbClr val="000000"/>
                </a:solidFill>
              </a:rPr>
              <a:t>After </a:t>
            </a:r>
            <a:r>
              <a:rPr lang="en-GB" altLang="it-IT" sz="2400" dirty="0">
                <a:solidFill>
                  <a:srgbClr val="000000"/>
                </a:solidFill>
              </a:rPr>
              <a:t>the experiment, the </a:t>
            </a:r>
            <a:r>
              <a:rPr lang="en-GB" altLang="it-IT" sz="2400" dirty="0" smtClean="0">
                <a:solidFill>
                  <a:srgbClr val="000000"/>
                </a:solidFill>
              </a:rPr>
              <a:t>sample was rapid quenched and </a:t>
            </a:r>
            <a:r>
              <a:rPr lang="en-GB" altLang="it-IT" sz="2400" dirty="0">
                <a:solidFill>
                  <a:srgbClr val="000000"/>
                </a:solidFill>
              </a:rPr>
              <a:t>cored to obtain a glass cylinder of radius 33 mm and embedded in a epoxy </a:t>
            </a:r>
            <a:r>
              <a:rPr lang="en-GB" altLang="it-IT" sz="2400" dirty="0" smtClean="0">
                <a:solidFill>
                  <a:srgbClr val="000000"/>
                </a:solidFill>
              </a:rPr>
              <a:t>resin. After </a:t>
            </a:r>
            <a:r>
              <a:rPr lang="en-GB" altLang="it-IT" sz="2400" dirty="0">
                <a:solidFill>
                  <a:srgbClr val="000000"/>
                </a:solidFill>
              </a:rPr>
              <a:t>the hardening of the resin it was sectioned perpendicular to its long axis into slices of ca 0.5 mm </a:t>
            </a:r>
            <a:r>
              <a:rPr lang="en-GB" altLang="it-IT" sz="2400" dirty="0" smtClean="0">
                <a:solidFill>
                  <a:srgbClr val="000000"/>
                </a:solidFill>
              </a:rPr>
              <a:t>thickness (</a:t>
            </a:r>
            <a:r>
              <a:rPr lang="en-GB" altLang="it-IT" sz="2400" b="1" dirty="0">
                <a:solidFill>
                  <a:srgbClr val="000000"/>
                </a:solidFill>
              </a:rPr>
              <a:t>Fig 5a</a:t>
            </a:r>
            <a:r>
              <a:rPr lang="en-GB" altLang="it-IT" sz="2400" dirty="0" smtClean="0">
                <a:solidFill>
                  <a:srgbClr val="000000"/>
                </a:solidFill>
              </a:rPr>
              <a:t>). </a:t>
            </a:r>
            <a:r>
              <a:rPr lang="en-GB" sz="2400" dirty="0">
                <a:solidFill>
                  <a:srgbClr val="000000"/>
                </a:solidFill>
              </a:rPr>
              <a:t>EMPA analysis were performed at </a:t>
            </a:r>
            <a:r>
              <a:rPr lang="en-GB" sz="2400" dirty="0" err="1">
                <a:solidFill>
                  <a:srgbClr val="000000"/>
                </a:solidFill>
              </a:rPr>
              <a:t>Institüt</a:t>
            </a:r>
            <a:r>
              <a:rPr lang="en-GB" sz="2400" dirty="0">
                <a:solidFill>
                  <a:srgbClr val="000000"/>
                </a:solidFill>
              </a:rPr>
              <a:t> </a:t>
            </a:r>
            <a:r>
              <a:rPr lang="en-GB" sz="2400" dirty="0" err="1">
                <a:solidFill>
                  <a:srgbClr val="000000"/>
                </a:solidFill>
              </a:rPr>
              <a:t>für</a:t>
            </a:r>
            <a:r>
              <a:rPr lang="en-GB" sz="2400" dirty="0">
                <a:solidFill>
                  <a:srgbClr val="000000"/>
                </a:solidFill>
              </a:rPr>
              <a:t> </a:t>
            </a:r>
            <a:r>
              <a:rPr lang="en-GB" sz="2400" dirty="0" err="1">
                <a:solidFill>
                  <a:srgbClr val="000000"/>
                </a:solidFill>
              </a:rPr>
              <a:t>Mineralogie</a:t>
            </a:r>
            <a:r>
              <a:rPr lang="en-GB" sz="2400" dirty="0">
                <a:solidFill>
                  <a:srgbClr val="000000"/>
                </a:solidFill>
              </a:rPr>
              <a:t> of the Leibniz </a:t>
            </a:r>
            <a:r>
              <a:rPr lang="en-GB" sz="2400" dirty="0" err="1">
                <a:solidFill>
                  <a:srgbClr val="000000"/>
                </a:solidFill>
              </a:rPr>
              <a:t>Universität</a:t>
            </a:r>
            <a:r>
              <a:rPr lang="en-GB" sz="2400" dirty="0">
                <a:solidFill>
                  <a:srgbClr val="000000"/>
                </a:solidFill>
              </a:rPr>
              <a:t> Hannover (Hannover, Germany). </a:t>
            </a:r>
            <a:endParaRPr lang="en-GB" altLang="it-IT" sz="2400" dirty="0">
              <a:solidFill>
                <a:srgbClr val="000000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8" t="7067" r="7500" b="27375"/>
          <a:stretch/>
        </p:blipFill>
        <p:spPr>
          <a:xfrm>
            <a:off x="11382868" y="18966711"/>
            <a:ext cx="9141001" cy="9972000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11681458" y="28783200"/>
            <a:ext cx="84709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400" b="1" dirty="0">
                <a:latin typeface="Arial" charset="0"/>
                <a:ea typeface="Arial" charset="0"/>
                <a:cs typeface="Arial" charset="0"/>
              </a:rPr>
              <a:t>Fig. </a:t>
            </a:r>
            <a:r>
              <a:rPr lang="en-GB" sz="2400" b="1" dirty="0" smtClean="0">
                <a:latin typeface="Arial" charset="0"/>
                <a:ea typeface="Arial" charset="0"/>
                <a:cs typeface="Arial" charset="0"/>
              </a:rPr>
              <a:t>5b: </a:t>
            </a:r>
            <a:r>
              <a:rPr lang="en-GB" sz="2400" dirty="0" smtClean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BSE images reveal </a:t>
            </a:r>
            <a:r>
              <a:rPr lang="en-GB" sz="2400" dirty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the complexity of the structures generated by the COMMA which, in first approximation, are similar to those observed in mixed natural volcanic </a:t>
            </a:r>
            <a:r>
              <a:rPr lang="en-GB" sz="2400" dirty="0" smtClean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rocks.</a:t>
            </a:r>
            <a:endParaRPr lang="en-GB" sz="2400" dirty="0">
              <a:solidFill>
                <a:srgbClr val="000000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76" name="Immagine 75"/>
          <p:cNvPicPr>
            <a:picLocks noChangeAspect="1"/>
          </p:cNvPicPr>
          <p:nvPr/>
        </p:nvPicPr>
        <p:blipFill rotWithShape="1">
          <a:blip r:embed="rId15"/>
          <a:srcRect r="34405"/>
          <a:stretch/>
        </p:blipFill>
        <p:spPr>
          <a:xfrm>
            <a:off x="31806655" y="18966711"/>
            <a:ext cx="10419537" cy="7294764"/>
          </a:xfrm>
          <a:prstGeom prst="rect">
            <a:avLst/>
          </a:prstGeom>
        </p:spPr>
      </p:pic>
      <p:sp>
        <p:nvSpPr>
          <p:cNvPr id="66" name="Rettangolo 65"/>
          <p:cNvSpPr/>
          <p:nvPr/>
        </p:nvSpPr>
        <p:spPr>
          <a:xfrm>
            <a:off x="31826690" y="28620073"/>
            <a:ext cx="1009601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altLang="it-IT" sz="1400" b="1" dirty="0" err="1" smtClean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References</a:t>
            </a:r>
            <a:r>
              <a:rPr lang="it-IT" altLang="it-IT" sz="1800" b="1" dirty="0" smtClean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</a:p>
          <a:p>
            <a:pPr algn="just"/>
            <a:r>
              <a:rPr lang="it-IT" altLang="it-IT" sz="1200" dirty="0" smtClean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Morgavi </a:t>
            </a:r>
            <a:r>
              <a:rPr lang="it-IT" altLang="it-IT" sz="1200" dirty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D., Petrelli M., Vetere F.P., </a:t>
            </a:r>
            <a:r>
              <a:rPr lang="it-IT" altLang="it-IT" sz="1200" dirty="0" err="1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Gonzàlez-Garcìa</a:t>
            </a:r>
            <a:r>
              <a:rPr lang="it-IT" altLang="it-IT" sz="1200" dirty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D., Perugini D. (2015): High-temperature </a:t>
            </a:r>
            <a:r>
              <a:rPr lang="it-IT" altLang="it-IT" sz="1200" dirty="0" err="1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apparatus</a:t>
            </a:r>
            <a:r>
              <a:rPr lang="it-IT" altLang="it-IT" sz="1200" dirty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for </a:t>
            </a:r>
            <a:r>
              <a:rPr lang="it-IT" altLang="it-IT" sz="1200" dirty="0" err="1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chaotic</a:t>
            </a:r>
            <a:r>
              <a:rPr lang="it-IT" altLang="it-IT" sz="1200" dirty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mixing of </a:t>
            </a:r>
            <a:r>
              <a:rPr lang="it-IT" altLang="it-IT" sz="1200" dirty="0" err="1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natural</a:t>
            </a:r>
            <a:r>
              <a:rPr lang="it-IT" altLang="it-IT" sz="1200" dirty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it-IT" altLang="it-IT" sz="1200" dirty="0" err="1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silicate</a:t>
            </a:r>
            <a:r>
              <a:rPr lang="it-IT" altLang="it-IT" sz="1200" dirty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it-IT" altLang="it-IT" sz="1200" dirty="0" err="1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melts</a:t>
            </a:r>
            <a:r>
              <a:rPr lang="it-IT" altLang="it-IT" sz="1200" dirty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. </a:t>
            </a:r>
            <a:r>
              <a:rPr lang="it-IT" altLang="it-IT" sz="1200" dirty="0" err="1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Review</a:t>
            </a:r>
            <a:r>
              <a:rPr lang="it-IT" altLang="it-IT" sz="1200" dirty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of </a:t>
            </a:r>
            <a:r>
              <a:rPr lang="it-IT" altLang="it-IT" sz="1200" dirty="0" err="1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Scientific</a:t>
            </a:r>
            <a:r>
              <a:rPr lang="it-IT" altLang="it-IT" sz="1200" dirty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Instruments 86, 105108, </a:t>
            </a:r>
            <a:r>
              <a:rPr lang="it-IT" altLang="it-IT" sz="1200" dirty="0" err="1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doi</a:t>
            </a:r>
            <a:r>
              <a:rPr lang="it-IT" altLang="it-IT" sz="1200" dirty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: 10.1063/1.4932610</a:t>
            </a:r>
            <a:r>
              <a:rPr lang="it-IT" altLang="it-IT" sz="1200" dirty="0" smtClean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.</a:t>
            </a:r>
          </a:p>
          <a:p>
            <a:pPr algn="just"/>
            <a:r>
              <a:rPr lang="it-IT" altLang="it-IT" sz="1200" dirty="0" smtClean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Ottino J.M., </a:t>
            </a:r>
            <a:r>
              <a:rPr lang="it-IT" altLang="it-IT" sz="1200" dirty="0" err="1" smtClean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Leong</a:t>
            </a:r>
            <a:r>
              <a:rPr lang="it-IT" altLang="it-IT" sz="1200" dirty="0" smtClean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C.W., </a:t>
            </a:r>
            <a:r>
              <a:rPr lang="it-IT" altLang="it-IT" sz="1200" dirty="0" err="1" smtClean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Rising</a:t>
            </a:r>
            <a:r>
              <a:rPr lang="it-IT" altLang="it-IT" sz="1200" dirty="0" smtClean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H., </a:t>
            </a:r>
            <a:r>
              <a:rPr lang="it-IT" altLang="it-IT" sz="1200" dirty="0" err="1" smtClean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Swanson</a:t>
            </a:r>
            <a:r>
              <a:rPr lang="it-IT" altLang="it-IT" sz="1200" dirty="0" smtClean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P.D. (1988): </a:t>
            </a:r>
            <a:r>
              <a:rPr lang="it-IT" altLang="it-IT" sz="1200" dirty="0" err="1" smtClean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Morphological</a:t>
            </a:r>
            <a:r>
              <a:rPr lang="it-IT" altLang="it-IT" sz="1200" dirty="0" smtClean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it-IT" altLang="it-IT" sz="1200" dirty="0" err="1" smtClean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structures</a:t>
            </a:r>
            <a:r>
              <a:rPr lang="it-IT" altLang="it-IT" sz="1200" dirty="0" smtClean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it-IT" altLang="it-IT" sz="1200" dirty="0" err="1" smtClean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produced</a:t>
            </a:r>
            <a:r>
              <a:rPr lang="it-IT" altLang="it-IT" sz="1200" dirty="0" smtClean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by mixing in </a:t>
            </a:r>
            <a:r>
              <a:rPr lang="it-IT" altLang="it-IT" sz="1200" dirty="0" err="1" smtClean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chaotic</a:t>
            </a:r>
            <a:r>
              <a:rPr lang="it-IT" altLang="it-IT" sz="1200" dirty="0" smtClean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it-IT" altLang="it-IT" sz="1200" dirty="0" err="1" smtClean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flows</a:t>
            </a:r>
            <a:r>
              <a:rPr lang="it-IT" altLang="it-IT" sz="1200" dirty="0" smtClean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. Nature 333, 419-425.</a:t>
            </a:r>
            <a:endParaRPr lang="it-IT" altLang="it-IT" sz="1200" dirty="0">
              <a:solidFill>
                <a:srgbClr val="000000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  <a:p>
            <a:pPr algn="just"/>
            <a:r>
              <a:rPr lang="it-IT" altLang="it-IT" sz="1200" dirty="0" smtClean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Ventura </a:t>
            </a:r>
            <a:r>
              <a:rPr lang="it-IT" altLang="it-IT" sz="1200" dirty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G., Vilardo G., Milano G., Pino N.A. (1999): </a:t>
            </a:r>
            <a:r>
              <a:rPr lang="it-IT" altLang="it-IT" sz="1200" dirty="0" err="1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Relationship</a:t>
            </a:r>
            <a:r>
              <a:rPr lang="it-IT" altLang="it-IT" sz="1200" dirty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it-IT" altLang="it-IT" sz="1200" dirty="0" err="1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among</a:t>
            </a:r>
            <a:r>
              <a:rPr lang="it-IT" altLang="it-IT" sz="1200" dirty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it-IT" altLang="it-IT" sz="1200" dirty="0" err="1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crustal</a:t>
            </a:r>
            <a:r>
              <a:rPr lang="it-IT" altLang="it-IT" sz="1200" dirty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it-IT" altLang="it-IT" sz="1200" dirty="0" err="1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structure</a:t>
            </a:r>
            <a:r>
              <a:rPr lang="it-IT" altLang="it-IT" sz="1200" dirty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, </a:t>
            </a:r>
            <a:r>
              <a:rPr lang="it-IT" altLang="it-IT" sz="1200" dirty="0" err="1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volcanism</a:t>
            </a:r>
            <a:r>
              <a:rPr lang="it-IT" altLang="it-IT" sz="1200" dirty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and strike-slip </a:t>
            </a:r>
            <a:r>
              <a:rPr lang="it-IT" altLang="it-IT" sz="1200" dirty="0" err="1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tectonics</a:t>
            </a:r>
            <a:r>
              <a:rPr lang="it-IT" altLang="it-IT" sz="1200" dirty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in the Lipari-Volcano </a:t>
            </a:r>
            <a:r>
              <a:rPr lang="it-IT" altLang="it-IT" sz="1200" dirty="0" err="1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Volcanic</a:t>
            </a:r>
            <a:r>
              <a:rPr lang="it-IT" altLang="it-IT" sz="1200" dirty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it-IT" altLang="it-IT" sz="1200" dirty="0" err="1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Complex</a:t>
            </a:r>
            <a:r>
              <a:rPr lang="it-IT" altLang="it-IT" sz="1200" dirty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(</a:t>
            </a:r>
            <a:r>
              <a:rPr lang="it-IT" altLang="it-IT" sz="1200" dirty="0" err="1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Aeolian</a:t>
            </a:r>
            <a:r>
              <a:rPr lang="it-IT" altLang="it-IT" sz="1200" dirty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Island, </a:t>
            </a:r>
            <a:r>
              <a:rPr lang="it-IT" altLang="it-IT" sz="1200" dirty="0" err="1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SouthernTyrrhenian</a:t>
            </a:r>
            <a:r>
              <a:rPr lang="it-IT" altLang="it-IT" sz="1200" dirty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Sea, </a:t>
            </a:r>
            <a:r>
              <a:rPr lang="it-IT" altLang="it-IT" sz="1200" dirty="0" err="1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Italy</a:t>
            </a:r>
            <a:r>
              <a:rPr lang="it-IT" altLang="it-IT" sz="1200" dirty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). </a:t>
            </a:r>
            <a:r>
              <a:rPr lang="it-IT" altLang="it-IT" sz="1200" dirty="0" err="1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Physics</a:t>
            </a:r>
            <a:r>
              <a:rPr lang="it-IT" altLang="it-IT" sz="1200" dirty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of the Earth and </a:t>
            </a:r>
            <a:r>
              <a:rPr lang="it-IT" altLang="it-IT" sz="1200" dirty="0" err="1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Planetary</a:t>
            </a:r>
            <a:r>
              <a:rPr lang="it-IT" altLang="it-IT" sz="1200" dirty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it-IT" altLang="it-IT" sz="1200" dirty="0" err="1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Interiors</a:t>
            </a:r>
            <a:r>
              <a:rPr lang="it-IT" altLang="it-IT" sz="1200" dirty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116 (1999), 31-52</a:t>
            </a:r>
            <a:r>
              <a:rPr lang="it-IT" altLang="it-IT" sz="1200" dirty="0" smtClean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.</a:t>
            </a:r>
            <a:endParaRPr lang="it-IT" altLang="it-IT" sz="1200" dirty="0">
              <a:solidFill>
                <a:srgbClr val="000000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335486" y="18112277"/>
            <a:ext cx="50321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3200" b="1" dirty="0" smtClean="0">
                <a:solidFill>
                  <a:srgbClr val="00206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5. </a:t>
            </a:r>
            <a:r>
              <a:rPr lang="en-GB" sz="3200" b="1" u="sng" dirty="0" smtClean="0">
                <a:solidFill>
                  <a:srgbClr val="00206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Morphological Results</a:t>
            </a:r>
            <a:endParaRPr lang="en-GB" sz="3200" b="1" u="sng" dirty="0">
              <a:solidFill>
                <a:srgbClr val="002060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99455" y="5272500"/>
            <a:ext cx="42116972" cy="12303376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301545" y="17976989"/>
            <a:ext cx="42116973" cy="1213689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asellaDiTesto 14"/>
          <p:cNvSpPr txBox="1"/>
          <p:nvPr/>
        </p:nvSpPr>
        <p:spPr>
          <a:xfrm>
            <a:off x="23156209" y="5600048"/>
            <a:ext cx="45940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it-IT" sz="3200" b="1" dirty="0">
                <a:solidFill>
                  <a:srgbClr val="00206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3. </a:t>
            </a:r>
            <a:r>
              <a:rPr lang="en-GB" altLang="it-IT" sz="3200" b="1" u="sng" dirty="0" smtClean="0">
                <a:solidFill>
                  <a:srgbClr val="00206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Starting materials</a:t>
            </a:r>
          </a:p>
          <a:p>
            <a:endParaRPr lang="en-GB" sz="3200" b="1" u="sng" dirty="0">
              <a:solidFill>
                <a:srgbClr val="002060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4243603" y="5562282"/>
            <a:ext cx="4045433" cy="18497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it-IT" sz="3200" b="1" dirty="0">
                <a:solidFill>
                  <a:srgbClr val="00206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1. </a:t>
            </a:r>
            <a:r>
              <a:rPr lang="en-GB" altLang="it-IT" sz="3200" b="1" u="sng" dirty="0">
                <a:solidFill>
                  <a:srgbClr val="00206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Introduction</a:t>
            </a:r>
          </a:p>
          <a:p>
            <a:endParaRPr lang="en-GB" dirty="0"/>
          </a:p>
        </p:txBody>
      </p:sp>
      <p:grpSp>
        <p:nvGrpSpPr>
          <p:cNvPr id="65" name="Gruppo 64"/>
          <p:cNvGrpSpPr/>
          <p:nvPr/>
        </p:nvGrpSpPr>
        <p:grpSpPr>
          <a:xfrm>
            <a:off x="7502282" y="6548538"/>
            <a:ext cx="4179176" cy="3999108"/>
            <a:chOff x="7502397" y="5930770"/>
            <a:chExt cx="4179176" cy="3999108"/>
          </a:xfrm>
        </p:grpSpPr>
        <p:pic>
          <p:nvPicPr>
            <p:cNvPr id="69" name="Picture 27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978" b="14105"/>
            <a:stretch>
              <a:fillRect/>
            </a:stretch>
          </p:blipFill>
          <p:spPr bwMode="auto">
            <a:xfrm>
              <a:off x="7502397" y="5930770"/>
              <a:ext cx="4179176" cy="39991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 l="58978" b="14105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70" name="CasellaDiTesto 69"/>
            <p:cNvSpPr txBox="1"/>
            <p:nvPr/>
          </p:nvSpPr>
          <p:spPr>
            <a:xfrm>
              <a:off x="10347231" y="6169479"/>
              <a:ext cx="100888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 smtClean="0">
                  <a:latin typeface="Arial" charset="0"/>
                  <a:ea typeface="Arial" charset="0"/>
                  <a:cs typeface="Arial" charset="0"/>
                </a:rPr>
                <a:t>Fig. 1a</a:t>
              </a:r>
              <a:endParaRPr lang="en-GB" sz="2000" b="1" dirty="0">
                <a:latin typeface="Arial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73" name="Gruppo 72"/>
          <p:cNvGrpSpPr/>
          <p:nvPr/>
        </p:nvGrpSpPr>
        <p:grpSpPr>
          <a:xfrm>
            <a:off x="618165" y="10665412"/>
            <a:ext cx="3724795" cy="1660109"/>
            <a:chOff x="837404" y="10509371"/>
            <a:chExt cx="3724795" cy="1660109"/>
          </a:xfrm>
        </p:grpSpPr>
        <p:grpSp>
          <p:nvGrpSpPr>
            <p:cNvPr id="75" name="Gruppo 74"/>
            <p:cNvGrpSpPr>
              <a:grpSpLocks noChangeAspect="1"/>
            </p:cNvGrpSpPr>
            <p:nvPr/>
          </p:nvGrpSpPr>
          <p:grpSpPr>
            <a:xfrm>
              <a:off x="837404" y="10549480"/>
              <a:ext cx="3385623" cy="1620000"/>
              <a:chOff x="4476750" y="1038225"/>
              <a:chExt cx="2952750" cy="1412875"/>
            </a:xfrm>
          </p:grpSpPr>
          <p:pic>
            <p:nvPicPr>
              <p:cNvPr id="78" name="Picture 6"/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76750" y="1038225"/>
                <a:ext cx="2952750" cy="1412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79" name="Group 26"/>
              <p:cNvGrpSpPr>
                <a:grpSpLocks/>
              </p:cNvGrpSpPr>
              <p:nvPr/>
            </p:nvGrpSpPr>
            <p:grpSpPr bwMode="auto">
              <a:xfrm>
                <a:off x="6665913" y="2141538"/>
                <a:ext cx="577850" cy="303212"/>
                <a:chOff x="3989" y="282"/>
                <a:chExt cx="364" cy="191"/>
              </a:xfrm>
            </p:grpSpPr>
            <p:sp>
              <p:nvSpPr>
                <p:cNvPr id="80" name="Rectangle 25"/>
                <p:cNvSpPr>
                  <a:spLocks noChangeArrowheads="1"/>
                </p:cNvSpPr>
                <p:nvPr/>
              </p:nvSpPr>
              <p:spPr bwMode="auto">
                <a:xfrm>
                  <a:off x="3989" y="282"/>
                  <a:ext cx="363" cy="1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it-IT" sz="1800">
                    <a:ea typeface="ＭＳ Ｐゴシック" charset="-128"/>
                    <a:cs typeface="Arial" charset="0"/>
                  </a:endParaRPr>
                </a:p>
              </p:txBody>
            </p:sp>
            <p:grpSp>
              <p:nvGrpSpPr>
                <p:cNvPr id="81" name="Group 24"/>
                <p:cNvGrpSpPr>
                  <a:grpSpLocks/>
                </p:cNvGrpSpPr>
                <p:nvPr/>
              </p:nvGrpSpPr>
              <p:grpSpPr bwMode="auto">
                <a:xfrm>
                  <a:off x="3990" y="300"/>
                  <a:ext cx="363" cy="173"/>
                  <a:chOff x="3990" y="300"/>
                  <a:chExt cx="363" cy="173"/>
                </a:xfrm>
              </p:grpSpPr>
              <p:sp>
                <p:nvSpPr>
                  <p:cNvPr id="82" name="Rectangle 22"/>
                  <p:cNvSpPr>
                    <a:spLocks noChangeArrowheads="1"/>
                  </p:cNvSpPr>
                  <p:nvPr/>
                </p:nvSpPr>
                <p:spPr bwMode="auto">
                  <a:xfrm>
                    <a:off x="4014" y="300"/>
                    <a:ext cx="318" cy="46"/>
                  </a:xfrm>
                  <a:prstGeom prst="rect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it-IT" sz="1800">
                      <a:ea typeface="ＭＳ Ｐゴシック" charset="-128"/>
                      <a:cs typeface="Arial" charset="0"/>
                    </a:endParaRPr>
                  </a:p>
                </p:txBody>
              </p:sp>
              <p:sp>
                <p:nvSpPr>
                  <p:cNvPr id="83" name="Text Box 2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990" y="319"/>
                    <a:ext cx="363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r>
                      <a:rPr lang="it-IT" altLang="it-IT" sz="1000">
                        <a:ea typeface="ＭＳ Ｐゴシック" charset="-128"/>
                        <a:cs typeface="Arial" charset="0"/>
                      </a:rPr>
                      <a:t>5.0 cm</a:t>
                    </a:r>
                  </a:p>
                </p:txBody>
              </p:sp>
            </p:grpSp>
          </p:grpSp>
        </p:grpSp>
        <p:sp>
          <p:nvSpPr>
            <p:cNvPr id="77" name="CasellaDiTesto 76"/>
            <p:cNvSpPr txBox="1"/>
            <p:nvPr/>
          </p:nvSpPr>
          <p:spPr>
            <a:xfrm>
              <a:off x="3185164" y="10509371"/>
              <a:ext cx="13770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 smtClean="0">
                  <a:latin typeface="Arial" charset="0"/>
                  <a:ea typeface="Arial" charset="0"/>
                  <a:cs typeface="Arial" charset="0"/>
                </a:rPr>
                <a:t>Fig. 1b</a:t>
              </a:r>
              <a:endParaRPr lang="en-GB" sz="2000" b="1" dirty="0">
                <a:latin typeface="Arial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84" name="Gruppo 83"/>
          <p:cNvGrpSpPr/>
          <p:nvPr/>
        </p:nvGrpSpPr>
        <p:grpSpPr>
          <a:xfrm>
            <a:off x="4093993" y="10633433"/>
            <a:ext cx="3664848" cy="1692088"/>
            <a:chOff x="4247686" y="10507555"/>
            <a:chExt cx="3664848" cy="1692088"/>
          </a:xfrm>
        </p:grpSpPr>
        <p:grpSp>
          <p:nvGrpSpPr>
            <p:cNvPr id="85" name="Gruppo 84"/>
            <p:cNvGrpSpPr>
              <a:grpSpLocks noChangeAspect="1"/>
            </p:cNvGrpSpPr>
            <p:nvPr/>
          </p:nvGrpSpPr>
          <p:grpSpPr>
            <a:xfrm>
              <a:off x="4247686" y="10549480"/>
              <a:ext cx="3240000" cy="1650163"/>
              <a:chOff x="6102350" y="2522538"/>
              <a:chExt cx="2898775" cy="1476375"/>
            </a:xfrm>
          </p:grpSpPr>
          <p:pic>
            <p:nvPicPr>
              <p:cNvPr id="87" name="Picture 5"/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02350" y="2522538"/>
                <a:ext cx="2898775" cy="14763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88" name="Group 26"/>
              <p:cNvGrpSpPr>
                <a:grpSpLocks/>
              </p:cNvGrpSpPr>
              <p:nvPr/>
            </p:nvGrpSpPr>
            <p:grpSpPr bwMode="auto">
              <a:xfrm>
                <a:off x="8316913" y="3695700"/>
                <a:ext cx="577850" cy="303213"/>
                <a:chOff x="3989" y="282"/>
                <a:chExt cx="364" cy="191"/>
              </a:xfrm>
            </p:grpSpPr>
            <p:sp>
              <p:nvSpPr>
                <p:cNvPr id="89" name="Rectangle 25"/>
                <p:cNvSpPr>
                  <a:spLocks noChangeArrowheads="1"/>
                </p:cNvSpPr>
                <p:nvPr/>
              </p:nvSpPr>
              <p:spPr bwMode="auto">
                <a:xfrm>
                  <a:off x="3989" y="282"/>
                  <a:ext cx="363" cy="1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en-US" altLang="it-IT" sz="1800">
                    <a:ea typeface="ＭＳ Ｐゴシック" charset="-128"/>
                    <a:cs typeface="Arial" charset="0"/>
                  </a:endParaRPr>
                </a:p>
              </p:txBody>
            </p:sp>
            <p:grpSp>
              <p:nvGrpSpPr>
                <p:cNvPr id="90" name="Group 24"/>
                <p:cNvGrpSpPr>
                  <a:grpSpLocks/>
                </p:cNvGrpSpPr>
                <p:nvPr/>
              </p:nvGrpSpPr>
              <p:grpSpPr bwMode="auto">
                <a:xfrm>
                  <a:off x="3990" y="300"/>
                  <a:ext cx="363" cy="173"/>
                  <a:chOff x="3990" y="300"/>
                  <a:chExt cx="363" cy="173"/>
                </a:xfrm>
              </p:grpSpPr>
              <p:sp>
                <p:nvSpPr>
                  <p:cNvPr id="91" name="Rectangle 22"/>
                  <p:cNvSpPr>
                    <a:spLocks noChangeArrowheads="1"/>
                  </p:cNvSpPr>
                  <p:nvPr/>
                </p:nvSpPr>
                <p:spPr bwMode="auto">
                  <a:xfrm>
                    <a:off x="4014" y="300"/>
                    <a:ext cx="318" cy="46"/>
                  </a:xfrm>
                  <a:prstGeom prst="rect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it-IT" sz="1800">
                      <a:ea typeface="ＭＳ Ｐゴシック" charset="-128"/>
                      <a:cs typeface="Arial" charset="0"/>
                    </a:endParaRPr>
                  </a:p>
                </p:txBody>
              </p:sp>
              <p:sp>
                <p:nvSpPr>
                  <p:cNvPr id="92" name="Text Box 2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990" y="319"/>
                    <a:ext cx="363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spcBef>
                        <a:spcPct val="20000"/>
                      </a:spcBef>
                      <a:buFont typeface="Arial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r>
                      <a:rPr lang="it-IT" altLang="it-IT" sz="1000" dirty="0">
                        <a:ea typeface="ＭＳ Ｐゴシック" charset="-128"/>
                        <a:cs typeface="Arial" charset="0"/>
                      </a:rPr>
                      <a:t>5.0 cm</a:t>
                    </a:r>
                  </a:p>
                </p:txBody>
              </p:sp>
            </p:grpSp>
          </p:grpSp>
        </p:grpSp>
        <p:sp>
          <p:nvSpPr>
            <p:cNvPr id="86" name="CasellaDiTesto 85"/>
            <p:cNvSpPr txBox="1"/>
            <p:nvPr/>
          </p:nvSpPr>
          <p:spPr>
            <a:xfrm>
              <a:off x="6535499" y="10507555"/>
              <a:ext cx="13770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 smtClean="0">
                  <a:latin typeface="Arial" charset="0"/>
                  <a:ea typeface="Arial" charset="0"/>
                  <a:cs typeface="Arial" charset="0"/>
                </a:rPr>
                <a:t>Fig. 1c</a:t>
              </a:r>
              <a:endParaRPr lang="en-GB" sz="2000" b="1" dirty="0">
                <a:latin typeface="Arial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93" name="Gruppo 92"/>
          <p:cNvGrpSpPr>
            <a:grpSpLocks noChangeAspect="1"/>
          </p:cNvGrpSpPr>
          <p:nvPr/>
        </p:nvGrpSpPr>
        <p:grpSpPr>
          <a:xfrm>
            <a:off x="714411" y="12892276"/>
            <a:ext cx="6355912" cy="4320000"/>
            <a:chOff x="1335218" y="12426548"/>
            <a:chExt cx="5296592" cy="3600000"/>
          </a:xfrm>
        </p:grpSpPr>
        <p:grpSp>
          <p:nvGrpSpPr>
            <p:cNvPr id="94" name="Gruppo 31"/>
            <p:cNvGrpSpPr>
              <a:grpSpLocks noChangeAspect="1"/>
            </p:cNvGrpSpPr>
            <p:nvPr/>
          </p:nvGrpSpPr>
          <p:grpSpPr bwMode="auto">
            <a:xfrm>
              <a:off x="1335218" y="12426548"/>
              <a:ext cx="5256816" cy="3600000"/>
              <a:chOff x="4716016" y="618209"/>
              <a:chExt cx="3990975" cy="2732087"/>
            </a:xfrm>
          </p:grpSpPr>
          <p:pic>
            <p:nvPicPr>
              <p:cNvPr id="96" name="Picture 37"/>
              <p:cNvPicPr>
                <a:picLocks noChangeAspect="1" noChangeArrowheads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16016" y="618209"/>
                <a:ext cx="3990975" cy="27320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7" name="Oval 39"/>
              <p:cNvSpPr>
                <a:spLocks noChangeArrowheads="1"/>
              </p:cNvSpPr>
              <p:nvPr/>
            </p:nvSpPr>
            <p:spPr bwMode="auto">
              <a:xfrm>
                <a:off x="5812830" y="2023965"/>
                <a:ext cx="755650" cy="755650"/>
              </a:xfrm>
              <a:prstGeom prst="ellips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it-IT" sz="1800"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98" name="Oval 40"/>
              <p:cNvSpPr>
                <a:spLocks noChangeArrowheads="1"/>
              </p:cNvSpPr>
              <p:nvPr/>
            </p:nvSpPr>
            <p:spPr bwMode="auto">
              <a:xfrm>
                <a:off x="6300192" y="953990"/>
                <a:ext cx="1189038" cy="1189037"/>
              </a:xfrm>
              <a:prstGeom prst="ellips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it-IT" sz="1800"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99" name="Oval 41"/>
              <p:cNvSpPr>
                <a:spLocks noChangeArrowheads="1"/>
              </p:cNvSpPr>
              <p:nvPr/>
            </p:nvSpPr>
            <p:spPr bwMode="auto">
              <a:xfrm>
                <a:off x="7444780" y="1944590"/>
                <a:ext cx="755650" cy="755650"/>
              </a:xfrm>
              <a:prstGeom prst="ellips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it-IT" sz="1800">
                  <a:solidFill>
                    <a:srgbClr val="002060"/>
                  </a:solidFill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00" name="Oval 42"/>
              <p:cNvSpPr>
                <a:spLocks noChangeArrowheads="1"/>
              </p:cNvSpPr>
              <p:nvPr/>
            </p:nvSpPr>
            <p:spPr bwMode="auto">
              <a:xfrm>
                <a:off x="5650905" y="2776440"/>
                <a:ext cx="557212" cy="557212"/>
              </a:xfrm>
              <a:prstGeom prst="ellips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it-IT" sz="1800">
                  <a:ea typeface="ＭＳ Ｐゴシック" charset="-128"/>
                  <a:cs typeface="ＭＳ Ｐゴシック" charset="-128"/>
                </a:endParaRPr>
              </a:p>
            </p:txBody>
          </p:sp>
        </p:grpSp>
        <p:sp>
          <p:nvSpPr>
            <p:cNvPr id="95" name="CasellaDiTesto 94"/>
            <p:cNvSpPr txBox="1"/>
            <p:nvPr/>
          </p:nvSpPr>
          <p:spPr>
            <a:xfrm>
              <a:off x="5254775" y="15584446"/>
              <a:ext cx="13770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 smtClean="0">
                  <a:latin typeface="Arial" charset="0"/>
                  <a:ea typeface="Arial" charset="0"/>
                  <a:cs typeface="Arial" charset="0"/>
                </a:rPr>
                <a:t>Fig. 1d</a:t>
              </a:r>
              <a:endParaRPr lang="en-GB" sz="2000" b="1" dirty="0">
                <a:latin typeface="Arial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101" name="Gruppo 100"/>
          <p:cNvGrpSpPr>
            <a:grpSpLocks noChangeAspect="1"/>
          </p:cNvGrpSpPr>
          <p:nvPr/>
        </p:nvGrpSpPr>
        <p:grpSpPr>
          <a:xfrm>
            <a:off x="7333992" y="11329096"/>
            <a:ext cx="4058665" cy="5885658"/>
            <a:chOff x="7609514" y="10438829"/>
            <a:chExt cx="4041483" cy="5796000"/>
          </a:xfrm>
        </p:grpSpPr>
        <p:pic>
          <p:nvPicPr>
            <p:cNvPr id="102" name="Picture 35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09514" y="10438829"/>
              <a:ext cx="4041483" cy="579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3" name="CasellaDiTesto 102"/>
            <p:cNvSpPr txBox="1"/>
            <p:nvPr/>
          </p:nvSpPr>
          <p:spPr>
            <a:xfrm>
              <a:off x="7821934" y="10550195"/>
              <a:ext cx="13770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 smtClean="0">
                  <a:latin typeface="Arial" charset="0"/>
                  <a:ea typeface="Arial" charset="0"/>
                  <a:cs typeface="Arial" charset="0"/>
                </a:rPr>
                <a:t>Fig. 1e</a:t>
              </a:r>
              <a:endParaRPr lang="en-GB" sz="2000" b="1" dirty="0">
                <a:latin typeface="Arial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104" name="Gruppo 103"/>
          <p:cNvGrpSpPr>
            <a:grpSpLocks noChangeAspect="1"/>
          </p:cNvGrpSpPr>
          <p:nvPr/>
        </p:nvGrpSpPr>
        <p:grpSpPr>
          <a:xfrm>
            <a:off x="11651696" y="6398974"/>
            <a:ext cx="5071414" cy="6012000"/>
            <a:chOff x="11742616" y="6282194"/>
            <a:chExt cx="5859589" cy="6946349"/>
          </a:xfrm>
        </p:grpSpPr>
        <p:pic>
          <p:nvPicPr>
            <p:cNvPr id="105" name="Picture 2" descr="Vulcano-map-Gioncada2003.jpg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41" b="14410"/>
            <a:stretch>
              <a:fillRect/>
            </a:stretch>
          </p:blipFill>
          <p:spPr bwMode="auto">
            <a:xfrm>
              <a:off x="11742616" y="6282194"/>
              <a:ext cx="5859589" cy="6946349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6" name="CasellaDiTesto 105"/>
            <p:cNvSpPr txBox="1"/>
            <p:nvPr/>
          </p:nvSpPr>
          <p:spPr>
            <a:xfrm>
              <a:off x="14270524" y="6474650"/>
              <a:ext cx="1144739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 smtClean="0">
                  <a:latin typeface="Arial" charset="0"/>
                  <a:ea typeface="Arial" charset="0"/>
                  <a:cs typeface="Arial" charset="0"/>
                </a:rPr>
                <a:t>Fig. 2a</a:t>
              </a:r>
              <a:endParaRPr lang="en-GB" sz="2000" b="1" dirty="0">
                <a:latin typeface="Arial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107" name="Gruppo 106"/>
          <p:cNvGrpSpPr>
            <a:grpSpLocks noChangeAspect="1"/>
          </p:cNvGrpSpPr>
          <p:nvPr/>
        </p:nvGrpSpPr>
        <p:grpSpPr>
          <a:xfrm>
            <a:off x="12509737" y="12622270"/>
            <a:ext cx="7856545" cy="4644000"/>
            <a:chOff x="11730550" y="13367130"/>
            <a:chExt cx="9456376" cy="4977040"/>
          </a:xfrm>
        </p:grpSpPr>
        <p:pic>
          <p:nvPicPr>
            <p:cNvPr id="108" name="Immagine 107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1730550" y="13367130"/>
              <a:ext cx="9456376" cy="4977040"/>
            </a:xfrm>
            <a:prstGeom prst="rect">
              <a:avLst/>
            </a:prstGeom>
          </p:spPr>
        </p:pic>
        <p:sp>
          <p:nvSpPr>
            <p:cNvPr id="109" name="CasellaDiTesto 108"/>
            <p:cNvSpPr txBox="1"/>
            <p:nvPr/>
          </p:nvSpPr>
          <p:spPr>
            <a:xfrm>
              <a:off x="19660874" y="17680867"/>
              <a:ext cx="1487835" cy="4288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smtClean="0">
                  <a:latin typeface="Arial" charset="0"/>
                  <a:ea typeface="Arial" charset="0"/>
                  <a:cs typeface="Arial" charset="0"/>
                </a:rPr>
                <a:t>Fig. 2b</a:t>
              </a:r>
              <a:endParaRPr lang="en-GB" sz="2000" b="1" dirty="0"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116" name="Rettangolo 115"/>
          <p:cNvSpPr/>
          <p:nvPr/>
        </p:nvSpPr>
        <p:spPr>
          <a:xfrm>
            <a:off x="24754627" y="9433478"/>
            <a:ext cx="2365241" cy="11054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8" name="CasellaDiTesto 117"/>
          <p:cNvSpPr txBox="1"/>
          <p:nvPr/>
        </p:nvSpPr>
        <p:spPr>
          <a:xfrm>
            <a:off x="21405754" y="9397559"/>
            <a:ext cx="11447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latin typeface="Arial" charset="0"/>
                <a:ea typeface="Arial" charset="0"/>
                <a:cs typeface="Arial" charset="0"/>
              </a:rPr>
              <a:t>Fig. 3a</a:t>
            </a:r>
            <a:endParaRPr lang="en-GB" sz="2000" b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19" name="Immagine 14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6405" y="9285833"/>
            <a:ext cx="2414531" cy="2020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Immagine 13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28312" y="12943623"/>
            <a:ext cx="2395960" cy="2014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1" name="CasellaDiTesto 120"/>
          <p:cNvSpPr txBox="1"/>
          <p:nvPr/>
        </p:nvSpPr>
        <p:spPr>
          <a:xfrm>
            <a:off x="27228311" y="10933134"/>
            <a:ext cx="11447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latin typeface="Arial" charset="0"/>
                <a:ea typeface="Arial" charset="0"/>
                <a:cs typeface="Arial" charset="0"/>
              </a:rPr>
              <a:t>Fig. 3b</a:t>
            </a:r>
            <a:endParaRPr lang="en-GB" sz="20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2" name="CasellaDiTesto 121"/>
          <p:cNvSpPr txBox="1"/>
          <p:nvPr/>
        </p:nvSpPr>
        <p:spPr>
          <a:xfrm>
            <a:off x="21424728" y="13087199"/>
            <a:ext cx="11447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latin typeface="Arial" charset="0"/>
                <a:ea typeface="Arial" charset="0"/>
                <a:cs typeface="Arial" charset="0"/>
              </a:rPr>
              <a:t>Fig. 3c</a:t>
            </a:r>
            <a:endParaRPr lang="en-GB" sz="20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3" name="CasellaDiTesto 122"/>
          <p:cNvSpPr txBox="1"/>
          <p:nvPr/>
        </p:nvSpPr>
        <p:spPr>
          <a:xfrm>
            <a:off x="27228312" y="14553351"/>
            <a:ext cx="11447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latin typeface="Arial" charset="0"/>
                <a:ea typeface="Arial" charset="0"/>
                <a:cs typeface="Arial" charset="0"/>
              </a:rPr>
              <a:t>Fig. 3d</a:t>
            </a:r>
            <a:endParaRPr lang="en-GB" sz="20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4" name="CasellaDiTesto 123"/>
          <p:cNvSpPr txBox="1"/>
          <p:nvPr/>
        </p:nvSpPr>
        <p:spPr>
          <a:xfrm>
            <a:off x="35331926" y="16350746"/>
            <a:ext cx="15708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latin typeface="Arial" charset="0"/>
                <a:ea typeface="Arial" charset="0"/>
                <a:cs typeface="Arial" charset="0"/>
              </a:rPr>
              <a:t>Fig. 4</a:t>
            </a:r>
            <a:endParaRPr lang="en-GB" sz="24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8" name="CasellaDiTesto 127"/>
          <p:cNvSpPr txBox="1"/>
          <p:nvPr/>
        </p:nvSpPr>
        <p:spPr>
          <a:xfrm>
            <a:off x="21357941" y="27744171"/>
            <a:ext cx="917074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400" b="1" dirty="0">
                <a:latin typeface="Arial" charset="0"/>
                <a:ea typeface="Arial" charset="0"/>
                <a:cs typeface="Arial" charset="0"/>
              </a:rPr>
              <a:t>Fig. </a:t>
            </a:r>
            <a:r>
              <a:rPr lang="en-GB" sz="2400" b="1" dirty="0" smtClean="0">
                <a:latin typeface="Arial" charset="0"/>
                <a:ea typeface="Arial" charset="0"/>
                <a:cs typeface="Arial" charset="0"/>
              </a:rPr>
              <a:t>6a: </a:t>
            </a:r>
            <a:r>
              <a:rPr lang="en-GB" sz="2400" dirty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Compositional variability triggered by mixing were reported for selected elements (Si, Ca, Mg, K) for experiment A, B and C. End-member and </a:t>
            </a:r>
            <a:r>
              <a:rPr lang="en-GB" sz="2400" dirty="0" smtClean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theoretical hybrid composition </a:t>
            </a:r>
            <a:r>
              <a:rPr lang="en-GB" sz="2400" dirty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were also shown. </a:t>
            </a:r>
            <a:r>
              <a:rPr lang="en-GB" sz="2400" dirty="0" smtClean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Experiment A and B (time 10.5 h) show similar patterns, while Experiment C (42 h) shows an higher degree of homogenization.</a:t>
            </a:r>
            <a:endParaRPr lang="en-GB" sz="2400" dirty="0">
              <a:solidFill>
                <a:srgbClr val="000000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9" name="CasellaDiTesto 128"/>
          <p:cNvSpPr txBox="1"/>
          <p:nvPr/>
        </p:nvSpPr>
        <p:spPr>
          <a:xfrm>
            <a:off x="5119747" y="29610984"/>
            <a:ext cx="11447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latin typeface="Arial" charset="0"/>
                <a:ea typeface="Arial" charset="0"/>
                <a:cs typeface="Arial" charset="0"/>
              </a:rPr>
              <a:t>Fig. 5a</a:t>
            </a:r>
            <a:endParaRPr lang="en-GB" sz="20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0" name="CasellaDiTesto 129"/>
          <p:cNvSpPr txBox="1"/>
          <p:nvPr/>
        </p:nvSpPr>
        <p:spPr>
          <a:xfrm>
            <a:off x="31826690" y="26186273"/>
            <a:ext cx="100960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400" b="1" dirty="0" smtClean="0">
                <a:latin typeface="Arial" charset="0"/>
                <a:ea typeface="Arial" charset="0"/>
                <a:cs typeface="Arial" charset="0"/>
              </a:rPr>
              <a:t>Fig. 6b </a:t>
            </a:r>
            <a:r>
              <a:rPr lang="en-GB" sz="2400" dirty="0" smtClean="0">
                <a:latin typeface="Arial" charset="0"/>
                <a:ea typeface="Arial" charset="0"/>
                <a:cs typeface="Arial" charset="0"/>
              </a:rPr>
              <a:t>displays inter-elemental diagrams between some representative elements (K</a:t>
            </a:r>
            <a:r>
              <a:rPr lang="en-GB" sz="2400" baseline="-25000" dirty="0" smtClean="0">
                <a:latin typeface="Arial" charset="0"/>
                <a:ea typeface="Arial" charset="0"/>
                <a:cs typeface="Arial" charset="0"/>
              </a:rPr>
              <a:t>2</a:t>
            </a:r>
            <a:r>
              <a:rPr lang="en-GB" sz="2400" dirty="0" smtClean="0">
                <a:latin typeface="Arial" charset="0"/>
                <a:ea typeface="Arial" charset="0"/>
                <a:cs typeface="Arial" charset="0"/>
              </a:rPr>
              <a:t>O, </a:t>
            </a:r>
            <a:r>
              <a:rPr lang="en-GB" sz="2400" dirty="0" err="1" smtClean="0">
                <a:latin typeface="Arial" charset="0"/>
                <a:ea typeface="Arial" charset="0"/>
                <a:cs typeface="Arial" charset="0"/>
              </a:rPr>
              <a:t>MgO</a:t>
            </a:r>
            <a:r>
              <a:rPr lang="en-GB" sz="2400" dirty="0" smtClean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GB" sz="2400" dirty="0" err="1" smtClean="0">
                <a:latin typeface="Arial" charset="0"/>
                <a:ea typeface="Arial" charset="0"/>
                <a:cs typeface="Arial" charset="0"/>
              </a:rPr>
              <a:t>CaO</a:t>
            </a:r>
            <a:r>
              <a:rPr lang="en-GB" sz="2400" dirty="0" smtClean="0">
                <a:latin typeface="Arial" charset="0"/>
                <a:ea typeface="Arial" charset="0"/>
                <a:cs typeface="Arial" charset="0"/>
              </a:rPr>
              <a:t>, Ti</a:t>
            </a:r>
            <a:r>
              <a:rPr lang="en-GB" sz="2400" baseline="-25000" dirty="0" smtClean="0">
                <a:latin typeface="Arial" charset="0"/>
                <a:ea typeface="Arial" charset="0"/>
                <a:cs typeface="Arial" charset="0"/>
              </a:rPr>
              <a:t>2</a:t>
            </a:r>
            <a:r>
              <a:rPr lang="en-GB" sz="2400" dirty="0" smtClean="0">
                <a:latin typeface="Arial" charset="0"/>
                <a:ea typeface="Arial" charset="0"/>
                <a:cs typeface="Arial" charset="0"/>
              </a:rPr>
              <a:t>O vs. SiO</a:t>
            </a:r>
            <a:r>
              <a:rPr lang="en-GB" sz="2400" baseline="-25000" dirty="0" smtClean="0">
                <a:latin typeface="Arial" charset="0"/>
                <a:ea typeface="Arial" charset="0"/>
                <a:cs typeface="Arial" charset="0"/>
              </a:rPr>
              <a:t>2</a:t>
            </a:r>
            <a:r>
              <a:rPr lang="en-GB" sz="2400" dirty="0" smtClean="0">
                <a:latin typeface="Arial" charset="0"/>
                <a:ea typeface="Arial" charset="0"/>
                <a:cs typeface="Arial" charset="0"/>
              </a:rPr>
              <a:t>). It is possible to observe that for Experiment A and B, data points show the same variability between the two end-members. For Experiment C, results show a clearly shrink in the compositional variability and data points tend to the hybrid composition.</a:t>
            </a:r>
            <a:endParaRPr lang="en-GB" sz="24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1" name="Immagine 20"/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2" t="8514" r="2236" b="16080"/>
          <a:stretch/>
        </p:blipFill>
        <p:spPr>
          <a:xfrm>
            <a:off x="21024688" y="18909351"/>
            <a:ext cx="9504000" cy="8560068"/>
          </a:xfrm>
          <a:prstGeom prst="rect">
            <a:avLst/>
          </a:prstGeom>
        </p:spPr>
      </p:pic>
      <p:pic>
        <p:nvPicPr>
          <p:cNvPr id="23" name="Immagine 22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0024007" y="9285833"/>
            <a:ext cx="12312000" cy="6832484"/>
          </a:xfrm>
          <a:prstGeom prst="rect">
            <a:avLst/>
          </a:prstGeom>
        </p:spPr>
      </p:pic>
      <p:sp>
        <p:nvSpPr>
          <p:cNvPr id="110" name="Rectangle 15"/>
          <p:cNvSpPr/>
          <p:nvPr/>
        </p:nvSpPr>
        <p:spPr>
          <a:xfrm>
            <a:off x="29907470" y="18170399"/>
            <a:ext cx="40559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6</a:t>
            </a:r>
            <a:r>
              <a:rPr lang="en-GB" sz="3200" b="1" dirty="0" smtClean="0">
                <a:solidFill>
                  <a:srgbClr val="00206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. </a:t>
            </a:r>
            <a:r>
              <a:rPr lang="en-GB" sz="3200" b="1" u="sng" dirty="0" smtClean="0">
                <a:solidFill>
                  <a:srgbClr val="00206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Chemical Results</a:t>
            </a:r>
            <a:endParaRPr lang="en-GB" sz="3200" b="1" u="sng" dirty="0">
              <a:solidFill>
                <a:srgbClr val="002060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9" name="Rettangolo 28"/>
          <p:cNvSpPr/>
          <p:nvPr/>
        </p:nvSpPr>
        <p:spPr>
          <a:xfrm>
            <a:off x="299456" y="18007790"/>
            <a:ext cx="20400202" cy="12044706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1" name="Rettangolo 110"/>
          <p:cNvSpPr/>
          <p:nvPr/>
        </p:nvSpPr>
        <p:spPr>
          <a:xfrm>
            <a:off x="20987605" y="18007789"/>
            <a:ext cx="21428821" cy="12044706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4061926" y="1658844"/>
            <a:ext cx="2540000" cy="88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356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1259</TotalTime>
  <Words>554</Words>
  <Application>Microsoft Macintosh PowerPoint</Application>
  <PresentationFormat>Personalizzato</PresentationFormat>
  <Paragraphs>47</Paragraphs>
  <Slides>1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ＭＳ Ｐゴシック</vt:lpstr>
      <vt:lpstr>Times New Roman</vt:lpstr>
      <vt:lpstr>Tema di Office</vt:lpstr>
      <vt:lpstr>Presentazione di PowerPoint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Utente di Microsoft Office</dc:creator>
  <cp:lastModifiedBy>Utente di Microsoft Office</cp:lastModifiedBy>
  <cp:revision>74</cp:revision>
  <cp:lastPrinted>2017-04-19T13:23:39Z</cp:lastPrinted>
  <dcterms:created xsi:type="dcterms:W3CDTF">2017-04-06T08:27:06Z</dcterms:created>
  <dcterms:modified xsi:type="dcterms:W3CDTF">2017-05-03T13:52:19Z</dcterms:modified>
</cp:coreProperties>
</file>