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62" r:id="rId4"/>
    <p:sldId id="263" r:id="rId5"/>
    <p:sldId id="292" r:id="rId6"/>
    <p:sldId id="293" r:id="rId7"/>
    <p:sldId id="265" r:id="rId8"/>
    <p:sldId id="266" r:id="rId9"/>
    <p:sldId id="270" r:id="rId10"/>
    <p:sldId id="271" r:id="rId11"/>
    <p:sldId id="280" r:id="rId12"/>
    <p:sldId id="268" r:id="rId13"/>
    <p:sldId id="260" r:id="rId14"/>
    <p:sldId id="272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74" r:id="rId23"/>
    <p:sldId id="275" r:id="rId24"/>
    <p:sldId id="288" r:id="rId25"/>
    <p:sldId id="289" r:id="rId26"/>
    <p:sldId id="290" r:id="rId27"/>
    <p:sldId id="291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8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12" autoAdjust="0"/>
  </p:normalViewPr>
  <p:slideViewPr>
    <p:cSldViewPr snapToGrid="0" snapToObjects="1">
      <p:cViewPr varScale="1">
        <p:scale>
          <a:sx n="128" d="100"/>
          <a:sy n="128" d="100"/>
        </p:scale>
        <p:origin x="-54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DC7ED-6002-FE41-9B7F-3A0ED0B00B0C}" type="datetimeFigureOut">
              <a:rPr lang="en-US" smtClean="0"/>
              <a:t>26/04/17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3C2E9-2A1A-3042-A80E-42D179F52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4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3C2E9-2A1A-3042-A80E-42D179F526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78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39 </a:t>
            </a:r>
            <a:r>
              <a:rPr lang="mr-IN" dirty="0" smtClean="0"/>
              <a:t>–</a:t>
            </a:r>
            <a:r>
              <a:rPr lang="en-US" dirty="0" smtClean="0"/>
              <a:t> 10.5 bar </a:t>
            </a:r>
            <a:r>
              <a:rPr lang="en-US" sz="1400" dirty="0" smtClean="0">
                <a:latin typeface="Helvetica"/>
                <a:cs typeface="Helvetica"/>
              </a:rPr>
              <a:t>≈</a:t>
            </a:r>
            <a:r>
              <a:rPr lang="en-US" sz="1400" baseline="0" dirty="0" smtClean="0">
                <a:latin typeface="Helvetica"/>
                <a:cs typeface="Helvetica"/>
              </a:rPr>
              <a:t> 80 </a:t>
            </a:r>
            <a:r>
              <a:rPr lang="mr-IN" sz="1400" baseline="0" dirty="0" smtClean="0">
                <a:latin typeface="Helvetica"/>
                <a:cs typeface="Helvetica"/>
              </a:rPr>
              <a:t>–</a:t>
            </a:r>
            <a:r>
              <a:rPr lang="en-US" sz="1400" baseline="0" dirty="0" smtClean="0">
                <a:latin typeface="Helvetica"/>
                <a:cs typeface="Helvetica"/>
              </a:rPr>
              <a:t> 20 MV/m breakdown voltage (Earth = ~3 MV/m)</a:t>
            </a:r>
            <a:endParaRPr lang="en-US" sz="1400" dirty="0" smtClean="0">
              <a:latin typeface="Helvetica"/>
              <a:cs typeface="Helvetica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3C2E9-2A1A-3042-A80E-42D179F526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62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3C2E9-2A1A-3042-A80E-42D179F5266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87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B95C-46DF-414A-8536-6D896590B282}" type="datetimeFigureOut">
              <a:rPr lang="en-US" smtClean="0"/>
              <a:t>26/04/17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A45D-FF82-2743-B1AE-708B6F7C9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4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B95C-46DF-414A-8536-6D896590B282}" type="datetimeFigureOut">
              <a:rPr lang="en-US" smtClean="0"/>
              <a:t>26/04/17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A45D-FF82-2743-B1AE-708B6F7C9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2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B95C-46DF-414A-8536-6D896590B282}" type="datetimeFigureOut">
              <a:rPr lang="en-US" smtClean="0"/>
              <a:t>26/04/17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A45D-FF82-2743-B1AE-708B6F7C9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03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B95C-46DF-414A-8536-6D896590B282}" type="datetimeFigureOut">
              <a:rPr lang="en-US" smtClean="0"/>
              <a:t>26/04/17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A45D-FF82-2743-B1AE-708B6F7C9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78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B95C-46DF-414A-8536-6D896590B282}" type="datetimeFigureOut">
              <a:rPr lang="en-US" smtClean="0"/>
              <a:t>26/04/17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A45D-FF82-2743-B1AE-708B6F7C9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96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B95C-46DF-414A-8536-6D896590B282}" type="datetimeFigureOut">
              <a:rPr lang="en-US" smtClean="0"/>
              <a:t>26/04/17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A45D-FF82-2743-B1AE-708B6F7C9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6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B95C-46DF-414A-8536-6D896590B282}" type="datetimeFigureOut">
              <a:rPr lang="en-US" smtClean="0"/>
              <a:t>26/04/17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A45D-FF82-2743-B1AE-708B6F7C9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4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B95C-46DF-414A-8536-6D896590B282}" type="datetimeFigureOut">
              <a:rPr lang="en-US" smtClean="0"/>
              <a:t>26/04/17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A45D-FF82-2743-B1AE-708B6F7C9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B95C-46DF-414A-8536-6D896590B282}" type="datetimeFigureOut">
              <a:rPr lang="en-US" smtClean="0"/>
              <a:t>26/04/17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A45D-FF82-2743-B1AE-708B6F7C9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B95C-46DF-414A-8536-6D896590B282}" type="datetimeFigureOut">
              <a:rPr lang="en-US" smtClean="0"/>
              <a:t>26/04/17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A45D-FF82-2743-B1AE-708B6F7C9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2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B95C-46DF-414A-8536-6D896590B282}" type="datetimeFigureOut">
              <a:rPr lang="en-US" smtClean="0"/>
              <a:t>26/04/17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A45D-FF82-2743-B1AE-708B6F7C9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0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8B95C-46DF-414A-8536-6D896590B282}" type="datetimeFigureOut">
              <a:rPr lang="en-US" smtClean="0"/>
              <a:t>26/04/17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7A45D-FF82-2743-B1AE-708B6F7C9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87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slide" Target="slide22.xml"/><Relationship Id="rId5" Type="http://schemas.openxmlformats.org/officeDocument/2006/relationships/slide" Target="slide15.xml"/><Relationship Id="rId6" Type="http://schemas.openxmlformats.org/officeDocument/2006/relationships/slide" Target="slide10.xml"/><Relationship Id="rId7" Type="http://schemas.openxmlformats.org/officeDocument/2006/relationships/slide" Target="slide7.xml"/><Relationship Id="rId8" Type="http://schemas.openxmlformats.org/officeDocument/2006/relationships/slide" Target="slide2.xml"/><Relationship Id="rId9" Type="http://schemas.openxmlformats.org/officeDocument/2006/relationships/slide" Target="slide23.xml"/><Relationship Id="rId10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Relationship Id="rId3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slide" Target="slide1.xml"/><Relationship Id="rId5" Type="http://schemas.openxmlformats.org/officeDocument/2006/relationships/slide" Target="slide13.xml"/><Relationship Id="rId6" Type="http://schemas.openxmlformats.org/officeDocument/2006/relationships/slide" Target="slide10.xml"/><Relationship Id="rId7" Type="http://schemas.openxmlformats.org/officeDocument/2006/relationships/slide" Target="slide14.xml"/><Relationship Id="rId8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4" Type="http://schemas.openxmlformats.org/officeDocument/2006/relationships/slide" Target="slide1.xml"/><Relationship Id="rId5" Type="http://schemas.openxmlformats.org/officeDocument/2006/relationships/slide" Target="slide13.xml"/><Relationship Id="rId6" Type="http://schemas.openxmlformats.org/officeDocument/2006/relationships/slide" Target="slide10.xml"/><Relationship Id="rId7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slide" Target="slide1.xml"/><Relationship Id="rId5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5" Type="http://schemas.openxmlformats.org/officeDocument/2006/relationships/slide" Target="slide12.xml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Relationship Id="rId3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Relationship Id="rId3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Relationship Id="rId3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Relationship Id="rId3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Relationship Id="rId3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eg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8" Type="http://schemas.openxmlformats.org/officeDocument/2006/relationships/image" Target="../media/image8.jpg"/><Relationship Id="rId9" Type="http://schemas.openxmlformats.org/officeDocument/2006/relationships/image" Target="../media/image9.png"/><Relationship Id="rId10" Type="http://schemas.openxmlformats.org/officeDocument/2006/relationships/slide" Target="slide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Relationship Id="rId3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Relationship Id="rId3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Relationship Id="rId3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Relationship Id="rId3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Relationship Id="rId3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Relationship Id="rId3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slide" Target="slide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eg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8" Type="http://schemas.openxmlformats.org/officeDocument/2006/relationships/image" Target="../media/image8.jpg"/><Relationship Id="rId9" Type="http://schemas.openxmlformats.org/officeDocument/2006/relationships/image" Target="../media/image9.png"/><Relationship Id="rId10" Type="http://schemas.openxmlformats.org/officeDocument/2006/relationships/slide" Target="slide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552"/>
            <a:ext cx="9138904" cy="1146377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Laboratory simulations of volcanic ash charging and conditions for volcanic lightning on Venus</a:t>
            </a:r>
            <a:endParaRPr lang="en-US" sz="3200" dirty="0">
              <a:solidFill>
                <a:schemeClr val="tx1">
                  <a:lumMod val="9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9757" y="4080333"/>
            <a:ext cx="7810773" cy="56130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Martin Airey</a:t>
            </a:r>
            <a:r>
              <a:rPr lang="en-US" sz="2400" baseline="30000" dirty="0" smtClean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1,2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, Elliot Warriner-Bacon</a:t>
            </a:r>
            <a:r>
              <a:rPr lang="en-US" sz="2400" baseline="30000" dirty="0" smtClean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1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,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 and Karen Aplin</a:t>
            </a:r>
            <a:r>
              <a:rPr lang="en-US" sz="2400" baseline="30000" dirty="0" smtClean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1</a:t>
            </a:r>
            <a:endParaRPr lang="en-US" sz="2400" baseline="30000" dirty="0">
              <a:solidFill>
                <a:schemeClr val="tx1">
                  <a:lumMod val="9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7674" y="4574370"/>
            <a:ext cx="8368652" cy="56130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aseline="30000" dirty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1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Department of Physics, University of Oxford,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Denys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Wilkinson Building, Keble Road, Oxford, OX1 3RH,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UK</a:t>
            </a:r>
            <a:r>
              <a:rPr lang="en-US" sz="2400" baseline="30000" dirty="0" smtClean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GB" sz="2400" baseline="30000" dirty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2</a:t>
            </a:r>
            <a:r>
              <a:rPr lang="en-GB" sz="2400" dirty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Department of Meteorology, University of Reading, </a:t>
            </a:r>
            <a:r>
              <a:rPr lang="en-GB" sz="2400" dirty="0" err="1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Earley</a:t>
            </a:r>
            <a:r>
              <a:rPr lang="en-GB" sz="2400" dirty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 Gate, Reading, RG6 6BB, </a:t>
            </a:r>
            <a:r>
              <a:rPr lang="en-GB" sz="2400" dirty="0" smtClean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UK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8" name="Picture 7" descr="p17_RTR2NCA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01"/>
          <a:stretch/>
        </p:blipFill>
        <p:spPr>
          <a:xfrm>
            <a:off x="0" y="1236478"/>
            <a:ext cx="9138904" cy="2710047"/>
          </a:xfrm>
          <a:prstGeom prst="rect">
            <a:avLst/>
          </a:prstGeom>
        </p:spPr>
      </p:pic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6960947" y="3102094"/>
            <a:ext cx="993056" cy="69687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  <a:latin typeface="Helvetica"/>
                <a:cs typeface="Helvetica"/>
              </a:rPr>
              <a:t>Conclusions</a:t>
            </a:r>
            <a:endParaRPr lang="en-US" sz="105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744593"/>
            <a:ext cx="232880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Puyehue</a:t>
            </a:r>
            <a:r>
              <a:rPr lang="en-US" sz="700" dirty="0">
                <a:solidFill>
                  <a:schemeClr val="bg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-</a:t>
            </a:r>
            <a:r>
              <a:rPr lang="en-US" sz="7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Cordon Caulle 2011 (Reuters/Ivan Alvarado)</a:t>
            </a:r>
            <a:endParaRPr lang="en-US" sz="700" dirty="0">
              <a:solidFill>
                <a:schemeClr val="bg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960947" y="2285188"/>
            <a:ext cx="2110250" cy="69687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Helvetica"/>
                <a:cs typeface="Helvetica"/>
              </a:rPr>
              <a:t>Results</a:t>
            </a:r>
            <a:endParaRPr lang="en-US" sz="16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8078141" y="1480144"/>
            <a:ext cx="993056" cy="69687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  <a:latin typeface="Helvetica"/>
                <a:cs typeface="Helvetica"/>
              </a:rPr>
              <a:t>Experimental design</a:t>
            </a:r>
            <a:endParaRPr lang="en-US" sz="105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6960947" y="1480144"/>
            <a:ext cx="993056" cy="69687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  <a:latin typeface="Helvetica"/>
                <a:cs typeface="Helvetica"/>
              </a:rPr>
              <a:t>Introduction</a:t>
            </a:r>
            <a:endParaRPr lang="en-US" sz="105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23518" y="3962978"/>
            <a:ext cx="652758" cy="24409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Helvetica"/>
                <a:cs typeface="Helvetica"/>
              </a:rPr>
              <a:t>M</a:t>
            </a:r>
            <a:r>
              <a:rPr lang="en-US" sz="900" dirty="0" smtClean="0">
                <a:solidFill>
                  <a:schemeClr val="bg1"/>
                </a:solidFill>
                <a:latin typeface="Helvetica"/>
                <a:cs typeface="Helvetica"/>
              </a:rPr>
              <a:t>adness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6" name="Rectangle 15">
            <a:hlinkClick r:id="rId9" action="ppaction://hlinksldjump"/>
          </p:cNvPr>
          <p:cNvSpPr/>
          <p:nvPr/>
        </p:nvSpPr>
        <p:spPr>
          <a:xfrm>
            <a:off x="8078141" y="3102094"/>
            <a:ext cx="993056" cy="69687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  <a:latin typeface="Helvetica"/>
                <a:cs typeface="Helvetica"/>
              </a:rPr>
              <a:t>Further work</a:t>
            </a:r>
            <a:endParaRPr lang="en-US" sz="105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60947" y="1129586"/>
            <a:ext cx="2110250" cy="24366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Navigation pane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8" name="Rectangle 17">
            <a:hlinkClick r:id="rId10" action="ppaction://hlinksldjump"/>
          </p:cNvPr>
          <p:cNvSpPr/>
          <p:nvPr/>
        </p:nvSpPr>
        <p:spPr>
          <a:xfrm>
            <a:off x="8429947" y="3962978"/>
            <a:ext cx="652758" cy="2432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Helvetica"/>
                <a:cs typeface="Helvetica"/>
              </a:rPr>
              <a:t>Bonus</a:t>
            </a:r>
            <a:endParaRPr lang="en-US" sz="9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51365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110" y="14993"/>
            <a:ext cx="8409890" cy="663008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latin typeface="Helvetica"/>
                <a:cs typeface="Helvetica"/>
              </a:rPr>
              <a:t>Experimental design</a:t>
            </a:r>
            <a:endParaRPr lang="en-US" sz="4000" dirty="0">
              <a:latin typeface="Helvetica"/>
              <a:cs typeface="Helvetic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06077" y="439269"/>
            <a:ext cx="228033" cy="238732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hlinkClick r:id="rId2" action="ppaction://hlinksldjump"/>
          </p:cNvPr>
          <p:cNvSpPr/>
          <p:nvPr/>
        </p:nvSpPr>
        <p:spPr>
          <a:xfrm>
            <a:off x="114583" y="3860226"/>
            <a:ext cx="525175" cy="48216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Menu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7" name="Right Arrow 46">
            <a:hlinkClick r:id="rId3" action="ppaction://hlinksldjump"/>
          </p:cNvPr>
          <p:cNvSpPr/>
          <p:nvPr/>
        </p:nvSpPr>
        <p:spPr>
          <a:xfrm>
            <a:off x="114584" y="4530984"/>
            <a:ext cx="525174" cy="482166"/>
          </a:xfrm>
          <a:prstGeom prst="rightArrow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ontent Placeholder 2"/>
          <p:cNvSpPr>
            <a:spLocks noGrp="1"/>
          </p:cNvSpPr>
          <p:nvPr>
            <p:ph idx="1"/>
          </p:nvPr>
        </p:nvSpPr>
        <p:spPr>
          <a:xfrm>
            <a:off x="734110" y="735296"/>
            <a:ext cx="8409890" cy="440820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2F2F2"/>
                </a:solidFill>
                <a:latin typeface="Helvetica"/>
                <a:cs typeface="Helvetica"/>
              </a:rPr>
              <a:t>A 1 </a:t>
            </a:r>
            <a:r>
              <a:rPr lang="en-US" dirty="0" err="1" smtClean="0">
                <a:solidFill>
                  <a:srgbClr val="F2F2F2"/>
                </a:solidFill>
                <a:latin typeface="Helvetica"/>
                <a:cs typeface="Helvetica"/>
              </a:rPr>
              <a:t>litre</a:t>
            </a:r>
            <a:r>
              <a:rPr lang="en-US" dirty="0" smtClean="0">
                <a:solidFill>
                  <a:srgbClr val="F2F2F2"/>
                </a:solidFill>
                <a:latin typeface="Helvetica"/>
                <a:cs typeface="Helvetica"/>
              </a:rPr>
              <a:t> tank is used to house the ash generation and measurement equipment</a:t>
            </a:r>
          </a:p>
          <a:p>
            <a:r>
              <a:rPr lang="en-US" dirty="0" smtClean="0">
                <a:solidFill>
                  <a:srgbClr val="F2F2F2"/>
                </a:solidFill>
                <a:latin typeface="Helvetica"/>
                <a:cs typeface="Helvetica"/>
              </a:rPr>
              <a:t>Pressure and composition can be controlled by pumping in or out the desired gas from the chamber</a:t>
            </a:r>
          </a:p>
          <a:p>
            <a:r>
              <a:rPr lang="en-US" dirty="0" smtClean="0">
                <a:solidFill>
                  <a:srgbClr val="F2F2F2"/>
                </a:solidFill>
                <a:latin typeface="Helvetica"/>
                <a:cs typeface="Helvetica"/>
              </a:rPr>
              <a:t>‘Pure’ gases achieved by filling/emptying the chamber 5×</a:t>
            </a:r>
          </a:p>
          <a:p>
            <a:r>
              <a:rPr lang="en-US" dirty="0" smtClean="0">
                <a:solidFill>
                  <a:srgbClr val="F2F2F2"/>
                </a:solidFill>
                <a:latin typeface="Helvetica"/>
                <a:cs typeface="Helvetica"/>
              </a:rPr>
              <a:t>A solenoid is used to collide two pieces of pumice at ~2.3 Hz to generate the ash</a:t>
            </a:r>
          </a:p>
          <a:p>
            <a:r>
              <a:rPr lang="en-US" dirty="0" smtClean="0">
                <a:solidFill>
                  <a:srgbClr val="F2F2F2"/>
                </a:solidFill>
                <a:latin typeface="Helvetica"/>
                <a:cs typeface="Helvetica"/>
              </a:rPr>
              <a:t>A copper faraday plate collects the charged ash particles</a:t>
            </a:r>
          </a:p>
          <a:p>
            <a:r>
              <a:rPr lang="en-US" dirty="0" smtClean="0">
                <a:solidFill>
                  <a:srgbClr val="F2F2F2"/>
                </a:solidFill>
                <a:latin typeface="Helvetica"/>
                <a:cs typeface="Helvetica"/>
              </a:rPr>
              <a:t>A high-precision electrometer records the current induced on the plate at a rate of 3 Hz</a:t>
            </a:r>
          </a:p>
          <a:p>
            <a:r>
              <a:rPr lang="en-US" dirty="0" smtClean="0">
                <a:solidFill>
                  <a:srgbClr val="F2F2F2"/>
                </a:solidFill>
                <a:latin typeface="Helvetica"/>
                <a:cs typeface="Helvetica"/>
              </a:rPr>
              <a:t>15-point moving average implemented to remove electrical noise from the solenoid</a:t>
            </a:r>
            <a:endParaRPr lang="en-US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734110" y="678001"/>
            <a:ext cx="4689508" cy="0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35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110" y="14993"/>
            <a:ext cx="8409890" cy="663008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latin typeface="Helvetica"/>
                <a:cs typeface="Helvetica"/>
              </a:rPr>
              <a:t>Experimental design</a:t>
            </a:r>
            <a:endParaRPr lang="en-US" sz="4000" dirty="0">
              <a:latin typeface="Helvetica"/>
              <a:cs typeface="Helvetic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06077" y="439269"/>
            <a:ext cx="228033" cy="238732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049" y="821240"/>
            <a:ext cx="5448983" cy="422560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734110" y="678001"/>
            <a:ext cx="4689508" cy="0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ubtitle 2"/>
          <p:cNvSpPr txBox="1">
            <a:spLocks/>
          </p:cNvSpPr>
          <p:nvPr/>
        </p:nvSpPr>
        <p:spPr>
          <a:xfrm>
            <a:off x="506077" y="1441946"/>
            <a:ext cx="1587971" cy="10576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 smtClean="0">
                <a:solidFill>
                  <a:srgbClr val="F2F2F2"/>
                </a:solidFill>
                <a:latin typeface="Helvetica"/>
                <a:cs typeface="Helvetica"/>
              </a:rPr>
              <a:t>Rock (pumice) collision fractoemission apparatus</a:t>
            </a:r>
            <a:endParaRPr lang="en-US" sz="16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604463" y="3083680"/>
            <a:ext cx="1489585" cy="1146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 smtClean="0">
                <a:solidFill>
                  <a:srgbClr val="F2F2F2"/>
                </a:solidFill>
                <a:latin typeface="Helvetica"/>
                <a:cs typeface="Helvetica"/>
              </a:rPr>
              <a:t>Current measurement of charged ash</a:t>
            </a:r>
            <a:endParaRPr lang="en-US" sz="16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7543032" y="2499629"/>
            <a:ext cx="1489585" cy="936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 smtClean="0">
                <a:solidFill>
                  <a:srgbClr val="F2F2F2"/>
                </a:solidFill>
                <a:latin typeface="Helvetica"/>
                <a:cs typeface="Helvetica"/>
              </a:rPr>
              <a:t>Heating system for future </a:t>
            </a:r>
            <a:r>
              <a:rPr lang="en-GB" sz="1600" dirty="0" smtClean="0">
                <a:solidFill>
                  <a:srgbClr val="F2F2F2"/>
                </a:solidFill>
                <a:latin typeface="Helvetica"/>
                <a:cs typeface="Helvetica"/>
              </a:rPr>
              <a:t>work (not shown)</a:t>
            </a:r>
            <a:endParaRPr lang="en-US" sz="16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7543032" y="878155"/>
            <a:ext cx="1489585" cy="1146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 smtClean="0">
                <a:solidFill>
                  <a:srgbClr val="F2F2F2"/>
                </a:solidFill>
                <a:latin typeface="Helvetica"/>
                <a:cs typeface="Helvetica"/>
              </a:rPr>
              <a:t>Atmospheric composition and pressure control</a:t>
            </a:r>
            <a:endParaRPr lang="en-US" sz="16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7543032" y="4229971"/>
            <a:ext cx="1489585" cy="702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 smtClean="0">
                <a:solidFill>
                  <a:srgbClr val="F2F2F2"/>
                </a:solidFill>
                <a:latin typeface="Helvetica"/>
                <a:cs typeface="Helvetica"/>
              </a:rPr>
              <a:t>Data logging</a:t>
            </a:r>
          </a:p>
          <a:p>
            <a:pPr marL="0" indent="0" algn="ctr">
              <a:buNone/>
            </a:pPr>
            <a:r>
              <a:rPr lang="en-GB" sz="1600" dirty="0" smtClean="0">
                <a:solidFill>
                  <a:srgbClr val="F2F2F2"/>
                </a:solidFill>
                <a:latin typeface="Helvetica"/>
                <a:cs typeface="Helvetica"/>
              </a:rPr>
              <a:t>(not shown)</a:t>
            </a:r>
            <a:endParaRPr lang="en-US" sz="16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t="2270"/>
          <a:stretch/>
        </p:blipFill>
        <p:spPr>
          <a:xfrm>
            <a:off x="2082791" y="821240"/>
            <a:ext cx="5460241" cy="4217619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2847975" y="2163073"/>
            <a:ext cx="1407576" cy="768717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967016" y="2931790"/>
            <a:ext cx="354640" cy="33266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1" idx="1"/>
          </p:cNvCxnSpPr>
          <p:nvPr/>
        </p:nvCxnSpPr>
        <p:spPr>
          <a:xfrm flipH="1">
            <a:off x="6310141" y="1451305"/>
            <a:ext cx="1232891" cy="28873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hlinkClick r:id="rId4" action="ppaction://hlinksldjump"/>
          </p:cNvPr>
          <p:cNvSpPr/>
          <p:nvPr/>
        </p:nvSpPr>
        <p:spPr>
          <a:xfrm>
            <a:off x="114583" y="3860226"/>
            <a:ext cx="525175" cy="48216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Menu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7" name="Right Arrow 46">
            <a:hlinkClick r:id="rId5" action="ppaction://hlinksldjump"/>
          </p:cNvPr>
          <p:cNvSpPr/>
          <p:nvPr/>
        </p:nvSpPr>
        <p:spPr>
          <a:xfrm>
            <a:off x="114584" y="4530984"/>
            <a:ext cx="525174" cy="482166"/>
          </a:xfrm>
          <a:prstGeom prst="rightArrow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hlinkClick r:id="rId6" action="ppaction://hlinksldjump"/>
          </p:cNvPr>
          <p:cNvSpPr/>
          <p:nvPr/>
        </p:nvSpPr>
        <p:spPr>
          <a:xfrm flipH="1">
            <a:off x="114584" y="3189469"/>
            <a:ext cx="525176" cy="482166"/>
          </a:xfrm>
          <a:prstGeom prst="rightArrow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639758" y="2509180"/>
            <a:ext cx="1327258" cy="23873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800000"/>
                </a:solidFill>
                <a:latin typeface="Helvetica"/>
                <a:cs typeface="Helvetica"/>
              </a:rPr>
              <a:t>Tap </a:t>
            </a:r>
            <a:r>
              <a:rPr lang="en-US" sz="1200" b="1" dirty="0" smtClean="0">
                <a:solidFill>
                  <a:srgbClr val="800000"/>
                </a:solidFill>
                <a:latin typeface="Helvetica"/>
                <a:cs typeface="Helvetica"/>
              </a:rPr>
              <a:t>for video</a:t>
            </a:r>
            <a:endParaRPr lang="en-US" sz="1200" b="1" dirty="0">
              <a:solidFill>
                <a:srgbClr val="800000"/>
              </a:solidFill>
              <a:latin typeface="Helvetica"/>
              <a:cs typeface="Helvetica"/>
            </a:endParaRPr>
          </a:p>
        </p:txBody>
      </p:sp>
      <p:sp>
        <p:nvSpPr>
          <p:cNvPr id="26" name="Rectangle 25">
            <a:hlinkClick r:id="rId8" action="ppaction://hlinksldjump"/>
          </p:cNvPr>
          <p:cNvSpPr/>
          <p:nvPr/>
        </p:nvSpPr>
        <p:spPr>
          <a:xfrm>
            <a:off x="6857170" y="160142"/>
            <a:ext cx="1692915" cy="55825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800000"/>
                </a:solidFill>
                <a:latin typeface="Helvetica"/>
                <a:cs typeface="Helvetica"/>
              </a:rPr>
              <a:t>Toggle exterior/interior view</a:t>
            </a:r>
            <a:endParaRPr lang="en-US" sz="1200" b="1" dirty="0">
              <a:solidFill>
                <a:srgbClr val="800000"/>
              </a:solidFill>
              <a:latin typeface="Helvetica"/>
              <a:cs typeface="Helvetica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2071816" y="1740035"/>
            <a:ext cx="776159" cy="42303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016500" y="1451305"/>
            <a:ext cx="2526533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646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110" y="14993"/>
            <a:ext cx="8409890" cy="663008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Experimental design</a:t>
            </a:r>
            <a:endParaRPr lang="en-US" sz="4000" dirty="0">
              <a:solidFill>
                <a:schemeClr val="tx1">
                  <a:lumMod val="95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06077" y="439269"/>
            <a:ext cx="228033" cy="238732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049" y="821240"/>
            <a:ext cx="5448983" cy="422560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734110" y="678001"/>
            <a:ext cx="4689508" cy="0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ubtitle 2"/>
          <p:cNvSpPr txBox="1">
            <a:spLocks/>
          </p:cNvSpPr>
          <p:nvPr/>
        </p:nvSpPr>
        <p:spPr>
          <a:xfrm>
            <a:off x="506077" y="1441946"/>
            <a:ext cx="1587971" cy="818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 smtClean="0">
                <a:solidFill>
                  <a:srgbClr val="F2F2F2"/>
                </a:solidFill>
                <a:latin typeface="Helvetica"/>
                <a:cs typeface="Helvetica"/>
              </a:rPr>
              <a:t>Rock (pumice) collision fractoemission apparatus</a:t>
            </a:r>
            <a:endParaRPr lang="en-US" sz="16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604463" y="3083680"/>
            <a:ext cx="1489585" cy="1146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 smtClean="0">
                <a:solidFill>
                  <a:srgbClr val="F2F2F2"/>
                </a:solidFill>
                <a:latin typeface="Helvetica"/>
                <a:cs typeface="Helvetica"/>
              </a:rPr>
              <a:t>Current measurement of charged ash</a:t>
            </a:r>
            <a:endParaRPr lang="en-US" sz="16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7543032" y="2499629"/>
            <a:ext cx="1489585" cy="936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 smtClean="0">
                <a:solidFill>
                  <a:srgbClr val="F2F2F2"/>
                </a:solidFill>
                <a:latin typeface="Helvetica"/>
                <a:cs typeface="Helvetica"/>
              </a:rPr>
              <a:t>Heating system for future work</a:t>
            </a:r>
            <a:endParaRPr lang="en-US" sz="16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7543032" y="878155"/>
            <a:ext cx="1489585" cy="1146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 smtClean="0">
                <a:solidFill>
                  <a:srgbClr val="F2F2F2"/>
                </a:solidFill>
                <a:latin typeface="Helvetica"/>
                <a:cs typeface="Helvetica"/>
              </a:rPr>
              <a:t>Atmospheric composition and pressure control</a:t>
            </a:r>
            <a:endParaRPr lang="en-US" sz="16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7543032" y="4229971"/>
            <a:ext cx="1489585" cy="468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 smtClean="0">
                <a:solidFill>
                  <a:srgbClr val="F2F2F2"/>
                </a:solidFill>
                <a:latin typeface="Helvetica"/>
                <a:cs typeface="Helvetica"/>
              </a:rPr>
              <a:t>Data logging</a:t>
            </a:r>
            <a:endParaRPr lang="en-US" sz="16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cxnSp>
        <p:nvCxnSpPr>
          <p:cNvPr id="10" name="Straight Arrow Connector 9"/>
          <p:cNvCxnSpPr>
            <a:stCxn id="16" idx="3"/>
          </p:cNvCxnSpPr>
          <p:nvPr/>
        </p:nvCxnSpPr>
        <p:spPr>
          <a:xfrm>
            <a:off x="2094048" y="1851421"/>
            <a:ext cx="1591720" cy="64820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9" idx="3"/>
          </p:cNvCxnSpPr>
          <p:nvPr/>
        </p:nvCxnSpPr>
        <p:spPr>
          <a:xfrm flipV="1">
            <a:off x="2094048" y="3436227"/>
            <a:ext cx="1916374" cy="220599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1"/>
          </p:cNvCxnSpPr>
          <p:nvPr/>
        </p:nvCxnSpPr>
        <p:spPr>
          <a:xfrm flipH="1">
            <a:off x="5423618" y="1451305"/>
            <a:ext cx="2119414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0" idx="1"/>
          </p:cNvCxnSpPr>
          <p:nvPr/>
        </p:nvCxnSpPr>
        <p:spPr>
          <a:xfrm flipH="1">
            <a:off x="6970495" y="2967928"/>
            <a:ext cx="572537" cy="11575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2" idx="1"/>
          </p:cNvCxnSpPr>
          <p:nvPr/>
        </p:nvCxnSpPr>
        <p:spPr>
          <a:xfrm flipH="1" flipV="1">
            <a:off x="6416675" y="4297192"/>
            <a:ext cx="1126357" cy="166929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hlinkClick r:id="rId3" action="ppaction://hlinksldjump"/>
          </p:cNvPr>
          <p:cNvSpPr/>
          <p:nvPr/>
        </p:nvSpPr>
        <p:spPr>
          <a:xfrm>
            <a:off x="639758" y="2509180"/>
            <a:ext cx="1327258" cy="23873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800000"/>
                </a:solidFill>
                <a:latin typeface="Helvetica"/>
                <a:cs typeface="Helvetica"/>
              </a:rPr>
              <a:t>Tap </a:t>
            </a:r>
            <a:r>
              <a:rPr lang="en-US" sz="1200" b="1" dirty="0" smtClean="0">
                <a:solidFill>
                  <a:srgbClr val="800000"/>
                </a:solidFill>
                <a:latin typeface="Helvetica"/>
                <a:cs typeface="Helvetica"/>
              </a:rPr>
              <a:t>for video</a:t>
            </a:r>
            <a:endParaRPr lang="en-US" sz="1200" b="1" dirty="0">
              <a:solidFill>
                <a:srgbClr val="800000"/>
              </a:solidFill>
              <a:latin typeface="Helvetica"/>
              <a:cs typeface="Helvetica"/>
            </a:endParaRPr>
          </a:p>
        </p:txBody>
      </p:sp>
      <p:sp>
        <p:nvSpPr>
          <p:cNvPr id="39" name="Rectangle 38">
            <a:hlinkClick r:id="rId4" action="ppaction://hlinksldjump"/>
          </p:cNvPr>
          <p:cNvSpPr/>
          <p:nvPr/>
        </p:nvSpPr>
        <p:spPr>
          <a:xfrm>
            <a:off x="114583" y="3860226"/>
            <a:ext cx="525175" cy="48216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Menu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0" name="Right Arrow 39">
            <a:hlinkClick r:id="rId5" action="ppaction://hlinksldjump"/>
          </p:cNvPr>
          <p:cNvSpPr/>
          <p:nvPr/>
        </p:nvSpPr>
        <p:spPr>
          <a:xfrm>
            <a:off x="114584" y="4530984"/>
            <a:ext cx="525174" cy="482166"/>
          </a:xfrm>
          <a:prstGeom prst="rightArrow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>
            <a:hlinkClick r:id="rId6" action="ppaction://hlinksldjump"/>
          </p:cNvPr>
          <p:cNvSpPr/>
          <p:nvPr/>
        </p:nvSpPr>
        <p:spPr>
          <a:xfrm flipH="1">
            <a:off x="114584" y="3189469"/>
            <a:ext cx="525176" cy="482166"/>
          </a:xfrm>
          <a:prstGeom prst="rightArrow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6857170" y="160142"/>
            <a:ext cx="1692915" cy="55825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800000"/>
                </a:solidFill>
                <a:latin typeface="Helvetica"/>
                <a:cs typeface="Helvetica"/>
              </a:rPr>
              <a:t>Toggle exterior/interior view</a:t>
            </a:r>
            <a:endParaRPr lang="en-US" sz="1200" b="1" dirty="0">
              <a:solidFill>
                <a:srgbClr val="80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6111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110" y="14993"/>
            <a:ext cx="8409890" cy="663008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Experimental design</a:t>
            </a:r>
            <a:endParaRPr lang="en-US" sz="4000" dirty="0">
              <a:latin typeface="Helvetica"/>
              <a:cs typeface="Helvetica"/>
            </a:endParaRPr>
          </a:p>
        </p:txBody>
      </p:sp>
      <p:pic>
        <p:nvPicPr>
          <p:cNvPr id="4" name="Picture 3" descr="Range_plo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11" y="838325"/>
            <a:ext cx="5863988" cy="430301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06077" y="439269"/>
            <a:ext cx="228033" cy="238732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4110" y="678001"/>
            <a:ext cx="4689508" cy="0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598098" y="735296"/>
            <a:ext cx="2545901" cy="44082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800" dirty="0" smtClean="0">
                <a:latin typeface="Helvetica"/>
                <a:cs typeface="Helvetica"/>
              </a:rPr>
              <a:t>Scope of work</a:t>
            </a:r>
          </a:p>
          <a:p>
            <a:r>
              <a:rPr lang="en-US" sz="1800" dirty="0" smtClean="0">
                <a:latin typeface="Helvetica"/>
                <a:cs typeface="Helvetica"/>
              </a:rPr>
              <a:t>Pressure range</a:t>
            </a:r>
          </a:p>
          <a:p>
            <a:pPr lvl="1"/>
            <a:r>
              <a:rPr lang="en-US" sz="1400" dirty="0" smtClean="0">
                <a:latin typeface="Helvetica"/>
                <a:cs typeface="Helvetica"/>
              </a:rPr>
              <a:t>39 </a:t>
            </a:r>
            <a:r>
              <a:rPr lang="mr-IN" sz="1400" dirty="0" smtClean="0">
                <a:latin typeface="Helvetica"/>
                <a:cs typeface="Helvetica"/>
              </a:rPr>
              <a:t>–</a:t>
            </a:r>
            <a:r>
              <a:rPr lang="en-US" sz="1400" dirty="0" smtClean="0">
                <a:latin typeface="Helvetica"/>
                <a:cs typeface="Helvetica"/>
              </a:rPr>
              <a:t> 0.006 bar</a:t>
            </a:r>
          </a:p>
          <a:p>
            <a:pPr lvl="1"/>
            <a:r>
              <a:rPr lang="en-US" sz="1400" dirty="0" smtClean="0">
                <a:latin typeface="Helvetica"/>
                <a:cs typeface="Helvetica"/>
              </a:rPr>
              <a:t>≈13 </a:t>
            </a:r>
            <a:r>
              <a:rPr lang="mr-IN" sz="1400" dirty="0" smtClean="0">
                <a:latin typeface="Helvetica"/>
                <a:cs typeface="Helvetica"/>
              </a:rPr>
              <a:t>–</a:t>
            </a:r>
            <a:r>
              <a:rPr lang="en-US" sz="1400" dirty="0" smtClean="0">
                <a:latin typeface="Helvetica"/>
                <a:cs typeface="Helvetica"/>
              </a:rPr>
              <a:t> 80 km alt.</a:t>
            </a:r>
          </a:p>
          <a:p>
            <a:pPr lvl="1"/>
            <a:r>
              <a:rPr lang="en-US" sz="1400" dirty="0" smtClean="0">
                <a:latin typeface="Helvetica"/>
                <a:cs typeface="Helvetica"/>
              </a:rPr>
              <a:t>Includes range that may theoretically host plumes on Venus</a:t>
            </a:r>
            <a:endParaRPr lang="en-US" sz="1800" dirty="0" smtClean="0">
              <a:latin typeface="Helvetica"/>
              <a:cs typeface="Helvetica"/>
            </a:endParaRPr>
          </a:p>
          <a:p>
            <a:r>
              <a:rPr lang="en-US" sz="1800" dirty="0" smtClean="0">
                <a:latin typeface="Helvetica"/>
                <a:cs typeface="Helvetica"/>
              </a:rPr>
              <a:t>Atmospheric constituents</a:t>
            </a:r>
          </a:p>
          <a:p>
            <a:pPr lvl="1"/>
            <a:r>
              <a:rPr lang="en-US" sz="1400" dirty="0" smtClean="0">
                <a:latin typeface="Helvetica"/>
                <a:cs typeface="Helvetica"/>
              </a:rPr>
              <a:t>N</a:t>
            </a:r>
            <a:r>
              <a:rPr lang="en-US" sz="1400" baseline="-25000" dirty="0" smtClean="0">
                <a:latin typeface="Helvetica"/>
                <a:cs typeface="Helvetica"/>
              </a:rPr>
              <a:t>2</a:t>
            </a:r>
          </a:p>
          <a:p>
            <a:pPr lvl="1"/>
            <a:r>
              <a:rPr lang="en-US" sz="1400" dirty="0" smtClean="0">
                <a:latin typeface="Helvetica"/>
                <a:cs typeface="Helvetica"/>
              </a:rPr>
              <a:t>CO</a:t>
            </a:r>
            <a:r>
              <a:rPr lang="en-US" sz="1400" baseline="-25000" dirty="0" smtClean="0">
                <a:latin typeface="Helvetica"/>
                <a:cs typeface="Helvetica"/>
              </a:rPr>
              <a:t>2</a:t>
            </a:r>
          </a:p>
          <a:p>
            <a:pPr lvl="1"/>
            <a:r>
              <a:rPr lang="en-US" sz="1400" dirty="0" smtClean="0">
                <a:latin typeface="Helvetica"/>
                <a:cs typeface="Helvetica"/>
              </a:rPr>
              <a:t>air</a:t>
            </a:r>
          </a:p>
          <a:p>
            <a:pPr lvl="1"/>
            <a:r>
              <a:rPr lang="en-US" sz="1400" dirty="0" smtClean="0">
                <a:latin typeface="Helvetica"/>
                <a:cs typeface="Helvetica"/>
              </a:rPr>
              <a:t>zero grade air</a:t>
            </a:r>
          </a:p>
          <a:p>
            <a:r>
              <a:rPr lang="en-US" sz="1800" dirty="0" smtClean="0">
                <a:latin typeface="Helvetica"/>
                <a:cs typeface="Helvetica"/>
              </a:rPr>
              <a:t>Combined scenarios simulate conditions on Venus and the early Earth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14583" y="3860226"/>
            <a:ext cx="525175" cy="48216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Menu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5" name="Right Arrow 14">
            <a:hlinkClick r:id="rId5" action="ppaction://hlinksldjump"/>
          </p:cNvPr>
          <p:cNvSpPr/>
          <p:nvPr/>
        </p:nvSpPr>
        <p:spPr>
          <a:xfrm flipH="1">
            <a:off x="114584" y="3189469"/>
            <a:ext cx="525176" cy="482166"/>
          </a:xfrm>
          <a:prstGeom prst="rightArrow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3466154" y="904895"/>
            <a:ext cx="2616322" cy="3747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 smtClean="0">
                <a:solidFill>
                  <a:schemeClr val="bg1"/>
                </a:solidFill>
                <a:latin typeface="Helvetica"/>
                <a:cs typeface="Helvetica"/>
              </a:rPr>
              <a:t>Venus atmosphere profile</a:t>
            </a:r>
            <a:endParaRPr lang="en-US" sz="16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98871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110" y="14993"/>
            <a:ext cx="8409890" cy="663008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F2F2F2"/>
                </a:solidFill>
                <a:latin typeface="Helvetica"/>
                <a:cs typeface="Helvetica"/>
              </a:rPr>
              <a:t>Experimental design</a:t>
            </a:r>
            <a:endParaRPr lang="en-US" sz="40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06077" y="439269"/>
            <a:ext cx="228033" cy="238732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34110" y="678001"/>
            <a:ext cx="4689508" cy="0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video_solenoi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5869" b="29062"/>
          <a:stretch/>
        </p:blipFill>
        <p:spPr>
          <a:xfrm>
            <a:off x="2223885" y="916734"/>
            <a:ext cx="4717965" cy="3789558"/>
          </a:xfrm>
          <a:prstGeom prst="rect">
            <a:avLst/>
          </a:prstGeom>
        </p:spPr>
      </p:pic>
      <p:sp>
        <p:nvSpPr>
          <p:cNvPr id="27" name="Right Arrow 26">
            <a:hlinkClick r:id="rId5" action="ppaction://hlinksldjump"/>
          </p:cNvPr>
          <p:cNvSpPr/>
          <p:nvPr/>
        </p:nvSpPr>
        <p:spPr>
          <a:xfrm flipH="1">
            <a:off x="114584" y="3189469"/>
            <a:ext cx="525176" cy="482166"/>
          </a:xfrm>
          <a:prstGeom prst="rightArrow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543032" y="878155"/>
            <a:ext cx="1489585" cy="689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 smtClean="0">
                <a:solidFill>
                  <a:srgbClr val="F2F2F2"/>
                </a:solidFill>
                <a:latin typeface="Helvetica"/>
                <a:cs typeface="Helvetica"/>
              </a:rPr>
              <a:t>Copper Faraday plate</a:t>
            </a:r>
            <a:endParaRPr lang="en-US" sz="16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854949" y="1363560"/>
            <a:ext cx="2339838" cy="54125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 txBox="1">
            <a:spLocks/>
          </p:cNvSpPr>
          <p:nvPr/>
        </p:nvSpPr>
        <p:spPr>
          <a:xfrm>
            <a:off x="7543032" y="2257362"/>
            <a:ext cx="1489585" cy="669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 smtClean="0">
                <a:solidFill>
                  <a:srgbClr val="F2F2F2"/>
                </a:solidFill>
                <a:latin typeface="Helvetica"/>
                <a:cs typeface="Helvetica"/>
              </a:rPr>
              <a:t>Colliding rock samples</a:t>
            </a:r>
            <a:endParaRPr lang="en-US" sz="16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5069941" y="2592228"/>
            <a:ext cx="2473091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 txBox="1">
            <a:spLocks/>
          </p:cNvSpPr>
          <p:nvPr/>
        </p:nvSpPr>
        <p:spPr>
          <a:xfrm>
            <a:off x="1024190" y="1222944"/>
            <a:ext cx="1034555" cy="466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 smtClean="0">
                <a:solidFill>
                  <a:srgbClr val="F2F2F2"/>
                </a:solidFill>
                <a:latin typeface="Helvetica"/>
                <a:cs typeface="Helvetica"/>
              </a:rPr>
              <a:t>Solenoid</a:t>
            </a:r>
            <a:endParaRPr lang="en-US" sz="16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>
          <a:xfrm>
            <a:off x="2058745" y="1456348"/>
            <a:ext cx="1300798" cy="89906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043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repeatCount="300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110" y="14993"/>
            <a:ext cx="8409890" cy="663008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F2F2F2"/>
                </a:solidFill>
                <a:latin typeface="Helvetica"/>
                <a:cs typeface="Helvetica"/>
              </a:rPr>
              <a:t>Results 1</a:t>
            </a:r>
            <a:endParaRPr lang="en-US" sz="40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06077" y="439269"/>
            <a:ext cx="228033" cy="238732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34109" y="735296"/>
            <a:ext cx="3012221" cy="440820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rgbClr val="F2F2F2"/>
                </a:solidFill>
                <a:latin typeface="Helvetica"/>
                <a:cs typeface="Helvetica"/>
              </a:rPr>
              <a:t>R</a:t>
            </a: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un to observe fractoemission current in air at 1 bar</a:t>
            </a:r>
          </a:p>
          <a:p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Difference between ‘effective zero’ (blue) and fractoemission-affected steady state (red) currents calculated</a:t>
            </a:r>
          </a:p>
          <a:p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Current of </a:t>
            </a:r>
            <a:r>
              <a:rPr lang="en-US" sz="2400" dirty="0">
                <a:solidFill>
                  <a:srgbClr val="F2F2F2"/>
                </a:solidFill>
                <a:latin typeface="Helvetica"/>
                <a:cs typeface="Helvetica"/>
              </a:rPr>
              <a:t>-</a:t>
            </a: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0.23 </a:t>
            </a: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± 0.03 </a:t>
            </a:r>
            <a:r>
              <a:rPr lang="en-US" sz="2400" dirty="0" err="1" smtClean="0">
                <a:solidFill>
                  <a:srgbClr val="F2F2F2"/>
                </a:solidFill>
                <a:latin typeface="Helvetica"/>
                <a:cs typeface="Helvetica"/>
              </a:rPr>
              <a:t>pA</a:t>
            </a: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 detected</a:t>
            </a:r>
            <a:endParaRPr lang="en-US" sz="24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14583" y="3860226"/>
            <a:ext cx="525175" cy="48216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Menu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114584" y="4530984"/>
            <a:ext cx="525174" cy="482166"/>
          </a:xfrm>
          <a:prstGeom prst="rightArrow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fractoexample1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" r="6148"/>
          <a:stretch/>
        </p:blipFill>
        <p:spPr>
          <a:xfrm>
            <a:off x="3746330" y="735296"/>
            <a:ext cx="5329630" cy="434017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734110" y="678001"/>
            <a:ext cx="2202856" cy="0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 txBox="1">
            <a:spLocks/>
          </p:cNvSpPr>
          <p:nvPr/>
        </p:nvSpPr>
        <p:spPr>
          <a:xfrm>
            <a:off x="4814590" y="1195670"/>
            <a:ext cx="1489585" cy="639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00" dirty="0" smtClean="0">
                <a:solidFill>
                  <a:schemeClr val="bg1"/>
                </a:solidFill>
                <a:latin typeface="Helvetica"/>
                <a:cs typeface="Helvetica"/>
              </a:rPr>
              <a:t>Residual charge allowed to relax before run initiated</a:t>
            </a:r>
            <a:endParaRPr lang="en-US" sz="11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712763" y="1746334"/>
            <a:ext cx="248040" cy="32743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997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110" y="14993"/>
            <a:ext cx="8409890" cy="663008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F2F2F2"/>
                </a:solidFill>
                <a:latin typeface="Helvetica"/>
                <a:cs typeface="Helvetica"/>
              </a:rPr>
              <a:t>Results 2</a:t>
            </a:r>
            <a:endParaRPr lang="en-US" sz="40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06077" y="439269"/>
            <a:ext cx="228033" cy="238732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4110" y="678001"/>
            <a:ext cx="2202856" cy="0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34109" y="735296"/>
            <a:ext cx="3023561" cy="4408204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Pressure is reduced in steps during </a:t>
            </a: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fractoemission</a:t>
            </a:r>
            <a:endParaRPr lang="en-US" sz="2400" dirty="0" smtClean="0">
              <a:solidFill>
                <a:srgbClr val="F2F2F2"/>
              </a:solidFill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Very low pressures result in biggest increases in (negative) current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Lowest pressure results in current of </a:t>
            </a: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~-0.53 </a:t>
            </a: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± 0.01 </a:t>
            </a:r>
            <a:r>
              <a:rPr lang="en-US" sz="2400" dirty="0" err="1" smtClean="0">
                <a:solidFill>
                  <a:srgbClr val="F2F2F2"/>
                </a:solidFill>
                <a:latin typeface="Helvetica"/>
                <a:cs typeface="Helvetica"/>
              </a:rPr>
              <a:t>pA</a:t>
            </a:r>
            <a:endParaRPr lang="en-US" sz="2400" dirty="0" smtClean="0">
              <a:solidFill>
                <a:srgbClr val="F2F2F2"/>
              </a:solidFill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Consistent with </a:t>
            </a: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longer mean free path at lower </a:t>
            </a:r>
            <a:r>
              <a:rPr lang="en-US" sz="2400" dirty="0">
                <a:solidFill>
                  <a:srgbClr val="F2F2F2"/>
                </a:solidFill>
                <a:latin typeface="Helvetica"/>
                <a:cs typeface="Helvetica"/>
              </a:rPr>
              <a:t>pressure both enhancing ion </a:t>
            </a: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mobility </a:t>
            </a: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and </a:t>
            </a: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reducing ion </a:t>
            </a: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clustering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2F2F2"/>
                </a:solidFill>
                <a:latin typeface="Helvetica"/>
                <a:cs typeface="Helvetica"/>
              </a:rPr>
              <a:t>Therefore increased likelihood of ions </a:t>
            </a: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contacting a </a:t>
            </a:r>
            <a:r>
              <a:rPr lang="en-US" sz="2400" dirty="0">
                <a:solidFill>
                  <a:srgbClr val="F2F2F2"/>
                </a:solidFill>
                <a:latin typeface="Helvetica"/>
                <a:cs typeface="Helvetica"/>
              </a:rPr>
              <a:t>silicate </a:t>
            </a: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particle</a:t>
            </a:r>
            <a:endParaRPr lang="en-US" sz="24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14583" y="3860226"/>
            <a:ext cx="525175" cy="48216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Menu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114584" y="4530984"/>
            <a:ext cx="525174" cy="482166"/>
          </a:xfrm>
          <a:prstGeom prst="rightArrow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hlinkClick r:id="" action="ppaction://hlinkshowjump?jump=previousslide"/>
          </p:cNvPr>
          <p:cNvSpPr/>
          <p:nvPr/>
        </p:nvSpPr>
        <p:spPr>
          <a:xfrm flipH="1">
            <a:off x="114584" y="3189469"/>
            <a:ext cx="525176" cy="482166"/>
          </a:xfrm>
          <a:prstGeom prst="rightArrow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ressuresteps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" r="6344"/>
          <a:stretch/>
        </p:blipFill>
        <p:spPr>
          <a:xfrm>
            <a:off x="3757670" y="735296"/>
            <a:ext cx="5318290" cy="434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01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110" y="14993"/>
            <a:ext cx="8409890" cy="663008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F2F2F2"/>
                </a:solidFill>
                <a:latin typeface="Helvetica"/>
                <a:cs typeface="Helvetica"/>
              </a:rPr>
              <a:t>Results 3</a:t>
            </a:r>
            <a:endParaRPr lang="en-US" sz="40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06077" y="439269"/>
            <a:ext cx="228033" cy="238732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34110" y="735296"/>
            <a:ext cx="3125395" cy="4408204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Air replaced with </a:t>
            </a: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CO</a:t>
            </a:r>
            <a:r>
              <a:rPr lang="en-US" sz="2400" baseline="-25000" dirty="0" smtClean="0">
                <a:solidFill>
                  <a:srgbClr val="F2F2F2"/>
                </a:solidFill>
                <a:latin typeface="Helvetica"/>
                <a:cs typeface="Helvetica"/>
              </a:rPr>
              <a:t>2</a:t>
            </a:r>
            <a:endParaRPr lang="en-US" sz="2400" dirty="0" smtClean="0">
              <a:solidFill>
                <a:srgbClr val="F2F2F2"/>
              </a:solidFill>
              <a:latin typeface="Helvetica"/>
              <a:cs typeface="Helvetica"/>
            </a:endParaRPr>
          </a:p>
          <a:p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Pressure kept at 1 bar throughout</a:t>
            </a:r>
          </a:p>
          <a:p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‘Effective zero’ allowed to relax after solenoid run at each step</a:t>
            </a:r>
          </a:p>
          <a:p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Increasing CO</a:t>
            </a:r>
            <a:r>
              <a:rPr lang="en-US" sz="2400" baseline="-25000" dirty="0" smtClean="0">
                <a:solidFill>
                  <a:srgbClr val="F2F2F2"/>
                </a:solidFill>
                <a:latin typeface="Helvetica"/>
                <a:cs typeface="Helvetica"/>
              </a:rPr>
              <a:t>2</a:t>
            </a: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 composition results in larger currents</a:t>
            </a:r>
          </a:p>
          <a:p>
            <a:r>
              <a:rPr lang="en-US" sz="2400" dirty="0">
                <a:solidFill>
                  <a:srgbClr val="F2F2F2"/>
                </a:solidFill>
                <a:latin typeface="Helvetica"/>
                <a:cs typeface="Helvetica"/>
              </a:rPr>
              <a:t>Consistent with low W-</a:t>
            </a: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value (</a:t>
            </a:r>
            <a:r>
              <a:rPr lang="en-US" sz="2400" dirty="0">
                <a:solidFill>
                  <a:srgbClr val="F2F2F2"/>
                </a:solidFill>
                <a:latin typeface="Helvetica"/>
                <a:cs typeface="Helvetica"/>
              </a:rPr>
              <a:t>ion </a:t>
            </a: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pair production </a:t>
            </a:r>
            <a:r>
              <a:rPr lang="en-US" sz="2400" dirty="0">
                <a:solidFill>
                  <a:srgbClr val="F2F2F2"/>
                </a:solidFill>
                <a:latin typeface="Helvetica"/>
                <a:cs typeface="Helvetica"/>
              </a:rPr>
              <a:t>energy) </a:t>
            </a: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and electron affinity </a:t>
            </a:r>
            <a:r>
              <a:rPr lang="en-US" sz="2400" dirty="0">
                <a:solidFill>
                  <a:srgbClr val="F2F2F2"/>
                </a:solidFill>
                <a:latin typeface="Helvetica"/>
                <a:cs typeface="Helvetica"/>
              </a:rPr>
              <a:t>of CO</a:t>
            </a:r>
            <a:r>
              <a:rPr lang="en-US" sz="2400" baseline="-25000" dirty="0">
                <a:solidFill>
                  <a:srgbClr val="F2F2F2"/>
                </a:solidFill>
                <a:latin typeface="Helvetica"/>
                <a:cs typeface="Helvetica"/>
              </a:rPr>
              <a:t>2</a:t>
            </a:r>
            <a:r>
              <a:rPr lang="en-US" sz="2400" dirty="0">
                <a:solidFill>
                  <a:srgbClr val="F2F2F2"/>
                </a:solidFill>
                <a:latin typeface="Helvetica"/>
                <a:cs typeface="Helvetica"/>
              </a:rPr>
              <a:t> </a:t>
            </a: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compared </a:t>
            </a:r>
            <a:r>
              <a:rPr lang="en-US" sz="2400" dirty="0">
                <a:solidFill>
                  <a:srgbClr val="F2F2F2"/>
                </a:solidFill>
                <a:latin typeface="Helvetica"/>
                <a:cs typeface="Helvetica"/>
              </a:rPr>
              <a:t>with </a:t>
            </a: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N</a:t>
            </a:r>
            <a:r>
              <a:rPr lang="en-US" sz="2400" baseline="-25000" dirty="0" smtClean="0">
                <a:solidFill>
                  <a:srgbClr val="F2F2F2"/>
                </a:solidFill>
                <a:latin typeface="Helvetica"/>
                <a:cs typeface="Helvetica"/>
              </a:rPr>
              <a:t>2</a:t>
            </a: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 and O</a:t>
            </a:r>
            <a:r>
              <a:rPr lang="en-US" sz="2400" baseline="-25000" dirty="0" smtClean="0">
                <a:solidFill>
                  <a:srgbClr val="F2F2F2"/>
                </a:solidFill>
                <a:latin typeface="Helvetica"/>
                <a:cs typeface="Helvetica"/>
              </a:rPr>
              <a:t>2</a:t>
            </a:r>
            <a:endParaRPr lang="en-US" sz="2400" dirty="0" smtClean="0">
              <a:solidFill>
                <a:srgbClr val="F2F2F2"/>
              </a:solidFill>
              <a:latin typeface="Helvetica"/>
              <a:cs typeface="Helvetica"/>
            </a:endParaRPr>
          </a:p>
          <a:p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Therefore increased likelihood of ions contacting silicate particles</a:t>
            </a:r>
            <a:endParaRPr lang="en-US" sz="2400" dirty="0" smtClean="0">
              <a:solidFill>
                <a:srgbClr val="F2F2F2"/>
              </a:solidFill>
              <a:latin typeface="Helvetica"/>
              <a:cs typeface="Helvetica"/>
            </a:endParaRPr>
          </a:p>
          <a:p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Maximum </a:t>
            </a: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current </a:t>
            </a: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at ~94% CO</a:t>
            </a:r>
            <a:r>
              <a:rPr lang="en-US" sz="2400" baseline="-25000" dirty="0" smtClean="0">
                <a:solidFill>
                  <a:srgbClr val="F2F2F2"/>
                </a:solidFill>
                <a:latin typeface="Helvetica"/>
                <a:cs typeface="Helvetica"/>
              </a:rPr>
              <a:t>2</a:t>
            </a: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 was </a:t>
            </a: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~-5.3 </a:t>
            </a:r>
            <a:r>
              <a:rPr lang="en-US" sz="2400" dirty="0">
                <a:solidFill>
                  <a:srgbClr val="F2F2F2"/>
                </a:solidFill>
                <a:latin typeface="Helvetica"/>
                <a:cs typeface="Helvetica"/>
              </a:rPr>
              <a:t>± </a:t>
            </a: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0.15 </a:t>
            </a:r>
            <a:r>
              <a:rPr lang="en-US" sz="2400" dirty="0" err="1">
                <a:solidFill>
                  <a:srgbClr val="F2F2F2"/>
                </a:solidFill>
                <a:latin typeface="Helvetica"/>
                <a:cs typeface="Helvetica"/>
              </a:rPr>
              <a:t>pA</a:t>
            </a:r>
            <a:endParaRPr lang="en-US" sz="2400" dirty="0">
              <a:solidFill>
                <a:srgbClr val="F2F2F2"/>
              </a:solidFill>
              <a:latin typeface="Helvetica"/>
              <a:cs typeface="Helvetica"/>
            </a:endParaRPr>
          </a:p>
          <a:p>
            <a:endParaRPr lang="en-US" sz="2400" baseline="-25000" dirty="0" smtClean="0">
              <a:solidFill>
                <a:srgbClr val="F2F2F2"/>
              </a:solidFill>
              <a:latin typeface="Helvetica"/>
              <a:cs typeface="Helvetica"/>
            </a:endParaRPr>
          </a:p>
          <a:p>
            <a:endParaRPr lang="en-US" sz="24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14583" y="3860226"/>
            <a:ext cx="525175" cy="48216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Menu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114584" y="4530984"/>
            <a:ext cx="525174" cy="482166"/>
          </a:xfrm>
          <a:prstGeom prst="rightArrow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hlinkClick r:id="" action="ppaction://hlinkshowjump?jump=previousslide"/>
          </p:cNvPr>
          <p:cNvSpPr/>
          <p:nvPr/>
        </p:nvSpPr>
        <p:spPr>
          <a:xfrm flipH="1">
            <a:off x="114584" y="3189469"/>
            <a:ext cx="525176" cy="482166"/>
          </a:xfrm>
          <a:prstGeom prst="rightArrow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irCO2variable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" r="6540"/>
          <a:stretch/>
        </p:blipFill>
        <p:spPr>
          <a:xfrm>
            <a:off x="3780349" y="735297"/>
            <a:ext cx="5295611" cy="434016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734110" y="678001"/>
            <a:ext cx="2202856" cy="0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/>
        </p:nvSpPr>
        <p:spPr>
          <a:xfrm>
            <a:off x="4610936" y="2113461"/>
            <a:ext cx="1489585" cy="639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00" dirty="0" smtClean="0">
                <a:solidFill>
                  <a:schemeClr val="bg1"/>
                </a:solidFill>
                <a:latin typeface="Helvetica"/>
                <a:cs typeface="Helvetica"/>
              </a:rPr>
              <a:t>Allowed to return to steady state after each run</a:t>
            </a:r>
            <a:endParaRPr lang="en-US" sz="11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982996" y="1319673"/>
            <a:ext cx="0" cy="79378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685080" y="1389129"/>
            <a:ext cx="0" cy="72433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749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110" y="14993"/>
            <a:ext cx="8409890" cy="663008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F2F2F2"/>
                </a:solidFill>
                <a:latin typeface="Helvetica"/>
                <a:cs typeface="Helvetica"/>
              </a:rPr>
              <a:t>Results 4</a:t>
            </a:r>
            <a:endParaRPr lang="en-US" sz="40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06077" y="439269"/>
            <a:ext cx="228033" cy="238732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34110" y="735296"/>
            <a:ext cx="2910736" cy="440820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Water vapour pressure varied by replacing air with ‘zero grade air’</a:t>
            </a:r>
          </a:p>
          <a:p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Data </a:t>
            </a:r>
            <a:r>
              <a:rPr lang="en-US" sz="2400" dirty="0" err="1" smtClean="0">
                <a:solidFill>
                  <a:srgbClr val="F2F2F2"/>
                </a:solidFill>
                <a:latin typeface="Helvetica"/>
                <a:cs typeface="Helvetica"/>
              </a:rPr>
              <a:t>normalised</a:t>
            </a: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 over four runs due to variation in base current</a:t>
            </a:r>
          </a:p>
          <a:p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No clear relationship with water content</a:t>
            </a:r>
            <a:endParaRPr lang="en-US" sz="24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14583" y="3860226"/>
            <a:ext cx="525175" cy="48216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Menu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114584" y="4530984"/>
            <a:ext cx="525174" cy="482166"/>
          </a:xfrm>
          <a:prstGeom prst="rightArrow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hlinkClick r:id="" action="ppaction://hlinkshowjump?jump=previousslide"/>
          </p:cNvPr>
          <p:cNvSpPr/>
          <p:nvPr/>
        </p:nvSpPr>
        <p:spPr>
          <a:xfrm flipH="1">
            <a:off x="114584" y="3189469"/>
            <a:ext cx="525176" cy="482166"/>
          </a:xfrm>
          <a:prstGeom prst="rightArrow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zeroair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8"/>
          <a:stretch/>
        </p:blipFill>
        <p:spPr>
          <a:xfrm>
            <a:off x="3644846" y="735296"/>
            <a:ext cx="5431114" cy="434017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734110" y="678001"/>
            <a:ext cx="2202856" cy="0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765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110" y="14993"/>
            <a:ext cx="8409890" cy="663008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F2F2F2"/>
                </a:solidFill>
                <a:latin typeface="Helvetica"/>
                <a:cs typeface="Helvetica"/>
              </a:rPr>
              <a:t>Results 5</a:t>
            </a:r>
            <a:endParaRPr lang="en-US" sz="40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06077" y="439269"/>
            <a:ext cx="228033" cy="238732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34110" y="735296"/>
            <a:ext cx="2939932" cy="4408204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Air is gradually replaced with N</a:t>
            </a:r>
            <a:r>
              <a:rPr lang="en-US" sz="2400" baseline="-25000" dirty="0" smtClean="0">
                <a:solidFill>
                  <a:srgbClr val="F2F2F2"/>
                </a:solidFill>
                <a:latin typeface="Helvetica"/>
                <a:cs typeface="Helvetica"/>
              </a:rPr>
              <a:t>2</a:t>
            </a: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 to determine the effect of O</a:t>
            </a:r>
            <a:r>
              <a:rPr lang="en-US" sz="2400" baseline="-25000" dirty="0" smtClean="0">
                <a:solidFill>
                  <a:srgbClr val="F2F2F2"/>
                </a:solidFill>
                <a:latin typeface="Helvetica"/>
                <a:cs typeface="Helvetica"/>
              </a:rPr>
              <a:t>2</a:t>
            </a: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 concentration</a:t>
            </a:r>
          </a:p>
          <a:p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Fractoemission current increases with decreasing O</a:t>
            </a:r>
            <a:r>
              <a:rPr lang="en-US" sz="2400" baseline="-25000" dirty="0" smtClean="0">
                <a:solidFill>
                  <a:srgbClr val="F2F2F2"/>
                </a:solidFill>
                <a:latin typeface="Helvetica"/>
                <a:cs typeface="Helvetica"/>
              </a:rPr>
              <a:t>2</a:t>
            </a:r>
          </a:p>
          <a:p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Consistent with decrease in high electron affinity species (O</a:t>
            </a:r>
            <a:r>
              <a:rPr lang="en-US" sz="2400" baseline="-25000" dirty="0" smtClean="0">
                <a:solidFill>
                  <a:srgbClr val="F2F2F2"/>
                </a:solidFill>
                <a:latin typeface="Helvetica"/>
                <a:cs typeface="Helvetica"/>
              </a:rPr>
              <a:t>2</a:t>
            </a: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)</a:t>
            </a:r>
          </a:p>
          <a:p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Below </a:t>
            </a: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1% O</a:t>
            </a:r>
            <a:r>
              <a:rPr lang="en-US" sz="2400" baseline="-25000" dirty="0" smtClean="0">
                <a:solidFill>
                  <a:srgbClr val="F2F2F2"/>
                </a:solidFill>
                <a:latin typeface="Helvetica"/>
                <a:cs typeface="Helvetica"/>
              </a:rPr>
              <a:t>2</a:t>
            </a: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, trend is reversed (seen in all runs</a:t>
            </a: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)</a:t>
            </a:r>
            <a:endParaRPr lang="en-US" sz="2400" dirty="0" smtClean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14583" y="3860226"/>
            <a:ext cx="525175" cy="48216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Menu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114584" y="4530984"/>
            <a:ext cx="525174" cy="482166"/>
          </a:xfrm>
          <a:prstGeom prst="rightArrow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hlinkClick r:id="" action="ppaction://hlinkshowjump?jump=previousslide"/>
          </p:cNvPr>
          <p:cNvSpPr/>
          <p:nvPr/>
        </p:nvSpPr>
        <p:spPr>
          <a:xfrm flipH="1">
            <a:off x="114584" y="3189469"/>
            <a:ext cx="525176" cy="482166"/>
          </a:xfrm>
          <a:prstGeom prst="rightArrow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irN2example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8"/>
          <a:stretch/>
        </p:blipFill>
        <p:spPr>
          <a:xfrm>
            <a:off x="3588148" y="735296"/>
            <a:ext cx="5487812" cy="434017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734110" y="678001"/>
            <a:ext cx="2202856" cy="0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315370" y="2014238"/>
            <a:ext cx="925320" cy="84779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 txBox="1">
            <a:spLocks/>
          </p:cNvSpPr>
          <p:nvPr/>
        </p:nvSpPr>
        <p:spPr>
          <a:xfrm>
            <a:off x="4432347" y="2014238"/>
            <a:ext cx="1489585" cy="639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00" dirty="0" smtClean="0">
                <a:solidFill>
                  <a:schemeClr val="bg1"/>
                </a:solidFill>
                <a:latin typeface="Helvetica"/>
                <a:cs typeface="Helvetica"/>
              </a:rPr>
              <a:t>Observed drift in ‘effective zero’ over course of run</a:t>
            </a:r>
            <a:endParaRPr lang="en-US" sz="11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46557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110" y="14993"/>
            <a:ext cx="8409890" cy="663008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2-minute madness</a:t>
            </a:r>
            <a:endParaRPr lang="en-US" sz="4000" dirty="0">
              <a:solidFill>
                <a:schemeClr val="tx1">
                  <a:lumMod val="9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110" y="744845"/>
            <a:ext cx="8409890" cy="4398655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dirty="0" smtClean="0">
                <a:solidFill>
                  <a:srgbClr val="F2F2F2"/>
                </a:solidFill>
                <a:latin typeface="Helvetica"/>
                <a:cs typeface="Helvetica"/>
              </a:rPr>
              <a:t>Planetary lightning in the solar system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solidFill>
                  <a:srgbClr val="F2F2F2"/>
                </a:solidFill>
                <a:latin typeface="Helvetica"/>
                <a:cs typeface="Helvetica"/>
              </a:rPr>
              <a:t>Definitely: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solidFill>
                  <a:srgbClr val="F2F2F2"/>
                </a:solidFill>
                <a:latin typeface="Helvetica"/>
                <a:cs typeface="Helvetica"/>
              </a:rPr>
              <a:t>Probably:</a:t>
            </a:r>
          </a:p>
          <a:p>
            <a:pPr>
              <a:spcAft>
                <a:spcPts val="3600"/>
              </a:spcAft>
            </a:pPr>
            <a:r>
              <a:rPr lang="en-US" dirty="0" smtClean="0">
                <a:solidFill>
                  <a:srgbClr val="F2F2F2"/>
                </a:solidFill>
                <a:latin typeface="Helvetica"/>
                <a:cs typeface="Helvetica"/>
              </a:rPr>
              <a:t>Possibly: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solidFill>
                  <a:srgbClr val="F2F2F2"/>
                </a:solidFill>
                <a:latin typeface="Helvetica"/>
                <a:cs typeface="Helvetica"/>
              </a:rPr>
              <a:t>Volcanic lightning?            Yes          </a:t>
            </a:r>
            <a:r>
              <a:rPr lang="en-US" dirty="0" smtClean="0">
                <a:solidFill>
                  <a:srgbClr val="F2F2F2"/>
                </a:solidFill>
                <a:latin typeface="Helvetica"/>
                <a:cs typeface="Helvetica"/>
              </a:rPr>
              <a:t>Venus?</a:t>
            </a:r>
            <a:endParaRPr lang="en-US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pic>
        <p:nvPicPr>
          <p:cNvPr id="9" name="Picture 8" descr="jupite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" t="4222" r="4327" b="5089"/>
          <a:stretch/>
        </p:blipFill>
        <p:spPr>
          <a:xfrm>
            <a:off x="4258686" y="1469996"/>
            <a:ext cx="777776" cy="770949"/>
          </a:xfrm>
          <a:prstGeom prst="rect">
            <a:avLst/>
          </a:prstGeom>
        </p:spPr>
      </p:pic>
      <p:pic>
        <p:nvPicPr>
          <p:cNvPr id="12" name="Picture 11" descr="Satellite-Photo-of-Earth-00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" t="4567"/>
          <a:stretch/>
        </p:blipFill>
        <p:spPr>
          <a:xfrm>
            <a:off x="3480910" y="1477947"/>
            <a:ext cx="777776" cy="762998"/>
          </a:xfrm>
          <a:prstGeom prst="rect">
            <a:avLst/>
          </a:prstGeom>
        </p:spPr>
      </p:pic>
      <p:pic>
        <p:nvPicPr>
          <p:cNvPr id="13" name="Picture 12" descr="large_planet_saturn_3d_model_lwo_lw_lws_fe55b0b3-b31c-40c8-a3bb-570dbddb1f58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" t="16232" r="3009" b="23614"/>
          <a:stretch/>
        </p:blipFill>
        <p:spPr>
          <a:xfrm>
            <a:off x="5036462" y="1240821"/>
            <a:ext cx="1599831" cy="1071094"/>
          </a:xfrm>
          <a:prstGeom prst="rect">
            <a:avLst/>
          </a:prstGeom>
        </p:spPr>
      </p:pic>
      <p:pic>
        <p:nvPicPr>
          <p:cNvPr id="14" name="s_s05_000venus.jpg"/>
          <p:cNvPicPr>
            <a:picLocks noChangeAspect="1"/>
          </p:cNvPicPr>
          <p:nvPr/>
        </p:nvPicPr>
        <p:blipFill>
          <a:blip r:embed="rId5">
            <a:extLst/>
          </a:blip>
          <a:srcRect l="17225" r="17225"/>
          <a:stretch>
            <a:fillRect/>
          </a:stretch>
        </p:blipFill>
        <p:spPr>
          <a:xfrm>
            <a:off x="3480910" y="2247020"/>
            <a:ext cx="777187" cy="7992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icture 14" descr="hs-1999-07-b-web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1" t="15668" r="16179" b="16660"/>
          <a:stretch/>
        </p:blipFill>
        <p:spPr>
          <a:xfrm>
            <a:off x="4258686" y="2247020"/>
            <a:ext cx="819257" cy="799210"/>
          </a:xfrm>
          <a:prstGeom prst="rect">
            <a:avLst/>
          </a:prstGeom>
        </p:spPr>
      </p:pic>
      <p:pic>
        <p:nvPicPr>
          <p:cNvPr id="16" name="Picture 15" descr="uranus-voyager-2-picture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5987" r="23886" b="8303"/>
          <a:stretch/>
        </p:blipFill>
        <p:spPr>
          <a:xfrm>
            <a:off x="3480910" y="3046230"/>
            <a:ext cx="777187" cy="779014"/>
          </a:xfrm>
          <a:prstGeom prst="rect">
            <a:avLst/>
          </a:prstGeom>
        </p:spPr>
      </p:pic>
      <p:pic>
        <p:nvPicPr>
          <p:cNvPr id="17" name="Picture 16" descr="neptune_1114_600x450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" t="5754" r="6250" b="4015"/>
          <a:stretch/>
        </p:blipFill>
        <p:spPr>
          <a:xfrm>
            <a:off x="4287333" y="3046230"/>
            <a:ext cx="785369" cy="779014"/>
          </a:xfrm>
          <a:prstGeom prst="rect">
            <a:avLst/>
          </a:prstGeom>
        </p:spPr>
      </p:pic>
      <p:pic>
        <p:nvPicPr>
          <p:cNvPr id="18" name="Picture 17" descr="Satellite-Photo-of-Earth-00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" t="4567"/>
          <a:stretch/>
        </p:blipFill>
        <p:spPr>
          <a:xfrm>
            <a:off x="5077943" y="4160909"/>
            <a:ext cx="777776" cy="762998"/>
          </a:xfrm>
          <a:prstGeom prst="rect">
            <a:avLst/>
          </a:prstGeom>
        </p:spPr>
      </p:pic>
      <p:pic>
        <p:nvPicPr>
          <p:cNvPr id="19" name="s_s05_000venus.jpg"/>
          <p:cNvPicPr>
            <a:picLocks noChangeAspect="1"/>
          </p:cNvPicPr>
          <p:nvPr/>
        </p:nvPicPr>
        <p:blipFill>
          <a:blip r:embed="rId5">
            <a:extLst/>
          </a:blip>
          <a:srcRect l="17225" r="17225"/>
          <a:stretch>
            <a:fillRect/>
          </a:stretch>
        </p:blipFill>
        <p:spPr>
          <a:xfrm>
            <a:off x="6908487" y="4124697"/>
            <a:ext cx="777187" cy="7992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icture 19" descr="titan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t="10211" r="9220" b="11813"/>
          <a:stretch/>
        </p:blipFill>
        <p:spPr>
          <a:xfrm>
            <a:off x="5077944" y="3046230"/>
            <a:ext cx="808632" cy="779014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908487" y="2455154"/>
            <a:ext cx="2110245" cy="73431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mr-IN" sz="2400" dirty="0" smtClean="0">
                <a:solidFill>
                  <a:srgbClr val="F2F2F2"/>
                </a:solidFill>
                <a:latin typeface="Helvetica"/>
                <a:cs typeface="Helvetica"/>
              </a:rPr>
              <a:t>…</a:t>
            </a:r>
            <a:r>
              <a:rPr lang="en-GB" sz="2400" dirty="0" smtClean="0">
                <a:solidFill>
                  <a:srgbClr val="F2F2F2"/>
                </a:solidFill>
                <a:latin typeface="Helvetica"/>
                <a:cs typeface="Helvetica"/>
              </a:rPr>
              <a:t> a</a:t>
            </a:r>
            <a:r>
              <a:rPr lang="en-US" sz="2400" dirty="0" err="1" smtClean="0">
                <a:solidFill>
                  <a:srgbClr val="F2F2F2"/>
                </a:solidFill>
                <a:latin typeface="Helvetica"/>
                <a:cs typeface="Helvetica"/>
              </a:rPr>
              <a:t>nd</a:t>
            </a: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 almost certainly beyond</a:t>
            </a:r>
            <a:endParaRPr lang="en-US" sz="24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06077" y="439269"/>
            <a:ext cx="228033" cy="238732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2" idx="2"/>
          </p:cNvCxnSpPr>
          <p:nvPr/>
        </p:nvCxnSpPr>
        <p:spPr>
          <a:xfrm>
            <a:off x="734110" y="678001"/>
            <a:ext cx="4204945" cy="0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hlinkClick r:id="rId10" action="ppaction://hlinksldjump"/>
          </p:cNvPr>
          <p:cNvSpPr/>
          <p:nvPr/>
        </p:nvSpPr>
        <p:spPr>
          <a:xfrm>
            <a:off x="114583" y="3860226"/>
            <a:ext cx="525175" cy="48216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Menu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7" name="Right Arrow 36">
            <a:hlinkClick r:id="" action="ppaction://hlinkshowjump?jump=nextslide"/>
          </p:cNvPr>
          <p:cNvSpPr/>
          <p:nvPr/>
        </p:nvSpPr>
        <p:spPr>
          <a:xfrm>
            <a:off x="114584" y="4530984"/>
            <a:ext cx="525174" cy="482166"/>
          </a:xfrm>
          <a:prstGeom prst="rightArrow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3023243" y="1363360"/>
            <a:ext cx="916234" cy="229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dirty="0" smtClean="0">
                <a:solidFill>
                  <a:srgbClr val="F2F2F2"/>
                </a:solidFill>
                <a:latin typeface="Helvetica"/>
                <a:cs typeface="Helvetica"/>
              </a:rPr>
              <a:t>Earth</a:t>
            </a:r>
            <a:endParaRPr lang="en-US" sz="12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3829216" y="1355409"/>
            <a:ext cx="916234" cy="229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dirty="0" smtClean="0">
                <a:solidFill>
                  <a:srgbClr val="F2F2F2"/>
                </a:solidFill>
                <a:latin typeface="Helvetica"/>
                <a:cs typeface="Helvetica"/>
              </a:rPr>
              <a:t>Jupiter</a:t>
            </a:r>
            <a:endParaRPr lang="en-US" sz="12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4695840" y="1355409"/>
            <a:ext cx="916234" cy="229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dirty="0" smtClean="0">
                <a:solidFill>
                  <a:srgbClr val="F2F2F2"/>
                </a:solidFill>
                <a:latin typeface="Helvetica"/>
                <a:cs typeface="Helvetica"/>
              </a:rPr>
              <a:t>Saturn</a:t>
            </a:r>
            <a:endParaRPr lang="en-US" sz="12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3008645" y="2132433"/>
            <a:ext cx="916234" cy="229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dirty="0" smtClean="0">
                <a:solidFill>
                  <a:srgbClr val="F2F2F2"/>
                </a:solidFill>
                <a:latin typeface="Helvetica"/>
                <a:cs typeface="Helvetica"/>
              </a:rPr>
              <a:t>Venus</a:t>
            </a:r>
            <a:endParaRPr lang="en-US" sz="12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3860101" y="2132433"/>
            <a:ext cx="916234" cy="229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dirty="0" smtClean="0">
                <a:solidFill>
                  <a:srgbClr val="F2F2F2"/>
                </a:solidFill>
                <a:latin typeface="Helvetica"/>
                <a:cs typeface="Helvetica"/>
              </a:rPr>
              <a:t>Mars</a:t>
            </a:r>
            <a:endParaRPr lang="en-US" sz="12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2967105" y="2931109"/>
            <a:ext cx="916234" cy="229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dirty="0" smtClean="0">
                <a:solidFill>
                  <a:srgbClr val="F2F2F2"/>
                </a:solidFill>
                <a:latin typeface="Helvetica"/>
                <a:cs typeface="Helvetica"/>
              </a:rPr>
              <a:t>Uranus</a:t>
            </a:r>
            <a:endParaRPr lang="en-US" sz="12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3800569" y="2931643"/>
            <a:ext cx="916234" cy="229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dirty="0" smtClean="0">
                <a:solidFill>
                  <a:srgbClr val="F2F2F2"/>
                </a:solidFill>
                <a:latin typeface="Helvetica"/>
                <a:cs typeface="Helvetica"/>
              </a:rPr>
              <a:t>Neptune</a:t>
            </a:r>
            <a:endParaRPr lang="en-US" sz="12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4603573" y="2931643"/>
            <a:ext cx="916234" cy="229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dirty="0" smtClean="0">
                <a:solidFill>
                  <a:srgbClr val="F2F2F2"/>
                </a:solidFill>
                <a:latin typeface="Helvetica"/>
                <a:cs typeface="Helvetica"/>
              </a:rPr>
              <a:t>Titan</a:t>
            </a:r>
            <a:endParaRPr lang="en-US" sz="12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94815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110" y="14993"/>
            <a:ext cx="8409890" cy="663008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F2F2F2"/>
                </a:solidFill>
                <a:latin typeface="Helvetica"/>
                <a:cs typeface="Helvetica"/>
              </a:rPr>
              <a:t>Results 6</a:t>
            </a:r>
            <a:endParaRPr lang="en-US" sz="40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06077" y="439269"/>
            <a:ext cx="228033" cy="238732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34109" y="735296"/>
            <a:ext cx="3079597" cy="4408204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rgbClr val="F2F2F2"/>
                </a:solidFill>
                <a:latin typeface="Helvetica"/>
                <a:cs typeface="Helvetica"/>
              </a:rPr>
              <a:t>Pressure increased in a pure CO</a:t>
            </a:r>
            <a:r>
              <a:rPr lang="en-US" sz="1600" baseline="-25000" dirty="0" smtClean="0">
                <a:solidFill>
                  <a:srgbClr val="F2F2F2"/>
                </a:solidFill>
                <a:latin typeface="Helvetica"/>
                <a:cs typeface="Helvetica"/>
              </a:rPr>
              <a:t>2</a:t>
            </a:r>
            <a:r>
              <a:rPr lang="en-US" sz="1600" dirty="0" smtClean="0">
                <a:solidFill>
                  <a:srgbClr val="F2F2F2"/>
                </a:solidFill>
                <a:latin typeface="Helvetica"/>
                <a:cs typeface="Helvetica"/>
              </a:rPr>
              <a:t> system</a:t>
            </a:r>
          </a:p>
          <a:p>
            <a:r>
              <a:rPr lang="en-US" sz="1600" dirty="0" smtClean="0">
                <a:solidFill>
                  <a:srgbClr val="F2F2F2"/>
                </a:solidFill>
                <a:latin typeface="Helvetica"/>
                <a:cs typeface="Helvetica"/>
              </a:rPr>
              <a:t>Overall</a:t>
            </a:r>
            <a:r>
              <a:rPr lang="en-US" sz="1600" dirty="0" smtClean="0">
                <a:solidFill>
                  <a:srgbClr val="F2F2F2"/>
                </a:solidFill>
                <a:latin typeface="Helvetica"/>
                <a:cs typeface="Helvetica"/>
              </a:rPr>
              <a:t>, </a:t>
            </a:r>
            <a:r>
              <a:rPr lang="en-US" sz="1600" dirty="0" smtClean="0">
                <a:solidFill>
                  <a:srgbClr val="F2F2F2"/>
                </a:solidFill>
                <a:latin typeface="Helvetica"/>
                <a:cs typeface="Helvetica"/>
              </a:rPr>
              <a:t>higher current than in air (~30×</a:t>
            </a:r>
            <a:r>
              <a:rPr lang="en-US" sz="1600" dirty="0" smtClean="0">
                <a:solidFill>
                  <a:srgbClr val="F2F2F2"/>
                </a:solidFill>
                <a:latin typeface="Helvetica"/>
                <a:cs typeface="Helvetica"/>
              </a:rPr>
              <a:t>) due to the low electron affinity and W-value of CO</a:t>
            </a:r>
            <a:r>
              <a:rPr lang="en-US" sz="1600" baseline="-25000" dirty="0" smtClean="0">
                <a:solidFill>
                  <a:srgbClr val="F2F2F2"/>
                </a:solidFill>
                <a:latin typeface="Helvetica"/>
                <a:cs typeface="Helvetica"/>
              </a:rPr>
              <a:t>2</a:t>
            </a:r>
            <a:r>
              <a:rPr lang="en-US" sz="1600" dirty="0" smtClean="0">
                <a:solidFill>
                  <a:srgbClr val="F2F2F2"/>
                </a:solidFill>
                <a:latin typeface="Helvetica"/>
                <a:cs typeface="Helvetica"/>
              </a:rPr>
              <a:t> compared with those for N</a:t>
            </a:r>
            <a:r>
              <a:rPr lang="en-US" sz="1600" baseline="-25000" dirty="0" smtClean="0">
                <a:solidFill>
                  <a:srgbClr val="F2F2F2"/>
                </a:solidFill>
                <a:latin typeface="Helvetica"/>
                <a:cs typeface="Helvetica"/>
              </a:rPr>
              <a:t>2</a:t>
            </a:r>
            <a:r>
              <a:rPr lang="en-US" sz="1600" dirty="0" smtClean="0">
                <a:solidFill>
                  <a:srgbClr val="F2F2F2"/>
                </a:solidFill>
                <a:latin typeface="Helvetica"/>
                <a:cs typeface="Helvetica"/>
              </a:rPr>
              <a:t> and O</a:t>
            </a:r>
            <a:r>
              <a:rPr lang="en-US" sz="1600" baseline="-25000" dirty="0" smtClean="0">
                <a:solidFill>
                  <a:srgbClr val="F2F2F2"/>
                </a:solidFill>
                <a:latin typeface="Helvetica"/>
                <a:cs typeface="Helvetica"/>
              </a:rPr>
              <a:t>2</a:t>
            </a:r>
            <a:endParaRPr lang="en-US" sz="1600" baseline="-25000" dirty="0" smtClean="0">
              <a:solidFill>
                <a:srgbClr val="F2F2F2"/>
              </a:solidFill>
              <a:latin typeface="Helvetica"/>
              <a:cs typeface="Helvetica"/>
            </a:endParaRPr>
          </a:p>
          <a:p>
            <a:r>
              <a:rPr lang="en-US" sz="1600" dirty="0" smtClean="0">
                <a:solidFill>
                  <a:srgbClr val="F2F2F2"/>
                </a:solidFill>
                <a:latin typeface="Helvetica"/>
                <a:cs typeface="Helvetica"/>
              </a:rPr>
              <a:t>Notwithstanding 1-2 </a:t>
            </a:r>
            <a:r>
              <a:rPr lang="en-US" sz="1600" dirty="0" err="1" smtClean="0">
                <a:solidFill>
                  <a:srgbClr val="F2F2F2"/>
                </a:solidFill>
                <a:latin typeface="Helvetica"/>
                <a:cs typeface="Helvetica"/>
              </a:rPr>
              <a:t>pA</a:t>
            </a:r>
            <a:r>
              <a:rPr lang="en-US" sz="1600" dirty="0" smtClean="0">
                <a:solidFill>
                  <a:srgbClr val="F2F2F2"/>
                </a:solidFill>
                <a:latin typeface="Helvetica"/>
                <a:cs typeface="Helvetica"/>
              </a:rPr>
              <a:t> fluctuations, increasing pressure results in decrease in current detected</a:t>
            </a:r>
          </a:p>
          <a:p>
            <a:r>
              <a:rPr lang="en-US" sz="1600" dirty="0" smtClean="0">
                <a:solidFill>
                  <a:srgbClr val="F2F2F2"/>
                </a:solidFill>
                <a:latin typeface="Helvetica"/>
                <a:cs typeface="Helvetica"/>
              </a:rPr>
              <a:t>Current decrease estimated at </a:t>
            </a:r>
            <a:r>
              <a:rPr lang="en-US" sz="1600" dirty="0" smtClean="0">
                <a:solidFill>
                  <a:srgbClr val="F2F2F2"/>
                </a:solidFill>
                <a:latin typeface="Helvetica"/>
                <a:cs typeface="Helvetica"/>
              </a:rPr>
              <a:t>~0.5 </a:t>
            </a:r>
            <a:r>
              <a:rPr lang="en-US" sz="1600" dirty="0" err="1" smtClean="0">
                <a:solidFill>
                  <a:srgbClr val="F2F2F2"/>
                </a:solidFill>
                <a:latin typeface="Helvetica"/>
                <a:cs typeface="Helvetica"/>
              </a:rPr>
              <a:t>pA</a:t>
            </a:r>
            <a:r>
              <a:rPr lang="en-US" sz="1600" dirty="0" smtClean="0">
                <a:solidFill>
                  <a:srgbClr val="F2F2F2"/>
                </a:solidFill>
                <a:latin typeface="Helvetica"/>
                <a:cs typeface="Helvetica"/>
              </a:rPr>
              <a:t>/bar</a:t>
            </a:r>
          </a:p>
          <a:p>
            <a:r>
              <a:rPr lang="en-US" sz="1600" dirty="0">
                <a:solidFill>
                  <a:srgbClr val="F2F2F2"/>
                </a:solidFill>
                <a:latin typeface="Helvetica"/>
                <a:cs typeface="Helvetica"/>
              </a:rPr>
              <a:t>Consistent with </a:t>
            </a:r>
            <a:r>
              <a:rPr lang="en-US" sz="1600" dirty="0" smtClean="0">
                <a:solidFill>
                  <a:srgbClr val="F2F2F2"/>
                </a:solidFill>
                <a:latin typeface="Helvetica"/>
                <a:cs typeface="Helvetica"/>
              </a:rPr>
              <a:t>shorter </a:t>
            </a:r>
            <a:r>
              <a:rPr lang="en-US" sz="1600" dirty="0">
                <a:solidFill>
                  <a:srgbClr val="F2F2F2"/>
                </a:solidFill>
                <a:latin typeface="Helvetica"/>
                <a:cs typeface="Helvetica"/>
              </a:rPr>
              <a:t>mean free path at </a:t>
            </a:r>
            <a:r>
              <a:rPr lang="en-US" sz="1600" dirty="0" smtClean="0">
                <a:solidFill>
                  <a:srgbClr val="F2F2F2"/>
                </a:solidFill>
                <a:latin typeface="Helvetica"/>
                <a:cs typeface="Helvetica"/>
              </a:rPr>
              <a:t>higher pressure </a:t>
            </a:r>
            <a:r>
              <a:rPr lang="en-US" sz="1600" dirty="0" smtClean="0">
                <a:solidFill>
                  <a:srgbClr val="F2F2F2"/>
                </a:solidFill>
                <a:latin typeface="Helvetica"/>
                <a:cs typeface="Helvetica"/>
              </a:rPr>
              <a:t>deceasing ion mobility</a:t>
            </a:r>
            <a:endParaRPr lang="en-US" sz="1600" dirty="0">
              <a:solidFill>
                <a:srgbClr val="F2F2F2"/>
              </a:solidFill>
              <a:latin typeface="Helvetica"/>
              <a:cs typeface="Helvetica"/>
            </a:endParaRPr>
          </a:p>
          <a:p>
            <a:endParaRPr lang="en-US" sz="16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14583" y="3860226"/>
            <a:ext cx="525175" cy="48216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Menu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114584" y="4530984"/>
            <a:ext cx="525174" cy="482166"/>
          </a:xfrm>
          <a:prstGeom prst="rightArrow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hlinkClick r:id="" action="ppaction://hlinkshowjump?jump=previousslide"/>
          </p:cNvPr>
          <p:cNvSpPr/>
          <p:nvPr/>
        </p:nvSpPr>
        <p:spPr>
          <a:xfrm flipH="1">
            <a:off x="114584" y="3189469"/>
            <a:ext cx="525176" cy="482166"/>
          </a:xfrm>
          <a:prstGeom prst="rightArrow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734110" y="678001"/>
            <a:ext cx="2202856" cy="0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O2pressurise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" r="7053"/>
          <a:stretch/>
        </p:blipFill>
        <p:spPr>
          <a:xfrm>
            <a:off x="3813707" y="735296"/>
            <a:ext cx="5262253" cy="434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44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110" y="14993"/>
            <a:ext cx="8409890" cy="663008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F2F2F2"/>
                </a:solidFill>
                <a:latin typeface="Helvetica"/>
                <a:cs typeface="Helvetica"/>
              </a:rPr>
              <a:t>Results 7</a:t>
            </a:r>
            <a:endParaRPr lang="en-US" sz="40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06077" y="439269"/>
            <a:ext cx="228033" cy="238732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34110" y="735295"/>
            <a:ext cx="3016257" cy="4503707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Highest P runs up to 39 bar (~13 km above Venus’ mean planetary radius)</a:t>
            </a:r>
          </a:p>
          <a:p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Ratios plotted are CO</a:t>
            </a:r>
            <a:r>
              <a:rPr lang="en-US" sz="2400" baseline="-25000" dirty="0" smtClean="0">
                <a:solidFill>
                  <a:srgbClr val="F2F2F2"/>
                </a:solidFill>
                <a:latin typeface="Helvetica"/>
                <a:cs typeface="Helvetica"/>
              </a:rPr>
              <a:t>2</a:t>
            </a: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 at pressure indicated to </a:t>
            </a:r>
            <a:r>
              <a:rPr lang="en-US" sz="2400" dirty="0">
                <a:solidFill>
                  <a:srgbClr val="F2F2F2"/>
                </a:solidFill>
                <a:latin typeface="Helvetica"/>
                <a:cs typeface="Helvetica"/>
              </a:rPr>
              <a:t>air at 1 </a:t>
            </a: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bar</a:t>
            </a:r>
          </a:p>
          <a:p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Most currents elevated in high-P CO</a:t>
            </a:r>
            <a:r>
              <a:rPr lang="en-US" sz="2400" baseline="-25000" dirty="0" smtClean="0">
                <a:solidFill>
                  <a:srgbClr val="F2F2F2"/>
                </a:solidFill>
                <a:latin typeface="Helvetica"/>
                <a:cs typeface="Helvetica"/>
              </a:rPr>
              <a:t>2</a:t>
            </a: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 - up to 5</a:t>
            </a: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×</a:t>
            </a:r>
          </a:p>
          <a:p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Effect of increased current due to increased CO</a:t>
            </a:r>
            <a:r>
              <a:rPr lang="en-US" sz="2400" baseline="-25000" dirty="0" smtClean="0">
                <a:solidFill>
                  <a:srgbClr val="F2F2F2"/>
                </a:solidFill>
                <a:latin typeface="Helvetica"/>
                <a:cs typeface="Helvetica"/>
              </a:rPr>
              <a:t>2</a:t>
            </a: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 stronger than effect of decreased current due to increased pressure</a:t>
            </a:r>
            <a:endParaRPr lang="en-US" sz="2400" dirty="0" smtClean="0">
              <a:solidFill>
                <a:srgbClr val="F2F2F2"/>
              </a:solidFill>
              <a:latin typeface="Helvetica"/>
              <a:cs typeface="Helvetica"/>
            </a:endParaRPr>
          </a:p>
          <a:p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Highest-P runs </a:t>
            </a: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show almost </a:t>
            </a: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negligible, increase compared with </a:t>
            </a: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Earth suggesting pressure and CO</a:t>
            </a:r>
            <a:r>
              <a:rPr lang="en-US" sz="2400" baseline="-25000" dirty="0" smtClean="0">
                <a:solidFill>
                  <a:srgbClr val="F2F2F2"/>
                </a:solidFill>
                <a:latin typeface="Helvetica"/>
                <a:cs typeface="Helvetica"/>
              </a:rPr>
              <a:t>2</a:t>
            </a: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 effects balance</a:t>
            </a:r>
            <a:endParaRPr lang="en-US" sz="24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14583" y="3860226"/>
            <a:ext cx="525175" cy="48216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Menu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2" name="Right Arrow 11">
            <a:hlinkClick r:id="" action="ppaction://hlinkshowjump?jump=previousslide"/>
          </p:cNvPr>
          <p:cNvSpPr/>
          <p:nvPr/>
        </p:nvSpPr>
        <p:spPr>
          <a:xfrm flipH="1">
            <a:off x="114584" y="3189469"/>
            <a:ext cx="525176" cy="482166"/>
          </a:xfrm>
          <a:prstGeom prst="rightArrow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ighpressureCO2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0"/>
          <a:stretch/>
        </p:blipFill>
        <p:spPr>
          <a:xfrm>
            <a:off x="3667525" y="735296"/>
            <a:ext cx="5408435" cy="43401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734110" y="678001"/>
            <a:ext cx="2202856" cy="0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829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110" y="14993"/>
            <a:ext cx="8409890" cy="663008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F2F2F2"/>
                </a:solidFill>
                <a:latin typeface="Helvetica"/>
                <a:cs typeface="Helvetica"/>
              </a:rPr>
              <a:t>Conclusions</a:t>
            </a:r>
            <a:endParaRPr lang="en-US" sz="40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06077" y="439269"/>
            <a:ext cx="228033" cy="238732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4110" y="678001"/>
            <a:ext cx="2865721" cy="0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34109" y="735296"/>
            <a:ext cx="8409891" cy="4408204"/>
          </a:xfrm>
        </p:spPr>
        <p:txBody>
          <a:bodyPr>
            <a:noAutofit/>
          </a:bodyPr>
          <a:lstStyle/>
          <a:p>
            <a:r>
              <a:rPr lang="en-US" sz="1500" dirty="0" smtClean="0">
                <a:solidFill>
                  <a:srgbClr val="F2F2F2"/>
                </a:solidFill>
                <a:latin typeface="Helvetica"/>
                <a:cs typeface="Helvetica"/>
              </a:rPr>
              <a:t>Ash charging due to fractoemission was simulated in an environmental test chamber</a:t>
            </a:r>
          </a:p>
          <a:p>
            <a:r>
              <a:rPr lang="en-US" sz="1500" dirty="0" smtClean="0">
                <a:solidFill>
                  <a:srgbClr val="F2F2F2"/>
                </a:solidFill>
                <a:latin typeface="Helvetica"/>
                <a:cs typeface="Helvetica"/>
              </a:rPr>
              <a:t>Induced currents were measured over a range of pressures (0.006 </a:t>
            </a:r>
            <a:r>
              <a:rPr lang="mr-IN" sz="1500" dirty="0" smtClean="0">
                <a:solidFill>
                  <a:srgbClr val="F2F2F2"/>
                </a:solidFill>
                <a:latin typeface="Helvetica"/>
                <a:cs typeface="Helvetica"/>
              </a:rPr>
              <a:t>–</a:t>
            </a:r>
            <a:r>
              <a:rPr lang="en-US" sz="1500" dirty="0" smtClean="0">
                <a:solidFill>
                  <a:srgbClr val="F2F2F2"/>
                </a:solidFill>
                <a:latin typeface="Helvetica"/>
                <a:cs typeface="Helvetica"/>
              </a:rPr>
              <a:t> 39 bar) and compositions (air, CO</a:t>
            </a:r>
            <a:r>
              <a:rPr lang="en-US" sz="1500" baseline="-25000" dirty="0" smtClean="0">
                <a:solidFill>
                  <a:srgbClr val="F2F2F2"/>
                </a:solidFill>
                <a:latin typeface="Helvetica"/>
                <a:cs typeface="Helvetica"/>
              </a:rPr>
              <a:t>2</a:t>
            </a:r>
            <a:r>
              <a:rPr lang="en-US" sz="1500" dirty="0" smtClean="0">
                <a:solidFill>
                  <a:srgbClr val="F2F2F2"/>
                </a:solidFill>
                <a:latin typeface="Helvetica"/>
                <a:cs typeface="Helvetica"/>
              </a:rPr>
              <a:t>, N</a:t>
            </a:r>
            <a:r>
              <a:rPr lang="en-US" sz="1500" baseline="-25000" dirty="0" smtClean="0">
                <a:solidFill>
                  <a:srgbClr val="F2F2F2"/>
                </a:solidFill>
                <a:latin typeface="Helvetica"/>
                <a:cs typeface="Helvetica"/>
              </a:rPr>
              <a:t>2</a:t>
            </a:r>
            <a:r>
              <a:rPr lang="en-US" sz="1500" dirty="0" smtClean="0">
                <a:solidFill>
                  <a:srgbClr val="F2F2F2"/>
                </a:solidFill>
                <a:latin typeface="Helvetica"/>
                <a:cs typeface="Helvetica"/>
              </a:rPr>
              <a:t>)</a:t>
            </a:r>
          </a:p>
          <a:p>
            <a:r>
              <a:rPr lang="en-US" sz="1500" dirty="0">
                <a:solidFill>
                  <a:srgbClr val="F2F2F2"/>
                </a:solidFill>
                <a:latin typeface="Helvetica"/>
                <a:cs typeface="Helvetica"/>
              </a:rPr>
              <a:t>All ash charging by fractoemission results in deposition of net negatively charged </a:t>
            </a:r>
            <a:r>
              <a:rPr lang="en-US" sz="1500" dirty="0" smtClean="0">
                <a:solidFill>
                  <a:srgbClr val="F2F2F2"/>
                </a:solidFill>
                <a:latin typeface="Helvetica"/>
                <a:cs typeface="Helvetica"/>
              </a:rPr>
              <a:t>particles</a:t>
            </a:r>
          </a:p>
          <a:p>
            <a:r>
              <a:rPr lang="en-US" sz="1500" dirty="0">
                <a:solidFill>
                  <a:srgbClr val="F2F2F2"/>
                </a:solidFill>
                <a:latin typeface="Helvetica"/>
                <a:cs typeface="Helvetica"/>
              </a:rPr>
              <a:t>No clear relationship with water vapour pressure</a:t>
            </a:r>
          </a:p>
          <a:p>
            <a:r>
              <a:rPr lang="en-US" sz="1500" dirty="0">
                <a:solidFill>
                  <a:srgbClr val="F2F2F2"/>
                </a:solidFill>
                <a:latin typeface="Helvetica"/>
                <a:cs typeface="Helvetica"/>
              </a:rPr>
              <a:t>Decreasing O</a:t>
            </a:r>
            <a:r>
              <a:rPr lang="en-US" sz="1500" baseline="-25000" dirty="0">
                <a:solidFill>
                  <a:srgbClr val="F2F2F2"/>
                </a:solidFill>
                <a:latin typeface="Helvetica"/>
                <a:cs typeface="Helvetica"/>
              </a:rPr>
              <a:t>2</a:t>
            </a:r>
            <a:r>
              <a:rPr lang="en-US" sz="1500" dirty="0">
                <a:solidFill>
                  <a:srgbClr val="F2F2F2"/>
                </a:solidFill>
                <a:latin typeface="Helvetica"/>
                <a:cs typeface="Helvetica"/>
              </a:rPr>
              <a:t> </a:t>
            </a:r>
            <a:r>
              <a:rPr lang="en-US" sz="1500" dirty="0" smtClean="0">
                <a:solidFill>
                  <a:srgbClr val="F2F2F2"/>
                </a:solidFill>
                <a:latin typeface="Helvetica"/>
                <a:cs typeface="Helvetica"/>
              </a:rPr>
              <a:t>(or increasing N</a:t>
            </a:r>
            <a:r>
              <a:rPr lang="en-US" sz="1500" baseline="-25000" dirty="0" smtClean="0">
                <a:solidFill>
                  <a:srgbClr val="F2F2F2"/>
                </a:solidFill>
                <a:latin typeface="Helvetica"/>
                <a:cs typeface="Helvetica"/>
              </a:rPr>
              <a:t>2</a:t>
            </a:r>
            <a:r>
              <a:rPr lang="en-US" sz="1500" dirty="0" smtClean="0">
                <a:solidFill>
                  <a:srgbClr val="F2F2F2"/>
                </a:solidFill>
                <a:latin typeface="Helvetica"/>
                <a:cs typeface="Helvetica"/>
              </a:rPr>
              <a:t>) in air results </a:t>
            </a:r>
            <a:r>
              <a:rPr lang="en-US" sz="1500" dirty="0">
                <a:solidFill>
                  <a:srgbClr val="F2F2F2"/>
                </a:solidFill>
                <a:latin typeface="Helvetica"/>
                <a:cs typeface="Helvetica"/>
              </a:rPr>
              <a:t>in current </a:t>
            </a:r>
            <a:r>
              <a:rPr lang="en-US" sz="1500" dirty="0" smtClean="0">
                <a:solidFill>
                  <a:srgbClr val="F2F2F2"/>
                </a:solidFill>
                <a:latin typeface="Helvetica"/>
                <a:cs typeface="Helvetica"/>
              </a:rPr>
              <a:t>increase </a:t>
            </a:r>
            <a:r>
              <a:rPr lang="en-US" sz="1500" dirty="0" smtClean="0">
                <a:solidFill>
                  <a:srgbClr val="F2F2F2"/>
                </a:solidFill>
                <a:latin typeface="Helvetica"/>
                <a:cs typeface="Helvetica"/>
              </a:rPr>
              <a:t>- </a:t>
            </a:r>
            <a:r>
              <a:rPr lang="en-US" sz="1500" dirty="0" smtClean="0">
                <a:solidFill>
                  <a:srgbClr val="F2F2F2"/>
                </a:solidFill>
                <a:latin typeface="Helvetica"/>
                <a:cs typeface="Helvetica"/>
              </a:rPr>
              <a:t>consistent with </a:t>
            </a:r>
            <a:r>
              <a:rPr lang="en-US" sz="1500" dirty="0">
                <a:solidFill>
                  <a:srgbClr val="F2F2F2"/>
                </a:solidFill>
                <a:latin typeface="Helvetica"/>
                <a:cs typeface="Helvetica"/>
              </a:rPr>
              <a:t>decrease in high electron affinity species (O</a:t>
            </a:r>
            <a:r>
              <a:rPr lang="en-US" sz="1500" baseline="-25000" dirty="0">
                <a:solidFill>
                  <a:srgbClr val="F2F2F2"/>
                </a:solidFill>
                <a:latin typeface="Helvetica"/>
                <a:cs typeface="Helvetica"/>
              </a:rPr>
              <a:t>2</a:t>
            </a:r>
            <a:r>
              <a:rPr lang="en-US" sz="1500" dirty="0">
                <a:solidFill>
                  <a:srgbClr val="F2F2F2"/>
                </a:solidFill>
                <a:latin typeface="Helvetica"/>
                <a:cs typeface="Helvetica"/>
              </a:rPr>
              <a:t>)</a:t>
            </a:r>
          </a:p>
          <a:p>
            <a:r>
              <a:rPr lang="en-US" sz="1500" dirty="0" smtClean="0">
                <a:solidFill>
                  <a:srgbClr val="F2F2F2"/>
                </a:solidFill>
                <a:latin typeface="Helvetica"/>
                <a:cs typeface="Helvetica"/>
              </a:rPr>
              <a:t>Lower </a:t>
            </a:r>
            <a:r>
              <a:rPr lang="en-US" sz="1500" dirty="0">
                <a:solidFill>
                  <a:srgbClr val="F2F2F2"/>
                </a:solidFill>
                <a:latin typeface="Helvetica"/>
                <a:cs typeface="Helvetica"/>
              </a:rPr>
              <a:t>pressures favour increased </a:t>
            </a:r>
            <a:r>
              <a:rPr lang="en-US" sz="1500" dirty="0" smtClean="0">
                <a:solidFill>
                  <a:srgbClr val="F2F2F2"/>
                </a:solidFill>
                <a:latin typeface="Helvetica"/>
                <a:cs typeface="Helvetica"/>
              </a:rPr>
              <a:t>current and higher </a:t>
            </a:r>
            <a:r>
              <a:rPr lang="en-US" sz="1500" dirty="0">
                <a:solidFill>
                  <a:srgbClr val="F2F2F2"/>
                </a:solidFill>
                <a:latin typeface="Helvetica"/>
                <a:cs typeface="Helvetica"/>
              </a:rPr>
              <a:t>pressures suppress </a:t>
            </a:r>
            <a:r>
              <a:rPr lang="en-US" sz="1500" dirty="0" smtClean="0">
                <a:solidFill>
                  <a:srgbClr val="F2F2F2"/>
                </a:solidFill>
                <a:latin typeface="Helvetica"/>
                <a:cs typeface="Helvetica"/>
              </a:rPr>
              <a:t>current - consistent </a:t>
            </a:r>
            <a:r>
              <a:rPr lang="en-US" sz="1500" dirty="0">
                <a:solidFill>
                  <a:srgbClr val="F2F2F2"/>
                </a:solidFill>
                <a:latin typeface="Helvetica"/>
                <a:cs typeface="Helvetica"/>
              </a:rPr>
              <a:t>with longer mean free path at lower </a:t>
            </a:r>
            <a:r>
              <a:rPr lang="en-US" sz="1500" dirty="0" smtClean="0">
                <a:solidFill>
                  <a:srgbClr val="F2F2F2"/>
                </a:solidFill>
                <a:latin typeface="Helvetica"/>
                <a:cs typeface="Helvetica"/>
              </a:rPr>
              <a:t>pressure increasing ion mobility and </a:t>
            </a:r>
            <a:r>
              <a:rPr lang="en-US" sz="1500" dirty="0">
                <a:solidFill>
                  <a:srgbClr val="F2F2F2"/>
                </a:solidFill>
                <a:latin typeface="Helvetica"/>
                <a:cs typeface="Helvetica"/>
              </a:rPr>
              <a:t>reducing ion clustering</a:t>
            </a:r>
          </a:p>
          <a:p>
            <a:r>
              <a:rPr lang="en-US" sz="1500" dirty="0" smtClean="0">
                <a:solidFill>
                  <a:srgbClr val="F2F2F2"/>
                </a:solidFill>
                <a:latin typeface="Helvetica"/>
                <a:cs typeface="Helvetica"/>
              </a:rPr>
              <a:t>Higher </a:t>
            </a:r>
            <a:r>
              <a:rPr lang="en-US" sz="1500" dirty="0">
                <a:solidFill>
                  <a:srgbClr val="F2F2F2"/>
                </a:solidFill>
                <a:latin typeface="Helvetica"/>
                <a:cs typeface="Helvetica"/>
              </a:rPr>
              <a:t>CO</a:t>
            </a:r>
            <a:r>
              <a:rPr lang="en-US" sz="1500" baseline="-25000" dirty="0">
                <a:solidFill>
                  <a:srgbClr val="F2F2F2"/>
                </a:solidFill>
                <a:latin typeface="Helvetica"/>
                <a:cs typeface="Helvetica"/>
              </a:rPr>
              <a:t>2</a:t>
            </a:r>
            <a:r>
              <a:rPr lang="en-US" sz="1500" dirty="0">
                <a:solidFill>
                  <a:srgbClr val="F2F2F2"/>
                </a:solidFill>
                <a:latin typeface="Helvetica"/>
                <a:cs typeface="Helvetica"/>
              </a:rPr>
              <a:t>/CO</a:t>
            </a:r>
            <a:r>
              <a:rPr lang="en-US" sz="1500" baseline="-25000" dirty="0">
                <a:solidFill>
                  <a:srgbClr val="F2F2F2"/>
                </a:solidFill>
                <a:latin typeface="Helvetica"/>
                <a:cs typeface="Helvetica"/>
              </a:rPr>
              <a:t>2</a:t>
            </a:r>
            <a:r>
              <a:rPr lang="en-US" sz="1500" dirty="0">
                <a:solidFill>
                  <a:srgbClr val="F2F2F2"/>
                </a:solidFill>
                <a:latin typeface="Helvetica"/>
                <a:cs typeface="Helvetica"/>
              </a:rPr>
              <a:t>+air increases </a:t>
            </a:r>
            <a:r>
              <a:rPr lang="en-US" sz="1500" dirty="0" smtClean="0">
                <a:solidFill>
                  <a:srgbClr val="F2F2F2"/>
                </a:solidFill>
                <a:latin typeface="Helvetica"/>
                <a:cs typeface="Helvetica"/>
              </a:rPr>
              <a:t>current due to </a:t>
            </a:r>
            <a:r>
              <a:rPr lang="en-US" sz="1500" dirty="0">
                <a:solidFill>
                  <a:srgbClr val="F2F2F2"/>
                </a:solidFill>
                <a:latin typeface="Helvetica"/>
                <a:cs typeface="Helvetica"/>
              </a:rPr>
              <a:t>low W-value (ion pair production energy) and electron affinity of CO</a:t>
            </a:r>
            <a:r>
              <a:rPr lang="en-US" sz="1500" baseline="-25000" dirty="0">
                <a:solidFill>
                  <a:srgbClr val="F2F2F2"/>
                </a:solidFill>
                <a:latin typeface="Helvetica"/>
                <a:cs typeface="Helvetica"/>
              </a:rPr>
              <a:t>2</a:t>
            </a:r>
            <a:r>
              <a:rPr lang="en-US" sz="1500" dirty="0">
                <a:solidFill>
                  <a:srgbClr val="F2F2F2"/>
                </a:solidFill>
                <a:latin typeface="Helvetica"/>
                <a:cs typeface="Helvetica"/>
              </a:rPr>
              <a:t> compared with N</a:t>
            </a:r>
            <a:r>
              <a:rPr lang="en-US" sz="1500" baseline="-25000" dirty="0">
                <a:solidFill>
                  <a:srgbClr val="F2F2F2"/>
                </a:solidFill>
                <a:latin typeface="Helvetica"/>
                <a:cs typeface="Helvetica"/>
              </a:rPr>
              <a:t>2</a:t>
            </a:r>
            <a:r>
              <a:rPr lang="en-US" sz="1500" dirty="0">
                <a:solidFill>
                  <a:srgbClr val="F2F2F2"/>
                </a:solidFill>
                <a:latin typeface="Helvetica"/>
                <a:cs typeface="Helvetica"/>
              </a:rPr>
              <a:t> and O</a:t>
            </a:r>
            <a:r>
              <a:rPr lang="en-US" sz="1500" baseline="-25000" dirty="0">
                <a:solidFill>
                  <a:srgbClr val="F2F2F2"/>
                </a:solidFill>
                <a:latin typeface="Helvetica"/>
                <a:cs typeface="Helvetica"/>
              </a:rPr>
              <a:t>2</a:t>
            </a:r>
            <a:endParaRPr lang="en-US" sz="1500" dirty="0">
              <a:solidFill>
                <a:srgbClr val="F2F2F2"/>
              </a:solidFill>
              <a:latin typeface="Helvetica"/>
              <a:cs typeface="Helvetica"/>
            </a:endParaRPr>
          </a:p>
          <a:p>
            <a:r>
              <a:rPr lang="en-US" sz="1500" dirty="0" smtClean="0">
                <a:solidFill>
                  <a:srgbClr val="F2F2F2"/>
                </a:solidFill>
                <a:latin typeface="Helvetica"/>
                <a:cs typeface="Helvetica"/>
              </a:rPr>
              <a:t>Net </a:t>
            </a:r>
            <a:r>
              <a:rPr lang="en-US" sz="1500" dirty="0">
                <a:solidFill>
                  <a:srgbClr val="F2F2F2"/>
                </a:solidFill>
                <a:latin typeface="Helvetica"/>
                <a:cs typeface="Helvetica"/>
              </a:rPr>
              <a:t>effect of high </a:t>
            </a:r>
            <a:r>
              <a:rPr lang="en-US" sz="1500" dirty="0" smtClean="0">
                <a:solidFill>
                  <a:srgbClr val="F2F2F2"/>
                </a:solidFill>
                <a:latin typeface="Helvetica"/>
                <a:cs typeface="Helvetica"/>
              </a:rPr>
              <a:t>pressure </a:t>
            </a:r>
            <a:r>
              <a:rPr lang="en-US" sz="1500" dirty="0">
                <a:solidFill>
                  <a:srgbClr val="F2F2F2"/>
                </a:solidFill>
                <a:latin typeface="Helvetica"/>
                <a:cs typeface="Helvetica"/>
              </a:rPr>
              <a:t>CO</a:t>
            </a:r>
            <a:r>
              <a:rPr lang="en-US" sz="1500" baseline="-25000" dirty="0">
                <a:solidFill>
                  <a:srgbClr val="F2F2F2"/>
                </a:solidFill>
                <a:latin typeface="Helvetica"/>
                <a:cs typeface="Helvetica"/>
              </a:rPr>
              <a:t>2</a:t>
            </a:r>
            <a:r>
              <a:rPr lang="en-US" sz="1500" dirty="0">
                <a:solidFill>
                  <a:srgbClr val="F2F2F2"/>
                </a:solidFill>
                <a:latin typeface="Helvetica"/>
                <a:cs typeface="Helvetica"/>
              </a:rPr>
              <a:t> </a:t>
            </a:r>
            <a:r>
              <a:rPr lang="en-US" sz="1500" dirty="0" smtClean="0">
                <a:solidFill>
                  <a:srgbClr val="F2F2F2"/>
                </a:solidFill>
                <a:latin typeface="Helvetica"/>
                <a:cs typeface="Helvetica"/>
              </a:rPr>
              <a:t>‘Venus plume’ simulation </a:t>
            </a:r>
            <a:r>
              <a:rPr lang="en-US" sz="1500" dirty="0" smtClean="0">
                <a:solidFill>
                  <a:srgbClr val="F2F2F2"/>
                </a:solidFill>
                <a:latin typeface="Helvetica"/>
                <a:cs typeface="Helvetica"/>
              </a:rPr>
              <a:t>is a current </a:t>
            </a:r>
            <a:r>
              <a:rPr lang="en-US" sz="1500" dirty="0" smtClean="0">
                <a:solidFill>
                  <a:srgbClr val="F2F2F2"/>
                </a:solidFill>
                <a:latin typeface="Helvetica"/>
                <a:cs typeface="Helvetica"/>
              </a:rPr>
              <a:t>increase up to 36 bar in most cases but seems to decrease &gt;36 bar and current may decrease at pressures &gt;39 bar</a:t>
            </a:r>
            <a:endParaRPr lang="en-US" sz="1500" dirty="0" smtClean="0">
              <a:solidFill>
                <a:srgbClr val="F2F2F2"/>
              </a:solidFill>
              <a:latin typeface="Helvetica"/>
              <a:cs typeface="Helvetica"/>
            </a:endParaRPr>
          </a:p>
          <a:p>
            <a:r>
              <a:rPr lang="en-US" sz="1500" dirty="0" smtClean="0">
                <a:solidFill>
                  <a:srgbClr val="F2F2F2"/>
                </a:solidFill>
                <a:latin typeface="Helvetica"/>
                <a:cs typeface="Helvetica"/>
              </a:rPr>
              <a:t>Currents in theoretically possible </a:t>
            </a:r>
            <a:r>
              <a:rPr lang="en-US" sz="1500" dirty="0">
                <a:solidFill>
                  <a:srgbClr val="F2F2F2"/>
                </a:solidFill>
                <a:latin typeface="Helvetica"/>
                <a:cs typeface="Helvetica"/>
              </a:rPr>
              <a:t>Venus </a:t>
            </a:r>
            <a:r>
              <a:rPr lang="en-US" sz="1500" dirty="0" smtClean="0">
                <a:solidFill>
                  <a:srgbClr val="F2F2F2"/>
                </a:solidFill>
                <a:latin typeface="Helvetica"/>
                <a:cs typeface="Helvetica"/>
              </a:rPr>
              <a:t>plume (~15 km above mean planetary radius) up </a:t>
            </a:r>
            <a:r>
              <a:rPr lang="en-US" sz="1500" dirty="0">
                <a:solidFill>
                  <a:srgbClr val="F2F2F2"/>
                </a:solidFill>
                <a:latin typeface="Helvetica"/>
                <a:cs typeface="Helvetica"/>
              </a:rPr>
              <a:t>to 5</a:t>
            </a:r>
            <a:r>
              <a:rPr lang="en-US" sz="1500" dirty="0" smtClean="0">
                <a:solidFill>
                  <a:srgbClr val="F2F2F2"/>
                </a:solidFill>
                <a:latin typeface="Helvetica"/>
                <a:cs typeface="Helvetica"/>
              </a:rPr>
              <a:t>× Earth equivalent</a:t>
            </a:r>
            <a:endParaRPr lang="en-US" sz="15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14583" y="3860226"/>
            <a:ext cx="525175" cy="48216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Menu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12036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110" y="14993"/>
            <a:ext cx="8409890" cy="663008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F2F2F2"/>
                </a:solidFill>
                <a:latin typeface="Helvetica"/>
                <a:cs typeface="Helvetica"/>
              </a:rPr>
              <a:t>Further work</a:t>
            </a:r>
            <a:endParaRPr lang="en-US" sz="40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06077" y="439269"/>
            <a:ext cx="228033" cy="238732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4110" y="678001"/>
            <a:ext cx="2961207" cy="0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34110" y="735296"/>
            <a:ext cx="8409890" cy="440820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2F2F2"/>
                </a:solidFill>
                <a:latin typeface="Helvetica"/>
                <a:cs typeface="Helvetica"/>
              </a:rPr>
              <a:t>Modelling to quantify electrical structure of ash plumes on Venus and potential for lightning discharges</a:t>
            </a:r>
          </a:p>
          <a:p>
            <a:r>
              <a:rPr lang="en-US" dirty="0" smtClean="0">
                <a:solidFill>
                  <a:srgbClr val="F2F2F2"/>
                </a:solidFill>
                <a:latin typeface="Helvetica"/>
                <a:cs typeface="Helvetica"/>
              </a:rPr>
              <a:t>Implement additional electrode above ash source to explore above-below charge behaviour</a:t>
            </a:r>
          </a:p>
          <a:p>
            <a:r>
              <a:rPr lang="en-US" dirty="0" smtClean="0">
                <a:solidFill>
                  <a:srgbClr val="F2F2F2"/>
                </a:solidFill>
                <a:latin typeface="Helvetica"/>
                <a:cs typeface="Helvetica"/>
              </a:rPr>
              <a:t>Improve Venus analogue applicability:</a:t>
            </a:r>
          </a:p>
          <a:p>
            <a:pPr lvl="1"/>
            <a:r>
              <a:rPr lang="en-US" dirty="0" smtClean="0">
                <a:solidFill>
                  <a:srgbClr val="F2F2F2"/>
                </a:solidFill>
                <a:latin typeface="Helvetica"/>
                <a:cs typeface="Helvetica"/>
              </a:rPr>
              <a:t>Use heating to better approximate Venus temperature</a:t>
            </a:r>
          </a:p>
          <a:p>
            <a:pPr lvl="1"/>
            <a:r>
              <a:rPr lang="en-US" dirty="0" smtClean="0">
                <a:solidFill>
                  <a:srgbClr val="F2F2F2"/>
                </a:solidFill>
                <a:latin typeface="Helvetica"/>
                <a:cs typeface="Helvetica"/>
              </a:rPr>
              <a:t>Achieve higher-P environment closer to Venus pressure</a:t>
            </a:r>
          </a:p>
          <a:p>
            <a:pPr lvl="1"/>
            <a:r>
              <a:rPr lang="en-US" dirty="0" smtClean="0">
                <a:solidFill>
                  <a:srgbClr val="F2F2F2"/>
                </a:solidFill>
                <a:latin typeface="Helvetica"/>
                <a:cs typeface="Helvetica"/>
              </a:rPr>
              <a:t>Simulate CO</a:t>
            </a:r>
            <a:r>
              <a:rPr lang="en-US" baseline="-25000" dirty="0" smtClean="0">
                <a:solidFill>
                  <a:srgbClr val="F2F2F2"/>
                </a:solidFill>
                <a:latin typeface="Helvetica"/>
                <a:cs typeface="Helvetica"/>
              </a:rPr>
              <a:t>2</a:t>
            </a:r>
            <a:r>
              <a:rPr lang="en-US" dirty="0" smtClean="0">
                <a:solidFill>
                  <a:srgbClr val="F2F2F2"/>
                </a:solidFill>
                <a:latin typeface="Helvetica"/>
                <a:cs typeface="Helvetica"/>
              </a:rPr>
              <a:t>-SO</a:t>
            </a:r>
            <a:r>
              <a:rPr lang="en-US" baseline="-25000" dirty="0" smtClean="0">
                <a:solidFill>
                  <a:srgbClr val="F2F2F2"/>
                </a:solidFill>
                <a:latin typeface="Helvetica"/>
                <a:cs typeface="Helvetica"/>
              </a:rPr>
              <a:t>2</a:t>
            </a:r>
            <a:r>
              <a:rPr lang="en-US" dirty="0" smtClean="0">
                <a:solidFill>
                  <a:srgbClr val="F2F2F2"/>
                </a:solidFill>
                <a:latin typeface="Helvetica"/>
                <a:cs typeface="Helvetica"/>
              </a:rPr>
              <a:t> atmosphere to better simulate Venus atmospheric composition</a:t>
            </a:r>
          </a:p>
          <a:p>
            <a:endParaRPr lang="en-US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14583" y="3860226"/>
            <a:ext cx="525175" cy="48216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Menu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3882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110" y="14993"/>
            <a:ext cx="8409890" cy="663008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F2F2F2"/>
                </a:solidFill>
                <a:latin typeface="Helvetica"/>
                <a:cs typeface="Helvetica"/>
              </a:rPr>
              <a:t>Results 2 bonus</a:t>
            </a:r>
            <a:endParaRPr lang="en-US" sz="40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06077" y="439269"/>
            <a:ext cx="228033" cy="238732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4110" y="678001"/>
            <a:ext cx="3722506" cy="0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14583" y="3860226"/>
            <a:ext cx="525175" cy="48216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Menu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114584" y="4530984"/>
            <a:ext cx="525174" cy="482166"/>
          </a:xfrm>
          <a:prstGeom prst="rightArrow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creen Shot 2017-04-21 at 19.33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114" y="735297"/>
            <a:ext cx="5565773" cy="43376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196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110" y="14993"/>
            <a:ext cx="8409890" cy="663008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F2F2F2"/>
                </a:solidFill>
                <a:latin typeface="Helvetica"/>
                <a:cs typeface="Helvetica"/>
              </a:rPr>
              <a:t>Results 3 bonus</a:t>
            </a:r>
            <a:endParaRPr lang="en-US" sz="40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06077" y="439269"/>
            <a:ext cx="228033" cy="238732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14583" y="3860226"/>
            <a:ext cx="525175" cy="48216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Menu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114584" y="4530984"/>
            <a:ext cx="525174" cy="482166"/>
          </a:xfrm>
          <a:prstGeom prst="rightArrow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hlinkClick r:id="" action="ppaction://hlinkshowjump?jump=previousslide"/>
          </p:cNvPr>
          <p:cNvSpPr/>
          <p:nvPr/>
        </p:nvSpPr>
        <p:spPr>
          <a:xfrm flipH="1">
            <a:off x="114584" y="3189469"/>
            <a:ext cx="525176" cy="482166"/>
          </a:xfrm>
          <a:prstGeom prst="rightArrow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Shot 2017-04-21 at 20.06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287" y="736464"/>
            <a:ext cx="5075426" cy="433647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734110" y="678001"/>
            <a:ext cx="3722506" cy="0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737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110" y="14993"/>
            <a:ext cx="8409890" cy="663008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F2F2F2"/>
                </a:solidFill>
                <a:latin typeface="Helvetica"/>
                <a:cs typeface="Helvetica"/>
              </a:rPr>
              <a:t>Results 4 bonus</a:t>
            </a:r>
            <a:endParaRPr lang="en-US" sz="40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06077" y="439269"/>
            <a:ext cx="228033" cy="238732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14583" y="3860226"/>
            <a:ext cx="525175" cy="48216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Menu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114584" y="4530984"/>
            <a:ext cx="525174" cy="482166"/>
          </a:xfrm>
          <a:prstGeom prst="rightArrow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hlinkClick r:id="" action="ppaction://hlinkshowjump?jump=previousslide"/>
          </p:cNvPr>
          <p:cNvSpPr/>
          <p:nvPr/>
        </p:nvSpPr>
        <p:spPr>
          <a:xfrm flipH="1">
            <a:off x="114584" y="3189469"/>
            <a:ext cx="525176" cy="482166"/>
          </a:xfrm>
          <a:prstGeom prst="rightArrow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Shot 2017-04-21 at 20.15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131" y="737356"/>
            <a:ext cx="5157739" cy="433558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734110" y="678001"/>
            <a:ext cx="3722506" cy="0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506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110" y="14993"/>
            <a:ext cx="8409890" cy="663008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F2F2F2"/>
                </a:solidFill>
                <a:latin typeface="Helvetica"/>
                <a:cs typeface="Helvetica"/>
              </a:rPr>
              <a:t>Results 5 bonus</a:t>
            </a:r>
            <a:endParaRPr lang="en-US" sz="40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06077" y="439269"/>
            <a:ext cx="228033" cy="238732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14583" y="3860226"/>
            <a:ext cx="525175" cy="48216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Menu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2" name="Right Arrow 11">
            <a:hlinkClick r:id="" action="ppaction://hlinkshowjump?jump=previousslide"/>
          </p:cNvPr>
          <p:cNvSpPr/>
          <p:nvPr/>
        </p:nvSpPr>
        <p:spPr>
          <a:xfrm flipH="1">
            <a:off x="114584" y="3189469"/>
            <a:ext cx="525176" cy="482166"/>
          </a:xfrm>
          <a:prstGeom prst="rightArrow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734110" y="678001"/>
            <a:ext cx="3722506" cy="0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Screen Shot 2017-04-22 at 08.47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759" y="731558"/>
            <a:ext cx="5220482" cy="434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55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110" y="735296"/>
            <a:ext cx="8409890" cy="4408204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C</a:t>
            </a:r>
            <a:endParaRPr lang="en-US" dirty="0">
              <a:latin typeface="Helvetica"/>
              <a:cs typeface="Helvetic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06077" y="439269"/>
            <a:ext cx="228033" cy="238732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10" y="735296"/>
            <a:ext cx="2369192" cy="214910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917817" y="2594599"/>
            <a:ext cx="107428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 smtClean="0">
                <a:solidFill>
                  <a:schemeClr val="bg1"/>
                </a:solidFill>
                <a:latin typeface="Helvetica"/>
                <a:cs typeface="Helvetica"/>
              </a:rPr>
              <a:t>Helling</a:t>
            </a:r>
            <a:r>
              <a:rPr lang="en-US" sz="800" dirty="0" smtClean="0">
                <a:solidFill>
                  <a:schemeClr val="bg1"/>
                </a:solidFill>
                <a:latin typeface="Helvetica"/>
                <a:cs typeface="Helvetica"/>
              </a:rPr>
              <a:t> et al. (2016)</a:t>
            </a:r>
            <a:endParaRPr lang="en-US" sz="8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956" y="735296"/>
            <a:ext cx="5448983" cy="4225605"/>
          </a:xfrm>
          <a:prstGeom prst="rect">
            <a:avLst/>
          </a:prstGeom>
        </p:spPr>
      </p:pic>
      <p:sp>
        <p:nvSpPr>
          <p:cNvPr id="18" name="Subtitle 2"/>
          <p:cNvSpPr txBox="1">
            <a:spLocks/>
          </p:cNvSpPr>
          <p:nvPr/>
        </p:nvSpPr>
        <p:spPr>
          <a:xfrm>
            <a:off x="734110" y="3083315"/>
            <a:ext cx="2541068" cy="1949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Fractoemission and tribocharging charge ash</a:t>
            </a:r>
          </a:p>
          <a:p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Fractoemission simulated in experimental chamber</a:t>
            </a:r>
            <a:endParaRPr lang="en-US" sz="2000" baseline="30000" dirty="0" smtClean="0">
              <a:solidFill>
                <a:schemeClr val="tx1">
                  <a:lumMod val="95000"/>
                </a:schemeClr>
              </a:solidFill>
              <a:latin typeface="Helvetica"/>
              <a:cs typeface="Helvetica"/>
            </a:endParaRPr>
          </a:p>
          <a:p>
            <a:endParaRPr lang="en-US" sz="2000" baseline="30000" dirty="0">
              <a:solidFill>
                <a:schemeClr val="tx1">
                  <a:lumMod val="95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34110" y="678001"/>
            <a:ext cx="4204945" cy="0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734110" y="14993"/>
            <a:ext cx="8409890" cy="66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2-minute madness</a:t>
            </a:r>
            <a:endParaRPr lang="en-US" sz="4000" dirty="0">
              <a:solidFill>
                <a:schemeClr val="tx1">
                  <a:lumMod val="9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6" name="Rectangle 25">
            <a:hlinkClick r:id="rId4" action="ppaction://hlinksldjump"/>
          </p:cNvPr>
          <p:cNvSpPr/>
          <p:nvPr/>
        </p:nvSpPr>
        <p:spPr>
          <a:xfrm>
            <a:off x="114583" y="3860226"/>
            <a:ext cx="525175" cy="48216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Menu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7" name="Right Arrow 26">
            <a:hlinkClick r:id="" action="ppaction://hlinkshowjump?jump=nextslide"/>
          </p:cNvPr>
          <p:cNvSpPr/>
          <p:nvPr/>
        </p:nvSpPr>
        <p:spPr>
          <a:xfrm>
            <a:off x="114584" y="4530984"/>
            <a:ext cx="525174" cy="482166"/>
          </a:xfrm>
          <a:prstGeom prst="rightArrow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>
            <a:hlinkClick r:id="" action="ppaction://hlinkshowjump?jump=previousslide"/>
          </p:cNvPr>
          <p:cNvSpPr/>
          <p:nvPr/>
        </p:nvSpPr>
        <p:spPr>
          <a:xfrm flipH="1">
            <a:off x="114584" y="3189469"/>
            <a:ext cx="525176" cy="482166"/>
          </a:xfrm>
          <a:prstGeom prst="rightArrow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647141" y="4081290"/>
            <a:ext cx="966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GPIB cable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990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06077" y="439269"/>
            <a:ext cx="228033" cy="238732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10" y="735296"/>
            <a:ext cx="5386557" cy="425734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216154" y="3929253"/>
            <a:ext cx="2788197" cy="117455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600" b="1" dirty="0" smtClean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PICO </a:t>
            </a:r>
            <a:r>
              <a:rPr lang="en-US" sz="2600" b="1" dirty="0" smtClean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spot 3.4 for results and discussion</a:t>
            </a:r>
            <a:endParaRPr lang="en-US" sz="2600" b="1" dirty="0">
              <a:solidFill>
                <a:schemeClr val="tx1">
                  <a:lumMod val="95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734110" y="678001"/>
            <a:ext cx="4204945" cy="0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734110" y="14993"/>
            <a:ext cx="8409890" cy="66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2-minute madness</a:t>
            </a:r>
            <a:endParaRPr lang="en-US" sz="4000" dirty="0">
              <a:solidFill>
                <a:schemeClr val="tx1">
                  <a:lumMod val="9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4" name="Rectangle 23">
            <a:hlinkClick r:id="rId3" action="ppaction://hlinksldjump"/>
          </p:cNvPr>
          <p:cNvSpPr/>
          <p:nvPr/>
        </p:nvSpPr>
        <p:spPr>
          <a:xfrm>
            <a:off x="114583" y="3860226"/>
            <a:ext cx="525175" cy="48216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Menu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6" name="Right Arrow 25">
            <a:hlinkClick r:id="" action="ppaction://hlinkshowjump?jump=previousslide"/>
          </p:cNvPr>
          <p:cNvSpPr/>
          <p:nvPr/>
        </p:nvSpPr>
        <p:spPr>
          <a:xfrm flipH="1">
            <a:off x="114584" y="3189469"/>
            <a:ext cx="525176" cy="482166"/>
          </a:xfrm>
          <a:prstGeom prst="rightArrow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114584" y="4530984"/>
            <a:ext cx="525174" cy="482166"/>
          </a:xfrm>
          <a:prstGeom prst="rightArrow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81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06077" y="439269"/>
            <a:ext cx="228033" cy="238732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10" y="735296"/>
            <a:ext cx="5386557" cy="425734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216154" y="735296"/>
            <a:ext cx="2788197" cy="440820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Atmospheric composition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N</a:t>
            </a:r>
            <a:r>
              <a:rPr lang="en-US" sz="1800" baseline="-25000" dirty="0" smtClean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2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CO</a:t>
            </a:r>
            <a:r>
              <a:rPr lang="en-US" sz="1800" baseline="-25000" dirty="0" smtClean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2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air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zero grade air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Helvetica"/>
                <a:cs typeface="Helvetica"/>
              </a:rPr>
              <a:t>Pressure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  <a:latin typeface="Helvetica"/>
                <a:cs typeface="Helvetica"/>
              </a:rPr>
              <a:t>0.006 </a:t>
            </a:r>
            <a:r>
              <a:rPr lang="mr-IN" sz="1800" dirty="0" smtClean="0">
                <a:solidFill>
                  <a:schemeClr val="bg1"/>
                </a:solidFill>
                <a:latin typeface="Helvetica"/>
                <a:cs typeface="Helvetica"/>
              </a:rPr>
              <a:t>–</a:t>
            </a:r>
            <a:r>
              <a:rPr lang="en-US" sz="1800" dirty="0" smtClean="0">
                <a:solidFill>
                  <a:schemeClr val="bg1"/>
                </a:solidFill>
                <a:latin typeface="Helvetica"/>
                <a:cs typeface="Helvetica"/>
              </a:rPr>
              <a:t> 39 bar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  <a:latin typeface="Helvetica"/>
                <a:cs typeface="Helvetica"/>
              </a:rPr>
              <a:t>~12 </a:t>
            </a:r>
            <a:r>
              <a:rPr lang="mr-IN" sz="1800" dirty="0" smtClean="0">
                <a:solidFill>
                  <a:schemeClr val="bg1"/>
                </a:solidFill>
                <a:latin typeface="Helvetica"/>
                <a:cs typeface="Helvetica"/>
              </a:rPr>
              <a:t>–</a:t>
            </a:r>
            <a:r>
              <a:rPr lang="en-US" sz="1800" dirty="0" smtClean="0">
                <a:solidFill>
                  <a:schemeClr val="bg1"/>
                </a:solidFill>
                <a:latin typeface="Helvetica"/>
                <a:cs typeface="Helvetica"/>
              </a:rPr>
              <a:t> 80 km alt.</a:t>
            </a:r>
            <a:endParaRPr lang="en-US" sz="2400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pPr marL="0" indent="0" algn="ctr">
              <a:buNone/>
            </a:pPr>
            <a:endParaRPr lang="en-US" sz="2800" dirty="0" smtClean="0">
              <a:solidFill>
                <a:schemeClr val="tx1">
                  <a:lumMod val="95000"/>
                </a:schemeClr>
              </a:solidFill>
              <a:latin typeface="Helvetica"/>
              <a:cs typeface="Helvetica"/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PICO spot 3.4 for results and discussion</a:t>
            </a:r>
            <a:endParaRPr lang="en-US" sz="2800" b="1" dirty="0">
              <a:solidFill>
                <a:schemeClr val="tx1">
                  <a:lumMod val="95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734110" y="678001"/>
            <a:ext cx="4204945" cy="0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734110" y="14993"/>
            <a:ext cx="8409890" cy="66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2-minute madness</a:t>
            </a:r>
            <a:endParaRPr lang="en-US" sz="4000" dirty="0">
              <a:solidFill>
                <a:schemeClr val="tx1">
                  <a:lumMod val="9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4" name="Rectangle 23">
            <a:hlinkClick r:id="rId3" action="ppaction://hlinksldjump"/>
          </p:cNvPr>
          <p:cNvSpPr/>
          <p:nvPr/>
        </p:nvSpPr>
        <p:spPr>
          <a:xfrm>
            <a:off x="114583" y="3860226"/>
            <a:ext cx="525175" cy="48216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Menu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6" name="Right Arrow 25">
            <a:hlinkClick r:id="" action="ppaction://hlinkshowjump?jump=previousslide"/>
          </p:cNvPr>
          <p:cNvSpPr/>
          <p:nvPr/>
        </p:nvSpPr>
        <p:spPr>
          <a:xfrm flipH="1">
            <a:off x="114584" y="3189469"/>
            <a:ext cx="525176" cy="482166"/>
          </a:xfrm>
          <a:prstGeom prst="rightArrow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114584" y="4530984"/>
            <a:ext cx="525174" cy="482166"/>
          </a:xfrm>
          <a:prstGeom prst="rightArrow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irN2example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8"/>
          <a:stretch/>
        </p:blipFill>
        <p:spPr>
          <a:xfrm>
            <a:off x="734110" y="735297"/>
            <a:ext cx="2976571" cy="235409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4" name="Picture 13" descr="airCO2variable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" r="6540"/>
          <a:stretch/>
        </p:blipFill>
        <p:spPr>
          <a:xfrm>
            <a:off x="3264147" y="2651498"/>
            <a:ext cx="2856520" cy="234114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25788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06077" y="439269"/>
            <a:ext cx="228033" cy="238732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10" y="735296"/>
            <a:ext cx="5386557" cy="425734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216154" y="735296"/>
            <a:ext cx="2788197" cy="440820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Atmospheric composition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N</a:t>
            </a:r>
            <a:r>
              <a:rPr lang="en-US" sz="1800" baseline="-25000" dirty="0" smtClean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2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CO</a:t>
            </a:r>
            <a:r>
              <a:rPr lang="en-US" sz="1800" baseline="-25000" dirty="0" smtClean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2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air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zero grade air</a:t>
            </a:r>
          </a:p>
          <a:p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Pressure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0.006 </a:t>
            </a:r>
            <a:r>
              <a:rPr lang="mr-IN" sz="1800" dirty="0" smtClean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–</a:t>
            </a: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 39 bar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~12 </a:t>
            </a:r>
            <a:r>
              <a:rPr lang="mr-IN" sz="1800" dirty="0" smtClean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–</a:t>
            </a: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 80 km alt.</a:t>
            </a:r>
            <a:endParaRPr lang="en-US" sz="2400" dirty="0" smtClean="0">
              <a:solidFill>
                <a:schemeClr val="tx1">
                  <a:lumMod val="95000"/>
                </a:schemeClr>
              </a:solidFill>
              <a:latin typeface="Helvetica"/>
              <a:cs typeface="Helvetica"/>
            </a:endParaRPr>
          </a:p>
          <a:p>
            <a:pPr marL="0" indent="0" algn="ctr">
              <a:buNone/>
            </a:pPr>
            <a:endParaRPr lang="en-US" sz="2800" dirty="0" smtClean="0">
              <a:solidFill>
                <a:schemeClr val="tx1">
                  <a:lumMod val="95000"/>
                </a:schemeClr>
              </a:solidFill>
              <a:latin typeface="Helvetica"/>
              <a:cs typeface="Helvetica"/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PICO spot 3.4 for results and discussion</a:t>
            </a:r>
            <a:endParaRPr lang="en-US" sz="2800" b="1" dirty="0">
              <a:solidFill>
                <a:schemeClr val="tx1">
                  <a:lumMod val="95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734110" y="678001"/>
            <a:ext cx="4204945" cy="0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734110" y="14993"/>
            <a:ext cx="8409890" cy="66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2-minute madness</a:t>
            </a:r>
            <a:endParaRPr lang="en-US" sz="4000" dirty="0">
              <a:solidFill>
                <a:schemeClr val="tx1">
                  <a:lumMod val="9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4" name="Rectangle 23">
            <a:hlinkClick r:id="rId3" action="ppaction://hlinksldjump"/>
          </p:cNvPr>
          <p:cNvSpPr/>
          <p:nvPr/>
        </p:nvSpPr>
        <p:spPr>
          <a:xfrm>
            <a:off x="114583" y="3860226"/>
            <a:ext cx="525175" cy="48216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Menu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6" name="Right Arrow 25">
            <a:hlinkClick r:id="" action="ppaction://hlinkshowjump?jump=previousslide"/>
          </p:cNvPr>
          <p:cNvSpPr/>
          <p:nvPr/>
        </p:nvSpPr>
        <p:spPr>
          <a:xfrm flipH="1">
            <a:off x="114584" y="3189469"/>
            <a:ext cx="525176" cy="482166"/>
          </a:xfrm>
          <a:prstGeom prst="rightArrow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irN2example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8"/>
          <a:stretch/>
        </p:blipFill>
        <p:spPr>
          <a:xfrm>
            <a:off x="734110" y="735297"/>
            <a:ext cx="2976571" cy="235409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1" name="Picture 20" descr="airCO2variable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" r="6540"/>
          <a:stretch/>
        </p:blipFill>
        <p:spPr>
          <a:xfrm>
            <a:off x="3264147" y="2651498"/>
            <a:ext cx="2856520" cy="234114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734109" y="735297"/>
            <a:ext cx="2976571" cy="235409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64147" y="2651498"/>
            <a:ext cx="2856520" cy="235409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 descr="HighpressureCO2.ep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0"/>
          <a:stretch/>
        </p:blipFill>
        <p:spPr>
          <a:xfrm>
            <a:off x="3084986" y="841480"/>
            <a:ext cx="2925910" cy="234798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4" name="Picture 13" descr="CO2pressurise.eps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" r="7053"/>
          <a:stretch/>
        </p:blipFill>
        <p:spPr>
          <a:xfrm>
            <a:off x="856450" y="2494587"/>
            <a:ext cx="2854231" cy="235409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101302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110" y="14993"/>
            <a:ext cx="8409890" cy="663008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Helvetica"/>
                <a:cs typeface="Helvetica"/>
              </a:rPr>
              <a:t>Introduction</a:t>
            </a:r>
            <a:endParaRPr lang="en-US" sz="4000" dirty="0">
              <a:solidFill>
                <a:schemeClr val="tx1">
                  <a:lumMod val="9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110" y="744845"/>
            <a:ext cx="8409890" cy="4398655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dirty="0" smtClean="0">
                <a:solidFill>
                  <a:srgbClr val="F2F2F2"/>
                </a:solidFill>
                <a:latin typeface="Helvetica"/>
                <a:cs typeface="Helvetica"/>
              </a:rPr>
              <a:t>Planetary lightning in the solar system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solidFill>
                  <a:srgbClr val="F2F2F2"/>
                </a:solidFill>
                <a:latin typeface="Helvetica"/>
                <a:cs typeface="Helvetica"/>
              </a:rPr>
              <a:t>Definitely: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solidFill>
                  <a:srgbClr val="F2F2F2"/>
                </a:solidFill>
                <a:latin typeface="Helvetica"/>
                <a:cs typeface="Helvetica"/>
              </a:rPr>
              <a:t>Probably:</a:t>
            </a:r>
          </a:p>
          <a:p>
            <a:pPr>
              <a:spcAft>
                <a:spcPts val="3600"/>
              </a:spcAft>
            </a:pPr>
            <a:r>
              <a:rPr lang="en-US" dirty="0" smtClean="0">
                <a:solidFill>
                  <a:srgbClr val="F2F2F2"/>
                </a:solidFill>
                <a:latin typeface="Helvetica"/>
                <a:cs typeface="Helvetica"/>
              </a:rPr>
              <a:t>Possibly: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solidFill>
                  <a:srgbClr val="F2F2F2"/>
                </a:solidFill>
                <a:latin typeface="Helvetica"/>
                <a:cs typeface="Helvetica"/>
              </a:rPr>
              <a:t>Volcanic lightning?            Yes          Venus?</a:t>
            </a:r>
            <a:endParaRPr lang="en-US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pic>
        <p:nvPicPr>
          <p:cNvPr id="9" name="Picture 8" descr="jupite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" t="4222" r="4327" b="5089"/>
          <a:stretch/>
        </p:blipFill>
        <p:spPr>
          <a:xfrm>
            <a:off x="4258686" y="1469996"/>
            <a:ext cx="777776" cy="770949"/>
          </a:xfrm>
          <a:prstGeom prst="rect">
            <a:avLst/>
          </a:prstGeom>
        </p:spPr>
      </p:pic>
      <p:pic>
        <p:nvPicPr>
          <p:cNvPr id="12" name="Picture 11" descr="Satellite-Photo-of-Earth-00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" t="4567"/>
          <a:stretch/>
        </p:blipFill>
        <p:spPr>
          <a:xfrm>
            <a:off x="3480910" y="1477947"/>
            <a:ext cx="777776" cy="762998"/>
          </a:xfrm>
          <a:prstGeom prst="rect">
            <a:avLst/>
          </a:prstGeom>
        </p:spPr>
      </p:pic>
      <p:pic>
        <p:nvPicPr>
          <p:cNvPr id="13" name="Picture 12" descr="large_planet_saturn_3d_model_lwo_lw_lws_fe55b0b3-b31c-40c8-a3bb-570dbddb1f58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" t="16232" r="3009" b="23614"/>
          <a:stretch/>
        </p:blipFill>
        <p:spPr>
          <a:xfrm>
            <a:off x="5036462" y="1240821"/>
            <a:ext cx="1599831" cy="1071094"/>
          </a:xfrm>
          <a:prstGeom prst="rect">
            <a:avLst/>
          </a:prstGeom>
        </p:spPr>
      </p:pic>
      <p:pic>
        <p:nvPicPr>
          <p:cNvPr id="14" name="s_s05_000venus.jpg"/>
          <p:cNvPicPr>
            <a:picLocks noChangeAspect="1"/>
          </p:cNvPicPr>
          <p:nvPr/>
        </p:nvPicPr>
        <p:blipFill>
          <a:blip r:embed="rId5">
            <a:extLst/>
          </a:blip>
          <a:srcRect l="17225" r="17225"/>
          <a:stretch>
            <a:fillRect/>
          </a:stretch>
        </p:blipFill>
        <p:spPr>
          <a:xfrm>
            <a:off x="3480910" y="2247020"/>
            <a:ext cx="777187" cy="7992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icture 14" descr="hs-1999-07-b-web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1" t="15668" r="16179" b="16660"/>
          <a:stretch/>
        </p:blipFill>
        <p:spPr>
          <a:xfrm>
            <a:off x="4258686" y="2247020"/>
            <a:ext cx="819257" cy="799210"/>
          </a:xfrm>
          <a:prstGeom prst="rect">
            <a:avLst/>
          </a:prstGeom>
        </p:spPr>
      </p:pic>
      <p:pic>
        <p:nvPicPr>
          <p:cNvPr id="16" name="Picture 15" descr="uranus-voyager-2-picture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5987" r="23886" b="8303"/>
          <a:stretch/>
        </p:blipFill>
        <p:spPr>
          <a:xfrm>
            <a:off x="3480910" y="3046230"/>
            <a:ext cx="777187" cy="779014"/>
          </a:xfrm>
          <a:prstGeom prst="rect">
            <a:avLst/>
          </a:prstGeom>
        </p:spPr>
      </p:pic>
      <p:pic>
        <p:nvPicPr>
          <p:cNvPr id="17" name="Picture 16" descr="neptune_1114_600x450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" t="5754" r="6250" b="4015"/>
          <a:stretch/>
        </p:blipFill>
        <p:spPr>
          <a:xfrm>
            <a:off x="4287333" y="3046230"/>
            <a:ext cx="785369" cy="779014"/>
          </a:xfrm>
          <a:prstGeom prst="rect">
            <a:avLst/>
          </a:prstGeom>
        </p:spPr>
      </p:pic>
      <p:pic>
        <p:nvPicPr>
          <p:cNvPr id="18" name="Picture 17" descr="Satellite-Photo-of-Earth-00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" t="4567"/>
          <a:stretch/>
        </p:blipFill>
        <p:spPr>
          <a:xfrm>
            <a:off x="5077943" y="4160909"/>
            <a:ext cx="777776" cy="762998"/>
          </a:xfrm>
          <a:prstGeom prst="rect">
            <a:avLst/>
          </a:prstGeom>
        </p:spPr>
      </p:pic>
      <p:pic>
        <p:nvPicPr>
          <p:cNvPr id="19" name="s_s05_000venus.jpg"/>
          <p:cNvPicPr>
            <a:picLocks noChangeAspect="1"/>
          </p:cNvPicPr>
          <p:nvPr/>
        </p:nvPicPr>
        <p:blipFill>
          <a:blip r:embed="rId5">
            <a:extLst/>
          </a:blip>
          <a:srcRect l="17225" r="17225"/>
          <a:stretch>
            <a:fillRect/>
          </a:stretch>
        </p:blipFill>
        <p:spPr>
          <a:xfrm>
            <a:off x="6908487" y="4124697"/>
            <a:ext cx="777187" cy="7992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icture 19" descr="titan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t="10211" r="9220" b="11813"/>
          <a:stretch/>
        </p:blipFill>
        <p:spPr>
          <a:xfrm>
            <a:off x="5077944" y="3046230"/>
            <a:ext cx="808632" cy="779014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908487" y="2455154"/>
            <a:ext cx="2110245" cy="73431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mr-IN" sz="2400" dirty="0" smtClean="0">
                <a:solidFill>
                  <a:srgbClr val="F2F2F2"/>
                </a:solidFill>
                <a:latin typeface="Helvetica"/>
                <a:cs typeface="Helvetica"/>
              </a:rPr>
              <a:t>…</a:t>
            </a:r>
            <a:r>
              <a:rPr lang="en-GB" sz="2400" dirty="0" smtClean="0">
                <a:solidFill>
                  <a:srgbClr val="F2F2F2"/>
                </a:solidFill>
                <a:latin typeface="Helvetica"/>
                <a:cs typeface="Helvetica"/>
              </a:rPr>
              <a:t> a</a:t>
            </a:r>
            <a:r>
              <a:rPr lang="en-US" sz="2400" dirty="0" err="1" smtClean="0">
                <a:solidFill>
                  <a:srgbClr val="F2F2F2"/>
                </a:solidFill>
                <a:latin typeface="Helvetica"/>
                <a:cs typeface="Helvetica"/>
              </a:rPr>
              <a:t>nd</a:t>
            </a:r>
            <a:r>
              <a:rPr lang="en-US" sz="2400" dirty="0" smtClean="0">
                <a:solidFill>
                  <a:srgbClr val="F2F2F2"/>
                </a:solidFill>
                <a:latin typeface="Helvetica"/>
                <a:cs typeface="Helvetica"/>
              </a:rPr>
              <a:t> almost certainly beyond</a:t>
            </a:r>
            <a:endParaRPr lang="en-US" sz="24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06077" y="439269"/>
            <a:ext cx="228033" cy="238732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34110" y="678001"/>
            <a:ext cx="2746800" cy="0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hlinkClick r:id="rId10" action="ppaction://hlinksldjump"/>
          </p:cNvPr>
          <p:cNvSpPr/>
          <p:nvPr/>
        </p:nvSpPr>
        <p:spPr>
          <a:xfrm>
            <a:off x="114583" y="3860226"/>
            <a:ext cx="525175" cy="48216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Menu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8" name="Right Arrow 27">
            <a:hlinkClick r:id="" action="ppaction://hlinkshowjump?jump=nextslide"/>
          </p:cNvPr>
          <p:cNvSpPr/>
          <p:nvPr/>
        </p:nvSpPr>
        <p:spPr>
          <a:xfrm>
            <a:off x="114584" y="4530984"/>
            <a:ext cx="525174" cy="482166"/>
          </a:xfrm>
          <a:prstGeom prst="rightArrow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3023243" y="1363360"/>
            <a:ext cx="916234" cy="229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dirty="0" smtClean="0">
                <a:solidFill>
                  <a:srgbClr val="F2F2F2"/>
                </a:solidFill>
                <a:latin typeface="Helvetica"/>
                <a:cs typeface="Helvetica"/>
              </a:rPr>
              <a:t>Earth</a:t>
            </a:r>
            <a:endParaRPr lang="en-US" sz="12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3829216" y="1355409"/>
            <a:ext cx="916234" cy="229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dirty="0" smtClean="0">
                <a:solidFill>
                  <a:srgbClr val="F2F2F2"/>
                </a:solidFill>
                <a:latin typeface="Helvetica"/>
                <a:cs typeface="Helvetica"/>
              </a:rPr>
              <a:t>Jupiter</a:t>
            </a:r>
            <a:endParaRPr lang="en-US" sz="12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4695840" y="1355409"/>
            <a:ext cx="916234" cy="229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dirty="0" smtClean="0">
                <a:solidFill>
                  <a:srgbClr val="F2F2F2"/>
                </a:solidFill>
                <a:latin typeface="Helvetica"/>
                <a:cs typeface="Helvetica"/>
              </a:rPr>
              <a:t>Saturn</a:t>
            </a:r>
            <a:endParaRPr lang="en-US" sz="12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3860101" y="2132433"/>
            <a:ext cx="916234" cy="229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dirty="0" smtClean="0">
                <a:solidFill>
                  <a:srgbClr val="F2F2F2"/>
                </a:solidFill>
                <a:latin typeface="Helvetica"/>
                <a:cs typeface="Helvetica"/>
              </a:rPr>
              <a:t>Mars</a:t>
            </a:r>
            <a:endParaRPr lang="en-US" sz="12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3008645" y="2132433"/>
            <a:ext cx="916234" cy="229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dirty="0" smtClean="0">
                <a:solidFill>
                  <a:srgbClr val="F2F2F2"/>
                </a:solidFill>
                <a:latin typeface="Helvetica"/>
                <a:cs typeface="Helvetica"/>
              </a:rPr>
              <a:t>Venus</a:t>
            </a:r>
            <a:endParaRPr lang="en-US" sz="12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4603573" y="2931643"/>
            <a:ext cx="916234" cy="229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dirty="0" smtClean="0">
                <a:solidFill>
                  <a:srgbClr val="F2F2F2"/>
                </a:solidFill>
                <a:latin typeface="Helvetica"/>
                <a:cs typeface="Helvetica"/>
              </a:rPr>
              <a:t>Titan</a:t>
            </a:r>
            <a:endParaRPr lang="en-US" sz="12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3800569" y="2931643"/>
            <a:ext cx="916234" cy="229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dirty="0" smtClean="0">
                <a:solidFill>
                  <a:srgbClr val="F2F2F2"/>
                </a:solidFill>
                <a:latin typeface="Helvetica"/>
                <a:cs typeface="Helvetica"/>
              </a:rPr>
              <a:t>Neptune</a:t>
            </a:r>
            <a:endParaRPr lang="en-US" sz="12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2967105" y="2931109"/>
            <a:ext cx="916234" cy="229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dirty="0" smtClean="0">
                <a:solidFill>
                  <a:srgbClr val="F2F2F2"/>
                </a:solidFill>
                <a:latin typeface="Helvetica"/>
                <a:cs typeface="Helvetica"/>
              </a:rPr>
              <a:t>Uranus</a:t>
            </a:r>
            <a:endParaRPr lang="en-US" sz="12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82597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110" y="14993"/>
            <a:ext cx="8409890" cy="663008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F2F2F2"/>
                </a:solidFill>
                <a:latin typeface="Helvetica"/>
                <a:cs typeface="Helvetica"/>
              </a:rPr>
              <a:t>Introduction</a:t>
            </a:r>
            <a:endParaRPr lang="en-US" sz="40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06077" y="439269"/>
            <a:ext cx="228033" cy="238732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4110" y="678001"/>
            <a:ext cx="2746800" cy="0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734110" y="735296"/>
            <a:ext cx="8409890" cy="4408204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F2F2F2"/>
                </a:solidFill>
                <a:latin typeface="Helvetica"/>
                <a:cs typeface="Helvetica"/>
              </a:rPr>
              <a:t>Evidence for lightning on Venus (indirect or inconclusive </a:t>
            </a:r>
            <a:r>
              <a:rPr lang="en-US" sz="2000" dirty="0" smtClean="0">
                <a:solidFill>
                  <a:srgbClr val="F2F2F2"/>
                </a:solidFill>
                <a:latin typeface="Helvetica"/>
                <a:cs typeface="Helvetica"/>
              </a:rPr>
              <a:t>obs.) </a:t>
            </a:r>
            <a:r>
              <a:rPr lang="en-US" sz="2000" dirty="0">
                <a:solidFill>
                  <a:srgbClr val="F2F2F2"/>
                </a:solidFill>
                <a:latin typeface="Helvetica"/>
                <a:cs typeface="Helvetica"/>
              </a:rPr>
              <a:t>e.g.:</a:t>
            </a:r>
          </a:p>
          <a:p>
            <a:pPr lvl="1"/>
            <a:r>
              <a:rPr lang="en-US" sz="1600" dirty="0">
                <a:solidFill>
                  <a:srgbClr val="F2F2F2"/>
                </a:solidFill>
                <a:latin typeface="Helvetica"/>
                <a:cs typeface="Helvetica"/>
              </a:rPr>
              <a:t>Whistler-mode waves propagating into ionosphere—</a:t>
            </a:r>
            <a:r>
              <a:rPr lang="en-US" sz="1600" dirty="0" smtClean="0">
                <a:solidFill>
                  <a:srgbClr val="F2F2F2"/>
                </a:solidFill>
                <a:latin typeface="Helvetica"/>
                <a:cs typeface="Helvetica"/>
              </a:rPr>
              <a:t>Venus Express </a:t>
            </a:r>
            <a:r>
              <a:rPr lang="en-US" sz="1600" dirty="0">
                <a:solidFill>
                  <a:srgbClr val="F2F2F2"/>
                </a:solidFill>
                <a:latin typeface="Helvetica"/>
                <a:cs typeface="Helvetica"/>
              </a:rPr>
              <a:t>magnetometer (Russell et al., 2007), </a:t>
            </a:r>
            <a:r>
              <a:rPr lang="en-US" sz="1600" dirty="0" smtClean="0">
                <a:solidFill>
                  <a:srgbClr val="F2F2F2"/>
                </a:solidFill>
                <a:latin typeface="Helvetica"/>
                <a:cs typeface="Helvetica"/>
              </a:rPr>
              <a:t>Pioneer Venus Orbiter </a:t>
            </a:r>
            <a:r>
              <a:rPr lang="en-US" sz="1600" dirty="0">
                <a:solidFill>
                  <a:srgbClr val="F2F2F2"/>
                </a:solidFill>
                <a:latin typeface="Helvetica"/>
                <a:cs typeface="Helvetica"/>
              </a:rPr>
              <a:t>electric field antenna </a:t>
            </a:r>
            <a:r>
              <a:rPr lang="en-US" sz="1600" dirty="0" smtClean="0">
                <a:solidFill>
                  <a:srgbClr val="F2F2F2"/>
                </a:solidFill>
                <a:latin typeface="Helvetica"/>
                <a:cs typeface="Helvetica"/>
              </a:rPr>
              <a:t>and </a:t>
            </a:r>
            <a:r>
              <a:rPr lang="en-US" sz="1600" dirty="0">
                <a:solidFill>
                  <a:srgbClr val="F2F2F2"/>
                </a:solidFill>
                <a:latin typeface="Helvetica"/>
                <a:cs typeface="Helvetica"/>
              </a:rPr>
              <a:t>magnetometer  (Taylor et al., 1979; Scarf et al., 1980)</a:t>
            </a:r>
          </a:p>
          <a:p>
            <a:pPr lvl="1"/>
            <a:r>
              <a:rPr lang="en-US" sz="1600" dirty="0">
                <a:solidFill>
                  <a:srgbClr val="F2F2F2"/>
                </a:solidFill>
                <a:latin typeface="Helvetica"/>
                <a:cs typeface="Helvetica"/>
              </a:rPr>
              <a:t>Optical at 777.4 nm—terrestrial telescope (</a:t>
            </a:r>
            <a:r>
              <a:rPr lang="en-US" sz="1600" dirty="0" err="1">
                <a:solidFill>
                  <a:srgbClr val="F2F2F2"/>
                </a:solidFill>
                <a:latin typeface="Helvetica"/>
                <a:cs typeface="Helvetica"/>
              </a:rPr>
              <a:t>Hansell</a:t>
            </a:r>
            <a:r>
              <a:rPr lang="en-US" sz="1600" dirty="0">
                <a:solidFill>
                  <a:srgbClr val="F2F2F2"/>
                </a:solidFill>
                <a:latin typeface="Helvetica"/>
                <a:cs typeface="Helvetica"/>
              </a:rPr>
              <a:t>, 1995)</a:t>
            </a:r>
          </a:p>
          <a:p>
            <a:pPr lvl="1"/>
            <a:r>
              <a:rPr lang="en-US" sz="1600" dirty="0">
                <a:solidFill>
                  <a:srgbClr val="F2F2F2"/>
                </a:solidFill>
                <a:latin typeface="Helvetica"/>
                <a:cs typeface="Helvetica"/>
              </a:rPr>
              <a:t>Optical detection of lightning storm—Venera 9 (Krasnopolsky, 1980)</a:t>
            </a:r>
          </a:p>
          <a:p>
            <a:pPr lvl="1"/>
            <a:r>
              <a:rPr lang="en-US" sz="1600" dirty="0">
                <a:solidFill>
                  <a:srgbClr val="F2F2F2"/>
                </a:solidFill>
                <a:latin typeface="Helvetica"/>
                <a:cs typeface="Helvetica"/>
              </a:rPr>
              <a:t>Radio waves—Galileo flyby (</a:t>
            </a:r>
            <a:r>
              <a:rPr lang="en-US" sz="1600" dirty="0" err="1">
                <a:solidFill>
                  <a:srgbClr val="F2F2F2"/>
                </a:solidFill>
                <a:latin typeface="Helvetica"/>
                <a:cs typeface="Helvetica"/>
              </a:rPr>
              <a:t>Gurnett</a:t>
            </a:r>
            <a:r>
              <a:rPr lang="en-US" sz="1600" dirty="0">
                <a:solidFill>
                  <a:srgbClr val="F2F2F2"/>
                </a:solidFill>
                <a:latin typeface="Helvetica"/>
                <a:cs typeface="Helvetica"/>
              </a:rPr>
              <a:t> et al., 2001)</a:t>
            </a:r>
          </a:p>
          <a:p>
            <a:pPr lvl="1">
              <a:spcAft>
                <a:spcPts val="600"/>
              </a:spcAft>
            </a:pPr>
            <a:r>
              <a:rPr lang="en-US" sz="1600" dirty="0">
                <a:solidFill>
                  <a:srgbClr val="F2F2F2"/>
                </a:solidFill>
                <a:latin typeface="Helvetica"/>
                <a:cs typeface="Helvetica"/>
              </a:rPr>
              <a:t>Formation of nitric oxide only naturally produced by lightning—NASA IRTF HI (Krasnopolsky, 2006</a:t>
            </a:r>
            <a:r>
              <a:rPr lang="en-US" sz="1600" dirty="0" smtClean="0">
                <a:solidFill>
                  <a:srgbClr val="F2F2F2"/>
                </a:solidFill>
                <a:latin typeface="Helvetica"/>
                <a:cs typeface="Helvetica"/>
              </a:rPr>
              <a:t>)</a:t>
            </a:r>
          </a:p>
          <a:p>
            <a:r>
              <a:rPr lang="en-US" sz="2000" dirty="0">
                <a:solidFill>
                  <a:srgbClr val="F2F2F2"/>
                </a:solidFill>
                <a:latin typeface="Helvetica"/>
                <a:cs typeface="Helvetica"/>
              </a:rPr>
              <a:t>Evidence against </a:t>
            </a:r>
            <a:r>
              <a:rPr lang="en-US" sz="2000" dirty="0" smtClean="0">
                <a:solidFill>
                  <a:srgbClr val="F2F2F2"/>
                </a:solidFill>
                <a:latin typeface="Helvetica"/>
                <a:cs typeface="Helvetica"/>
              </a:rPr>
              <a:t>lightning on Venus:</a:t>
            </a:r>
            <a:endParaRPr lang="en-US" sz="2000" dirty="0">
              <a:solidFill>
                <a:srgbClr val="F2F2F2"/>
              </a:solidFill>
              <a:latin typeface="Helvetica"/>
              <a:cs typeface="Helvetica"/>
            </a:endParaRPr>
          </a:p>
          <a:p>
            <a:pPr lvl="1"/>
            <a:r>
              <a:rPr lang="en-US" sz="1600" dirty="0">
                <a:solidFill>
                  <a:srgbClr val="F2F2F2"/>
                </a:solidFill>
                <a:latin typeface="Helvetica"/>
                <a:cs typeface="Helvetica"/>
              </a:rPr>
              <a:t>No optical detection from Venus orbit—</a:t>
            </a:r>
            <a:r>
              <a:rPr lang="en-US" sz="1600" dirty="0" smtClean="0">
                <a:solidFill>
                  <a:srgbClr val="F2F2F2"/>
                </a:solidFill>
                <a:latin typeface="Helvetica"/>
                <a:cs typeface="Helvetica"/>
              </a:rPr>
              <a:t>Venus Express VMC and Akatsuki LAC</a:t>
            </a:r>
            <a:endParaRPr lang="en-US" sz="1600" dirty="0">
              <a:solidFill>
                <a:srgbClr val="F2F2F2"/>
              </a:solidFill>
              <a:latin typeface="Helvetica"/>
              <a:cs typeface="Helvetica"/>
            </a:endParaRPr>
          </a:p>
          <a:p>
            <a:pPr lvl="1"/>
            <a:r>
              <a:rPr lang="en-US" sz="1600" dirty="0">
                <a:solidFill>
                  <a:srgbClr val="F2F2F2"/>
                </a:solidFill>
                <a:latin typeface="Helvetica"/>
                <a:cs typeface="Helvetica"/>
              </a:rPr>
              <a:t>Lack of detection—Cassini flyby (</a:t>
            </a:r>
            <a:r>
              <a:rPr lang="en-US" sz="1600" dirty="0" err="1">
                <a:solidFill>
                  <a:srgbClr val="F2F2F2"/>
                </a:solidFill>
                <a:latin typeface="Helvetica"/>
                <a:cs typeface="Helvetica"/>
              </a:rPr>
              <a:t>Gurnett</a:t>
            </a:r>
            <a:r>
              <a:rPr lang="en-US" sz="1600" dirty="0">
                <a:solidFill>
                  <a:srgbClr val="F2F2F2"/>
                </a:solidFill>
                <a:latin typeface="Helvetica"/>
                <a:cs typeface="Helvetica"/>
              </a:rPr>
              <a:t> et al., 2001)</a:t>
            </a:r>
          </a:p>
          <a:p>
            <a:pPr lvl="1">
              <a:spcAft>
                <a:spcPts val="600"/>
              </a:spcAft>
            </a:pPr>
            <a:r>
              <a:rPr lang="en-US" sz="1600" dirty="0">
                <a:solidFill>
                  <a:srgbClr val="F2F2F2"/>
                </a:solidFill>
                <a:latin typeface="Helvetica"/>
                <a:cs typeface="Helvetica"/>
              </a:rPr>
              <a:t>Conductivity too high in the cloud deck for electric fields (Michael et al., 2009</a:t>
            </a:r>
            <a:r>
              <a:rPr lang="en-US" sz="1600" dirty="0" smtClean="0">
                <a:solidFill>
                  <a:srgbClr val="F2F2F2"/>
                </a:solidFill>
                <a:latin typeface="Helvetica"/>
                <a:cs typeface="Helvetica"/>
              </a:rPr>
              <a:t>)</a:t>
            </a:r>
          </a:p>
          <a:p>
            <a:r>
              <a:rPr lang="en-US" sz="2000" dirty="0" smtClean="0">
                <a:solidFill>
                  <a:srgbClr val="F2F2F2"/>
                </a:solidFill>
                <a:latin typeface="Helvetica"/>
                <a:cs typeface="Helvetica"/>
              </a:rPr>
              <a:t>Could volcanic lightning explain the discrepancies?</a:t>
            </a:r>
            <a:endParaRPr lang="en-US" sz="20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sp>
        <p:nvSpPr>
          <p:cNvPr id="20" name="Rectangle 19">
            <a:hlinkClick r:id="rId2" action="ppaction://hlinksldjump"/>
          </p:cNvPr>
          <p:cNvSpPr/>
          <p:nvPr/>
        </p:nvSpPr>
        <p:spPr>
          <a:xfrm>
            <a:off x="114583" y="3860226"/>
            <a:ext cx="525175" cy="48216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Menu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1" name="Right Arrow 20">
            <a:hlinkClick r:id="" action="ppaction://hlinkshowjump?jump=nextslide"/>
          </p:cNvPr>
          <p:cNvSpPr/>
          <p:nvPr/>
        </p:nvSpPr>
        <p:spPr>
          <a:xfrm>
            <a:off x="114584" y="4530984"/>
            <a:ext cx="525174" cy="482166"/>
          </a:xfrm>
          <a:prstGeom prst="rightArrow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>
            <a:hlinkClick r:id="" action="ppaction://hlinkshowjump?jump=previousslide"/>
          </p:cNvPr>
          <p:cNvSpPr/>
          <p:nvPr/>
        </p:nvSpPr>
        <p:spPr>
          <a:xfrm flipH="1">
            <a:off x="114584" y="3189469"/>
            <a:ext cx="525176" cy="482166"/>
          </a:xfrm>
          <a:prstGeom prst="rightArrow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30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110" y="14993"/>
            <a:ext cx="8409890" cy="663008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F2F2F2"/>
                </a:solidFill>
                <a:latin typeface="Helvetica"/>
                <a:cs typeface="Helvetica"/>
              </a:rPr>
              <a:t>Introduction</a:t>
            </a:r>
            <a:endParaRPr lang="en-US" sz="40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06077" y="439269"/>
            <a:ext cx="228033" cy="238732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367" y="2555205"/>
            <a:ext cx="2729643" cy="24760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247302" y="4741336"/>
            <a:ext cx="112988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 smtClean="0">
                <a:solidFill>
                  <a:schemeClr val="bg1"/>
                </a:solidFill>
                <a:latin typeface="Helvetica"/>
                <a:cs typeface="Helvetica"/>
              </a:rPr>
              <a:t>Helling</a:t>
            </a:r>
            <a:r>
              <a:rPr lang="en-US" sz="800" dirty="0" smtClean="0">
                <a:solidFill>
                  <a:schemeClr val="bg1"/>
                </a:solidFill>
                <a:latin typeface="Helvetica"/>
                <a:cs typeface="Helvetica"/>
              </a:rPr>
              <a:t> et al. (2016)</a:t>
            </a:r>
            <a:endParaRPr lang="en-US" sz="8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169" y="757129"/>
            <a:ext cx="8450831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2F2F2"/>
                </a:solidFill>
                <a:latin typeface="Helvetica"/>
                <a:cs typeface="Helvetica"/>
              </a:rPr>
              <a:t>Volcanic ash is thought to become charged predominantly by two methods: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2F2F2"/>
                </a:solidFill>
                <a:latin typeface="Helvetica"/>
                <a:cs typeface="Helvetica"/>
              </a:rPr>
              <a:t>Fractoemission—Magma fragments when erupted explosively, ejecting electrons and ions resulting in different charged particles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2F2F2"/>
                </a:solidFill>
                <a:latin typeface="Helvetica"/>
                <a:cs typeface="Helvetica"/>
              </a:rPr>
              <a:t>Triboelectrification—Physical contact (friction) between particles results in electron transfer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en-US" sz="2000" dirty="0" smtClean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169" y="2801714"/>
            <a:ext cx="494052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2F2F2"/>
                </a:solidFill>
                <a:latin typeface="Helvetica"/>
                <a:cs typeface="Helvetica"/>
              </a:rPr>
              <a:t>Charge separation occurs via larger particles (preferentially -</a:t>
            </a:r>
            <a:r>
              <a:rPr lang="en-US" sz="2000" dirty="0" err="1" smtClean="0">
                <a:solidFill>
                  <a:srgbClr val="F2F2F2"/>
                </a:solidFill>
                <a:latin typeface="Helvetica"/>
                <a:cs typeface="Helvetica"/>
              </a:rPr>
              <a:t>ve</a:t>
            </a:r>
            <a:r>
              <a:rPr lang="en-US" sz="2000" dirty="0" smtClean="0">
                <a:solidFill>
                  <a:srgbClr val="F2F2F2"/>
                </a:solidFill>
                <a:latin typeface="Helvetica"/>
                <a:cs typeface="Helvetica"/>
              </a:rPr>
              <a:t>) to settle faster than smaller particles (preferentially +</a:t>
            </a:r>
            <a:r>
              <a:rPr lang="en-US" sz="2000" dirty="0" err="1" smtClean="0">
                <a:solidFill>
                  <a:srgbClr val="F2F2F2"/>
                </a:solidFill>
                <a:latin typeface="Helvetica"/>
                <a:cs typeface="Helvetica"/>
              </a:rPr>
              <a:t>ve</a:t>
            </a:r>
            <a:r>
              <a:rPr lang="en-US" sz="2000" dirty="0" smtClean="0">
                <a:solidFill>
                  <a:srgbClr val="F2F2F2"/>
                </a:solidFill>
                <a:latin typeface="Helvetica"/>
                <a:cs typeface="Helvetica"/>
              </a:rPr>
              <a:t>)</a:t>
            </a:r>
            <a:endParaRPr lang="en-US" sz="2000" dirty="0">
              <a:solidFill>
                <a:srgbClr val="F2F2F2"/>
              </a:solidFill>
              <a:latin typeface="Helvetica"/>
              <a:cs typeface="Helvetica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2F2F2"/>
                </a:solidFill>
                <a:latin typeface="Helvetica"/>
                <a:cs typeface="Helvetica"/>
              </a:rPr>
              <a:t>Discharges may occur if breakdown voltage is achieved</a:t>
            </a:r>
            <a:endParaRPr lang="en-US" sz="2000" dirty="0">
              <a:solidFill>
                <a:srgbClr val="F2F2F2"/>
              </a:solidFill>
              <a:latin typeface="Helvetica"/>
              <a:cs typeface="Helvetica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34110" y="678001"/>
            <a:ext cx="2746800" cy="0"/>
          </a:xfrm>
          <a:prstGeom prst="line">
            <a:avLst/>
          </a:prstGeom>
          <a:ln cap="rnd">
            <a:solidFill>
              <a:schemeClr val="tx1">
                <a:lumMod val="9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14583" y="3860226"/>
            <a:ext cx="525175" cy="48216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Menu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2" name="Right Arrow 11">
            <a:hlinkClick r:id="" action="ppaction://hlinkshowjump?jump=previousslide"/>
          </p:cNvPr>
          <p:cNvSpPr/>
          <p:nvPr/>
        </p:nvSpPr>
        <p:spPr>
          <a:xfrm flipH="1">
            <a:off x="114584" y="3189469"/>
            <a:ext cx="525176" cy="482166"/>
          </a:xfrm>
          <a:prstGeom prst="rightArrow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00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3379</TotalTime>
  <Words>1498</Words>
  <Application>Microsoft Macintosh PowerPoint</Application>
  <PresentationFormat>On-screen Show (16:9)</PresentationFormat>
  <Paragraphs>225</Paragraphs>
  <Slides>27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Laboratory simulations of volcanic ash charging and conditions for volcanic lightning on Venus</vt:lpstr>
      <vt:lpstr>2-minute madness</vt:lpstr>
      <vt:lpstr>PowerPoint Presentation</vt:lpstr>
      <vt:lpstr>PowerPoint Presentation</vt:lpstr>
      <vt:lpstr>PowerPoint Presentation</vt:lpstr>
      <vt:lpstr>PowerPoint Presentation</vt:lpstr>
      <vt:lpstr>Introduction</vt:lpstr>
      <vt:lpstr>Introduction</vt:lpstr>
      <vt:lpstr>Introduction</vt:lpstr>
      <vt:lpstr>Experimental design</vt:lpstr>
      <vt:lpstr>Experimental design</vt:lpstr>
      <vt:lpstr>Experimental design</vt:lpstr>
      <vt:lpstr>Experimental design</vt:lpstr>
      <vt:lpstr>Experimental design</vt:lpstr>
      <vt:lpstr>Results 1</vt:lpstr>
      <vt:lpstr>Results 2</vt:lpstr>
      <vt:lpstr>Results 3</vt:lpstr>
      <vt:lpstr>Results 4</vt:lpstr>
      <vt:lpstr>Results 5</vt:lpstr>
      <vt:lpstr>Results 6</vt:lpstr>
      <vt:lpstr>Results 7</vt:lpstr>
      <vt:lpstr>Conclusions</vt:lpstr>
      <vt:lpstr>Further work</vt:lpstr>
      <vt:lpstr>Results 2 bonus</vt:lpstr>
      <vt:lpstr>Results 3 bonus</vt:lpstr>
      <vt:lpstr>Results 4 bonus</vt:lpstr>
      <vt:lpstr>Results 5 bonus</vt:lpstr>
    </vt:vector>
  </TitlesOfParts>
  <Company>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simulations of volcanic ash charging and conditions for volcanic lightning on Venus</dc:title>
  <dc:creator>Martin Airey</dc:creator>
  <cp:lastModifiedBy>Martin Airey</cp:lastModifiedBy>
  <cp:revision>185</cp:revision>
  <dcterms:created xsi:type="dcterms:W3CDTF">2017-04-19T06:46:04Z</dcterms:created>
  <dcterms:modified xsi:type="dcterms:W3CDTF">2017-04-26T15:16:00Z</dcterms:modified>
</cp:coreProperties>
</file>