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Lst>
  <p:sldSz cx="51206400" cy="36004500"/>
  <p:notesSz cx="9144000" cy="6858000"/>
  <p:defaultTextStyle>
    <a:defPPr>
      <a:defRPr lang="it-IT"/>
    </a:defPPr>
    <a:lvl1pPr marL="0" algn="l" defTabSz="4983407" rtl="0" eaLnBrk="1" latinLnBrk="0" hangingPunct="1">
      <a:defRPr sz="9700" kern="1200">
        <a:solidFill>
          <a:schemeClr val="tx1"/>
        </a:solidFill>
        <a:latin typeface="+mn-lt"/>
        <a:ea typeface="+mn-ea"/>
        <a:cs typeface="+mn-cs"/>
      </a:defRPr>
    </a:lvl1pPr>
    <a:lvl2pPr marL="2491703" algn="l" defTabSz="4983407" rtl="0" eaLnBrk="1" latinLnBrk="0" hangingPunct="1">
      <a:defRPr sz="9700" kern="1200">
        <a:solidFill>
          <a:schemeClr val="tx1"/>
        </a:solidFill>
        <a:latin typeface="+mn-lt"/>
        <a:ea typeface="+mn-ea"/>
        <a:cs typeface="+mn-cs"/>
      </a:defRPr>
    </a:lvl2pPr>
    <a:lvl3pPr marL="4983407" algn="l" defTabSz="4983407" rtl="0" eaLnBrk="1" latinLnBrk="0" hangingPunct="1">
      <a:defRPr sz="9700" kern="1200">
        <a:solidFill>
          <a:schemeClr val="tx1"/>
        </a:solidFill>
        <a:latin typeface="+mn-lt"/>
        <a:ea typeface="+mn-ea"/>
        <a:cs typeface="+mn-cs"/>
      </a:defRPr>
    </a:lvl3pPr>
    <a:lvl4pPr marL="7475110" algn="l" defTabSz="4983407" rtl="0" eaLnBrk="1" latinLnBrk="0" hangingPunct="1">
      <a:defRPr sz="9700" kern="1200">
        <a:solidFill>
          <a:schemeClr val="tx1"/>
        </a:solidFill>
        <a:latin typeface="+mn-lt"/>
        <a:ea typeface="+mn-ea"/>
        <a:cs typeface="+mn-cs"/>
      </a:defRPr>
    </a:lvl4pPr>
    <a:lvl5pPr marL="9966814" algn="l" defTabSz="4983407" rtl="0" eaLnBrk="1" latinLnBrk="0" hangingPunct="1">
      <a:defRPr sz="9700" kern="1200">
        <a:solidFill>
          <a:schemeClr val="tx1"/>
        </a:solidFill>
        <a:latin typeface="+mn-lt"/>
        <a:ea typeface="+mn-ea"/>
        <a:cs typeface="+mn-cs"/>
      </a:defRPr>
    </a:lvl5pPr>
    <a:lvl6pPr marL="12458517" algn="l" defTabSz="4983407" rtl="0" eaLnBrk="1" latinLnBrk="0" hangingPunct="1">
      <a:defRPr sz="9700" kern="1200">
        <a:solidFill>
          <a:schemeClr val="tx1"/>
        </a:solidFill>
        <a:latin typeface="+mn-lt"/>
        <a:ea typeface="+mn-ea"/>
        <a:cs typeface="+mn-cs"/>
      </a:defRPr>
    </a:lvl6pPr>
    <a:lvl7pPr marL="14950221" algn="l" defTabSz="4983407" rtl="0" eaLnBrk="1" latinLnBrk="0" hangingPunct="1">
      <a:defRPr sz="9700" kern="1200">
        <a:solidFill>
          <a:schemeClr val="tx1"/>
        </a:solidFill>
        <a:latin typeface="+mn-lt"/>
        <a:ea typeface="+mn-ea"/>
        <a:cs typeface="+mn-cs"/>
      </a:defRPr>
    </a:lvl7pPr>
    <a:lvl8pPr marL="17441924" algn="l" defTabSz="4983407" rtl="0" eaLnBrk="1" latinLnBrk="0" hangingPunct="1">
      <a:defRPr sz="9700" kern="1200">
        <a:solidFill>
          <a:schemeClr val="tx1"/>
        </a:solidFill>
        <a:latin typeface="+mn-lt"/>
        <a:ea typeface="+mn-ea"/>
        <a:cs typeface="+mn-cs"/>
      </a:defRPr>
    </a:lvl8pPr>
    <a:lvl9pPr marL="19933627" algn="l" defTabSz="4983407" rtl="0" eaLnBrk="1" latinLnBrk="0" hangingPunct="1">
      <a:defRPr sz="9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C9455"/>
    <a:srgbClr val="FFFFCC"/>
    <a:srgbClr val="000096"/>
    <a:srgbClr val="0105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591" autoAdjust="0"/>
    <p:restoredTop sz="99509" autoAdjust="0"/>
  </p:normalViewPr>
  <p:slideViewPr>
    <p:cSldViewPr>
      <p:cViewPr varScale="1">
        <p:scale>
          <a:sx n="20" d="100"/>
          <a:sy n="20" d="100"/>
        </p:scale>
        <p:origin x="-618" y="-186"/>
      </p:cViewPr>
      <p:guideLst>
        <p:guide orient="horz" pos="11340"/>
        <p:guide pos="1612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3840480" y="11184739"/>
            <a:ext cx="43525440" cy="771762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7680960" y="20402550"/>
            <a:ext cx="35844480" cy="9201150"/>
          </a:xfrm>
        </p:spPr>
        <p:txBody>
          <a:bodyPr/>
          <a:lstStyle>
            <a:lvl1pPr marL="0" indent="0" algn="ctr">
              <a:buNone/>
              <a:defRPr>
                <a:solidFill>
                  <a:schemeClr val="tx1">
                    <a:tint val="75000"/>
                  </a:schemeClr>
                </a:solidFill>
              </a:defRPr>
            </a:lvl1pPr>
            <a:lvl2pPr marL="2491703" indent="0" algn="ctr">
              <a:buNone/>
              <a:defRPr>
                <a:solidFill>
                  <a:schemeClr val="tx1">
                    <a:tint val="75000"/>
                  </a:schemeClr>
                </a:solidFill>
              </a:defRPr>
            </a:lvl2pPr>
            <a:lvl3pPr marL="4983407" indent="0" algn="ctr">
              <a:buNone/>
              <a:defRPr>
                <a:solidFill>
                  <a:schemeClr val="tx1">
                    <a:tint val="75000"/>
                  </a:schemeClr>
                </a:solidFill>
              </a:defRPr>
            </a:lvl3pPr>
            <a:lvl4pPr marL="7475110" indent="0" algn="ctr">
              <a:buNone/>
              <a:defRPr>
                <a:solidFill>
                  <a:schemeClr val="tx1">
                    <a:tint val="75000"/>
                  </a:schemeClr>
                </a:solidFill>
              </a:defRPr>
            </a:lvl4pPr>
            <a:lvl5pPr marL="9966814" indent="0" algn="ctr">
              <a:buNone/>
              <a:defRPr>
                <a:solidFill>
                  <a:schemeClr val="tx1">
                    <a:tint val="75000"/>
                  </a:schemeClr>
                </a:solidFill>
              </a:defRPr>
            </a:lvl5pPr>
            <a:lvl6pPr marL="12458517" indent="0" algn="ctr">
              <a:buNone/>
              <a:defRPr>
                <a:solidFill>
                  <a:schemeClr val="tx1">
                    <a:tint val="75000"/>
                  </a:schemeClr>
                </a:solidFill>
              </a:defRPr>
            </a:lvl6pPr>
            <a:lvl7pPr marL="14950221" indent="0" algn="ctr">
              <a:buNone/>
              <a:defRPr>
                <a:solidFill>
                  <a:schemeClr val="tx1">
                    <a:tint val="75000"/>
                  </a:schemeClr>
                </a:solidFill>
              </a:defRPr>
            </a:lvl7pPr>
            <a:lvl8pPr marL="17441924" indent="0" algn="ctr">
              <a:buNone/>
              <a:defRPr>
                <a:solidFill>
                  <a:schemeClr val="tx1">
                    <a:tint val="75000"/>
                  </a:schemeClr>
                </a:solidFill>
              </a:defRPr>
            </a:lvl8pPr>
            <a:lvl9pPr marL="19933627"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124640" y="1441856"/>
            <a:ext cx="11521440" cy="3072050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60320" y="1441856"/>
            <a:ext cx="33710880" cy="3072050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4044955" y="23136227"/>
            <a:ext cx="43525440" cy="7150894"/>
          </a:xfrm>
        </p:spPr>
        <p:txBody>
          <a:bodyPr anchor="t"/>
          <a:lstStyle>
            <a:lvl1pPr algn="l">
              <a:defRPr sz="218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4044955" y="15260249"/>
            <a:ext cx="43525440" cy="7875982"/>
          </a:xfrm>
        </p:spPr>
        <p:txBody>
          <a:bodyPr anchor="b"/>
          <a:lstStyle>
            <a:lvl1pPr marL="0" indent="0">
              <a:buNone/>
              <a:defRPr sz="10900">
                <a:solidFill>
                  <a:schemeClr val="tx1">
                    <a:tint val="75000"/>
                  </a:schemeClr>
                </a:solidFill>
              </a:defRPr>
            </a:lvl1pPr>
            <a:lvl2pPr marL="2491703" indent="0">
              <a:buNone/>
              <a:defRPr sz="9700">
                <a:solidFill>
                  <a:schemeClr val="tx1">
                    <a:tint val="75000"/>
                  </a:schemeClr>
                </a:solidFill>
              </a:defRPr>
            </a:lvl2pPr>
            <a:lvl3pPr marL="4983407" indent="0">
              <a:buNone/>
              <a:defRPr sz="8600">
                <a:solidFill>
                  <a:schemeClr val="tx1">
                    <a:tint val="75000"/>
                  </a:schemeClr>
                </a:solidFill>
              </a:defRPr>
            </a:lvl3pPr>
            <a:lvl4pPr marL="7475110" indent="0">
              <a:buNone/>
              <a:defRPr sz="7800">
                <a:solidFill>
                  <a:schemeClr val="tx1">
                    <a:tint val="75000"/>
                  </a:schemeClr>
                </a:solidFill>
              </a:defRPr>
            </a:lvl4pPr>
            <a:lvl5pPr marL="9966814" indent="0">
              <a:buNone/>
              <a:defRPr sz="7800">
                <a:solidFill>
                  <a:schemeClr val="tx1">
                    <a:tint val="75000"/>
                  </a:schemeClr>
                </a:solidFill>
              </a:defRPr>
            </a:lvl5pPr>
            <a:lvl6pPr marL="12458517" indent="0">
              <a:buNone/>
              <a:defRPr sz="7800">
                <a:solidFill>
                  <a:schemeClr val="tx1">
                    <a:tint val="75000"/>
                  </a:schemeClr>
                </a:solidFill>
              </a:defRPr>
            </a:lvl6pPr>
            <a:lvl7pPr marL="14950221" indent="0">
              <a:buNone/>
              <a:defRPr sz="7800">
                <a:solidFill>
                  <a:schemeClr val="tx1">
                    <a:tint val="75000"/>
                  </a:schemeClr>
                </a:solidFill>
              </a:defRPr>
            </a:lvl7pPr>
            <a:lvl8pPr marL="17441924" indent="0">
              <a:buNone/>
              <a:defRPr sz="7800">
                <a:solidFill>
                  <a:schemeClr val="tx1">
                    <a:tint val="75000"/>
                  </a:schemeClr>
                </a:solidFill>
              </a:defRPr>
            </a:lvl8pPr>
            <a:lvl9pPr marL="19933627" indent="0">
              <a:buNone/>
              <a:defRPr sz="78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60320" y="8401056"/>
            <a:ext cx="22616160" cy="23761305"/>
          </a:xfrm>
        </p:spPr>
        <p:txBody>
          <a:bodyPr/>
          <a:lstStyle>
            <a:lvl1pPr>
              <a:defRPr sz="15200"/>
            </a:lvl1pPr>
            <a:lvl2pPr>
              <a:defRPr sz="13200"/>
            </a:lvl2pPr>
            <a:lvl3pPr>
              <a:defRPr sz="10900"/>
            </a:lvl3pPr>
            <a:lvl4pPr>
              <a:defRPr sz="9700"/>
            </a:lvl4pPr>
            <a:lvl5pPr>
              <a:defRPr sz="9700"/>
            </a:lvl5pPr>
            <a:lvl6pPr>
              <a:defRPr sz="9700"/>
            </a:lvl6pPr>
            <a:lvl7pPr>
              <a:defRPr sz="9700"/>
            </a:lvl7pPr>
            <a:lvl8pPr>
              <a:defRPr sz="9700"/>
            </a:lvl8pPr>
            <a:lvl9pPr>
              <a:defRPr sz="9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029920" y="8401056"/>
            <a:ext cx="22616160" cy="23761305"/>
          </a:xfrm>
        </p:spPr>
        <p:txBody>
          <a:bodyPr/>
          <a:lstStyle>
            <a:lvl1pPr>
              <a:defRPr sz="15200"/>
            </a:lvl1pPr>
            <a:lvl2pPr>
              <a:defRPr sz="13200"/>
            </a:lvl2pPr>
            <a:lvl3pPr>
              <a:defRPr sz="10900"/>
            </a:lvl3pPr>
            <a:lvl4pPr>
              <a:defRPr sz="9700"/>
            </a:lvl4pPr>
            <a:lvl5pPr>
              <a:defRPr sz="9700"/>
            </a:lvl5pPr>
            <a:lvl6pPr>
              <a:defRPr sz="9700"/>
            </a:lvl6pPr>
            <a:lvl7pPr>
              <a:defRPr sz="9700"/>
            </a:lvl7pPr>
            <a:lvl8pPr>
              <a:defRPr sz="9700"/>
            </a:lvl8pPr>
            <a:lvl9pPr>
              <a:defRPr sz="9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2560328" y="8059343"/>
            <a:ext cx="22625051" cy="3358749"/>
          </a:xfrm>
        </p:spPr>
        <p:txBody>
          <a:bodyPr anchor="b"/>
          <a:lstStyle>
            <a:lvl1pPr marL="0" indent="0">
              <a:buNone/>
              <a:defRPr sz="13200" b="1"/>
            </a:lvl1pPr>
            <a:lvl2pPr marL="2491703" indent="0">
              <a:buNone/>
              <a:defRPr sz="10900" b="1"/>
            </a:lvl2pPr>
            <a:lvl3pPr marL="4983407" indent="0">
              <a:buNone/>
              <a:defRPr sz="9700" b="1"/>
            </a:lvl3pPr>
            <a:lvl4pPr marL="7475110" indent="0">
              <a:buNone/>
              <a:defRPr sz="8600" b="1"/>
            </a:lvl4pPr>
            <a:lvl5pPr marL="9966814" indent="0">
              <a:buNone/>
              <a:defRPr sz="8600" b="1"/>
            </a:lvl5pPr>
            <a:lvl6pPr marL="12458517" indent="0">
              <a:buNone/>
              <a:defRPr sz="8600" b="1"/>
            </a:lvl6pPr>
            <a:lvl7pPr marL="14950221" indent="0">
              <a:buNone/>
              <a:defRPr sz="8600" b="1"/>
            </a:lvl7pPr>
            <a:lvl8pPr marL="17441924" indent="0">
              <a:buNone/>
              <a:defRPr sz="8600" b="1"/>
            </a:lvl8pPr>
            <a:lvl9pPr marL="19933627" indent="0">
              <a:buNone/>
              <a:defRPr sz="8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2560328" y="11418092"/>
            <a:ext cx="22625051" cy="20744263"/>
          </a:xfrm>
        </p:spPr>
        <p:txBody>
          <a:bodyPr/>
          <a:lstStyle>
            <a:lvl1pPr>
              <a:defRPr sz="13200"/>
            </a:lvl1pPr>
            <a:lvl2pPr>
              <a:defRPr sz="10900"/>
            </a:lvl2pPr>
            <a:lvl3pPr>
              <a:defRPr sz="9700"/>
            </a:lvl3pPr>
            <a:lvl4pPr>
              <a:defRPr sz="8600"/>
            </a:lvl4pPr>
            <a:lvl5pPr>
              <a:defRPr sz="8600"/>
            </a:lvl5pPr>
            <a:lvl6pPr>
              <a:defRPr sz="8600"/>
            </a:lvl6pPr>
            <a:lvl7pPr>
              <a:defRPr sz="8600"/>
            </a:lvl7pPr>
            <a:lvl8pPr>
              <a:defRPr sz="8600"/>
            </a:lvl8pPr>
            <a:lvl9pPr>
              <a:defRPr sz="8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26012152" y="8059343"/>
            <a:ext cx="22633936" cy="3358749"/>
          </a:xfrm>
        </p:spPr>
        <p:txBody>
          <a:bodyPr anchor="b"/>
          <a:lstStyle>
            <a:lvl1pPr marL="0" indent="0">
              <a:buNone/>
              <a:defRPr sz="13200" b="1"/>
            </a:lvl1pPr>
            <a:lvl2pPr marL="2491703" indent="0">
              <a:buNone/>
              <a:defRPr sz="10900" b="1"/>
            </a:lvl2pPr>
            <a:lvl3pPr marL="4983407" indent="0">
              <a:buNone/>
              <a:defRPr sz="9700" b="1"/>
            </a:lvl3pPr>
            <a:lvl4pPr marL="7475110" indent="0">
              <a:buNone/>
              <a:defRPr sz="8600" b="1"/>
            </a:lvl4pPr>
            <a:lvl5pPr marL="9966814" indent="0">
              <a:buNone/>
              <a:defRPr sz="8600" b="1"/>
            </a:lvl5pPr>
            <a:lvl6pPr marL="12458517" indent="0">
              <a:buNone/>
              <a:defRPr sz="8600" b="1"/>
            </a:lvl6pPr>
            <a:lvl7pPr marL="14950221" indent="0">
              <a:buNone/>
              <a:defRPr sz="8600" b="1"/>
            </a:lvl7pPr>
            <a:lvl8pPr marL="17441924" indent="0">
              <a:buNone/>
              <a:defRPr sz="8600" b="1"/>
            </a:lvl8pPr>
            <a:lvl9pPr marL="19933627" indent="0">
              <a:buNone/>
              <a:defRPr sz="8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26012152" y="11418092"/>
            <a:ext cx="22633936" cy="20744263"/>
          </a:xfrm>
        </p:spPr>
        <p:txBody>
          <a:bodyPr/>
          <a:lstStyle>
            <a:lvl1pPr>
              <a:defRPr sz="13200"/>
            </a:lvl1pPr>
            <a:lvl2pPr>
              <a:defRPr sz="10900"/>
            </a:lvl2pPr>
            <a:lvl3pPr>
              <a:defRPr sz="9700"/>
            </a:lvl3pPr>
            <a:lvl4pPr>
              <a:defRPr sz="8600"/>
            </a:lvl4pPr>
            <a:lvl5pPr>
              <a:defRPr sz="8600"/>
            </a:lvl5pPr>
            <a:lvl6pPr>
              <a:defRPr sz="8600"/>
            </a:lvl6pPr>
            <a:lvl7pPr>
              <a:defRPr sz="8600"/>
            </a:lvl7pPr>
            <a:lvl8pPr>
              <a:defRPr sz="8600"/>
            </a:lvl8pPr>
            <a:lvl9pPr>
              <a:defRPr sz="8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560328" y="1433514"/>
            <a:ext cx="16846555" cy="6100763"/>
          </a:xfrm>
        </p:spPr>
        <p:txBody>
          <a:bodyPr anchor="b"/>
          <a:lstStyle>
            <a:lvl1pPr algn="l">
              <a:defRPr sz="10900" b="1"/>
            </a:lvl1pPr>
          </a:lstStyle>
          <a:p>
            <a:r>
              <a:rPr lang="it-IT" smtClean="0"/>
              <a:t>Fare clic per modificare lo stile del titolo</a:t>
            </a:r>
            <a:endParaRPr lang="it-IT"/>
          </a:p>
        </p:txBody>
      </p:sp>
      <p:sp>
        <p:nvSpPr>
          <p:cNvPr id="3" name="Segnaposto contenuto 2"/>
          <p:cNvSpPr>
            <a:spLocks noGrp="1"/>
          </p:cNvSpPr>
          <p:nvPr>
            <p:ph idx="1"/>
          </p:nvPr>
        </p:nvSpPr>
        <p:spPr>
          <a:xfrm>
            <a:off x="20020283" y="1433519"/>
            <a:ext cx="28625803" cy="30728843"/>
          </a:xfrm>
        </p:spPr>
        <p:txBody>
          <a:bodyPr/>
          <a:lstStyle>
            <a:lvl1pPr>
              <a:defRPr sz="17500"/>
            </a:lvl1pPr>
            <a:lvl2pPr>
              <a:defRPr sz="15200"/>
            </a:lvl2pPr>
            <a:lvl3pPr>
              <a:defRPr sz="13200"/>
            </a:lvl3pPr>
            <a:lvl4pPr>
              <a:defRPr sz="10900"/>
            </a:lvl4pPr>
            <a:lvl5pPr>
              <a:defRPr sz="10900"/>
            </a:lvl5pPr>
            <a:lvl6pPr>
              <a:defRPr sz="10900"/>
            </a:lvl6pPr>
            <a:lvl7pPr>
              <a:defRPr sz="10900"/>
            </a:lvl7pPr>
            <a:lvl8pPr>
              <a:defRPr sz="10900"/>
            </a:lvl8pPr>
            <a:lvl9pPr>
              <a:defRPr sz="10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2560328" y="7534281"/>
            <a:ext cx="16846555" cy="24628081"/>
          </a:xfrm>
        </p:spPr>
        <p:txBody>
          <a:bodyPr/>
          <a:lstStyle>
            <a:lvl1pPr marL="0" indent="0">
              <a:buNone/>
              <a:defRPr sz="7800"/>
            </a:lvl1pPr>
            <a:lvl2pPr marL="2491703" indent="0">
              <a:buNone/>
              <a:defRPr sz="6600"/>
            </a:lvl2pPr>
            <a:lvl3pPr marL="4983407" indent="0">
              <a:buNone/>
              <a:defRPr sz="5400"/>
            </a:lvl3pPr>
            <a:lvl4pPr marL="7475110" indent="0">
              <a:buNone/>
              <a:defRPr sz="5100"/>
            </a:lvl4pPr>
            <a:lvl5pPr marL="9966814" indent="0">
              <a:buNone/>
              <a:defRPr sz="5100"/>
            </a:lvl5pPr>
            <a:lvl6pPr marL="12458517" indent="0">
              <a:buNone/>
              <a:defRPr sz="5100"/>
            </a:lvl6pPr>
            <a:lvl7pPr marL="14950221" indent="0">
              <a:buNone/>
              <a:defRPr sz="5100"/>
            </a:lvl7pPr>
            <a:lvl8pPr marL="17441924" indent="0">
              <a:buNone/>
              <a:defRPr sz="5100"/>
            </a:lvl8pPr>
            <a:lvl9pPr marL="19933627" indent="0">
              <a:buNone/>
              <a:defRPr sz="51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036811" y="25203154"/>
            <a:ext cx="30723840" cy="2975375"/>
          </a:xfrm>
        </p:spPr>
        <p:txBody>
          <a:bodyPr anchor="b"/>
          <a:lstStyle>
            <a:lvl1pPr algn="l">
              <a:defRPr sz="109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0036811" y="3217067"/>
            <a:ext cx="30723840" cy="21602700"/>
          </a:xfrm>
        </p:spPr>
        <p:txBody>
          <a:bodyPr/>
          <a:lstStyle>
            <a:lvl1pPr marL="0" indent="0">
              <a:buNone/>
              <a:defRPr sz="17500"/>
            </a:lvl1pPr>
            <a:lvl2pPr marL="2491703" indent="0">
              <a:buNone/>
              <a:defRPr sz="15200"/>
            </a:lvl2pPr>
            <a:lvl3pPr marL="4983407" indent="0">
              <a:buNone/>
              <a:defRPr sz="13200"/>
            </a:lvl3pPr>
            <a:lvl4pPr marL="7475110" indent="0">
              <a:buNone/>
              <a:defRPr sz="10900"/>
            </a:lvl4pPr>
            <a:lvl5pPr marL="9966814" indent="0">
              <a:buNone/>
              <a:defRPr sz="10900"/>
            </a:lvl5pPr>
            <a:lvl6pPr marL="12458517" indent="0">
              <a:buNone/>
              <a:defRPr sz="10900"/>
            </a:lvl6pPr>
            <a:lvl7pPr marL="14950221" indent="0">
              <a:buNone/>
              <a:defRPr sz="10900"/>
            </a:lvl7pPr>
            <a:lvl8pPr marL="17441924" indent="0">
              <a:buNone/>
              <a:defRPr sz="10900"/>
            </a:lvl8pPr>
            <a:lvl9pPr marL="19933627" indent="0">
              <a:buNone/>
              <a:defRPr sz="10900"/>
            </a:lvl9pPr>
          </a:lstStyle>
          <a:p>
            <a:endParaRPr lang="it-IT"/>
          </a:p>
        </p:txBody>
      </p:sp>
      <p:sp>
        <p:nvSpPr>
          <p:cNvPr id="4" name="Segnaposto testo 3"/>
          <p:cNvSpPr>
            <a:spLocks noGrp="1"/>
          </p:cNvSpPr>
          <p:nvPr>
            <p:ph type="body" sz="half" idx="2"/>
          </p:nvPr>
        </p:nvSpPr>
        <p:spPr>
          <a:xfrm>
            <a:off x="10036811" y="28178529"/>
            <a:ext cx="30723840" cy="4225525"/>
          </a:xfrm>
        </p:spPr>
        <p:txBody>
          <a:bodyPr/>
          <a:lstStyle>
            <a:lvl1pPr marL="0" indent="0">
              <a:buNone/>
              <a:defRPr sz="7800"/>
            </a:lvl1pPr>
            <a:lvl2pPr marL="2491703" indent="0">
              <a:buNone/>
              <a:defRPr sz="6600"/>
            </a:lvl2pPr>
            <a:lvl3pPr marL="4983407" indent="0">
              <a:buNone/>
              <a:defRPr sz="5400"/>
            </a:lvl3pPr>
            <a:lvl4pPr marL="7475110" indent="0">
              <a:buNone/>
              <a:defRPr sz="5100"/>
            </a:lvl4pPr>
            <a:lvl5pPr marL="9966814" indent="0">
              <a:buNone/>
              <a:defRPr sz="5100"/>
            </a:lvl5pPr>
            <a:lvl6pPr marL="12458517" indent="0">
              <a:buNone/>
              <a:defRPr sz="5100"/>
            </a:lvl6pPr>
            <a:lvl7pPr marL="14950221" indent="0">
              <a:buNone/>
              <a:defRPr sz="5100"/>
            </a:lvl7pPr>
            <a:lvl8pPr marL="17441924" indent="0">
              <a:buNone/>
              <a:defRPr sz="5100"/>
            </a:lvl8pPr>
            <a:lvl9pPr marL="19933627" indent="0">
              <a:buNone/>
              <a:defRPr sz="51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975E58B-5716-4A2C-87A1-A0DA088B29D2}" type="datetimeFigureOut">
              <a:rPr lang="it-IT" smtClean="0"/>
              <a:pPr/>
              <a:t>15/06/2017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47CA743-4C73-47F5-ACA6-7B176496718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60320" y="1441851"/>
            <a:ext cx="46085760" cy="6000750"/>
          </a:xfrm>
          <a:prstGeom prst="rect">
            <a:avLst/>
          </a:prstGeom>
        </p:spPr>
        <p:txBody>
          <a:bodyPr vert="horz" lIns="498341" tIns="249170" rIns="498341" bIns="24917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2560320" y="8401056"/>
            <a:ext cx="46085760" cy="23761305"/>
          </a:xfrm>
          <a:prstGeom prst="rect">
            <a:avLst/>
          </a:prstGeom>
        </p:spPr>
        <p:txBody>
          <a:bodyPr vert="horz" lIns="498341" tIns="249170" rIns="498341" bIns="24917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2560320" y="33370841"/>
            <a:ext cx="11948160" cy="1916904"/>
          </a:xfrm>
          <a:prstGeom prst="rect">
            <a:avLst/>
          </a:prstGeom>
        </p:spPr>
        <p:txBody>
          <a:bodyPr vert="horz" lIns="498341" tIns="249170" rIns="498341" bIns="249170" rtlCol="0" anchor="ctr"/>
          <a:lstStyle>
            <a:lvl1pPr algn="l">
              <a:defRPr sz="6600">
                <a:solidFill>
                  <a:schemeClr val="tx1">
                    <a:tint val="75000"/>
                  </a:schemeClr>
                </a:solidFill>
              </a:defRPr>
            </a:lvl1pPr>
          </a:lstStyle>
          <a:p>
            <a:fld id="{6975E58B-5716-4A2C-87A1-A0DA088B29D2}" type="datetimeFigureOut">
              <a:rPr lang="it-IT" smtClean="0"/>
              <a:pPr/>
              <a:t>15/06/2017</a:t>
            </a:fld>
            <a:endParaRPr lang="it-IT"/>
          </a:p>
        </p:txBody>
      </p:sp>
      <p:sp>
        <p:nvSpPr>
          <p:cNvPr id="5" name="Segnaposto piè di pagina 4"/>
          <p:cNvSpPr>
            <a:spLocks noGrp="1"/>
          </p:cNvSpPr>
          <p:nvPr>
            <p:ph type="ftr" sz="quarter" idx="3"/>
          </p:nvPr>
        </p:nvSpPr>
        <p:spPr>
          <a:xfrm>
            <a:off x="17495520" y="33370841"/>
            <a:ext cx="16215360" cy="1916904"/>
          </a:xfrm>
          <a:prstGeom prst="rect">
            <a:avLst/>
          </a:prstGeom>
        </p:spPr>
        <p:txBody>
          <a:bodyPr vert="horz" lIns="498341" tIns="249170" rIns="498341" bIns="249170" rtlCol="0" anchor="ctr"/>
          <a:lstStyle>
            <a:lvl1pPr algn="ctr">
              <a:defRPr sz="66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36697920" y="33370841"/>
            <a:ext cx="11948160" cy="1916904"/>
          </a:xfrm>
          <a:prstGeom prst="rect">
            <a:avLst/>
          </a:prstGeom>
        </p:spPr>
        <p:txBody>
          <a:bodyPr vert="horz" lIns="498341" tIns="249170" rIns="498341" bIns="249170" rtlCol="0" anchor="ctr"/>
          <a:lstStyle>
            <a:lvl1pPr algn="r">
              <a:defRPr sz="6600">
                <a:solidFill>
                  <a:schemeClr val="tx1">
                    <a:tint val="75000"/>
                  </a:schemeClr>
                </a:solidFill>
              </a:defRPr>
            </a:lvl1pPr>
          </a:lstStyle>
          <a:p>
            <a:fld id="{F47CA743-4C73-47F5-ACA6-7B176496718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83407" rtl="0" eaLnBrk="1" latinLnBrk="0" hangingPunct="1">
        <a:spcBef>
          <a:spcPct val="0"/>
        </a:spcBef>
        <a:buNone/>
        <a:defRPr sz="24100" kern="1200">
          <a:solidFill>
            <a:schemeClr val="tx1"/>
          </a:solidFill>
          <a:latin typeface="+mj-lt"/>
          <a:ea typeface="+mj-ea"/>
          <a:cs typeface="+mj-cs"/>
        </a:defRPr>
      </a:lvl1pPr>
    </p:titleStyle>
    <p:bodyStyle>
      <a:lvl1pPr marL="1868778" indent="-1868778" algn="l" defTabSz="4983407" rtl="0" eaLnBrk="1" latinLnBrk="0" hangingPunct="1">
        <a:spcBef>
          <a:spcPct val="20000"/>
        </a:spcBef>
        <a:buFont typeface="Arial" pitchFamily="34" charset="0"/>
        <a:buChar char="•"/>
        <a:defRPr sz="17500" kern="1200">
          <a:solidFill>
            <a:schemeClr val="tx1"/>
          </a:solidFill>
          <a:latin typeface="+mn-lt"/>
          <a:ea typeface="+mn-ea"/>
          <a:cs typeface="+mn-cs"/>
        </a:defRPr>
      </a:lvl1pPr>
      <a:lvl2pPr marL="4049018" indent="-1557315" algn="l" defTabSz="4983407" rtl="0" eaLnBrk="1" latinLnBrk="0" hangingPunct="1">
        <a:spcBef>
          <a:spcPct val="20000"/>
        </a:spcBef>
        <a:buFont typeface="Arial" pitchFamily="34" charset="0"/>
        <a:buChar char="–"/>
        <a:defRPr sz="15200" kern="1200">
          <a:solidFill>
            <a:schemeClr val="tx1"/>
          </a:solidFill>
          <a:latin typeface="+mn-lt"/>
          <a:ea typeface="+mn-ea"/>
          <a:cs typeface="+mn-cs"/>
        </a:defRPr>
      </a:lvl2pPr>
      <a:lvl3pPr marL="6229259" indent="-1245852" algn="l" defTabSz="4983407"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20962"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4pPr>
      <a:lvl5pPr marL="11212665"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5pPr>
      <a:lvl6pPr marL="13704369"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6pPr>
      <a:lvl7pPr marL="16196072"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7pPr>
      <a:lvl8pPr marL="18687776"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8pPr>
      <a:lvl9pPr marL="21179479" indent="-1245852" algn="l" defTabSz="4983407" rtl="0" eaLnBrk="1" latinLnBrk="0" hangingPunct="1">
        <a:spcBef>
          <a:spcPct val="20000"/>
        </a:spcBef>
        <a:buFont typeface="Arial" pitchFamily="34" charset="0"/>
        <a:buChar char="•"/>
        <a:defRPr sz="10900" kern="1200">
          <a:solidFill>
            <a:schemeClr val="tx1"/>
          </a:solidFill>
          <a:latin typeface="+mn-lt"/>
          <a:ea typeface="+mn-ea"/>
          <a:cs typeface="+mn-cs"/>
        </a:defRPr>
      </a:lvl9pPr>
    </p:bodyStyle>
    <p:otherStyle>
      <a:defPPr>
        <a:defRPr lang="it-IT"/>
      </a:defPPr>
      <a:lvl1pPr marL="0" algn="l" defTabSz="4983407" rtl="0" eaLnBrk="1" latinLnBrk="0" hangingPunct="1">
        <a:defRPr sz="9700" kern="1200">
          <a:solidFill>
            <a:schemeClr val="tx1"/>
          </a:solidFill>
          <a:latin typeface="+mn-lt"/>
          <a:ea typeface="+mn-ea"/>
          <a:cs typeface="+mn-cs"/>
        </a:defRPr>
      </a:lvl1pPr>
      <a:lvl2pPr marL="2491703" algn="l" defTabSz="4983407" rtl="0" eaLnBrk="1" latinLnBrk="0" hangingPunct="1">
        <a:defRPr sz="9700" kern="1200">
          <a:solidFill>
            <a:schemeClr val="tx1"/>
          </a:solidFill>
          <a:latin typeface="+mn-lt"/>
          <a:ea typeface="+mn-ea"/>
          <a:cs typeface="+mn-cs"/>
        </a:defRPr>
      </a:lvl2pPr>
      <a:lvl3pPr marL="4983407" algn="l" defTabSz="4983407" rtl="0" eaLnBrk="1" latinLnBrk="0" hangingPunct="1">
        <a:defRPr sz="9700" kern="1200">
          <a:solidFill>
            <a:schemeClr val="tx1"/>
          </a:solidFill>
          <a:latin typeface="+mn-lt"/>
          <a:ea typeface="+mn-ea"/>
          <a:cs typeface="+mn-cs"/>
        </a:defRPr>
      </a:lvl3pPr>
      <a:lvl4pPr marL="7475110" algn="l" defTabSz="4983407" rtl="0" eaLnBrk="1" latinLnBrk="0" hangingPunct="1">
        <a:defRPr sz="9700" kern="1200">
          <a:solidFill>
            <a:schemeClr val="tx1"/>
          </a:solidFill>
          <a:latin typeface="+mn-lt"/>
          <a:ea typeface="+mn-ea"/>
          <a:cs typeface="+mn-cs"/>
        </a:defRPr>
      </a:lvl4pPr>
      <a:lvl5pPr marL="9966814" algn="l" defTabSz="4983407" rtl="0" eaLnBrk="1" latinLnBrk="0" hangingPunct="1">
        <a:defRPr sz="9700" kern="1200">
          <a:solidFill>
            <a:schemeClr val="tx1"/>
          </a:solidFill>
          <a:latin typeface="+mn-lt"/>
          <a:ea typeface="+mn-ea"/>
          <a:cs typeface="+mn-cs"/>
        </a:defRPr>
      </a:lvl5pPr>
      <a:lvl6pPr marL="12458517" algn="l" defTabSz="4983407" rtl="0" eaLnBrk="1" latinLnBrk="0" hangingPunct="1">
        <a:defRPr sz="9700" kern="1200">
          <a:solidFill>
            <a:schemeClr val="tx1"/>
          </a:solidFill>
          <a:latin typeface="+mn-lt"/>
          <a:ea typeface="+mn-ea"/>
          <a:cs typeface="+mn-cs"/>
        </a:defRPr>
      </a:lvl6pPr>
      <a:lvl7pPr marL="14950221" algn="l" defTabSz="4983407" rtl="0" eaLnBrk="1" latinLnBrk="0" hangingPunct="1">
        <a:defRPr sz="9700" kern="1200">
          <a:solidFill>
            <a:schemeClr val="tx1"/>
          </a:solidFill>
          <a:latin typeface="+mn-lt"/>
          <a:ea typeface="+mn-ea"/>
          <a:cs typeface="+mn-cs"/>
        </a:defRPr>
      </a:lvl7pPr>
      <a:lvl8pPr marL="17441924" algn="l" defTabSz="4983407" rtl="0" eaLnBrk="1" latinLnBrk="0" hangingPunct="1">
        <a:defRPr sz="9700" kern="1200">
          <a:solidFill>
            <a:schemeClr val="tx1"/>
          </a:solidFill>
          <a:latin typeface="+mn-lt"/>
          <a:ea typeface="+mn-ea"/>
          <a:cs typeface="+mn-cs"/>
        </a:defRPr>
      </a:lvl8pPr>
      <a:lvl9pPr marL="19933627" algn="l" defTabSz="4983407" rtl="0" eaLnBrk="1" latinLnBrk="0" hangingPunct="1">
        <a:defRPr sz="9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tangolo arrotondato 48"/>
          <p:cNvSpPr/>
          <p:nvPr/>
        </p:nvSpPr>
        <p:spPr>
          <a:xfrm>
            <a:off x="17604000" y="26360496"/>
            <a:ext cx="33336000" cy="6429420"/>
          </a:xfrm>
          <a:prstGeom prst="roundRect">
            <a:avLst>
              <a:gd name="adj" fmla="val 6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48" name="Rettangolo arrotondato 47"/>
          <p:cNvSpPr/>
          <p:nvPr/>
        </p:nvSpPr>
        <p:spPr>
          <a:xfrm>
            <a:off x="17602144" y="4000402"/>
            <a:ext cx="33336000" cy="22002904"/>
          </a:xfrm>
          <a:prstGeom prst="roundRect">
            <a:avLst>
              <a:gd name="adj" fmla="val 6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latin typeface="+mj-lt"/>
              </a:rPr>
              <a:t>https://fluxnet.ornl.gov/maps-graphics</a:t>
            </a:r>
            <a:endParaRPr lang="it-IT" dirty="0">
              <a:latin typeface="+mj-lt"/>
            </a:endParaRPr>
          </a:p>
        </p:txBody>
      </p:sp>
      <p:sp>
        <p:nvSpPr>
          <p:cNvPr id="47" name="Rettangolo arrotondato 46"/>
          <p:cNvSpPr/>
          <p:nvPr/>
        </p:nvSpPr>
        <p:spPr>
          <a:xfrm>
            <a:off x="242710" y="4034817"/>
            <a:ext cx="17073682" cy="30112421"/>
          </a:xfrm>
          <a:prstGeom prst="roundRect">
            <a:avLst>
              <a:gd name="adj" fmla="val 62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smtClean="0"/>
          </a:p>
        </p:txBody>
      </p:sp>
      <p:sp>
        <p:nvSpPr>
          <p:cNvPr id="14" name="CasellaDiTesto 13"/>
          <p:cNvSpPr txBox="1"/>
          <p:nvPr/>
        </p:nvSpPr>
        <p:spPr>
          <a:xfrm>
            <a:off x="0" y="22177"/>
            <a:ext cx="51206400" cy="3785652"/>
          </a:xfrm>
          <a:prstGeom prst="rect">
            <a:avLst/>
          </a:prstGeom>
          <a:noFill/>
          <a:ln>
            <a:noFill/>
          </a:ln>
        </p:spPr>
        <p:txBody>
          <a:bodyPr wrap="square" rtlCol="0" anchor="ctr">
            <a:spAutoFit/>
          </a:bodyPr>
          <a:lstStyle/>
          <a:p>
            <a:pPr algn="ctr"/>
            <a:r>
              <a:rPr lang="en-US" sz="9600" b="1" dirty="0">
                <a:solidFill>
                  <a:srgbClr val="000096"/>
                </a:solidFill>
                <a:latin typeface="+mj-lt"/>
              </a:rPr>
              <a:t>Predicting carbon dioxide and energy fluxes with empirical approaches in </a:t>
            </a:r>
            <a:r>
              <a:rPr lang="en-US" sz="9600" b="1" dirty="0" smtClean="0">
                <a:solidFill>
                  <a:srgbClr val="000096"/>
                </a:solidFill>
                <a:latin typeface="+mj-lt"/>
              </a:rPr>
              <a:t>FLUXNET</a:t>
            </a:r>
          </a:p>
          <a:p>
            <a:pPr algn="ctr"/>
            <a:r>
              <a:rPr lang="en-US" sz="4800" dirty="0" err="1">
                <a:latin typeface="+mj-lt"/>
              </a:rPr>
              <a:t>Gianluca</a:t>
            </a:r>
            <a:r>
              <a:rPr lang="en-US" sz="4800" dirty="0">
                <a:latin typeface="+mj-lt"/>
              </a:rPr>
              <a:t> </a:t>
            </a:r>
            <a:r>
              <a:rPr lang="en-US" sz="4800" dirty="0" err="1">
                <a:latin typeface="+mj-lt"/>
              </a:rPr>
              <a:t>Tramontana</a:t>
            </a:r>
            <a:r>
              <a:rPr lang="en-GB" sz="4800" baseline="30000" dirty="0" smtClean="0">
                <a:latin typeface="+mj-lt"/>
              </a:rPr>
              <a:t>1*</a:t>
            </a:r>
            <a:r>
              <a:rPr lang="en-US" sz="4800" dirty="0" smtClean="0">
                <a:latin typeface="+mj-lt"/>
              </a:rPr>
              <a:t>, </a:t>
            </a:r>
            <a:r>
              <a:rPr lang="en-US" sz="4800" dirty="0">
                <a:latin typeface="+mj-lt"/>
              </a:rPr>
              <a:t>Martin Jung</a:t>
            </a:r>
            <a:r>
              <a:rPr lang="en-GB" sz="4800" baseline="30000" dirty="0">
                <a:latin typeface="+mj-lt"/>
              </a:rPr>
              <a:t>2</a:t>
            </a:r>
            <a:r>
              <a:rPr lang="en-US" sz="4800" dirty="0">
                <a:latin typeface="+mj-lt"/>
              </a:rPr>
              <a:t>, Christopher R. Schwalm</a:t>
            </a:r>
            <a:r>
              <a:rPr lang="en-US" sz="4800" baseline="30000" dirty="0">
                <a:latin typeface="+mj-lt"/>
              </a:rPr>
              <a:t>3</a:t>
            </a:r>
            <a:r>
              <a:rPr lang="en-US" sz="4800" dirty="0">
                <a:latin typeface="+mj-lt"/>
              </a:rPr>
              <a:t>, </a:t>
            </a:r>
            <a:r>
              <a:rPr lang="en-US" sz="4800" dirty="0" err="1">
                <a:latin typeface="+mj-lt"/>
              </a:rPr>
              <a:t>Kazuhito</a:t>
            </a:r>
            <a:r>
              <a:rPr lang="en-US" sz="4800" dirty="0">
                <a:latin typeface="+mj-lt"/>
              </a:rPr>
              <a:t> Ichii</a:t>
            </a:r>
            <a:r>
              <a:rPr lang="en-US" sz="4800" baseline="30000" dirty="0">
                <a:latin typeface="+mj-lt"/>
              </a:rPr>
              <a:t>4,5</a:t>
            </a:r>
            <a:r>
              <a:rPr lang="en-US" sz="4800" dirty="0">
                <a:latin typeface="+mj-lt"/>
              </a:rPr>
              <a:t>, </a:t>
            </a:r>
            <a:r>
              <a:rPr lang="en-US" sz="4800" dirty="0" err="1">
                <a:latin typeface="+mj-lt"/>
              </a:rPr>
              <a:t>Gustau</a:t>
            </a:r>
            <a:r>
              <a:rPr lang="en-US" sz="4800" dirty="0">
                <a:latin typeface="+mj-lt"/>
              </a:rPr>
              <a:t> Camps-</a:t>
            </a:r>
            <a:r>
              <a:rPr lang="en-US" sz="4800" dirty="0" err="1">
                <a:latin typeface="+mj-lt"/>
              </a:rPr>
              <a:t>Valls</a:t>
            </a:r>
            <a:r>
              <a:rPr lang="en-GB" sz="4800" baseline="30000" dirty="0">
                <a:latin typeface="+mj-lt"/>
              </a:rPr>
              <a:t>6</a:t>
            </a:r>
            <a:r>
              <a:rPr lang="en-US" sz="4800" dirty="0">
                <a:latin typeface="+mj-lt"/>
              </a:rPr>
              <a:t>, </a:t>
            </a:r>
            <a:r>
              <a:rPr lang="en-US" sz="4800" dirty="0" err="1">
                <a:latin typeface="+mj-lt"/>
              </a:rPr>
              <a:t>Botond</a:t>
            </a:r>
            <a:r>
              <a:rPr lang="en-US" sz="4800" dirty="0">
                <a:latin typeface="+mj-lt"/>
              </a:rPr>
              <a:t> Ráduly</a:t>
            </a:r>
            <a:r>
              <a:rPr lang="en-US" sz="4800" baseline="30000" dirty="0">
                <a:latin typeface="+mj-lt"/>
              </a:rPr>
              <a:t>1,7</a:t>
            </a:r>
            <a:r>
              <a:rPr lang="en-US" sz="4800" dirty="0">
                <a:latin typeface="+mj-lt"/>
              </a:rPr>
              <a:t>, Markus Reichstein</a:t>
            </a:r>
            <a:r>
              <a:rPr lang="en-US" sz="4800" baseline="30000" dirty="0">
                <a:latin typeface="+mj-lt"/>
              </a:rPr>
              <a:t>2</a:t>
            </a:r>
            <a:r>
              <a:rPr lang="en-US" sz="4800" dirty="0">
                <a:latin typeface="+mj-lt"/>
              </a:rPr>
              <a:t>, M. </a:t>
            </a:r>
            <a:r>
              <a:rPr lang="en-US" sz="4800" dirty="0" err="1">
                <a:latin typeface="+mj-lt"/>
              </a:rPr>
              <a:t>Altaf</a:t>
            </a:r>
            <a:r>
              <a:rPr lang="en-US" sz="4800" dirty="0">
                <a:latin typeface="+mj-lt"/>
              </a:rPr>
              <a:t> Arain</a:t>
            </a:r>
            <a:r>
              <a:rPr lang="en-US" sz="4800" baseline="30000" dirty="0">
                <a:latin typeface="+mj-lt"/>
              </a:rPr>
              <a:t>8</a:t>
            </a:r>
            <a:r>
              <a:rPr lang="en-US" sz="4800" dirty="0">
                <a:latin typeface="+mj-lt"/>
              </a:rPr>
              <a:t>, Alessandro Cescatti</a:t>
            </a:r>
            <a:r>
              <a:rPr lang="en-US" sz="4800" baseline="30000" dirty="0">
                <a:latin typeface="+mj-lt"/>
              </a:rPr>
              <a:t>9</a:t>
            </a:r>
            <a:r>
              <a:rPr lang="en-US" sz="4800" dirty="0">
                <a:latin typeface="+mj-lt"/>
              </a:rPr>
              <a:t>, Gerard Kiely</a:t>
            </a:r>
            <a:r>
              <a:rPr lang="en-US" sz="4800" baseline="30000" dirty="0">
                <a:latin typeface="+mj-lt"/>
              </a:rPr>
              <a:t>10</a:t>
            </a:r>
            <a:r>
              <a:rPr lang="en-US" sz="4800" dirty="0">
                <a:latin typeface="+mj-lt"/>
              </a:rPr>
              <a:t>, Lutz Merbold</a:t>
            </a:r>
            <a:r>
              <a:rPr lang="en-US" sz="4800" baseline="30000" dirty="0">
                <a:latin typeface="+mj-lt"/>
              </a:rPr>
              <a:t>11,12</a:t>
            </a:r>
            <a:r>
              <a:rPr lang="en-US" sz="4800" dirty="0">
                <a:latin typeface="+mj-lt"/>
              </a:rPr>
              <a:t>, Penelope Serrano-Ortiz</a:t>
            </a:r>
            <a:r>
              <a:rPr lang="en-US" sz="4800" baseline="30000" dirty="0">
                <a:latin typeface="+mj-lt"/>
              </a:rPr>
              <a:t>13</a:t>
            </a:r>
            <a:r>
              <a:rPr lang="en-US" sz="4800" dirty="0">
                <a:latin typeface="+mj-lt"/>
              </a:rPr>
              <a:t>, Sven Sickert</a:t>
            </a:r>
            <a:r>
              <a:rPr lang="en-US" sz="4800" baseline="30000" dirty="0">
                <a:latin typeface="+mj-lt"/>
              </a:rPr>
              <a:t>14</a:t>
            </a:r>
            <a:r>
              <a:rPr lang="en-US" sz="4800" dirty="0">
                <a:latin typeface="+mj-lt"/>
              </a:rPr>
              <a:t>, Sebastian Wolf</a:t>
            </a:r>
            <a:r>
              <a:rPr lang="en-US" sz="4800" baseline="30000" dirty="0">
                <a:latin typeface="+mj-lt"/>
              </a:rPr>
              <a:t>11</a:t>
            </a:r>
            <a:r>
              <a:rPr lang="en-US" sz="4800" dirty="0">
                <a:latin typeface="+mj-lt"/>
              </a:rPr>
              <a:t> and Dario Papale</a:t>
            </a:r>
            <a:r>
              <a:rPr lang="en-US" sz="4800" baseline="30000" dirty="0">
                <a:latin typeface="+mj-lt"/>
              </a:rPr>
              <a:t>1</a:t>
            </a:r>
            <a:r>
              <a:rPr lang="en-US" sz="4800" dirty="0" smtClean="0">
                <a:latin typeface="+mj-lt"/>
              </a:rPr>
              <a:t>.</a:t>
            </a:r>
          </a:p>
          <a:p>
            <a:pPr algn="ctr"/>
            <a:r>
              <a:rPr lang="en-US" sz="4800" dirty="0" smtClean="0">
                <a:latin typeface="+mj-lt"/>
              </a:rPr>
              <a:t>* g.tramontana@unitus.it</a:t>
            </a:r>
            <a:endParaRPr lang="it-IT" sz="11000" dirty="0">
              <a:solidFill>
                <a:srgbClr val="000096"/>
              </a:solidFill>
              <a:latin typeface="+mj-lt"/>
            </a:endParaRPr>
          </a:p>
        </p:txBody>
      </p:sp>
      <p:pic>
        <p:nvPicPr>
          <p:cNvPr id="15" name="Picture 2"/>
          <p:cNvPicPr>
            <a:picLocks noChangeAspect="1" noChangeArrowheads="1"/>
          </p:cNvPicPr>
          <p:nvPr/>
        </p:nvPicPr>
        <p:blipFill>
          <a:blip r:embed="rId2"/>
          <a:srcRect l="31569" t="2939" r="45831" b="43541"/>
          <a:stretch>
            <a:fillRect/>
          </a:stretch>
        </p:blipFill>
        <p:spPr bwMode="auto">
          <a:xfrm>
            <a:off x="44823206" y="19507811"/>
            <a:ext cx="2525542" cy="3929091"/>
          </a:xfrm>
          <a:prstGeom prst="rect">
            <a:avLst/>
          </a:prstGeom>
          <a:noFill/>
          <a:ln w="9525" cap="flat">
            <a:noFill/>
            <a:round/>
            <a:headEnd/>
            <a:tailEnd/>
          </a:ln>
          <a:effectLst/>
        </p:spPr>
      </p:pic>
      <p:pic>
        <p:nvPicPr>
          <p:cNvPr id="16" name="Picture 3"/>
          <p:cNvPicPr>
            <a:picLocks noChangeAspect="1" noChangeArrowheads="1"/>
          </p:cNvPicPr>
          <p:nvPr/>
        </p:nvPicPr>
        <p:blipFill>
          <a:blip r:embed="rId3"/>
          <a:srcRect l="32881" t="2939" r="46185" b="43022"/>
          <a:stretch>
            <a:fillRect/>
          </a:stretch>
        </p:blipFill>
        <p:spPr bwMode="auto">
          <a:xfrm>
            <a:off x="47655442" y="19507811"/>
            <a:ext cx="2265074" cy="3927600"/>
          </a:xfrm>
          <a:prstGeom prst="rect">
            <a:avLst/>
          </a:prstGeom>
          <a:noFill/>
          <a:ln w="9525" cap="flat">
            <a:noFill/>
            <a:round/>
            <a:headEnd/>
            <a:tailEnd/>
          </a:ln>
          <a:effectLst/>
        </p:spPr>
      </p:pic>
      <p:pic>
        <p:nvPicPr>
          <p:cNvPr id="17" name="Picture 3"/>
          <p:cNvPicPr>
            <a:picLocks noChangeAspect="1" noChangeArrowheads="1"/>
          </p:cNvPicPr>
          <p:nvPr/>
        </p:nvPicPr>
        <p:blipFill>
          <a:blip r:embed="rId4"/>
          <a:srcRect l="13118" t="3136" r="2788" b="55843"/>
          <a:stretch>
            <a:fillRect/>
          </a:stretch>
        </p:blipFill>
        <p:spPr bwMode="auto">
          <a:xfrm>
            <a:off x="34961578" y="19291610"/>
            <a:ext cx="9876935" cy="4645358"/>
          </a:xfrm>
          <a:prstGeom prst="rect">
            <a:avLst/>
          </a:prstGeom>
          <a:noFill/>
          <a:ln w="9525" cap="flat">
            <a:noFill/>
            <a:round/>
            <a:headEnd/>
            <a:tailEnd/>
          </a:ln>
          <a:effectLst/>
        </p:spPr>
      </p:pic>
      <p:sp>
        <p:nvSpPr>
          <p:cNvPr id="18" name="CasellaDiTesto 17"/>
          <p:cNvSpPr txBox="1"/>
          <p:nvPr/>
        </p:nvSpPr>
        <p:spPr>
          <a:xfrm>
            <a:off x="385586" y="4997140"/>
            <a:ext cx="16869600" cy="8433078"/>
          </a:xfrm>
          <a:prstGeom prst="rect">
            <a:avLst/>
          </a:prstGeom>
          <a:noFill/>
        </p:spPr>
        <p:txBody>
          <a:bodyPr wrap="square" rtlCol="0">
            <a:spAutoFit/>
          </a:bodyPr>
          <a:lstStyle/>
          <a:p>
            <a:pPr algn="just"/>
            <a:r>
              <a:rPr lang="en-GB" sz="4800" dirty="0" smtClean="0">
                <a:solidFill>
                  <a:srgbClr val="000000"/>
                </a:solidFill>
                <a:latin typeface="+mj-lt"/>
              </a:rPr>
              <a:t>FLUXNET dataset provides detailed information of site level carbon and energy exchanges between land ecosystems and atmosphere over the globe. </a:t>
            </a:r>
            <a:r>
              <a:rPr lang="en-GB" sz="4800" dirty="0" smtClean="0">
                <a:solidFill>
                  <a:srgbClr val="000000"/>
                </a:solidFill>
              </a:rPr>
              <a:t>FLUXNET</a:t>
            </a:r>
            <a:r>
              <a:rPr lang="en-GB" sz="4800" dirty="0" smtClean="0">
                <a:solidFill>
                  <a:srgbClr val="000000"/>
                </a:solidFill>
                <a:uFill>
                  <a:solidFill>
                    <a:srgbClr val="FF0000"/>
                  </a:solidFill>
                </a:uFill>
                <a:latin typeface="+mj-lt"/>
              </a:rPr>
              <a:t> data are site level,</a:t>
            </a:r>
            <a:r>
              <a:rPr lang="en-GB" sz="4800" dirty="0" smtClean="0">
                <a:solidFill>
                  <a:srgbClr val="000000"/>
                </a:solidFill>
                <a:latin typeface="+mj-lt"/>
              </a:rPr>
              <a:t> hence </a:t>
            </a:r>
            <a:r>
              <a:rPr lang="en-GB" sz="4800" dirty="0" err="1" smtClean="0">
                <a:solidFill>
                  <a:srgbClr val="000000"/>
                </a:solidFill>
                <a:latin typeface="+mj-lt"/>
              </a:rPr>
              <a:t>upscaling</a:t>
            </a:r>
            <a:r>
              <a:rPr lang="en-GB" sz="4800" dirty="0" smtClean="0">
                <a:solidFill>
                  <a:srgbClr val="000000"/>
                </a:solidFill>
                <a:latin typeface="+mj-lt"/>
              </a:rPr>
              <a:t> exercise is needed to provide estimations at global scale</a:t>
            </a:r>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dirty="0" smtClean="0">
              <a:solidFill>
                <a:srgbClr val="000000"/>
              </a:solidFill>
              <a:uFill>
                <a:solidFill>
                  <a:srgbClr val="FF0000"/>
                </a:solidFill>
              </a:uFill>
              <a:latin typeface="+mj-lt"/>
            </a:endParaRPr>
          </a:p>
          <a:p>
            <a:pPr algn="just"/>
            <a:endParaRPr lang="en-GB" sz="4800" b="1" dirty="0">
              <a:solidFill>
                <a:srgbClr val="000000"/>
              </a:solidFill>
              <a:uFill>
                <a:solidFill>
                  <a:srgbClr val="FF0000"/>
                </a:solidFill>
              </a:uFill>
              <a:latin typeface="+mj-lt"/>
            </a:endParaRPr>
          </a:p>
        </p:txBody>
      </p:sp>
      <p:sp>
        <p:nvSpPr>
          <p:cNvPr id="23" name="CasellaDiTesto 22"/>
          <p:cNvSpPr txBox="1"/>
          <p:nvPr/>
        </p:nvSpPr>
        <p:spPr>
          <a:xfrm>
            <a:off x="385586" y="20457964"/>
            <a:ext cx="16869600" cy="923330"/>
          </a:xfrm>
          <a:prstGeom prst="rect">
            <a:avLst/>
          </a:prstGeom>
          <a:noFill/>
        </p:spPr>
        <p:txBody>
          <a:bodyPr wrap="square" rtlCol="0">
            <a:spAutoFit/>
          </a:bodyPr>
          <a:lstStyle/>
          <a:p>
            <a:pPr algn="just"/>
            <a:r>
              <a:rPr lang="it-IT" sz="5400" b="1" dirty="0" err="1" smtClean="0">
                <a:latin typeface="+mj-lt"/>
              </a:rPr>
              <a:t>Experimental</a:t>
            </a:r>
            <a:r>
              <a:rPr lang="it-IT" sz="5400" b="1" dirty="0" smtClean="0">
                <a:latin typeface="+mj-lt"/>
              </a:rPr>
              <a:t> design</a:t>
            </a:r>
          </a:p>
        </p:txBody>
      </p:sp>
      <p:sp>
        <p:nvSpPr>
          <p:cNvPr id="24" name="CasellaDiTesto 23"/>
          <p:cNvSpPr txBox="1"/>
          <p:nvPr/>
        </p:nvSpPr>
        <p:spPr>
          <a:xfrm>
            <a:off x="17887896" y="4929096"/>
            <a:ext cx="15787798" cy="3170099"/>
          </a:xfrm>
          <a:prstGeom prst="rect">
            <a:avLst/>
          </a:prstGeom>
          <a:noFill/>
        </p:spPr>
        <p:txBody>
          <a:bodyPr wrap="square" rtlCol="0">
            <a:spAutoFit/>
          </a:bodyPr>
          <a:lstStyle/>
          <a:p>
            <a:pPr algn="just"/>
            <a:r>
              <a:rPr lang="en-GB" sz="4800" dirty="0" smtClean="0"/>
              <a:t>a) Accuracy of predictions was similar between the two experimental setup and shows the following decreasing order in predictive skill: </a:t>
            </a:r>
            <a:r>
              <a:rPr lang="en-GB" sz="4800" dirty="0" err="1" smtClean="0"/>
              <a:t>Rn</a:t>
            </a:r>
            <a:r>
              <a:rPr lang="en-GB" sz="4800" dirty="0" smtClean="0"/>
              <a:t> &gt; H &gt; LE/GPP &gt; TER &gt; NEE;  </a:t>
            </a:r>
          </a:p>
          <a:p>
            <a:pPr algn="just"/>
            <a:endParaRPr lang="en-GB" sz="5000" dirty="0" smtClean="0"/>
          </a:p>
        </p:txBody>
      </p:sp>
      <p:sp>
        <p:nvSpPr>
          <p:cNvPr id="37" name="CasellaDiTesto 36"/>
          <p:cNvSpPr txBox="1"/>
          <p:nvPr/>
        </p:nvSpPr>
        <p:spPr>
          <a:xfrm>
            <a:off x="18245086" y="16001986"/>
            <a:ext cx="15787798" cy="2308324"/>
          </a:xfrm>
          <a:prstGeom prst="rect">
            <a:avLst/>
          </a:prstGeom>
          <a:noFill/>
        </p:spPr>
        <p:txBody>
          <a:bodyPr wrap="square" rtlCol="0">
            <a:spAutoFit/>
          </a:bodyPr>
          <a:lstStyle/>
          <a:p>
            <a:pPr algn="just"/>
            <a:r>
              <a:rPr lang="en-GB" sz="4800" dirty="0" smtClean="0"/>
              <a:t>b) MLs showed high capability to predict the mean site values and mean seasonal cycle. Lower performance was found in predicting  anomalies and </a:t>
            </a:r>
            <a:r>
              <a:rPr lang="en-GB" sz="4800" dirty="0" err="1" smtClean="0"/>
              <a:t>interannual</a:t>
            </a:r>
            <a:r>
              <a:rPr lang="en-GB" sz="4800" dirty="0" smtClean="0"/>
              <a:t>  variability;</a:t>
            </a:r>
          </a:p>
        </p:txBody>
      </p:sp>
      <p:sp>
        <p:nvSpPr>
          <p:cNvPr id="38" name="CasellaDiTesto 37"/>
          <p:cNvSpPr txBox="1"/>
          <p:nvPr/>
        </p:nvSpPr>
        <p:spPr>
          <a:xfrm>
            <a:off x="35175892" y="18298729"/>
            <a:ext cx="15787798" cy="923330"/>
          </a:xfrm>
          <a:prstGeom prst="rect">
            <a:avLst/>
          </a:prstGeom>
          <a:noFill/>
        </p:spPr>
        <p:txBody>
          <a:bodyPr wrap="square" rtlCol="0">
            <a:spAutoFit/>
          </a:bodyPr>
          <a:lstStyle/>
          <a:p>
            <a:pPr algn="ctr"/>
            <a:r>
              <a:rPr lang="en-GB" sz="5400" b="1" dirty="0" smtClean="0"/>
              <a:t>Example of </a:t>
            </a:r>
            <a:r>
              <a:rPr lang="en-GB" sz="5400" b="1" dirty="0" err="1" smtClean="0"/>
              <a:t>upscaled</a:t>
            </a:r>
            <a:r>
              <a:rPr lang="en-GB" sz="5400" b="1" dirty="0" smtClean="0"/>
              <a:t> products:  GPP</a:t>
            </a:r>
            <a:endParaRPr lang="en-GB" sz="5400" dirty="0" smtClean="0"/>
          </a:p>
        </p:txBody>
      </p:sp>
      <p:sp>
        <p:nvSpPr>
          <p:cNvPr id="39" name="CasellaDiTesto 38"/>
          <p:cNvSpPr txBox="1"/>
          <p:nvPr/>
        </p:nvSpPr>
        <p:spPr>
          <a:xfrm>
            <a:off x="18102210" y="27574942"/>
            <a:ext cx="15787798" cy="5262979"/>
          </a:xfrm>
          <a:prstGeom prst="rect">
            <a:avLst/>
          </a:prstGeom>
          <a:noFill/>
        </p:spPr>
        <p:txBody>
          <a:bodyPr wrap="square" rtlCol="0">
            <a:spAutoFit/>
          </a:bodyPr>
          <a:lstStyle/>
          <a:p>
            <a:pPr algn="just"/>
            <a:r>
              <a:rPr lang="en-GB" sz="4800" dirty="0" smtClean="0"/>
              <a:t>MLs were able to predict both energy and carbon fluxes very well.  The main advantage of the use of MLs resulted in drivers not prescribed (optimized for up-scaling purpose).</a:t>
            </a:r>
          </a:p>
          <a:p>
            <a:pPr algn="just"/>
            <a:r>
              <a:rPr lang="en-GB" sz="4800" dirty="0" smtClean="0"/>
              <a:t>However skill gradient reflect following issues and limitations: </a:t>
            </a:r>
          </a:p>
          <a:p>
            <a:pPr algn="just"/>
            <a:r>
              <a:rPr lang="en-GB" sz="4800" dirty="0" smtClean="0"/>
              <a:t>-data uncertainties: better prediction when low uncertainty in the target (e.g.  se performance in H vs. NEE,  seasonality vs. anomalies) ;</a:t>
            </a:r>
          </a:p>
        </p:txBody>
      </p:sp>
      <p:sp>
        <p:nvSpPr>
          <p:cNvPr id="42" name="CasellaDiTesto 41"/>
          <p:cNvSpPr txBox="1"/>
          <p:nvPr/>
        </p:nvSpPr>
        <p:spPr>
          <a:xfrm>
            <a:off x="34818702" y="4928400"/>
            <a:ext cx="15787798" cy="3046988"/>
          </a:xfrm>
          <a:prstGeom prst="rect">
            <a:avLst/>
          </a:prstGeom>
          <a:noFill/>
        </p:spPr>
        <p:txBody>
          <a:bodyPr wrap="square" rtlCol="0">
            <a:spAutoFit/>
          </a:bodyPr>
          <a:lstStyle/>
          <a:p>
            <a:pPr algn="just"/>
            <a:r>
              <a:rPr lang="en-GB" sz="4800" dirty="0" smtClean="0"/>
              <a:t>c) Fluxes were better predicted in forestry sites (excepting the evergreen broadleaved), in the temperate and boreal climate. Higher uncertainty was found in the tropical sites and in the extreme, cold or dry ,climate (low represented sites).</a:t>
            </a:r>
          </a:p>
        </p:txBody>
      </p:sp>
      <p:sp>
        <p:nvSpPr>
          <p:cNvPr id="44" name="CasellaDiTesto 43"/>
          <p:cNvSpPr txBox="1"/>
          <p:nvPr/>
        </p:nvSpPr>
        <p:spPr>
          <a:xfrm>
            <a:off x="34747264" y="27503504"/>
            <a:ext cx="15787798" cy="4524315"/>
          </a:xfrm>
          <a:prstGeom prst="rect">
            <a:avLst/>
          </a:prstGeom>
          <a:noFill/>
        </p:spPr>
        <p:txBody>
          <a:bodyPr wrap="square" rtlCol="0">
            <a:spAutoFit/>
          </a:bodyPr>
          <a:lstStyle/>
          <a:p>
            <a:pPr algn="just"/>
            <a:r>
              <a:rPr lang="en-GB" sz="4800" dirty="0" smtClean="0"/>
              <a:t>-available drivers: e.g. limitation due to soil features could reduce capability to predict soil respiration; </a:t>
            </a:r>
          </a:p>
          <a:p>
            <a:pPr algn="just"/>
            <a:r>
              <a:rPr lang="en-GB" sz="4800" dirty="0" smtClean="0"/>
              <a:t>-representativeness of ecosystems: better predictions in the case of plant functional type or climate well represented by FLUXNET data.</a:t>
            </a:r>
          </a:p>
          <a:p>
            <a:pPr algn="just"/>
            <a:r>
              <a:rPr lang="en-GB" sz="4800" dirty="0" smtClean="0"/>
              <a:t> </a:t>
            </a:r>
          </a:p>
        </p:txBody>
      </p:sp>
      <p:pic>
        <p:nvPicPr>
          <p:cNvPr id="45" name="Immagine 44" descr="1-Freq.png"/>
          <p:cNvPicPr>
            <a:picLocks noChangeAspect="1"/>
          </p:cNvPicPr>
          <p:nvPr/>
        </p:nvPicPr>
        <p:blipFill>
          <a:blip r:embed="rId5"/>
          <a:stretch>
            <a:fillRect/>
          </a:stretch>
        </p:blipFill>
        <p:spPr>
          <a:xfrm>
            <a:off x="45605840" y="8572434"/>
            <a:ext cx="5143536" cy="6000793"/>
          </a:xfrm>
          <a:prstGeom prst="rect">
            <a:avLst/>
          </a:prstGeom>
        </p:spPr>
      </p:pic>
      <p:pic>
        <p:nvPicPr>
          <p:cNvPr id="51" name="Immagine 50" descr="Logo_unitus_DIBAF.png"/>
          <p:cNvPicPr>
            <a:picLocks noChangeAspect="1"/>
          </p:cNvPicPr>
          <p:nvPr/>
        </p:nvPicPr>
        <p:blipFill>
          <a:blip r:embed="rId6"/>
          <a:stretch>
            <a:fillRect/>
          </a:stretch>
        </p:blipFill>
        <p:spPr>
          <a:xfrm>
            <a:off x="47582792" y="33204782"/>
            <a:ext cx="2389401" cy="1538774"/>
          </a:xfrm>
          <a:prstGeom prst="rect">
            <a:avLst/>
          </a:prstGeom>
        </p:spPr>
      </p:pic>
      <p:pic>
        <p:nvPicPr>
          <p:cNvPr id="52" name="Immagine 51" descr="1469691534_1.png"/>
          <p:cNvPicPr>
            <a:picLocks noChangeAspect="1"/>
          </p:cNvPicPr>
          <p:nvPr/>
        </p:nvPicPr>
        <p:blipFill>
          <a:blip r:embed="rId7"/>
          <a:stretch>
            <a:fillRect/>
          </a:stretch>
        </p:blipFill>
        <p:spPr>
          <a:xfrm>
            <a:off x="47581200" y="34921089"/>
            <a:ext cx="3143272" cy="797785"/>
          </a:xfrm>
          <a:prstGeom prst="rect">
            <a:avLst/>
          </a:prstGeom>
        </p:spPr>
      </p:pic>
      <p:sp>
        <p:nvSpPr>
          <p:cNvPr id="53" name="Rettangolo 52"/>
          <p:cNvSpPr/>
          <p:nvPr/>
        </p:nvSpPr>
        <p:spPr>
          <a:xfrm>
            <a:off x="30434400" y="4006800"/>
            <a:ext cx="7674024" cy="923330"/>
          </a:xfrm>
          <a:prstGeom prst="rect">
            <a:avLst/>
          </a:prstGeom>
        </p:spPr>
        <p:txBody>
          <a:bodyPr wrap="none">
            <a:spAutoFit/>
          </a:bodyPr>
          <a:lstStyle/>
          <a:p>
            <a:pPr algn="ctr"/>
            <a:r>
              <a:rPr lang="en-GB" sz="5400" b="1" smtClean="0">
                <a:latin typeface="+mj-lt"/>
              </a:rPr>
              <a:t>Results of cross-validation</a:t>
            </a:r>
          </a:p>
        </p:txBody>
      </p:sp>
      <p:sp>
        <p:nvSpPr>
          <p:cNvPr id="56" name="Rettangolo 55"/>
          <p:cNvSpPr/>
          <p:nvPr/>
        </p:nvSpPr>
        <p:spPr>
          <a:xfrm>
            <a:off x="6899317" y="4148642"/>
            <a:ext cx="3773341" cy="923330"/>
          </a:xfrm>
          <a:prstGeom prst="rect">
            <a:avLst/>
          </a:prstGeom>
        </p:spPr>
        <p:txBody>
          <a:bodyPr wrap="none">
            <a:spAutoFit/>
          </a:bodyPr>
          <a:lstStyle/>
          <a:p>
            <a:pPr algn="ctr"/>
            <a:r>
              <a:rPr lang="en-GB" sz="5400" b="1" smtClean="0">
                <a:latin typeface="+mj-lt"/>
              </a:rPr>
              <a:t>Introduction</a:t>
            </a:r>
          </a:p>
        </p:txBody>
      </p:sp>
      <p:sp>
        <p:nvSpPr>
          <p:cNvPr id="57" name="Rettangolo 56"/>
          <p:cNvSpPr/>
          <p:nvPr/>
        </p:nvSpPr>
        <p:spPr>
          <a:xfrm>
            <a:off x="32475600" y="26508736"/>
            <a:ext cx="3592650" cy="923330"/>
          </a:xfrm>
          <a:prstGeom prst="rect">
            <a:avLst/>
          </a:prstGeom>
        </p:spPr>
        <p:txBody>
          <a:bodyPr wrap="none">
            <a:spAutoFit/>
          </a:bodyPr>
          <a:lstStyle/>
          <a:p>
            <a:pPr algn="just"/>
            <a:r>
              <a:rPr lang="en-GB" sz="5400" b="1" dirty="0" smtClean="0">
                <a:latin typeface="+mj-lt"/>
              </a:rPr>
              <a:t>Conclusions</a:t>
            </a:r>
          </a:p>
        </p:txBody>
      </p:sp>
      <p:sp>
        <p:nvSpPr>
          <p:cNvPr id="1029" name="Rectangle 5"/>
          <p:cNvSpPr>
            <a:spLocks noChangeArrowheads="1"/>
          </p:cNvSpPr>
          <p:nvPr/>
        </p:nvSpPr>
        <p:spPr bwMode="auto">
          <a:xfrm>
            <a:off x="18245086" y="33410550"/>
            <a:ext cx="287180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kumimoji="0" lang="en-GB"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1</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Department for Innovation in Biological, Agro-food and Forest systems (DIBAF), University of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Tuscia</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Viterbo</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GB"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Italy ; </a:t>
            </a:r>
            <a:r>
              <a:rPr kumimoji="0" lang="en-GB"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2</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Max Planck Institute for Biogeochemistry, Jena,</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Germany;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3</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Woods Hole Research Center, Falmouth MA, USA;</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4</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Japan Agency for Marine-Earth Science and Technology, Yokohama, Japan;</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5</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National Institute for Environmental Studies, Tsukuba, Japan;</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6</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Image Processing Laboratory (IPL),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Universitat</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de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València</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Paterna</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València</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Spain;</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7</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Department of Bioengineering,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Sapientia</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Hungarian University of Transylvania, </a:t>
            </a:r>
            <a:r>
              <a:rPr kumimoji="0" lang="en-US"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MiercureaCiuc</a:t>
            </a:r>
            <a:r>
              <a:rPr kumimoji="0" lang="en-US"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Romania;</a:t>
            </a:r>
            <a:r>
              <a:rPr kumimoji="0" lang="en-US"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8</a:t>
            </a:r>
            <a:r>
              <a:rPr kumimoji="0" lang="en-CA"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School of Geography and Earth Sciences, McMaster University, Hamilton (Ontario),</a:t>
            </a:r>
            <a:r>
              <a:rPr kumimoji="0" lang="en-CA"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CA"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Canada;</a:t>
            </a:r>
            <a:r>
              <a:rPr kumimoji="0" lang="en-CA" altLang="zh-CN" sz="2400" b="0"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CA" altLang="zh-CN" sz="2400" b="0" i="0" u="none" strike="noStrike" cap="none" normalizeH="0" baseline="30000" dirty="0" smtClean="0">
                <a:ln>
                  <a:noFill/>
                </a:ln>
                <a:solidFill>
                  <a:schemeClr val="tx1"/>
                </a:solidFill>
                <a:effectLst/>
                <a:latin typeface="+mj-lt"/>
                <a:ea typeface="Times New Roman" pitchFamily="18" charset="0"/>
                <a:cs typeface="Times New Roman" pitchFamily="18" charset="0"/>
              </a:rPr>
              <a:t>9</a:t>
            </a:r>
            <a:r>
              <a:rPr kumimoji="0" lang="en-CA"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European Commission, Joint Research Centre, Directorate for Sustainable Resources, </a:t>
            </a:r>
            <a:r>
              <a:rPr kumimoji="0" lang="en-CA" altLang="zh-CN" sz="2400" b="0" i="0" u="none" strike="noStrike" cap="none" normalizeH="0" baseline="0" dirty="0" err="1" smtClean="0">
                <a:ln>
                  <a:noFill/>
                </a:ln>
                <a:solidFill>
                  <a:schemeClr val="tx1"/>
                </a:solidFill>
                <a:effectLst/>
                <a:latin typeface="+mj-lt"/>
                <a:ea typeface="Times New Roman" pitchFamily="18" charset="0"/>
                <a:cs typeface="Times New Roman" pitchFamily="18" charset="0"/>
              </a:rPr>
              <a:t>Ispra</a:t>
            </a:r>
            <a:r>
              <a:rPr kumimoji="0" lang="en-CA" altLang="zh-CN" sz="2400" b="0" i="0" u="none" strike="noStrike" cap="none" normalizeH="0" baseline="0" dirty="0" smtClean="0">
                <a:ln>
                  <a:noFill/>
                </a:ln>
                <a:solidFill>
                  <a:schemeClr val="tx1"/>
                </a:solidFill>
                <a:effectLst/>
                <a:latin typeface="+mj-lt"/>
                <a:ea typeface="Times New Roman" pitchFamily="18" charset="0"/>
                <a:cs typeface="Times New Roman" pitchFamily="18" charset="0"/>
              </a:rPr>
              <a:t>, Italy; </a:t>
            </a:r>
            <a:r>
              <a:rPr lang="en-US" altLang="zh-CN" sz="2400" baseline="30000" dirty="0">
                <a:ea typeface="Times New Roman" pitchFamily="18" charset="0"/>
                <a:cs typeface="Times New Roman" pitchFamily="18" charset="0"/>
              </a:rPr>
              <a:t>10</a:t>
            </a:r>
            <a:r>
              <a:rPr lang="en-US" altLang="zh-CN" sz="2400" dirty="0">
                <a:ea typeface="Times New Roman" pitchFamily="18" charset="0"/>
                <a:cs typeface="Times New Roman" pitchFamily="18" charset="0"/>
              </a:rPr>
              <a:t>Civil &amp; Environmental Engineering and Environmental Research Institute, University College, Cork, </a:t>
            </a:r>
            <a:r>
              <a:rPr lang="en-US" altLang="zh-CN" sz="2400" dirty="0" smtClean="0">
                <a:ea typeface="Times New Roman" pitchFamily="18" charset="0"/>
                <a:cs typeface="Times New Roman" pitchFamily="18" charset="0"/>
              </a:rPr>
              <a:t>Ireland; </a:t>
            </a:r>
            <a:r>
              <a:rPr lang="en-US" altLang="zh-CN" sz="2400" baseline="30000" dirty="0" smtClean="0">
                <a:ea typeface="Times New Roman" pitchFamily="18" charset="0"/>
                <a:cs typeface="Times New Roman" pitchFamily="18" charset="0"/>
              </a:rPr>
              <a:t>11</a:t>
            </a:r>
            <a:r>
              <a:rPr lang="en-US" altLang="zh-CN" sz="2400" dirty="0" smtClean="0">
                <a:ea typeface="Times New Roman" pitchFamily="18" charset="0"/>
                <a:cs typeface="Times New Roman" pitchFamily="18" charset="0"/>
              </a:rPr>
              <a:t>Department </a:t>
            </a:r>
            <a:r>
              <a:rPr lang="en-US" altLang="zh-CN" sz="2400" dirty="0">
                <a:ea typeface="Times New Roman" pitchFamily="18" charset="0"/>
                <a:cs typeface="Times New Roman" pitchFamily="18" charset="0"/>
              </a:rPr>
              <a:t>of Environmental Systems Science, Institute of Agricultural Sciences, ETH Zurich, Zurich, </a:t>
            </a:r>
            <a:r>
              <a:rPr lang="en-US" altLang="zh-CN" sz="2400" dirty="0" smtClean="0">
                <a:ea typeface="Times New Roman" pitchFamily="18" charset="0"/>
                <a:cs typeface="Times New Roman" pitchFamily="18" charset="0"/>
              </a:rPr>
              <a:t>Switzerland; </a:t>
            </a:r>
            <a:r>
              <a:rPr lang="en-US" altLang="zh-CN" sz="2400" baseline="30000" dirty="0" smtClean="0">
                <a:ea typeface="Times New Roman" pitchFamily="18" charset="0"/>
                <a:cs typeface="Times New Roman" pitchFamily="18" charset="0"/>
              </a:rPr>
              <a:t>12</a:t>
            </a:r>
            <a:r>
              <a:rPr lang="en-US" altLang="zh-CN" sz="2400" dirty="0" smtClean="0">
                <a:ea typeface="Times New Roman" pitchFamily="18" charset="0"/>
                <a:cs typeface="Times New Roman" pitchFamily="18" charset="0"/>
              </a:rPr>
              <a:t> </a:t>
            </a:r>
            <a:r>
              <a:rPr lang="en-US" altLang="zh-CN" sz="2400" dirty="0" err="1">
                <a:ea typeface="Times New Roman" pitchFamily="18" charset="0"/>
                <a:cs typeface="Times New Roman" pitchFamily="18" charset="0"/>
              </a:rPr>
              <a:t>Mazingira</a:t>
            </a:r>
            <a:r>
              <a:rPr lang="en-US" altLang="zh-CN" sz="2400" dirty="0">
                <a:ea typeface="Times New Roman" pitchFamily="18" charset="0"/>
                <a:cs typeface="Times New Roman" pitchFamily="18" charset="0"/>
              </a:rPr>
              <a:t> Centre, Livestock Systems and Environment, International Livestock Research Institute (ILRI), Nairobi. </a:t>
            </a:r>
            <a:r>
              <a:rPr lang="en-US" altLang="zh-CN" sz="2400" dirty="0" smtClean="0">
                <a:ea typeface="Times New Roman" pitchFamily="18" charset="0"/>
                <a:cs typeface="Times New Roman" pitchFamily="18" charset="0"/>
              </a:rPr>
              <a:t>Kenya; </a:t>
            </a:r>
            <a:r>
              <a:rPr lang="en-US" altLang="zh-CN" sz="2400" baseline="30000" dirty="0" smtClean="0">
                <a:ea typeface="Times New Roman" pitchFamily="18" charset="0"/>
                <a:cs typeface="Times New Roman" pitchFamily="18" charset="0"/>
              </a:rPr>
              <a:t>13</a:t>
            </a:r>
            <a:r>
              <a:rPr lang="en-US" altLang="zh-CN" sz="2400" dirty="0" smtClean="0">
                <a:ea typeface="Times New Roman" pitchFamily="18" charset="0"/>
                <a:cs typeface="Times New Roman" pitchFamily="18" charset="0"/>
              </a:rPr>
              <a:t>Department </a:t>
            </a:r>
            <a:r>
              <a:rPr lang="en-US" altLang="zh-CN" sz="2400" dirty="0">
                <a:ea typeface="Times New Roman" pitchFamily="18" charset="0"/>
                <a:cs typeface="Times New Roman" pitchFamily="18" charset="0"/>
              </a:rPr>
              <a:t>of Ecology, University of Granada, Granada, </a:t>
            </a:r>
            <a:r>
              <a:rPr lang="en-US" altLang="zh-CN" sz="2400" dirty="0" smtClean="0">
                <a:ea typeface="Times New Roman" pitchFamily="18" charset="0"/>
                <a:cs typeface="Times New Roman" pitchFamily="18" charset="0"/>
              </a:rPr>
              <a:t>Spain</a:t>
            </a:r>
            <a:r>
              <a:rPr lang="en-GB" altLang="zh-CN" sz="2400" dirty="0" smtClean="0">
                <a:ea typeface="Times New Roman" pitchFamily="18" charset="0"/>
                <a:cs typeface="Times New Roman" pitchFamily="18" charset="0"/>
              </a:rPr>
              <a:t>; </a:t>
            </a:r>
            <a:r>
              <a:rPr lang="en-US" altLang="zh-CN" sz="2400" baseline="30000" dirty="0" smtClean="0">
                <a:ea typeface="Times New Roman" pitchFamily="18" charset="0"/>
                <a:cs typeface="Times New Roman" pitchFamily="18" charset="0"/>
              </a:rPr>
              <a:t>14</a:t>
            </a:r>
            <a:r>
              <a:rPr lang="en-US" altLang="zh-CN" sz="2400" dirty="0" smtClean="0">
                <a:ea typeface="Times New Roman" pitchFamily="18" charset="0"/>
                <a:cs typeface="Times New Roman" pitchFamily="18" charset="0"/>
              </a:rPr>
              <a:t>Computer </a:t>
            </a:r>
            <a:r>
              <a:rPr lang="en-US" altLang="zh-CN" sz="2400" dirty="0">
                <a:ea typeface="Times New Roman" pitchFamily="18" charset="0"/>
                <a:cs typeface="Times New Roman" pitchFamily="18" charset="0"/>
              </a:rPr>
              <a:t>Vision Group, Friedrich Schiller University Jena, Jena, </a:t>
            </a:r>
            <a:r>
              <a:rPr lang="en-US" altLang="zh-CN" sz="2400" dirty="0" smtClean="0">
                <a:ea typeface="Times New Roman" pitchFamily="18" charset="0"/>
                <a:cs typeface="Times New Roman" pitchFamily="18" charset="0"/>
              </a:rPr>
              <a:t>Germany. </a:t>
            </a:r>
            <a:endParaRPr lang="it-IT" altLang="zh-CN" sz="2400" dirty="0">
              <a:cs typeface="Arial" pitchFamily="34" charset="0"/>
            </a:endParaRPr>
          </a:p>
        </p:txBody>
      </p:sp>
      <p:sp>
        <p:nvSpPr>
          <p:cNvPr id="63" name="Rettangolo 62"/>
          <p:cNvSpPr/>
          <p:nvPr/>
        </p:nvSpPr>
        <p:spPr>
          <a:xfrm>
            <a:off x="31413400" y="32789916"/>
            <a:ext cx="2190856" cy="646331"/>
          </a:xfrm>
          <a:prstGeom prst="rect">
            <a:avLst/>
          </a:prstGeom>
        </p:spPr>
        <p:txBody>
          <a:bodyPr wrap="none">
            <a:spAutoFit/>
          </a:bodyPr>
          <a:lstStyle/>
          <a:p>
            <a:pPr lvl="0" algn="just" defTabSz="914400" fontAlgn="base">
              <a:spcBef>
                <a:spcPct val="0"/>
              </a:spcBef>
              <a:spcAft>
                <a:spcPct val="0"/>
              </a:spcAft>
            </a:pPr>
            <a:r>
              <a:rPr kumimoji="0" lang="en-GB" altLang="zh-CN" sz="3600" b="0" i="0" u="none" strike="noStrike" cap="none" normalizeH="0" dirty="0" smtClean="0">
                <a:ln>
                  <a:noFill/>
                </a:ln>
                <a:solidFill>
                  <a:schemeClr val="tx1"/>
                </a:solidFill>
                <a:effectLst/>
                <a:latin typeface="+mj-lt"/>
                <a:ea typeface="Times New Roman" pitchFamily="18" charset="0"/>
                <a:cs typeface="Times New Roman" pitchFamily="18" charset="0"/>
              </a:rPr>
              <a:t>Affiliations</a:t>
            </a:r>
          </a:p>
        </p:txBody>
      </p:sp>
      <p:pic>
        <p:nvPicPr>
          <p:cNvPr id="66" name="Immagine 65" descr="FluxNetworkMODIS_IGBP_10-2015.png"/>
          <p:cNvPicPr>
            <a:picLocks noChangeAspect="1"/>
          </p:cNvPicPr>
          <p:nvPr/>
        </p:nvPicPr>
        <p:blipFill>
          <a:blip r:embed="rId8" cstate="print"/>
          <a:stretch>
            <a:fillRect/>
          </a:stretch>
        </p:blipFill>
        <p:spPr>
          <a:xfrm>
            <a:off x="8672394" y="8639670"/>
            <a:ext cx="8286808" cy="5362052"/>
          </a:xfrm>
          <a:prstGeom prst="rect">
            <a:avLst/>
          </a:prstGeom>
        </p:spPr>
      </p:pic>
      <p:sp>
        <p:nvSpPr>
          <p:cNvPr id="113" name="AutoShape 1"/>
          <p:cNvSpPr>
            <a:spLocks noChangeArrowheads="1"/>
          </p:cNvSpPr>
          <p:nvPr/>
        </p:nvSpPr>
        <p:spPr bwMode="auto">
          <a:xfrm>
            <a:off x="1171404" y="29082202"/>
            <a:ext cx="15287732" cy="1135946"/>
          </a:xfrm>
          <a:prstGeom prst="roundRect">
            <a:avLst>
              <a:gd name="adj" fmla="val 16667"/>
            </a:avLst>
          </a:prstGeom>
          <a:solidFill>
            <a:srgbClr val="00B8FF"/>
          </a:solidFill>
          <a:ln w="9360" cap="flat">
            <a:solidFill>
              <a:srgbClr val="000000"/>
            </a:solidFill>
            <a:miter lim="800000"/>
            <a:headEnd/>
            <a:tailEnd/>
          </a:ln>
          <a:effectLst/>
        </p:spPr>
        <p:txBody>
          <a:bodyPr wrap="none" lIns="128735" tIns="64368" rIns="128735" bIns="64368" anchor="ctr"/>
          <a:lstStyle/>
          <a:p>
            <a:endParaRPr lang="it-IT"/>
          </a:p>
        </p:txBody>
      </p:sp>
      <p:sp>
        <p:nvSpPr>
          <p:cNvPr id="115" name="Line 3"/>
          <p:cNvSpPr>
            <a:spLocks noChangeShapeType="1"/>
          </p:cNvSpPr>
          <p:nvPr/>
        </p:nvSpPr>
        <p:spPr bwMode="auto">
          <a:xfrm>
            <a:off x="10234358" y="29587770"/>
            <a:ext cx="2268" cy="497712"/>
          </a:xfrm>
          <a:prstGeom prst="line">
            <a:avLst/>
          </a:prstGeom>
          <a:noFill/>
          <a:ln w="9360" cap="flat">
            <a:solidFill>
              <a:srgbClr val="000000"/>
            </a:solidFill>
            <a:miter lim="800000"/>
            <a:headEnd/>
            <a:tailEnd type="triangle" w="med" len="med"/>
          </a:ln>
          <a:effectLst/>
        </p:spPr>
        <p:txBody>
          <a:bodyPr lIns="128735" tIns="64368" rIns="128735" bIns="64368"/>
          <a:lstStyle/>
          <a:p>
            <a:endParaRPr lang="it-IT"/>
          </a:p>
        </p:txBody>
      </p:sp>
      <p:sp>
        <p:nvSpPr>
          <p:cNvPr id="116" name="AutoShape 4"/>
          <p:cNvSpPr>
            <a:spLocks noChangeArrowheads="1"/>
          </p:cNvSpPr>
          <p:nvPr/>
        </p:nvSpPr>
        <p:spPr bwMode="auto">
          <a:xfrm>
            <a:off x="671338" y="22145654"/>
            <a:ext cx="3500462" cy="1359054"/>
          </a:xfrm>
          <a:prstGeom prst="flowChartProcess">
            <a:avLst/>
          </a:prstGeom>
          <a:noFill/>
          <a:ln w="9525" cap="flat">
            <a:noFill/>
            <a:round/>
            <a:headEnd/>
            <a:tailEnd/>
          </a:ln>
          <a:effectLst/>
        </p:spPr>
        <p:txBody>
          <a:bodyPr wrap="squar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b="1" i="1" dirty="0" smtClean="0">
                <a:solidFill>
                  <a:srgbClr val="000000"/>
                </a:solidFill>
              </a:rPr>
              <a:t>IN SITU</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000" dirty="0" smtClean="0">
                <a:solidFill>
                  <a:srgbClr val="000000"/>
                </a:solidFill>
              </a:rPr>
              <a:t>Air temperature,  humidity (VPD), radiation…</a:t>
            </a:r>
            <a:endParaRPr lang="en-GB" sz="2000" dirty="0">
              <a:solidFill>
                <a:srgbClr val="000000"/>
              </a:solidFill>
            </a:endParaRPr>
          </a:p>
        </p:txBody>
      </p:sp>
      <p:sp>
        <p:nvSpPr>
          <p:cNvPr id="117" name="AutoShape 5"/>
          <p:cNvSpPr>
            <a:spLocks noChangeArrowheads="1"/>
          </p:cNvSpPr>
          <p:nvPr/>
        </p:nvSpPr>
        <p:spPr bwMode="auto">
          <a:xfrm>
            <a:off x="4528990" y="22431406"/>
            <a:ext cx="4058150" cy="1482164"/>
          </a:xfrm>
          <a:prstGeom prst="flowChartProcess">
            <a:avLst/>
          </a:prstGeom>
          <a:noFill/>
          <a:ln w="9525" cap="flat">
            <a:noFill/>
            <a:round/>
            <a:headEnd/>
            <a:tailEnd/>
          </a:ln>
          <a:effectLst/>
        </p:spPr>
        <p:txBody>
          <a:bodyPr wrap="none" lIns="126708" tIns="63355" rIns="126708" bIns="63355" anchor="ctr">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b="1" i="1" dirty="0" smtClean="0">
                <a:solidFill>
                  <a:srgbClr val="000000"/>
                </a:solidFill>
              </a:rPr>
              <a:t>REMOTE SENSING</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dirty="0" smtClean="0">
                <a:solidFill>
                  <a:srgbClr val="000000"/>
                </a:solidFill>
              </a:rPr>
              <a:t>Land surface temperature,</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dirty="0" smtClean="0">
                <a:solidFill>
                  <a:srgbClr val="000000"/>
                </a:solidFill>
              </a:rPr>
              <a:t>vegetation indices…</a:t>
            </a:r>
            <a:endParaRPr lang="en-GB" sz="2400" dirty="0">
              <a:solidFill>
                <a:srgbClr val="000000"/>
              </a:solidFill>
            </a:endParaRPr>
          </a:p>
        </p:txBody>
      </p:sp>
      <p:sp>
        <p:nvSpPr>
          <p:cNvPr id="118" name="AutoShape 8"/>
          <p:cNvSpPr>
            <a:spLocks noChangeArrowheads="1"/>
          </p:cNvSpPr>
          <p:nvPr/>
        </p:nvSpPr>
        <p:spPr bwMode="auto">
          <a:xfrm>
            <a:off x="6054685" y="29254586"/>
            <a:ext cx="1920814" cy="822596"/>
          </a:xfrm>
          <a:prstGeom prst="roundRect">
            <a:avLst>
              <a:gd name="adj" fmla="val 16667"/>
            </a:avLst>
          </a:prstGeom>
          <a:solidFill>
            <a:srgbClr val="FFFFFF"/>
          </a:solidFill>
          <a:ln w="9360" cap="flat">
            <a:solidFill>
              <a:srgbClr val="000000"/>
            </a:solidFill>
            <a:miter lim="800000"/>
            <a:headEnd/>
            <a:tailEnd/>
          </a:ln>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smtClean="0">
                <a:solidFill>
                  <a:srgbClr val="000000"/>
                </a:solidFill>
              </a:rPr>
              <a:t>KERNEL</a:t>
            </a:r>
            <a:endParaRPr lang="it-IT" sz="4000" dirty="0">
              <a:solidFill>
                <a:srgbClr val="000000"/>
              </a:solidFill>
            </a:endParaRPr>
          </a:p>
        </p:txBody>
      </p:sp>
      <p:sp>
        <p:nvSpPr>
          <p:cNvPr id="119" name="AutoShape 9"/>
          <p:cNvSpPr>
            <a:spLocks noChangeArrowheads="1"/>
          </p:cNvSpPr>
          <p:nvPr/>
        </p:nvSpPr>
        <p:spPr bwMode="auto">
          <a:xfrm>
            <a:off x="9711065" y="29254586"/>
            <a:ext cx="2961857" cy="822596"/>
          </a:xfrm>
          <a:prstGeom prst="roundRect">
            <a:avLst>
              <a:gd name="adj" fmla="val 16667"/>
            </a:avLst>
          </a:prstGeom>
          <a:solidFill>
            <a:srgbClr val="FFFFFF"/>
          </a:solidFill>
          <a:ln w="9360" cap="flat">
            <a:solidFill>
              <a:srgbClr val="000000"/>
            </a:solidFill>
            <a:miter lim="800000"/>
            <a:headEnd/>
            <a:tailEnd/>
          </a:ln>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a:solidFill>
                  <a:srgbClr val="000000"/>
                </a:solidFill>
              </a:rPr>
              <a:t>NEURAL </a:t>
            </a:r>
            <a:r>
              <a:rPr lang="it-IT" sz="4000" dirty="0" smtClean="0">
                <a:solidFill>
                  <a:srgbClr val="000000"/>
                </a:solidFill>
              </a:rPr>
              <a:t>NET</a:t>
            </a:r>
            <a:endParaRPr lang="it-IT" sz="4000" dirty="0">
              <a:solidFill>
                <a:srgbClr val="000000"/>
              </a:solidFill>
            </a:endParaRPr>
          </a:p>
        </p:txBody>
      </p:sp>
      <p:sp>
        <p:nvSpPr>
          <p:cNvPr id="120" name="AutoShape 10"/>
          <p:cNvSpPr>
            <a:spLocks noChangeArrowheads="1"/>
          </p:cNvSpPr>
          <p:nvPr/>
        </p:nvSpPr>
        <p:spPr bwMode="auto">
          <a:xfrm>
            <a:off x="1721595" y="29252676"/>
            <a:ext cx="1359585" cy="822596"/>
          </a:xfrm>
          <a:prstGeom prst="roundRect">
            <a:avLst>
              <a:gd name="adj" fmla="val 16667"/>
            </a:avLst>
          </a:prstGeom>
          <a:solidFill>
            <a:srgbClr val="FFFFFF"/>
          </a:solidFill>
          <a:ln w="9360" cap="flat">
            <a:solidFill>
              <a:srgbClr val="000000"/>
            </a:solidFill>
            <a:miter lim="800000"/>
            <a:headEnd/>
            <a:tailEnd/>
          </a:ln>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smtClean="0">
                <a:solidFill>
                  <a:srgbClr val="000000"/>
                </a:solidFill>
              </a:rPr>
              <a:t>TREE</a:t>
            </a:r>
          </a:p>
        </p:txBody>
      </p:sp>
      <p:sp>
        <p:nvSpPr>
          <p:cNvPr id="121" name="AutoShape 11"/>
          <p:cNvSpPr>
            <a:spLocks noChangeArrowheads="1"/>
          </p:cNvSpPr>
          <p:nvPr/>
        </p:nvSpPr>
        <p:spPr bwMode="auto">
          <a:xfrm>
            <a:off x="14030244" y="29254586"/>
            <a:ext cx="1982753" cy="822596"/>
          </a:xfrm>
          <a:prstGeom prst="roundRect">
            <a:avLst>
              <a:gd name="adj" fmla="val 16667"/>
            </a:avLst>
          </a:prstGeom>
          <a:solidFill>
            <a:srgbClr val="FFFFFF"/>
          </a:solidFill>
          <a:ln w="9360" cap="flat">
            <a:solidFill>
              <a:srgbClr val="000000"/>
            </a:solidFill>
            <a:miter lim="800000"/>
            <a:headEnd/>
            <a:tailEnd/>
          </a:ln>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smtClean="0">
                <a:solidFill>
                  <a:srgbClr val="000000"/>
                </a:solidFill>
              </a:rPr>
              <a:t>OTHERS</a:t>
            </a:r>
            <a:endParaRPr lang="it-IT" sz="4000" dirty="0">
              <a:solidFill>
                <a:srgbClr val="000000"/>
              </a:solidFill>
            </a:endParaRPr>
          </a:p>
        </p:txBody>
      </p:sp>
      <p:sp>
        <p:nvSpPr>
          <p:cNvPr id="122" name="Text Box 12"/>
          <p:cNvSpPr txBox="1">
            <a:spLocks noChangeArrowheads="1"/>
          </p:cNvSpPr>
          <p:nvPr/>
        </p:nvSpPr>
        <p:spPr bwMode="auto">
          <a:xfrm>
            <a:off x="9101022" y="21538366"/>
            <a:ext cx="8072494" cy="3321932"/>
          </a:xfrm>
          <a:prstGeom prst="rect">
            <a:avLst/>
          </a:prstGeom>
          <a:noFill/>
          <a:ln w="36000" cap="flat">
            <a:solidFill>
              <a:srgbClr val="800000"/>
            </a:solidFill>
            <a:round/>
            <a:headEnd/>
            <a:tailEnd/>
          </a:ln>
          <a:effectLst/>
        </p:spPr>
        <p:txBody>
          <a:bodyPr lIns="152050" tIns="88695" rIns="152050" bIns="88695"/>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800" dirty="0" smtClean="0">
                <a:solidFill>
                  <a:srgbClr val="800000"/>
                </a:solidFill>
                <a:effectLst>
                  <a:outerShdw blurRad="38100" dist="38100" dir="2700000" algn="tl">
                    <a:srgbClr val="C0C0C0"/>
                  </a:outerShdw>
                </a:effectLst>
              </a:rPr>
              <a:t>FLUXES</a:t>
            </a:r>
            <a:endParaRPr lang="it-IT" sz="4800" dirty="0">
              <a:solidFill>
                <a:srgbClr val="800000"/>
              </a:solidFill>
              <a:effectLst>
                <a:outerShdw blurRad="38100" dist="38100" dir="2700000" algn="tl">
                  <a:srgbClr val="C0C0C0"/>
                </a:outerShdw>
              </a:effectLst>
            </a:endParaRPr>
          </a:p>
        </p:txBody>
      </p:sp>
      <p:sp>
        <p:nvSpPr>
          <p:cNvPr id="123" name="Text Box 13"/>
          <p:cNvSpPr txBox="1">
            <a:spLocks noChangeArrowheads="1"/>
          </p:cNvSpPr>
          <p:nvPr/>
        </p:nvSpPr>
        <p:spPr bwMode="auto">
          <a:xfrm>
            <a:off x="6454716" y="22779862"/>
            <a:ext cx="2336040" cy="1102861"/>
          </a:xfrm>
          <a:prstGeom prst="rect">
            <a:avLst/>
          </a:prstGeom>
          <a:noFill/>
          <a:ln w="9525" cap="flat">
            <a:noFill/>
            <a:round/>
            <a:headEnd/>
            <a:tailEnd/>
          </a:ln>
          <a:effectLst/>
        </p:spPr>
        <p:txBody>
          <a:bodyPr wrap="none" lIns="128735" tIns="64368" rIns="128735" bIns="64368" anchor="ctr"/>
          <a:lstStyle/>
          <a:p>
            <a:endParaRPr lang="it-IT"/>
          </a:p>
        </p:txBody>
      </p:sp>
      <p:sp>
        <p:nvSpPr>
          <p:cNvPr id="124" name="Text Box 14"/>
          <p:cNvSpPr txBox="1">
            <a:spLocks noChangeArrowheads="1"/>
          </p:cNvSpPr>
          <p:nvPr/>
        </p:nvSpPr>
        <p:spPr bwMode="auto">
          <a:xfrm>
            <a:off x="7094292" y="22426858"/>
            <a:ext cx="2590056" cy="1102859"/>
          </a:xfrm>
          <a:prstGeom prst="rect">
            <a:avLst/>
          </a:prstGeom>
          <a:noFill/>
          <a:ln w="9525" cap="flat">
            <a:noFill/>
            <a:round/>
            <a:headEnd/>
            <a:tailEnd/>
          </a:ln>
          <a:effectLst/>
        </p:spPr>
        <p:txBody>
          <a:bodyPr wrap="none" lIns="128735" tIns="64368" rIns="128735" bIns="64368" anchor="ctr"/>
          <a:lstStyle/>
          <a:p>
            <a:endParaRPr lang="it-IT"/>
          </a:p>
        </p:txBody>
      </p:sp>
      <p:sp>
        <p:nvSpPr>
          <p:cNvPr id="125" name="Text Box 15"/>
          <p:cNvSpPr txBox="1">
            <a:spLocks noChangeArrowheads="1"/>
          </p:cNvSpPr>
          <p:nvPr/>
        </p:nvSpPr>
        <p:spPr bwMode="auto">
          <a:xfrm>
            <a:off x="4628974" y="25261843"/>
            <a:ext cx="2975616" cy="475787"/>
          </a:xfrm>
          <a:prstGeom prst="rect">
            <a:avLst/>
          </a:prstGeom>
          <a:noFill/>
          <a:ln w="9525" cap="flat">
            <a:noFill/>
            <a:round/>
            <a:headEnd/>
            <a:tailEnd/>
          </a:ln>
          <a:effectLst/>
        </p:spPr>
        <p:txBody>
          <a:bodyPr wrap="none" lIns="128735" tIns="64368" rIns="128735" bIns="64368" anchor="ctr"/>
          <a:lstStyle/>
          <a:p>
            <a:endParaRPr lang="it-IT"/>
          </a:p>
        </p:txBody>
      </p:sp>
      <p:sp>
        <p:nvSpPr>
          <p:cNvPr id="126" name="Text Box 16"/>
          <p:cNvSpPr txBox="1">
            <a:spLocks noChangeArrowheads="1"/>
          </p:cNvSpPr>
          <p:nvPr/>
        </p:nvSpPr>
        <p:spPr bwMode="auto">
          <a:xfrm>
            <a:off x="1385718" y="30692065"/>
            <a:ext cx="15073418" cy="526215"/>
          </a:xfrm>
          <a:prstGeom prst="rect">
            <a:avLst/>
          </a:prstGeom>
          <a:solidFill>
            <a:srgbClr val="FFFFFF"/>
          </a:solidFill>
          <a:ln w="36000" cap="flat">
            <a:solidFill>
              <a:srgbClr val="800000"/>
            </a:solidFill>
            <a:round/>
            <a:headEnd/>
            <a:tailEnd/>
          </a:ln>
          <a:effectLst>
            <a:outerShdw dist="152735" dir="2700000" algn="ctr" rotWithShape="0">
              <a:srgbClr val="000000"/>
            </a:outerShdw>
          </a:effectLst>
        </p:spPr>
        <p:txBody>
          <a:bodyPr lIns="152050" tIns="88695" rIns="152050" bIns="88695" anchor="ctr" anchorCtr="0"/>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800" b="1" smtClean="0">
                <a:solidFill>
                  <a:srgbClr val="000000"/>
                </a:solidFill>
              </a:rPr>
              <a:t>Up-scaled Fluxes</a:t>
            </a:r>
            <a:endParaRPr lang="en-GB" sz="4800" b="1">
              <a:solidFill>
                <a:srgbClr val="000000"/>
              </a:solidFill>
            </a:endParaRPr>
          </a:p>
        </p:txBody>
      </p:sp>
      <p:sp>
        <p:nvSpPr>
          <p:cNvPr id="127" name="Text Box 17"/>
          <p:cNvSpPr txBox="1">
            <a:spLocks noChangeArrowheads="1"/>
          </p:cNvSpPr>
          <p:nvPr/>
        </p:nvSpPr>
        <p:spPr bwMode="auto">
          <a:xfrm>
            <a:off x="528462" y="21502712"/>
            <a:ext cx="8072494" cy="3357586"/>
          </a:xfrm>
          <a:prstGeom prst="rect">
            <a:avLst/>
          </a:prstGeom>
          <a:noFill/>
          <a:ln w="36000" cap="flat">
            <a:solidFill>
              <a:srgbClr val="000080"/>
            </a:solidFill>
            <a:round/>
            <a:headEnd/>
            <a:tailEnd/>
          </a:ln>
          <a:effectLst/>
        </p:spPr>
        <p:txBody>
          <a:bodyPr lIns="152050" tIns="88695" rIns="152050" bIns="88695"/>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800" dirty="0">
                <a:solidFill>
                  <a:srgbClr val="000080"/>
                </a:solidFill>
                <a:effectLst>
                  <a:outerShdw blurRad="38100" dist="38100" dir="2700000" algn="tl">
                    <a:srgbClr val="C0C0C0"/>
                  </a:outerShdw>
                </a:effectLst>
              </a:rPr>
              <a:t>DRIVERS</a:t>
            </a:r>
            <a:r>
              <a:rPr lang="it-IT" sz="3100" dirty="0">
                <a:solidFill>
                  <a:srgbClr val="000080"/>
                </a:solidFill>
                <a:effectLst>
                  <a:outerShdw blurRad="38100" dist="38100" dir="2700000" algn="tl">
                    <a:srgbClr val="C0C0C0"/>
                  </a:outerShdw>
                </a:effectLst>
              </a:rPr>
              <a:t> (~200)</a:t>
            </a:r>
          </a:p>
        </p:txBody>
      </p:sp>
      <p:sp>
        <p:nvSpPr>
          <p:cNvPr id="128" name="AutoShape 18"/>
          <p:cNvSpPr>
            <a:spLocks noChangeArrowheads="1"/>
          </p:cNvSpPr>
          <p:nvPr/>
        </p:nvSpPr>
        <p:spPr bwMode="auto">
          <a:xfrm>
            <a:off x="742776" y="24503108"/>
            <a:ext cx="4643470" cy="1359054"/>
          </a:xfrm>
          <a:prstGeom prst="flowChartProcess">
            <a:avLst/>
          </a:prstGeom>
          <a:solidFill>
            <a:srgbClr val="E6E6FF"/>
          </a:solidFill>
          <a:ln w="9360" cap="flat">
            <a:solidFill>
              <a:srgbClr val="000000"/>
            </a:solidFill>
            <a:prstDash val="sysDot"/>
            <a:round/>
            <a:headEnd/>
            <a:tailEnd/>
          </a:ln>
          <a:effectLst/>
        </p:spPr>
        <p:txBody>
          <a:bodyPr wrap="square" lIns="126708" tIns="63355" rIns="126708" bIns="63355">
            <a:spAutoFit/>
          </a:bodyPr>
          <a:lstStyle/>
          <a:p>
            <a:pP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dirty="0" smtClean="0">
                <a:solidFill>
                  <a:srgbClr val="000000"/>
                </a:solidFill>
              </a:rPr>
              <a:t>Mean Seasonal Cycle</a:t>
            </a:r>
          </a:p>
          <a:p>
            <a:pP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dirty="0" smtClean="0">
                <a:solidFill>
                  <a:srgbClr val="000000"/>
                </a:solidFill>
              </a:rPr>
              <a:t>(MSC) </a:t>
            </a:r>
            <a:endParaRPr lang="en-GB" sz="4000" dirty="0">
              <a:solidFill>
                <a:srgbClr val="000000"/>
              </a:solidFill>
            </a:endParaRPr>
          </a:p>
        </p:txBody>
      </p:sp>
      <p:sp>
        <p:nvSpPr>
          <p:cNvPr id="129" name="AutoShape 19"/>
          <p:cNvSpPr>
            <a:spLocks noChangeArrowheads="1"/>
          </p:cNvSpPr>
          <p:nvPr/>
        </p:nvSpPr>
        <p:spPr bwMode="auto">
          <a:xfrm>
            <a:off x="6751618" y="25074612"/>
            <a:ext cx="4169923" cy="794675"/>
          </a:xfrm>
          <a:prstGeom prst="flowChartProcess">
            <a:avLst/>
          </a:prstGeom>
          <a:solidFill>
            <a:srgbClr val="FFFFFF"/>
          </a:solidFill>
          <a:ln w="36000" cap="flat">
            <a:solidFill>
              <a:srgbClr val="FF3333"/>
            </a:solidFill>
            <a:round/>
            <a:headEnd/>
            <a:tailEnd/>
          </a:ln>
          <a:effectLst>
            <a:outerShdw dist="152735" dir="2700000" algn="ctr" rotWithShape="0">
              <a:srgbClr val="000000"/>
            </a:outerShdw>
          </a:effectLst>
        </p:spPr>
        <p:txBody>
          <a:bodyPr wrap="none" lIns="152050" tIns="88695" rIns="152050" bIns="8869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b="1" smtClean="0">
                <a:solidFill>
                  <a:srgbClr val="000000"/>
                </a:solidFill>
              </a:rPr>
              <a:t>Features selection</a:t>
            </a:r>
            <a:endParaRPr lang="en-GB" sz="4000" b="1">
              <a:solidFill>
                <a:srgbClr val="000000"/>
              </a:solidFill>
            </a:endParaRPr>
          </a:p>
        </p:txBody>
      </p:sp>
      <p:sp>
        <p:nvSpPr>
          <p:cNvPr id="130" name="AutoShape 20"/>
          <p:cNvSpPr>
            <a:spLocks noChangeArrowheads="1"/>
          </p:cNvSpPr>
          <p:nvPr/>
        </p:nvSpPr>
        <p:spPr bwMode="auto">
          <a:xfrm>
            <a:off x="8958146" y="22217092"/>
            <a:ext cx="4929222" cy="1482164"/>
          </a:xfrm>
          <a:prstGeom prst="flowChartProcess">
            <a:avLst/>
          </a:prstGeom>
          <a:noFill/>
          <a:ln w="9525" cap="flat">
            <a:noFill/>
            <a:round/>
            <a:headEnd/>
            <a:tailEnd/>
          </a:ln>
          <a:effectLst/>
        </p:spPr>
        <p:txBody>
          <a:bodyPr wrap="squar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b="1" i="1" smtClean="0">
                <a:solidFill>
                  <a:srgbClr val="000000"/>
                </a:solidFill>
              </a:rPr>
              <a:t>ENERGY</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smtClean="0">
                <a:solidFill>
                  <a:srgbClr val="000000"/>
                </a:solidFill>
              </a:rPr>
              <a:t>Net radiation (Rn), latent heat (LE), sensible heat (H).</a:t>
            </a:r>
            <a:endParaRPr lang="en-GB" sz="2400">
              <a:solidFill>
                <a:srgbClr val="000000"/>
              </a:solidFill>
            </a:endParaRPr>
          </a:p>
        </p:txBody>
      </p:sp>
      <p:sp>
        <p:nvSpPr>
          <p:cNvPr id="131" name="AutoShape 21"/>
          <p:cNvSpPr>
            <a:spLocks noChangeArrowheads="1"/>
          </p:cNvSpPr>
          <p:nvPr/>
        </p:nvSpPr>
        <p:spPr bwMode="auto">
          <a:xfrm>
            <a:off x="12672922" y="22860034"/>
            <a:ext cx="4572032" cy="2020773"/>
          </a:xfrm>
          <a:prstGeom prst="flowChartProcess">
            <a:avLst/>
          </a:prstGeom>
          <a:noFill/>
          <a:ln w="9525" cap="flat">
            <a:noFill/>
            <a:round/>
            <a:headEnd/>
            <a:tailEnd/>
          </a:ln>
          <a:effectLst/>
        </p:spPr>
        <p:txBody>
          <a:bodyPr wrap="squar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b="1" i="1" smtClean="0">
                <a:solidFill>
                  <a:srgbClr val="000000"/>
                </a:solidFill>
              </a:rPr>
              <a:t>CARBON</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smtClean="0">
                <a:solidFill>
                  <a:srgbClr val="000000"/>
                </a:solidFill>
              </a:rPr>
              <a:t>Gross Primary Production (GPP), </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smtClean="0">
                <a:solidFill>
                  <a:srgbClr val="000000"/>
                </a:solidFill>
              </a:rPr>
              <a:t>Net Ecosystem Exchange (NEE), </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2400" smtClean="0">
                <a:solidFill>
                  <a:srgbClr val="000000"/>
                </a:solidFill>
              </a:rPr>
              <a:t>Total Ecosystem Respiration (TER);</a:t>
            </a:r>
          </a:p>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endParaRPr lang="en-GB" sz="1100">
              <a:solidFill>
                <a:srgbClr val="000000"/>
              </a:solidFill>
            </a:endParaRPr>
          </a:p>
        </p:txBody>
      </p:sp>
      <p:sp>
        <p:nvSpPr>
          <p:cNvPr id="132" name="AutoShape 22"/>
          <p:cNvSpPr>
            <a:spLocks noChangeArrowheads="1"/>
          </p:cNvSpPr>
          <p:nvPr/>
        </p:nvSpPr>
        <p:spPr bwMode="auto">
          <a:xfrm>
            <a:off x="1314280" y="27521680"/>
            <a:ext cx="2165068" cy="743501"/>
          </a:xfrm>
          <a:prstGeom prst="flowChartProcess">
            <a:avLst/>
          </a:prstGeom>
          <a:solidFill>
            <a:srgbClr val="FFFFCC"/>
          </a:solidFill>
          <a:ln w="9360" cap="flat">
            <a:solidFill>
              <a:srgbClr val="000000"/>
            </a:solidFill>
            <a:round/>
            <a:headEnd/>
            <a:tailEnd/>
          </a:ln>
          <a:effectLst>
            <a:outerShdw dist="152735" dir="2700000" algn="ctr" rotWithShape="0">
              <a:srgbClr val="000000"/>
            </a:outerShdw>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2300" dirty="0">
                <a:solidFill>
                  <a:srgbClr val="000000"/>
                </a:solidFill>
              </a:rPr>
              <a:t> </a:t>
            </a:r>
            <a:r>
              <a:rPr lang="it-IT" sz="4000" dirty="0">
                <a:solidFill>
                  <a:srgbClr val="000000"/>
                </a:solidFill>
              </a:rPr>
              <a:t>CARBON</a:t>
            </a:r>
          </a:p>
        </p:txBody>
      </p:sp>
      <p:sp>
        <p:nvSpPr>
          <p:cNvPr id="133" name="AutoShape 23"/>
          <p:cNvSpPr>
            <a:spLocks noChangeArrowheads="1"/>
          </p:cNvSpPr>
          <p:nvPr/>
        </p:nvSpPr>
        <p:spPr bwMode="auto">
          <a:xfrm>
            <a:off x="6029188" y="27512909"/>
            <a:ext cx="1964372" cy="743501"/>
          </a:xfrm>
          <a:prstGeom prst="flowChartProcess">
            <a:avLst/>
          </a:prstGeom>
          <a:solidFill>
            <a:srgbClr val="FFFFCC"/>
          </a:solidFill>
          <a:ln w="9360" cap="flat">
            <a:solidFill>
              <a:srgbClr val="000000"/>
            </a:solidFill>
            <a:round/>
            <a:headEnd/>
            <a:tailEnd/>
          </a:ln>
          <a:effectLst>
            <a:outerShdw dist="152735" dir="2700000" algn="ctr" rotWithShape="0">
              <a:srgbClr val="000000"/>
            </a:outerShdw>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a:solidFill>
                  <a:srgbClr val="000000"/>
                </a:solidFill>
              </a:rPr>
              <a:t>ENERGY</a:t>
            </a:r>
          </a:p>
        </p:txBody>
      </p:sp>
      <p:sp>
        <p:nvSpPr>
          <p:cNvPr id="134" name="AutoShape 24"/>
          <p:cNvSpPr>
            <a:spLocks noChangeArrowheads="1"/>
          </p:cNvSpPr>
          <p:nvPr/>
        </p:nvSpPr>
        <p:spPr bwMode="auto">
          <a:xfrm>
            <a:off x="10249453" y="27521680"/>
            <a:ext cx="1862014" cy="743501"/>
          </a:xfrm>
          <a:prstGeom prst="flowChartProcess">
            <a:avLst/>
          </a:prstGeom>
          <a:solidFill>
            <a:srgbClr val="E6E6FF"/>
          </a:solidFill>
          <a:ln w="9360" cap="flat">
            <a:solidFill>
              <a:srgbClr val="000000"/>
            </a:solidFill>
            <a:round/>
            <a:headEnd/>
            <a:tailEnd/>
          </a:ln>
          <a:effectLst>
            <a:outerShdw dist="152735" dir="2700000" algn="ctr" rotWithShape="0">
              <a:srgbClr val="000000"/>
            </a:outerShdw>
          </a:effectLst>
        </p:spPr>
        <p:txBody>
          <a:bodyPr wrap="none" lIns="76024" tIns="63355" rIns="76024"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a:solidFill>
                  <a:srgbClr val="000000"/>
                </a:solidFill>
              </a:rPr>
              <a:t>ENERGY</a:t>
            </a:r>
          </a:p>
        </p:txBody>
      </p:sp>
      <p:sp>
        <p:nvSpPr>
          <p:cNvPr id="135" name="AutoShape 25"/>
          <p:cNvSpPr>
            <a:spLocks noChangeArrowheads="1"/>
          </p:cNvSpPr>
          <p:nvPr/>
        </p:nvSpPr>
        <p:spPr bwMode="auto">
          <a:xfrm>
            <a:off x="14030244" y="27510715"/>
            <a:ext cx="1995384" cy="743501"/>
          </a:xfrm>
          <a:prstGeom prst="flowChartProcess">
            <a:avLst/>
          </a:prstGeom>
          <a:solidFill>
            <a:srgbClr val="E6E6FF"/>
          </a:solidFill>
          <a:ln w="9360" cap="flat">
            <a:solidFill>
              <a:srgbClr val="000000"/>
            </a:solidFill>
            <a:round/>
            <a:headEnd/>
            <a:tailEnd/>
          </a:ln>
          <a:effectLst>
            <a:outerShdw dist="152735" dir="2700000" algn="ctr" rotWithShape="0">
              <a:srgbClr val="000000"/>
            </a:outerShdw>
          </a:effectLst>
        </p:spPr>
        <p:txBody>
          <a:bodyPr wrap="none" lIns="76024" tIns="63355" rIns="76024"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it-IT" sz="4000" dirty="0">
                <a:solidFill>
                  <a:srgbClr val="000000"/>
                </a:solidFill>
              </a:rPr>
              <a:t>CARBON</a:t>
            </a:r>
          </a:p>
        </p:txBody>
      </p:sp>
      <p:cxnSp>
        <p:nvCxnSpPr>
          <p:cNvPr id="136" name="AutoShape 26"/>
          <p:cNvCxnSpPr>
            <a:cxnSpLocks noChangeShapeType="1"/>
            <a:stCxn id="155" idx="2"/>
            <a:endCxn id="132" idx="0"/>
          </p:cNvCxnSpPr>
          <p:nvPr/>
        </p:nvCxnSpPr>
        <p:spPr bwMode="auto">
          <a:xfrm rot="5400000">
            <a:off x="3239996" y="26260815"/>
            <a:ext cx="417683" cy="2104046"/>
          </a:xfrm>
          <a:prstGeom prst="straightConnector1">
            <a:avLst/>
          </a:prstGeom>
          <a:noFill/>
          <a:ln w="9360" cap="flat">
            <a:solidFill>
              <a:srgbClr val="000000"/>
            </a:solidFill>
            <a:miter lim="800000"/>
            <a:headEnd/>
            <a:tailEnd type="triangle" w="med" len="med"/>
          </a:ln>
          <a:effectLst/>
        </p:spPr>
      </p:cxnSp>
      <p:cxnSp>
        <p:nvCxnSpPr>
          <p:cNvPr id="137" name="AutoShape 27"/>
          <p:cNvCxnSpPr>
            <a:cxnSpLocks noChangeShapeType="1"/>
            <a:stCxn id="155" idx="2"/>
            <a:endCxn id="133" idx="0"/>
          </p:cNvCxnSpPr>
          <p:nvPr/>
        </p:nvCxnSpPr>
        <p:spPr bwMode="auto">
          <a:xfrm rot="16200000" flipH="1">
            <a:off x="5551661" y="26053196"/>
            <a:ext cx="408912" cy="2510514"/>
          </a:xfrm>
          <a:prstGeom prst="straightConnector1">
            <a:avLst/>
          </a:prstGeom>
          <a:noFill/>
          <a:ln w="9360" cap="flat">
            <a:solidFill>
              <a:srgbClr val="000000"/>
            </a:solidFill>
            <a:miter lim="800000"/>
            <a:headEnd/>
            <a:tailEnd type="triangle" w="med" len="med"/>
          </a:ln>
          <a:effectLst/>
        </p:spPr>
      </p:cxnSp>
      <p:cxnSp>
        <p:nvCxnSpPr>
          <p:cNvPr id="138" name="AutoShape 28"/>
          <p:cNvCxnSpPr>
            <a:cxnSpLocks noChangeShapeType="1"/>
            <a:stCxn id="156" idx="2"/>
            <a:endCxn id="134" idx="0"/>
          </p:cNvCxnSpPr>
          <p:nvPr/>
        </p:nvCxnSpPr>
        <p:spPr bwMode="auto">
          <a:xfrm rot="5400000">
            <a:off x="11844809" y="26439338"/>
            <a:ext cx="417993" cy="1746690"/>
          </a:xfrm>
          <a:prstGeom prst="straightConnector1">
            <a:avLst/>
          </a:prstGeom>
          <a:noFill/>
          <a:ln w="9360" cap="flat">
            <a:solidFill>
              <a:srgbClr val="000000"/>
            </a:solidFill>
            <a:miter lim="800000"/>
            <a:headEnd/>
            <a:tailEnd type="triangle" w="med" len="med"/>
          </a:ln>
          <a:effectLst/>
        </p:spPr>
      </p:cxnSp>
      <p:cxnSp>
        <p:nvCxnSpPr>
          <p:cNvPr id="139" name="AutoShape 29"/>
          <p:cNvCxnSpPr>
            <a:cxnSpLocks noChangeShapeType="1"/>
            <a:stCxn id="156" idx="2"/>
            <a:endCxn id="135" idx="0"/>
          </p:cNvCxnSpPr>
          <p:nvPr/>
        </p:nvCxnSpPr>
        <p:spPr bwMode="auto">
          <a:xfrm rot="16200000" flipH="1">
            <a:off x="13774029" y="26256808"/>
            <a:ext cx="407028" cy="2100786"/>
          </a:xfrm>
          <a:prstGeom prst="straightConnector1">
            <a:avLst/>
          </a:prstGeom>
          <a:noFill/>
          <a:ln w="9360" cap="flat">
            <a:solidFill>
              <a:srgbClr val="000000"/>
            </a:solidFill>
            <a:miter lim="800000"/>
            <a:headEnd/>
            <a:tailEnd type="triangle" w="med" len="med"/>
          </a:ln>
          <a:effectLst/>
        </p:spPr>
      </p:cxnSp>
      <p:cxnSp>
        <p:nvCxnSpPr>
          <p:cNvPr id="140" name="AutoShape 30"/>
          <p:cNvCxnSpPr>
            <a:cxnSpLocks noChangeShapeType="1"/>
            <a:stCxn id="132" idx="2"/>
            <a:endCxn id="120" idx="0"/>
          </p:cNvCxnSpPr>
          <p:nvPr/>
        </p:nvCxnSpPr>
        <p:spPr bwMode="auto">
          <a:xfrm rot="16200000" flipH="1">
            <a:off x="1905354" y="28756641"/>
            <a:ext cx="987495" cy="4574"/>
          </a:xfrm>
          <a:prstGeom prst="straightConnector1">
            <a:avLst/>
          </a:prstGeom>
          <a:noFill/>
          <a:ln w="9360" cap="flat">
            <a:solidFill>
              <a:srgbClr val="000000"/>
            </a:solidFill>
            <a:miter lim="800000"/>
            <a:headEnd/>
            <a:tailEnd type="triangle" w="med" len="med"/>
          </a:ln>
          <a:effectLst/>
        </p:spPr>
      </p:cxnSp>
      <p:cxnSp>
        <p:nvCxnSpPr>
          <p:cNvPr id="141" name="AutoShape 31"/>
          <p:cNvCxnSpPr>
            <a:cxnSpLocks noChangeShapeType="1"/>
            <a:stCxn id="133" idx="2"/>
            <a:endCxn id="118" idx="0"/>
          </p:cNvCxnSpPr>
          <p:nvPr/>
        </p:nvCxnSpPr>
        <p:spPr bwMode="auto">
          <a:xfrm rot="16200000" flipH="1">
            <a:off x="6514145" y="28753639"/>
            <a:ext cx="998176" cy="3718"/>
          </a:xfrm>
          <a:prstGeom prst="straightConnector1">
            <a:avLst/>
          </a:prstGeom>
          <a:noFill/>
          <a:ln w="9360" cap="flat">
            <a:solidFill>
              <a:srgbClr val="000000"/>
            </a:solidFill>
            <a:miter lim="800000"/>
            <a:headEnd/>
            <a:tailEnd type="triangle" w="med" len="med"/>
          </a:ln>
          <a:effectLst/>
        </p:spPr>
      </p:cxnSp>
      <p:cxnSp>
        <p:nvCxnSpPr>
          <p:cNvPr id="142" name="AutoShape 32"/>
          <p:cNvCxnSpPr>
            <a:cxnSpLocks noChangeShapeType="1"/>
            <a:stCxn id="134" idx="2"/>
            <a:endCxn id="119" idx="0"/>
          </p:cNvCxnSpPr>
          <p:nvPr/>
        </p:nvCxnSpPr>
        <p:spPr bwMode="auto">
          <a:xfrm rot="16200000" flipH="1">
            <a:off x="10691525" y="28754116"/>
            <a:ext cx="989405" cy="11534"/>
          </a:xfrm>
          <a:prstGeom prst="straightConnector1">
            <a:avLst/>
          </a:prstGeom>
          <a:noFill/>
          <a:ln w="9360" cap="flat">
            <a:solidFill>
              <a:srgbClr val="000000"/>
            </a:solidFill>
            <a:miter lim="800000"/>
            <a:headEnd/>
            <a:tailEnd type="triangle" w="med" len="med"/>
          </a:ln>
          <a:effectLst/>
        </p:spPr>
      </p:cxnSp>
      <p:cxnSp>
        <p:nvCxnSpPr>
          <p:cNvPr id="143" name="AutoShape 33"/>
          <p:cNvCxnSpPr>
            <a:cxnSpLocks noChangeShapeType="1"/>
            <a:stCxn id="135" idx="2"/>
            <a:endCxn id="121" idx="0"/>
          </p:cNvCxnSpPr>
          <p:nvPr/>
        </p:nvCxnSpPr>
        <p:spPr bwMode="auto">
          <a:xfrm rot="5400000">
            <a:off x="14524594" y="28751244"/>
            <a:ext cx="1000370" cy="6315"/>
          </a:xfrm>
          <a:prstGeom prst="straightConnector1">
            <a:avLst/>
          </a:prstGeom>
          <a:noFill/>
          <a:ln w="9360" cap="flat">
            <a:solidFill>
              <a:srgbClr val="000000"/>
            </a:solidFill>
            <a:miter lim="800000"/>
            <a:headEnd/>
            <a:tailEnd type="triangle" w="med" len="med"/>
          </a:ln>
          <a:effectLst/>
        </p:spPr>
      </p:cxnSp>
      <p:cxnSp>
        <p:nvCxnSpPr>
          <p:cNvPr id="144" name="AutoShape 34"/>
          <p:cNvCxnSpPr>
            <a:cxnSpLocks noChangeShapeType="1"/>
            <a:stCxn id="132" idx="2"/>
            <a:endCxn id="118" idx="0"/>
          </p:cNvCxnSpPr>
          <p:nvPr/>
        </p:nvCxnSpPr>
        <p:spPr bwMode="auto">
          <a:xfrm rot="16200000" flipH="1">
            <a:off x="4211251" y="26450744"/>
            <a:ext cx="989405" cy="4618278"/>
          </a:xfrm>
          <a:prstGeom prst="straightConnector1">
            <a:avLst/>
          </a:prstGeom>
          <a:noFill/>
          <a:ln w="9360" cap="flat">
            <a:solidFill>
              <a:srgbClr val="000000"/>
            </a:solidFill>
            <a:miter lim="800000"/>
            <a:headEnd/>
            <a:tailEnd type="triangle" w="med" len="med"/>
          </a:ln>
          <a:effectLst/>
        </p:spPr>
      </p:cxnSp>
      <p:cxnSp>
        <p:nvCxnSpPr>
          <p:cNvPr id="145" name="AutoShape 35"/>
          <p:cNvCxnSpPr>
            <a:cxnSpLocks noChangeShapeType="1"/>
            <a:stCxn id="132" idx="2"/>
            <a:endCxn id="119" idx="0"/>
          </p:cNvCxnSpPr>
          <p:nvPr/>
        </p:nvCxnSpPr>
        <p:spPr bwMode="auto">
          <a:xfrm rot="16200000" flipH="1">
            <a:off x="6299702" y="24362293"/>
            <a:ext cx="989405" cy="8795180"/>
          </a:xfrm>
          <a:prstGeom prst="straightConnector1">
            <a:avLst/>
          </a:prstGeom>
          <a:noFill/>
          <a:ln w="9360" cap="flat">
            <a:solidFill>
              <a:srgbClr val="000000"/>
            </a:solidFill>
            <a:miter lim="800000"/>
            <a:headEnd/>
            <a:tailEnd type="triangle" w="med" len="med"/>
          </a:ln>
          <a:effectLst/>
        </p:spPr>
      </p:cxnSp>
      <p:cxnSp>
        <p:nvCxnSpPr>
          <p:cNvPr id="146" name="AutoShape 36"/>
          <p:cNvCxnSpPr>
            <a:cxnSpLocks noChangeShapeType="1"/>
            <a:stCxn id="132" idx="2"/>
            <a:endCxn id="119" idx="0"/>
          </p:cNvCxnSpPr>
          <p:nvPr/>
        </p:nvCxnSpPr>
        <p:spPr bwMode="auto">
          <a:xfrm rot="16200000" flipH="1">
            <a:off x="6299702" y="24362293"/>
            <a:ext cx="989405" cy="8795180"/>
          </a:xfrm>
          <a:prstGeom prst="straightConnector1">
            <a:avLst/>
          </a:prstGeom>
          <a:noFill/>
          <a:ln w="9360" cap="flat">
            <a:solidFill>
              <a:srgbClr val="000000"/>
            </a:solidFill>
            <a:miter lim="800000"/>
            <a:headEnd/>
            <a:tailEnd type="triangle" w="med" len="med"/>
          </a:ln>
          <a:effectLst/>
        </p:spPr>
      </p:cxnSp>
      <p:cxnSp>
        <p:nvCxnSpPr>
          <p:cNvPr id="147" name="AutoShape 37"/>
          <p:cNvCxnSpPr>
            <a:cxnSpLocks noChangeShapeType="1"/>
            <a:stCxn id="133" idx="2"/>
            <a:endCxn id="120" idx="0"/>
          </p:cNvCxnSpPr>
          <p:nvPr/>
        </p:nvCxnSpPr>
        <p:spPr bwMode="auto">
          <a:xfrm rot="5400000">
            <a:off x="4208248" y="26449550"/>
            <a:ext cx="996266" cy="4609986"/>
          </a:xfrm>
          <a:prstGeom prst="straightConnector1">
            <a:avLst/>
          </a:prstGeom>
          <a:noFill/>
          <a:ln w="9360" cap="flat">
            <a:solidFill>
              <a:srgbClr val="000000"/>
            </a:solidFill>
            <a:miter lim="800000"/>
            <a:headEnd/>
            <a:tailEnd type="triangle" w="med" len="med"/>
          </a:ln>
          <a:effectLst/>
        </p:spPr>
      </p:cxnSp>
      <p:cxnSp>
        <p:nvCxnSpPr>
          <p:cNvPr id="148" name="AutoShape 38"/>
          <p:cNvCxnSpPr>
            <a:cxnSpLocks noChangeShapeType="1"/>
            <a:stCxn id="133" idx="2"/>
            <a:endCxn id="119" idx="0"/>
          </p:cNvCxnSpPr>
          <p:nvPr/>
        </p:nvCxnSpPr>
        <p:spPr bwMode="auto">
          <a:xfrm rot="16200000" flipH="1">
            <a:off x="8602596" y="26665188"/>
            <a:ext cx="998176" cy="4180620"/>
          </a:xfrm>
          <a:prstGeom prst="straightConnector1">
            <a:avLst/>
          </a:prstGeom>
          <a:noFill/>
          <a:ln w="9360" cap="flat">
            <a:solidFill>
              <a:srgbClr val="000000"/>
            </a:solidFill>
            <a:miter lim="800000"/>
            <a:headEnd/>
            <a:tailEnd type="triangle" w="med" len="med"/>
          </a:ln>
          <a:effectLst/>
        </p:spPr>
      </p:cxnSp>
      <p:cxnSp>
        <p:nvCxnSpPr>
          <p:cNvPr id="149" name="AutoShape 39"/>
          <p:cNvCxnSpPr>
            <a:cxnSpLocks noChangeShapeType="1"/>
            <a:stCxn id="133" idx="2"/>
            <a:endCxn id="121" idx="0"/>
          </p:cNvCxnSpPr>
          <p:nvPr/>
        </p:nvCxnSpPr>
        <p:spPr bwMode="auto">
          <a:xfrm rot="16200000" flipH="1">
            <a:off x="10517409" y="24750374"/>
            <a:ext cx="998176" cy="8010247"/>
          </a:xfrm>
          <a:prstGeom prst="straightConnector1">
            <a:avLst/>
          </a:prstGeom>
          <a:noFill/>
          <a:ln w="9360" cap="flat">
            <a:solidFill>
              <a:srgbClr val="000000"/>
            </a:solidFill>
            <a:miter lim="800000"/>
            <a:headEnd/>
            <a:tailEnd type="triangle" w="med" len="med"/>
          </a:ln>
          <a:effectLst/>
        </p:spPr>
      </p:cxnSp>
      <p:cxnSp>
        <p:nvCxnSpPr>
          <p:cNvPr id="150" name="AutoShape 40"/>
          <p:cNvCxnSpPr>
            <a:cxnSpLocks noChangeShapeType="1"/>
            <a:stCxn id="134" idx="2"/>
            <a:endCxn id="118" idx="0"/>
          </p:cNvCxnSpPr>
          <p:nvPr/>
        </p:nvCxnSpPr>
        <p:spPr bwMode="auto">
          <a:xfrm rot="5400000">
            <a:off x="8603074" y="26677199"/>
            <a:ext cx="989405" cy="4165368"/>
          </a:xfrm>
          <a:prstGeom prst="straightConnector1">
            <a:avLst/>
          </a:prstGeom>
          <a:noFill/>
          <a:ln w="9360" cap="flat">
            <a:solidFill>
              <a:srgbClr val="000000"/>
            </a:solidFill>
            <a:miter lim="800000"/>
            <a:headEnd/>
            <a:tailEnd type="triangle" w="med" len="med"/>
          </a:ln>
          <a:effectLst/>
        </p:spPr>
      </p:cxnSp>
      <p:cxnSp>
        <p:nvCxnSpPr>
          <p:cNvPr id="151" name="AutoShape 41"/>
          <p:cNvCxnSpPr>
            <a:cxnSpLocks noChangeShapeType="1"/>
            <a:stCxn id="134" idx="2"/>
            <a:endCxn id="120" idx="0"/>
          </p:cNvCxnSpPr>
          <p:nvPr/>
        </p:nvCxnSpPr>
        <p:spPr bwMode="auto">
          <a:xfrm rot="5400000">
            <a:off x="6297177" y="24369392"/>
            <a:ext cx="987495" cy="8779072"/>
          </a:xfrm>
          <a:prstGeom prst="straightConnector1">
            <a:avLst/>
          </a:prstGeom>
          <a:noFill/>
          <a:ln w="9360" cap="flat">
            <a:solidFill>
              <a:srgbClr val="000000"/>
            </a:solidFill>
            <a:miter lim="800000"/>
            <a:headEnd/>
            <a:tailEnd type="triangle" w="med" len="med"/>
          </a:ln>
          <a:effectLst/>
        </p:spPr>
      </p:cxnSp>
      <p:cxnSp>
        <p:nvCxnSpPr>
          <p:cNvPr id="152" name="AutoShape 42"/>
          <p:cNvCxnSpPr>
            <a:cxnSpLocks noChangeShapeType="1"/>
            <a:stCxn id="135" idx="2"/>
            <a:endCxn id="120" idx="0"/>
          </p:cNvCxnSpPr>
          <p:nvPr/>
        </p:nvCxnSpPr>
        <p:spPr bwMode="auto">
          <a:xfrm rot="5400000">
            <a:off x="8215432" y="22440172"/>
            <a:ext cx="998460" cy="12626548"/>
          </a:xfrm>
          <a:prstGeom prst="straightConnector1">
            <a:avLst/>
          </a:prstGeom>
          <a:noFill/>
          <a:ln w="9360" cap="flat">
            <a:solidFill>
              <a:srgbClr val="000000"/>
            </a:solidFill>
            <a:miter lim="800000"/>
            <a:headEnd/>
            <a:tailEnd type="triangle" w="med" len="med"/>
          </a:ln>
          <a:effectLst/>
        </p:spPr>
      </p:cxnSp>
      <p:cxnSp>
        <p:nvCxnSpPr>
          <p:cNvPr id="153" name="AutoShape 43"/>
          <p:cNvCxnSpPr>
            <a:cxnSpLocks noChangeShapeType="1"/>
            <a:stCxn id="134" idx="2"/>
            <a:endCxn id="121" idx="0"/>
          </p:cNvCxnSpPr>
          <p:nvPr/>
        </p:nvCxnSpPr>
        <p:spPr bwMode="auto">
          <a:xfrm rot="16200000" flipH="1">
            <a:off x="12606338" y="26839302"/>
            <a:ext cx="989405" cy="3841161"/>
          </a:xfrm>
          <a:prstGeom prst="straightConnector1">
            <a:avLst/>
          </a:prstGeom>
          <a:noFill/>
          <a:ln w="9360" cap="flat">
            <a:solidFill>
              <a:srgbClr val="000000"/>
            </a:solidFill>
            <a:miter lim="800000"/>
            <a:headEnd/>
            <a:tailEnd type="triangle" w="med" len="med"/>
          </a:ln>
          <a:effectLst/>
        </p:spPr>
      </p:cxnSp>
      <p:cxnSp>
        <p:nvCxnSpPr>
          <p:cNvPr id="154" name="AutoShape 44"/>
          <p:cNvCxnSpPr>
            <a:cxnSpLocks noChangeShapeType="1"/>
            <a:stCxn id="135" idx="2"/>
            <a:endCxn id="119" idx="0"/>
          </p:cNvCxnSpPr>
          <p:nvPr/>
        </p:nvCxnSpPr>
        <p:spPr bwMode="auto">
          <a:xfrm rot="5400000">
            <a:off x="12609780" y="26836430"/>
            <a:ext cx="1000370" cy="3835942"/>
          </a:xfrm>
          <a:prstGeom prst="straightConnector1">
            <a:avLst/>
          </a:prstGeom>
          <a:noFill/>
          <a:ln w="9360" cap="flat">
            <a:solidFill>
              <a:srgbClr val="000000"/>
            </a:solidFill>
            <a:miter lim="800000"/>
            <a:headEnd/>
            <a:tailEnd type="triangle" w="med" len="med"/>
          </a:ln>
          <a:effectLst/>
        </p:spPr>
      </p:cxnSp>
      <p:sp>
        <p:nvSpPr>
          <p:cNvPr id="155" name="AutoShape 45"/>
          <p:cNvSpPr>
            <a:spLocks noChangeArrowheads="1"/>
          </p:cNvSpPr>
          <p:nvPr/>
        </p:nvSpPr>
        <p:spPr bwMode="auto">
          <a:xfrm>
            <a:off x="2972531" y="26360496"/>
            <a:ext cx="3056657" cy="743501"/>
          </a:xfrm>
          <a:prstGeom prst="flowChartProcess">
            <a:avLst/>
          </a:prstGeom>
          <a:solidFill>
            <a:srgbClr val="FFFFCC"/>
          </a:solidFill>
          <a:ln w="9360" cap="flat">
            <a:solidFill>
              <a:srgbClr val="000000"/>
            </a:solidFill>
            <a:round/>
            <a:headEnd/>
            <a:tailEnd/>
          </a:ln>
          <a:effectLst>
            <a:outerShdw dist="152735" dir="2700000" algn="ctr" rotWithShape="0">
              <a:srgbClr val="000000"/>
            </a:outerShdw>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smtClean="0">
                <a:solidFill>
                  <a:srgbClr val="000000"/>
                </a:solidFill>
              </a:rPr>
              <a:t>Only</a:t>
            </a:r>
            <a:r>
              <a:rPr lang="en-GB" sz="4000" b="1" smtClean="0">
                <a:solidFill>
                  <a:srgbClr val="000000"/>
                </a:solidFill>
              </a:rPr>
              <a:t> </a:t>
            </a:r>
            <a:r>
              <a:rPr lang="en-GB" sz="4000" smtClean="0">
                <a:solidFill>
                  <a:srgbClr val="000000"/>
                </a:solidFill>
              </a:rPr>
              <a:t>satellite</a:t>
            </a:r>
            <a:endParaRPr lang="en-GB" sz="4000">
              <a:solidFill>
                <a:srgbClr val="000000"/>
              </a:solidFill>
            </a:endParaRPr>
          </a:p>
        </p:txBody>
      </p:sp>
      <p:sp>
        <p:nvSpPr>
          <p:cNvPr id="156" name="AutoShape 46"/>
          <p:cNvSpPr>
            <a:spLocks noChangeArrowheads="1"/>
          </p:cNvSpPr>
          <p:nvPr/>
        </p:nvSpPr>
        <p:spPr bwMode="auto">
          <a:xfrm>
            <a:off x="9395164" y="26360186"/>
            <a:ext cx="7063972" cy="743501"/>
          </a:xfrm>
          <a:prstGeom prst="flowChartProcess">
            <a:avLst/>
          </a:prstGeom>
          <a:solidFill>
            <a:srgbClr val="E6E6FF"/>
          </a:solidFill>
          <a:ln w="9360" cap="flat">
            <a:solidFill>
              <a:srgbClr val="000000"/>
            </a:solidFill>
            <a:round/>
            <a:headEnd/>
            <a:tailEnd/>
          </a:ln>
          <a:effectLst>
            <a:outerShdw dist="152735" dir="2700000" algn="ctr" rotWithShape="0">
              <a:srgbClr val="000000"/>
            </a:outerShdw>
          </a:effectLst>
        </p:spPr>
        <p:txBody>
          <a:bodyPr wrap="none" lIns="126708" tIns="63355" rIns="126708" bIns="63355">
            <a:spAutoFit/>
          </a:bodyPr>
          <a:lstStyle/>
          <a:p>
            <a:pPr algn="ctr">
              <a:tabLst>
                <a:tab pos="0" algn="l"/>
                <a:tab pos="630266" algn="l"/>
                <a:tab pos="1262767" algn="l"/>
                <a:tab pos="1895267" algn="l"/>
                <a:tab pos="2527768" algn="l"/>
                <a:tab pos="3160269" algn="l"/>
                <a:tab pos="3792771" algn="l"/>
                <a:tab pos="4425270" algn="l"/>
                <a:tab pos="5057773" algn="l"/>
                <a:tab pos="5690272" algn="l"/>
                <a:tab pos="6322774" algn="l"/>
                <a:tab pos="6955273" algn="l"/>
                <a:tab pos="7587776" algn="l"/>
                <a:tab pos="8220275" algn="l"/>
                <a:tab pos="8852777" algn="l"/>
                <a:tab pos="9485276" algn="l"/>
                <a:tab pos="10117778" algn="l"/>
                <a:tab pos="10750277" algn="l"/>
                <a:tab pos="11382780" algn="l"/>
                <a:tab pos="12015279" algn="l"/>
                <a:tab pos="12647781" algn="l"/>
              </a:tabLst>
            </a:pPr>
            <a:r>
              <a:rPr lang="en-GB" sz="4000" smtClean="0">
                <a:solidFill>
                  <a:srgbClr val="000000"/>
                </a:solidFill>
              </a:rPr>
              <a:t>Seasonal satellite &amp; daily meteo</a:t>
            </a:r>
            <a:endParaRPr lang="en-GB" sz="4000">
              <a:solidFill>
                <a:srgbClr val="000000"/>
              </a:solidFill>
            </a:endParaRPr>
          </a:p>
        </p:txBody>
      </p:sp>
      <p:cxnSp>
        <p:nvCxnSpPr>
          <p:cNvPr id="157" name="AutoShape 47"/>
          <p:cNvCxnSpPr>
            <a:cxnSpLocks noChangeShapeType="1"/>
            <a:stCxn id="129" idx="2"/>
            <a:endCxn id="155" idx="0"/>
          </p:cNvCxnSpPr>
          <p:nvPr/>
        </p:nvCxnSpPr>
        <p:spPr bwMode="auto">
          <a:xfrm rot="5400000">
            <a:off x="6423116" y="23947031"/>
            <a:ext cx="491209" cy="4335720"/>
          </a:xfrm>
          <a:prstGeom prst="straightConnector1">
            <a:avLst/>
          </a:prstGeom>
          <a:noFill/>
          <a:ln w="9360" cap="flat">
            <a:solidFill>
              <a:srgbClr val="000000"/>
            </a:solidFill>
            <a:miter lim="800000"/>
            <a:headEnd/>
            <a:tailEnd type="triangle" w="med" len="med"/>
          </a:ln>
          <a:effectLst/>
        </p:spPr>
      </p:cxnSp>
      <p:cxnSp>
        <p:nvCxnSpPr>
          <p:cNvPr id="158" name="AutoShape 48"/>
          <p:cNvCxnSpPr>
            <a:cxnSpLocks noChangeShapeType="1"/>
            <a:stCxn id="129" idx="2"/>
            <a:endCxn id="156" idx="0"/>
          </p:cNvCxnSpPr>
          <p:nvPr/>
        </p:nvCxnSpPr>
        <p:spPr bwMode="auto">
          <a:xfrm rot="16200000" flipH="1">
            <a:off x="10636416" y="24069451"/>
            <a:ext cx="490899" cy="4090570"/>
          </a:xfrm>
          <a:prstGeom prst="straightConnector1">
            <a:avLst/>
          </a:prstGeom>
          <a:noFill/>
          <a:ln w="9360" cap="flat">
            <a:solidFill>
              <a:srgbClr val="000000"/>
            </a:solidFill>
            <a:miter lim="800000"/>
            <a:headEnd/>
            <a:tailEnd type="triangle" w="med" len="med"/>
          </a:ln>
          <a:effectLst/>
        </p:spPr>
      </p:cxnSp>
      <p:cxnSp>
        <p:nvCxnSpPr>
          <p:cNvPr id="161" name="AutoShape 52"/>
          <p:cNvCxnSpPr>
            <a:cxnSpLocks noChangeShapeType="1"/>
            <a:stCxn id="116" idx="2"/>
            <a:endCxn id="128" idx="0"/>
          </p:cNvCxnSpPr>
          <p:nvPr/>
        </p:nvCxnSpPr>
        <p:spPr bwMode="auto">
          <a:xfrm rot="16200000" flipH="1">
            <a:off x="2243840" y="23682437"/>
            <a:ext cx="998400" cy="642942"/>
          </a:xfrm>
          <a:prstGeom prst="straightConnector1">
            <a:avLst/>
          </a:prstGeom>
          <a:noFill/>
          <a:ln w="9360" cap="flat">
            <a:solidFill>
              <a:srgbClr val="000000"/>
            </a:solidFill>
            <a:miter lim="800000"/>
            <a:headEnd/>
            <a:tailEnd type="triangle" w="med" len="med"/>
          </a:ln>
          <a:effectLst/>
        </p:spPr>
      </p:cxnSp>
      <p:cxnSp>
        <p:nvCxnSpPr>
          <p:cNvPr id="162" name="AutoShape 53"/>
          <p:cNvCxnSpPr>
            <a:cxnSpLocks noChangeShapeType="1"/>
            <a:stCxn id="117" idx="2"/>
            <a:endCxn id="128" idx="0"/>
          </p:cNvCxnSpPr>
          <p:nvPr/>
        </p:nvCxnSpPr>
        <p:spPr bwMode="auto">
          <a:xfrm rot="5400000">
            <a:off x="4516519" y="22461562"/>
            <a:ext cx="589538" cy="3493554"/>
          </a:xfrm>
          <a:prstGeom prst="straightConnector1">
            <a:avLst/>
          </a:prstGeom>
          <a:noFill/>
          <a:ln w="9360" cap="flat">
            <a:solidFill>
              <a:srgbClr val="000000"/>
            </a:solidFill>
            <a:miter lim="800000"/>
            <a:headEnd/>
            <a:tailEnd type="triangle" w="med" len="med"/>
          </a:ln>
          <a:effectLst/>
        </p:spPr>
      </p:cxnSp>
      <p:cxnSp>
        <p:nvCxnSpPr>
          <p:cNvPr id="163" name="AutoShape 54"/>
          <p:cNvCxnSpPr>
            <a:cxnSpLocks noChangeShapeType="1"/>
            <a:stCxn id="116" idx="2"/>
            <a:endCxn id="129" idx="0"/>
          </p:cNvCxnSpPr>
          <p:nvPr/>
        </p:nvCxnSpPr>
        <p:spPr bwMode="auto">
          <a:xfrm rot="16200000" flipH="1">
            <a:off x="4844122" y="21082154"/>
            <a:ext cx="1569904" cy="6415011"/>
          </a:xfrm>
          <a:prstGeom prst="straightConnector1">
            <a:avLst/>
          </a:prstGeom>
          <a:noFill/>
          <a:ln w="9360" cap="flat">
            <a:solidFill>
              <a:srgbClr val="000000"/>
            </a:solidFill>
            <a:miter lim="800000"/>
            <a:headEnd/>
            <a:tailEnd type="triangle" w="med" len="med"/>
          </a:ln>
          <a:effectLst/>
        </p:spPr>
      </p:cxnSp>
      <p:cxnSp>
        <p:nvCxnSpPr>
          <p:cNvPr id="164" name="AutoShape 55"/>
          <p:cNvCxnSpPr>
            <a:cxnSpLocks noChangeShapeType="1"/>
            <a:stCxn id="130" idx="2"/>
            <a:endCxn id="129" idx="0"/>
          </p:cNvCxnSpPr>
          <p:nvPr/>
        </p:nvCxnSpPr>
        <p:spPr bwMode="auto">
          <a:xfrm rot="5400000">
            <a:off x="9441991" y="23093846"/>
            <a:ext cx="1375356" cy="2586177"/>
          </a:xfrm>
          <a:prstGeom prst="straightConnector1">
            <a:avLst/>
          </a:prstGeom>
          <a:noFill/>
          <a:ln w="9360" cap="flat">
            <a:solidFill>
              <a:srgbClr val="000000"/>
            </a:solidFill>
            <a:miter lim="800000"/>
            <a:headEnd/>
            <a:tailEnd type="triangle" w="med" len="med"/>
          </a:ln>
          <a:effectLst/>
        </p:spPr>
      </p:cxnSp>
      <p:cxnSp>
        <p:nvCxnSpPr>
          <p:cNvPr id="165" name="AutoShape 56"/>
          <p:cNvCxnSpPr>
            <a:cxnSpLocks noChangeShapeType="1"/>
            <a:endCxn id="129" idx="0"/>
          </p:cNvCxnSpPr>
          <p:nvPr/>
        </p:nvCxnSpPr>
        <p:spPr bwMode="auto">
          <a:xfrm rot="10800000" flipV="1">
            <a:off x="8836580" y="24013296"/>
            <a:ext cx="3836344" cy="1061316"/>
          </a:xfrm>
          <a:prstGeom prst="straightConnector1">
            <a:avLst/>
          </a:prstGeom>
          <a:noFill/>
          <a:ln w="9360" cap="flat">
            <a:solidFill>
              <a:srgbClr val="000000"/>
            </a:solidFill>
            <a:miter lim="800000"/>
            <a:headEnd/>
            <a:tailEnd type="triangle" w="med" len="med"/>
          </a:ln>
          <a:effectLst/>
        </p:spPr>
      </p:cxnSp>
      <p:cxnSp>
        <p:nvCxnSpPr>
          <p:cNvPr id="166" name="AutoShape 57"/>
          <p:cNvCxnSpPr>
            <a:cxnSpLocks noChangeShapeType="1"/>
            <a:stCxn id="128" idx="3"/>
            <a:endCxn id="129" idx="1"/>
          </p:cNvCxnSpPr>
          <p:nvPr/>
        </p:nvCxnSpPr>
        <p:spPr bwMode="auto">
          <a:xfrm>
            <a:off x="5386246" y="25182635"/>
            <a:ext cx="1365372" cy="289315"/>
          </a:xfrm>
          <a:prstGeom prst="straightConnector1">
            <a:avLst/>
          </a:prstGeom>
          <a:noFill/>
          <a:ln w="9525" cap="flat">
            <a:solidFill>
              <a:srgbClr val="000000"/>
            </a:solidFill>
            <a:round/>
            <a:headEnd/>
            <a:tailEnd type="triangle" w="med" len="med"/>
          </a:ln>
          <a:effectLst/>
        </p:spPr>
      </p:cxnSp>
      <p:sp>
        <p:nvSpPr>
          <p:cNvPr id="234" name="Rettangolo 233"/>
          <p:cNvSpPr/>
          <p:nvPr/>
        </p:nvSpPr>
        <p:spPr>
          <a:xfrm>
            <a:off x="446792" y="30814498"/>
            <a:ext cx="16512410" cy="3046988"/>
          </a:xfrm>
          <a:prstGeom prst="rect">
            <a:avLst/>
          </a:prstGeom>
        </p:spPr>
        <p:txBody>
          <a:bodyPr wrap="square">
            <a:spAutoFit/>
          </a:bodyPr>
          <a:lstStyle/>
          <a:p>
            <a:pPr marL="914400" indent="-914400" algn="just"/>
            <a:r>
              <a:rPr lang="en-GB" sz="4800" smtClean="0"/>
              <a:t>  </a:t>
            </a:r>
          </a:p>
          <a:p>
            <a:pPr indent="-914400" algn="just"/>
            <a:r>
              <a:rPr lang="en-GB" sz="4800" smtClean="0"/>
              <a:t>We named RS the upscaled products by only remote sensing drivers, (spatial resolution 10 km) and METEO the ones by meteorological and remote sensing MSC, (daily time resoultion ).</a:t>
            </a:r>
          </a:p>
        </p:txBody>
      </p:sp>
      <p:sp>
        <p:nvSpPr>
          <p:cNvPr id="235" name="Rettangolo 234"/>
          <p:cNvSpPr/>
          <p:nvPr/>
        </p:nvSpPr>
        <p:spPr>
          <a:xfrm>
            <a:off x="385586" y="34290114"/>
            <a:ext cx="12358774" cy="1200329"/>
          </a:xfrm>
          <a:prstGeom prst="rect">
            <a:avLst/>
          </a:prstGeom>
        </p:spPr>
        <p:txBody>
          <a:bodyPr wrap="square">
            <a:spAutoFit/>
          </a:bodyPr>
          <a:lstStyle/>
          <a:p>
            <a:pPr lvl="0" algn="ctr"/>
            <a:r>
              <a:rPr lang="en-GB" altLang="zh-CN" sz="3600" dirty="0" smtClean="0">
                <a:ea typeface="Times New Roman" pitchFamily="18" charset="0"/>
                <a:cs typeface="Times New Roman" pitchFamily="18" charset="0"/>
              </a:rPr>
              <a:t>Acknowledgement</a:t>
            </a:r>
            <a:r>
              <a:rPr lang="en-US" sz="3600" dirty="0" smtClean="0"/>
              <a:t>: we acknowledge funding from the EU H2020 BACI project (grant number 640176).</a:t>
            </a:r>
            <a:endParaRPr lang="it-IT" sz="3600" dirty="0"/>
          </a:p>
        </p:txBody>
      </p:sp>
      <p:pic>
        <p:nvPicPr>
          <p:cNvPr id="237" name="Immagine 236" descr="EUlogo.jpg"/>
          <p:cNvPicPr>
            <a:picLocks noChangeAspect="1"/>
          </p:cNvPicPr>
          <p:nvPr/>
        </p:nvPicPr>
        <p:blipFill>
          <a:blip r:embed="rId9"/>
          <a:stretch>
            <a:fillRect/>
          </a:stretch>
        </p:blipFill>
        <p:spPr>
          <a:xfrm>
            <a:off x="12887236" y="34575866"/>
            <a:ext cx="1357322" cy="899620"/>
          </a:xfrm>
          <a:prstGeom prst="rect">
            <a:avLst/>
          </a:prstGeom>
        </p:spPr>
      </p:pic>
      <p:pic>
        <p:nvPicPr>
          <p:cNvPr id="2" name="Picture 2"/>
          <p:cNvPicPr>
            <a:picLocks noChangeAspect="1" noChangeArrowheads="1"/>
          </p:cNvPicPr>
          <p:nvPr/>
        </p:nvPicPr>
        <p:blipFill>
          <a:blip r:embed="rId10"/>
          <a:srcRect/>
          <a:stretch>
            <a:fillRect/>
          </a:stretch>
        </p:blipFill>
        <p:spPr bwMode="auto">
          <a:xfrm>
            <a:off x="14569994" y="34604560"/>
            <a:ext cx="2389208" cy="900000"/>
          </a:xfrm>
          <a:prstGeom prst="rect">
            <a:avLst/>
          </a:prstGeom>
          <a:noFill/>
          <a:ln w="9525">
            <a:noFill/>
            <a:miter lim="800000"/>
            <a:headEnd/>
            <a:tailEnd/>
          </a:ln>
          <a:effectLst/>
        </p:spPr>
      </p:pic>
      <p:sp>
        <p:nvSpPr>
          <p:cNvPr id="98" name="CasellaDiTesto 97"/>
          <p:cNvSpPr txBox="1"/>
          <p:nvPr/>
        </p:nvSpPr>
        <p:spPr>
          <a:xfrm>
            <a:off x="43348220" y="19436373"/>
            <a:ext cx="5715040" cy="369332"/>
          </a:xfrm>
          <a:prstGeom prst="rect">
            <a:avLst/>
          </a:prstGeom>
          <a:noFill/>
        </p:spPr>
        <p:txBody>
          <a:bodyPr wrap="square" rtlCol="0">
            <a:spAutoFit/>
          </a:bodyPr>
          <a:lstStyle/>
          <a:p>
            <a:pPr algn="ctr"/>
            <a:r>
              <a:rPr lang="it-IT" sz="1800" dirty="0" smtClean="0"/>
              <a:t>GPP </a:t>
            </a:r>
            <a:r>
              <a:rPr lang="it-IT" sz="1800" dirty="0" err="1" smtClean="0"/>
              <a:t>by</a:t>
            </a:r>
            <a:r>
              <a:rPr lang="it-IT" sz="1800" dirty="0" smtClean="0"/>
              <a:t> </a:t>
            </a:r>
            <a:r>
              <a:rPr lang="it-IT" sz="1800" dirty="0" err="1" smtClean="0"/>
              <a:t>Jung</a:t>
            </a:r>
            <a:r>
              <a:rPr lang="it-IT" sz="1800" dirty="0" smtClean="0"/>
              <a:t> </a:t>
            </a:r>
            <a:r>
              <a:rPr lang="it-IT" sz="1800" dirty="0" err="1" smtClean="0"/>
              <a:t>et</a:t>
            </a:r>
            <a:r>
              <a:rPr lang="it-IT" sz="1800" dirty="0" smtClean="0"/>
              <a:t> al., 2011 </a:t>
            </a:r>
            <a:endParaRPr lang="it-IT" sz="1800" dirty="0"/>
          </a:p>
        </p:txBody>
      </p:sp>
      <p:sp>
        <p:nvSpPr>
          <p:cNvPr id="99" name="CasellaDiTesto 98"/>
          <p:cNvSpPr txBox="1"/>
          <p:nvPr/>
        </p:nvSpPr>
        <p:spPr>
          <a:xfrm>
            <a:off x="45991426" y="19436373"/>
            <a:ext cx="5715040" cy="369332"/>
          </a:xfrm>
          <a:prstGeom prst="rect">
            <a:avLst/>
          </a:prstGeom>
          <a:noFill/>
        </p:spPr>
        <p:txBody>
          <a:bodyPr wrap="square" rtlCol="0">
            <a:spAutoFit/>
          </a:bodyPr>
          <a:lstStyle/>
          <a:p>
            <a:pPr algn="ctr"/>
            <a:r>
              <a:rPr lang="it-IT" sz="1800" dirty="0" smtClean="0"/>
              <a:t>GPP </a:t>
            </a:r>
            <a:r>
              <a:rPr lang="it-IT" sz="1800" dirty="0" err="1" smtClean="0"/>
              <a:t>by</a:t>
            </a:r>
            <a:r>
              <a:rPr lang="it-IT" sz="1800" dirty="0" smtClean="0"/>
              <a:t> FLUXCOM (RS))</a:t>
            </a:r>
            <a:endParaRPr lang="it-IT" sz="1800" dirty="0"/>
          </a:p>
        </p:txBody>
      </p:sp>
      <p:sp>
        <p:nvSpPr>
          <p:cNvPr id="100" name="CasellaDiTesto 99"/>
          <p:cNvSpPr txBox="1"/>
          <p:nvPr/>
        </p:nvSpPr>
        <p:spPr>
          <a:xfrm>
            <a:off x="44419969" y="8274540"/>
            <a:ext cx="714380" cy="369332"/>
          </a:xfrm>
          <a:prstGeom prst="rect">
            <a:avLst/>
          </a:prstGeom>
          <a:noFill/>
        </p:spPr>
        <p:txBody>
          <a:bodyPr wrap="square" rtlCol="0">
            <a:spAutoFit/>
          </a:bodyPr>
          <a:lstStyle/>
          <a:p>
            <a:pPr algn="ctr"/>
            <a:r>
              <a:rPr lang="it-IT" sz="1800" dirty="0" smtClean="0"/>
              <a:t>R</a:t>
            </a:r>
            <a:r>
              <a:rPr lang="it-IT" sz="1800" baseline="30000" dirty="0" smtClean="0"/>
              <a:t>2</a:t>
            </a:r>
            <a:endParaRPr lang="it-IT" sz="1800" baseline="30000" dirty="0"/>
          </a:p>
        </p:txBody>
      </p:sp>
      <p:sp>
        <p:nvSpPr>
          <p:cNvPr id="102" name="CasellaDiTesto 101"/>
          <p:cNvSpPr txBox="1"/>
          <p:nvPr/>
        </p:nvSpPr>
        <p:spPr>
          <a:xfrm>
            <a:off x="45677278" y="14573226"/>
            <a:ext cx="4929222" cy="338554"/>
          </a:xfrm>
          <a:prstGeom prst="rect">
            <a:avLst/>
          </a:prstGeom>
          <a:noFill/>
        </p:spPr>
        <p:txBody>
          <a:bodyPr wrap="square" rtlCol="0">
            <a:spAutoFit/>
          </a:bodyPr>
          <a:lstStyle/>
          <a:p>
            <a:pPr algn="ctr"/>
            <a:r>
              <a:rPr lang="en-GB" sz="1600" dirty="0" smtClean="0"/>
              <a:t>Plots from https://fluxnet.ornl.gov/maps-graphics</a:t>
            </a:r>
            <a:endParaRPr lang="en-GB" sz="1600" dirty="0"/>
          </a:p>
        </p:txBody>
      </p:sp>
      <p:sp>
        <p:nvSpPr>
          <p:cNvPr id="103" name="CasellaDiTesto 102"/>
          <p:cNvSpPr txBox="1"/>
          <p:nvPr/>
        </p:nvSpPr>
        <p:spPr>
          <a:xfrm>
            <a:off x="10315468" y="14091796"/>
            <a:ext cx="4929222" cy="338554"/>
          </a:xfrm>
          <a:prstGeom prst="rect">
            <a:avLst/>
          </a:prstGeom>
          <a:noFill/>
        </p:spPr>
        <p:txBody>
          <a:bodyPr wrap="square" rtlCol="0">
            <a:spAutoFit/>
          </a:bodyPr>
          <a:lstStyle/>
          <a:p>
            <a:pPr algn="ctr"/>
            <a:r>
              <a:rPr lang="en-GB" sz="1600" smtClean="0"/>
              <a:t> Map from https://fluxnet.ornl.gov/maps-graphics</a:t>
            </a:r>
            <a:endParaRPr lang="en-GB" sz="1600"/>
          </a:p>
        </p:txBody>
      </p:sp>
      <p:sp>
        <p:nvSpPr>
          <p:cNvPr id="104" name="CasellaDiTesto 103"/>
          <p:cNvSpPr txBox="1"/>
          <p:nvPr/>
        </p:nvSpPr>
        <p:spPr>
          <a:xfrm>
            <a:off x="26174704" y="14949052"/>
            <a:ext cx="8001056" cy="338554"/>
          </a:xfrm>
          <a:prstGeom prst="rect">
            <a:avLst/>
          </a:prstGeom>
          <a:noFill/>
        </p:spPr>
        <p:txBody>
          <a:bodyPr wrap="square" rtlCol="0">
            <a:spAutoFit/>
          </a:bodyPr>
          <a:lstStyle/>
          <a:p>
            <a:pPr algn="ctr"/>
            <a:r>
              <a:rPr lang="en-GB" sz="1600" dirty="0" smtClean="0"/>
              <a:t>RMSE and BIAS in </a:t>
            </a:r>
            <a:r>
              <a:rPr lang="en-GB" sz="1600" dirty="0" err="1" smtClean="0"/>
              <a:t>gC</a:t>
            </a:r>
            <a:r>
              <a:rPr lang="en-GB" sz="1600" dirty="0" smtClean="0"/>
              <a:t> m</a:t>
            </a:r>
            <a:r>
              <a:rPr lang="en-GB" sz="1600" baseline="30000" dirty="0" smtClean="0"/>
              <a:t>-2</a:t>
            </a:r>
            <a:r>
              <a:rPr lang="en-GB" sz="1600" dirty="0" smtClean="0"/>
              <a:t> d</a:t>
            </a:r>
            <a:r>
              <a:rPr lang="en-GB" sz="1600" baseline="30000" dirty="0" smtClean="0"/>
              <a:t>-1</a:t>
            </a:r>
            <a:r>
              <a:rPr lang="en-GB" sz="1600" dirty="0" smtClean="0"/>
              <a:t> (MJ m</a:t>
            </a:r>
            <a:r>
              <a:rPr lang="en-GB" sz="1600" baseline="30000" dirty="0" smtClean="0"/>
              <a:t>-2</a:t>
            </a:r>
            <a:r>
              <a:rPr lang="en-GB" sz="1600" dirty="0" smtClean="0"/>
              <a:t> d</a:t>
            </a:r>
            <a:r>
              <a:rPr lang="en-GB" sz="1600" baseline="30000" dirty="0" smtClean="0"/>
              <a:t>-1</a:t>
            </a:r>
            <a:r>
              <a:rPr lang="en-GB" sz="1600" dirty="0" smtClean="0"/>
              <a:t>) for carbon (energy) fluxes.</a:t>
            </a:r>
            <a:endParaRPr lang="en-GB" sz="1600" dirty="0"/>
          </a:p>
        </p:txBody>
      </p:sp>
      <p:pic>
        <p:nvPicPr>
          <p:cNvPr id="106" name="Immagine 105" descr="ExampleCarbonEnergyFluxesTs_fin_r_750.png"/>
          <p:cNvPicPr>
            <a:picLocks noChangeAspect="1"/>
          </p:cNvPicPr>
          <p:nvPr/>
        </p:nvPicPr>
        <p:blipFill>
          <a:blip r:embed="rId11"/>
          <a:stretch>
            <a:fillRect/>
          </a:stretch>
        </p:blipFill>
        <p:spPr>
          <a:xfrm>
            <a:off x="351075" y="8215244"/>
            <a:ext cx="8194741" cy="6143668"/>
          </a:xfrm>
          <a:prstGeom prst="rect">
            <a:avLst/>
          </a:prstGeom>
        </p:spPr>
      </p:pic>
      <p:pic>
        <p:nvPicPr>
          <p:cNvPr id="110" name="Immagine 109" descr="SpiderPlotR2Features_fin.png"/>
          <p:cNvPicPr>
            <a:picLocks noChangeAspect="1"/>
          </p:cNvPicPr>
          <p:nvPr/>
        </p:nvPicPr>
        <p:blipFill>
          <a:blip r:embed="rId12"/>
          <a:stretch>
            <a:fillRect/>
          </a:stretch>
        </p:blipFill>
        <p:spPr>
          <a:xfrm>
            <a:off x="17959334" y="18788068"/>
            <a:ext cx="15605509" cy="6786610"/>
          </a:xfrm>
          <a:prstGeom prst="rect">
            <a:avLst/>
          </a:prstGeom>
        </p:spPr>
      </p:pic>
      <p:pic>
        <p:nvPicPr>
          <p:cNvPr id="108" name="Immagine 107" descr="no_legend_BarPlot_R2_Predictions_fin.png"/>
          <p:cNvPicPr>
            <a:picLocks noChangeAspect="1"/>
          </p:cNvPicPr>
          <p:nvPr/>
        </p:nvPicPr>
        <p:blipFill>
          <a:blip r:embed="rId13"/>
          <a:srcRect l="4387"/>
          <a:stretch>
            <a:fillRect/>
          </a:stretch>
        </p:blipFill>
        <p:spPr>
          <a:xfrm>
            <a:off x="17768332" y="8056004"/>
            <a:ext cx="9415260" cy="6088594"/>
          </a:xfrm>
          <a:prstGeom prst="rect">
            <a:avLst/>
          </a:prstGeom>
        </p:spPr>
      </p:pic>
      <p:pic>
        <p:nvPicPr>
          <p:cNvPr id="107" name="Immagine 106" descr="legend.png"/>
          <p:cNvPicPr>
            <a:picLocks noChangeAspect="1"/>
          </p:cNvPicPr>
          <p:nvPr/>
        </p:nvPicPr>
        <p:blipFill>
          <a:blip r:embed="rId14"/>
          <a:srcRect l="-492" t="7871" r="6884" b="85921"/>
          <a:stretch>
            <a:fillRect/>
          </a:stretch>
        </p:blipFill>
        <p:spPr>
          <a:xfrm>
            <a:off x="19030904" y="14358912"/>
            <a:ext cx="6853101" cy="340745"/>
          </a:xfrm>
          <a:prstGeom prst="rect">
            <a:avLst/>
          </a:prstGeom>
        </p:spPr>
      </p:pic>
      <p:sp>
        <p:nvSpPr>
          <p:cNvPr id="64" name="CasellaDiTesto 63"/>
          <p:cNvSpPr txBox="1"/>
          <p:nvPr/>
        </p:nvSpPr>
        <p:spPr>
          <a:xfrm>
            <a:off x="19959598" y="18774797"/>
            <a:ext cx="11930146" cy="584775"/>
          </a:xfrm>
          <a:prstGeom prst="rect">
            <a:avLst/>
          </a:prstGeom>
          <a:noFill/>
        </p:spPr>
        <p:txBody>
          <a:bodyPr wrap="square" rtlCol="0">
            <a:spAutoFit/>
          </a:bodyPr>
          <a:lstStyle/>
          <a:p>
            <a:pPr algn="ctr"/>
            <a:r>
              <a:rPr lang="en-GB" sz="3200" dirty="0" smtClean="0"/>
              <a:t>Capability to predict main features of Fluxes variability (R</a:t>
            </a:r>
            <a:r>
              <a:rPr lang="en-GB" sz="3200" baseline="30000" dirty="0" smtClean="0"/>
              <a:t>2</a:t>
            </a:r>
            <a:r>
              <a:rPr lang="en-GB" sz="3200" dirty="0" smtClean="0"/>
              <a:t> is shown)</a:t>
            </a:r>
            <a:endParaRPr lang="en-GB" sz="3200" dirty="0"/>
          </a:p>
        </p:txBody>
      </p:sp>
      <p:sp>
        <p:nvSpPr>
          <p:cNvPr id="105" name="CasellaDiTesto 104"/>
          <p:cNvSpPr txBox="1"/>
          <p:nvPr/>
        </p:nvSpPr>
        <p:spPr>
          <a:xfrm>
            <a:off x="32961314" y="21541113"/>
            <a:ext cx="1143008" cy="461665"/>
          </a:xfrm>
          <a:prstGeom prst="rect">
            <a:avLst/>
          </a:prstGeom>
          <a:noFill/>
        </p:spPr>
        <p:txBody>
          <a:bodyPr wrap="square" rtlCol="0">
            <a:spAutoFit/>
          </a:bodyPr>
          <a:lstStyle/>
          <a:p>
            <a:r>
              <a:rPr lang="it-IT" sz="2400" dirty="0" smtClean="0"/>
              <a:t>GPP</a:t>
            </a:r>
            <a:r>
              <a:rPr lang="it-IT" sz="2400" baseline="-25000" dirty="0" smtClean="0"/>
              <a:t>L</a:t>
            </a:r>
            <a:endParaRPr lang="it-IT" sz="2400" baseline="-25000" dirty="0"/>
          </a:p>
        </p:txBody>
      </p:sp>
      <p:pic>
        <p:nvPicPr>
          <p:cNvPr id="111" name="Immagine 110" descr="CrossComparisonOverall_fin.png"/>
          <p:cNvPicPr>
            <a:picLocks noChangeAspect="1"/>
          </p:cNvPicPr>
          <p:nvPr/>
        </p:nvPicPr>
        <p:blipFill>
          <a:blip r:embed="rId15" cstate="print"/>
          <a:srcRect r="21959"/>
          <a:stretch>
            <a:fillRect/>
          </a:stretch>
        </p:blipFill>
        <p:spPr>
          <a:xfrm>
            <a:off x="26889085" y="7606108"/>
            <a:ext cx="6786609" cy="7252870"/>
          </a:xfrm>
          <a:prstGeom prst="rect">
            <a:avLst/>
          </a:prstGeom>
        </p:spPr>
      </p:pic>
      <p:sp>
        <p:nvSpPr>
          <p:cNvPr id="101" name="CasellaDiTesto 100"/>
          <p:cNvSpPr txBox="1"/>
          <p:nvPr/>
        </p:nvSpPr>
        <p:spPr>
          <a:xfrm>
            <a:off x="34532950" y="15359044"/>
            <a:ext cx="11001452" cy="2062103"/>
          </a:xfrm>
          <a:prstGeom prst="rect">
            <a:avLst/>
          </a:prstGeom>
          <a:noFill/>
        </p:spPr>
        <p:txBody>
          <a:bodyPr wrap="square" rtlCol="0">
            <a:spAutoFit/>
          </a:bodyPr>
          <a:lstStyle/>
          <a:p>
            <a:pPr algn="ctr"/>
            <a:r>
              <a:rPr lang="en-GB" sz="1600" dirty="0" err="1" smtClean="0"/>
              <a:t>Colors</a:t>
            </a:r>
            <a:r>
              <a:rPr lang="en-GB" sz="1600" dirty="0" smtClean="0"/>
              <a:t> are showing R</a:t>
            </a:r>
            <a:r>
              <a:rPr lang="en-GB" sz="1600" baseline="30000" dirty="0" smtClean="0"/>
              <a:t>2</a:t>
            </a:r>
            <a:r>
              <a:rPr lang="en-GB" sz="1600" dirty="0" smtClean="0"/>
              <a:t>, numbers inside pixels RMSE in </a:t>
            </a:r>
            <a:r>
              <a:rPr lang="en-GB" sz="1600" dirty="0" err="1" smtClean="0"/>
              <a:t>gC</a:t>
            </a:r>
            <a:r>
              <a:rPr lang="en-GB" sz="1600" dirty="0" smtClean="0"/>
              <a:t> m</a:t>
            </a:r>
            <a:r>
              <a:rPr lang="en-GB" sz="1600" baseline="30000" dirty="0" smtClean="0"/>
              <a:t>-2</a:t>
            </a:r>
            <a:r>
              <a:rPr lang="en-GB" sz="1600" dirty="0" smtClean="0"/>
              <a:t> d</a:t>
            </a:r>
            <a:r>
              <a:rPr lang="en-GB" sz="1600" baseline="30000" dirty="0" smtClean="0"/>
              <a:t>-1</a:t>
            </a:r>
            <a:r>
              <a:rPr lang="en-GB" sz="1600" dirty="0" smtClean="0"/>
              <a:t> (MJ m</a:t>
            </a:r>
            <a:r>
              <a:rPr lang="en-GB" sz="1600" baseline="30000" dirty="0" smtClean="0"/>
              <a:t>-2</a:t>
            </a:r>
            <a:r>
              <a:rPr lang="en-GB" sz="1600" dirty="0" smtClean="0"/>
              <a:t> d</a:t>
            </a:r>
            <a:r>
              <a:rPr lang="en-GB" sz="1600" baseline="30000" dirty="0" smtClean="0"/>
              <a:t>-1</a:t>
            </a:r>
            <a:r>
              <a:rPr lang="en-GB" sz="1600" dirty="0" smtClean="0"/>
              <a:t>) for carbon (energy) fluxes.</a:t>
            </a:r>
            <a:r>
              <a:rPr lang="en-US" sz="1600" dirty="0" smtClean="0"/>
              <a:t> Oblique and bold fonts are used when the relative RMSE (normalized for the mean observed fluxes per PFT and climate zone) was greater than 0.5. ** after RMSE was used when the weight of bias (estimated as the</a:t>
            </a:r>
          </a:p>
          <a:p>
            <a:pPr algn="ctr"/>
            <a:r>
              <a:rPr lang="en-US" sz="1600" dirty="0" smtClean="0"/>
              <a:t>ratio between the square of the median absolute bias and the MSE) was greater than 0.5; instead, * was used if the weight of bias was between 0.25 and 0.5 (no symbols when weight of bias is less than 0.25).  List of acronyms: ENF, evergreen </a:t>
            </a:r>
            <a:r>
              <a:rPr lang="en-US" sz="1600" dirty="0" err="1" smtClean="0"/>
              <a:t>needleleaf</a:t>
            </a:r>
            <a:r>
              <a:rPr lang="en-US" sz="1600" dirty="0" smtClean="0"/>
              <a:t> forest; DBF, deciduous broadleaf forest; EBF, evergreen broadleaf forest; MF, mixed forest; SHR, </a:t>
            </a:r>
            <a:r>
              <a:rPr lang="en-US" sz="1600" dirty="0" err="1" smtClean="0"/>
              <a:t>shrubland</a:t>
            </a:r>
            <a:r>
              <a:rPr lang="en-US" sz="1600" dirty="0" smtClean="0"/>
              <a:t>; SAV, savannah; GRA, grassland; CRO, cropland; WET, wetland; </a:t>
            </a:r>
            <a:r>
              <a:rPr lang="en-US" sz="1600" dirty="0" err="1" smtClean="0"/>
              <a:t>Trop</a:t>
            </a:r>
            <a:r>
              <a:rPr lang="en-US" sz="1600" dirty="0" smtClean="0"/>
              <a:t>, tropical; </a:t>
            </a:r>
            <a:r>
              <a:rPr lang="en-US" sz="1600" dirty="0" err="1" smtClean="0"/>
              <a:t>SubTrop</a:t>
            </a:r>
            <a:r>
              <a:rPr lang="en-US" sz="1600" dirty="0" smtClean="0"/>
              <a:t>, subtropical; Dry, dry and arid land; </a:t>
            </a:r>
            <a:r>
              <a:rPr lang="en-US" sz="1600" dirty="0" err="1" smtClean="0"/>
              <a:t>Tmp</a:t>
            </a:r>
            <a:r>
              <a:rPr lang="en-US" sz="1600" dirty="0" smtClean="0"/>
              <a:t>, temperate; </a:t>
            </a:r>
            <a:r>
              <a:rPr lang="en-US" sz="1600" dirty="0" err="1" smtClean="0"/>
              <a:t>TmpCont</a:t>
            </a:r>
            <a:r>
              <a:rPr lang="en-US" sz="1600" dirty="0" smtClean="0"/>
              <a:t>, temperate–continental; </a:t>
            </a:r>
            <a:r>
              <a:rPr lang="en-US" sz="1600" dirty="0" err="1" smtClean="0"/>
              <a:t>Bor</a:t>
            </a:r>
            <a:r>
              <a:rPr lang="en-US" sz="1600" dirty="0" smtClean="0"/>
              <a:t>, boreal; Cold, cold and polar environment or covered by ice.</a:t>
            </a:r>
            <a:endParaRPr lang="en-GB" sz="1600" dirty="0"/>
          </a:p>
        </p:txBody>
      </p:sp>
      <p:sp>
        <p:nvSpPr>
          <p:cNvPr id="175" name="Rettangolo 174"/>
          <p:cNvSpPr/>
          <p:nvPr/>
        </p:nvSpPr>
        <p:spPr>
          <a:xfrm>
            <a:off x="49820682" y="18150490"/>
            <a:ext cx="285752" cy="5072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4" name="Rettangolo 113"/>
          <p:cNvSpPr/>
          <p:nvPr/>
        </p:nvSpPr>
        <p:spPr>
          <a:xfrm>
            <a:off x="385200" y="14882411"/>
            <a:ext cx="16645440" cy="5262979"/>
          </a:xfrm>
          <a:prstGeom prst="rect">
            <a:avLst/>
          </a:prstGeom>
        </p:spPr>
        <p:txBody>
          <a:bodyPr wrap="square">
            <a:spAutoFit/>
          </a:bodyPr>
          <a:lstStyle/>
          <a:p>
            <a:r>
              <a:rPr lang="en-GB" sz="4800" b="1" dirty="0" smtClean="0"/>
              <a:t>FLUXCOM </a:t>
            </a:r>
            <a:r>
              <a:rPr lang="en-GB" sz="4800" dirty="0" smtClean="0"/>
              <a:t>provides global </a:t>
            </a:r>
            <a:r>
              <a:rPr lang="en-GB" sz="4800" dirty="0" err="1" smtClean="0"/>
              <a:t>spatio</a:t>
            </a:r>
            <a:r>
              <a:rPr lang="en-GB" sz="4800" dirty="0" smtClean="0"/>
              <a:t>-temporal </a:t>
            </a:r>
            <a:r>
              <a:rPr lang="en-GB" sz="4800" dirty="0" err="1" smtClean="0"/>
              <a:t>upscaled</a:t>
            </a:r>
            <a:r>
              <a:rPr lang="en-GB" sz="4800" dirty="0" smtClean="0"/>
              <a:t> fluxes (carbon and energy) by machine learning  (ML) methods.</a:t>
            </a:r>
          </a:p>
          <a:p>
            <a:r>
              <a:rPr lang="en-GB" sz="4800" dirty="0" smtClean="0"/>
              <a:t>We trained 11 algorithms covering ensemble of tree methods (regression and model tree, 5), advanced non linear polynomials and neural network (2), kernel methods (3 variants: Support Vector Regression,  Kernel Ridge Regression, Gaussian process) and multivariate adaptive regression </a:t>
            </a:r>
            <a:r>
              <a:rPr lang="en-GB" sz="4800" dirty="0" err="1" smtClean="0"/>
              <a:t>spline</a:t>
            </a:r>
            <a:r>
              <a:rPr lang="en-GB" sz="4800" dirty="0" smtClean="0"/>
              <a:t> (MARS).</a:t>
            </a:r>
            <a:endParaRPr lang="en-GB" sz="4800" dirty="0"/>
          </a:p>
        </p:txBody>
      </p:sp>
      <p:sp>
        <p:nvSpPr>
          <p:cNvPr id="109" name="CasellaDiTesto 108"/>
          <p:cNvSpPr txBox="1"/>
          <p:nvPr/>
        </p:nvSpPr>
        <p:spPr>
          <a:xfrm>
            <a:off x="35961710" y="23722654"/>
            <a:ext cx="6429420" cy="369332"/>
          </a:xfrm>
          <a:prstGeom prst="rect">
            <a:avLst/>
          </a:prstGeom>
          <a:noFill/>
        </p:spPr>
        <p:txBody>
          <a:bodyPr wrap="square" rtlCol="0">
            <a:spAutoFit/>
          </a:bodyPr>
          <a:lstStyle/>
          <a:p>
            <a:pPr algn="ctr"/>
            <a:r>
              <a:rPr lang="it-IT" sz="1800" dirty="0" err="1" smtClean="0"/>
              <a:t>Spatial</a:t>
            </a:r>
            <a:r>
              <a:rPr lang="it-IT" sz="1800" dirty="0" smtClean="0"/>
              <a:t> </a:t>
            </a:r>
            <a:r>
              <a:rPr lang="it-IT" sz="1800" dirty="0" err="1" smtClean="0"/>
              <a:t>patter</a:t>
            </a:r>
            <a:r>
              <a:rPr lang="it-IT" sz="1800" dirty="0" smtClean="0"/>
              <a:t> </a:t>
            </a:r>
            <a:r>
              <a:rPr lang="it-IT" sz="1800" dirty="0" err="1" smtClean="0"/>
              <a:t>of</a:t>
            </a:r>
            <a:r>
              <a:rPr lang="it-IT" sz="1800" dirty="0" smtClean="0"/>
              <a:t> global </a:t>
            </a:r>
            <a:r>
              <a:rPr lang="it-IT" sz="1800" dirty="0" err="1" smtClean="0"/>
              <a:t>upscaled</a:t>
            </a:r>
            <a:r>
              <a:rPr lang="it-IT" sz="1800" dirty="0" smtClean="0"/>
              <a:t> GPP </a:t>
            </a:r>
            <a:r>
              <a:rPr lang="it-IT" sz="1800" dirty="0" err="1" smtClean="0"/>
              <a:t>by</a:t>
            </a:r>
            <a:r>
              <a:rPr lang="it-IT" sz="1800" dirty="0" smtClean="0"/>
              <a:t>  FLUXCOM RS </a:t>
            </a:r>
            <a:r>
              <a:rPr lang="it-IT" sz="1800" dirty="0" err="1" smtClean="0"/>
              <a:t>model</a:t>
            </a:r>
            <a:r>
              <a:rPr lang="it-IT" sz="1800" dirty="0" smtClean="0"/>
              <a:t>.</a:t>
            </a:r>
            <a:endParaRPr lang="it-IT" sz="1800" dirty="0"/>
          </a:p>
        </p:txBody>
      </p:sp>
      <p:sp>
        <p:nvSpPr>
          <p:cNvPr id="112" name="CasellaDiTesto 111"/>
          <p:cNvSpPr txBox="1"/>
          <p:nvPr/>
        </p:nvSpPr>
        <p:spPr>
          <a:xfrm>
            <a:off x="44748584" y="23722654"/>
            <a:ext cx="5214974" cy="1200329"/>
          </a:xfrm>
          <a:prstGeom prst="rect">
            <a:avLst/>
          </a:prstGeom>
          <a:noFill/>
        </p:spPr>
        <p:txBody>
          <a:bodyPr wrap="square" rtlCol="0">
            <a:spAutoFit/>
          </a:bodyPr>
          <a:lstStyle/>
          <a:p>
            <a:pPr algn="ctr"/>
            <a:r>
              <a:rPr lang="it-IT" sz="1800" dirty="0" smtClean="0"/>
              <a:t>The </a:t>
            </a:r>
            <a:r>
              <a:rPr lang="it-IT" sz="1800" dirty="0" err="1" smtClean="0"/>
              <a:t>improved</a:t>
            </a:r>
            <a:r>
              <a:rPr lang="it-IT" sz="1800" dirty="0" smtClean="0"/>
              <a:t> </a:t>
            </a:r>
            <a:r>
              <a:rPr lang="it-IT" sz="1800" dirty="0" err="1" smtClean="0"/>
              <a:t>spatial</a:t>
            </a:r>
            <a:r>
              <a:rPr lang="it-IT" sz="1800" dirty="0" smtClean="0"/>
              <a:t> </a:t>
            </a:r>
            <a:r>
              <a:rPr lang="it-IT" sz="1800" dirty="0" err="1" smtClean="0"/>
              <a:t>details</a:t>
            </a:r>
            <a:r>
              <a:rPr lang="it-IT" sz="1800" dirty="0" smtClean="0"/>
              <a:t> in FLUXCOM RS </a:t>
            </a:r>
            <a:r>
              <a:rPr lang="it-IT" sz="1800" dirty="0" err="1" smtClean="0"/>
              <a:t>upscaled</a:t>
            </a:r>
            <a:r>
              <a:rPr lang="it-IT" sz="1800" dirty="0" smtClean="0"/>
              <a:t> </a:t>
            </a:r>
            <a:r>
              <a:rPr lang="it-IT" sz="1800" dirty="0" err="1" smtClean="0"/>
              <a:t>products</a:t>
            </a:r>
            <a:r>
              <a:rPr lang="it-IT" sz="1800" dirty="0" smtClean="0"/>
              <a:t>. </a:t>
            </a:r>
            <a:r>
              <a:rPr lang="it-IT" sz="1800" dirty="0" err="1" smtClean="0"/>
              <a:t>Comparison</a:t>
            </a:r>
            <a:r>
              <a:rPr lang="it-IT" sz="1800" dirty="0" smtClean="0"/>
              <a:t> </a:t>
            </a:r>
            <a:r>
              <a:rPr lang="it-IT" sz="1800" dirty="0" err="1" smtClean="0"/>
              <a:t>between</a:t>
            </a:r>
            <a:r>
              <a:rPr lang="it-IT" sz="1800" dirty="0" smtClean="0"/>
              <a:t> </a:t>
            </a:r>
            <a:r>
              <a:rPr lang="it-IT" sz="1800" dirty="0" err="1" smtClean="0"/>
              <a:t>two</a:t>
            </a:r>
            <a:r>
              <a:rPr lang="it-IT" sz="1800" dirty="0" smtClean="0"/>
              <a:t> </a:t>
            </a:r>
            <a:r>
              <a:rPr lang="it-IT" sz="1800" dirty="0" err="1" smtClean="0"/>
              <a:t>upscaled</a:t>
            </a:r>
            <a:r>
              <a:rPr lang="it-IT" sz="1800" dirty="0" smtClean="0"/>
              <a:t> GPP </a:t>
            </a:r>
            <a:r>
              <a:rPr lang="it-IT" sz="1800" dirty="0" err="1" smtClean="0"/>
              <a:t>products</a:t>
            </a:r>
            <a:r>
              <a:rPr lang="it-IT" sz="1800" dirty="0" smtClean="0"/>
              <a:t>: </a:t>
            </a:r>
            <a:r>
              <a:rPr lang="it-IT" sz="1800" dirty="0" err="1" smtClean="0"/>
              <a:t>Jung</a:t>
            </a:r>
            <a:r>
              <a:rPr lang="it-IT" sz="1800" dirty="0" smtClean="0"/>
              <a:t> </a:t>
            </a:r>
            <a:r>
              <a:rPr lang="it-IT" sz="1800" dirty="0" err="1" smtClean="0"/>
              <a:t>et</a:t>
            </a:r>
            <a:r>
              <a:rPr lang="it-IT" sz="1800" dirty="0" smtClean="0"/>
              <a:t>  al., 2011 (</a:t>
            </a:r>
            <a:r>
              <a:rPr lang="it-IT" sz="1800" dirty="0" err="1" smtClean="0"/>
              <a:t>left</a:t>
            </a:r>
            <a:r>
              <a:rPr lang="it-IT" sz="1800" dirty="0" smtClean="0"/>
              <a:t>) </a:t>
            </a:r>
            <a:r>
              <a:rPr lang="it-IT" sz="1800" smtClean="0"/>
              <a:t>and FLUXCOM </a:t>
            </a:r>
            <a:r>
              <a:rPr lang="it-IT" sz="1800" dirty="0" smtClean="0"/>
              <a:t>RS </a:t>
            </a:r>
            <a:r>
              <a:rPr lang="it-IT" sz="1800" dirty="0" err="1" smtClean="0"/>
              <a:t>model</a:t>
            </a:r>
            <a:r>
              <a:rPr lang="it-IT" sz="1800" dirty="0" smtClean="0"/>
              <a:t> (right).</a:t>
            </a:r>
            <a:endParaRPr lang="it-IT" sz="1800" dirty="0"/>
          </a:p>
        </p:txBody>
      </p:sp>
      <p:pic>
        <p:nvPicPr>
          <p:cNvPr id="177" name="Immagine 176" descr="PerformancePerPFT.jpg"/>
          <p:cNvPicPr>
            <a:picLocks noChangeAspect="1"/>
          </p:cNvPicPr>
          <p:nvPr/>
        </p:nvPicPr>
        <p:blipFill>
          <a:blip r:embed="rId16"/>
          <a:stretch>
            <a:fillRect/>
          </a:stretch>
        </p:blipFill>
        <p:spPr>
          <a:xfrm>
            <a:off x="33461380" y="8012780"/>
            <a:ext cx="12144459" cy="7274826"/>
          </a:xfrm>
          <a:prstGeom prst="rect">
            <a:avLst/>
          </a:prstGeom>
        </p:spPr>
      </p:pic>
      <p:pic>
        <p:nvPicPr>
          <p:cNvPr id="159" name="Immagine 158" descr="CreativeCommons_Attribution_License.png"/>
          <p:cNvPicPr>
            <a:picLocks noChangeAspect="1"/>
          </p:cNvPicPr>
          <p:nvPr/>
        </p:nvPicPr>
        <p:blipFill>
          <a:blip r:embed="rId17"/>
          <a:stretch>
            <a:fillRect/>
          </a:stretch>
        </p:blipFill>
        <p:spPr>
          <a:xfrm>
            <a:off x="48126" y="35067485"/>
            <a:ext cx="2539683" cy="888889"/>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1052</Words>
  <Application>Microsoft Office PowerPoint</Application>
  <PresentationFormat>Personalizzato</PresentationFormat>
  <Paragraphs>70</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Ut1</dc:creator>
  <cp:lastModifiedBy>Ut1</cp:lastModifiedBy>
  <cp:revision>183</cp:revision>
  <dcterms:created xsi:type="dcterms:W3CDTF">2017-04-18T08:16:56Z</dcterms:created>
  <dcterms:modified xsi:type="dcterms:W3CDTF">2017-06-15T13:22:55Z</dcterms:modified>
</cp:coreProperties>
</file>