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7"/>
  </p:notesMasterIdLst>
  <p:handoutMasterIdLst>
    <p:handoutMasterId r:id="rId28"/>
  </p:handoutMasterIdLst>
  <p:sldIdLst>
    <p:sldId id="258" r:id="rId2"/>
    <p:sldId id="285" r:id="rId3"/>
    <p:sldId id="304" r:id="rId4"/>
    <p:sldId id="309" r:id="rId5"/>
    <p:sldId id="291" r:id="rId6"/>
    <p:sldId id="292" r:id="rId7"/>
    <p:sldId id="294" r:id="rId8"/>
    <p:sldId id="295" r:id="rId9"/>
    <p:sldId id="296" r:id="rId10"/>
    <p:sldId id="297" r:id="rId11"/>
    <p:sldId id="298" r:id="rId12"/>
    <p:sldId id="299" r:id="rId13"/>
    <p:sldId id="310" r:id="rId14"/>
    <p:sldId id="287" r:id="rId15"/>
    <p:sldId id="300" r:id="rId16"/>
    <p:sldId id="305" r:id="rId17"/>
    <p:sldId id="288" r:id="rId18"/>
    <p:sldId id="289" r:id="rId19"/>
    <p:sldId id="302" r:id="rId20"/>
    <p:sldId id="306" r:id="rId21"/>
    <p:sldId id="301" r:id="rId22"/>
    <p:sldId id="308" r:id="rId23"/>
    <p:sldId id="303" r:id="rId24"/>
    <p:sldId id="307" r:id="rId25"/>
    <p:sldId id="290" r:id="rId26"/>
  </p:sldIdLst>
  <p:sldSz cx="9144000" cy="5143500" type="screen16x9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284DC"/>
    <a:srgbClr val="0099CC"/>
    <a:srgbClr val="006699"/>
    <a:srgbClr val="034873"/>
    <a:srgbClr val="E20000"/>
    <a:srgbClr val="808080"/>
    <a:srgbClr val="6C8C38"/>
    <a:srgbClr val="FE5F44"/>
    <a:srgbClr val="FF5050"/>
    <a:srgbClr val="9696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showOutlineIcons="0">
    <p:restoredLeft sz="21035" autoAdjust="0"/>
    <p:restoredTop sz="87172" autoAdjust="0"/>
  </p:normalViewPr>
  <p:slideViewPr>
    <p:cSldViewPr>
      <p:cViewPr varScale="1">
        <p:scale>
          <a:sx n="161" d="100"/>
          <a:sy n="161" d="100"/>
        </p:scale>
        <p:origin x="-90" y="-4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808" y="72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E45898A-8CB5-4CB0-A87B-4B322B0BD445}" type="datetimeFigureOut">
              <a:rPr lang="de-DE" smtClean="0"/>
              <a:pPr/>
              <a:t>03.05.2017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B9E7F01-E280-41D2-AC35-8678EF84277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9E61128-1A92-464B-8D0C-C3277B55DAF5}" type="datetimeFigureOut">
              <a:rPr lang="de-DE" smtClean="0"/>
              <a:pPr/>
              <a:t>03.05.2017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670BA43-5CC5-4B6C-A3D5-ED8B0AD40F3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40449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723659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/>
              <a:buNone/>
            </a:pPr>
            <a:endParaRPr lang="en-GB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0BA43-5CC5-4B6C-A3D5-ED8B0AD40F38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41481"/>
            <a:ext cx="7772400" cy="1102519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143762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92D1C8D-87EA-46FD-BAEA-0C872D3238EF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03648" y="4785996"/>
            <a:ext cx="525658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Migration in Norwegen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FA09A08F-540C-4A36-A8C9-240B9E977ADF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403648" y="4785996"/>
            <a:ext cx="525658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Migration in Norwegen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42E4E4F-B7CB-4D90-BA3A-C2711F19A7E7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22E25C-A7EA-4248-B3CE-D16DA3378625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30CBCA9-7D55-4DCA-A399-7A7A44FEEB13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6C0AA1D-894A-4A00-B97C-133C5167E17D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EFA510A-D03E-4DB1-B3D0-5DF6C7C16EB0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10B8C89-58AB-4DA8-964B-BAF78261DC8D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A64A9C7-F92A-497E-95F2-C87387CA0401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03648" y="4785996"/>
            <a:ext cx="525658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Migration in Norwegen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1878213-5140-45DB-BFE8-35135C8144DA}" type="datetime1">
              <a:rPr lang="de-DE" smtClean="0"/>
              <a:pPr/>
              <a:t>03.05.2017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403648" y="4785996"/>
            <a:ext cx="5256584" cy="273844"/>
          </a:xfrm>
          <a:prstGeom prst="rect">
            <a:avLst/>
          </a:prstGeom>
        </p:spPr>
        <p:txBody>
          <a:bodyPr/>
          <a:lstStyle/>
          <a:p>
            <a:r>
              <a:rPr lang="de-DE"/>
              <a:t>Migration in Norwegen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5868144" y="4785996"/>
            <a:ext cx="2133600" cy="273844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"/>
            <a:ext cx="642910" cy="476846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4572014"/>
            <a:ext cx="9144000" cy="5714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28662" y="205979"/>
            <a:ext cx="775813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28662" y="1178710"/>
            <a:ext cx="780097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13198" y="4535970"/>
            <a:ext cx="415401" cy="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359542" y="4537127"/>
            <a:ext cx="272525" cy="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 descr="Uni-Logo.png"/>
          <p:cNvPicPr>
            <a:picLocks noChangeAspect="1"/>
          </p:cNvPicPr>
          <p:nvPr userDrawn="1"/>
        </p:nvPicPr>
        <p:blipFill>
          <a:blip r:embed="rId13" cstate="print"/>
          <a:srcRect l="14844" t="31464" r="14843" b="14614"/>
          <a:stretch>
            <a:fillRect/>
          </a:stretch>
        </p:blipFill>
        <p:spPr>
          <a:xfrm>
            <a:off x="29496" y="4595610"/>
            <a:ext cx="1417500" cy="504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Grafik 17" descr="CEN-Logo.png"/>
          <p:cNvPicPr>
            <a:picLocks noChangeAspect="1"/>
          </p:cNvPicPr>
          <p:nvPr userDrawn="1"/>
        </p:nvPicPr>
        <p:blipFill>
          <a:blip r:embed="rId14" cstate="print"/>
          <a:srcRect l="4719" t="12945" r="10152" b="12944"/>
          <a:stretch>
            <a:fillRect/>
          </a:stretch>
        </p:blipFill>
        <p:spPr>
          <a:xfrm>
            <a:off x="7619588" y="4603500"/>
            <a:ext cx="1480500" cy="504000"/>
          </a:xfrm>
          <a:prstGeom prst="rect">
            <a:avLst/>
          </a:prstGeom>
        </p:spPr>
      </p:pic>
      <p:pic>
        <p:nvPicPr>
          <p:cNvPr id="19" name="Grafik 18" descr="GFZ Logo.jpg"/>
          <p:cNvPicPr>
            <a:picLocks noChangeAspect="1"/>
          </p:cNvPicPr>
          <p:nvPr userDrawn="1"/>
        </p:nvPicPr>
        <p:blipFill>
          <a:blip r:embed="rId15" cstate="print"/>
          <a:srcRect l="3698" t="10323" r="3698" b="7489"/>
          <a:stretch>
            <a:fillRect/>
          </a:stretch>
        </p:blipFill>
        <p:spPr>
          <a:xfrm>
            <a:off x="6905858" y="4615904"/>
            <a:ext cx="729931" cy="504000"/>
          </a:xfrm>
          <a:prstGeom prst="rect">
            <a:avLst/>
          </a:prstGeom>
        </p:spPr>
      </p:pic>
      <p:pic>
        <p:nvPicPr>
          <p:cNvPr id="20" name="Grafik 19" descr="treeline_logo.png"/>
          <p:cNvPicPr>
            <a:picLocks noChangeAspect="1"/>
          </p:cNvPicPr>
          <p:nvPr userDrawn="1"/>
        </p:nvPicPr>
        <p:blipFill>
          <a:blip r:embed="rId16"/>
          <a:srcRect l="388" r="7830" b="13411"/>
          <a:stretch>
            <a:fillRect/>
          </a:stretch>
        </p:blipFill>
        <p:spPr>
          <a:xfrm>
            <a:off x="1424129" y="4610005"/>
            <a:ext cx="1969975" cy="504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Grafik 20" descr="OSPP-Label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984" y="41293"/>
            <a:ext cx="540000" cy="643323"/>
          </a:xfrm>
          <a:prstGeom prst="rect">
            <a:avLst/>
          </a:prstGeom>
        </p:spPr>
      </p:pic>
      <p:pic>
        <p:nvPicPr>
          <p:cNvPr id="13" name="Grafik 12" descr="CreativeCommons_Attribution_License.pn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3709" y="714362"/>
            <a:ext cx="540000" cy="189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slide" Target="slide2.xml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slide" Target="slide13.xml"/><Relationship Id="rId4" Type="http://schemas.openxmlformats.org/officeDocument/2006/relationships/image" Target="../media/image28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slide" Target="slide13.xml"/><Relationship Id="rId4" Type="http://schemas.openxmlformats.org/officeDocument/2006/relationships/image" Target="../media/image30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slide" Target="slide13.xml"/><Relationship Id="rId4" Type="http://schemas.openxmlformats.org/officeDocument/2006/relationships/image" Target="../media/image32.jpe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7.jpe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2.xml"/><Relationship Id="rId10" Type="http://schemas.openxmlformats.org/officeDocument/2006/relationships/slide" Target="slide25.xml"/><Relationship Id="rId4" Type="http://schemas.openxmlformats.org/officeDocument/2006/relationships/image" Target="../media/image14.png"/><Relationship Id="rId9" Type="http://schemas.openxmlformats.org/officeDocument/2006/relationships/slide" Target="slide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.xml"/><Relationship Id="rId3" Type="http://schemas.openxmlformats.org/officeDocument/2006/relationships/image" Target="../media/image7.jpeg"/><Relationship Id="rId7" Type="http://schemas.openxmlformats.org/officeDocument/2006/relationships/slide" Target="slide9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openxmlformats.org/officeDocument/2006/relationships/image" Target="../media/image19.png"/><Relationship Id="rId9" Type="http://schemas.openxmlformats.org/officeDocument/2006/relationships/slide" Target="slide8.xml"/><Relationship Id="rId1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slide" Target="slide13.xml"/><Relationship Id="rId4" Type="http://schemas.openxmlformats.org/officeDocument/2006/relationships/image" Target="../media/image20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slide" Target="slide13.xml"/><Relationship Id="rId4" Type="http://schemas.openxmlformats.org/officeDocument/2006/relationships/image" Target="../media/image22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slide" Target="slide13.xml"/><Relationship Id="rId4" Type="http://schemas.openxmlformats.org/officeDocument/2006/relationships/image" Target="../media/image24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10" Type="http://schemas.openxmlformats.org/officeDocument/2006/relationships/slide" Target="slide13.xml"/><Relationship Id="rId4" Type="http://schemas.openxmlformats.org/officeDocument/2006/relationships/image" Target="../media/image26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DSC00410.JPG"/>
          <p:cNvPicPr>
            <a:picLocks noChangeAspect="1"/>
          </p:cNvPicPr>
          <p:nvPr/>
        </p:nvPicPr>
        <p:blipFill>
          <a:blip r:embed="rId4" cstate="print"/>
          <a:srcRect l="383" t="8730" r="1533" b="85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4250545" y="3929072"/>
            <a:ext cx="642910" cy="5714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0" y="4500576"/>
            <a:ext cx="9144000" cy="64292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642910" y="144188"/>
            <a:ext cx="8001056" cy="171318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3222" y="6084"/>
            <a:ext cx="8636496" cy="1102519"/>
          </a:xfrm>
          <a:effectLst/>
        </p:spPr>
        <p:txBody>
          <a:bodyPr>
            <a:noAutofit/>
          </a:bodyPr>
          <a:lstStyle/>
          <a:p>
            <a:r>
              <a:rPr lang="en-US" sz="2800" b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Spatial analysis and statistical modelling of snow </a:t>
            </a:r>
            <a:br>
              <a:rPr lang="en-US" sz="2800" b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cover dynamics in the Central Himalayas, Nepal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286512" y="4554154"/>
            <a:ext cx="2786082" cy="292388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tabLst>
                <a:tab pos="271463" algn="l"/>
              </a:tabLst>
            </a:pPr>
            <a:r>
              <a:rPr lang="en-US" sz="650" b="1" dirty="0">
                <a:latin typeface="Arial" pitchFamily="34" charset="0"/>
                <a:cs typeface="Arial" pitchFamily="34" charset="0"/>
              </a:rPr>
              <a:t>Fig. 1:	 View from </a:t>
            </a:r>
            <a:r>
              <a:rPr lang="en-US" sz="650" b="1" dirty="0" err="1">
                <a:latin typeface="Arial" pitchFamily="34" charset="0"/>
                <a:cs typeface="Arial" pitchFamily="34" charset="0"/>
              </a:rPr>
              <a:t>Yalun</a:t>
            </a:r>
            <a:r>
              <a:rPr lang="en-US" sz="650" b="1">
                <a:latin typeface="Arial" pitchFamily="34" charset="0"/>
                <a:cs typeface="Arial" pitchFamily="34" charset="0"/>
              </a:rPr>
              <a:t> </a:t>
            </a:r>
            <a:r>
              <a:rPr lang="en-US" sz="650" b="1" err="1">
                <a:latin typeface="Arial" pitchFamily="34" charset="0"/>
                <a:cs typeface="Arial" pitchFamily="34" charset="0"/>
              </a:rPr>
              <a:t>Ri</a:t>
            </a:r>
            <a:r>
              <a:rPr lang="en-US" sz="650" b="1">
                <a:latin typeface="Arial" pitchFamily="34" charset="0"/>
                <a:cs typeface="Arial" pitchFamily="34" charset="0"/>
              </a:rPr>
              <a:t> summit (5630 m </a:t>
            </a:r>
            <a:r>
              <a:rPr lang="en-US" sz="650" b="1" err="1">
                <a:latin typeface="Arial" pitchFamily="34" charset="0"/>
                <a:cs typeface="Arial" pitchFamily="34" charset="0"/>
              </a:rPr>
              <a:t>a.s.l</a:t>
            </a:r>
            <a:r>
              <a:rPr lang="en-US" sz="650" b="1">
                <a:latin typeface="Arial" pitchFamily="34" charset="0"/>
                <a:cs typeface="Arial" pitchFamily="34" charset="0"/>
              </a:rPr>
              <a:t>.) in the </a:t>
            </a:r>
            <a:r>
              <a:rPr lang="en-US" sz="650" b="1" err="1">
                <a:latin typeface="Arial" pitchFamily="34" charset="0"/>
                <a:cs typeface="Arial" pitchFamily="34" charset="0"/>
              </a:rPr>
              <a:t>Rolwaling</a:t>
            </a:r>
            <a:r>
              <a:rPr lang="en-US" sz="650" b="1">
                <a:latin typeface="Arial" pitchFamily="34" charset="0"/>
                <a:cs typeface="Arial" pitchFamily="34" charset="0"/>
              </a:rPr>
              <a:t> </a:t>
            </a:r>
            <a:r>
              <a:rPr lang="en-US" sz="650" b="1" err="1">
                <a:latin typeface="Arial" pitchFamily="34" charset="0"/>
                <a:cs typeface="Arial" pitchFamily="34" charset="0"/>
              </a:rPr>
              <a:t>Himal</a:t>
            </a:r>
            <a:r>
              <a:rPr lang="en-US" sz="650" b="1">
                <a:latin typeface="Arial" pitchFamily="34" charset="0"/>
                <a:cs typeface="Arial" pitchFamily="34" charset="0"/>
              </a:rPr>
              <a:t> (Nepal) towards eastern </a:t>
            </a:r>
            <a:r>
              <a:rPr lang="en-US" sz="650" b="1" err="1">
                <a:latin typeface="Arial" pitchFamily="34" charset="0"/>
                <a:cs typeface="Arial" pitchFamily="34" charset="0"/>
              </a:rPr>
              <a:t>Solu</a:t>
            </a:r>
            <a:r>
              <a:rPr lang="en-US" sz="650" b="1">
                <a:latin typeface="Arial" pitchFamily="34" charset="0"/>
                <a:cs typeface="Arial" pitchFamily="34" charset="0"/>
              </a:rPr>
              <a:t> </a:t>
            </a:r>
            <a:r>
              <a:rPr lang="en-US" sz="650" b="1" err="1">
                <a:latin typeface="Arial" pitchFamily="34" charset="0"/>
                <a:cs typeface="Arial" pitchFamily="34" charset="0"/>
              </a:rPr>
              <a:t>Khumbu</a:t>
            </a:r>
            <a:r>
              <a:rPr lang="en-US" sz="650" b="1">
                <a:latin typeface="Arial" pitchFamily="34" charset="0"/>
                <a:cs typeface="Arial" pitchFamily="34" charset="0"/>
              </a:rPr>
              <a:t> region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71472" y="992339"/>
            <a:ext cx="81439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latin typeface="Arial" pitchFamily="34" charset="0"/>
                <a:cs typeface="Arial" pitchFamily="34" charset="0"/>
              </a:rPr>
              <a:t>Johannes Weidinger</a:t>
            </a:r>
            <a:r>
              <a:rPr lang="de-DE" baseline="30000">
                <a:latin typeface="Arial" pitchFamily="34" charset="0"/>
                <a:cs typeface="Arial" pitchFamily="34" charset="0"/>
              </a:rPr>
              <a:t>1</a:t>
            </a:r>
            <a:r>
              <a:rPr lang="de-DE">
                <a:latin typeface="Arial" pitchFamily="34" charset="0"/>
                <a:cs typeface="Arial" pitchFamily="34" charset="0"/>
              </a:rPr>
              <a:t>, Lars Gerlitz</a:t>
            </a:r>
            <a:r>
              <a:rPr lang="de-DE" baseline="30000">
                <a:latin typeface="Arial" pitchFamily="34" charset="0"/>
                <a:cs typeface="Arial" pitchFamily="34" charset="0"/>
              </a:rPr>
              <a:t>2</a:t>
            </a:r>
            <a:r>
              <a:rPr lang="de-DE">
                <a:latin typeface="Arial" pitchFamily="34" charset="0"/>
                <a:cs typeface="Arial" pitchFamily="34" charset="0"/>
              </a:rPr>
              <a:t>, Benjamin Bechtel</a:t>
            </a:r>
            <a:r>
              <a:rPr lang="de-DE" baseline="30000">
                <a:latin typeface="Arial" pitchFamily="34" charset="0"/>
                <a:cs typeface="Arial" pitchFamily="34" charset="0"/>
              </a:rPr>
              <a:t>1</a:t>
            </a:r>
            <a:r>
              <a:rPr lang="de-DE">
                <a:latin typeface="Arial" pitchFamily="34" charset="0"/>
                <a:cs typeface="Arial" pitchFamily="34" charset="0"/>
              </a:rPr>
              <a:t> </a:t>
            </a:r>
            <a:r>
              <a:rPr lang="de-DE" err="1">
                <a:latin typeface="Arial" pitchFamily="34" charset="0"/>
                <a:cs typeface="Arial" pitchFamily="34" charset="0"/>
              </a:rPr>
              <a:t>and</a:t>
            </a:r>
            <a:r>
              <a:rPr lang="de-DE">
                <a:latin typeface="Arial" pitchFamily="34" charset="0"/>
                <a:cs typeface="Arial" pitchFamily="34" charset="0"/>
              </a:rPr>
              <a:t> Jürgen Böhner</a:t>
            </a:r>
            <a:r>
              <a:rPr lang="de-DE" baseline="30000">
                <a:latin typeface="Arial" pitchFamily="34" charset="0"/>
                <a:cs typeface="Arial" pitchFamily="34" charset="0"/>
              </a:rPr>
              <a:t>1</a:t>
            </a:r>
          </a:p>
          <a:p>
            <a:pPr algn="ctr"/>
            <a:endParaRPr lang="de-DE" sz="400" baseline="30000">
              <a:latin typeface="Arial" pitchFamily="34" charset="0"/>
              <a:cs typeface="Arial" pitchFamily="34" charset="0"/>
            </a:endParaRPr>
          </a:p>
          <a:p>
            <a:pPr>
              <a:tabLst>
                <a:tab pos="534988" algn="l"/>
              </a:tabLst>
            </a:pPr>
            <a:r>
              <a:rPr lang="de-DE" sz="1400" baseline="30000">
                <a:latin typeface="Arial" pitchFamily="34" charset="0"/>
                <a:cs typeface="Arial" pitchFamily="34" charset="0"/>
              </a:rPr>
              <a:t>	1 </a:t>
            </a:r>
            <a:r>
              <a:rPr lang="en-US" sz="1400">
                <a:latin typeface="Arial" pitchFamily="34" charset="0"/>
                <a:cs typeface="Arial" pitchFamily="34" charset="0"/>
              </a:rPr>
              <a:t>Center for Earth System Research and Sustainability, University of Hamburg, Germany</a:t>
            </a:r>
            <a:endParaRPr lang="de-DE" sz="1400">
              <a:latin typeface="Arial" pitchFamily="34" charset="0"/>
              <a:cs typeface="Arial" pitchFamily="34" charset="0"/>
            </a:endParaRPr>
          </a:p>
          <a:p>
            <a:pPr>
              <a:tabLst>
                <a:tab pos="534988" algn="l"/>
              </a:tabLst>
            </a:pPr>
            <a:r>
              <a:rPr lang="de-DE" sz="1400" baseline="30000">
                <a:latin typeface="Arial" pitchFamily="34" charset="0"/>
                <a:cs typeface="Arial" pitchFamily="34" charset="0"/>
              </a:rPr>
              <a:t>	2 </a:t>
            </a:r>
            <a:r>
              <a:rPr lang="en-US" sz="1400">
                <a:latin typeface="Arial" pitchFamily="34" charset="0"/>
                <a:cs typeface="Arial" pitchFamily="34" charset="0"/>
              </a:rPr>
              <a:t>German Research Centre for Geosciences, Helmholtz Centre Potsdam, Germany</a:t>
            </a:r>
          </a:p>
          <a:p>
            <a:endParaRPr lang="de-DE" sz="1400" baseline="30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Grafik 19" descr="OSPP-Label gel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24" y="2720763"/>
            <a:ext cx="1079651" cy="1285866"/>
          </a:xfrm>
          <a:prstGeom prst="rect">
            <a:avLst/>
          </a:prstGeom>
        </p:spPr>
      </p:pic>
      <p:pic>
        <p:nvPicPr>
          <p:cNvPr id="21" name="Grafik 20" descr="Uni-Logo.png"/>
          <p:cNvPicPr>
            <a:picLocks noChangeAspect="1"/>
          </p:cNvPicPr>
          <p:nvPr/>
        </p:nvPicPr>
        <p:blipFill>
          <a:blip r:embed="rId6" cstate="print"/>
          <a:srcRect l="14844" t="31464" r="14843" b="14614"/>
          <a:stretch>
            <a:fillRect/>
          </a:stretch>
        </p:blipFill>
        <p:spPr>
          <a:xfrm>
            <a:off x="58991" y="4548285"/>
            <a:ext cx="1518750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Grafik 21" descr="CEN-Logo.png"/>
          <p:cNvPicPr>
            <a:picLocks noChangeAspect="1"/>
          </p:cNvPicPr>
          <p:nvPr/>
        </p:nvPicPr>
        <p:blipFill>
          <a:blip r:embed="rId7" cstate="print"/>
          <a:srcRect l="4719" t="12945" r="10152" b="12944"/>
          <a:stretch>
            <a:fillRect/>
          </a:stretch>
        </p:blipFill>
        <p:spPr>
          <a:xfrm>
            <a:off x="1643042" y="4548285"/>
            <a:ext cx="1586250" cy="540000"/>
          </a:xfrm>
          <a:prstGeom prst="rect">
            <a:avLst/>
          </a:prstGeom>
        </p:spPr>
      </p:pic>
      <p:pic>
        <p:nvPicPr>
          <p:cNvPr id="23" name="Grafik 22" descr="GFZ Logo.jpg"/>
          <p:cNvPicPr>
            <a:picLocks noChangeAspect="1"/>
          </p:cNvPicPr>
          <p:nvPr/>
        </p:nvPicPr>
        <p:blipFill>
          <a:blip r:embed="rId8" cstate="print"/>
          <a:srcRect l="3698" t="10323" r="3698" b="7489"/>
          <a:stretch>
            <a:fillRect/>
          </a:stretch>
        </p:blipFill>
        <p:spPr>
          <a:xfrm>
            <a:off x="3298390" y="4554404"/>
            <a:ext cx="782069" cy="540000"/>
          </a:xfrm>
          <a:prstGeom prst="rect">
            <a:avLst/>
          </a:prstGeom>
        </p:spPr>
      </p:pic>
      <p:pic>
        <p:nvPicPr>
          <p:cNvPr id="24" name="Grafik 23" descr="treeline_logo.png"/>
          <p:cNvPicPr>
            <a:picLocks noChangeAspect="1"/>
          </p:cNvPicPr>
          <p:nvPr/>
        </p:nvPicPr>
        <p:blipFill>
          <a:blip r:embed="rId9"/>
          <a:srcRect l="388" r="7830" b="13411"/>
          <a:stretch>
            <a:fillRect/>
          </a:stretch>
        </p:blipFill>
        <p:spPr>
          <a:xfrm>
            <a:off x="4137235" y="4555809"/>
            <a:ext cx="2110687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Inhaltsplatzhalter 12" descr="Start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70848" y="3994852"/>
            <a:ext cx="402305" cy="356711"/>
          </a:xfrm>
          <a:prstGeom prst="rect">
            <a:avLst/>
          </a:prstGeom>
        </p:spPr>
      </p:pic>
      <p:sp>
        <p:nvSpPr>
          <p:cNvPr id="28" name="Textfeld 27">
            <a:hlinkClick r:id="rId10" action="ppaction://hlinksldjump"/>
          </p:cNvPr>
          <p:cNvSpPr txBox="1"/>
          <p:nvPr/>
        </p:nvSpPr>
        <p:spPr>
          <a:xfrm>
            <a:off x="4179107" y="4288511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START</a:t>
            </a:r>
          </a:p>
        </p:txBody>
      </p:sp>
      <p:pic>
        <p:nvPicPr>
          <p:cNvPr id="17" name="Grafik 16" descr="CreativeCommons_Attribution_Licens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1023" y="4071948"/>
            <a:ext cx="1080000" cy="37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T:\TREELINE\Fotos Klimastationen\2017-Fruehjahr\T1_oben\IMG_1522.JPG"/>
          <p:cNvPicPr>
            <a:picLocks noChangeAspect="1" noChangeArrowheads="1"/>
          </p:cNvPicPr>
          <p:nvPr/>
        </p:nvPicPr>
        <p:blipFill>
          <a:blip r:embed="rId4" cstate="print"/>
          <a:srcRect l="20787" r="23752"/>
          <a:stretch>
            <a:fillRect/>
          </a:stretch>
        </p:blipFill>
        <p:spPr bwMode="auto">
          <a:xfrm>
            <a:off x="1102223" y="559212"/>
            <a:ext cx="3041149" cy="36556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23" name="Textfeld 22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4" name="Pfeil nach oben 23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2" name="Pfeil nach rechts 31">
            <a:hlinkClick r:id="rId7" action="ppaction://hlinksldjump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hlinkClick r:id="rId8" action="ppaction://hlinksldjump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4" name="Textfeld 33">
            <a:hlinkClick r:id="rId7" action="ppaction://hlinksldjump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5" name="Pfeil nach rechts 34">
            <a:hlinkClick r:id="rId8" action="ppaction://hlinksldjump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Grafik 37" descr="Gomp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735" y="2774825"/>
            <a:ext cx="2832784" cy="1439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Rechteck 39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Study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41" name="Titel 27"/>
          <p:cNvSpPr>
            <a:spLocks noGrp="1"/>
          </p:cNvSpPr>
          <p:nvPr>
            <p:ph type="title"/>
          </p:nvPr>
        </p:nvSpPr>
        <p:spPr>
          <a:xfrm>
            <a:off x="912457" y="71421"/>
            <a:ext cx="7758138" cy="428627"/>
          </a:xfrm>
        </p:spPr>
        <p:txBody>
          <a:bodyPr>
            <a:normAutofit fontScale="90000"/>
          </a:bodyPr>
          <a:lstStyle/>
          <a:p>
            <a:pPr algn="l"/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T2 top station at 4170 m </a:t>
            </a:r>
            <a:r>
              <a:rPr lang="en-US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a.s.l</a:t>
            </a:r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2000" y="57148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Longitude:	 86.375 °E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Latitude:	 27.905 °N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Orientation: NE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Mounted sensors: Air temperature and humidity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Global irradiance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Rain gauge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direction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speed</a:t>
            </a:r>
          </a:p>
        </p:txBody>
      </p:sp>
      <p:sp>
        <p:nvSpPr>
          <p:cNvPr id="15" name="Rechteck 14">
            <a:hlinkClick r:id="rId10" action="ppaction://hlinksldjump"/>
          </p:cNvPr>
          <p:cNvSpPr/>
          <p:nvPr/>
        </p:nvSpPr>
        <p:spPr>
          <a:xfrm>
            <a:off x="6732240" y="736866"/>
            <a:ext cx="1665474" cy="445076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Show </a:t>
            </a:r>
            <a:r>
              <a:rPr lang="de-DE" b="1" dirty="0" err="1"/>
              <a:t>sensors</a:t>
            </a:r>
            <a:r>
              <a:rPr lang="de-DE" b="1" dirty="0"/>
              <a:t>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TREELINE\Fotos Klimastationen\2016-Herbst\Photos Herbst 2016\DSC01179-klein.jpg"/>
          <p:cNvPicPr>
            <a:picLocks noChangeAspect="1" noChangeArrowheads="1"/>
          </p:cNvPicPr>
          <p:nvPr/>
        </p:nvPicPr>
        <p:blipFill>
          <a:blip r:embed="rId4" cstate="print"/>
          <a:srcRect t="10961" b="8637"/>
          <a:stretch>
            <a:fillRect/>
          </a:stretch>
        </p:blipFill>
        <p:spPr bwMode="auto">
          <a:xfrm>
            <a:off x="1102222" y="547110"/>
            <a:ext cx="3041149" cy="36677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23" name="Textfeld 22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4" name="Pfeil nach oben 23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1" name="Pfeil nach rechts 30">
            <a:hlinkClick r:id="rId7" action="ppaction://hlinksldjump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hlinkClick r:id="rId8" action="ppaction://hlinksldjump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3" name="Textfeld 32">
            <a:hlinkClick r:id="rId7" action="ppaction://hlinksldjump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4" name="Pfeil nach rechts 33">
            <a:hlinkClick r:id="rId8" action="ppaction://hlinksldjump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 descr="Gomp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736" y="2774825"/>
            <a:ext cx="2832782" cy="1439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Rechteck 38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Study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40" name="Titel 27"/>
          <p:cNvSpPr>
            <a:spLocks noGrp="1"/>
          </p:cNvSpPr>
          <p:nvPr>
            <p:ph type="title"/>
          </p:nvPr>
        </p:nvSpPr>
        <p:spPr>
          <a:xfrm>
            <a:off x="912457" y="71421"/>
            <a:ext cx="7758138" cy="428627"/>
          </a:xfrm>
        </p:spPr>
        <p:txBody>
          <a:bodyPr>
            <a:normAutofit fontScale="90000"/>
          </a:bodyPr>
          <a:lstStyle/>
          <a:p>
            <a:pPr algn="l"/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 station at 4219 m </a:t>
            </a:r>
            <a:r>
              <a:rPr lang="en-US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a.s.l</a:t>
            </a:r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2000" y="57148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Longitude:	 86.434 °E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Latitude:	 27.878 °N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Orientation: SW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Mounted sensors: Air temperature and humidity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Global irradiance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Rain gauge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direction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speed</a:t>
            </a:r>
          </a:p>
        </p:txBody>
      </p:sp>
      <p:sp>
        <p:nvSpPr>
          <p:cNvPr id="15" name="Rechteck 14">
            <a:hlinkClick r:id="rId10" action="ppaction://hlinksldjump"/>
          </p:cNvPr>
          <p:cNvSpPr/>
          <p:nvPr/>
        </p:nvSpPr>
        <p:spPr>
          <a:xfrm>
            <a:off x="6732240" y="736866"/>
            <a:ext cx="1665474" cy="445076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Show </a:t>
            </a:r>
            <a:r>
              <a:rPr lang="de-DE" b="1" dirty="0" err="1"/>
              <a:t>sensors</a:t>
            </a:r>
            <a:r>
              <a:rPr lang="de-DE" b="1" dirty="0"/>
              <a:t>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T:\TREELINE\Fotos Klimastationen\2017-Fruehjahr\Yalun\IMG_2226.JPG"/>
          <p:cNvPicPr>
            <a:picLocks noChangeAspect="1" noChangeArrowheads="1"/>
          </p:cNvPicPr>
          <p:nvPr/>
        </p:nvPicPr>
        <p:blipFill>
          <a:blip r:embed="rId4" cstate="print"/>
          <a:srcRect t="7722" b="1521"/>
          <a:stretch>
            <a:fillRect/>
          </a:stretch>
        </p:blipFill>
        <p:spPr bwMode="auto">
          <a:xfrm>
            <a:off x="1112290" y="546938"/>
            <a:ext cx="3031081" cy="366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21" name="Textfeld 20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3" name="Pfeil nach oben 22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1" name="Pfeil nach rechts 30">
            <a:hlinkClick r:id="rId7" action="ppaction://hlinksldjump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hlinkClick r:id="rId8" action="ppaction://hlinksldjump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3" name="Textfeld 32">
            <a:hlinkClick r:id="rId7" action="ppaction://hlinksldjump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4" name="Pfeil nach rechts 33">
            <a:hlinkClick r:id="rId8" action="ppaction://hlinksldjump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 descr="Gomp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736" y="2774825"/>
            <a:ext cx="2832782" cy="1439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Rechteck 38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Study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40" name="Titel 27"/>
          <p:cNvSpPr>
            <a:spLocks noGrp="1"/>
          </p:cNvSpPr>
          <p:nvPr>
            <p:ph type="title"/>
          </p:nvPr>
        </p:nvSpPr>
        <p:spPr>
          <a:xfrm>
            <a:off x="912457" y="71421"/>
            <a:ext cx="7758138" cy="428627"/>
          </a:xfrm>
        </p:spPr>
        <p:txBody>
          <a:bodyPr>
            <a:normAutofit fontScale="90000"/>
          </a:bodyPr>
          <a:lstStyle/>
          <a:p>
            <a:pPr algn="l"/>
            <a:r>
              <a:rPr lang="da-DK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Yalun station at 5032 m a.s.l.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2000" y="57148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Longitude:	 86.434 °E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Latitude:	 27.859 °N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Orientation: NE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Mounted sensors: Air temperature and humidity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Global irradiance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Rain gauge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direction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speed</a:t>
            </a:r>
          </a:p>
        </p:txBody>
      </p:sp>
      <p:sp>
        <p:nvSpPr>
          <p:cNvPr id="15" name="Rechteck 14">
            <a:hlinkClick r:id="rId10" action="ppaction://hlinksldjump"/>
          </p:cNvPr>
          <p:cNvSpPr/>
          <p:nvPr/>
        </p:nvSpPr>
        <p:spPr>
          <a:xfrm>
            <a:off x="6732240" y="736866"/>
            <a:ext cx="1665474" cy="445076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Show </a:t>
            </a:r>
            <a:r>
              <a:rPr lang="de-DE" b="1" dirty="0" err="1"/>
              <a:t>sensors</a:t>
            </a:r>
            <a:r>
              <a:rPr lang="de-DE" b="1" dirty="0"/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Station_with_text.PNG"/>
          <p:cNvPicPr>
            <a:picLocks noChangeAspect="1"/>
          </p:cNvPicPr>
          <p:nvPr/>
        </p:nvPicPr>
        <p:blipFill rotWithShape="1">
          <a:blip r:embed="rId3"/>
          <a:srcRect b="861"/>
          <a:stretch/>
        </p:blipFill>
        <p:spPr>
          <a:xfrm>
            <a:off x="971600" y="552487"/>
            <a:ext cx="6178477" cy="3747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16" name="Textfeld 15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5" name="Pfeil nach oben 24">
            <a:hlinkClick r:id="rId5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rechts 25">
            <a:hlinkClick r:id="rId6" action="ppaction://hlinksldjump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hlinkClick r:id="rId5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9" name="Textfeld 28">
            <a:hlinkClick r:id="rId7" action="ppaction://hlinksldjump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0" name="Textfeld 29">
            <a:hlinkClick r:id="rId6" action="ppaction://hlinksldjump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1" name="Pfeil nach rechts 30">
            <a:hlinkClick r:id="rId7" action="ppaction://hlinksldjump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II. Data base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34" name="Titel 27"/>
          <p:cNvSpPr>
            <a:spLocks noGrp="1"/>
          </p:cNvSpPr>
          <p:nvPr>
            <p:ph type="title"/>
          </p:nvPr>
        </p:nvSpPr>
        <p:spPr>
          <a:xfrm>
            <a:off x="928662" y="0"/>
            <a:ext cx="7758138" cy="500065"/>
          </a:xfrm>
        </p:spPr>
        <p:txBody>
          <a:bodyPr>
            <a:normAutofit/>
          </a:bodyPr>
          <a:lstStyle/>
          <a:p>
            <a:pPr algn="l"/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Installed sensors:</a:t>
            </a:r>
          </a:p>
        </p:txBody>
      </p:sp>
      <p:sp>
        <p:nvSpPr>
          <p:cNvPr id="13" name="Rechteck 12">
            <a:hlinkClick r:id="rId6" action="ppaction://hlinksldjump"/>
          </p:cNvPr>
          <p:cNvSpPr/>
          <p:nvPr/>
        </p:nvSpPr>
        <p:spPr>
          <a:xfrm>
            <a:off x="7308304" y="3678596"/>
            <a:ext cx="1656184" cy="610748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Back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station</a:t>
            </a:r>
            <a:r>
              <a:rPr lang="de-DE" b="1" dirty="0"/>
              <a:t> </a:t>
            </a:r>
            <a:r>
              <a:rPr lang="de-DE" b="1" dirty="0" err="1"/>
              <a:t>overview</a:t>
            </a:r>
            <a:r>
              <a:rPr lang="de-DE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413438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 txBox="1">
            <a:spLocks/>
          </p:cNvSpPr>
          <p:nvPr/>
        </p:nvSpPr>
        <p:spPr>
          <a:xfrm>
            <a:off x="897124" y="476301"/>
            <a:ext cx="8067364" cy="3859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Dominated by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monsoonal regime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in windward position        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 precipitation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rates</a:t>
            </a: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Seasonally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between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mid-May until mid-September</a:t>
            </a: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 cloud </a:t>
            </a:r>
          </a:p>
          <a:p>
            <a:pPr>
              <a:buFont typeface="Arial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coverage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(left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figure)</a:t>
            </a: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 elevated 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areas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</a:p>
          <a:p>
            <a:pPr>
              <a:buFont typeface="Arial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N-S ridges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</a:p>
          <a:p>
            <a:pPr>
              <a:buFont typeface="Arial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 snow cover</a:t>
            </a:r>
          </a:p>
          <a:p>
            <a:pPr>
              <a:buFont typeface="Arial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(right figure)</a:t>
            </a: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fik 31" descr="CloudSnowCoverage.png"/>
          <p:cNvPicPr>
            <a:picLocks noChangeAspect="1"/>
          </p:cNvPicPr>
          <p:nvPr/>
        </p:nvPicPr>
        <p:blipFill>
          <a:blip r:embed="rId4"/>
          <a:srcRect l="683"/>
          <a:stretch>
            <a:fillRect/>
          </a:stretch>
        </p:blipFill>
        <p:spPr>
          <a:xfrm>
            <a:off x="2516917" y="1455695"/>
            <a:ext cx="6447571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nhaltsplatzhalter 12" descr="Start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  <a:prstGeom prst="rect">
            <a:avLst/>
          </a:prstGeom>
        </p:spPr>
      </p:pic>
      <p:sp>
        <p:nvSpPr>
          <p:cNvPr id="15" name="Textfeld 14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6" name="Pfeil nach oben 15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9" name="Textfeld 28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0" name="Textfeld 29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1" name="Pfeil nach rechts 30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II. Data base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37" name="Titel 27"/>
          <p:cNvSpPr>
            <a:spLocks noGrp="1"/>
          </p:cNvSpPr>
          <p:nvPr>
            <p:ph type="title"/>
          </p:nvPr>
        </p:nvSpPr>
        <p:spPr>
          <a:xfrm>
            <a:off x="928662" y="0"/>
            <a:ext cx="7758138" cy="500065"/>
          </a:xfrm>
        </p:spPr>
        <p:txBody>
          <a:bodyPr>
            <a:normAutofit/>
          </a:bodyPr>
          <a:lstStyle/>
          <a:p>
            <a:pPr algn="l"/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II. Data base and methodical background</a:t>
            </a:r>
          </a:p>
        </p:txBody>
      </p:sp>
      <p:sp>
        <p:nvSpPr>
          <p:cNvPr id="17" name="Pfeil nach rechts 22"/>
          <p:cNvSpPr/>
          <p:nvPr/>
        </p:nvSpPr>
        <p:spPr>
          <a:xfrm>
            <a:off x="5796136" y="500065"/>
            <a:ext cx="28575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Station_with_text.PNG"/>
          <p:cNvPicPr>
            <a:picLocks noChangeAspect="1"/>
          </p:cNvPicPr>
          <p:nvPr/>
        </p:nvPicPr>
        <p:blipFill rotWithShape="1">
          <a:blip r:embed="rId4"/>
          <a:srcRect b="861"/>
          <a:stretch/>
        </p:blipFill>
        <p:spPr>
          <a:xfrm>
            <a:off x="1835696" y="517461"/>
            <a:ext cx="6178477" cy="3747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16" name="Textfeld 15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5" name="Pfeil nach oben 24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rechts 25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9" name="Textfeld 28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0" name="Textfeld 29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1" name="Pfeil nach rechts 30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II. Data base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34" name="Titel 27"/>
          <p:cNvSpPr>
            <a:spLocks noGrp="1"/>
          </p:cNvSpPr>
          <p:nvPr>
            <p:ph type="title"/>
          </p:nvPr>
        </p:nvSpPr>
        <p:spPr>
          <a:xfrm>
            <a:off x="928662" y="0"/>
            <a:ext cx="7758138" cy="500065"/>
          </a:xfrm>
        </p:spPr>
        <p:txBody>
          <a:bodyPr>
            <a:normAutofit/>
          </a:bodyPr>
          <a:lstStyle/>
          <a:p>
            <a:pPr algn="l"/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Installed sensors: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498687" y="696972"/>
            <a:ext cx="4572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Out-of-bag-estimate of error rate (OOB error):</a:t>
            </a:r>
          </a:p>
          <a:p>
            <a:pPr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Mean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impurity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(MDI):</a:t>
            </a:r>
          </a:p>
          <a:p>
            <a:pPr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de-DE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Overall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(OA):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el 27"/>
          <p:cNvSpPr>
            <a:spLocks noGrp="1"/>
          </p:cNvSpPr>
          <p:nvPr>
            <p:ph type="title"/>
          </p:nvPr>
        </p:nvSpPr>
        <p:spPr>
          <a:xfrm>
            <a:off x="928662" y="-18"/>
            <a:ext cx="7929618" cy="482207"/>
          </a:xfrm>
        </p:spPr>
        <p:txBody>
          <a:bodyPr>
            <a:normAutofit fontScale="90000"/>
          </a:bodyPr>
          <a:lstStyle/>
          <a:p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Random forests according to </a:t>
            </a:r>
            <a:r>
              <a:rPr lang="en-US" sz="2800" b="1" cap="small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Breimann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2001</a:t>
            </a:r>
          </a:p>
        </p:txBody>
      </p:sp>
      <p:pic>
        <p:nvPicPr>
          <p:cNvPr id="13" name="Grafik 12" descr="random forests.png"/>
          <p:cNvPicPr>
            <a:picLocks noChangeAspect="1"/>
          </p:cNvPicPr>
          <p:nvPr/>
        </p:nvPicPr>
        <p:blipFill>
          <a:blip r:embed="rId4"/>
          <a:srcRect l="-1875" t="-3241" r="-1875" b="-2160"/>
          <a:stretch>
            <a:fillRect/>
          </a:stretch>
        </p:blipFill>
        <p:spPr>
          <a:xfrm>
            <a:off x="920990" y="601118"/>
            <a:ext cx="3647759" cy="18251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4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15" name="Textfeld 14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6" name="Pfeil nach oben 15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7" name="Textfeld 26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29" name="Textfeld 28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0" name="Pfeil nach rechts 29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II. Data base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920990" y="2518593"/>
            <a:ext cx="3658505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Robust to outliers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not overfitting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(with a higher tree number) </a:t>
            </a:r>
          </a:p>
          <a:p>
            <a:pPr algn="just">
              <a:buNone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relatively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</a:t>
            </a:r>
            <a:r>
              <a:rPr lang="en-US" sz="1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parallelise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Internal mechanisms of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 estimates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strength and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importance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 algn="just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One of the “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most accurate general-purpose learning techniques available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n-US" sz="1400" cap="small" dirty="0" err="1">
                <a:latin typeface="Arial" panose="020B0604020202020204" pitchFamily="34" charset="0"/>
                <a:cs typeface="Arial" panose="020B0604020202020204" pitchFamily="34" charset="0"/>
              </a:rPr>
              <a:t>Biau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2012: 2)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7759" y="2321480"/>
            <a:ext cx="2714661" cy="51953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37474" y="1031416"/>
            <a:ext cx="3903495" cy="505488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3620098"/>
            <a:ext cx="1610075" cy="496127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</p:spPr>
      </p:pic>
      <p:sp>
        <p:nvSpPr>
          <p:cNvPr id="20" name="Textfeld 19"/>
          <p:cNvSpPr txBox="1"/>
          <p:nvPr/>
        </p:nvSpPr>
        <p:spPr>
          <a:xfrm>
            <a:off x="5133001" y="1617017"/>
            <a:ext cx="3255423" cy="215444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800" b="1" dirty="0"/>
              <a:t>Formula 1: Out-of-bag-estimate of error rate (OOB error) (</a:t>
            </a:r>
            <a:r>
              <a:rPr lang="en-US" sz="800" b="1" cap="small" dirty="0" err="1"/>
              <a:t>Breiman</a:t>
            </a:r>
            <a:r>
              <a:rPr lang="en-US" sz="800" b="1" cap="small" dirty="0"/>
              <a:t> </a:t>
            </a:r>
            <a:r>
              <a:rPr lang="en-US" sz="800" b="1" dirty="0"/>
              <a:t>2001) </a:t>
            </a:r>
            <a:endParaRPr lang="de-DE" sz="8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5391053" y="2924875"/>
            <a:ext cx="2781347" cy="215444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800" b="1" dirty="0"/>
              <a:t>Formula 2: </a:t>
            </a:r>
            <a:r>
              <a:rPr lang="de-DE" sz="800" b="1" dirty="0" err="1"/>
              <a:t>Mean</a:t>
            </a:r>
            <a:r>
              <a:rPr lang="de-DE" sz="800" b="1" dirty="0"/>
              <a:t> </a:t>
            </a:r>
            <a:r>
              <a:rPr lang="de-DE" sz="800" b="1" dirty="0" err="1"/>
              <a:t>decrease</a:t>
            </a:r>
            <a:r>
              <a:rPr lang="de-DE" sz="800" b="1" dirty="0"/>
              <a:t> </a:t>
            </a:r>
            <a:r>
              <a:rPr lang="de-DE" sz="800" b="1" dirty="0" err="1"/>
              <a:t>impurity</a:t>
            </a:r>
            <a:r>
              <a:rPr lang="de-DE" sz="800" b="1" dirty="0"/>
              <a:t> (MDI) (</a:t>
            </a:r>
            <a:r>
              <a:rPr lang="da-DK" sz="800" b="1" cap="small" dirty="0">
                <a:solidFill>
                  <a:srgbClr val="000000"/>
                </a:solidFill>
              </a:rPr>
              <a:t>Louppe</a:t>
            </a:r>
            <a:r>
              <a:rPr lang="da-DK" sz="800" b="1" dirty="0">
                <a:solidFill>
                  <a:srgbClr val="000000"/>
                </a:solidFill>
              </a:rPr>
              <a:t> </a:t>
            </a:r>
            <a:r>
              <a:rPr lang="da-DK" sz="800" b="1" i="1" dirty="0">
                <a:solidFill>
                  <a:srgbClr val="000000"/>
                </a:solidFill>
              </a:rPr>
              <a:t>et al. </a:t>
            </a:r>
            <a:r>
              <a:rPr lang="da-DK" sz="800" b="1" dirty="0">
                <a:solidFill>
                  <a:srgbClr val="000000"/>
                </a:solidFill>
              </a:rPr>
              <a:t>2013) </a:t>
            </a:r>
            <a:endParaRPr lang="de-DE" sz="8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5346083" y="4208391"/>
            <a:ext cx="2853355" cy="215444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800" b="1" dirty="0"/>
              <a:t>Formula 3: </a:t>
            </a:r>
            <a:r>
              <a:rPr lang="de-DE" sz="800" b="1" dirty="0"/>
              <a:t>Overall model </a:t>
            </a:r>
            <a:r>
              <a:rPr lang="de-DE" sz="800" b="1" dirty="0" err="1"/>
              <a:t>accuracy</a:t>
            </a:r>
            <a:r>
              <a:rPr lang="de-DE" sz="800" b="1" dirty="0"/>
              <a:t> (OA) (</a:t>
            </a:r>
            <a:r>
              <a:rPr lang="de-DE" sz="800" b="1" cap="small" dirty="0" err="1"/>
              <a:t>Liaw</a:t>
            </a:r>
            <a:r>
              <a:rPr lang="de-DE" sz="800" b="1" dirty="0"/>
              <a:t> </a:t>
            </a:r>
            <a:r>
              <a:rPr lang="de-DE" sz="800" b="1" dirty="0" err="1"/>
              <a:t>and</a:t>
            </a:r>
            <a:r>
              <a:rPr lang="de-DE" sz="800" b="1" dirty="0"/>
              <a:t> </a:t>
            </a:r>
            <a:r>
              <a:rPr lang="de-DE" sz="800" b="1" cap="small" dirty="0"/>
              <a:t>Wiener</a:t>
            </a:r>
            <a:r>
              <a:rPr lang="de-DE" sz="800" b="1" dirty="0"/>
              <a:t> 2002)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Modelsetup_sma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706" y="550452"/>
            <a:ext cx="3774783" cy="3941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15" name="Textfeld 14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6" name="Pfeil nach oben 15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7" name="Textfeld 26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29" name="Textfeld 28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0" name="Pfeil nach rechts 29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III. Model implementation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35" name="Titel 27"/>
          <p:cNvSpPr>
            <a:spLocks noGrp="1"/>
          </p:cNvSpPr>
          <p:nvPr>
            <p:ph type="title"/>
          </p:nvPr>
        </p:nvSpPr>
        <p:spPr>
          <a:xfrm>
            <a:off x="928662" y="0"/>
            <a:ext cx="7758138" cy="500065"/>
          </a:xfrm>
        </p:spPr>
        <p:txBody>
          <a:bodyPr>
            <a:normAutofit/>
          </a:bodyPr>
          <a:lstStyle/>
          <a:p>
            <a:pPr lvl="0"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III. Model development and parameter implementation</a:t>
            </a: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807084" y="609784"/>
            <a:ext cx="1927344" cy="6992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Remote sensing data on 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raster basis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adjusted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SAGA GIS and R </a:t>
            </a:r>
          </a:p>
        </p:txBody>
      </p:sp>
      <p:sp>
        <p:nvSpPr>
          <p:cNvPr id="18" name="Inhaltsplatzhalter 2"/>
          <p:cNvSpPr txBox="1">
            <a:spLocks/>
          </p:cNvSpPr>
          <p:nvPr/>
        </p:nvSpPr>
        <p:spPr>
          <a:xfrm>
            <a:off x="1043608" y="2780279"/>
            <a:ext cx="1695802" cy="6992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Solar insolation point data regionalized with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SAGA GIS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Inhaltsplatzhalter 2"/>
          <p:cNvSpPr txBox="1">
            <a:spLocks/>
          </p:cNvSpPr>
          <p:nvPr/>
        </p:nvSpPr>
        <p:spPr>
          <a:xfrm>
            <a:off x="6749112" y="771550"/>
            <a:ext cx="1927344" cy="34563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Randomised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holdout data split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for model validation on cell basis (2013 – 2015)</a:t>
            </a:r>
          </a:p>
          <a:p>
            <a:pPr marL="0" indent="0">
              <a:buFont typeface="Arial" pitchFamily="34" charset="0"/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20 % test data</a:t>
            </a:r>
          </a:p>
          <a:p>
            <a:pPr marL="0" indent="0">
              <a:buFont typeface="Arial" pitchFamily="34" charset="0"/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80 % training data</a:t>
            </a:r>
          </a:p>
          <a:p>
            <a:pPr marL="0" indent="0">
              <a:buFont typeface="Arial" pitchFamily="34" charset="0"/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Additionally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Jan. - May 2016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excluded for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later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  <a:p>
            <a:pPr marL="0" indent="0">
              <a:buFont typeface="Arial" pitchFamily="34" charset="0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Cells containing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no data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any parameter were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</a:p>
          <a:p>
            <a:pPr marL="0" indent="0">
              <a:buFont typeface="Arial" pitchFamily="34" charset="0"/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 package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randomForest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’ by </a:t>
            </a:r>
            <a:r>
              <a:rPr lang="en-US" sz="1200" cap="small" dirty="0" err="1">
                <a:latin typeface="Arial" panose="020B0604020202020204" pitchFamily="34" charset="0"/>
                <a:cs typeface="Arial" panose="020B0604020202020204" pitchFamily="34" charset="0"/>
              </a:rPr>
              <a:t>A.Liaw</a:t>
            </a:r>
            <a:r>
              <a:rPr lang="en-US" sz="1200" cap="sm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cap="small" dirty="0" err="1">
                <a:latin typeface="Arial" panose="020B0604020202020204" pitchFamily="34" charset="0"/>
                <a:cs typeface="Arial" panose="020B0604020202020204" pitchFamily="34" charset="0"/>
              </a:rPr>
              <a:t>M.Wiener</a:t>
            </a:r>
            <a:r>
              <a:rPr lang="en-US" sz="1200" cap="sm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(2002)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 txBox="1">
            <a:spLocks/>
          </p:cNvSpPr>
          <p:nvPr/>
        </p:nvSpPr>
        <p:spPr>
          <a:xfrm>
            <a:off x="897124" y="627535"/>
            <a:ext cx="8067364" cy="3708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Statistics calculated using the 20 % test data with the generated models out of 80 % training data </a:t>
            </a: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600" b="1" dirty="0">
                <a:solidFill>
                  <a:srgbClr val="034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>
                <a:solidFill>
                  <a:srgbClr val="0284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SDM</a:t>
            </a:r>
            <a:r>
              <a:rPr lang="en-US" sz="1600" b="1" dirty="0">
                <a:solidFill>
                  <a:srgbClr val="034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dirty="0">
                <a:solidFill>
                  <a:srgbClr val="0284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Distribution Model</a:t>
            </a:r>
          </a:p>
          <a:p>
            <a:pPr algn="ctr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Results show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 overall accuracy, hit rates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Cohen’s Kappa</a:t>
            </a:r>
          </a:p>
          <a:p>
            <a:pPr>
              <a:buFont typeface="Arial" pitchFamily="34" charset="0"/>
              <a:buNone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SRM</a:t>
            </a:r>
            <a:r>
              <a:rPr lang="en-US" sz="1600" b="1" dirty="0">
                <a:solidFill>
                  <a:srgbClr val="0348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Recession Model</a:t>
            </a:r>
          </a:p>
          <a:p>
            <a:pPr algn="ctr">
              <a:buNone/>
            </a:pPr>
            <a:endParaRPr lang="en-US" sz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Little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lower overall accuracy, hit rates (snow loss)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Cohen’s Kappa</a:t>
            </a:r>
          </a:p>
        </p:txBody>
      </p:sp>
      <p:sp>
        <p:nvSpPr>
          <p:cNvPr id="28" name="Titel 27"/>
          <p:cNvSpPr>
            <a:spLocks noGrp="1"/>
          </p:cNvSpPr>
          <p:nvPr>
            <p:ph type="title"/>
          </p:nvPr>
        </p:nvSpPr>
        <p:spPr>
          <a:xfrm>
            <a:off x="928662" y="-17"/>
            <a:ext cx="7929618" cy="555543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IV. Results for intern model validation</a:t>
            </a:r>
          </a:p>
        </p:txBody>
      </p:sp>
      <p:pic>
        <p:nvPicPr>
          <p:cNvPr id="25" name="Grafik 24" descr="SR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77" y="2954274"/>
            <a:ext cx="7560000" cy="861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Grafik 25" descr="Tabelle Performanc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52" y="1442107"/>
            <a:ext cx="7560000" cy="871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35" name="Textfeld 34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36" name="Pfeil nach oben 35">
            <a:hlinkClick r:id="rId7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 nach rechts 36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hlinkClick r:id="rId7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9" name="Textfeld 38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40" name="Textfeld 39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41" name="Pfeil nach rechts 40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IV. Results</a:t>
            </a:r>
            <a:endParaRPr lang="de-DE" sz="160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VarIM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57" y="597664"/>
            <a:ext cx="5003501" cy="3715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15" name="Textfeld 14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6" name="Pfeil nach oben 15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7" name="Textfeld 26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28" name="Textfeld 27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29" name="Pfeil nach rechts 28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IV. Results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14" name="Titel 27"/>
          <p:cNvSpPr>
            <a:spLocks noGrp="1"/>
          </p:cNvSpPr>
          <p:nvPr>
            <p:ph type="title"/>
          </p:nvPr>
        </p:nvSpPr>
        <p:spPr>
          <a:xfrm>
            <a:off x="928662" y="-17"/>
            <a:ext cx="7929618" cy="59768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Sensitivity analysis of the </a:t>
            </a:r>
            <a:r>
              <a:rPr lang="en-US" sz="2000" b="1" dirty="0">
                <a:solidFill>
                  <a:srgbClr val="0284DC"/>
                </a:solidFill>
                <a:latin typeface="Arial" pitchFamily="34" charset="0"/>
                <a:cs typeface="Arial" pitchFamily="34" charset="0"/>
              </a:rPr>
              <a:t>SDM</a:t>
            </a: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6012160" y="597664"/>
            <a:ext cx="3024336" cy="3708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Variable importance - MDAs</a:t>
            </a: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Seasonality parameter (DATE),</a:t>
            </a: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Precipitation estimates (TRMM),</a:t>
            </a: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Land surface Temperatures (TEMP)</a:t>
            </a: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and Solar insolation (RAD)</a:t>
            </a:r>
          </a:p>
          <a:p>
            <a:pPr>
              <a:buFont typeface="Arial" pitchFamily="34" charset="0"/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Ability to lower node impurity – MDI</a:t>
            </a:r>
          </a:p>
          <a:p>
            <a:pPr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Land surface Temperatures (TEMP),</a:t>
            </a:r>
          </a:p>
          <a:p>
            <a:pPr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Digital Elevation Model (DEM) and</a:t>
            </a:r>
          </a:p>
          <a:p>
            <a:pPr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the Seasonality parameter (DATE)</a:t>
            </a:r>
          </a:p>
          <a:p>
            <a:pPr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/>
          <p:cNvSpPr/>
          <p:nvPr/>
        </p:nvSpPr>
        <p:spPr>
          <a:xfrm>
            <a:off x="7060537" y="524596"/>
            <a:ext cx="1214446" cy="86411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1500166" y="3500444"/>
            <a:ext cx="6786610" cy="93554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5" name="Textfeld 4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7" name="Pfeil nach oben 6">
            <a:hlinkClick r:id="rId5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>
            <a:hlinkClick r:id="" action="ppaction://hlinkshowjump?jump=first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hlinkClick r:id="rId5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15" name="Textfeld 14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16" name="Textfeld 15">
            <a:hlinkClick r:id="" action="ppaction://hlinkshowjump?jump=first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18" name="Abgerundetes Rechteck 17">
            <a:hlinkClick r:id="rId6" action="ppaction://hlinksldjump"/>
          </p:cNvPr>
          <p:cNvSpPr/>
          <p:nvPr/>
        </p:nvSpPr>
        <p:spPr>
          <a:xfrm>
            <a:off x="1809064" y="1531073"/>
            <a:ext cx="2930400" cy="810000"/>
          </a:xfrm>
          <a:prstGeom prst="round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b="1">
                <a:latin typeface="Arial" pitchFamily="34" charset="0"/>
                <a:cs typeface="Arial" pitchFamily="34" charset="0"/>
              </a:rPr>
              <a:t>II. Data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base</a:t>
            </a:r>
            <a:r>
              <a:rPr lang="de-DE" sz="19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and</a:t>
            </a:r>
            <a:r>
              <a:rPr lang="de-DE" sz="19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methodical</a:t>
            </a:r>
            <a:r>
              <a:rPr lang="de-DE" sz="1900" b="1">
                <a:latin typeface="Arial" pitchFamily="34" charset="0"/>
                <a:cs typeface="Arial" pitchFamily="34" charset="0"/>
              </a:rPr>
              <a:t> </a:t>
            </a:r>
            <a:r>
              <a:rPr lang="de-DE" b="1" err="1">
                <a:latin typeface="Arial" pitchFamily="34" charset="0"/>
                <a:cs typeface="Arial" pitchFamily="34" charset="0"/>
              </a:rPr>
              <a:t>background</a:t>
            </a:r>
            <a:endParaRPr lang="de-DE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bgerundetes Rechteck 18">
            <a:hlinkClick r:id="rId7" action="ppaction://hlinksldjump"/>
          </p:cNvPr>
          <p:cNvSpPr/>
          <p:nvPr/>
        </p:nvSpPr>
        <p:spPr>
          <a:xfrm>
            <a:off x="3571868" y="583167"/>
            <a:ext cx="2571768" cy="810000"/>
          </a:xfrm>
          <a:prstGeom prst="round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b="1">
                <a:latin typeface="Arial" pitchFamily="34" charset="0"/>
                <a:cs typeface="Arial" pitchFamily="34" charset="0"/>
              </a:rPr>
              <a:t>I.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Introduction</a:t>
            </a:r>
            <a:r>
              <a:rPr lang="de-DE" sz="19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and</a:t>
            </a:r>
            <a:r>
              <a:rPr lang="de-DE" sz="19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study</a:t>
            </a:r>
            <a:r>
              <a:rPr lang="de-DE" sz="19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area</a:t>
            </a:r>
            <a:r>
              <a:rPr lang="de-DE" sz="1900" b="1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" name="Abgerundetes Rechteck 19">
            <a:hlinkClick r:id="rId8" action="ppaction://hlinksldjump"/>
          </p:cNvPr>
          <p:cNvSpPr/>
          <p:nvPr/>
        </p:nvSpPr>
        <p:spPr>
          <a:xfrm>
            <a:off x="4922214" y="1531073"/>
            <a:ext cx="2928958" cy="810000"/>
          </a:xfrm>
          <a:prstGeom prst="round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latin typeface="Arial" pitchFamily="34" charset="0"/>
                <a:cs typeface="Arial" pitchFamily="34" charset="0"/>
              </a:rPr>
              <a:t>III. </a:t>
            </a:r>
            <a:r>
              <a:rPr lang="en-US" b="1">
                <a:latin typeface="Arial" pitchFamily="34" charset="0"/>
                <a:cs typeface="Arial" pitchFamily="34" charset="0"/>
              </a:rPr>
              <a:t>Model development and input parameter implementation</a:t>
            </a:r>
            <a:endParaRPr lang="de-DE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bgerundetes Rechteck 21">
            <a:hlinkClick r:id="rId9" action="ppaction://hlinksldjump"/>
          </p:cNvPr>
          <p:cNvSpPr/>
          <p:nvPr/>
        </p:nvSpPr>
        <p:spPr>
          <a:xfrm>
            <a:off x="1817428" y="2470772"/>
            <a:ext cx="2930400" cy="810000"/>
          </a:xfrm>
          <a:prstGeom prst="round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b="1">
                <a:latin typeface="Arial" pitchFamily="34" charset="0"/>
                <a:cs typeface="Arial" pitchFamily="34" charset="0"/>
              </a:rPr>
              <a:t>IV.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Results</a:t>
            </a:r>
            <a:endParaRPr lang="de-DE" sz="19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Abgerundetes Rechteck 22">
            <a:hlinkClick r:id="rId10" action="ppaction://hlinksldjump"/>
          </p:cNvPr>
          <p:cNvSpPr/>
          <p:nvPr/>
        </p:nvSpPr>
        <p:spPr>
          <a:xfrm>
            <a:off x="4927748" y="2472800"/>
            <a:ext cx="2930400" cy="810000"/>
          </a:xfrm>
          <a:prstGeom prst="round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900" b="1">
                <a:latin typeface="Arial" pitchFamily="34" charset="0"/>
                <a:cs typeface="Arial" pitchFamily="34" charset="0"/>
              </a:rPr>
              <a:t>V. Model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evaluation</a:t>
            </a:r>
            <a:r>
              <a:rPr lang="de-DE" sz="19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and</a:t>
            </a:r>
            <a:r>
              <a:rPr lang="de-DE" sz="19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900" b="1" err="1">
                <a:latin typeface="Arial" pitchFamily="34" charset="0"/>
                <a:cs typeface="Arial" pitchFamily="34" charset="0"/>
              </a:rPr>
              <a:t>discussion</a:t>
            </a:r>
            <a:endParaRPr lang="de-DE" sz="19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Inhaltsplatzhalter 12" descr="Star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0697" y="3620741"/>
            <a:ext cx="406015" cy="27000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2934618" y="3841235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500166" y="3525158"/>
            <a:ext cx="1270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Navigation: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069356" y="3838328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1" name="Textfeld 30">
            <a:hlinkClick r:id="" action="ppaction://hlinkshowjump?jump=nextslide"/>
          </p:cNvPr>
          <p:cNvSpPr txBox="1"/>
          <p:nvPr/>
        </p:nvSpPr>
        <p:spPr>
          <a:xfrm>
            <a:off x="5138380" y="3839112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6" name="Textfeld 35">
            <a:hlinkClick r:id="" action="ppaction://hlinkshowjump?jump=previousslide"/>
          </p:cNvPr>
          <p:cNvSpPr txBox="1"/>
          <p:nvPr/>
        </p:nvSpPr>
        <p:spPr>
          <a:xfrm>
            <a:off x="6242744" y="3832150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2744860" y="4007365"/>
            <a:ext cx="1214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>
                <a:latin typeface="Arial" pitchFamily="34" charset="0"/>
                <a:cs typeface="Arial" pitchFamily="34" charset="0"/>
              </a:rPr>
              <a:t>Brings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you</a:t>
            </a:r>
            <a:r>
              <a:rPr lang="de-DE" sz="1100">
                <a:latin typeface="Arial" pitchFamily="34" charset="0"/>
                <a:cs typeface="Arial" pitchFamily="34" charset="0"/>
              </a:rPr>
              <a:t> back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page</a:t>
            </a:r>
            <a:r>
              <a:rPr lang="de-DE" sz="1100"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3992258" y="4011849"/>
            <a:ext cx="945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>
                <a:latin typeface="Arial" pitchFamily="34" charset="0"/>
                <a:cs typeface="Arial" pitchFamily="34" charset="0"/>
              </a:rPr>
              <a:t>Return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this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page</a:t>
            </a:r>
            <a:endParaRPr lang="de-DE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5091372" y="4007365"/>
            <a:ext cx="857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>
                <a:latin typeface="Arial" pitchFamily="34" charset="0"/>
                <a:cs typeface="Arial" pitchFamily="34" charset="0"/>
              </a:rPr>
              <a:t>Go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the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next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page</a:t>
            </a:r>
            <a:endParaRPr lang="de-DE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102446" y="4005671"/>
            <a:ext cx="1071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>
                <a:latin typeface="Arial" pitchFamily="34" charset="0"/>
                <a:cs typeface="Arial" pitchFamily="34" charset="0"/>
              </a:rPr>
              <a:t>Go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the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previous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page</a:t>
            </a:r>
            <a:endParaRPr lang="de-DE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itel 40"/>
          <p:cNvSpPr>
            <a:spLocks noGrp="1"/>
          </p:cNvSpPr>
          <p:nvPr>
            <p:ph type="title"/>
          </p:nvPr>
        </p:nvSpPr>
        <p:spPr>
          <a:xfrm>
            <a:off x="1000100" y="-17"/>
            <a:ext cx="7758138" cy="500065"/>
          </a:xfrm>
        </p:spPr>
        <p:txBody>
          <a:bodyPr>
            <a:normAutofit/>
          </a:bodyPr>
          <a:lstStyle/>
          <a:p>
            <a:r>
              <a:rPr lang="de-DE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Structure</a:t>
            </a:r>
            <a:r>
              <a:rPr lang="de-DE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content</a:t>
            </a:r>
            <a:endParaRPr lang="de-DE" sz="2300"/>
          </a:p>
        </p:txBody>
      </p:sp>
      <p:sp>
        <p:nvSpPr>
          <p:cNvPr id="32" name="Pfeil nach rechts 31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rechts 32"/>
          <p:cNvSpPr/>
          <p:nvPr/>
        </p:nvSpPr>
        <p:spPr>
          <a:xfrm>
            <a:off x="5333270" y="363591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 nach oben 33"/>
          <p:cNvSpPr/>
          <p:nvPr/>
        </p:nvSpPr>
        <p:spPr>
          <a:xfrm>
            <a:off x="4273974" y="3578184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rechts 41">
            <a:hlinkClick r:id="" action="ppaction://hlinkshowjump?jump=previousslide"/>
          </p:cNvPr>
          <p:cNvSpPr/>
          <p:nvPr/>
        </p:nvSpPr>
        <p:spPr>
          <a:xfrm rot="10800000">
            <a:off x="6382499" y="3629776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Abgerundetes Rechteck 42">
            <a:hlinkClick r:id="rId9" action="ppaction://hlinksldjump"/>
          </p:cNvPr>
          <p:cNvSpPr/>
          <p:nvPr/>
        </p:nvSpPr>
        <p:spPr>
          <a:xfrm>
            <a:off x="7370356" y="3637183"/>
            <a:ext cx="542542" cy="289918"/>
          </a:xfrm>
          <a:prstGeom prst="round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7143768" y="3998251"/>
            <a:ext cx="1071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>
                <a:latin typeface="Arial" pitchFamily="34" charset="0"/>
                <a:cs typeface="Arial" pitchFamily="34" charset="0"/>
              </a:rPr>
              <a:t>Link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further</a:t>
            </a:r>
            <a:r>
              <a:rPr lang="de-DE" sz="1100">
                <a:latin typeface="Arial" pitchFamily="34" charset="0"/>
                <a:cs typeface="Arial" pitchFamily="34" charset="0"/>
              </a:rPr>
              <a:t> 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content</a:t>
            </a:r>
            <a:endParaRPr lang="de-DE" sz="110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7029852" y="900197"/>
            <a:ext cx="1285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err="1">
                <a:latin typeface="Arial" pitchFamily="34" charset="0"/>
                <a:cs typeface="Arial" pitchFamily="34" charset="0"/>
              </a:rPr>
              <a:t>This</a:t>
            </a:r>
            <a:r>
              <a:rPr lang="de-DE" sz="11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err="1">
                <a:latin typeface="Arial" pitchFamily="34" charset="0"/>
                <a:cs typeface="Arial" pitchFamily="34" charset="0"/>
              </a:rPr>
              <a:t>page</a:t>
            </a:r>
            <a:r>
              <a:rPr lang="de-DE" sz="11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err="1">
                <a:latin typeface="Arial" pitchFamily="34" charset="0"/>
                <a:cs typeface="Arial" pitchFamily="34" charset="0"/>
              </a:rPr>
              <a:t>is</a:t>
            </a:r>
            <a:r>
              <a:rPr lang="de-DE" sz="11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err="1">
                <a:latin typeface="Arial" pitchFamily="34" charset="0"/>
                <a:cs typeface="Arial" pitchFamily="34" charset="0"/>
              </a:rPr>
              <a:t>the</a:t>
            </a:r>
            <a:r>
              <a:rPr lang="de-DE" sz="11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err="1">
                <a:latin typeface="Arial" pitchFamily="34" charset="0"/>
                <a:cs typeface="Arial" pitchFamily="34" charset="0"/>
              </a:rPr>
              <a:t>home</a:t>
            </a:r>
            <a:r>
              <a:rPr lang="de-DE" sz="1100" b="1"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err="1">
                <a:latin typeface="Arial" pitchFamily="34" charset="0"/>
                <a:cs typeface="Arial" pitchFamily="34" charset="0"/>
              </a:rPr>
              <a:t>screen</a:t>
            </a:r>
            <a:r>
              <a:rPr lang="de-DE" sz="1100" b="1"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46" name="Pfeil nach oben 45"/>
          <p:cNvSpPr/>
          <p:nvPr/>
        </p:nvSpPr>
        <p:spPr>
          <a:xfrm>
            <a:off x="7476891" y="614445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/>
          <p:cNvSpPr txBox="1"/>
          <p:nvPr/>
        </p:nvSpPr>
        <p:spPr>
          <a:xfrm>
            <a:off x="1571604" y="3738900"/>
            <a:ext cx="1000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>
                <a:latin typeface="Arial" pitchFamily="34" charset="0"/>
                <a:cs typeface="Arial" pitchFamily="34" charset="0"/>
              </a:rPr>
              <a:t>(</a:t>
            </a:r>
            <a:r>
              <a:rPr lang="de-DE" sz="1100" err="1">
                <a:latin typeface="Arial" pitchFamily="34" charset="0"/>
                <a:cs typeface="Arial" pitchFamily="34" charset="0"/>
              </a:rPr>
              <a:t>Left</a:t>
            </a:r>
            <a:r>
              <a:rPr lang="de-DE" sz="1100">
                <a:latin typeface="Arial" pitchFamily="34" charset="0"/>
                <a:cs typeface="Arial" pitchFamily="34" charset="0"/>
              </a:rPr>
              <a:t> bar)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VarIM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597664"/>
            <a:ext cx="4992033" cy="3708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15" name="Textfeld 14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6" name="Pfeil nach oben 15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7" name="Textfeld 26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28" name="Textfeld 27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29" name="Pfeil nach rechts 28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IV. Results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14" name="Titel 27"/>
          <p:cNvSpPr>
            <a:spLocks noGrp="1"/>
          </p:cNvSpPr>
          <p:nvPr>
            <p:ph type="title"/>
          </p:nvPr>
        </p:nvSpPr>
        <p:spPr>
          <a:xfrm>
            <a:off x="928662" y="-17"/>
            <a:ext cx="7929618" cy="59768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Sensitivity analysis of the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SRM</a:t>
            </a:r>
          </a:p>
        </p:txBody>
      </p:sp>
      <p:sp>
        <p:nvSpPr>
          <p:cNvPr id="18" name="Inhaltsplatzhalter 2"/>
          <p:cNvSpPr txBox="1">
            <a:spLocks/>
          </p:cNvSpPr>
          <p:nvPr/>
        </p:nvSpPr>
        <p:spPr>
          <a:xfrm>
            <a:off x="6012160" y="597664"/>
            <a:ext cx="3024336" cy="3708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Variable importance - MDAs</a:t>
            </a: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Land surface Temperatures (TEMP),</a:t>
            </a: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Vertical Exposition (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ConIND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and Solar insolation (RAD)</a:t>
            </a:r>
          </a:p>
          <a:p>
            <a:pPr>
              <a:buFont typeface="Arial" pitchFamily="34" charset="0"/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Ability to lower node impurity – MDI</a:t>
            </a:r>
          </a:p>
          <a:p>
            <a:pPr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Land surface Temperatures (TEMP),</a:t>
            </a:r>
          </a:p>
          <a:p>
            <a:pPr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Digital Elevation Model (DEM) and</a:t>
            </a:r>
          </a:p>
          <a:p>
            <a:pPr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the Seasonality parameter (DATE)</a:t>
            </a:r>
          </a:p>
          <a:p>
            <a:pPr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2" descr="beideTage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700480" y="548031"/>
            <a:ext cx="5248418" cy="3850368"/>
          </a:xfrm>
          <a:ln>
            <a:solidFill>
              <a:schemeClr val="tx1"/>
            </a:solidFill>
          </a:ln>
        </p:spPr>
      </p:pic>
      <p:pic>
        <p:nvPicPr>
          <p:cNvPr id="12" name="Inhaltsplatzhalter 12" descr="Start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  <a:prstGeom prst="rect">
            <a:avLst/>
          </a:prstGeom>
        </p:spPr>
      </p:pic>
      <p:sp>
        <p:nvSpPr>
          <p:cNvPr id="14" name="Textfeld 13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5" name="Pfeil nach oben 14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7" name="Textfeld 26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28" name="Textfeld 27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29" name="Pfeil nach rechts 28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IV. Results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13" name="Titel 27"/>
          <p:cNvSpPr>
            <a:spLocks noGrp="1"/>
          </p:cNvSpPr>
          <p:nvPr>
            <p:ph type="title"/>
          </p:nvPr>
        </p:nvSpPr>
        <p:spPr>
          <a:xfrm>
            <a:off x="928662" y="-17"/>
            <a:ext cx="7929618" cy="59768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Modelling results for </a:t>
            </a:r>
            <a:r>
              <a:rPr lang="en-US" sz="2000" b="1" dirty="0">
                <a:solidFill>
                  <a:srgbClr val="0284DC"/>
                </a:solidFill>
                <a:latin typeface="Arial" pitchFamily="34" charset="0"/>
                <a:cs typeface="Arial" pitchFamily="34" charset="0"/>
              </a:rPr>
              <a:t>SDM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at clear sky conditions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720016" y="823768"/>
            <a:ext cx="2708976" cy="3370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 accordance with the observation,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overall acc. of 89,6 %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(Feb. 9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2016) and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88,9 %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(Feb. 10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</a:p>
          <a:p>
            <a:pPr>
              <a:buFont typeface="Arial" pitchFamily="34" charset="0"/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Predicted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snow patches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are more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contiguous</a:t>
            </a:r>
          </a:p>
          <a:p>
            <a:pPr>
              <a:buFont typeface="Arial" pitchFamily="34" charset="0"/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Large changes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 snow cover distribution are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well represented</a:t>
            </a:r>
          </a:p>
          <a:p>
            <a:pPr>
              <a:buFont typeface="Arial" pitchFamily="34" charset="0"/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300" b="1" dirty="0">
                <a:solidFill>
                  <a:srgbClr val="0284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SDM</a:t>
            </a:r>
            <a:r>
              <a:rPr lang="en-US" sz="13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able to fill cloud gaps / sensor saturations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feasibly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haltsplatzhalter 12" descr="beideTage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78402" y="556970"/>
            <a:ext cx="6838014" cy="2662852"/>
          </a:xfrm>
          <a:ln>
            <a:solidFill>
              <a:schemeClr val="tx1"/>
            </a:solidFill>
          </a:ln>
        </p:spPr>
      </p:pic>
      <p:pic>
        <p:nvPicPr>
          <p:cNvPr id="12" name="Inhaltsplatzhalter 12" descr="Start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  <a:prstGeom prst="rect">
            <a:avLst/>
          </a:prstGeom>
        </p:spPr>
      </p:pic>
      <p:sp>
        <p:nvSpPr>
          <p:cNvPr id="14" name="Textfeld 13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5" name="Pfeil nach oben 14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7" name="Textfeld 26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28" name="Textfeld 27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29" name="Pfeil nach rechts 28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IV. Results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13" name="Titel 27"/>
          <p:cNvSpPr>
            <a:spLocks noGrp="1"/>
          </p:cNvSpPr>
          <p:nvPr>
            <p:ph type="title"/>
          </p:nvPr>
        </p:nvSpPr>
        <p:spPr>
          <a:xfrm>
            <a:off x="928662" y="-17"/>
            <a:ext cx="7929618" cy="59768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Modelling results for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SRM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at clear sky conditions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720016" y="3363838"/>
            <a:ext cx="8244472" cy="1135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 accordance with observed snow loss,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overall acc. of 77,3 %, overestimation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of snow stagnation</a:t>
            </a:r>
          </a:p>
          <a:p>
            <a:pPr>
              <a:buFont typeface="Arial" pitchFamily="34" charset="0"/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SDM</a:t>
            </a:r>
            <a:r>
              <a:rPr lang="en-US" sz="13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able to predict snow recession feasibly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 large parts (more effort for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shielded areas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e.g. including 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lee gradient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from peripheral to more central areas)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 descr="OVA+Kappa_bar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59632" y="699542"/>
            <a:ext cx="7200000" cy="2400000"/>
          </a:xfrm>
          <a:ln>
            <a:solidFill>
              <a:schemeClr val="tx1"/>
            </a:solidFill>
          </a:ln>
        </p:spPr>
      </p:pic>
      <p:pic>
        <p:nvPicPr>
          <p:cNvPr id="12" name="Inhaltsplatzhalter 12" descr="Start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  <a:prstGeom prst="rect">
            <a:avLst/>
          </a:prstGeom>
        </p:spPr>
      </p:pic>
      <p:sp>
        <p:nvSpPr>
          <p:cNvPr id="15" name="Textfeld 14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6" name="Pfeil nach oben 15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7" name="Textfeld 26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28" name="Textfeld 27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29" name="Pfeil nach rechts 28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IV. Results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13" name="Titel 27"/>
          <p:cNvSpPr>
            <a:spLocks noGrp="1"/>
          </p:cNvSpPr>
          <p:nvPr>
            <p:ph type="title"/>
          </p:nvPr>
        </p:nvSpPr>
        <p:spPr>
          <a:xfrm>
            <a:off x="928662" y="-17"/>
            <a:ext cx="7929618" cy="59768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V. </a:t>
            </a:r>
            <a:r>
              <a:rPr lang="en-US" sz="2000" b="1" dirty="0">
                <a:solidFill>
                  <a:srgbClr val="0284DC"/>
                </a:solidFill>
                <a:latin typeface="Arial" pitchFamily="34" charset="0"/>
                <a:cs typeface="Arial" pitchFamily="34" charset="0"/>
              </a:rPr>
              <a:t>Snow Distribution Model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validation for consecutive days</a:t>
            </a: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720016" y="3099542"/>
            <a:ext cx="8244472" cy="140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	   	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Overall Accuracy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(for days with more than 100 cells detected by MODIS)</a:t>
            </a: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	   	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Cohen’s Kappa</a:t>
            </a:r>
          </a:p>
          <a:p>
            <a:pPr>
              <a:buFont typeface="Arial" pitchFamily="34" charset="0"/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Slightly increasing accuracy towards beginning of the monsoon, higher increment for the Kappa</a:t>
            </a:r>
          </a:p>
          <a:p>
            <a:pPr marL="0" indent="0"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Several periods with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unfavourable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atmospheric conditions (almost full observation gaps)</a:t>
            </a:r>
          </a:p>
        </p:txBody>
      </p:sp>
      <p:sp>
        <p:nvSpPr>
          <p:cNvPr id="2" name="Rechteck 1"/>
          <p:cNvSpPr/>
          <p:nvPr/>
        </p:nvSpPr>
        <p:spPr>
          <a:xfrm>
            <a:off x="1547663" y="3186429"/>
            <a:ext cx="124473" cy="126983"/>
          </a:xfrm>
          <a:prstGeom prst="rect">
            <a:avLst/>
          </a:prstGeom>
          <a:solidFill>
            <a:srgbClr val="0284D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1517683" y="666726"/>
            <a:ext cx="576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2016</a:t>
            </a:r>
            <a:endParaRPr lang="en-GB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540902" y="3425817"/>
            <a:ext cx="124473" cy="1269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 descr="OVA+Kappa_bar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75505" y="699542"/>
            <a:ext cx="7200000" cy="2400000"/>
          </a:xfrm>
          <a:ln>
            <a:solidFill>
              <a:schemeClr val="tx1"/>
            </a:solidFill>
          </a:ln>
        </p:spPr>
      </p:pic>
      <p:pic>
        <p:nvPicPr>
          <p:cNvPr id="12" name="Inhaltsplatzhalter 12" descr="Start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  <a:prstGeom prst="rect">
            <a:avLst/>
          </a:prstGeom>
        </p:spPr>
      </p:pic>
      <p:sp>
        <p:nvSpPr>
          <p:cNvPr id="13" name="Textfeld 12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6" name="Pfeil nach oben 15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7" name="Textfeld 26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28" name="Textfeld 27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29" name="Pfeil nach rechts 28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IV. Results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17" name="Titel 27"/>
          <p:cNvSpPr>
            <a:spLocks noGrp="1"/>
          </p:cNvSpPr>
          <p:nvPr>
            <p:ph type="title"/>
          </p:nvPr>
        </p:nvSpPr>
        <p:spPr>
          <a:xfrm>
            <a:off x="928662" y="-17"/>
            <a:ext cx="7929618" cy="59768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Snow Recession Model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validation for consecutive days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517683" y="666726"/>
            <a:ext cx="576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2016</a:t>
            </a:r>
            <a:endParaRPr lang="en-GB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Inhaltsplatzhalter 2"/>
          <p:cNvSpPr txBox="1">
            <a:spLocks/>
          </p:cNvSpPr>
          <p:nvPr/>
        </p:nvSpPr>
        <p:spPr>
          <a:xfrm>
            <a:off x="720016" y="3099542"/>
            <a:ext cx="8244472" cy="1400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	   	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Overall Accuracy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(for subsequent days with more than 50 cells each detected by MODIS)</a:t>
            </a:r>
          </a:p>
          <a:p>
            <a:pPr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	   	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Cohen’s Kappa</a:t>
            </a:r>
          </a:p>
          <a:p>
            <a:pPr>
              <a:buFont typeface="Arial" pitchFamily="34" charset="0"/>
              <a:buNone/>
            </a:pP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Compared to SDM lower accuracy and kappa in general, increasing trend towards monsoon</a:t>
            </a:r>
          </a:p>
          <a:p>
            <a:pPr marL="0" indent="0">
              <a:buFont typeface="Arial" pitchFamily="34" charset="0"/>
              <a:buNone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Several periods with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unfavourable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atmospheric conditions (almost full observation gaps)</a:t>
            </a:r>
          </a:p>
        </p:txBody>
      </p:sp>
      <p:sp>
        <p:nvSpPr>
          <p:cNvPr id="19" name="Rechteck 18"/>
          <p:cNvSpPr/>
          <p:nvPr/>
        </p:nvSpPr>
        <p:spPr>
          <a:xfrm>
            <a:off x="1547663" y="3186429"/>
            <a:ext cx="124473" cy="126983"/>
          </a:xfrm>
          <a:prstGeom prst="rect">
            <a:avLst/>
          </a:prstGeom>
          <a:solidFill>
            <a:srgbClr val="C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hteck 19"/>
          <p:cNvSpPr/>
          <p:nvPr/>
        </p:nvSpPr>
        <p:spPr>
          <a:xfrm>
            <a:off x="1540902" y="3425817"/>
            <a:ext cx="124473" cy="1269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title"/>
          </p:nvPr>
        </p:nvSpPr>
        <p:spPr>
          <a:xfrm>
            <a:off x="928662" y="-17"/>
            <a:ext cx="7929618" cy="59768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Discussion and outlook</a:t>
            </a:r>
          </a:p>
        </p:txBody>
      </p:sp>
      <p:sp>
        <p:nvSpPr>
          <p:cNvPr id="12" name="Rechteck 11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V. Discussion</a:t>
            </a:r>
            <a:endParaRPr lang="de-DE" sz="1600">
              <a:solidFill>
                <a:prstClr val="black"/>
              </a:solidFill>
            </a:endParaRPr>
          </a:p>
        </p:txBody>
      </p:sp>
      <p:pic>
        <p:nvPicPr>
          <p:cNvPr id="13" name="Inhaltsplatzhalter 12" descr="Start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606" y="942343"/>
            <a:ext cx="406015" cy="270000"/>
          </a:xfrm>
          <a:prstGeom prst="rect">
            <a:avLst/>
          </a:prstGeom>
        </p:spPr>
      </p:pic>
      <p:sp>
        <p:nvSpPr>
          <p:cNvPr id="14" name="Textfeld 13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15" name="Pfeil nach oben 14">
            <a:hlinkClick r:id="rId5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hlinkClick r:id="rId5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6" name="Textfeld 25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29" name="Textfeld 28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0" name="Pfeil nach rechts 29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921292" y="575758"/>
            <a:ext cx="7899180" cy="423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spcBef>
                <a:spcPct val="20000"/>
              </a:spcBef>
              <a:buFontTx/>
              <a:buChar char="-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Bottom-up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approach with random forests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provided comparable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results to physical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top-down snow cover distribution models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(with even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-temporal resolution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– 8 day MODIS snow cover composites vs. daily snow cover data in the presented approach)</a:t>
            </a:r>
          </a:p>
          <a:p>
            <a:pPr marL="177800" lvl="0" indent="-177800">
              <a:spcBef>
                <a:spcPct val="20000"/>
              </a:spcBef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90.85 %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400" b="1" dirty="0">
                <a:solidFill>
                  <a:srgbClr val="0284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90.0 % WEB-DHM-S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400" cap="small" dirty="0">
                <a:latin typeface="Arial" panose="020B0604020202020204" pitchFamily="34" charset="0"/>
                <a:cs typeface="Arial" panose="020B0604020202020204" pitchFamily="34" charset="0"/>
              </a:rPr>
              <a:t>Shrestha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</a:p>
          <a:p>
            <a:pPr marL="177800" lvl="0" indent="-177800">
              <a:spcBef>
                <a:spcPct val="20000"/>
              </a:spcBef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0" indent="-177800">
              <a:spcBef>
                <a:spcPct val="20000"/>
              </a:spcBef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computational extensive, statistic robust and alienable(!)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method to predict snow 	cover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the Central Himalaya region</a:t>
            </a:r>
          </a:p>
          <a:p>
            <a:pPr marL="177800" lvl="0" indent="-177800">
              <a:spcBef>
                <a:spcPct val="20000"/>
              </a:spcBef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0" indent="-177800">
              <a:spcBef>
                <a:spcPct val="20000"/>
              </a:spcBef>
              <a:buFontTx/>
              <a:buChar char="-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Strong dependencies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-temporal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climatic variations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topographic parameters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snow cover dynamics</a:t>
            </a:r>
          </a:p>
          <a:p>
            <a:pPr marL="177800" lvl="0" indent="-177800">
              <a:spcBef>
                <a:spcPct val="20000"/>
              </a:spcBef>
              <a:defRPr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0" indent="-177800">
              <a:spcBef>
                <a:spcPct val="20000"/>
              </a:spcBef>
              <a:buFontTx/>
              <a:buChar char="-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Monsoon period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yet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not properly resolved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(likewise physical approaches e.g. </a:t>
            </a:r>
            <a:r>
              <a:rPr lang="en-US" sz="1400" cap="small" dirty="0">
                <a:latin typeface="Arial" panose="020B0604020202020204" pitchFamily="34" charset="0"/>
                <a:cs typeface="Arial" panose="020B0604020202020204" pitchFamily="34" charset="0"/>
              </a:rPr>
              <a:t>Shrestha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</a:p>
          <a:p>
            <a:pPr marL="177800" lvl="0" indent="-177800">
              <a:spcBef>
                <a:spcPct val="20000"/>
              </a:spcBef>
              <a:defRPr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ct val="20000"/>
              </a:spcBef>
              <a:buFontTx/>
              <a:buChar char="-"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Huge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further enhancements and applications:</a:t>
            </a:r>
          </a:p>
          <a:p>
            <a:pPr marL="285750" lvl="0" indent="-285750">
              <a:spcBef>
                <a:spcPct val="20000"/>
              </a:spcBef>
              <a:buFontTx/>
              <a:buChar char="-"/>
              <a:defRPr/>
            </a:pPr>
            <a:endParaRPr lang="en-US" sz="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300" dirty="0"/>
              <a:t>Employing </a:t>
            </a:r>
            <a:r>
              <a:rPr lang="en-US" sz="1300" b="1" dirty="0"/>
              <a:t>MODIS snow cover </a:t>
            </a:r>
            <a:r>
              <a:rPr lang="en-US" sz="1300" dirty="0"/>
              <a:t>data version 6 with NDSI, use </a:t>
            </a:r>
            <a:r>
              <a:rPr lang="en-US" sz="1300" b="1" dirty="0"/>
              <a:t>combination of TERRA and AQUA </a:t>
            </a:r>
            <a:r>
              <a:rPr lang="en-US" sz="1300" b="1" dirty="0" err="1"/>
              <a:t>plattforms</a:t>
            </a:r>
            <a:r>
              <a:rPr lang="en-US" sz="1300" b="1" dirty="0"/>
              <a:t> </a:t>
            </a:r>
            <a:r>
              <a:rPr lang="en-US" sz="1300" dirty="0"/>
              <a:t>(according to </a:t>
            </a:r>
            <a:r>
              <a:rPr lang="en-US" sz="1300" cap="small" dirty="0"/>
              <a:t>Gao</a:t>
            </a:r>
            <a:r>
              <a:rPr lang="en-US" sz="1300" dirty="0"/>
              <a:t> </a:t>
            </a:r>
            <a:r>
              <a:rPr lang="en-US" sz="1300" i="1" dirty="0"/>
              <a:t>et al.</a:t>
            </a:r>
            <a:r>
              <a:rPr lang="en-US" sz="1300" dirty="0"/>
              <a:t> 2010),  </a:t>
            </a:r>
            <a:r>
              <a:rPr lang="en-US" sz="1300" b="1" dirty="0"/>
              <a:t>Apply </a:t>
            </a:r>
            <a:r>
              <a:rPr lang="en-US" sz="1300" dirty="0"/>
              <a:t>the same </a:t>
            </a:r>
            <a:r>
              <a:rPr lang="en-US" sz="1300" b="1" dirty="0"/>
              <a:t>modelling approach </a:t>
            </a:r>
            <a:r>
              <a:rPr lang="en-US" sz="1300" dirty="0"/>
              <a:t>to adjacent areas, e.g. </a:t>
            </a:r>
            <a:r>
              <a:rPr lang="en-US" sz="1300" b="1" dirty="0"/>
              <a:t>Khumbu </a:t>
            </a:r>
            <a:r>
              <a:rPr lang="en-US" sz="1300" b="1" dirty="0" err="1"/>
              <a:t>Himal</a:t>
            </a:r>
            <a:r>
              <a:rPr lang="en-US" sz="1300" b="1" dirty="0"/>
              <a:t> (EV-K2-CNR)</a:t>
            </a:r>
            <a:r>
              <a:rPr lang="en-US" sz="1300" dirty="0"/>
              <a:t> for additional verification, </a:t>
            </a:r>
            <a:r>
              <a:rPr lang="en-US" sz="1300" b="1" dirty="0"/>
              <a:t>Installation </a:t>
            </a:r>
            <a:r>
              <a:rPr lang="en-US" sz="1300" dirty="0"/>
              <a:t>of</a:t>
            </a:r>
            <a:r>
              <a:rPr lang="en-US" sz="1300" b="1" dirty="0"/>
              <a:t> different sensor </a:t>
            </a:r>
            <a:r>
              <a:rPr lang="en-US" sz="1300" dirty="0"/>
              <a:t>for </a:t>
            </a:r>
            <a:r>
              <a:rPr lang="en-US" sz="1300" b="1" dirty="0"/>
              <a:t>fluid</a:t>
            </a:r>
            <a:r>
              <a:rPr lang="en-US" sz="1300" dirty="0"/>
              <a:t> and</a:t>
            </a:r>
            <a:r>
              <a:rPr lang="en-US" sz="1300" b="1" dirty="0"/>
              <a:t> solid deposition</a:t>
            </a:r>
          </a:p>
          <a:p>
            <a:pPr marL="285750" lvl="0" indent="-285750">
              <a:spcBef>
                <a:spcPct val="20000"/>
              </a:spcBef>
              <a:buFontTx/>
              <a:buChar char="-"/>
              <a:defRPr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feil nach rechts 11"/>
          <p:cNvSpPr/>
          <p:nvPr/>
        </p:nvSpPr>
        <p:spPr>
          <a:xfrm>
            <a:off x="1403648" y="1731512"/>
            <a:ext cx="349820" cy="391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28" name="Textfeld 27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9" name="Pfeil nach oben 28">
            <a:hlinkClick r:id="rId5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 nach rechts 30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hlinkClick r:id="rId5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3" name="Textfeld 32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4" name="Textfeld 33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5" name="Pfeil nach rechts 34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6" name="Gruppieren 35"/>
          <p:cNvGrpSpPr>
            <a:grpSpLocks noChangeAspect="1"/>
          </p:cNvGrpSpPr>
          <p:nvPr/>
        </p:nvGrpSpPr>
        <p:grpSpPr>
          <a:xfrm>
            <a:off x="3836544" y="2133466"/>
            <a:ext cx="2190524" cy="2196000"/>
            <a:chOff x="3132090" y="3071810"/>
            <a:chExt cx="2880000" cy="2887200"/>
          </a:xfrm>
        </p:grpSpPr>
        <p:sp>
          <p:nvSpPr>
            <p:cNvPr id="37" name="Rechteck 36"/>
            <p:cNvSpPr/>
            <p:nvPr/>
          </p:nvSpPr>
          <p:spPr>
            <a:xfrm>
              <a:off x="3132090" y="3071810"/>
              <a:ext cx="2880000" cy="288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3030" t="2738" r="362" b="12383"/>
            <a:stretch>
              <a:fillRect/>
            </a:stretch>
          </p:blipFill>
          <p:spPr bwMode="auto">
            <a:xfrm>
              <a:off x="3213510" y="3144416"/>
              <a:ext cx="2743319" cy="2759950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</p:spPr>
        </p:pic>
      </p:grpSp>
      <p:pic>
        <p:nvPicPr>
          <p:cNvPr id="39" name="Grafik 38" descr="MODIS Bsp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2151877"/>
            <a:ext cx="216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8" cstate="print"/>
          <a:srcRect b="801"/>
          <a:stretch>
            <a:fillRect/>
          </a:stretch>
        </p:blipFill>
        <p:spPr bwMode="auto">
          <a:xfrm>
            <a:off x="6564574" y="2132207"/>
            <a:ext cx="2160000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" name="Rechteck 40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de-DE" sz="1600" b="1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itel 27"/>
          <p:cNvSpPr>
            <a:spLocks noGrp="1"/>
          </p:cNvSpPr>
          <p:nvPr>
            <p:ph type="title"/>
          </p:nvPr>
        </p:nvSpPr>
        <p:spPr>
          <a:xfrm>
            <a:off x="928662" y="0"/>
            <a:ext cx="7758138" cy="500065"/>
          </a:xfrm>
        </p:spPr>
        <p:txBody>
          <a:bodyPr>
            <a:normAutofit/>
          </a:bodyPr>
          <a:lstStyle/>
          <a:p>
            <a:pPr algn="l"/>
            <a:r>
              <a:rPr lang="de-DE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Introduction</a:t>
            </a:r>
            <a:r>
              <a:rPr lang="de-DE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study</a:t>
            </a:r>
            <a:r>
              <a:rPr lang="de-DE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DE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897124" y="476301"/>
            <a:ext cx="8067364" cy="591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Scientific necessity – snow cover as important parameter:</a:t>
            </a:r>
          </a:p>
          <a:p>
            <a:pPr>
              <a:buFont typeface="Arial" pitchFamily="34" charset="0"/>
              <a:buNone/>
              <a:tabLst>
                <a:tab pos="182563" algn="l"/>
              </a:tabLs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 hydrological runoff studies</a:t>
            </a:r>
          </a:p>
          <a:p>
            <a:pPr>
              <a:buFont typeface="Arial" pitchFamily="34" charset="0"/>
              <a:buNone/>
              <a:tabLst>
                <a:tab pos="182563" algn="l"/>
              </a:tabLs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 snow cover and ecological (plant distribution) modelling</a:t>
            </a:r>
          </a:p>
          <a:p>
            <a:pPr>
              <a:buFont typeface="Arial" pitchFamily="34" charset="0"/>
              <a:buNone/>
              <a:tabLst>
                <a:tab pos="182563" algn="l"/>
              </a:tabLst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 high resolution “bottom-up” approach in snow cover prediction</a:t>
            </a:r>
          </a:p>
          <a:p>
            <a:pPr>
              <a:buFont typeface="Arial" pitchFamily="34" charset="0"/>
              <a:buNone/>
              <a:tabLst>
                <a:tab pos="182563" algn="l"/>
              </a:tabLst>
            </a:pPr>
            <a:endParaRPr lang="en-GB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  <a:tabLst>
                <a:tab pos="182563" algn="l"/>
              </a:tabLst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		Shortcomings of current state of the art techniques and products:</a:t>
            </a:r>
          </a:p>
          <a:p>
            <a:pPr>
              <a:buFont typeface="Arial" pitchFamily="34" charset="0"/>
              <a:buNone/>
              <a:tabLst>
                <a:tab pos="182563" algn="l"/>
              </a:tabLst>
            </a:pPr>
            <a:endParaRPr lang="en-GB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Pfeil nach rechts 22"/>
          <p:cNvSpPr/>
          <p:nvPr/>
        </p:nvSpPr>
        <p:spPr>
          <a:xfrm>
            <a:off x="971947" y="1559111"/>
            <a:ext cx="28575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1228100" y="1892146"/>
            <a:ext cx="2928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</a:t>
            </a:r>
            <a:r>
              <a:rPr lang="de-DE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</a:t>
            </a:r>
            <a:r>
              <a:rPr lang="de-DE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(MODIS)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750381" y="1886631"/>
            <a:ext cx="3214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Reanalysis</a:t>
            </a:r>
            <a:r>
              <a:rPr lang="de-DE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(ERA-Interim)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549749" y="1880954"/>
            <a:ext cx="2342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de-DE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de-DE" sz="1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(top-down)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074893" y="4303092"/>
            <a:ext cx="29289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Cloudy MODIS scene (</a:t>
            </a:r>
            <a:r>
              <a:rPr lang="en-US" sz="900" b="1" cap="small" dirty="0">
                <a:latin typeface="Arial" panose="020B0604020202020204" pitchFamily="34" charset="0"/>
                <a:cs typeface="Arial" panose="020B0604020202020204" pitchFamily="34" charset="0"/>
              </a:rPr>
              <a:t>Weidinger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2016)</a:t>
            </a:r>
            <a:endParaRPr lang="de-D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626952" y="4297577"/>
            <a:ext cx="32147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ERA-Interim resolution of 0.7° (</a:t>
            </a:r>
            <a:r>
              <a:rPr lang="en-US" sz="900" b="1" cap="small" dirty="0" err="1">
                <a:latin typeface="Arial" panose="020B0604020202020204" pitchFamily="34" charset="0"/>
                <a:cs typeface="Arial" panose="020B0604020202020204" pitchFamily="34" charset="0"/>
              </a:rPr>
              <a:t>Gerlitz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2014)</a:t>
            </a:r>
            <a:endParaRPr lang="de-D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221362" y="4291900"/>
            <a:ext cx="31032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WEB-DHM-S physical model (</a:t>
            </a:r>
            <a:r>
              <a:rPr lang="en-US" sz="900" b="1" cap="small" dirty="0">
                <a:latin typeface="Arial" panose="020B0604020202020204" pitchFamily="34" charset="0"/>
                <a:cs typeface="Arial" panose="020B0604020202020204" pitchFamily="34" charset="0"/>
              </a:rPr>
              <a:t>Shrestha </a:t>
            </a:r>
            <a:r>
              <a:rPr lang="en-US" sz="900" b="1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  <a:endParaRPr lang="de-D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 rot="19155865">
            <a:off x="1370574" y="2905335"/>
            <a:ext cx="1685985" cy="36933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cloud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coverage</a:t>
            </a:r>
            <a:r>
              <a:rPr lang="de-DE" b="1" dirty="0">
                <a:solidFill>
                  <a:srgbClr val="FF0000"/>
                </a:solidFill>
              </a:rPr>
              <a:t>!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 rot="19155865">
            <a:off x="4015704" y="2917735"/>
            <a:ext cx="1888714" cy="36933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coarse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resolution</a:t>
            </a:r>
            <a:r>
              <a:rPr lang="de-DE" b="1" dirty="0">
                <a:solidFill>
                  <a:srgbClr val="FF0000"/>
                </a:solidFill>
              </a:rPr>
              <a:t>!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 rot="19155865">
            <a:off x="6587153" y="2970881"/>
            <a:ext cx="2192543" cy="369332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temporal </a:t>
            </a:r>
            <a:r>
              <a:rPr lang="de-DE" b="1" dirty="0" err="1">
                <a:solidFill>
                  <a:srgbClr val="FF0000"/>
                </a:solidFill>
              </a:rPr>
              <a:t>resolution</a:t>
            </a:r>
            <a:r>
              <a:rPr lang="de-DE" b="1" dirty="0">
                <a:solidFill>
                  <a:srgbClr val="FF0000"/>
                </a:solidFill>
              </a:rPr>
              <a:t>!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/>
          <p:cNvSpPr txBox="1">
            <a:spLocks/>
          </p:cNvSpPr>
          <p:nvPr/>
        </p:nvSpPr>
        <p:spPr>
          <a:xfrm>
            <a:off x="897124" y="476301"/>
            <a:ext cx="8067364" cy="591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Development of statistical model on basis of daily MODIS (TERRA) snow cover data:</a:t>
            </a:r>
          </a:p>
          <a:p>
            <a:pPr>
              <a:buFont typeface="Arial" pitchFamily="34" charset="0"/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endParaRPr lang="en-GB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  <a:tabLst>
                <a:tab pos="182563" algn="l"/>
              </a:tabLst>
            </a:pP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 statistical modelling of physical processes (solid precipitation, snow melt, sublimation)</a:t>
            </a:r>
          </a:p>
          <a:p>
            <a:pPr>
              <a:buFont typeface="Arial" pitchFamily="34" charset="0"/>
              <a:buNone/>
              <a:tabLst>
                <a:tab pos="182563" algn="l"/>
              </a:tabLst>
            </a:pP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  <a:tabLst>
                <a:tab pos="182563" algn="l"/>
              </a:tabLst>
            </a:pP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 high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-temporal resolution (500 x 500 m on a daily basis)</a:t>
            </a:r>
          </a:p>
          <a:p>
            <a:pPr>
              <a:buNone/>
              <a:tabLst>
                <a:tab pos="182563" algn="l"/>
              </a:tabLst>
            </a:pP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buNone/>
              <a:tabLst>
                <a:tab pos="182563" algn="l"/>
              </a:tabLst>
            </a:pPr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sz="1400" b="1" dirty="0">
                <a:solidFill>
                  <a:srgbClr val="0284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Distribution Model (SDM) </a:t>
            </a:r>
            <a:r>
              <a:rPr lang="en-GB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 Recession Model (SRM)</a:t>
            </a:r>
            <a:endParaRPr lang="en-GB" sz="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7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28" name="Textfeld 27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9" name="Pfeil nach oben 28">
            <a:hlinkClick r:id="rId5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feil nach rechts 30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hlinkClick r:id="rId5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3" name="Textfeld 32">
            <a:hlinkClick r:id="" action="ppaction://hlinkshowjump?jump=nextslide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4" name="Textfeld 33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5" name="Pfeil nach rechts 34">
            <a:hlinkClick r:id="" action="ppaction://hlinkshowjump?jump=nextslide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 descr="MODIS Bs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2323" y="938253"/>
            <a:ext cx="144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" name="Rechteck 40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de-DE" sz="1600" b="1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itel 27"/>
          <p:cNvSpPr>
            <a:spLocks noGrp="1"/>
          </p:cNvSpPr>
          <p:nvPr>
            <p:ph type="title"/>
          </p:nvPr>
        </p:nvSpPr>
        <p:spPr>
          <a:xfrm>
            <a:off x="928662" y="0"/>
            <a:ext cx="7758138" cy="500065"/>
          </a:xfrm>
        </p:spPr>
        <p:txBody>
          <a:bodyPr>
            <a:normAutofit/>
          </a:bodyPr>
          <a:lstStyle/>
          <a:p>
            <a:pPr algn="l"/>
            <a:r>
              <a:rPr lang="de-DE" sz="23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Idea</a:t>
            </a:r>
            <a:r>
              <a:rPr lang="de-DE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behind</a:t>
            </a:r>
            <a:r>
              <a:rPr lang="de-DE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approach</a:t>
            </a:r>
            <a:r>
              <a:rPr lang="de-DE" sz="23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de-DE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990152" y="2355726"/>
            <a:ext cx="155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Cloudy MODIS scene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052719" y="938253"/>
            <a:ext cx="144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Land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temperatures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TRMM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precipitation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estimates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156176" y="103216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5087213" y="938253"/>
            <a:ext cx="144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Meteorological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121707" y="938253"/>
            <a:ext cx="1440000" cy="14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Topoclimatic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32378" y="1268414"/>
            <a:ext cx="383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+</a:t>
            </a:r>
            <a:endParaRPr lang="en-GB" sz="40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4572000" y="1268406"/>
            <a:ext cx="383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+</a:t>
            </a:r>
            <a:endParaRPr lang="en-GB" sz="40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6609824" y="1268406"/>
            <a:ext cx="383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+</a:t>
            </a:r>
            <a:endParaRPr lang="en-GB" sz="4000" b="1" dirty="0"/>
          </a:p>
        </p:txBody>
      </p:sp>
      <p:sp>
        <p:nvSpPr>
          <p:cNvPr id="25" name="Pfeil nach rechts 22"/>
          <p:cNvSpPr/>
          <p:nvPr/>
        </p:nvSpPr>
        <p:spPr>
          <a:xfrm>
            <a:off x="979147" y="3875102"/>
            <a:ext cx="285752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3063394" y="2355726"/>
            <a:ext cx="155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Remote sensing obs.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094608" y="2355726"/>
            <a:ext cx="155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Point measurements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155802" y="2355726"/>
            <a:ext cx="155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GIS derived inputs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36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Introduction_3_parts.png"/>
          <p:cNvPicPr>
            <a:picLocks noChangeAspect="1"/>
          </p:cNvPicPr>
          <p:nvPr/>
        </p:nvPicPr>
        <p:blipFill>
          <a:blip r:embed="rId4" cstate="print"/>
          <a:srcRect l="269" t="770" r="3065" b="2309"/>
          <a:stretch>
            <a:fillRect/>
          </a:stretch>
        </p:blipFill>
        <p:spPr>
          <a:xfrm>
            <a:off x="857224" y="514692"/>
            <a:ext cx="6153105" cy="27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itel 27"/>
          <p:cNvSpPr>
            <a:spLocks noGrp="1"/>
          </p:cNvSpPr>
          <p:nvPr>
            <p:ph type="title"/>
          </p:nvPr>
        </p:nvSpPr>
        <p:spPr>
          <a:xfrm>
            <a:off x="857224" y="18394"/>
            <a:ext cx="7829576" cy="428627"/>
          </a:xfrm>
        </p:spPr>
        <p:txBody>
          <a:bodyPr>
            <a:normAutofit fontScale="90000"/>
          </a:bodyPr>
          <a:lstStyle/>
          <a:p>
            <a:pPr algn="l"/>
            <a:r>
              <a:rPr lang="de-DE" sz="25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Study </a:t>
            </a:r>
            <a:r>
              <a:rPr lang="de-DE" sz="25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area</a:t>
            </a:r>
            <a:r>
              <a:rPr lang="de-DE" sz="25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sz="25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25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5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Rolwaling</a:t>
            </a:r>
            <a:r>
              <a:rPr lang="de-DE" sz="25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5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Himal</a:t>
            </a:r>
            <a:endParaRPr lang="de-DE" sz="25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47073" y="3263788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7 </a:t>
            </a:r>
            <a:r>
              <a:rPr lang="de-DE" sz="1600" b="1" dirty="0" err="1"/>
              <a:t>meteorological</a:t>
            </a:r>
            <a:r>
              <a:rPr lang="de-DE" sz="1600" b="1" dirty="0"/>
              <a:t> </a:t>
            </a:r>
            <a:r>
              <a:rPr lang="de-DE" sz="1600" b="1" dirty="0" err="1"/>
              <a:t>weather</a:t>
            </a:r>
            <a:r>
              <a:rPr lang="de-DE" sz="1600" b="1" dirty="0"/>
              <a:t> </a:t>
            </a:r>
            <a:r>
              <a:rPr lang="de-DE" sz="1600" b="1" dirty="0" err="1"/>
              <a:t>stations</a:t>
            </a:r>
            <a:r>
              <a:rPr lang="de-DE" sz="1600" b="1" dirty="0"/>
              <a:t> </a:t>
            </a:r>
            <a:r>
              <a:rPr lang="de-DE" sz="1600" b="1" dirty="0" err="1"/>
              <a:t>between</a:t>
            </a:r>
            <a:r>
              <a:rPr lang="de-DE" sz="1600" b="1" dirty="0"/>
              <a:t> 3700 </a:t>
            </a:r>
            <a:r>
              <a:rPr lang="de-DE" sz="1600" b="1" dirty="0" err="1"/>
              <a:t>and</a:t>
            </a:r>
            <a:r>
              <a:rPr lang="de-DE" sz="1600" b="1" dirty="0"/>
              <a:t> 5100 m </a:t>
            </a:r>
            <a:r>
              <a:rPr lang="de-DE" sz="1600" b="1" dirty="0" err="1"/>
              <a:t>a.s.l</a:t>
            </a:r>
            <a:r>
              <a:rPr lang="de-DE" sz="1600" b="1" dirty="0"/>
              <a:t>.:</a:t>
            </a:r>
          </a:p>
        </p:txBody>
      </p:sp>
      <p:sp>
        <p:nvSpPr>
          <p:cNvPr id="25" name="Rechteck 24">
            <a:hlinkClick r:id="rId5" action="ppaction://hlinksldjump"/>
          </p:cNvPr>
          <p:cNvSpPr/>
          <p:nvPr/>
        </p:nvSpPr>
        <p:spPr>
          <a:xfrm>
            <a:off x="1055712" y="3571882"/>
            <a:ext cx="1800000" cy="396000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err="1"/>
              <a:t>Gompa</a:t>
            </a:r>
            <a:endParaRPr lang="de-DE" b="1"/>
          </a:p>
        </p:txBody>
      </p:sp>
      <p:sp>
        <p:nvSpPr>
          <p:cNvPr id="26" name="Rechteck 25">
            <a:hlinkClick r:id="rId6" action="ppaction://hlinksldjump"/>
          </p:cNvPr>
          <p:cNvSpPr/>
          <p:nvPr/>
        </p:nvSpPr>
        <p:spPr>
          <a:xfrm>
            <a:off x="2986314" y="3571882"/>
            <a:ext cx="1800000" cy="396000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T1 </a:t>
            </a:r>
            <a:r>
              <a:rPr lang="de-DE" b="1" err="1"/>
              <a:t>bottom</a:t>
            </a:r>
            <a:endParaRPr lang="de-DE" b="1"/>
          </a:p>
        </p:txBody>
      </p:sp>
      <p:sp>
        <p:nvSpPr>
          <p:cNvPr id="29" name="Rechteck 28">
            <a:hlinkClick r:id="rId7" action="ppaction://hlinksldjump"/>
          </p:cNvPr>
          <p:cNvSpPr/>
          <p:nvPr/>
        </p:nvSpPr>
        <p:spPr>
          <a:xfrm>
            <a:off x="4915140" y="3571882"/>
            <a:ext cx="1800000" cy="396000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T2 </a:t>
            </a:r>
            <a:r>
              <a:rPr lang="de-DE" b="1" err="1"/>
              <a:t>bottom</a:t>
            </a:r>
            <a:endParaRPr lang="de-DE" b="1"/>
          </a:p>
        </p:txBody>
      </p:sp>
      <p:sp>
        <p:nvSpPr>
          <p:cNvPr id="31" name="Rechteck 30">
            <a:hlinkClick r:id="rId8" action="ppaction://hlinksldjump"/>
          </p:cNvPr>
          <p:cNvSpPr/>
          <p:nvPr/>
        </p:nvSpPr>
        <p:spPr>
          <a:xfrm>
            <a:off x="6843966" y="3571882"/>
            <a:ext cx="1800000" cy="396000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Na</a:t>
            </a:r>
          </a:p>
        </p:txBody>
      </p:sp>
      <p:sp>
        <p:nvSpPr>
          <p:cNvPr id="32" name="Rechteck 31">
            <a:hlinkClick r:id="rId9" action="ppaction://hlinksldjump"/>
          </p:cNvPr>
          <p:cNvSpPr/>
          <p:nvPr/>
        </p:nvSpPr>
        <p:spPr>
          <a:xfrm>
            <a:off x="2069894" y="4071949"/>
            <a:ext cx="1800000" cy="396000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T1 top</a:t>
            </a:r>
          </a:p>
        </p:txBody>
      </p:sp>
      <p:sp>
        <p:nvSpPr>
          <p:cNvPr id="33" name="Rechteck 32">
            <a:hlinkClick r:id="rId10" action="ppaction://hlinksldjump"/>
          </p:cNvPr>
          <p:cNvSpPr/>
          <p:nvPr/>
        </p:nvSpPr>
        <p:spPr>
          <a:xfrm>
            <a:off x="4002922" y="4071949"/>
            <a:ext cx="1800000" cy="396000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/>
              <a:t>T2 top</a:t>
            </a:r>
          </a:p>
        </p:txBody>
      </p:sp>
      <p:sp>
        <p:nvSpPr>
          <p:cNvPr id="34" name="Rechteck 33">
            <a:hlinkClick r:id="rId11" action="ppaction://hlinksldjump"/>
          </p:cNvPr>
          <p:cNvSpPr/>
          <p:nvPr/>
        </p:nvSpPr>
        <p:spPr>
          <a:xfrm>
            <a:off x="5931748" y="4071949"/>
            <a:ext cx="1800000" cy="396000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err="1"/>
              <a:t>Yalun</a:t>
            </a:r>
            <a:endParaRPr lang="de-DE" b="1"/>
          </a:p>
        </p:txBody>
      </p:sp>
      <p:sp>
        <p:nvSpPr>
          <p:cNvPr id="35" name="Textfeld 34"/>
          <p:cNvSpPr txBox="1"/>
          <p:nvPr/>
        </p:nvSpPr>
        <p:spPr>
          <a:xfrm>
            <a:off x="785786" y="4047402"/>
            <a:ext cx="1143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>
                <a:latin typeface="Arial" pitchFamily="34" charset="0"/>
                <a:cs typeface="Arial" pitchFamily="34" charset="0"/>
              </a:rPr>
              <a:t>Touch </a:t>
            </a:r>
            <a:r>
              <a:rPr lang="de-DE" sz="1100" b="1" dirty="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dirty="0" err="1">
                <a:latin typeface="Arial" pitchFamily="34" charset="0"/>
                <a:cs typeface="Arial" pitchFamily="34" charset="0"/>
              </a:rPr>
              <a:t>view</a:t>
            </a:r>
            <a:r>
              <a:rPr lang="de-DE" sz="11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100" b="1" dirty="0" err="1">
                <a:latin typeface="Arial" pitchFamily="34" charset="0"/>
                <a:cs typeface="Arial" pitchFamily="34" charset="0"/>
              </a:rPr>
              <a:t>pictures</a:t>
            </a:r>
            <a:r>
              <a:rPr lang="de-DE" sz="1100" b="1" dirty="0"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27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28" name="Textfeld 27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36" name="Pfeil nach oben 35">
            <a:hlinkClick r:id="rId13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 nach rechts 36">
            <a:hlinkClick r:id="" action="ppaction://hlinkshowjump?jump=previousslide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hlinkClick r:id="rId13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9" name="Textfeld 38">
            <a:hlinkClick r:id="rId14" action="ppaction://hlinksldjump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40" name="Textfeld 39">
            <a:hlinkClick r:id="" action="ppaction://hlinkshowjump?jump=previousslide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41" name="Pfeil nach rechts 40">
            <a:hlinkClick r:id="rId14" action="ppaction://hlinksldjump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>
            <a:off x="7143768" y="500048"/>
            <a:ext cx="18573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Gaurishankar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Conservation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Area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(GCA) at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Mt.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Gaurishankar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(7134 m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a.s.l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Langtang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National Park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(East)</a:t>
            </a:r>
          </a:p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Sagarmatha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National Park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(Mt. Everest Region West)</a:t>
            </a:r>
          </a:p>
        </p:txBody>
      </p:sp>
      <p:sp>
        <p:nvSpPr>
          <p:cNvPr id="43" name="Rechteck 42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Study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de-DE" sz="160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title"/>
          </p:nvPr>
        </p:nvSpPr>
        <p:spPr>
          <a:xfrm>
            <a:off x="912457" y="71421"/>
            <a:ext cx="7758138" cy="428627"/>
          </a:xfrm>
        </p:spPr>
        <p:txBody>
          <a:bodyPr>
            <a:normAutofit fontScale="90000"/>
          </a:bodyPr>
          <a:lstStyle/>
          <a:p>
            <a:pPr algn="l"/>
            <a:r>
              <a:rPr lang="en-GB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Gompa</a:t>
            </a:r>
            <a:r>
              <a:rPr lang="de-DE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station</a:t>
            </a:r>
            <a:r>
              <a:rPr lang="de-DE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de-DE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3908 m </a:t>
            </a:r>
            <a:r>
              <a:rPr lang="de-DE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a.s.l</a:t>
            </a:r>
            <a:r>
              <a:rPr lang="de-DE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de-DE" sz="23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5" name="Picture 2" descr="T:\TREELINE\Fotos Klimastationen\2017-Fruehjahr\T1_oben\IMG_1522.JPG"/>
          <p:cNvPicPr>
            <a:picLocks noChangeAspect="1" noChangeArrowheads="1"/>
          </p:cNvPicPr>
          <p:nvPr/>
        </p:nvPicPr>
        <p:blipFill>
          <a:blip r:embed="rId4" cstate="print"/>
          <a:srcRect b="21097"/>
          <a:stretch>
            <a:fillRect/>
          </a:stretch>
        </p:blipFill>
        <p:spPr bwMode="auto">
          <a:xfrm>
            <a:off x="1101665" y="571486"/>
            <a:ext cx="3041707" cy="36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23" name="Textfeld 22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4" name="Pfeil nach oben 23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rechts 25">
            <a:hlinkClick r:id="rId7" action="ppaction://hlinksldjump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29" name="Textfeld 28">
            <a:hlinkClick r:id="rId8" action="ppaction://hlinksldjump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0" name="Textfeld 29">
            <a:hlinkClick r:id="rId7" action="ppaction://hlinksldjump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1" name="Pfeil nach rechts 30">
            <a:hlinkClick r:id="rId8" action="ppaction://hlinksldjump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Grafik 31" descr="Gomp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734" y="2714626"/>
            <a:ext cx="2832786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Rechteck 33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Study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572000" y="57148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Longitude:	 86.375 °E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Latitude:	 27.905 °N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Orientation: SSW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Mounted sensors: Air temperature and humidity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Global irradiance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Rain gauge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direction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speed</a:t>
            </a:r>
          </a:p>
        </p:txBody>
      </p:sp>
      <p:sp>
        <p:nvSpPr>
          <p:cNvPr id="15" name="Rechteck 14">
            <a:hlinkClick r:id="rId10" action="ppaction://hlinksldjump"/>
          </p:cNvPr>
          <p:cNvSpPr/>
          <p:nvPr/>
        </p:nvSpPr>
        <p:spPr>
          <a:xfrm>
            <a:off x="6732240" y="736866"/>
            <a:ext cx="1665474" cy="445076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Show </a:t>
            </a:r>
            <a:r>
              <a:rPr lang="de-DE" b="1" dirty="0" err="1"/>
              <a:t>sensors</a:t>
            </a:r>
            <a:r>
              <a:rPr lang="de-DE" b="1" dirty="0"/>
              <a:t>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:\TREELINE\Fotos Klimastationen\2017-Fruehjahr\T1_oben\IMG_1522.JPG"/>
          <p:cNvPicPr>
            <a:picLocks noChangeAspect="1" noChangeArrowheads="1"/>
          </p:cNvPicPr>
          <p:nvPr/>
        </p:nvPicPr>
        <p:blipFill>
          <a:blip r:embed="rId4" cstate="print"/>
          <a:srcRect t="5670" b="14301"/>
          <a:stretch>
            <a:fillRect/>
          </a:stretch>
        </p:blipFill>
        <p:spPr bwMode="auto">
          <a:xfrm>
            <a:off x="1108360" y="571486"/>
            <a:ext cx="3035012" cy="36433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9" name="Inhaltsplatzhalter 12" descr="Start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  <a:prstGeom prst="rect">
            <a:avLst/>
          </a:prstGeom>
        </p:spPr>
      </p:pic>
      <p:sp>
        <p:nvSpPr>
          <p:cNvPr id="30" name="Textfeld 29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31" name="Pfeil nach oben 30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9" name="Pfeil nach rechts 38">
            <a:hlinkClick r:id="rId7" action="ppaction://hlinksldjump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hlinkClick r:id="rId8" action="ppaction://hlinksldjump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41" name="Textfeld 40">
            <a:hlinkClick r:id="rId7" action="ppaction://hlinksldjump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42" name="Pfeil nach rechts 41">
            <a:hlinkClick r:id="rId8" action="ppaction://hlinksldjump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itel 27"/>
          <p:cNvSpPr txBox="1">
            <a:spLocks/>
          </p:cNvSpPr>
          <p:nvPr/>
        </p:nvSpPr>
        <p:spPr>
          <a:xfrm>
            <a:off x="857224" y="71421"/>
            <a:ext cx="7758138" cy="428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</a:pPr>
            <a:endParaRPr kumimoji="0" lang="de-DE" sz="23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" name="Grafik 44" descr="Gomp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734" y="2774825"/>
            <a:ext cx="2832786" cy="1439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Rechteck 45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Study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47" name="Titel 27"/>
          <p:cNvSpPr>
            <a:spLocks noGrp="1"/>
          </p:cNvSpPr>
          <p:nvPr>
            <p:ph type="title"/>
          </p:nvPr>
        </p:nvSpPr>
        <p:spPr>
          <a:xfrm>
            <a:off x="928662" y="71420"/>
            <a:ext cx="7758138" cy="428627"/>
          </a:xfrm>
        </p:spPr>
        <p:txBody>
          <a:bodyPr>
            <a:normAutofit fontScale="90000"/>
          </a:bodyPr>
          <a:lstStyle/>
          <a:p>
            <a:pPr algn="l"/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T1 bottom station at 3739 m </a:t>
            </a:r>
            <a:r>
              <a:rPr lang="en-US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a.s.l</a:t>
            </a:r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572000" y="57148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Longitude:	 86.376 °E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Latitude:	 27.901 °N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Orientation: N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Mounted sensors: Air temperature and humidity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Global irradiance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Rain gauge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direction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speed</a:t>
            </a:r>
          </a:p>
        </p:txBody>
      </p:sp>
      <p:sp>
        <p:nvSpPr>
          <p:cNvPr id="17" name="Rechteck 16">
            <a:hlinkClick r:id="rId10" action="ppaction://hlinksldjump"/>
          </p:cNvPr>
          <p:cNvSpPr/>
          <p:nvPr/>
        </p:nvSpPr>
        <p:spPr>
          <a:xfrm>
            <a:off x="6732240" y="736866"/>
            <a:ext cx="1665474" cy="445076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Show </a:t>
            </a:r>
            <a:r>
              <a:rPr lang="de-DE" b="1" dirty="0" err="1"/>
              <a:t>sensors</a:t>
            </a:r>
            <a:r>
              <a:rPr lang="de-DE" b="1" dirty="0"/>
              <a:t>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TREELINE\Fotos Klimastationen\2017-Fruehjahr\T1_oben\IMG_1522.JPG"/>
          <p:cNvPicPr>
            <a:picLocks noChangeAspect="1" noChangeArrowheads="1"/>
          </p:cNvPicPr>
          <p:nvPr/>
        </p:nvPicPr>
        <p:blipFill>
          <a:blip r:embed="rId4" cstate="print"/>
          <a:srcRect t="4560" b="5437"/>
          <a:stretch>
            <a:fillRect/>
          </a:stretch>
        </p:blipFill>
        <p:spPr bwMode="auto">
          <a:xfrm>
            <a:off x="1102222" y="565348"/>
            <a:ext cx="3041149" cy="36494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1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32" name="Textfeld 31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33" name="Pfeil nach oben 32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9" name="Pfeil nach rechts 38">
            <a:hlinkClick r:id="rId7" action="ppaction://hlinksldjump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>
            <a:hlinkClick r:id="rId8" action="ppaction://hlinksldjump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41" name="Textfeld 40">
            <a:hlinkClick r:id="rId7" action="ppaction://hlinksldjump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42" name="Pfeil nach rechts 41">
            <a:hlinkClick r:id="rId8" action="ppaction://hlinksldjump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5" name="Grafik 44" descr="Gomp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734" y="2774825"/>
            <a:ext cx="2832786" cy="1439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Rechteck 45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Study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48" name="Titel 27"/>
          <p:cNvSpPr>
            <a:spLocks noGrp="1"/>
          </p:cNvSpPr>
          <p:nvPr>
            <p:ph type="title"/>
          </p:nvPr>
        </p:nvSpPr>
        <p:spPr>
          <a:xfrm>
            <a:off x="912457" y="71421"/>
            <a:ext cx="7758138" cy="428627"/>
          </a:xfrm>
        </p:spPr>
        <p:txBody>
          <a:bodyPr>
            <a:normAutofit fontScale="90000"/>
          </a:bodyPr>
          <a:lstStyle/>
          <a:p>
            <a:pPr algn="l"/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T1 top station at 4055 m </a:t>
            </a:r>
            <a:r>
              <a:rPr lang="en-US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a.s.l</a:t>
            </a:r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2000" y="57148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Longitude:	 86.374 °E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Latitude:	 27.897 °N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Orientation: NE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Mounted sensors: Air temperature and humidity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Global irradiance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Rain gauge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direction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speed</a:t>
            </a:r>
          </a:p>
        </p:txBody>
      </p:sp>
      <p:sp>
        <p:nvSpPr>
          <p:cNvPr id="15" name="Rechteck 14">
            <a:hlinkClick r:id="rId10" action="ppaction://hlinksldjump"/>
          </p:cNvPr>
          <p:cNvSpPr/>
          <p:nvPr/>
        </p:nvSpPr>
        <p:spPr>
          <a:xfrm>
            <a:off x="6732240" y="736866"/>
            <a:ext cx="1665474" cy="445076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Show </a:t>
            </a:r>
            <a:r>
              <a:rPr lang="de-DE" b="1" dirty="0" err="1"/>
              <a:t>sensors</a:t>
            </a:r>
            <a:r>
              <a:rPr lang="de-DE" b="1" dirty="0"/>
              <a:t>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TREELINE\Fotos Klimastationen\2017-Fruehjahr\T2_unten\IMG_1305.JPG"/>
          <p:cNvPicPr>
            <a:picLocks noChangeAspect="1" noChangeArrowheads="1"/>
          </p:cNvPicPr>
          <p:nvPr/>
        </p:nvPicPr>
        <p:blipFill>
          <a:blip r:embed="rId4" cstate="print"/>
          <a:srcRect l="33843" r="3719"/>
          <a:stretch>
            <a:fillRect/>
          </a:stretch>
        </p:blipFill>
        <p:spPr bwMode="auto">
          <a:xfrm>
            <a:off x="1100017" y="559211"/>
            <a:ext cx="3043355" cy="3655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Inhaltsplatzhalter 12" descr="Start.png">
            <a:hlinkClick r:id="" action="ppaction://hlinkshowjump?jump=firstslide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34606" y="942343"/>
            <a:ext cx="406015" cy="270000"/>
          </a:xfrm>
        </p:spPr>
      </p:pic>
      <p:sp>
        <p:nvSpPr>
          <p:cNvPr id="23" name="Textfeld 22">
            <a:hlinkClick r:id="" action="ppaction://hlinkshowjump?jump=firstslide"/>
          </p:cNvPr>
          <p:cNvSpPr txBox="1"/>
          <p:nvPr/>
        </p:nvSpPr>
        <p:spPr>
          <a:xfrm>
            <a:off x="-71470" y="1162837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START</a:t>
            </a:r>
          </a:p>
        </p:txBody>
      </p:sp>
      <p:sp>
        <p:nvSpPr>
          <p:cNvPr id="24" name="Pfeil nach oben 23">
            <a:hlinkClick r:id="rId6" action="ppaction://hlinksldjump"/>
          </p:cNvPr>
          <p:cNvSpPr/>
          <p:nvPr/>
        </p:nvSpPr>
        <p:spPr>
          <a:xfrm>
            <a:off x="134606" y="1426087"/>
            <a:ext cx="365428" cy="291932"/>
          </a:xfrm>
          <a:prstGeom prst="upArrow">
            <a:avLst>
              <a:gd name="adj1" fmla="val 69219"/>
              <a:gd name="adj2" fmla="val 56919"/>
            </a:avLst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hlinkClick r:id="rId6" action="ppaction://hlinksldjump"/>
          </p:cNvPr>
          <p:cNvSpPr txBox="1"/>
          <p:nvPr/>
        </p:nvSpPr>
        <p:spPr>
          <a:xfrm>
            <a:off x="-71470" y="1688724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HOME</a:t>
            </a:r>
          </a:p>
        </p:txBody>
      </p:sp>
      <p:sp>
        <p:nvSpPr>
          <p:cNvPr id="31" name="Pfeil nach rechts 30">
            <a:hlinkClick r:id="rId7" action="ppaction://hlinksldjump"/>
          </p:cNvPr>
          <p:cNvSpPr/>
          <p:nvPr/>
        </p:nvSpPr>
        <p:spPr>
          <a:xfrm rot="10800000">
            <a:off x="87279" y="2480611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>
            <a:hlinkClick r:id="rId8" action="ppaction://hlinksldjump"/>
          </p:cNvPr>
          <p:cNvSpPr txBox="1"/>
          <p:nvPr/>
        </p:nvSpPr>
        <p:spPr>
          <a:xfrm>
            <a:off x="-73539" y="2182653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NEXT</a:t>
            </a:r>
          </a:p>
        </p:txBody>
      </p:sp>
      <p:sp>
        <p:nvSpPr>
          <p:cNvPr id="33" name="Textfeld 32">
            <a:hlinkClick r:id="rId7" action="ppaction://hlinksldjump"/>
          </p:cNvPr>
          <p:cNvSpPr txBox="1"/>
          <p:nvPr/>
        </p:nvSpPr>
        <p:spPr>
          <a:xfrm>
            <a:off x="-63232" y="2688856"/>
            <a:ext cx="7857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>
                <a:latin typeface="Arial" pitchFamily="34" charset="0"/>
                <a:cs typeface="Arial" pitchFamily="34" charset="0"/>
              </a:rPr>
              <a:t>PREV</a:t>
            </a:r>
          </a:p>
        </p:txBody>
      </p:sp>
      <p:sp>
        <p:nvSpPr>
          <p:cNvPr id="34" name="Pfeil nach rechts 33">
            <a:hlinkClick r:id="rId8" action="ppaction://hlinksldjump"/>
          </p:cNvPr>
          <p:cNvSpPr/>
          <p:nvPr/>
        </p:nvSpPr>
        <p:spPr>
          <a:xfrm>
            <a:off x="130570" y="1974263"/>
            <a:ext cx="428628" cy="228023"/>
          </a:xfrm>
          <a:prstGeom prst="rightArrow">
            <a:avLst/>
          </a:prstGeom>
          <a:solidFill>
            <a:srgbClr val="80808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 descr="Gomp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735" y="2774825"/>
            <a:ext cx="2832784" cy="1439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Rechteck 38"/>
          <p:cNvSpPr/>
          <p:nvPr/>
        </p:nvSpPr>
        <p:spPr>
          <a:xfrm>
            <a:off x="3428992" y="4674137"/>
            <a:ext cx="3429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1600" b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I. Study </a:t>
            </a:r>
            <a:r>
              <a:rPr lang="de-DE" sz="1600" b="1" err="1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de-DE" sz="1600">
              <a:solidFill>
                <a:prstClr val="black"/>
              </a:solidFill>
            </a:endParaRPr>
          </a:p>
        </p:txBody>
      </p:sp>
      <p:sp>
        <p:nvSpPr>
          <p:cNvPr id="40" name="Titel 27"/>
          <p:cNvSpPr>
            <a:spLocks noGrp="1"/>
          </p:cNvSpPr>
          <p:nvPr>
            <p:ph type="title"/>
          </p:nvPr>
        </p:nvSpPr>
        <p:spPr>
          <a:xfrm>
            <a:off x="912457" y="71421"/>
            <a:ext cx="7758138" cy="428627"/>
          </a:xfrm>
        </p:spPr>
        <p:txBody>
          <a:bodyPr>
            <a:normAutofit fontScale="90000"/>
          </a:bodyPr>
          <a:lstStyle/>
          <a:p>
            <a:pPr algn="l"/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T2 bottom station at 3750 m </a:t>
            </a:r>
            <a:r>
              <a:rPr lang="en-US" sz="2300" b="1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a.s.l</a:t>
            </a:r>
            <a:r>
              <a:rPr lang="en-US" sz="2300" b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572000" y="57148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Longitude:	 86.379 °E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Latitude:	 27.899 °N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Orientation: NE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Mounted sensors: Air temperature and humidity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Global irradiance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Rain gauge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direction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           Wind speed</a:t>
            </a:r>
          </a:p>
        </p:txBody>
      </p:sp>
      <p:sp>
        <p:nvSpPr>
          <p:cNvPr id="15" name="Rechteck 14">
            <a:hlinkClick r:id="rId10" action="ppaction://hlinksldjump"/>
          </p:cNvPr>
          <p:cNvSpPr/>
          <p:nvPr/>
        </p:nvSpPr>
        <p:spPr>
          <a:xfrm>
            <a:off x="6732240" y="736866"/>
            <a:ext cx="1665474" cy="445076"/>
          </a:xfrm>
          <a:prstGeom prst="rect">
            <a:avLst/>
          </a:prstGeom>
          <a:solidFill>
            <a:srgbClr val="034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Show </a:t>
            </a:r>
            <a:r>
              <a:rPr lang="de-DE" b="1" dirty="0" err="1"/>
              <a:t>sensors</a:t>
            </a:r>
            <a:r>
              <a:rPr lang="de-DE" b="1" dirty="0"/>
              <a:t>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1204</Words>
  <Application>Microsoft Office PowerPoint</Application>
  <PresentationFormat>Bildschirmpräsentation (16:9)</PresentationFormat>
  <Paragraphs>435</Paragraphs>
  <Slides>25</Slides>
  <Notes>25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1_Larissa-Design</vt:lpstr>
      <vt:lpstr>Spatial analysis and statistical modelling of snow  cover dynamics in the Central Himalayas, Nepal</vt:lpstr>
      <vt:lpstr>Structure and content</vt:lpstr>
      <vt:lpstr>I. Introduction and study area </vt:lpstr>
      <vt:lpstr>Idea behind the approach:</vt:lpstr>
      <vt:lpstr>Study area in the Rolwaling Himal</vt:lpstr>
      <vt:lpstr>Gompa station at 3908 m a.s.l.</vt:lpstr>
      <vt:lpstr>T1 bottom station at 3739 m a.s.l.</vt:lpstr>
      <vt:lpstr>T1 top station at 4055 m a.s.l.</vt:lpstr>
      <vt:lpstr>T2 bottom station at 3750 m a.s.l.</vt:lpstr>
      <vt:lpstr>T2 top station at 4170 m a.s.l.</vt:lpstr>
      <vt:lpstr>Na station at 4219 m a.s.l.</vt:lpstr>
      <vt:lpstr>Yalun station at 5032 m a.s.l.</vt:lpstr>
      <vt:lpstr>Installed sensors:</vt:lpstr>
      <vt:lpstr>II. Data base and methodical background</vt:lpstr>
      <vt:lpstr>Installed sensors:</vt:lpstr>
      <vt:lpstr>Random forests according to Breimann 2001</vt:lpstr>
      <vt:lpstr>III. Model development and parameter implementation</vt:lpstr>
      <vt:lpstr>IV. Results for intern model validation</vt:lpstr>
      <vt:lpstr>Sensitivity analysis of the SDM</vt:lpstr>
      <vt:lpstr>Sensitivity analysis of the SRM</vt:lpstr>
      <vt:lpstr>Modelling results for SDM at clear sky conditions</vt:lpstr>
      <vt:lpstr>Modelling results for SRM at clear sky conditions</vt:lpstr>
      <vt:lpstr>V. Snow Distribution Model validation for consecutive days</vt:lpstr>
      <vt:lpstr>Snow Recession Model validation for consecutive days</vt:lpstr>
      <vt:lpstr>Discussion and outlook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Chröken</dc:creator>
  <cp:lastModifiedBy>Johannes Weidinger</cp:lastModifiedBy>
  <cp:revision>394</cp:revision>
  <dcterms:created xsi:type="dcterms:W3CDTF">2011-12-16T13:48:29Z</dcterms:created>
  <dcterms:modified xsi:type="dcterms:W3CDTF">2017-05-03T13:11:10Z</dcterms:modified>
</cp:coreProperties>
</file>