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53" r:id="rId2"/>
    <p:sldId id="335" r:id="rId3"/>
    <p:sldId id="336" r:id="rId4"/>
    <p:sldId id="338" r:id="rId5"/>
    <p:sldId id="354" r:id="rId6"/>
    <p:sldId id="355" r:id="rId7"/>
    <p:sldId id="356" r:id="rId8"/>
    <p:sldId id="357" r:id="rId9"/>
    <p:sldId id="358" r:id="rId10"/>
    <p:sldId id="345" r:id="rId11"/>
    <p:sldId id="346" r:id="rId12"/>
    <p:sldId id="348" r:id="rId13"/>
    <p:sldId id="347" r:id="rId14"/>
    <p:sldId id="349" r:id="rId15"/>
    <p:sldId id="351" r:id="rId16"/>
    <p:sldId id="359" r:id="rId17"/>
    <p:sldId id="332" r:id="rId18"/>
    <p:sldId id="352" r:id="rId19"/>
    <p:sldId id="33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D8D6-279B-48E5-921D-B8364035DFCC}" type="datetimeFigureOut">
              <a:rPr lang="en-GB" smtClean="0"/>
              <a:t>24/04/2017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C2AD-E831-41D6-BB97-0A196DE076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0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3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3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3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7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7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72010A-1220-4D3E-AE61-903321AF74C1}" type="datetimeFigureOut">
              <a:rPr lang="el-GR" smtClean="0"/>
              <a:t>24/4/2017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8456067" cy="25939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Acceleration and loss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relativistic and ultra-relativistic electrons in </a:t>
            </a:r>
            <a:r>
              <a:rPr lang="en-US" sz="3600" dirty="0" smtClean="0"/>
              <a:t>the outer </a:t>
            </a:r>
            <a:r>
              <a:rPr lang="en-US" sz="3600" dirty="0"/>
              <a:t>Van Allen belt during intense storms: a statistical study</a:t>
            </a:r>
            <a:r>
              <a:rPr lang="en-US" sz="3600" dirty="0" smtClean="0"/>
              <a:t>.</a:t>
            </a:r>
            <a:endParaRPr lang="el-G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1"/>
            <a:ext cx="1758774" cy="6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840737"/>
            <a:ext cx="8460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/>
              <a:t>Christos Katsavrias</a:t>
            </a:r>
            <a:r>
              <a:rPr lang="en-US" sz="2800" baseline="30000" dirty="0"/>
              <a:t>1,2</a:t>
            </a:r>
            <a:r>
              <a:rPr lang="en-US" sz="2800" dirty="0"/>
              <a:t>, Ioannis </a:t>
            </a:r>
            <a:r>
              <a:rPr lang="en-US" sz="2800" dirty="0" smtClean="0"/>
              <a:t>A</a:t>
            </a:r>
            <a:r>
              <a:rPr lang="en-US" sz="2800" dirty="0"/>
              <a:t>. </a:t>
            </a:r>
            <a:r>
              <a:rPr lang="en-US" sz="2800" dirty="0" smtClean="0"/>
              <a:t>Daglis</a:t>
            </a:r>
            <a:r>
              <a:rPr lang="en-US" sz="2800" baseline="30000" dirty="0" smtClean="0"/>
              <a:t>1,2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smtClean="0"/>
              <a:t>Wen Li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Stavros Dimitrakoudis</a:t>
            </a:r>
            <a:r>
              <a:rPr lang="en-US" sz="2800" baseline="30000" dirty="0" smtClean="0"/>
              <a:t>4,1</a:t>
            </a:r>
            <a:r>
              <a:rPr lang="en-US" sz="2800" dirty="0" smtClean="0"/>
              <a:t>, Marina Georgiou</a:t>
            </a:r>
            <a:r>
              <a:rPr lang="en-US" sz="2800" baseline="30000" dirty="0"/>
              <a:t>1,2</a:t>
            </a:r>
            <a:r>
              <a:rPr lang="en-US" sz="2800" dirty="0"/>
              <a:t>, </a:t>
            </a:r>
            <a:endParaRPr lang="en-US" sz="2800" dirty="0" smtClean="0"/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nd </a:t>
            </a:r>
            <a:r>
              <a:rPr lang="en-US" sz="2800" dirty="0" err="1" smtClean="0"/>
              <a:t>Constantinos</a:t>
            </a:r>
            <a:r>
              <a:rPr lang="en-US" sz="2800" dirty="0" smtClean="0"/>
              <a:t> Papadimitriou</a:t>
            </a:r>
            <a:r>
              <a:rPr lang="en-US" sz="2800" baseline="30000" dirty="0" smtClean="0"/>
              <a:t>5,1</a:t>
            </a:r>
            <a:endParaRPr lang="en-US" sz="2800" dirty="0" smtClean="0"/>
          </a:p>
          <a:p>
            <a:endParaRPr lang="en-GB" sz="1200" dirty="0"/>
          </a:p>
          <a:p>
            <a:pPr algn="ctr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1. University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of Athens, Department of Physics,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Athens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Greece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National Observatory of Athens, </a:t>
            </a:r>
            <a:r>
              <a:rPr lang="en-US" sz="2000" i="1">
                <a:solidFill>
                  <a:schemeClr val="accent6">
                    <a:lumMod val="75000"/>
                  </a:schemeClr>
                </a:solidFill>
              </a:rPr>
              <a:t>IAASARS</a:t>
            </a:r>
            <a:r>
              <a:rPr lang="en-US" sz="2000" i="1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Penteli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Greece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Center for Space Physics, Boston University, Massachusetts,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USA</a:t>
            </a:r>
          </a:p>
          <a:p>
            <a:pPr algn="ctr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4. University of Alberta, Department of Physics, Edmonton, Canada </a:t>
            </a:r>
          </a:p>
          <a:p>
            <a:pPr algn="ctr"/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. SPARC, Athens, Greece</a:t>
            </a:r>
            <a:endParaRPr lang="en-GB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Events Statistics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704" y="176148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Intense 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704" y="350100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26 Moderate 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9704" y="5271591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20 Weak 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2072" y="1484784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 HSS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0064" y="213285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11 ICME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462956" y="1759168"/>
            <a:ext cx="772764" cy="263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73900" y="2035868"/>
            <a:ext cx="689812" cy="3713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88224" y="321442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8 HSS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6216" y="3862495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18 ICME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829108" y="3488807"/>
            <a:ext cx="772764" cy="263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40052" y="3765507"/>
            <a:ext cx="689812" cy="3713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17092" y="4983559"/>
            <a:ext cx="111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14 HSS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0064" y="563163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 ICME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57976" y="5257943"/>
            <a:ext cx="772764" cy="263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5368920" y="5534643"/>
            <a:ext cx="781144" cy="3278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97736" y="2175247"/>
            <a:ext cx="281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-H &lt; -100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360" y="3861048"/>
            <a:ext cx="281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(-100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&lt;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-H &lt;-50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5688" y="5651956"/>
            <a:ext cx="281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(-50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&lt;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-H &lt;-30 </a:t>
            </a:r>
            <a:r>
              <a:rPr lang="en-US" dirty="0" err="1" smtClean="0"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3471391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61 Storms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056" y="3943029"/>
            <a:ext cx="1600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(2013 – 2016)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691680" y="2175247"/>
            <a:ext cx="1218024" cy="16137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91680" y="3789040"/>
            <a:ext cx="1218024" cy="73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91680" y="3812120"/>
            <a:ext cx="1218024" cy="1805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76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3" grpId="0"/>
      <p:bldP spid="18" grpId="0"/>
      <p:bldP spid="19" grpId="0"/>
      <p:bldP spid="22" grpId="0"/>
      <p:bldP spid="23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1733907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~18% resulted in PSD loss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3615407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~65% 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resulted in PSD 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748" y="5271591"/>
            <a:ext cx="428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17% 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resulted 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 algn="just"/>
            <a:r>
              <a:rPr lang="el-GR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μ-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 and K-dependent effect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1599183"/>
            <a:ext cx="165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~73% HSS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7" y="2247255"/>
            <a:ext cx="2731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 ~73% 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Weak Storms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1844824"/>
            <a:ext cx="772764" cy="263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87000" y="2121524"/>
            <a:ext cx="689812" cy="3713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95392" y="3687415"/>
            <a:ext cx="1681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~66% ICME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 flipV="1">
            <a:off x="5395152" y="3918248"/>
            <a:ext cx="1000240" cy="496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512" y="3471391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61 Storms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056" y="3943029"/>
            <a:ext cx="1600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(2013 – 2016)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Straight Arrow Connector 32"/>
          <p:cNvCxnSpPr>
            <a:endCxn id="10" idx="1"/>
          </p:cNvCxnSpPr>
          <p:nvPr/>
        </p:nvCxnSpPr>
        <p:spPr>
          <a:xfrm flipV="1">
            <a:off x="1691680" y="2149406"/>
            <a:ext cx="864096" cy="1639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91680" y="3789040"/>
            <a:ext cx="89706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91680" y="3812120"/>
            <a:ext cx="897068" cy="1805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Events Statistics</a:t>
            </a:r>
          </a:p>
        </p:txBody>
      </p:sp>
    </p:spTree>
    <p:extLst>
      <p:ext uri="{BB962C8B-B14F-4D97-AF65-F5344CB8AC3E}">
        <p14:creationId xmlns:p14="http://schemas.microsoft.com/office/powerpoint/2010/main" val="34555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9712" y="1700808"/>
            <a:ext cx="4536504" cy="4752528"/>
            <a:chOff x="1331640" y="758341"/>
            <a:chExt cx="5846219" cy="6138419"/>
          </a:xfrm>
        </p:grpSpPr>
        <p:pic>
          <p:nvPicPr>
            <p:cNvPr id="6148" name="Picture 4" descr="C:\Users\ckatsavrias\Desktop\V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t="7812" r="3164"/>
            <a:stretch/>
          </p:blipFill>
          <p:spPr bwMode="auto">
            <a:xfrm>
              <a:off x="1331640" y="758341"/>
              <a:ext cx="5676737" cy="2294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ckatsavrias\Desktop\DS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" t="8156"/>
            <a:stretch/>
          </p:blipFill>
          <p:spPr bwMode="auto">
            <a:xfrm>
              <a:off x="1331640" y="2693887"/>
              <a:ext cx="5846219" cy="2298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ckatsavrias\Desktop\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" t="7812" r="3164"/>
            <a:stretch/>
          </p:blipFill>
          <p:spPr bwMode="auto">
            <a:xfrm>
              <a:off x="1442343" y="4604878"/>
              <a:ext cx="5554159" cy="229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The Interesting Case </a:t>
            </a:r>
          </a:p>
          <a:p>
            <a:pPr algn="ctr"/>
            <a:r>
              <a:rPr lang="en-US" sz="4400" dirty="0" smtClean="0"/>
              <a:t>of May 30 – June 4, 2013 Event</a:t>
            </a:r>
          </a:p>
        </p:txBody>
      </p:sp>
      <p:sp>
        <p:nvSpPr>
          <p:cNvPr id="10" name="Oval 9"/>
          <p:cNvSpPr/>
          <p:nvPr/>
        </p:nvSpPr>
        <p:spPr>
          <a:xfrm>
            <a:off x="2843808" y="3199359"/>
            <a:ext cx="864096" cy="14795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835152" y="3068960"/>
            <a:ext cx="609318" cy="1020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5076056" y="3068960"/>
            <a:ext cx="720080" cy="870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82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3" y="1792001"/>
            <a:ext cx="4032448" cy="4085271"/>
            <a:chOff x="7538" y="897918"/>
            <a:chExt cx="3620974" cy="5606803"/>
          </a:xfrm>
        </p:grpSpPr>
        <p:pic>
          <p:nvPicPr>
            <p:cNvPr id="5126" name="Picture 6" descr="C:\Users\ckatsavrias\Desktop\Pc5_com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5154"/>
            <a:stretch/>
          </p:blipFill>
          <p:spPr bwMode="auto">
            <a:xfrm>
              <a:off x="21316" y="897918"/>
              <a:ext cx="3607196" cy="198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ckatsavrias\Desktop\Pc5_po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6202"/>
            <a:stretch/>
          </p:blipFill>
          <p:spPr bwMode="auto">
            <a:xfrm>
              <a:off x="7667" y="2680681"/>
              <a:ext cx="3607196" cy="201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Users\ckatsavrias\Desktop\Pc5_tor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6202"/>
            <a:stretch/>
          </p:blipFill>
          <p:spPr bwMode="auto">
            <a:xfrm>
              <a:off x="7538" y="4491250"/>
              <a:ext cx="3607324" cy="201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 descr="C:\Users\ckatsavrias\Desktop\ground_DLL_5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r="6165"/>
          <a:stretch/>
        </p:blipFill>
        <p:spPr bwMode="auto">
          <a:xfrm>
            <a:off x="4283968" y="1927463"/>
            <a:ext cx="4087970" cy="17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ckatsavrias\Desktop\CHORUS_2013053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6499"/>
          <a:stretch/>
        </p:blipFill>
        <p:spPr bwMode="auto">
          <a:xfrm>
            <a:off x="4444471" y="3924117"/>
            <a:ext cx="3927468" cy="19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57200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The Interesting Case </a:t>
            </a:r>
          </a:p>
          <a:p>
            <a:pPr algn="ctr"/>
            <a:r>
              <a:rPr lang="en-US" sz="4400" dirty="0" smtClean="0"/>
              <a:t>of May 30 – June 4, 2013 Event</a:t>
            </a:r>
          </a:p>
        </p:txBody>
      </p:sp>
      <p:sp>
        <p:nvSpPr>
          <p:cNvPr id="12" name="Oval 11"/>
          <p:cNvSpPr/>
          <p:nvPr/>
        </p:nvSpPr>
        <p:spPr>
          <a:xfrm>
            <a:off x="1115616" y="3160391"/>
            <a:ext cx="1008112" cy="2716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2195736" y="3283657"/>
            <a:ext cx="568391" cy="18735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2987824" y="3187463"/>
            <a:ext cx="576064" cy="2113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7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ckatsavrias\Desktop\PSD100_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7531"/>
          <a:stretch/>
        </p:blipFill>
        <p:spPr bwMode="auto">
          <a:xfrm>
            <a:off x="78916" y="1716852"/>
            <a:ext cx="4094224" cy="22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katsavrias\Desktop\PSD100_0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7109"/>
          <a:stretch/>
        </p:blipFill>
        <p:spPr bwMode="auto">
          <a:xfrm>
            <a:off x="4126561" y="1716852"/>
            <a:ext cx="4189097" cy="22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katsavrias\Desktop\PSD900_0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7488"/>
          <a:stretch/>
        </p:blipFill>
        <p:spPr bwMode="auto">
          <a:xfrm>
            <a:off x="4149391" y="3991747"/>
            <a:ext cx="4142518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katsavrias\Desktop\PSD900_0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8184"/>
          <a:stretch/>
        </p:blipFill>
        <p:spPr bwMode="auto">
          <a:xfrm>
            <a:off x="78917" y="3991747"/>
            <a:ext cx="4094223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The Interesting Case </a:t>
            </a:r>
          </a:p>
          <a:p>
            <a:pPr algn="ctr"/>
            <a:r>
              <a:rPr lang="en-US" sz="4400" dirty="0" smtClean="0"/>
              <a:t>of May 30 – June 4, 2013 Event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437112"/>
            <a:ext cx="1867837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H="1">
            <a:off x="4932041" y="5359052"/>
            <a:ext cx="1137633" cy="697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6056236"/>
            <a:ext cx="307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PSD Enhancement</a:t>
            </a:r>
            <a:endParaRPr lang="el-GR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ckatsavrias\Desktop\PSD2100_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7743"/>
          <a:stretch/>
        </p:blipFill>
        <p:spPr bwMode="auto">
          <a:xfrm>
            <a:off x="107504" y="1662341"/>
            <a:ext cx="4005009" cy="21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katsavrias\Desktop\PSD2100_0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068"/>
          <a:stretch/>
        </p:blipFill>
        <p:spPr bwMode="auto">
          <a:xfrm>
            <a:off x="4115003" y="1662342"/>
            <a:ext cx="4201413" cy="21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katsavrias\Desktop\PSD3300_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7391"/>
          <a:stretch/>
        </p:blipFill>
        <p:spPr bwMode="auto">
          <a:xfrm>
            <a:off x="107503" y="4038605"/>
            <a:ext cx="4005009" cy="21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katsavrias\Desktop\PSD3300_0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7848"/>
          <a:stretch/>
        </p:blipFill>
        <p:spPr bwMode="auto">
          <a:xfrm>
            <a:off x="4091885" y="4038604"/>
            <a:ext cx="4224531" cy="21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The Interesting Case </a:t>
            </a:r>
          </a:p>
          <a:p>
            <a:pPr algn="ctr"/>
            <a:r>
              <a:rPr lang="en-US" sz="4400" dirty="0" smtClean="0"/>
              <a:t>of May 30 – June 4, 2013 Event</a:t>
            </a:r>
          </a:p>
        </p:txBody>
      </p:sp>
      <p:sp>
        <p:nvSpPr>
          <p:cNvPr id="13" name="Oval 12"/>
          <p:cNvSpPr/>
          <p:nvPr/>
        </p:nvSpPr>
        <p:spPr>
          <a:xfrm>
            <a:off x="1663873" y="2204864"/>
            <a:ext cx="2116039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7824" y="5373216"/>
            <a:ext cx="432048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9872" y="6165304"/>
            <a:ext cx="307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PSD Depletion</a:t>
            </a:r>
            <a:endParaRPr lang="el-GR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4221088"/>
            <a:ext cx="2116039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Straight Arrow Connector 21"/>
          <p:cNvCxnSpPr>
            <a:stCxn id="13" idx="5"/>
          </p:cNvCxnSpPr>
          <p:nvPr/>
        </p:nvCxnSpPr>
        <p:spPr>
          <a:xfrm>
            <a:off x="3470025" y="3188267"/>
            <a:ext cx="309887" cy="2977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36281" y="2060848"/>
            <a:ext cx="2116039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4470" y="2780928"/>
            <a:ext cx="1351666" cy="33843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52305" y="4437112"/>
            <a:ext cx="2116039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660494" y="5157192"/>
            <a:ext cx="1351666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0" grpId="0" animBg="1"/>
      <p:bldP spid="2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336376" y="63691"/>
            <a:ext cx="7908032" cy="917037"/>
          </a:xfrm>
        </p:spPr>
        <p:txBody>
          <a:bodyPr/>
          <a:lstStyle/>
          <a:p>
            <a:pPr algn="ctr"/>
            <a:r>
              <a:rPr lang="en-GB" sz="4400" dirty="0" smtClean="0"/>
              <a:t>Conclusions </a:t>
            </a:r>
            <a:endParaRPr lang="en-GB" sz="4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324544" y="1340768"/>
            <a:ext cx="8496944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Losses through the magnetopause can occur even for limited compression of the magnetopause due to outward diffusion driven by Pc5 waves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This is a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dominant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loss mechanism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equatorially mirroring electron.</a:t>
            </a: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endParaRPr lang="en-US" sz="2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The comparison of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two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contradicting events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shows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that – for similar duration and power – acceleration by chorus waves exceeds outward diffusion driven by Pc5 activity. 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This occurs for all intense storm events.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3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336376" y="63691"/>
            <a:ext cx="7908032" cy="917037"/>
          </a:xfrm>
        </p:spPr>
        <p:txBody>
          <a:bodyPr/>
          <a:lstStyle/>
          <a:p>
            <a:pPr algn="ctr"/>
            <a:r>
              <a:rPr lang="en-GB" sz="4400" dirty="0" smtClean="0"/>
              <a:t>Conclusions </a:t>
            </a:r>
            <a:endParaRPr lang="en-GB" sz="4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324544" y="1340768"/>
            <a:ext cx="8496944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From the 61 storm events: 18% resulted in PSD losses (dominated by HSS driven and weak storms), 65% resulted in PSD increase (dominated by ICME driven storms) and 17% had </a:t>
            </a:r>
            <a:r>
              <a:rPr lang="el-GR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μ-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and K-dependent results.</a:t>
            </a: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During such events we have increase of the lower </a:t>
            </a:r>
            <a:r>
              <a:rPr lang="el-GR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μ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electron population and decrease of the higher </a:t>
            </a:r>
            <a:r>
              <a:rPr lang="el-GR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μ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electron population with no profound electron precipitation.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336376" y="63691"/>
            <a:ext cx="7908032" cy="917037"/>
          </a:xfrm>
        </p:spPr>
        <p:txBody>
          <a:bodyPr/>
          <a:lstStyle/>
          <a:p>
            <a:pPr algn="ctr"/>
            <a:r>
              <a:rPr lang="en-GB" sz="4400" dirty="0" smtClean="0"/>
              <a:t>Conclusions </a:t>
            </a:r>
            <a:endParaRPr lang="en-GB" sz="4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324544" y="1340768"/>
            <a:ext cx="8496944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85% of events, Poloidal and Toroidal mode waves are well correlated with the AL index and thus the </a:t>
            </a:r>
            <a:r>
              <a:rPr lang="en-US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substorm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activity.</a:t>
            </a: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4032" lvl="1" indent="-342900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On the other hand, Compressional mode waves are well correlated with </a:t>
            </a:r>
            <a:r>
              <a:rPr lang="en-US" sz="28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-H index and solar wind pressure.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336376" y="2583971"/>
            <a:ext cx="7908032" cy="917037"/>
          </a:xfrm>
        </p:spPr>
        <p:txBody>
          <a:bodyPr/>
          <a:lstStyle/>
          <a:p>
            <a:pPr algn="ctr"/>
            <a:r>
              <a:rPr lang="en-GB" sz="4400" dirty="0" smtClean="0"/>
              <a:t>Thank you</a:t>
            </a:r>
            <a:br>
              <a:rPr lang="en-GB" sz="4400" dirty="0" smtClean="0"/>
            </a:br>
            <a:r>
              <a:rPr lang="en-GB" sz="4400" dirty="0" smtClean="0"/>
              <a:t>for your Attention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9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8384" y="1868760"/>
            <a:ext cx="7620000" cy="31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– Goal</a:t>
            </a:r>
          </a:p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and analysis</a:t>
            </a:r>
          </a:p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Selected Events and Results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56983" lvl="2" indent="-370091" algn="just">
              <a:buClr>
                <a:schemeClr val="accent1">
                  <a:lumMod val="40000"/>
                  <a:lumOff val="60000"/>
                </a:schemeClr>
              </a:buClr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6376" y="116632"/>
            <a:ext cx="7908032" cy="917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smtClean="0"/>
              <a:t>Outline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6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540568" y="1580728"/>
            <a:ext cx="8924627" cy="50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GB" sz="2800" b="1" dirty="0"/>
              <a:t>Assess the contribution of various mechanisms </a:t>
            </a:r>
            <a:r>
              <a:rPr lang="en-US" sz="2800" b="1" dirty="0"/>
              <a:t>to</a:t>
            </a:r>
            <a:r>
              <a:rPr lang="en-GB" sz="2800" b="1" dirty="0"/>
              <a:t> the variability of the outer Radiation Belt </a:t>
            </a:r>
            <a:r>
              <a:rPr lang="en-GB" sz="2600" dirty="0"/>
              <a:t>(e.g. inward diffusion, in-situ acceleration via wave-particle interactions, </a:t>
            </a:r>
            <a:r>
              <a:rPr lang="en-US" sz="2600" dirty="0"/>
              <a:t>precipitation into atmosphere</a:t>
            </a:r>
            <a:r>
              <a:rPr lang="en-GB" sz="2600" dirty="0"/>
              <a:t>, </a:t>
            </a:r>
            <a:r>
              <a:rPr lang="en-US" sz="2600" dirty="0"/>
              <a:t>magnetopause shadowing combined with </a:t>
            </a:r>
            <a:r>
              <a:rPr lang="en-US" sz="2600" dirty="0" smtClean="0"/>
              <a:t>outward </a:t>
            </a:r>
            <a:r>
              <a:rPr lang="en-US" sz="2600" dirty="0"/>
              <a:t>diffusion) </a:t>
            </a:r>
            <a:r>
              <a:rPr lang="en-US" sz="2600" dirty="0" smtClean="0"/>
              <a:t>.</a:t>
            </a:r>
          </a:p>
          <a:p>
            <a:pPr marL="621132" lvl="1" indent="0" algn="just">
              <a:buClrTx/>
              <a:buNone/>
            </a:pPr>
            <a:endParaRPr lang="en-US" sz="2600" dirty="0" smtClean="0"/>
          </a:p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r>
              <a:rPr lang="en-US" sz="2800" b="1" dirty="0"/>
              <a:t>Investigate the impact of ICMEs </a:t>
            </a:r>
            <a:r>
              <a:rPr lang="en-US" sz="2800" b="1" dirty="0" smtClean="0"/>
              <a:t>and HSSs on the dynamics </a:t>
            </a:r>
            <a:r>
              <a:rPr lang="en-US" sz="2800" b="1" dirty="0"/>
              <a:t>of </a:t>
            </a:r>
            <a:r>
              <a:rPr lang="en-US" sz="2800" b="1" dirty="0" smtClean="0"/>
              <a:t>relativistic electrons.</a:t>
            </a:r>
          </a:p>
          <a:p>
            <a:pPr marL="621132" lvl="1" indent="0" algn="just">
              <a:buClrTx/>
              <a:buNone/>
            </a:pPr>
            <a:endParaRPr lang="en-US" sz="2600" b="1" dirty="0"/>
          </a:p>
          <a:p>
            <a:pPr marL="964032" lvl="1" indent="-342900" algn="just">
              <a:buClrTx/>
              <a:buFont typeface="Wingdings" panose="05000000000000000000" pitchFamily="2" charset="2"/>
              <a:buChar char="§"/>
            </a:pPr>
            <a:endParaRPr lang="en-US" sz="2600" b="1" dirty="0"/>
          </a:p>
          <a:p>
            <a:pPr marL="621132" lvl="1" indent="0" algn="just">
              <a:buClrTx/>
              <a:buNone/>
            </a:pPr>
            <a:endParaRPr lang="en-US" sz="2600" b="1" dirty="0"/>
          </a:p>
          <a:p>
            <a:pPr marL="1356983" lvl="2" indent="-370091" algn="just">
              <a:buClr>
                <a:schemeClr val="accent1">
                  <a:lumMod val="40000"/>
                  <a:lumOff val="60000"/>
                </a:schemeClr>
              </a:buClr>
            </a:pP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36376" y="116632"/>
            <a:ext cx="7908032" cy="917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smtClean="0"/>
              <a:t>Motivation – Goal </a:t>
            </a:r>
            <a:endParaRPr lang="en-GB" sz="4400" dirty="0"/>
          </a:p>
        </p:txBody>
      </p:sp>
      <p:sp>
        <p:nvSpPr>
          <p:cNvPr id="8" name="Rectangle 7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0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Data and Methodology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287045"/>
            <a:ext cx="813690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Electron PSD</a:t>
            </a:r>
            <a:endParaRPr lang="en-US" sz="26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The electron PSD distribution is calculated from differential fluxes as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 function of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fixed adiabatic invariants using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method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described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Chen et al</a:t>
            </a:r>
            <a:r>
              <a:rPr lang="en-GB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., 2005, 2007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GB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6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Pc5 waves (</a:t>
            </a:r>
            <a:r>
              <a:rPr lang="en-US" sz="2600" b="1" u="sng" dirty="0">
                <a:ea typeface="Tahoma" panose="020B0604030504040204" pitchFamily="34" charset="0"/>
                <a:cs typeface="Tahoma" panose="020B0604030504040204" pitchFamily="34" charset="0"/>
              </a:rPr>
              <a:t>2 &lt; f &lt; 7 </a:t>
            </a:r>
            <a:r>
              <a:rPr lang="en-US" sz="2600" b="1" u="sng" dirty="0" err="1">
                <a:ea typeface="Tahoma" panose="020B0604030504040204" pitchFamily="34" charset="0"/>
                <a:cs typeface="Tahoma" panose="020B0604030504040204" pitchFamily="34" charset="0"/>
              </a:rPr>
              <a:t>mHz</a:t>
            </a:r>
            <a:r>
              <a:rPr lang="en-US" sz="2600" b="1" u="sng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Pc5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wave</a:t>
            </a:r>
            <a:r>
              <a:rPr lang="en-GB" sz="2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is calculated from magnetic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field measurements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using the method described by </a:t>
            </a:r>
            <a:r>
              <a:rPr lang="en-GB" sz="2400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Balasis</a:t>
            </a:r>
            <a:r>
              <a:rPr lang="en-GB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et al., 2013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1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600" b="1" u="sng" dirty="0">
                <a:ea typeface="Tahoma" panose="020B0604030504040204" pitchFamily="34" charset="0"/>
                <a:cs typeface="Tahoma" panose="020B0604030504040204" pitchFamily="34" charset="0"/>
              </a:rPr>
              <a:t>Lower-band Chorus waves (0.1f</a:t>
            </a:r>
            <a:r>
              <a:rPr lang="en-US" sz="2600" b="1" u="sng" baseline="-25000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600" b="1" u="sng" dirty="0">
                <a:ea typeface="Tahoma" panose="020B0604030504040204" pitchFamily="34" charset="0"/>
                <a:cs typeface="Tahoma" panose="020B0604030504040204" pitchFamily="34" charset="0"/>
              </a:rPr>
              <a:t> &lt; f &lt; 0.5f</a:t>
            </a:r>
            <a:r>
              <a:rPr lang="en-US" sz="2600" b="1" u="sng" baseline="-25000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600" b="1" u="sng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Chorus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wave power is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estimated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the POES measurements of precipitating electron fluxes using the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method described by </a:t>
            </a:r>
            <a:r>
              <a:rPr lang="en-GB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Li et al., 2013</a:t>
            </a:r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8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09568" y="2067235"/>
            <a:ext cx="3381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Katsavrias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GRL2015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katsavrias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1618"/>
            <a:ext cx="40576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840432" y="63691"/>
            <a:ext cx="7908032" cy="91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role of Pc5 waves in electron</a:t>
            </a:r>
            <a:br>
              <a:rPr lang="en-GB" sz="3600" dirty="0" smtClean="0"/>
            </a:br>
            <a:r>
              <a:rPr lang="en-GB" sz="3600" dirty="0" smtClean="0"/>
              <a:t>losses through the magnetopause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760" y="6021288"/>
            <a:ext cx="648072" cy="329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3059832" y="5589240"/>
            <a:ext cx="2232248" cy="5966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2080" y="52292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="1" u="sng" baseline="-25000" dirty="0" err="1"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2400" b="1" u="sng" baseline="-25000" dirty="0">
                <a:ea typeface="Tahoma" panose="020B0604030504040204" pitchFamily="34" charset="0"/>
                <a:cs typeface="Tahoma" panose="020B0604030504040204" pitchFamily="34" charset="0"/>
              </a:rPr>
              <a:t> ~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 8 and </a:t>
            </a:r>
            <a:r>
              <a:rPr lang="en-US" sz="2400" b="1" u="sng" dirty="0" err="1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b="1" u="sng" baseline="-25000" dirty="0" err="1">
                <a:ea typeface="Tahoma" panose="020B0604030504040204" pitchFamily="34" charset="0"/>
                <a:cs typeface="Tahoma" panose="020B0604030504040204" pitchFamily="34" charset="0"/>
              </a:rPr>
              <a:t>pp</a:t>
            </a:r>
            <a:r>
              <a:rPr lang="en-US" sz="2400" b="1" u="sng" baseline="-25000" dirty="0">
                <a:ea typeface="Tahoma" panose="020B0604030504040204" pitchFamily="34" charset="0"/>
                <a:cs typeface="Tahoma" panose="020B0604030504040204" pitchFamily="34" charset="0"/>
              </a:rPr>
              <a:t> ~</a:t>
            </a:r>
            <a:r>
              <a:rPr lang="en-US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 4.5</a:t>
            </a:r>
            <a:endParaRPr lang="el-GR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11760" y="4077072"/>
            <a:ext cx="648072" cy="761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 flipV="1">
            <a:off x="3059832" y="4077073"/>
            <a:ext cx="2232248" cy="380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2080" y="37170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-H &gt; 0</a:t>
            </a:r>
            <a:endParaRPr lang="el-GR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4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pic>
        <p:nvPicPr>
          <p:cNvPr id="1026" name="Picture 2" descr="C:\Users\ckatsavrias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7590"/>
            <a:ext cx="4104456" cy="56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5856" y="5445224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 flipV="1">
            <a:off x="4218384" y="3947864"/>
            <a:ext cx="1923728" cy="2001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6175" y="3573016"/>
            <a:ext cx="165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Dropout due </a:t>
            </a:r>
            <a:r>
              <a:rPr lang="en-US" sz="2400" b="1" u="sng" smtClean="0">
                <a:ea typeface="Tahoma" panose="020B0604030504040204" pitchFamily="34" charset="0"/>
                <a:cs typeface="Tahoma" panose="020B0604030504040204" pitchFamily="34" charset="0"/>
              </a:rPr>
              <a:t>to MP shadowing</a:t>
            </a:r>
            <a:endParaRPr lang="el-GR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87624" y="5316607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1420038" y="3443808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3261792" y="3674641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30152" y="3947864"/>
            <a:ext cx="4011960" cy="1744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62566" y="3947864"/>
            <a:ext cx="3779546" cy="704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04320" y="3947864"/>
            <a:ext cx="1937792" cy="2572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840432" y="63691"/>
            <a:ext cx="7908032" cy="91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role of Pc5 waves in electron</a:t>
            </a:r>
            <a:br>
              <a:rPr lang="en-GB" sz="3600" dirty="0" smtClean="0"/>
            </a:br>
            <a:r>
              <a:rPr lang="en-GB" sz="3600" dirty="0" smtClean="0"/>
              <a:t>losses through the magnetopause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4609568" y="1830030"/>
            <a:ext cx="3381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Katsavrias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GRL2015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6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katsavrias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2" y="1621025"/>
            <a:ext cx="4781551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69477" y="3811844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 flipV="1">
            <a:off x="4812005" y="4151213"/>
            <a:ext cx="697192" cy="164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0115" y="3816581"/>
            <a:ext cx="307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Increased Pc5 activity </a:t>
            </a:r>
          </a:p>
          <a:p>
            <a:r>
              <a:rPr lang="en-US" b="1" u="sng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leeding</a:t>
            </a:r>
            <a:r>
              <a:rPr lang="en-U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 to outward diffusion</a:t>
            </a:r>
            <a:endParaRPr lang="el-GR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31640" y="3811844"/>
            <a:ext cx="94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1331640" y="1638672"/>
            <a:ext cx="942528" cy="836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3839899" y="1916832"/>
            <a:ext cx="824880" cy="802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30710" y="4139747"/>
            <a:ext cx="3449960" cy="470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49848" y="2646076"/>
            <a:ext cx="1059349" cy="14936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14919" y="2363061"/>
            <a:ext cx="3449960" cy="178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840432" y="63691"/>
            <a:ext cx="7908032" cy="91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role of Pc5 waves in electron</a:t>
            </a:r>
            <a:br>
              <a:rPr lang="en-GB" sz="3600" dirty="0" smtClean="0"/>
            </a:br>
            <a:r>
              <a:rPr lang="en-GB" sz="3600" dirty="0" smtClean="0"/>
              <a:t>losses through the magnetopause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5013879" y="1863504"/>
            <a:ext cx="3381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Katsavrias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GRL2015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755576" y="135699"/>
            <a:ext cx="7908032" cy="917037"/>
          </a:xfrm>
        </p:spPr>
        <p:txBody>
          <a:bodyPr/>
          <a:lstStyle/>
          <a:p>
            <a:pPr algn="ctr"/>
            <a:r>
              <a:rPr lang="en-GB" sz="4000" dirty="0" smtClean="0"/>
              <a:t>Effects of concurrent </a:t>
            </a:r>
            <a:br>
              <a:rPr lang="en-GB" sz="4000" dirty="0" smtClean="0"/>
            </a:br>
            <a:r>
              <a:rPr lang="en-GB" sz="4000" dirty="0" smtClean="0"/>
              <a:t>Pc5 and Chorus Wave activity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4438750" y="5974389"/>
            <a:ext cx="3948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Katsavrias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AnnGEO2015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ckatsavrias\Desktop\enhanc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/>
          <a:stretch/>
        </p:blipFill>
        <p:spPr bwMode="auto">
          <a:xfrm>
            <a:off x="23136" y="1484785"/>
            <a:ext cx="4089520" cy="29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katsavrias\Desktop\deple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56" y="1484784"/>
            <a:ext cx="4333841" cy="29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1655456" y="1488394"/>
            <a:ext cx="1188352" cy="3020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5292080" y="3068960"/>
            <a:ext cx="2806986" cy="1399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04770" y="4378400"/>
            <a:ext cx="1174942" cy="7067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520" y="508692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Simultaneous Enhancement of Pc5 and Chorus Activity</a:t>
            </a:r>
            <a:endParaRPr lang="el-GR" sz="20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253955" y="4433117"/>
            <a:ext cx="0" cy="666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12656" y="5073629"/>
            <a:ext cx="398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Prolonged enhancement of Pc5 without significant Chorus activity</a:t>
            </a:r>
            <a:endParaRPr lang="el-GR" sz="20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17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katsavrias\Desktop\deple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8" y="1433592"/>
            <a:ext cx="4277151" cy="32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katsavrias\Desktop\enhanc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1433592"/>
            <a:ext cx="4265255" cy="32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67" y="-27384"/>
            <a:ext cx="677268" cy="10610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88748" y="6581001"/>
            <a:ext cx="3711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GU General Assembly, 25 </a:t>
            </a:r>
            <a:r>
              <a:rPr lang="en-GB" sz="1200" b="1" i="1" dirty="0">
                <a:solidFill>
                  <a:schemeClr val="accent6">
                    <a:lumMod val="75000"/>
                  </a:schemeClr>
                </a:solidFill>
              </a:rPr>
              <a:t>April </a:t>
            </a:r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2017,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763688" y="2063111"/>
            <a:ext cx="2428012" cy="2724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5869470" y="2207127"/>
            <a:ext cx="2806986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148921" y="4487029"/>
            <a:ext cx="1174942" cy="7067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520" y="5157192"/>
            <a:ext cx="307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PSD Enhancement</a:t>
            </a:r>
            <a:endParaRPr lang="el-GR" sz="20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253955" y="4507388"/>
            <a:ext cx="262261" cy="666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6658" y="5147900"/>
            <a:ext cx="182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PSD Depletion</a:t>
            </a:r>
            <a:endParaRPr lang="el-GR" sz="20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C:\Users\Christos\Desktop\Χωρίς τίτλ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0"/>
            <a:ext cx="1131338" cy="10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755576" y="135699"/>
            <a:ext cx="7908032" cy="917037"/>
          </a:xfrm>
        </p:spPr>
        <p:txBody>
          <a:bodyPr/>
          <a:lstStyle/>
          <a:p>
            <a:pPr algn="ctr"/>
            <a:r>
              <a:rPr lang="en-GB" sz="4000" dirty="0" smtClean="0"/>
              <a:t>Effects of concurrent </a:t>
            </a:r>
            <a:br>
              <a:rPr lang="en-GB" sz="4000" dirty="0" smtClean="0"/>
            </a:br>
            <a:r>
              <a:rPr lang="en-GB" sz="4000" dirty="0" smtClean="0"/>
              <a:t>Pc5 and Chorus Wave activity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4438750" y="5974389"/>
            <a:ext cx="3948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Katsavrias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AnnGEO2015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8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5994</TotalTime>
  <Words>920</Words>
  <Application>Microsoft Office PowerPoint</Application>
  <PresentationFormat>On-screen Show (4:3)</PresentationFormat>
  <Paragraphs>129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Acceleration and loss  of relativistic and ultra-relativistic electrons in the outer Van Allen belt during intense storms: a statistical study.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concurrent  Pc5 and Chorus Wave activity</vt:lpstr>
      <vt:lpstr>Effects of concurrent  Pc5 and Chorus Wave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Conclusions </vt:lpstr>
      <vt:lpstr>Conclusions 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Wavelet Analysis on Solar Wind Parameters and Geomagnetic Indices (1966 - 2010)</dc:title>
  <dc:creator>ckatsavrias</dc:creator>
  <cp:lastModifiedBy>ckatsavrias</cp:lastModifiedBy>
  <cp:revision>180</cp:revision>
  <dcterms:created xsi:type="dcterms:W3CDTF">2012-03-24T17:35:11Z</dcterms:created>
  <dcterms:modified xsi:type="dcterms:W3CDTF">2017-04-24T11:58:42Z</dcterms:modified>
</cp:coreProperties>
</file>