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57" r:id="rId3"/>
    <p:sldId id="265" r:id="rId4"/>
    <p:sldId id="275" r:id="rId5"/>
    <p:sldId id="276" r:id="rId6"/>
    <p:sldId id="263" r:id="rId7"/>
    <p:sldId id="274" r:id="rId8"/>
    <p:sldId id="258" r:id="rId9"/>
    <p:sldId id="268" r:id="rId10"/>
    <p:sldId id="259" r:id="rId11"/>
    <p:sldId id="269" r:id="rId12"/>
    <p:sldId id="260" r:id="rId13"/>
    <p:sldId id="272" r:id="rId14"/>
    <p:sldId id="273" r:id="rId15"/>
    <p:sldId id="266" r:id="rId16"/>
    <p:sldId id="262" r:id="rId17"/>
  </p:sldIdLst>
  <p:sldSz cx="9144000" cy="6858000" type="screen4x3"/>
  <p:notesSz cx="6858000" cy="9144000"/>
  <p:custShowLst>
    <p:custShow name="Custom Show 1" id="0">
      <p:sldLst>
        <p:sld r:id="rId2"/>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choux T." initials="BT"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E8EA"/>
    <a:srgbClr val="E8E2FF"/>
    <a:srgbClr val="C72825"/>
    <a:srgbClr val="F49D31"/>
    <a:srgbClr val="800001"/>
    <a:srgbClr val="28170A"/>
    <a:srgbClr val="88CDDF"/>
    <a:srgbClr val="343C4C"/>
    <a:srgbClr val="3BAA9B"/>
    <a:srgbClr val="43AD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69"/>
    <p:restoredTop sz="94674"/>
  </p:normalViewPr>
  <p:slideViewPr>
    <p:cSldViewPr snapToGrid="0" snapToObjects="1">
      <p:cViewPr varScale="1">
        <p:scale>
          <a:sx n="119" d="100"/>
          <a:sy n="119" d="100"/>
        </p:scale>
        <p:origin x="6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4A04B-3FF2-3345-85AA-FFBF20BBFD75}" type="datetimeFigureOut">
              <a:rPr lang="en-US" smtClean="0"/>
              <a:t>5/4/17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D1025-A6A1-424D-9EE4-02D6975C504C}" type="slidenum">
              <a:rPr lang="en-US" smtClean="0"/>
              <a:t>‹#›</a:t>
            </a:fld>
            <a:endParaRPr lang="en-US"/>
          </a:p>
        </p:txBody>
      </p:sp>
    </p:spTree>
    <p:extLst>
      <p:ext uri="{BB962C8B-B14F-4D97-AF65-F5344CB8AC3E}">
        <p14:creationId xmlns:p14="http://schemas.microsoft.com/office/powerpoint/2010/main" val="1497031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322FA32-E543-6B45-978F-7A84CF06F5F9}" type="datetimeFigureOut">
              <a:rPr lang="en-US" smtClean="0"/>
              <a:t>5/4/17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0A0C4D-7ED4-B24F-BD6D-D9742EA19F5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22FA32-E543-6B45-978F-7A84CF06F5F9}" type="datetimeFigureOut">
              <a:rPr lang="en-US" smtClean="0"/>
              <a:t>5/4/17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0A0C4D-7ED4-B24F-BD6D-D9742EA19F5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22FA32-E543-6B45-978F-7A84CF06F5F9}" type="datetimeFigureOut">
              <a:rPr lang="en-US" smtClean="0"/>
              <a:t>5/4/17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0A0C4D-7ED4-B24F-BD6D-D9742EA19F5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22FA32-E543-6B45-978F-7A84CF06F5F9}" type="datetimeFigureOut">
              <a:rPr lang="en-US" smtClean="0"/>
              <a:t>5/4/17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0A0C4D-7ED4-B24F-BD6D-D9742EA19F5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22FA32-E543-6B45-978F-7A84CF06F5F9}" type="datetimeFigureOut">
              <a:rPr lang="en-US" smtClean="0"/>
              <a:t>5/4/17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0A0C4D-7ED4-B24F-BD6D-D9742EA19F5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322FA32-E543-6B45-978F-7A84CF06F5F9}" type="datetimeFigureOut">
              <a:rPr lang="en-US" smtClean="0"/>
              <a:t>5/4/17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0A0C4D-7ED4-B24F-BD6D-D9742EA19F5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322FA32-E543-6B45-978F-7A84CF06F5F9}" type="datetimeFigureOut">
              <a:rPr lang="en-US" smtClean="0"/>
              <a:t>5/4/17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0A0C4D-7ED4-B24F-BD6D-D9742EA19F5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322FA32-E543-6B45-978F-7A84CF06F5F9}" type="datetimeFigureOut">
              <a:rPr lang="en-US" smtClean="0"/>
              <a:t>5/4/17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0A0C4D-7ED4-B24F-BD6D-D9742EA19F5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22FA32-E543-6B45-978F-7A84CF06F5F9}" type="datetimeFigureOut">
              <a:rPr lang="en-US" smtClean="0"/>
              <a:t>5/4/17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0A0C4D-7ED4-B24F-BD6D-D9742EA19F5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22FA32-E543-6B45-978F-7A84CF06F5F9}" type="datetimeFigureOut">
              <a:rPr lang="en-US" smtClean="0"/>
              <a:t>5/4/17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0A0C4D-7ED4-B24F-BD6D-D9742EA19F5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22FA32-E543-6B45-978F-7A84CF06F5F9}" type="datetimeFigureOut">
              <a:rPr lang="en-US" smtClean="0"/>
              <a:t>5/4/17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0A0C4D-7ED4-B24F-BD6D-D9742EA19F5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2FA32-E543-6B45-978F-7A84CF06F5F9}" type="datetimeFigureOut">
              <a:rPr lang="en-US" smtClean="0"/>
              <a:t>5/4/17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0A0C4D-7ED4-B24F-BD6D-D9742EA19F51}" type="slidenum">
              <a:rPr lang="en-US" smtClean="0"/>
              <a:t>‹#›</a:t>
            </a:fld>
            <a:endParaRPr lang="en-US"/>
          </a:p>
        </p:txBody>
      </p:sp>
    </p:spTree>
    <p:extLst>
      <p:ext uri="{BB962C8B-B14F-4D97-AF65-F5344CB8AC3E}">
        <p14:creationId xmlns:p14="http://schemas.microsoft.com/office/powerpoint/2010/main" val="709131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6.emf"/><Relationship Id="rId21" Type="http://schemas.openxmlformats.org/officeDocument/2006/relationships/image" Target="../media/image17.emf"/><Relationship Id="rId22" Type="http://schemas.openxmlformats.org/officeDocument/2006/relationships/slide" Target="slide8.xml"/><Relationship Id="rId23" Type="http://schemas.openxmlformats.org/officeDocument/2006/relationships/slide" Target="slide10.xml"/><Relationship Id="rId24" Type="http://schemas.openxmlformats.org/officeDocument/2006/relationships/image" Target="../media/image18.png"/><Relationship Id="rId25" Type="http://schemas.openxmlformats.org/officeDocument/2006/relationships/slide" Target="slide3.xml"/><Relationship Id="rId26" Type="http://schemas.openxmlformats.org/officeDocument/2006/relationships/image" Target="../media/image19.emf"/><Relationship Id="rId27" Type="http://schemas.openxmlformats.org/officeDocument/2006/relationships/image" Target="../media/image20.emf"/><Relationship Id="rId28" Type="http://schemas.openxmlformats.org/officeDocument/2006/relationships/slide" Target="slide12.xml"/><Relationship Id="rId29" Type="http://schemas.openxmlformats.org/officeDocument/2006/relationships/slide" Target="slide13.xml"/><Relationship Id="rId30" Type="http://schemas.openxmlformats.org/officeDocument/2006/relationships/image" Target="../media/image21.png"/><Relationship Id="rId31" Type="http://schemas.microsoft.com/office/2007/relationships/hdphoto" Target="../media/hdphoto1.wdp"/><Relationship Id="rId32" Type="http://schemas.openxmlformats.org/officeDocument/2006/relationships/slide" Target="slide15.xml"/><Relationship Id="rId10" Type="http://schemas.openxmlformats.org/officeDocument/2006/relationships/image" Target="../media/image9.jp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emf"/><Relationship Id="rId14" Type="http://schemas.openxmlformats.org/officeDocument/2006/relationships/slide" Target="slide16.xml"/><Relationship Id="rId15" Type="http://schemas.openxmlformats.org/officeDocument/2006/relationships/image" Target="../media/image13.emf"/><Relationship Id="rId16" Type="http://schemas.openxmlformats.org/officeDocument/2006/relationships/slide" Target="slide2.xml"/><Relationship Id="rId17" Type="http://schemas.openxmlformats.org/officeDocument/2006/relationships/image" Target="../media/image14.emf"/><Relationship Id="rId18" Type="http://schemas.openxmlformats.org/officeDocument/2006/relationships/image" Target="../media/image15.emf"/><Relationship Id="rId19" Type="http://schemas.openxmlformats.org/officeDocument/2006/relationships/slide" Target="slide6.xml"/><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slide" Target="slide15.xml"/><Relationship Id="rId13"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36.emf"/><Relationship Id="rId4" Type="http://schemas.openxmlformats.org/officeDocument/2006/relationships/image" Target="../media/image23.emf"/><Relationship Id="rId5" Type="http://schemas.openxmlformats.org/officeDocument/2006/relationships/slide" Target="slide8.xml"/><Relationship Id="rId6" Type="http://schemas.openxmlformats.org/officeDocument/2006/relationships/slide" Target="slide2.xml"/><Relationship Id="rId7" Type="http://schemas.openxmlformats.org/officeDocument/2006/relationships/slide" Target="slide6.xml"/><Relationship Id="rId8" Type="http://schemas.openxmlformats.org/officeDocument/2006/relationships/slide" Target="slide16.xml"/><Relationship Id="rId9" Type="http://schemas.openxmlformats.org/officeDocument/2006/relationships/slide" Target="slide12.xml"/><Relationship Id="rId10" Type="http://schemas.openxmlformats.org/officeDocument/2006/relationships/slide" Target="slide3.xml"/></Relationships>
</file>

<file path=ppt/slides/_rels/slide11.xml.rels><?xml version="1.0" encoding="UTF-8" standalone="yes"?>
<Relationships xmlns="http://schemas.openxmlformats.org/package/2006/relationships"><Relationship Id="rId11" Type="http://schemas.openxmlformats.org/officeDocument/2006/relationships/slide" Target="slide15.xml"/><Relationship Id="rId12" Type="http://schemas.openxmlformats.org/officeDocument/2006/relationships/image" Target="../media/image14.emf"/><Relationship Id="rId13" Type="http://schemas.openxmlformats.org/officeDocument/2006/relationships/image" Target="../media/image36.emf"/><Relationship Id="rId1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slide" Target="slide2.xml"/><Relationship Id="rId4" Type="http://schemas.openxmlformats.org/officeDocument/2006/relationships/slide" Target="slide6.xml"/><Relationship Id="rId5" Type="http://schemas.openxmlformats.org/officeDocument/2006/relationships/slide" Target="slide8.xml"/><Relationship Id="rId6" Type="http://schemas.openxmlformats.org/officeDocument/2006/relationships/slide" Target="slide16.xml"/><Relationship Id="rId7" Type="http://schemas.openxmlformats.org/officeDocument/2006/relationships/slide" Target="slide12.xml"/><Relationship Id="rId8" Type="http://schemas.openxmlformats.org/officeDocument/2006/relationships/slide" Target="slide3.xml"/><Relationship Id="rId9" Type="http://schemas.openxmlformats.org/officeDocument/2006/relationships/image" Target="../media/image2.png"/><Relationship Id="rId10" Type="http://schemas.openxmlformats.org/officeDocument/2006/relationships/image" Target="../media/image23.emf"/></Relationships>
</file>

<file path=ppt/slides/_rels/slide12.xml.rels><?xml version="1.0" encoding="UTF-8" standalone="yes"?>
<Relationships xmlns="http://schemas.openxmlformats.org/package/2006/relationships"><Relationship Id="rId11" Type="http://schemas.openxmlformats.org/officeDocument/2006/relationships/slide" Target="slide15.xml"/><Relationship Id="rId12" Type="http://schemas.openxmlformats.org/officeDocument/2006/relationships/slide" Target="slide13.xml"/><Relationship Id="rId13" Type="http://schemas.openxmlformats.org/officeDocument/2006/relationships/image" Target="../media/image39.png"/><Relationship Id="rId14" Type="http://schemas.openxmlformats.org/officeDocument/2006/relationships/image" Target="../media/image19.emf"/><Relationship Id="rId1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23.emf"/><Relationship Id="rId4" Type="http://schemas.openxmlformats.org/officeDocument/2006/relationships/slide" Target="slide2.xml"/><Relationship Id="rId5" Type="http://schemas.openxmlformats.org/officeDocument/2006/relationships/slide" Target="slide6.xml"/><Relationship Id="rId6" Type="http://schemas.openxmlformats.org/officeDocument/2006/relationships/slide" Target="slide8.xml"/><Relationship Id="rId7" Type="http://schemas.openxmlformats.org/officeDocument/2006/relationships/slide" Target="slide16.xml"/><Relationship Id="rId8" Type="http://schemas.openxmlformats.org/officeDocument/2006/relationships/slide" Target="slide12.xml"/><Relationship Id="rId9" Type="http://schemas.openxmlformats.org/officeDocument/2006/relationships/slide" Target="slide3.xml"/><Relationship Id="rId10" Type="http://schemas.openxmlformats.org/officeDocument/2006/relationships/image" Target="../media/image2.png"/></Relationships>
</file>

<file path=ppt/slides/_rels/slide13.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14.emf"/><Relationship Id="rId14" Type="http://schemas.openxmlformats.org/officeDocument/2006/relationships/slide" Target="slide6.xml"/><Relationship Id="rId15" Type="http://schemas.openxmlformats.org/officeDocument/2006/relationships/slide" Target="slide3.xml"/><Relationship Id="rId16"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slide" Target="slide2.xml"/><Relationship Id="rId4" Type="http://schemas.openxmlformats.org/officeDocument/2006/relationships/slide" Target="slide8.xml"/><Relationship Id="rId5" Type="http://schemas.openxmlformats.org/officeDocument/2006/relationships/slide" Target="slide16.xml"/><Relationship Id="rId6" Type="http://schemas.openxmlformats.org/officeDocument/2006/relationships/slide" Target="slide12.xml"/><Relationship Id="rId7" Type="http://schemas.openxmlformats.org/officeDocument/2006/relationships/image" Target="../media/image2.png"/><Relationship Id="rId8" Type="http://schemas.openxmlformats.org/officeDocument/2006/relationships/slide" Target="slide15.xml"/><Relationship Id="rId9" Type="http://schemas.openxmlformats.org/officeDocument/2006/relationships/image" Target="../media/image41.png"/><Relationship Id="rId10" Type="http://schemas.openxmlformats.org/officeDocument/2006/relationships/image" Target="../media/image42.png"/></Relationships>
</file>

<file path=ppt/slides/_rels/slide14.xml.rels><?xml version="1.0" encoding="UTF-8" standalone="yes"?>
<Relationships xmlns="http://schemas.openxmlformats.org/package/2006/relationships"><Relationship Id="rId11" Type="http://schemas.openxmlformats.org/officeDocument/2006/relationships/image" Target="../media/image14.emf"/><Relationship Id="rId12" Type="http://schemas.openxmlformats.org/officeDocument/2006/relationships/image" Target="../media/image20.emf"/><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44.png"/><Relationship Id="rId1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slide" Target="slide2.xml"/><Relationship Id="rId3" Type="http://schemas.openxmlformats.org/officeDocument/2006/relationships/slide" Target="slide6.xml"/><Relationship Id="rId4" Type="http://schemas.openxmlformats.org/officeDocument/2006/relationships/slide" Target="slide8.xml"/><Relationship Id="rId5" Type="http://schemas.openxmlformats.org/officeDocument/2006/relationships/slide" Target="slide16.xml"/><Relationship Id="rId6" Type="http://schemas.openxmlformats.org/officeDocument/2006/relationships/slide" Target="slide12.xml"/><Relationship Id="rId7" Type="http://schemas.openxmlformats.org/officeDocument/2006/relationships/slide" Target="slide3.xml"/><Relationship Id="rId8" Type="http://schemas.openxmlformats.org/officeDocument/2006/relationships/image" Target="../media/image2.png"/><Relationship Id="rId9" Type="http://schemas.openxmlformats.org/officeDocument/2006/relationships/image" Target="../media/image23.emf"/><Relationship Id="rId10" Type="http://schemas.openxmlformats.org/officeDocument/2006/relationships/slide" Target="slide15.xml"/></Relationships>
</file>

<file path=ppt/slides/_rels/slide15.xml.rels><?xml version="1.0" encoding="UTF-8" standalone="yes"?>
<Relationships xmlns="http://schemas.openxmlformats.org/package/2006/relationships"><Relationship Id="rId11" Type="http://schemas.openxmlformats.org/officeDocument/2006/relationships/image" Target="../media/image45.png"/><Relationship Id="rId12" Type="http://schemas.microsoft.com/office/2007/relationships/hdphoto" Target="../media/hdphoto3.wdp"/><Relationship Id="rId13"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slide" Target="slide2.xml"/><Relationship Id="rId4" Type="http://schemas.openxmlformats.org/officeDocument/2006/relationships/slide" Target="slide6.xml"/><Relationship Id="rId5" Type="http://schemas.openxmlformats.org/officeDocument/2006/relationships/slide" Target="slide8.xml"/><Relationship Id="rId6" Type="http://schemas.openxmlformats.org/officeDocument/2006/relationships/slide" Target="slide16.xml"/><Relationship Id="rId7" Type="http://schemas.openxmlformats.org/officeDocument/2006/relationships/slide" Target="slide12.xml"/><Relationship Id="rId8" Type="http://schemas.openxmlformats.org/officeDocument/2006/relationships/slide" Target="slide3.xml"/><Relationship Id="rId9" Type="http://schemas.openxmlformats.org/officeDocument/2006/relationships/image" Target="../media/image2.png"/><Relationship Id="rId10" Type="http://schemas.openxmlformats.org/officeDocument/2006/relationships/slide" Target="slide15.xml"/></Relationships>
</file>

<file path=ppt/slides/_rels/slide16.xml.rels><?xml version="1.0" encoding="UTF-8" standalone="yes"?>
<Relationships xmlns="http://schemas.openxmlformats.org/package/2006/relationships"><Relationship Id="rId9" Type="http://schemas.openxmlformats.org/officeDocument/2006/relationships/image" Target="../media/image12.emf"/><Relationship Id="rId20" Type="http://schemas.openxmlformats.org/officeDocument/2006/relationships/slide" Target="slide16.xml"/><Relationship Id="rId21" Type="http://schemas.openxmlformats.org/officeDocument/2006/relationships/slide" Target="slide12.xml"/><Relationship Id="rId22" Type="http://schemas.openxmlformats.org/officeDocument/2006/relationships/slide" Target="slide3.xml"/><Relationship Id="rId23" Type="http://schemas.openxmlformats.org/officeDocument/2006/relationships/image" Target="../media/image2.png"/><Relationship Id="rId24" Type="http://schemas.openxmlformats.org/officeDocument/2006/relationships/slide" Target="slide15.xml"/><Relationship Id="rId10" Type="http://schemas.openxmlformats.org/officeDocument/2006/relationships/image" Target="../media/image7.png"/><Relationship Id="rId11" Type="http://schemas.openxmlformats.org/officeDocument/2006/relationships/image" Target="../media/image9.jp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53.png"/><Relationship Id="rId15" Type="http://schemas.openxmlformats.org/officeDocument/2006/relationships/image" Target="../media/image54.png"/><Relationship Id="rId16" Type="http://schemas.microsoft.com/office/2007/relationships/hdphoto" Target="../media/hdphoto4.wdp"/><Relationship Id="rId17" Type="http://schemas.openxmlformats.org/officeDocument/2006/relationships/slide" Target="slide2.xml"/><Relationship Id="rId18" Type="http://schemas.openxmlformats.org/officeDocument/2006/relationships/slide" Target="slide6.xml"/><Relationship Id="rId19" Type="http://schemas.openxmlformats.org/officeDocument/2006/relationships/slide" Target="slide8.xml"/><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image" Target="../media/image47.emf"/><Relationship Id="rId4" Type="http://schemas.openxmlformats.org/officeDocument/2006/relationships/image" Target="../media/image48.jpg"/><Relationship Id="rId5" Type="http://schemas.openxmlformats.org/officeDocument/2006/relationships/image" Target="../media/image49.jpg"/><Relationship Id="rId6" Type="http://schemas.openxmlformats.org/officeDocument/2006/relationships/image" Target="../media/image50.jpg"/><Relationship Id="rId7" Type="http://schemas.openxmlformats.org/officeDocument/2006/relationships/image" Target="../media/image51.jpg"/><Relationship Id="rId8" Type="http://schemas.openxmlformats.org/officeDocument/2006/relationships/image" Target="../media/image52.jpg"/></Relationships>
</file>

<file path=ppt/slides/_rels/slide2.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slide" Target="slide15.xml"/><Relationship Id="rId13" Type="http://schemas.openxmlformats.org/officeDocument/2006/relationships/image" Target="../media/image24.emf"/><Relationship Id="rId14" Type="http://schemas.openxmlformats.org/officeDocument/2006/relationships/image" Target="../media/image25.png"/><Relationship Id="rId15" Type="http://schemas.openxmlformats.org/officeDocument/2006/relationships/image" Target="../media/image26.png"/><Relationship Id="rId16" Type="http://schemas.openxmlformats.org/officeDocument/2006/relationships/image" Target="../media/image27.emf"/><Relationship Id="rId1" Type="http://schemas.openxmlformats.org/officeDocument/2006/relationships/slideLayout" Target="../slideLayouts/slideLayout1.xml"/><Relationship Id="rId2" Type="http://schemas.openxmlformats.org/officeDocument/2006/relationships/image" Target="../media/image22.emf"/><Relationship Id="rId3" Type="http://schemas.openxmlformats.org/officeDocument/2006/relationships/image" Target="../media/image23.emf"/><Relationship Id="rId4" Type="http://schemas.openxmlformats.org/officeDocument/2006/relationships/image" Target="../media/image13.emf"/><Relationship Id="rId5" Type="http://schemas.openxmlformats.org/officeDocument/2006/relationships/slide" Target="slide2.xml"/><Relationship Id="rId6" Type="http://schemas.openxmlformats.org/officeDocument/2006/relationships/slide" Target="slide6.xml"/><Relationship Id="rId7" Type="http://schemas.openxmlformats.org/officeDocument/2006/relationships/slide" Target="slide8.xml"/><Relationship Id="rId8" Type="http://schemas.openxmlformats.org/officeDocument/2006/relationships/slide" Target="slide16.xml"/><Relationship Id="rId9" Type="http://schemas.openxmlformats.org/officeDocument/2006/relationships/slide" Target="slide12.xml"/><Relationship Id="rId10" Type="http://schemas.openxmlformats.org/officeDocument/2006/relationships/slide" Target="slide3.xml"/></Relationships>
</file>

<file path=ppt/slides/_rels/slide3.xml.rels><?xml version="1.0" encoding="UTF-8" standalone="yes"?>
<Relationships xmlns="http://schemas.openxmlformats.org/package/2006/relationships"><Relationship Id="rId11" Type="http://schemas.openxmlformats.org/officeDocument/2006/relationships/image" Target="../media/image28.png"/><Relationship Id="rId12" Type="http://schemas.microsoft.com/office/2007/relationships/hdphoto" Target="../media/hdphoto2.wdp"/><Relationship Id="rId13" Type="http://schemas.openxmlformats.org/officeDocument/2006/relationships/image" Target="../media/image29.png"/><Relationship Id="rId14" Type="http://schemas.openxmlformats.org/officeDocument/2006/relationships/image" Target="../media/image14.emf"/><Relationship Id="rId15" Type="http://schemas.openxmlformats.org/officeDocument/2006/relationships/slide" Target="slide5.xml"/><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slide" Target="slide2.xml"/><Relationship Id="rId4" Type="http://schemas.openxmlformats.org/officeDocument/2006/relationships/slide" Target="slide6.xml"/><Relationship Id="rId5" Type="http://schemas.openxmlformats.org/officeDocument/2006/relationships/slide" Target="slide8.xml"/><Relationship Id="rId6" Type="http://schemas.openxmlformats.org/officeDocument/2006/relationships/slide" Target="slide16.xml"/><Relationship Id="rId7" Type="http://schemas.openxmlformats.org/officeDocument/2006/relationships/slide" Target="slide12.xml"/><Relationship Id="rId8" Type="http://schemas.openxmlformats.org/officeDocument/2006/relationships/slide" Target="slide3.xml"/><Relationship Id="rId9" Type="http://schemas.openxmlformats.org/officeDocument/2006/relationships/image" Target="../media/image2.png"/><Relationship Id="rId10" Type="http://schemas.openxmlformats.org/officeDocument/2006/relationships/slide" Target="slide15.xml"/></Relationships>
</file>

<file path=ppt/slides/_rels/slide4.xml.rels><?xml version="1.0" encoding="UTF-8" standalone="yes"?>
<Relationships xmlns="http://schemas.openxmlformats.org/package/2006/relationships"><Relationship Id="rId11" Type="http://schemas.openxmlformats.org/officeDocument/2006/relationships/image" Target="../media/image28.png"/><Relationship Id="rId12" Type="http://schemas.microsoft.com/office/2007/relationships/hdphoto" Target="../media/hdphoto2.wdp"/><Relationship Id="rId13" Type="http://schemas.openxmlformats.org/officeDocument/2006/relationships/image" Target="../media/image29.png"/><Relationship Id="rId1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slide" Target="slide2.xml"/><Relationship Id="rId4" Type="http://schemas.openxmlformats.org/officeDocument/2006/relationships/slide" Target="slide6.xml"/><Relationship Id="rId5" Type="http://schemas.openxmlformats.org/officeDocument/2006/relationships/slide" Target="slide8.xml"/><Relationship Id="rId6" Type="http://schemas.openxmlformats.org/officeDocument/2006/relationships/slide" Target="slide16.xml"/><Relationship Id="rId7" Type="http://schemas.openxmlformats.org/officeDocument/2006/relationships/slide" Target="slide12.xml"/><Relationship Id="rId8" Type="http://schemas.openxmlformats.org/officeDocument/2006/relationships/slide" Target="slide3.xml"/><Relationship Id="rId9" Type="http://schemas.openxmlformats.org/officeDocument/2006/relationships/image" Target="../media/image2.png"/><Relationship Id="rId10" Type="http://schemas.openxmlformats.org/officeDocument/2006/relationships/slide" Target="slide15.xml"/></Relationships>
</file>

<file path=ppt/slides/_rels/slide5.xml.rels><?xml version="1.0" encoding="UTF-8" standalone="yes"?>
<Relationships xmlns="http://schemas.openxmlformats.org/package/2006/relationships"><Relationship Id="rId11" Type="http://schemas.openxmlformats.org/officeDocument/2006/relationships/image" Target="../media/image28.png"/><Relationship Id="rId12" Type="http://schemas.microsoft.com/office/2007/relationships/hdphoto" Target="../media/hdphoto2.wdp"/><Relationship Id="rId13"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slide" Target="slide2.xml"/><Relationship Id="rId4" Type="http://schemas.openxmlformats.org/officeDocument/2006/relationships/slide" Target="slide6.xml"/><Relationship Id="rId5" Type="http://schemas.openxmlformats.org/officeDocument/2006/relationships/slide" Target="slide8.xml"/><Relationship Id="rId6" Type="http://schemas.openxmlformats.org/officeDocument/2006/relationships/slide" Target="slide16.xml"/><Relationship Id="rId7" Type="http://schemas.openxmlformats.org/officeDocument/2006/relationships/slide" Target="slide12.xml"/><Relationship Id="rId8" Type="http://schemas.openxmlformats.org/officeDocument/2006/relationships/slide" Target="slide3.xml"/><Relationship Id="rId9" Type="http://schemas.openxmlformats.org/officeDocument/2006/relationships/image" Target="../media/image2.png"/><Relationship Id="rId10" Type="http://schemas.openxmlformats.org/officeDocument/2006/relationships/slide" Target="slide15.xml"/></Relationships>
</file>

<file path=ppt/slides/_rels/slide6.xml.rels><?xml version="1.0" encoding="UTF-8" standalone="yes"?>
<Relationships xmlns="http://schemas.openxmlformats.org/package/2006/relationships"><Relationship Id="rId11" Type="http://schemas.openxmlformats.org/officeDocument/2006/relationships/slide" Target="slide15.xml"/><Relationship Id="rId12" Type="http://schemas.openxmlformats.org/officeDocument/2006/relationships/image" Target="../media/image14.emf"/><Relationship Id="rId13" Type="http://schemas.openxmlformats.org/officeDocument/2006/relationships/image" Target="../media/image31.png"/><Relationship Id="rId14" Type="http://schemas.openxmlformats.org/officeDocument/2006/relationships/image" Target="../media/image32.png"/><Relationship Id="rId1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image" Target="../media/image15.emf"/><Relationship Id="rId4" Type="http://schemas.openxmlformats.org/officeDocument/2006/relationships/slide" Target="slide2.xml"/><Relationship Id="rId5" Type="http://schemas.openxmlformats.org/officeDocument/2006/relationships/slide" Target="slide6.xml"/><Relationship Id="rId6" Type="http://schemas.openxmlformats.org/officeDocument/2006/relationships/slide" Target="slide8.xml"/><Relationship Id="rId7" Type="http://schemas.openxmlformats.org/officeDocument/2006/relationships/slide" Target="slide16.xml"/><Relationship Id="rId8" Type="http://schemas.openxmlformats.org/officeDocument/2006/relationships/slide" Target="slide12.xml"/><Relationship Id="rId9" Type="http://schemas.openxmlformats.org/officeDocument/2006/relationships/slide" Target="slide3.xml"/><Relationship Id="rId10" Type="http://schemas.openxmlformats.org/officeDocument/2006/relationships/image" Target="../media/image2.png"/></Relationships>
</file>

<file path=ppt/slides/_rels/slide7.xml.rels><?xml version="1.0" encoding="UTF-8" standalone="yes"?>
<Relationships xmlns="http://schemas.openxmlformats.org/package/2006/relationships"><Relationship Id="rId11" Type="http://schemas.openxmlformats.org/officeDocument/2006/relationships/slide" Target="slide15.xml"/><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image" Target="../media/image15.emf"/><Relationship Id="rId4" Type="http://schemas.openxmlformats.org/officeDocument/2006/relationships/slide" Target="slide2.xml"/><Relationship Id="rId5" Type="http://schemas.openxmlformats.org/officeDocument/2006/relationships/slide" Target="slide6.xml"/><Relationship Id="rId6" Type="http://schemas.openxmlformats.org/officeDocument/2006/relationships/slide" Target="slide8.xml"/><Relationship Id="rId7" Type="http://schemas.openxmlformats.org/officeDocument/2006/relationships/slide" Target="slide16.xml"/><Relationship Id="rId8" Type="http://schemas.openxmlformats.org/officeDocument/2006/relationships/slide" Target="slide12.xml"/><Relationship Id="rId9" Type="http://schemas.openxmlformats.org/officeDocument/2006/relationships/slide" Target="slide3.xml"/><Relationship Id="rId10" Type="http://schemas.openxmlformats.org/officeDocument/2006/relationships/image" Target="../media/image2.png"/></Relationships>
</file>

<file path=ppt/slides/_rels/slide8.xml.rels><?xml version="1.0" encoding="UTF-8" standalone="yes"?>
<Relationships xmlns="http://schemas.openxmlformats.org/package/2006/relationships"><Relationship Id="rId11" Type="http://schemas.openxmlformats.org/officeDocument/2006/relationships/slide" Target="slide3.xml"/><Relationship Id="rId12" Type="http://schemas.openxmlformats.org/officeDocument/2006/relationships/image" Target="../media/image2.png"/><Relationship Id="rId13" Type="http://schemas.openxmlformats.org/officeDocument/2006/relationships/slide" Target="slide15.xml"/><Relationship Id="rId1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17.emf"/><Relationship Id="rId3" Type="http://schemas.openxmlformats.org/officeDocument/2006/relationships/image" Target="../media/image34.emf"/><Relationship Id="rId4" Type="http://schemas.openxmlformats.org/officeDocument/2006/relationships/image" Target="../media/image23.emf"/><Relationship Id="rId5" Type="http://schemas.openxmlformats.org/officeDocument/2006/relationships/slide" Target="slide10.xml"/><Relationship Id="rId6" Type="http://schemas.openxmlformats.org/officeDocument/2006/relationships/slide" Target="slide2.xml"/><Relationship Id="rId7" Type="http://schemas.openxmlformats.org/officeDocument/2006/relationships/slide" Target="slide6.xml"/><Relationship Id="rId8" Type="http://schemas.openxmlformats.org/officeDocument/2006/relationships/slide" Target="slide8.xml"/><Relationship Id="rId9" Type="http://schemas.openxmlformats.org/officeDocument/2006/relationships/slide" Target="slide16.xml"/><Relationship Id="rId10" Type="http://schemas.openxmlformats.org/officeDocument/2006/relationships/slide" Target="slide12.xml"/></Relationships>
</file>

<file path=ppt/slides/_rels/slide9.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23.emf"/><Relationship Id="rId13" Type="http://schemas.openxmlformats.org/officeDocument/2006/relationships/slide" Target="slide15.xml"/><Relationship Id="rId1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17.emf"/><Relationship Id="rId3" Type="http://schemas.openxmlformats.org/officeDocument/2006/relationships/image" Target="../media/image14.emf"/><Relationship Id="rId4" Type="http://schemas.openxmlformats.org/officeDocument/2006/relationships/image" Target="../media/image34.emf"/><Relationship Id="rId5" Type="http://schemas.openxmlformats.org/officeDocument/2006/relationships/slide" Target="slide2.xml"/><Relationship Id="rId6" Type="http://schemas.openxmlformats.org/officeDocument/2006/relationships/slide" Target="slide6.xml"/><Relationship Id="rId7" Type="http://schemas.openxmlformats.org/officeDocument/2006/relationships/slide" Target="slide8.xml"/><Relationship Id="rId8" Type="http://schemas.openxmlformats.org/officeDocument/2006/relationships/slide" Target="slide16.xml"/><Relationship Id="rId9" Type="http://schemas.openxmlformats.org/officeDocument/2006/relationships/slide" Target="slide12.xml"/><Relationship Id="rId10"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2963" t="357" r="5008" b="2049"/>
          <a:stretch/>
        </p:blipFill>
        <p:spPr>
          <a:xfrm>
            <a:off x="-23446" y="-15631"/>
            <a:ext cx="9194919" cy="6896189"/>
          </a:xfrm>
          <a:prstGeom prst="rect">
            <a:avLst/>
          </a:prstGeom>
        </p:spPr>
      </p:pic>
      <p:pic>
        <p:nvPicPr>
          <p:cNvPr id="5"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sp>
        <p:nvSpPr>
          <p:cNvPr id="12" name="Rectangle 11"/>
          <p:cNvSpPr/>
          <p:nvPr/>
        </p:nvSpPr>
        <p:spPr>
          <a:xfrm>
            <a:off x="0" y="794603"/>
            <a:ext cx="9144000" cy="523220"/>
          </a:xfrm>
          <a:prstGeom prst="rect">
            <a:avLst/>
          </a:prstGeom>
        </p:spPr>
        <p:txBody>
          <a:bodyPr wrap="square">
            <a:spAutoFit/>
          </a:bodyPr>
          <a:lstStyle/>
          <a:p>
            <a:pPr algn="ctr"/>
            <a:r>
              <a:rPr lang="en-GB" sz="1600" b="1" dirty="0" smtClean="0">
                <a:solidFill>
                  <a:schemeClr val="tx1">
                    <a:lumMod val="50000"/>
                    <a:lumOff val="50000"/>
                  </a:schemeClr>
                </a:solidFill>
                <a:latin typeface="Corbel" charset="0"/>
                <a:ea typeface="Corbel" charset="0"/>
                <a:cs typeface="Corbel" charset="0"/>
              </a:rPr>
              <a:t>T. Berchoux</a:t>
            </a:r>
            <a:r>
              <a:rPr lang="en-GB" sz="1600" baseline="30000" dirty="0" smtClean="0">
                <a:solidFill>
                  <a:schemeClr val="tx1">
                    <a:lumMod val="50000"/>
                    <a:lumOff val="50000"/>
                  </a:schemeClr>
                </a:solidFill>
                <a:latin typeface="Corbel" charset="0"/>
                <a:ea typeface="Corbel" charset="0"/>
                <a:cs typeface="Corbel" charset="0"/>
              </a:rPr>
              <a:t>1</a:t>
            </a:r>
            <a:r>
              <a:rPr lang="en-GB" sz="1600" dirty="0" smtClean="0">
                <a:solidFill>
                  <a:schemeClr val="tx1">
                    <a:lumMod val="50000"/>
                    <a:lumOff val="50000"/>
                  </a:schemeClr>
                </a:solidFill>
                <a:latin typeface="Corbel" charset="0"/>
                <a:ea typeface="Corbel" charset="0"/>
                <a:cs typeface="Corbel" charset="0"/>
              </a:rPr>
              <a:t>*</a:t>
            </a:r>
            <a:r>
              <a:rPr lang="en-GB" sz="1600" b="1" dirty="0" smtClean="0">
                <a:solidFill>
                  <a:schemeClr val="tx1">
                    <a:lumMod val="50000"/>
                    <a:lumOff val="50000"/>
                  </a:schemeClr>
                </a:solidFill>
                <a:latin typeface="Corbel" charset="0"/>
                <a:ea typeface="Corbel" charset="0"/>
                <a:cs typeface="Corbel" charset="0"/>
              </a:rPr>
              <a:t>, C.W. Hutton</a:t>
            </a:r>
            <a:r>
              <a:rPr lang="en-GB" sz="1600" baseline="30000" dirty="0" smtClean="0">
                <a:solidFill>
                  <a:schemeClr val="tx1">
                    <a:lumMod val="50000"/>
                    <a:lumOff val="50000"/>
                  </a:schemeClr>
                </a:solidFill>
                <a:latin typeface="Corbel" charset="0"/>
                <a:ea typeface="Corbel" charset="0"/>
                <a:cs typeface="Corbel" charset="0"/>
              </a:rPr>
              <a:t>2</a:t>
            </a:r>
            <a:r>
              <a:rPr lang="en-GB" sz="1600" b="1" dirty="0" smtClean="0">
                <a:solidFill>
                  <a:schemeClr val="tx1">
                    <a:lumMod val="50000"/>
                    <a:lumOff val="50000"/>
                  </a:schemeClr>
                </a:solidFill>
                <a:latin typeface="Corbel" charset="0"/>
                <a:ea typeface="Corbel" charset="0"/>
                <a:cs typeface="Corbel" charset="0"/>
              </a:rPr>
              <a:t>, G.R. Watmough</a:t>
            </a:r>
            <a:r>
              <a:rPr lang="en-GB" sz="1600" baseline="30000" dirty="0" smtClean="0">
                <a:solidFill>
                  <a:schemeClr val="tx1">
                    <a:lumMod val="50000"/>
                    <a:lumOff val="50000"/>
                  </a:schemeClr>
                </a:solidFill>
                <a:latin typeface="Corbel" charset="0"/>
                <a:ea typeface="Corbel" charset="0"/>
                <a:cs typeface="Corbel" charset="0"/>
              </a:rPr>
              <a:t>3</a:t>
            </a:r>
            <a:r>
              <a:rPr lang="en-GB" sz="1600" b="1" dirty="0">
                <a:solidFill>
                  <a:schemeClr val="tx1">
                    <a:lumMod val="50000"/>
                    <a:lumOff val="50000"/>
                  </a:schemeClr>
                </a:solidFill>
                <a:latin typeface="Corbel" charset="0"/>
                <a:ea typeface="Corbel" charset="0"/>
                <a:cs typeface="Corbel" charset="0"/>
              </a:rPr>
              <a:t>, F.A. Johnson</a:t>
            </a:r>
            <a:r>
              <a:rPr lang="en-GB" sz="1600" baseline="30000" dirty="0">
                <a:solidFill>
                  <a:schemeClr val="tx1">
                    <a:lumMod val="50000"/>
                    <a:lumOff val="50000"/>
                  </a:schemeClr>
                </a:solidFill>
                <a:latin typeface="Corbel" charset="0"/>
                <a:ea typeface="Corbel" charset="0"/>
                <a:cs typeface="Corbel" charset="0"/>
              </a:rPr>
              <a:t>1</a:t>
            </a:r>
            <a:r>
              <a:rPr lang="en-GB" sz="1600" b="1" dirty="0">
                <a:solidFill>
                  <a:schemeClr val="tx1">
                    <a:lumMod val="50000"/>
                    <a:lumOff val="50000"/>
                  </a:schemeClr>
                </a:solidFill>
                <a:latin typeface="Corbel" charset="0"/>
                <a:ea typeface="Corbel" charset="0"/>
                <a:cs typeface="Corbel" charset="0"/>
              </a:rPr>
              <a:t>, P.M</a:t>
            </a:r>
            <a:r>
              <a:rPr lang="en-GB" sz="1600" b="1" dirty="0" smtClean="0">
                <a:solidFill>
                  <a:schemeClr val="tx1">
                    <a:lumMod val="50000"/>
                    <a:lumOff val="50000"/>
                  </a:schemeClr>
                </a:solidFill>
                <a:latin typeface="Corbel" charset="0"/>
                <a:ea typeface="Corbel" charset="0"/>
                <a:cs typeface="Corbel" charset="0"/>
              </a:rPr>
              <a:t>. Atkinson</a:t>
            </a:r>
            <a:r>
              <a:rPr lang="en-GB" sz="1600" baseline="30000" dirty="0" smtClean="0">
                <a:solidFill>
                  <a:schemeClr val="tx1">
                    <a:lumMod val="50000"/>
                    <a:lumOff val="50000"/>
                  </a:schemeClr>
                </a:solidFill>
                <a:latin typeface="Corbel" charset="0"/>
                <a:ea typeface="Corbel" charset="0"/>
                <a:cs typeface="Corbel" charset="0"/>
              </a:rPr>
              <a:t>4</a:t>
            </a:r>
          </a:p>
          <a:p>
            <a:pPr algn="ctr"/>
            <a:r>
              <a:rPr lang="en-GB" sz="1200" dirty="0" smtClean="0">
                <a:solidFill>
                  <a:schemeClr val="tx1">
                    <a:lumMod val="50000"/>
                    <a:lumOff val="50000"/>
                  </a:schemeClr>
                </a:solidFill>
                <a:latin typeface="Corbel" charset="0"/>
                <a:ea typeface="Corbel" charset="0"/>
                <a:cs typeface="Corbel" charset="0"/>
              </a:rPr>
              <a:t>*Corresponding author: </a:t>
            </a:r>
            <a:r>
              <a:rPr lang="en-GB" sz="1200" dirty="0" err="1" smtClean="0">
                <a:solidFill>
                  <a:schemeClr val="accent5">
                    <a:lumMod val="75000"/>
                  </a:schemeClr>
                </a:solidFill>
                <a:latin typeface="Corbel" charset="0"/>
                <a:ea typeface="Corbel" charset="0"/>
                <a:cs typeface="Corbel" charset="0"/>
              </a:rPr>
              <a:t>tristan.berchoux@soton.ac.uk</a:t>
            </a:r>
            <a:endParaRPr lang="en-GB" sz="1200" dirty="0" smtClean="0">
              <a:solidFill>
                <a:schemeClr val="accent5">
                  <a:lumMod val="75000"/>
                </a:schemeClr>
              </a:solidFill>
              <a:latin typeface="Corbel" charset="0"/>
              <a:ea typeface="Corbel" charset="0"/>
              <a:cs typeface="Corbel" charset="0"/>
            </a:endParaRPr>
          </a:p>
        </p:txBody>
      </p:sp>
      <p:sp>
        <p:nvSpPr>
          <p:cNvPr id="57" name="Oval 56"/>
          <p:cNvSpPr>
            <a:spLocks noChangeAspect="1"/>
          </p:cNvSpPr>
          <p:nvPr/>
        </p:nvSpPr>
        <p:spPr>
          <a:xfrm>
            <a:off x="2268597" y="3594874"/>
            <a:ext cx="985417" cy="985417"/>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9" name="Group 118"/>
          <p:cNvGrpSpPr/>
          <p:nvPr/>
        </p:nvGrpSpPr>
        <p:grpSpPr>
          <a:xfrm>
            <a:off x="1868188" y="4676048"/>
            <a:ext cx="2016486" cy="1853598"/>
            <a:chOff x="2718242" y="4959884"/>
            <a:chExt cx="2016486" cy="1853598"/>
          </a:xfrm>
        </p:grpSpPr>
        <p:grpSp>
          <p:nvGrpSpPr>
            <p:cNvPr id="122" name="Group 121"/>
            <p:cNvGrpSpPr/>
            <p:nvPr/>
          </p:nvGrpSpPr>
          <p:grpSpPr>
            <a:xfrm>
              <a:off x="2757559" y="4959884"/>
              <a:ext cx="1946473" cy="1813061"/>
              <a:chOff x="2757559" y="4959884"/>
              <a:chExt cx="1946473" cy="1813061"/>
            </a:xfrm>
          </p:grpSpPr>
          <p:sp>
            <p:nvSpPr>
              <p:cNvPr id="129" name="Rectangle 128"/>
              <p:cNvSpPr/>
              <p:nvPr/>
            </p:nvSpPr>
            <p:spPr>
              <a:xfrm>
                <a:off x="2757560" y="5365224"/>
                <a:ext cx="1946472" cy="14077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0" name="Rectangle 129"/>
              <p:cNvSpPr/>
              <p:nvPr/>
            </p:nvSpPr>
            <p:spPr>
              <a:xfrm>
                <a:off x="2757559" y="4959884"/>
                <a:ext cx="1946472" cy="40534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accent4">
                        <a:lumMod val="20000"/>
                        <a:lumOff val="80000"/>
                      </a:schemeClr>
                    </a:solidFill>
                  </a:rPr>
                  <a:t>FRAMEWORK</a:t>
                </a:r>
                <a:endParaRPr lang="en-GB" sz="2800" dirty="0">
                  <a:solidFill>
                    <a:schemeClr val="accent4">
                      <a:lumMod val="20000"/>
                      <a:lumOff val="80000"/>
                    </a:schemeClr>
                  </a:solidFill>
                </a:endParaRPr>
              </a:p>
            </p:txBody>
          </p:sp>
        </p:grpSp>
        <p:sp>
          <p:nvSpPr>
            <p:cNvPr id="125" name="Rectangle 124"/>
            <p:cNvSpPr/>
            <p:nvPr/>
          </p:nvSpPr>
          <p:spPr>
            <a:xfrm>
              <a:off x="2718242" y="6044041"/>
              <a:ext cx="2016486" cy="769441"/>
            </a:xfrm>
            <a:prstGeom prst="rect">
              <a:avLst/>
            </a:prstGeom>
          </p:spPr>
          <p:txBody>
            <a:bodyPr wrap="square">
              <a:spAutoFit/>
            </a:bodyPr>
            <a:lstStyle/>
            <a:p>
              <a:pPr algn="ctr"/>
              <a:r>
                <a:rPr lang="en-GB" sz="1100" dirty="0" smtClean="0">
                  <a:solidFill>
                    <a:schemeClr val="accent4">
                      <a:lumMod val="75000"/>
                    </a:schemeClr>
                  </a:solidFill>
                  <a:latin typeface="Corbel" charset="0"/>
                  <a:ea typeface="Corbel" charset="0"/>
                  <a:cs typeface="Corbel" charset="0"/>
                </a:rPr>
                <a:t>This research uses an adapted version of the </a:t>
              </a:r>
              <a:r>
                <a:rPr lang="en-GB" sz="1100" b="1" dirty="0" smtClean="0">
                  <a:solidFill>
                    <a:schemeClr val="accent4">
                      <a:lumMod val="75000"/>
                    </a:schemeClr>
                  </a:solidFill>
                  <a:latin typeface="Corbel" charset="0"/>
                  <a:ea typeface="Corbel" charset="0"/>
                  <a:cs typeface="Corbel" charset="0"/>
                </a:rPr>
                <a:t>Sustainable Livelihood Framework</a:t>
              </a:r>
              <a:r>
                <a:rPr lang="en-GB" sz="1100" dirty="0" smtClean="0">
                  <a:solidFill>
                    <a:schemeClr val="accent4">
                      <a:lumMod val="75000"/>
                    </a:schemeClr>
                  </a:solidFill>
                  <a:latin typeface="Corbel" charset="0"/>
                  <a:ea typeface="Corbel" charset="0"/>
                  <a:cs typeface="Corbel" charset="0"/>
                </a:rPr>
                <a:t> to characterise livelihood systems.</a:t>
              </a:r>
            </a:p>
          </p:txBody>
        </p:sp>
      </p:grpSp>
      <p:grpSp>
        <p:nvGrpSpPr>
          <p:cNvPr id="141" name="Group 140"/>
          <p:cNvGrpSpPr/>
          <p:nvPr/>
        </p:nvGrpSpPr>
        <p:grpSpPr>
          <a:xfrm>
            <a:off x="829189" y="6536277"/>
            <a:ext cx="4187627" cy="302329"/>
            <a:chOff x="1985909" y="1348642"/>
            <a:chExt cx="4187627" cy="302329"/>
          </a:xfrm>
        </p:grpSpPr>
        <p:grpSp>
          <p:nvGrpSpPr>
            <p:cNvPr id="134" name="Group 133"/>
            <p:cNvGrpSpPr/>
            <p:nvPr/>
          </p:nvGrpSpPr>
          <p:grpSpPr>
            <a:xfrm>
              <a:off x="1985909" y="1357673"/>
              <a:ext cx="1230227" cy="283153"/>
              <a:chOff x="1985909" y="1357673"/>
              <a:chExt cx="1230227" cy="283153"/>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225" y="1408892"/>
                <a:ext cx="1071911" cy="231934"/>
              </a:xfrm>
              <a:prstGeom prst="rect">
                <a:avLst/>
              </a:prstGeom>
            </p:spPr>
          </p:pic>
          <p:sp>
            <p:nvSpPr>
              <p:cNvPr id="13" name="Rectangle 12"/>
              <p:cNvSpPr/>
              <p:nvPr/>
            </p:nvSpPr>
            <p:spPr>
              <a:xfrm>
                <a:off x="1985909" y="1357673"/>
                <a:ext cx="219071" cy="256480"/>
              </a:xfrm>
              <a:prstGeom prst="rect">
                <a:avLst/>
              </a:prstGeom>
            </p:spPr>
            <p:txBody>
              <a:bodyPr wrap="square">
                <a:spAutoFit/>
              </a:bodyPr>
              <a:lstStyle/>
              <a:p>
                <a:pPr algn="ctr"/>
                <a:r>
                  <a:rPr lang="en-GB" sz="1600" baseline="30000" dirty="0" smtClean="0">
                    <a:solidFill>
                      <a:schemeClr val="tx1">
                        <a:lumMod val="50000"/>
                        <a:lumOff val="50000"/>
                      </a:schemeClr>
                    </a:solidFill>
                    <a:latin typeface="Corbel" charset="0"/>
                    <a:ea typeface="Corbel" charset="0"/>
                    <a:cs typeface="Corbel" charset="0"/>
                  </a:rPr>
                  <a:t>1</a:t>
                </a:r>
              </a:p>
            </p:txBody>
          </p:sp>
        </p:grpSp>
        <p:grpSp>
          <p:nvGrpSpPr>
            <p:cNvPr id="136" name="Group 135"/>
            <p:cNvGrpSpPr/>
            <p:nvPr/>
          </p:nvGrpSpPr>
          <p:grpSpPr>
            <a:xfrm>
              <a:off x="3253680" y="1350649"/>
              <a:ext cx="811949" cy="300322"/>
              <a:chOff x="3253680" y="1350649"/>
              <a:chExt cx="811949" cy="300322"/>
            </a:xfrm>
          </p:grpSpPr>
          <p:pic>
            <p:nvPicPr>
              <p:cNvPr id="99" name="Picture 9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151" y="1357935"/>
                <a:ext cx="681478" cy="293036"/>
              </a:xfrm>
              <a:prstGeom prst="rect">
                <a:avLst/>
              </a:prstGeom>
            </p:spPr>
          </p:pic>
          <p:sp>
            <p:nvSpPr>
              <p:cNvPr id="135" name="Rectangle 134"/>
              <p:cNvSpPr/>
              <p:nvPr/>
            </p:nvSpPr>
            <p:spPr>
              <a:xfrm>
                <a:off x="3253680" y="1350649"/>
                <a:ext cx="219071" cy="256480"/>
              </a:xfrm>
              <a:prstGeom prst="rect">
                <a:avLst/>
              </a:prstGeom>
            </p:spPr>
            <p:txBody>
              <a:bodyPr wrap="square">
                <a:spAutoFit/>
              </a:bodyPr>
              <a:lstStyle/>
              <a:p>
                <a:pPr algn="ctr"/>
                <a:r>
                  <a:rPr lang="en-GB" sz="1600" baseline="30000" dirty="0" smtClean="0">
                    <a:solidFill>
                      <a:schemeClr val="tx1">
                        <a:lumMod val="50000"/>
                        <a:lumOff val="50000"/>
                      </a:schemeClr>
                    </a:solidFill>
                    <a:latin typeface="Corbel" charset="0"/>
                    <a:ea typeface="Corbel" charset="0"/>
                    <a:cs typeface="Corbel" charset="0"/>
                  </a:rPr>
                  <a:t>2</a:t>
                </a:r>
              </a:p>
            </p:txBody>
          </p:sp>
        </p:grpSp>
        <p:grpSp>
          <p:nvGrpSpPr>
            <p:cNvPr id="138" name="Group 137"/>
            <p:cNvGrpSpPr/>
            <p:nvPr/>
          </p:nvGrpSpPr>
          <p:grpSpPr>
            <a:xfrm>
              <a:off x="4110048" y="1348642"/>
              <a:ext cx="1145181" cy="261249"/>
              <a:chOff x="4346717" y="1348642"/>
              <a:chExt cx="1145181" cy="261249"/>
            </a:xfrm>
          </p:grpSpPr>
          <p:pic>
            <p:nvPicPr>
              <p:cNvPr id="97" name="Picture 9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3222" y="1383369"/>
                <a:ext cx="1078676" cy="226522"/>
              </a:xfrm>
              <a:prstGeom prst="rect">
                <a:avLst/>
              </a:prstGeom>
            </p:spPr>
          </p:pic>
          <p:sp>
            <p:nvSpPr>
              <p:cNvPr id="137" name="Rectangle 136"/>
              <p:cNvSpPr/>
              <p:nvPr/>
            </p:nvSpPr>
            <p:spPr>
              <a:xfrm>
                <a:off x="4346717" y="1348642"/>
                <a:ext cx="219071" cy="256480"/>
              </a:xfrm>
              <a:prstGeom prst="rect">
                <a:avLst/>
              </a:prstGeom>
            </p:spPr>
            <p:txBody>
              <a:bodyPr wrap="square">
                <a:spAutoFit/>
              </a:bodyPr>
              <a:lstStyle/>
              <a:p>
                <a:pPr algn="ctr"/>
                <a:r>
                  <a:rPr lang="en-GB" sz="1600" baseline="30000" dirty="0" smtClean="0">
                    <a:solidFill>
                      <a:schemeClr val="tx1">
                        <a:lumMod val="50000"/>
                        <a:lumOff val="50000"/>
                      </a:schemeClr>
                    </a:solidFill>
                    <a:latin typeface="Corbel" charset="0"/>
                    <a:ea typeface="Corbel" charset="0"/>
                    <a:cs typeface="Corbel" charset="0"/>
                  </a:rPr>
                  <a:t>3</a:t>
                </a:r>
              </a:p>
            </p:txBody>
          </p:sp>
        </p:grpSp>
        <p:grpSp>
          <p:nvGrpSpPr>
            <p:cNvPr id="140" name="Group 139"/>
            <p:cNvGrpSpPr/>
            <p:nvPr/>
          </p:nvGrpSpPr>
          <p:grpSpPr>
            <a:xfrm>
              <a:off x="5259711" y="1349421"/>
              <a:ext cx="913825" cy="291406"/>
              <a:chOff x="5356532" y="1349421"/>
              <a:chExt cx="913825" cy="291406"/>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5331" y="1404385"/>
                <a:ext cx="755026" cy="236442"/>
              </a:xfrm>
              <a:prstGeom prst="rect">
                <a:avLst/>
              </a:prstGeom>
            </p:spPr>
          </p:pic>
          <p:sp>
            <p:nvSpPr>
              <p:cNvPr id="139" name="Rectangle 138"/>
              <p:cNvSpPr/>
              <p:nvPr/>
            </p:nvSpPr>
            <p:spPr>
              <a:xfrm>
                <a:off x="5356532" y="1349421"/>
                <a:ext cx="219071" cy="256480"/>
              </a:xfrm>
              <a:prstGeom prst="rect">
                <a:avLst/>
              </a:prstGeom>
            </p:spPr>
            <p:txBody>
              <a:bodyPr wrap="square">
                <a:spAutoFit/>
              </a:bodyPr>
              <a:lstStyle/>
              <a:p>
                <a:pPr algn="ctr"/>
                <a:r>
                  <a:rPr lang="en-GB" sz="1600" baseline="30000" dirty="0" smtClean="0">
                    <a:solidFill>
                      <a:schemeClr val="tx1">
                        <a:lumMod val="50000"/>
                        <a:lumOff val="50000"/>
                      </a:schemeClr>
                    </a:solidFill>
                    <a:latin typeface="Corbel" charset="0"/>
                    <a:ea typeface="Corbel" charset="0"/>
                    <a:cs typeface="Corbel" charset="0"/>
                  </a:rPr>
                  <a:t>4</a:t>
                </a:r>
              </a:p>
            </p:txBody>
          </p:sp>
        </p:grpSp>
      </p:grpSp>
      <p:pic>
        <p:nvPicPr>
          <p:cNvPr id="144" name="Picture 1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7660" y="6583354"/>
            <a:ext cx="676963" cy="226512"/>
          </a:xfrm>
          <a:prstGeom prst="rect">
            <a:avLst/>
          </a:prstGeom>
        </p:spPr>
      </p:pic>
      <p:sp>
        <p:nvSpPr>
          <p:cNvPr id="151" name="TextBox 150"/>
          <p:cNvSpPr txBox="1"/>
          <p:nvPr/>
        </p:nvSpPr>
        <p:spPr>
          <a:xfrm>
            <a:off x="5197250" y="6533508"/>
            <a:ext cx="908517" cy="326371"/>
          </a:xfrm>
          <a:prstGeom prst="rect">
            <a:avLst/>
          </a:prstGeom>
          <a:noFill/>
        </p:spPr>
        <p:txBody>
          <a:bodyPr wrap="square" rtlCol="0">
            <a:spAutoFit/>
          </a:bodyPr>
          <a:lstStyle/>
          <a:p>
            <a:r>
              <a:rPr lang="en-GB" sz="900" dirty="0" smtClean="0">
                <a:latin typeface="Corbel" charset="0"/>
                <a:ea typeface="Corbel" charset="0"/>
                <a:cs typeface="Corbel" charset="0"/>
              </a:rPr>
              <a:t>Work carried</a:t>
            </a:r>
          </a:p>
          <a:p>
            <a:pPr>
              <a:lnSpc>
                <a:spcPts val="120"/>
              </a:lnSpc>
            </a:pPr>
            <a:endParaRPr lang="en-GB" sz="900" dirty="0" smtClean="0">
              <a:latin typeface="Corbel" charset="0"/>
              <a:ea typeface="Corbel" charset="0"/>
              <a:cs typeface="Corbel" charset="0"/>
            </a:endParaRPr>
          </a:p>
          <a:p>
            <a:pPr>
              <a:lnSpc>
                <a:spcPts val="120"/>
              </a:lnSpc>
            </a:pPr>
            <a:endParaRPr lang="en-GB" sz="900" dirty="0" smtClean="0">
              <a:latin typeface="Corbel" charset="0"/>
              <a:ea typeface="Corbel" charset="0"/>
              <a:cs typeface="Corbel" charset="0"/>
            </a:endParaRPr>
          </a:p>
          <a:p>
            <a:pPr>
              <a:lnSpc>
                <a:spcPts val="120"/>
              </a:lnSpc>
            </a:pPr>
            <a:endParaRPr lang="en-GB" sz="900" dirty="0" smtClean="0">
              <a:latin typeface="Corbel" charset="0"/>
              <a:ea typeface="Corbel" charset="0"/>
              <a:cs typeface="Corbel" charset="0"/>
            </a:endParaRPr>
          </a:p>
          <a:p>
            <a:pPr>
              <a:lnSpc>
                <a:spcPts val="120"/>
              </a:lnSpc>
            </a:pPr>
            <a:endParaRPr lang="en-GB" sz="900" dirty="0" smtClean="0">
              <a:latin typeface="Corbel" charset="0"/>
              <a:ea typeface="Corbel" charset="0"/>
              <a:cs typeface="Corbel" charset="0"/>
            </a:endParaRPr>
          </a:p>
          <a:p>
            <a:pPr>
              <a:lnSpc>
                <a:spcPts val="120"/>
              </a:lnSpc>
            </a:pPr>
            <a:r>
              <a:rPr lang="en-GB" sz="900" dirty="0" smtClean="0">
                <a:latin typeface="Corbel" charset="0"/>
                <a:ea typeface="Corbel" charset="0"/>
                <a:cs typeface="Corbel" charset="0"/>
              </a:rPr>
              <a:t>out within:</a:t>
            </a:r>
            <a:endParaRPr lang="en-GB" sz="900" dirty="0">
              <a:latin typeface="Corbel" charset="0"/>
              <a:ea typeface="Corbel" charset="0"/>
              <a:cs typeface="Corbel" charset="0"/>
            </a:endParaRPr>
          </a:p>
        </p:txBody>
      </p:sp>
      <p:sp>
        <p:nvSpPr>
          <p:cNvPr id="96" name="Rectangle 95"/>
          <p:cNvSpPr/>
          <p:nvPr/>
        </p:nvSpPr>
        <p:spPr>
          <a:xfrm>
            <a:off x="0" y="0"/>
            <a:ext cx="9144000" cy="823265"/>
          </a:xfrm>
          <a:prstGeom prst="rect">
            <a:avLst/>
          </a:prstGeom>
          <a:solidFill>
            <a:srgbClr val="312212">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691043" y="4795"/>
            <a:ext cx="7932096" cy="830997"/>
          </a:xfrm>
          <a:prstGeom prst="rect">
            <a:avLst/>
          </a:prstGeom>
        </p:spPr>
        <p:txBody>
          <a:bodyPr wrap="square">
            <a:spAutoFit/>
          </a:bodyPr>
          <a:lstStyle/>
          <a:p>
            <a:pPr algn="ctr"/>
            <a:r>
              <a:rPr lang="en-GB" sz="2400" b="1" dirty="0" smtClean="0">
                <a:solidFill>
                  <a:schemeClr val="bg2">
                    <a:lumMod val="25000"/>
                  </a:schemeClr>
                </a:solidFill>
                <a:latin typeface="Corbel" charset="0"/>
                <a:ea typeface="Corbel" charset="0"/>
                <a:cs typeface="Corbel" charset="0"/>
              </a:rPr>
              <a:t>Livelihood profiling and sensitivity of livelihood strategies to land cover dynamics and agricultural variability</a:t>
            </a:r>
            <a:endParaRPr lang="en-GB" sz="2400" b="1" dirty="0">
              <a:solidFill>
                <a:schemeClr val="bg2">
                  <a:lumMod val="25000"/>
                </a:schemeClr>
              </a:solidFill>
              <a:latin typeface="Corbel" charset="0"/>
              <a:ea typeface="Corbel" charset="0"/>
              <a:cs typeface="Corbel" charset="0"/>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691042" cy="823266"/>
          </a:xfrm>
          <a:prstGeom prst="rect">
            <a:avLst/>
          </a:prstGeom>
        </p:spPr>
      </p:pic>
      <p:grpSp>
        <p:nvGrpSpPr>
          <p:cNvPr id="15" name="Group 14"/>
          <p:cNvGrpSpPr/>
          <p:nvPr/>
        </p:nvGrpSpPr>
        <p:grpSpPr>
          <a:xfrm>
            <a:off x="6376403" y="4998177"/>
            <a:ext cx="2528424" cy="1882382"/>
            <a:chOff x="6376403" y="4998177"/>
            <a:chExt cx="2528424" cy="1882382"/>
          </a:xfrm>
        </p:grpSpPr>
        <p:pic>
          <p:nvPicPr>
            <p:cNvPr id="142" name="Picture 1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7947" y="6526066"/>
              <a:ext cx="366879" cy="305161"/>
            </a:xfrm>
            <a:prstGeom prst="rect">
              <a:avLst/>
            </a:prstGeom>
          </p:spPr>
        </p:pic>
        <p:sp>
          <p:nvSpPr>
            <p:cNvPr id="143" name="TextBox 142"/>
            <p:cNvSpPr txBox="1"/>
            <p:nvPr/>
          </p:nvSpPr>
          <p:spPr>
            <a:xfrm>
              <a:off x="6627082" y="6513390"/>
              <a:ext cx="908517" cy="326371"/>
            </a:xfrm>
            <a:prstGeom prst="rect">
              <a:avLst/>
            </a:prstGeom>
            <a:noFill/>
          </p:spPr>
          <p:txBody>
            <a:bodyPr wrap="square" rtlCol="0">
              <a:spAutoFit/>
            </a:bodyPr>
            <a:lstStyle/>
            <a:p>
              <a:r>
                <a:rPr lang="en-GB" sz="900" dirty="0" smtClean="0">
                  <a:latin typeface="Corbel" charset="0"/>
                  <a:ea typeface="Corbel" charset="0"/>
                  <a:cs typeface="Corbel" charset="0"/>
                </a:rPr>
                <a:t>With financial</a:t>
              </a:r>
            </a:p>
            <a:p>
              <a:pPr>
                <a:lnSpc>
                  <a:spcPts val="120"/>
                </a:lnSpc>
              </a:pPr>
              <a:endParaRPr lang="en-GB" sz="900" dirty="0" smtClean="0">
                <a:latin typeface="Corbel" charset="0"/>
                <a:ea typeface="Corbel" charset="0"/>
                <a:cs typeface="Corbel" charset="0"/>
              </a:endParaRPr>
            </a:p>
            <a:p>
              <a:pPr>
                <a:lnSpc>
                  <a:spcPts val="120"/>
                </a:lnSpc>
              </a:pPr>
              <a:endParaRPr lang="en-GB" sz="900" dirty="0" smtClean="0">
                <a:latin typeface="Corbel" charset="0"/>
                <a:ea typeface="Corbel" charset="0"/>
                <a:cs typeface="Corbel" charset="0"/>
              </a:endParaRPr>
            </a:p>
            <a:p>
              <a:pPr>
                <a:lnSpc>
                  <a:spcPts val="120"/>
                </a:lnSpc>
              </a:pPr>
              <a:endParaRPr lang="en-GB" sz="900" dirty="0" smtClean="0">
                <a:latin typeface="Corbel" charset="0"/>
                <a:ea typeface="Corbel" charset="0"/>
                <a:cs typeface="Corbel" charset="0"/>
              </a:endParaRPr>
            </a:p>
            <a:p>
              <a:pPr>
                <a:lnSpc>
                  <a:spcPts val="120"/>
                </a:lnSpc>
              </a:pPr>
              <a:endParaRPr lang="en-GB" sz="900" dirty="0" smtClean="0">
                <a:latin typeface="Corbel" charset="0"/>
                <a:ea typeface="Corbel" charset="0"/>
                <a:cs typeface="Corbel" charset="0"/>
              </a:endParaRPr>
            </a:p>
            <a:p>
              <a:pPr>
                <a:lnSpc>
                  <a:spcPts val="120"/>
                </a:lnSpc>
              </a:pPr>
              <a:r>
                <a:rPr lang="en-GB" sz="900" dirty="0" smtClean="0">
                  <a:latin typeface="Corbel" charset="0"/>
                  <a:ea typeface="Corbel" charset="0"/>
                  <a:cs typeface="Corbel" charset="0"/>
                </a:rPr>
                <a:t>support from:</a:t>
              </a:r>
              <a:endParaRPr lang="en-GB" sz="900" dirty="0">
                <a:latin typeface="Corbel" charset="0"/>
                <a:ea typeface="Corbel" charset="0"/>
                <a:cs typeface="Corbel" charset="0"/>
              </a:endParaRPr>
            </a:p>
          </p:txBody>
        </p:sp>
        <p:pic>
          <p:nvPicPr>
            <p:cNvPr id="146" name="Picture 1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11544" y="6529333"/>
              <a:ext cx="271962" cy="299128"/>
            </a:xfrm>
            <a:prstGeom prst="rect">
              <a:avLst/>
            </a:prstGeom>
          </p:spPr>
        </p:pic>
        <p:grpSp>
          <p:nvGrpSpPr>
            <p:cNvPr id="150" name="Group 149"/>
            <p:cNvGrpSpPr/>
            <p:nvPr/>
          </p:nvGrpSpPr>
          <p:grpSpPr>
            <a:xfrm>
              <a:off x="7324701" y="6464361"/>
              <a:ext cx="909072" cy="416198"/>
              <a:chOff x="6980035" y="6449084"/>
              <a:chExt cx="909072" cy="416198"/>
            </a:xfrm>
          </p:grpSpPr>
          <p:pic>
            <p:nvPicPr>
              <p:cNvPr id="148" name="Picture 147"/>
              <p:cNvPicPr>
                <a:picLocks noChangeAspect="1"/>
              </p:cNvPicPr>
              <p:nvPr/>
            </p:nvPicPr>
            <p:blipFill rotWithShape="1">
              <a:blip r:embed="rId12">
                <a:extLst>
                  <a:ext uri="{28A0092B-C50C-407E-A947-70E740481C1C}">
                    <a14:useLocalDpi xmlns:a14="http://schemas.microsoft.com/office/drawing/2010/main" val="0"/>
                  </a:ext>
                </a:extLst>
              </a:blip>
              <a:srcRect b="50928"/>
              <a:stretch/>
            </p:blipFill>
            <p:spPr>
              <a:xfrm>
                <a:off x="6986286" y="6449084"/>
                <a:ext cx="902821" cy="240884"/>
              </a:xfrm>
              <a:prstGeom prst="rect">
                <a:avLst/>
              </a:prstGeom>
            </p:spPr>
          </p:pic>
          <p:pic>
            <p:nvPicPr>
              <p:cNvPr id="149" name="Picture 148"/>
              <p:cNvPicPr>
                <a:picLocks noChangeAspect="1"/>
              </p:cNvPicPr>
              <p:nvPr/>
            </p:nvPicPr>
            <p:blipFill rotWithShape="1">
              <a:blip r:embed="rId12">
                <a:extLst>
                  <a:ext uri="{28A0092B-C50C-407E-A947-70E740481C1C}">
                    <a14:useLocalDpi xmlns:a14="http://schemas.microsoft.com/office/drawing/2010/main" val="0"/>
                  </a:ext>
                </a:extLst>
              </a:blip>
              <a:srcRect t="55608"/>
              <a:stretch/>
            </p:blipFill>
            <p:spPr>
              <a:xfrm>
                <a:off x="6980035" y="6647374"/>
                <a:ext cx="902821" cy="217908"/>
              </a:xfrm>
              <a:prstGeom prst="rect">
                <a:avLst/>
              </a:prstGeom>
            </p:spPr>
          </p:pic>
        </p:grpSp>
        <p:grpSp>
          <p:nvGrpSpPr>
            <p:cNvPr id="74" name="Group 73"/>
            <p:cNvGrpSpPr/>
            <p:nvPr/>
          </p:nvGrpSpPr>
          <p:grpSpPr>
            <a:xfrm>
              <a:off x="6392926" y="4998177"/>
              <a:ext cx="2511901" cy="1476115"/>
              <a:chOff x="-771744" y="4881692"/>
              <a:chExt cx="2511901" cy="1476115"/>
            </a:xfrm>
          </p:grpSpPr>
          <p:sp>
            <p:nvSpPr>
              <p:cNvPr id="75" name="Rectangle 74"/>
              <p:cNvSpPr/>
              <p:nvPr/>
            </p:nvSpPr>
            <p:spPr>
              <a:xfrm>
                <a:off x="-771743" y="5287033"/>
                <a:ext cx="2511900" cy="1070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Rectangle 75"/>
              <p:cNvSpPr/>
              <p:nvPr/>
            </p:nvSpPr>
            <p:spPr>
              <a:xfrm>
                <a:off x="-771744" y="4881692"/>
                <a:ext cx="2511900" cy="405341"/>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bg1">
                        <a:lumMod val="95000"/>
                      </a:schemeClr>
                    </a:solidFill>
                  </a:rPr>
                  <a:t>ABOUT</a:t>
                </a:r>
                <a:endParaRPr lang="en-GB" sz="2800" dirty="0">
                  <a:solidFill>
                    <a:schemeClr val="bg1">
                      <a:lumMod val="95000"/>
                    </a:schemeClr>
                  </a:solidFill>
                </a:endParaRPr>
              </a:p>
            </p:txBody>
          </p:sp>
        </p:grpSp>
        <p:pic>
          <p:nvPicPr>
            <p:cNvPr id="78" name="Picture 77"/>
            <p:cNvPicPr>
              <a:picLocks noChangeAspect="1"/>
            </p:cNvPicPr>
            <p:nvPr/>
          </p:nvPicPr>
          <p:blipFill rotWithShape="1">
            <a:blip r:embed="rId13">
              <a:duotone>
                <a:prstClr val="black"/>
                <a:schemeClr val="tx2">
                  <a:tint val="45000"/>
                  <a:satMod val="400000"/>
                </a:schemeClr>
              </a:duotone>
              <a:extLst>
                <a:ext uri="{28A0092B-C50C-407E-A947-70E740481C1C}">
                  <a14:useLocalDpi xmlns:a14="http://schemas.microsoft.com/office/drawing/2010/main" val="0"/>
                </a:ext>
              </a:extLst>
            </a:blip>
            <a:srcRect t="90763" r="90718"/>
            <a:stretch/>
          </p:blipFill>
          <p:spPr>
            <a:xfrm>
              <a:off x="7287504" y="5410692"/>
              <a:ext cx="706220" cy="654787"/>
            </a:xfrm>
            <a:prstGeom prst="rect">
              <a:avLst/>
            </a:prstGeom>
          </p:spPr>
        </p:pic>
        <p:sp>
          <p:nvSpPr>
            <p:cNvPr id="77" name="Rectangle 76"/>
            <p:cNvSpPr/>
            <p:nvPr/>
          </p:nvSpPr>
          <p:spPr>
            <a:xfrm>
              <a:off x="6376403" y="6047540"/>
              <a:ext cx="2528423" cy="430887"/>
            </a:xfrm>
            <a:prstGeom prst="rect">
              <a:avLst/>
            </a:prstGeom>
          </p:spPr>
          <p:txBody>
            <a:bodyPr wrap="square">
              <a:spAutoFit/>
            </a:bodyPr>
            <a:lstStyle/>
            <a:p>
              <a:pPr algn="ctr"/>
              <a:r>
                <a:rPr lang="en-GB" sz="1100" dirty="0" smtClean="0">
                  <a:solidFill>
                    <a:schemeClr val="tx2">
                      <a:lumMod val="60000"/>
                      <a:lumOff val="40000"/>
                    </a:schemeClr>
                  </a:solidFill>
                  <a:latin typeface="Corbel" charset="0"/>
                  <a:ea typeface="Corbel" charset="0"/>
                  <a:cs typeface="Corbel" charset="0"/>
                </a:rPr>
                <a:t>If you want to learn more about the  </a:t>
              </a:r>
              <a:r>
                <a:rPr lang="en-GB" sz="1100" b="1" dirty="0" smtClean="0">
                  <a:solidFill>
                    <a:schemeClr val="tx2">
                      <a:lumMod val="60000"/>
                      <a:lumOff val="40000"/>
                    </a:schemeClr>
                  </a:solidFill>
                  <a:latin typeface="Corbel" charset="0"/>
                  <a:ea typeface="Corbel" charset="0"/>
                  <a:cs typeface="Corbel" charset="0"/>
                </a:rPr>
                <a:t>team</a:t>
              </a:r>
              <a:r>
                <a:rPr lang="en-GB" sz="1100" dirty="0" smtClean="0">
                  <a:solidFill>
                    <a:schemeClr val="tx2">
                      <a:lumMod val="60000"/>
                      <a:lumOff val="40000"/>
                    </a:schemeClr>
                  </a:solidFill>
                  <a:latin typeface="Corbel" charset="0"/>
                  <a:ea typeface="Corbel" charset="0"/>
                  <a:cs typeface="Corbel" charset="0"/>
                </a:rPr>
                <a:t> and about our research </a:t>
              </a:r>
              <a:r>
                <a:rPr lang="en-GB" sz="1100" b="1" dirty="0" smtClean="0">
                  <a:solidFill>
                    <a:schemeClr val="tx2">
                      <a:lumMod val="60000"/>
                      <a:lumOff val="40000"/>
                    </a:schemeClr>
                  </a:solidFill>
                  <a:latin typeface="Corbel" charset="0"/>
                  <a:ea typeface="Corbel" charset="0"/>
                  <a:cs typeface="Corbel" charset="0"/>
                </a:rPr>
                <a:t>project</a:t>
              </a:r>
              <a:r>
                <a:rPr lang="en-GB" sz="1100" dirty="0" smtClean="0">
                  <a:solidFill>
                    <a:schemeClr val="tx2">
                      <a:lumMod val="60000"/>
                      <a:lumOff val="40000"/>
                    </a:schemeClr>
                  </a:solidFill>
                  <a:latin typeface="Corbel" charset="0"/>
                  <a:ea typeface="Corbel" charset="0"/>
                  <a:cs typeface="Corbel" charset="0"/>
                </a:rPr>
                <a:t>. </a:t>
              </a:r>
            </a:p>
          </p:txBody>
        </p:sp>
        <p:sp>
          <p:nvSpPr>
            <p:cNvPr id="4" name="Rectangle 3">
              <a:hlinkClick r:id="rId14" action="ppaction://hlinksldjump"/>
            </p:cNvPr>
            <p:cNvSpPr/>
            <p:nvPr/>
          </p:nvSpPr>
          <p:spPr>
            <a:xfrm>
              <a:off x="6392926" y="5004053"/>
              <a:ext cx="2511900" cy="146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p:cNvGrpSpPr/>
          <p:nvPr/>
        </p:nvGrpSpPr>
        <p:grpSpPr>
          <a:xfrm>
            <a:off x="187181" y="1368508"/>
            <a:ext cx="1621952" cy="5176870"/>
            <a:chOff x="187181" y="1368508"/>
            <a:chExt cx="1621952" cy="5176870"/>
          </a:xfrm>
        </p:grpSpPr>
        <p:sp>
          <p:nvSpPr>
            <p:cNvPr id="51" name="Rectangle 50"/>
            <p:cNvSpPr/>
            <p:nvPr/>
          </p:nvSpPr>
          <p:spPr>
            <a:xfrm>
              <a:off x="187182" y="1773848"/>
              <a:ext cx="1621951" cy="469293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p:cNvSpPr/>
            <p:nvPr/>
          </p:nvSpPr>
          <p:spPr>
            <a:xfrm>
              <a:off x="187181" y="1368508"/>
              <a:ext cx="1621951" cy="40534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accent6">
                      <a:lumMod val="20000"/>
                      <a:lumOff val="80000"/>
                    </a:schemeClr>
                  </a:solidFill>
                </a:rPr>
                <a:t>RATIONALE</a:t>
              </a:r>
              <a:endParaRPr lang="en-GB" sz="2800" dirty="0">
                <a:solidFill>
                  <a:schemeClr val="accent6">
                    <a:lumMod val="20000"/>
                    <a:lumOff val="80000"/>
                  </a:schemeClr>
                </a:solidFill>
              </a:endParaRPr>
            </a:p>
          </p:txBody>
        </p:sp>
        <p:pic>
          <p:nvPicPr>
            <p:cNvPr id="29" name="Picture 28"/>
            <p:cNvPicPr>
              <a:picLocks noChangeAspect="1"/>
            </p:cNvPicPr>
            <p:nvPr/>
          </p:nvPicPr>
          <p:blipFill>
            <a:blip r:embed="rId1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77832" y="1799482"/>
              <a:ext cx="819346" cy="655477"/>
            </a:xfrm>
            <a:prstGeom prst="rect">
              <a:avLst/>
            </a:prstGeom>
          </p:spPr>
        </p:pic>
        <p:sp>
          <p:nvSpPr>
            <p:cNvPr id="81" name="Rectangle 80"/>
            <p:cNvSpPr/>
            <p:nvPr/>
          </p:nvSpPr>
          <p:spPr>
            <a:xfrm>
              <a:off x="187182" y="2390394"/>
              <a:ext cx="1618664" cy="4154984"/>
            </a:xfrm>
            <a:prstGeom prst="rect">
              <a:avLst/>
            </a:prstGeom>
          </p:spPr>
          <p:txBody>
            <a:bodyPr wrap="square">
              <a:spAutoFit/>
            </a:bodyPr>
            <a:lstStyle/>
            <a:p>
              <a:pPr algn="ctr"/>
              <a:r>
                <a:rPr lang="en-GB" sz="1100" dirty="0" smtClean="0">
                  <a:solidFill>
                    <a:schemeClr val="accent6">
                      <a:lumMod val="75000"/>
                    </a:schemeClr>
                  </a:solidFill>
                  <a:latin typeface="Corbel" charset="0"/>
                  <a:ea typeface="Corbel" charset="0"/>
                  <a:cs typeface="Corbel" charset="0"/>
                </a:rPr>
                <a:t>For rural households, whose livelihoods are mainly based on agriculture, a decrease in the area of land cultivated can have significant consequences on their </a:t>
              </a:r>
              <a:r>
                <a:rPr lang="en-GB" sz="1100" b="1" dirty="0" smtClean="0">
                  <a:solidFill>
                    <a:schemeClr val="accent6">
                      <a:lumMod val="75000"/>
                    </a:schemeClr>
                  </a:solidFill>
                  <a:latin typeface="Corbel" charset="0"/>
                  <a:ea typeface="Corbel" charset="0"/>
                  <a:cs typeface="Corbel" charset="0"/>
                </a:rPr>
                <a:t>livelihood strategies</a:t>
              </a:r>
              <a:r>
                <a:rPr lang="en-GB" sz="1100" dirty="0" smtClean="0">
                  <a:solidFill>
                    <a:schemeClr val="accent6">
                      <a:lumMod val="75000"/>
                    </a:schemeClr>
                  </a:solidFill>
                  <a:latin typeface="Corbel" charset="0"/>
                  <a:ea typeface="Corbel" charset="0"/>
                  <a:cs typeface="Corbel" charset="0"/>
                </a:rPr>
                <a:t>, thus on their livelihood outcomes. However, it is still unclear </a:t>
              </a:r>
              <a:r>
                <a:rPr lang="en-GB" sz="1100" b="1" dirty="0" smtClean="0">
                  <a:solidFill>
                    <a:schemeClr val="accent6">
                      <a:lumMod val="75000"/>
                    </a:schemeClr>
                  </a:solidFill>
                  <a:latin typeface="Corbel" charset="0"/>
                  <a:ea typeface="Corbel" charset="0"/>
                  <a:cs typeface="Corbel" charset="0"/>
                </a:rPr>
                <a:t>how changes in cultivated area and agricultural productivity influence households’ livelihood systems</a:t>
              </a:r>
              <a:r>
                <a:rPr lang="en-GB" sz="1100" dirty="0" smtClean="0">
                  <a:solidFill>
                    <a:schemeClr val="accent6">
                      <a:lumMod val="75000"/>
                    </a:schemeClr>
                  </a:solidFill>
                  <a:latin typeface="Corbel" charset="0"/>
                  <a:ea typeface="Corbel" charset="0"/>
                  <a:cs typeface="Corbel" charset="0"/>
                </a:rPr>
                <a:t>, including community capitals and households’ livelihood strategies.</a:t>
              </a:r>
            </a:p>
            <a:p>
              <a:pPr algn="ctr"/>
              <a:r>
                <a:rPr lang="en-GB" sz="1100" dirty="0" smtClean="0">
                  <a:solidFill>
                    <a:schemeClr val="accent6">
                      <a:lumMod val="75000"/>
                    </a:schemeClr>
                  </a:solidFill>
                </a:rPr>
                <a:t>This study investigates </a:t>
              </a:r>
              <a:r>
                <a:rPr lang="en-GB" sz="1100" b="1" dirty="0" smtClean="0">
                  <a:solidFill>
                    <a:schemeClr val="accent6">
                      <a:lumMod val="75000"/>
                    </a:schemeClr>
                  </a:solidFill>
                </a:rPr>
                <a:t>how agricultural unpredictability relates to livelihood systems</a:t>
              </a:r>
              <a:r>
                <a:rPr lang="en-GB" sz="1100" dirty="0" smtClean="0">
                  <a:solidFill>
                    <a:schemeClr val="accent6">
                      <a:lumMod val="75000"/>
                    </a:schemeClr>
                  </a:solidFill>
                </a:rPr>
                <a:t>.</a:t>
              </a:r>
              <a:endParaRPr lang="en-GB" sz="1100" dirty="0">
                <a:solidFill>
                  <a:schemeClr val="accent6">
                    <a:lumMod val="75000"/>
                  </a:schemeClr>
                </a:solidFill>
                <a:latin typeface="Corbel" charset="0"/>
                <a:ea typeface="Corbel" charset="0"/>
                <a:cs typeface="Corbel" charset="0"/>
              </a:endParaRPr>
            </a:p>
          </p:txBody>
        </p:sp>
        <p:sp>
          <p:nvSpPr>
            <p:cNvPr id="7" name="Rectangle 6">
              <a:hlinkClick r:id="rId16" action="ppaction://hlinksldjump"/>
            </p:cNvPr>
            <p:cNvSpPr/>
            <p:nvPr/>
          </p:nvSpPr>
          <p:spPr>
            <a:xfrm>
              <a:off x="187181" y="1368508"/>
              <a:ext cx="1618665" cy="5095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p:cNvGrpSpPr/>
          <p:nvPr/>
        </p:nvGrpSpPr>
        <p:grpSpPr>
          <a:xfrm>
            <a:off x="7931469" y="-213742"/>
            <a:ext cx="1795243" cy="1386303"/>
            <a:chOff x="7877680" y="-127679"/>
            <a:chExt cx="1795243" cy="1386303"/>
          </a:xfrm>
        </p:grpSpPr>
        <p:pic>
          <p:nvPicPr>
            <p:cNvPr id="10" name="Picture 9"/>
            <p:cNvPicPr>
              <a:picLocks noChangeAspect="1"/>
            </p:cNvPicPr>
            <p:nvPr/>
          </p:nvPicPr>
          <p:blipFill rotWithShape="1">
            <a:blip r:embed="rId17">
              <a:extLst>
                <a:ext uri="{28A0092B-C50C-407E-A947-70E740481C1C}">
                  <a14:useLocalDpi xmlns:a14="http://schemas.microsoft.com/office/drawing/2010/main" val="0"/>
                </a:ext>
              </a:extLst>
            </a:blip>
            <a:srcRect r="41230" b="47083"/>
            <a:stretch/>
          </p:blipFill>
          <p:spPr>
            <a:xfrm rot="9310153" flipH="1">
              <a:off x="7877680" y="-127679"/>
              <a:ext cx="1795243" cy="1377416"/>
            </a:xfrm>
            <a:prstGeom prst="rect">
              <a:avLst/>
            </a:prstGeom>
          </p:spPr>
        </p:pic>
        <p:sp>
          <p:nvSpPr>
            <p:cNvPr id="11" name="TextBox 10"/>
            <p:cNvSpPr txBox="1"/>
            <p:nvPr/>
          </p:nvSpPr>
          <p:spPr>
            <a:xfrm>
              <a:off x="8102445" y="673849"/>
              <a:ext cx="753627" cy="584775"/>
            </a:xfrm>
            <a:prstGeom prst="rect">
              <a:avLst/>
            </a:prstGeom>
            <a:noFill/>
          </p:spPr>
          <p:txBody>
            <a:bodyPr wrap="square" rtlCol="0">
              <a:spAutoFit/>
            </a:bodyPr>
            <a:lstStyle/>
            <a:p>
              <a:pPr algn="ctr"/>
              <a:r>
                <a:rPr lang="en-GB" sz="800" dirty="0" smtClean="0">
                  <a:solidFill>
                    <a:srgbClr val="3BAA9B"/>
                  </a:solidFill>
                  <a:latin typeface="Corbel" charset="0"/>
                  <a:ea typeface="Corbel" charset="0"/>
                  <a:cs typeface="Corbel" charset="0"/>
                </a:rPr>
                <a:t>Click on the boxes if you want to learn more.</a:t>
              </a:r>
              <a:endParaRPr lang="en-GB" sz="800" dirty="0">
                <a:solidFill>
                  <a:srgbClr val="3BAA9B"/>
                </a:solidFill>
                <a:latin typeface="Corbel" charset="0"/>
                <a:ea typeface="Corbel" charset="0"/>
                <a:cs typeface="Corbel" charset="0"/>
              </a:endParaRPr>
            </a:p>
          </p:txBody>
        </p:sp>
      </p:grpSp>
      <p:grpSp>
        <p:nvGrpSpPr>
          <p:cNvPr id="17" name="Group 16"/>
          <p:cNvGrpSpPr/>
          <p:nvPr/>
        </p:nvGrpSpPr>
        <p:grpSpPr>
          <a:xfrm>
            <a:off x="1868187" y="1368508"/>
            <a:ext cx="2016487" cy="2228071"/>
            <a:chOff x="1868187" y="1368508"/>
            <a:chExt cx="2016487" cy="2228071"/>
          </a:xfrm>
        </p:grpSpPr>
        <p:cxnSp>
          <p:nvCxnSpPr>
            <p:cNvPr id="59" name="Straight Connector 58"/>
            <p:cNvCxnSpPr/>
            <p:nvPr/>
          </p:nvCxnSpPr>
          <p:spPr>
            <a:xfrm>
              <a:off x="2771290" y="3344579"/>
              <a:ext cx="0" cy="25200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2" name="Group 131"/>
            <p:cNvGrpSpPr/>
            <p:nvPr/>
          </p:nvGrpSpPr>
          <p:grpSpPr>
            <a:xfrm>
              <a:off x="1868187" y="1371197"/>
              <a:ext cx="2016487" cy="2034821"/>
              <a:chOff x="579964" y="4689412"/>
              <a:chExt cx="2016487" cy="2034821"/>
            </a:xfrm>
          </p:grpSpPr>
          <p:grpSp>
            <p:nvGrpSpPr>
              <p:cNvPr id="46" name="Group 45"/>
              <p:cNvGrpSpPr/>
              <p:nvPr/>
            </p:nvGrpSpPr>
            <p:grpSpPr>
              <a:xfrm>
                <a:off x="673072" y="4689412"/>
                <a:ext cx="1828664" cy="2011645"/>
                <a:chOff x="3300819" y="4959884"/>
                <a:chExt cx="1828664" cy="2011645"/>
              </a:xfrm>
            </p:grpSpPr>
            <p:sp>
              <p:nvSpPr>
                <p:cNvPr id="47" name="Rectangle 46"/>
                <p:cNvSpPr/>
                <p:nvPr/>
              </p:nvSpPr>
              <p:spPr>
                <a:xfrm>
                  <a:off x="3300820" y="5365225"/>
                  <a:ext cx="1828663" cy="16063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p:cNvSpPr/>
                <p:nvPr/>
              </p:nvSpPr>
              <p:spPr>
                <a:xfrm>
                  <a:off x="3300819" y="4959884"/>
                  <a:ext cx="1828664" cy="4053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accent5">
                          <a:lumMod val="20000"/>
                          <a:lumOff val="80000"/>
                        </a:schemeClr>
                      </a:solidFill>
                    </a:rPr>
                    <a:t>CASE STUDY</a:t>
                  </a:r>
                  <a:endParaRPr lang="en-GB" sz="2800" dirty="0">
                    <a:solidFill>
                      <a:schemeClr val="accent5">
                        <a:lumMod val="20000"/>
                        <a:lumOff val="80000"/>
                      </a:schemeClr>
                    </a:solidFill>
                  </a:endParaRPr>
                </a:p>
              </p:txBody>
            </p:sp>
          </p:grpSp>
          <p:grpSp>
            <p:nvGrpSpPr>
              <p:cNvPr id="115" name="Group 114"/>
              <p:cNvGrpSpPr/>
              <p:nvPr/>
            </p:nvGrpSpPr>
            <p:grpSpPr>
              <a:xfrm>
                <a:off x="579964" y="5148318"/>
                <a:ext cx="2016487" cy="1575915"/>
                <a:chOff x="579964" y="5148318"/>
                <a:chExt cx="2016487" cy="1575915"/>
              </a:xfrm>
            </p:grpSpPr>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112931" y="5148318"/>
                  <a:ext cx="966795" cy="504182"/>
                </a:xfrm>
                <a:prstGeom prst="rect">
                  <a:avLst/>
                </a:prstGeom>
              </p:spPr>
            </p:pic>
            <p:sp>
              <p:nvSpPr>
                <p:cNvPr id="94" name="Rectangle 93"/>
                <p:cNvSpPr/>
                <p:nvPr/>
              </p:nvSpPr>
              <p:spPr>
                <a:xfrm>
                  <a:off x="579964" y="5616237"/>
                  <a:ext cx="2016487" cy="1107996"/>
                </a:xfrm>
                <a:prstGeom prst="rect">
                  <a:avLst/>
                </a:prstGeom>
              </p:spPr>
              <p:txBody>
                <a:bodyPr wrap="square">
                  <a:spAutoFit/>
                </a:bodyPr>
                <a:lstStyle/>
                <a:p>
                  <a:pPr algn="ctr"/>
                  <a:r>
                    <a:rPr lang="en-GB" sz="1100" dirty="0" smtClean="0">
                      <a:solidFill>
                        <a:schemeClr val="accent1"/>
                      </a:solidFill>
                    </a:rPr>
                    <a:t>The majority of Odisha’s population depend directly or indirectly on agriculture for their livelihoods (60%), which means they are </a:t>
                  </a:r>
                  <a:r>
                    <a:rPr lang="en-GB" sz="1100" b="1" dirty="0" smtClean="0">
                      <a:solidFill>
                        <a:schemeClr val="accent1"/>
                      </a:solidFill>
                    </a:rPr>
                    <a:t>highly exposed to climate variability</a:t>
                  </a:r>
                  <a:r>
                    <a:rPr lang="en-GB" sz="1100" dirty="0" smtClean="0">
                      <a:solidFill>
                        <a:schemeClr val="accent1"/>
                      </a:solidFill>
                    </a:rPr>
                    <a:t>.</a:t>
                  </a:r>
                  <a:endParaRPr lang="en-GB" sz="1100" dirty="0">
                    <a:solidFill>
                      <a:schemeClr val="accent1"/>
                    </a:solidFill>
                  </a:endParaRPr>
                </a:p>
              </p:txBody>
            </p:sp>
          </p:grpSp>
        </p:grpSp>
        <p:sp>
          <p:nvSpPr>
            <p:cNvPr id="16" name="Rectangle 15">
              <a:hlinkClick r:id="rId19" action="ppaction://hlinksldjump"/>
            </p:cNvPr>
            <p:cNvSpPr/>
            <p:nvPr/>
          </p:nvSpPr>
          <p:spPr>
            <a:xfrm>
              <a:off x="1961294" y="1368508"/>
              <a:ext cx="1828665" cy="2014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 name="Group 22"/>
          <p:cNvGrpSpPr/>
          <p:nvPr/>
        </p:nvGrpSpPr>
        <p:grpSpPr>
          <a:xfrm>
            <a:off x="3907767" y="1347181"/>
            <a:ext cx="2403963" cy="2865074"/>
            <a:chOff x="3907767" y="1347181"/>
            <a:chExt cx="2403963" cy="2865074"/>
          </a:xfrm>
        </p:grpSpPr>
        <p:grpSp>
          <p:nvGrpSpPr>
            <p:cNvPr id="18" name="Group 17"/>
            <p:cNvGrpSpPr/>
            <p:nvPr/>
          </p:nvGrpSpPr>
          <p:grpSpPr>
            <a:xfrm>
              <a:off x="3907767" y="1369265"/>
              <a:ext cx="2403963" cy="2842990"/>
              <a:chOff x="3907767" y="1369265"/>
              <a:chExt cx="2403963" cy="2842990"/>
            </a:xfrm>
          </p:grpSpPr>
          <p:grpSp>
            <p:nvGrpSpPr>
              <p:cNvPr id="50" name="Group 49"/>
              <p:cNvGrpSpPr/>
              <p:nvPr/>
            </p:nvGrpSpPr>
            <p:grpSpPr>
              <a:xfrm>
                <a:off x="3907767" y="1369265"/>
                <a:ext cx="2403963" cy="2804702"/>
                <a:chOff x="2796488" y="4959884"/>
                <a:chExt cx="2403963" cy="2804702"/>
              </a:xfrm>
            </p:grpSpPr>
            <p:grpSp>
              <p:nvGrpSpPr>
                <p:cNvPr id="45" name="Group 44"/>
                <p:cNvGrpSpPr/>
                <p:nvPr/>
              </p:nvGrpSpPr>
              <p:grpSpPr>
                <a:xfrm>
                  <a:off x="2834129" y="4959884"/>
                  <a:ext cx="2295355" cy="2804702"/>
                  <a:chOff x="2834129" y="4959884"/>
                  <a:chExt cx="2295355" cy="2804702"/>
                </a:xfrm>
              </p:grpSpPr>
              <p:sp>
                <p:nvSpPr>
                  <p:cNvPr id="41" name="Rectangle 40"/>
                  <p:cNvSpPr/>
                  <p:nvPr/>
                </p:nvSpPr>
                <p:spPr>
                  <a:xfrm>
                    <a:off x="2834130" y="5365224"/>
                    <a:ext cx="2295354" cy="23993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p:cNvSpPr/>
                  <p:nvPr/>
                </p:nvSpPr>
                <p:spPr>
                  <a:xfrm>
                    <a:off x="2834129" y="4959884"/>
                    <a:ext cx="2295354" cy="405341"/>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accent2">
                            <a:lumMod val="20000"/>
                            <a:lumOff val="80000"/>
                          </a:schemeClr>
                        </a:solidFill>
                      </a:rPr>
                      <a:t>METHODS</a:t>
                    </a:r>
                    <a:endParaRPr lang="en-GB" sz="2800" dirty="0">
                      <a:solidFill>
                        <a:schemeClr val="accent2">
                          <a:lumMod val="20000"/>
                          <a:lumOff val="80000"/>
                        </a:schemeClr>
                      </a:solidFill>
                    </a:endParaRPr>
                  </a:p>
                </p:txBody>
              </p:sp>
            </p:grpSp>
            <p:grpSp>
              <p:nvGrpSpPr>
                <p:cNvPr id="42" name="Group 41"/>
                <p:cNvGrpSpPr/>
                <p:nvPr/>
              </p:nvGrpSpPr>
              <p:grpSpPr>
                <a:xfrm>
                  <a:off x="3925582" y="5590093"/>
                  <a:ext cx="1274869" cy="853344"/>
                  <a:chOff x="4119434" y="5433494"/>
                  <a:chExt cx="1274869" cy="853344"/>
                </a:xfrm>
              </p:grpSpPr>
              <p:pic>
                <p:nvPicPr>
                  <p:cNvPr id="37" name="Picture 36"/>
                  <p:cNvPicPr>
                    <a:picLocks noChangeAspect="1"/>
                  </p:cNvPicPr>
                  <p:nvPr/>
                </p:nvPicPr>
                <p:blipFill>
                  <a:blip r:embed="rId20">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445916" y="5433494"/>
                    <a:ext cx="652999" cy="652999"/>
                  </a:xfrm>
                  <a:prstGeom prst="rect">
                    <a:avLst/>
                  </a:prstGeom>
                </p:spPr>
              </p:pic>
              <p:sp>
                <p:nvSpPr>
                  <p:cNvPr id="39" name="Rectangle 38"/>
                  <p:cNvSpPr/>
                  <p:nvPr/>
                </p:nvSpPr>
                <p:spPr>
                  <a:xfrm>
                    <a:off x="4119434" y="6025228"/>
                    <a:ext cx="1274869" cy="261610"/>
                  </a:xfrm>
                  <a:prstGeom prst="rect">
                    <a:avLst/>
                  </a:prstGeom>
                </p:spPr>
                <p:txBody>
                  <a:bodyPr wrap="square">
                    <a:spAutoFit/>
                  </a:bodyPr>
                  <a:lstStyle/>
                  <a:p>
                    <a:pPr algn="ctr"/>
                    <a:r>
                      <a:rPr lang="en-GB" sz="1100" dirty="0" smtClean="0">
                        <a:solidFill>
                          <a:srgbClr val="DF966C"/>
                        </a:solidFill>
                        <a:latin typeface="Corbel" charset="0"/>
                        <a:ea typeface="Corbel" charset="0"/>
                        <a:cs typeface="Corbel" charset="0"/>
                      </a:rPr>
                      <a:t>LIVELIHOODS</a:t>
                    </a:r>
                  </a:p>
                </p:txBody>
              </p:sp>
            </p:grpSp>
            <p:grpSp>
              <p:nvGrpSpPr>
                <p:cNvPr id="44" name="Group 43"/>
                <p:cNvGrpSpPr/>
                <p:nvPr/>
              </p:nvGrpSpPr>
              <p:grpSpPr>
                <a:xfrm>
                  <a:off x="2796488" y="5459390"/>
                  <a:ext cx="1341051" cy="1153324"/>
                  <a:chOff x="2796488" y="5459390"/>
                  <a:chExt cx="1341051" cy="1153324"/>
                </a:xfrm>
              </p:grpSpPr>
              <p:sp>
                <p:nvSpPr>
                  <p:cNvPr id="40" name="Rectangle 39"/>
                  <p:cNvSpPr/>
                  <p:nvPr/>
                </p:nvSpPr>
                <p:spPr>
                  <a:xfrm>
                    <a:off x="2796488" y="6181827"/>
                    <a:ext cx="1341051" cy="430887"/>
                  </a:xfrm>
                  <a:prstGeom prst="rect">
                    <a:avLst/>
                  </a:prstGeom>
                </p:spPr>
                <p:txBody>
                  <a:bodyPr wrap="square">
                    <a:spAutoFit/>
                  </a:bodyPr>
                  <a:lstStyle/>
                  <a:p>
                    <a:pPr algn="ctr"/>
                    <a:r>
                      <a:rPr lang="en-GB" sz="1100" dirty="0" smtClean="0">
                        <a:solidFill>
                          <a:srgbClr val="ED9F73"/>
                        </a:solidFill>
                        <a:latin typeface="Corbel" charset="0"/>
                        <a:ea typeface="Corbel" charset="0"/>
                        <a:cs typeface="Corbel" charset="0"/>
                      </a:rPr>
                      <a:t>AGRICULTURAL</a:t>
                    </a:r>
                  </a:p>
                  <a:p>
                    <a:pPr algn="ctr"/>
                    <a:r>
                      <a:rPr lang="en-GB" sz="1100" dirty="0" smtClean="0">
                        <a:solidFill>
                          <a:srgbClr val="ED9F73"/>
                        </a:solidFill>
                        <a:latin typeface="Corbel" charset="0"/>
                        <a:ea typeface="Corbel" charset="0"/>
                        <a:cs typeface="Corbel" charset="0"/>
                      </a:rPr>
                      <a:t>VARIABILITY</a:t>
                    </a:r>
                  </a:p>
                </p:txBody>
              </p:sp>
              <p:pic>
                <p:nvPicPr>
                  <p:cNvPr id="43" name="Picture 42"/>
                  <p:cNvPicPr>
                    <a:picLocks noChangeAspect="1"/>
                  </p:cNvPicPr>
                  <p:nvPr/>
                </p:nvPicPr>
                <p:blipFill rotWithShape="1">
                  <a:blip r:embed="rId21">
                    <a:duotone>
                      <a:prstClr val="black"/>
                      <a:schemeClr val="accent2">
                        <a:tint val="45000"/>
                        <a:satMod val="400000"/>
                      </a:schemeClr>
                    </a:duotone>
                    <a:extLst>
                      <a:ext uri="{28A0092B-C50C-407E-A947-70E740481C1C}">
                        <a14:useLocalDpi xmlns:a14="http://schemas.microsoft.com/office/drawing/2010/main" val="0"/>
                      </a:ext>
                    </a:extLst>
                  </a:blip>
                  <a:srcRect r="90795" b="88506"/>
                  <a:stretch/>
                </p:blipFill>
                <p:spPr>
                  <a:xfrm>
                    <a:off x="3091926" y="5459390"/>
                    <a:ext cx="750176" cy="788276"/>
                  </a:xfrm>
                  <a:prstGeom prst="rect">
                    <a:avLst/>
                  </a:prstGeom>
                </p:spPr>
              </p:pic>
            </p:grpSp>
          </p:grpSp>
          <p:sp>
            <p:nvSpPr>
              <p:cNvPr id="82" name="Rectangle 81"/>
              <p:cNvSpPr/>
              <p:nvPr/>
            </p:nvSpPr>
            <p:spPr>
              <a:xfrm>
                <a:off x="3940145" y="2934982"/>
                <a:ext cx="2300616" cy="1277273"/>
              </a:xfrm>
              <a:prstGeom prst="rect">
                <a:avLst/>
              </a:prstGeom>
            </p:spPr>
            <p:txBody>
              <a:bodyPr wrap="square">
                <a:spAutoFit/>
              </a:bodyPr>
              <a:lstStyle/>
              <a:p>
                <a:pPr algn="ctr"/>
                <a:r>
                  <a:rPr lang="en-GB" sz="1100" dirty="0" smtClean="0">
                    <a:solidFill>
                      <a:schemeClr val="accent2">
                        <a:lumMod val="75000"/>
                      </a:schemeClr>
                    </a:solidFill>
                  </a:rPr>
                  <a:t>This study combines together earth observation from space, national census and participatory qualitative data into a community-wise </a:t>
                </a:r>
                <a:r>
                  <a:rPr lang="en-GB" sz="1100" b="1" dirty="0" smtClean="0">
                    <a:solidFill>
                      <a:schemeClr val="accent2">
                        <a:lumMod val="75000"/>
                      </a:schemeClr>
                    </a:solidFill>
                  </a:rPr>
                  <a:t>analysis of the relationships between predictability in agricultural production and livelihood capitals. </a:t>
                </a:r>
                <a:endParaRPr lang="en-GB" sz="1100" b="1" dirty="0">
                  <a:solidFill>
                    <a:schemeClr val="accent2">
                      <a:lumMod val="75000"/>
                    </a:schemeClr>
                  </a:solidFill>
                  <a:latin typeface="Corbel" charset="0"/>
                  <a:ea typeface="Corbel" charset="0"/>
                  <a:cs typeface="Corbel" charset="0"/>
                </a:endParaRPr>
              </a:p>
            </p:txBody>
          </p:sp>
        </p:grpSp>
        <p:sp>
          <p:nvSpPr>
            <p:cNvPr id="19" name="Rectangle 18">
              <a:hlinkClick r:id="rId22" action="ppaction://hlinksldjump"/>
            </p:cNvPr>
            <p:cNvSpPr/>
            <p:nvPr/>
          </p:nvSpPr>
          <p:spPr>
            <a:xfrm>
              <a:off x="3940145" y="1368697"/>
              <a:ext cx="1180495" cy="2786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3" action="ppaction://hlinksldjump"/>
            </p:cNvPr>
            <p:cNvSpPr/>
            <p:nvPr/>
          </p:nvSpPr>
          <p:spPr>
            <a:xfrm>
              <a:off x="5197250" y="1347181"/>
              <a:ext cx="1043511" cy="2826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5" name="Picture 24"/>
          <p:cNvPicPr>
            <a:picLocks noChangeAspect="1"/>
          </p:cNvPicPr>
          <p:nvPr/>
        </p:nvPicPr>
        <p:blipFill>
          <a:blip r:embed="rId2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428645" y="5131979"/>
            <a:ext cx="812843" cy="666322"/>
          </a:xfrm>
          <a:prstGeom prst="rect">
            <a:avLst/>
          </a:prstGeom>
        </p:spPr>
      </p:pic>
      <p:sp>
        <p:nvSpPr>
          <p:cNvPr id="26" name="Rectangle 25">
            <a:hlinkClick r:id="rId25" action="ppaction://hlinksldjump"/>
          </p:cNvPr>
          <p:cNvSpPr/>
          <p:nvPr/>
        </p:nvSpPr>
        <p:spPr>
          <a:xfrm>
            <a:off x="1907505" y="4656804"/>
            <a:ext cx="1946472" cy="1844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6" action="ppaction://hlinksldjump"/>
          </p:cNvPr>
          <p:cNvSpPr/>
          <p:nvPr/>
        </p:nvSpPr>
        <p:spPr>
          <a:xfrm>
            <a:off x="187181" y="1347181"/>
            <a:ext cx="1618665" cy="5099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6355287" y="1352786"/>
            <a:ext cx="2575297" cy="3594485"/>
            <a:chOff x="6355287" y="1352786"/>
            <a:chExt cx="2575297" cy="3594485"/>
          </a:xfrm>
        </p:grpSpPr>
        <p:sp>
          <p:nvSpPr>
            <p:cNvPr id="111" name="Rectangle 110"/>
            <p:cNvSpPr/>
            <p:nvPr/>
          </p:nvSpPr>
          <p:spPr>
            <a:xfrm>
              <a:off x="6392929" y="1760969"/>
              <a:ext cx="2513076" cy="3173644"/>
            </a:xfrm>
            <a:prstGeom prst="rect">
              <a:avLst/>
            </a:prstGeom>
            <a:solidFill>
              <a:srgbClr val="FF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Rectangle 111"/>
            <p:cNvSpPr/>
            <p:nvPr/>
          </p:nvSpPr>
          <p:spPr>
            <a:xfrm>
              <a:off x="6392927" y="1355629"/>
              <a:ext cx="2513077" cy="4053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accent2">
                      <a:lumMod val="20000"/>
                      <a:lumOff val="80000"/>
                    </a:schemeClr>
                  </a:solidFill>
                </a:rPr>
                <a:t>RESULTS</a:t>
              </a:r>
              <a:endParaRPr lang="en-GB" sz="2800" dirty="0">
                <a:solidFill>
                  <a:schemeClr val="accent2">
                    <a:lumMod val="20000"/>
                    <a:lumOff val="80000"/>
                  </a:schemeClr>
                </a:solidFill>
              </a:endParaRPr>
            </a:p>
          </p:txBody>
        </p:sp>
        <p:pic>
          <p:nvPicPr>
            <p:cNvPr id="114" name="Picture 113"/>
            <p:cNvPicPr>
              <a:picLocks noChangeAspect="1"/>
            </p:cNvPicPr>
            <p:nvPr/>
          </p:nvPicPr>
          <p:blipFill rotWithShape="1">
            <a:blip r:embed="rId26">
              <a:duotone>
                <a:schemeClr val="accent2">
                  <a:shade val="45000"/>
                  <a:satMod val="135000"/>
                </a:schemeClr>
                <a:prstClr val="white"/>
              </a:duotone>
              <a:lum bright="-37000" contrast="61000"/>
              <a:extLst>
                <a:ext uri="{28A0092B-C50C-407E-A947-70E740481C1C}">
                  <a14:useLocalDpi xmlns:a14="http://schemas.microsoft.com/office/drawing/2010/main" val="0"/>
                </a:ext>
              </a:extLst>
            </a:blip>
            <a:srcRect t="89938" r="88986"/>
            <a:stretch/>
          </p:blipFill>
          <p:spPr>
            <a:xfrm>
              <a:off x="6676499" y="1825756"/>
              <a:ext cx="690216" cy="530609"/>
            </a:xfrm>
            <a:prstGeom prst="rect">
              <a:avLst/>
            </a:prstGeom>
          </p:spPr>
        </p:pic>
        <p:pic>
          <p:nvPicPr>
            <p:cNvPr id="30" name="Picture 29"/>
            <p:cNvPicPr>
              <a:picLocks noChangeAspect="1"/>
            </p:cNvPicPr>
            <p:nvPr/>
          </p:nvPicPr>
          <p:blipFill>
            <a:blip r:embed="rId27">
              <a:duotone>
                <a:schemeClr val="accent2">
                  <a:shade val="45000"/>
                  <a:satMod val="135000"/>
                </a:schemeClr>
                <a:prstClr val="white"/>
              </a:duotone>
              <a:lum bright="-40000" contrast="56000"/>
              <a:extLst>
                <a:ext uri="{28A0092B-C50C-407E-A947-70E740481C1C}">
                  <a14:useLocalDpi xmlns:a14="http://schemas.microsoft.com/office/drawing/2010/main" val="0"/>
                </a:ext>
              </a:extLst>
            </a:blip>
            <a:stretch>
              <a:fillRect/>
            </a:stretch>
          </p:blipFill>
          <p:spPr>
            <a:xfrm>
              <a:off x="7962263" y="1796183"/>
              <a:ext cx="572759" cy="596137"/>
            </a:xfrm>
            <a:prstGeom prst="rect">
              <a:avLst/>
            </a:prstGeom>
          </p:spPr>
        </p:pic>
        <p:sp>
          <p:nvSpPr>
            <p:cNvPr id="118" name="Rectangle 117"/>
            <p:cNvSpPr/>
            <p:nvPr/>
          </p:nvSpPr>
          <p:spPr>
            <a:xfrm>
              <a:off x="6392926" y="2804532"/>
              <a:ext cx="2511900" cy="2123658"/>
            </a:xfrm>
            <a:prstGeom prst="rect">
              <a:avLst/>
            </a:prstGeom>
          </p:spPr>
          <p:txBody>
            <a:bodyPr wrap="square">
              <a:spAutoFit/>
            </a:bodyPr>
            <a:lstStyle/>
            <a:p>
              <a:pPr algn="ctr"/>
              <a:r>
                <a:rPr lang="en-GB" sz="1100" dirty="0" smtClean="0">
                  <a:solidFill>
                    <a:srgbClr val="C00000"/>
                  </a:solidFill>
                  <a:latin typeface="Corbel" charset="0"/>
                  <a:ea typeface="Corbel" charset="0"/>
                  <a:cs typeface="Corbel" charset="0"/>
                </a:rPr>
                <a:t>T</a:t>
              </a:r>
              <a:r>
                <a:rPr lang="en-GB" sz="1100" dirty="0" smtClean="0">
                  <a:solidFill>
                    <a:srgbClr val="C00000"/>
                  </a:solidFill>
                </a:rPr>
                <a:t>here </a:t>
              </a:r>
              <a:r>
                <a:rPr lang="en-GB" sz="1100" dirty="0">
                  <a:solidFill>
                    <a:srgbClr val="C00000"/>
                  </a:solidFill>
                </a:rPr>
                <a:t>is a relationship between the set of livelihood capitals a community has access to and the </a:t>
              </a:r>
              <a:r>
                <a:rPr lang="en-GB" sz="1100" b="1" dirty="0" smtClean="0">
                  <a:solidFill>
                    <a:srgbClr val="C00000"/>
                  </a:solidFill>
                </a:rPr>
                <a:t>level of predictability </a:t>
              </a:r>
              <a:r>
                <a:rPr lang="en-GB" sz="1100" dirty="0" smtClean="0">
                  <a:solidFill>
                    <a:srgbClr val="C00000"/>
                  </a:solidFill>
                </a:rPr>
                <a:t>of their agricultural </a:t>
              </a:r>
              <a:r>
                <a:rPr lang="en-GB" sz="1100" dirty="0">
                  <a:solidFill>
                    <a:srgbClr val="C00000"/>
                  </a:solidFill>
                </a:rPr>
                <a:t>production </a:t>
              </a:r>
              <a:r>
                <a:rPr lang="en-GB" sz="1100" dirty="0" smtClean="0">
                  <a:solidFill>
                    <a:srgbClr val="C00000"/>
                  </a:solidFill>
                </a:rPr>
                <a:t>based on climate indicators. </a:t>
              </a:r>
              <a:r>
                <a:rPr lang="en-GB" sz="1100" dirty="0">
                  <a:solidFill>
                    <a:srgbClr val="C00000"/>
                  </a:solidFill>
                </a:rPr>
                <a:t>It is argued that </a:t>
              </a:r>
              <a:r>
                <a:rPr lang="en-GB" sz="1100" b="1" dirty="0">
                  <a:solidFill>
                    <a:srgbClr val="C00000"/>
                  </a:solidFill>
                </a:rPr>
                <a:t>climate-crop yield models should integrate frameworks from both climate and social sciences</a:t>
              </a:r>
              <a:r>
                <a:rPr lang="en-GB" sz="1100" dirty="0">
                  <a:solidFill>
                    <a:srgbClr val="C00000"/>
                  </a:solidFill>
                </a:rPr>
                <a:t> to take into consideration the </a:t>
              </a:r>
              <a:r>
                <a:rPr lang="en-GB" sz="1100" b="1" dirty="0">
                  <a:solidFill>
                    <a:srgbClr val="C00000"/>
                  </a:solidFill>
                </a:rPr>
                <a:t>actions of communities on their environment</a:t>
              </a:r>
              <a:r>
                <a:rPr lang="en-GB" sz="1100" dirty="0">
                  <a:solidFill>
                    <a:srgbClr val="C00000"/>
                  </a:solidFill>
                </a:rPr>
                <a:t>, which modifies the impact of climate on ecosystems</a:t>
              </a:r>
              <a:r>
                <a:rPr lang="en-GB" sz="1100" dirty="0" smtClean="0">
                  <a:solidFill>
                    <a:srgbClr val="C00000"/>
                  </a:solidFill>
                </a:rPr>
                <a:t>.</a:t>
              </a:r>
              <a:endParaRPr lang="en-GB" sz="1100" dirty="0" smtClean="0">
                <a:solidFill>
                  <a:srgbClr val="C00000"/>
                </a:solidFill>
                <a:latin typeface="Corbel" charset="0"/>
                <a:ea typeface="Corbel" charset="0"/>
                <a:cs typeface="Corbel" charset="0"/>
              </a:endParaRPr>
            </a:p>
          </p:txBody>
        </p:sp>
        <p:sp>
          <p:nvSpPr>
            <p:cNvPr id="107" name="Rectangle 106"/>
            <p:cNvSpPr/>
            <p:nvPr/>
          </p:nvSpPr>
          <p:spPr>
            <a:xfrm>
              <a:off x="6355287" y="2384387"/>
              <a:ext cx="1341051" cy="430887"/>
            </a:xfrm>
            <a:prstGeom prst="rect">
              <a:avLst/>
            </a:prstGeom>
          </p:spPr>
          <p:txBody>
            <a:bodyPr wrap="square">
              <a:spAutoFit/>
            </a:bodyPr>
            <a:lstStyle/>
            <a:p>
              <a:pPr algn="ctr"/>
              <a:r>
                <a:rPr lang="en-GB" sz="1100" dirty="0" smtClean="0">
                  <a:solidFill>
                    <a:srgbClr val="C00000"/>
                  </a:solidFill>
                  <a:latin typeface="Corbel" charset="0"/>
                  <a:ea typeface="Corbel" charset="0"/>
                  <a:cs typeface="Corbel" charset="0"/>
                </a:rPr>
                <a:t>AGRICULTURAL</a:t>
              </a:r>
            </a:p>
            <a:p>
              <a:pPr algn="ctr"/>
              <a:r>
                <a:rPr lang="en-GB" sz="1100" dirty="0" smtClean="0">
                  <a:solidFill>
                    <a:srgbClr val="C00000"/>
                  </a:solidFill>
                  <a:latin typeface="Corbel" charset="0"/>
                  <a:ea typeface="Corbel" charset="0"/>
                  <a:cs typeface="Corbel" charset="0"/>
                </a:rPr>
                <a:t>PREDICTABILITY</a:t>
              </a:r>
            </a:p>
          </p:txBody>
        </p:sp>
        <p:sp>
          <p:nvSpPr>
            <p:cNvPr id="117" name="Rectangle 116"/>
            <p:cNvSpPr/>
            <p:nvPr/>
          </p:nvSpPr>
          <p:spPr>
            <a:xfrm>
              <a:off x="7589533" y="2382096"/>
              <a:ext cx="1341051" cy="430887"/>
            </a:xfrm>
            <a:prstGeom prst="rect">
              <a:avLst/>
            </a:prstGeom>
          </p:spPr>
          <p:txBody>
            <a:bodyPr wrap="square">
              <a:spAutoFit/>
            </a:bodyPr>
            <a:lstStyle/>
            <a:p>
              <a:pPr algn="ctr"/>
              <a:r>
                <a:rPr lang="en-GB" sz="1100" dirty="0" smtClean="0">
                  <a:solidFill>
                    <a:srgbClr val="C00000"/>
                  </a:solidFill>
                  <a:latin typeface="Corbel" charset="0"/>
                  <a:ea typeface="Corbel" charset="0"/>
                  <a:cs typeface="Corbel" charset="0"/>
                </a:rPr>
                <a:t>SENSITIVITY</a:t>
              </a:r>
            </a:p>
            <a:p>
              <a:pPr algn="ctr"/>
              <a:r>
                <a:rPr lang="en-GB" sz="1100" dirty="0" smtClean="0">
                  <a:solidFill>
                    <a:srgbClr val="C00000"/>
                  </a:solidFill>
                  <a:latin typeface="Corbel" charset="0"/>
                  <a:ea typeface="Corbel" charset="0"/>
                  <a:cs typeface="Corbel" charset="0"/>
                </a:rPr>
                <a:t>ASSOCIATION</a:t>
              </a:r>
            </a:p>
          </p:txBody>
        </p:sp>
        <p:sp>
          <p:nvSpPr>
            <p:cNvPr id="32" name="Rectangle 31">
              <a:hlinkClick r:id="rId28" action="ppaction://hlinksldjump"/>
            </p:cNvPr>
            <p:cNvSpPr/>
            <p:nvPr/>
          </p:nvSpPr>
          <p:spPr>
            <a:xfrm>
              <a:off x="6376403" y="1352786"/>
              <a:ext cx="1348833" cy="3594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hlinkClick r:id="rId29" action="ppaction://hlinksldjump"/>
            </p:cNvPr>
            <p:cNvSpPr/>
            <p:nvPr/>
          </p:nvSpPr>
          <p:spPr>
            <a:xfrm>
              <a:off x="7696338" y="1368508"/>
              <a:ext cx="1208488" cy="3566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3923991" y="4226998"/>
            <a:ext cx="2316770" cy="2266455"/>
            <a:chOff x="3923991" y="4226998"/>
            <a:chExt cx="2316770" cy="2266455"/>
          </a:xfrm>
        </p:grpSpPr>
        <p:grpSp>
          <p:nvGrpSpPr>
            <p:cNvPr id="93" name="Group 92"/>
            <p:cNvGrpSpPr/>
            <p:nvPr/>
          </p:nvGrpSpPr>
          <p:grpSpPr>
            <a:xfrm>
              <a:off x="3941577" y="4238938"/>
              <a:ext cx="2299184" cy="2254515"/>
              <a:chOff x="2757558" y="4959884"/>
              <a:chExt cx="2299184" cy="2254515"/>
            </a:xfrm>
          </p:grpSpPr>
          <p:grpSp>
            <p:nvGrpSpPr>
              <p:cNvPr id="95" name="Group 94"/>
              <p:cNvGrpSpPr/>
              <p:nvPr/>
            </p:nvGrpSpPr>
            <p:grpSpPr>
              <a:xfrm>
                <a:off x="2757558" y="4959884"/>
                <a:ext cx="2299184" cy="2207548"/>
                <a:chOff x="2757558" y="4959884"/>
                <a:chExt cx="2299184" cy="2207548"/>
              </a:xfrm>
            </p:grpSpPr>
            <p:sp>
              <p:nvSpPr>
                <p:cNvPr id="100" name="Rectangle 99"/>
                <p:cNvSpPr/>
                <p:nvPr/>
              </p:nvSpPr>
              <p:spPr>
                <a:xfrm>
                  <a:off x="2757560" y="5365224"/>
                  <a:ext cx="2299182" cy="1802208"/>
                </a:xfrm>
                <a:prstGeom prst="rect">
                  <a:avLst/>
                </a:prstGeom>
                <a:solidFill>
                  <a:srgbClr val="E8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 name="Rectangle 101"/>
                <p:cNvSpPr/>
                <p:nvPr/>
              </p:nvSpPr>
              <p:spPr>
                <a:xfrm>
                  <a:off x="2757558" y="4959884"/>
                  <a:ext cx="2299183" cy="40534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E8E2FF"/>
                      </a:solidFill>
                    </a:rPr>
                    <a:t>LINKS WITH SDG</a:t>
                  </a:r>
                  <a:endParaRPr lang="en-GB" sz="2800" dirty="0">
                    <a:solidFill>
                      <a:srgbClr val="E8E2FF"/>
                    </a:solidFill>
                  </a:endParaRPr>
                </a:p>
              </p:txBody>
            </p:sp>
          </p:grpSp>
          <p:sp>
            <p:nvSpPr>
              <p:cNvPr id="98" name="Rectangle 97"/>
              <p:cNvSpPr/>
              <p:nvPr/>
            </p:nvSpPr>
            <p:spPr>
              <a:xfrm>
                <a:off x="2759710" y="5937126"/>
                <a:ext cx="2297031" cy="1277273"/>
              </a:xfrm>
              <a:prstGeom prst="rect">
                <a:avLst/>
              </a:prstGeom>
            </p:spPr>
            <p:txBody>
              <a:bodyPr wrap="square">
                <a:spAutoFit/>
              </a:bodyPr>
              <a:lstStyle/>
              <a:p>
                <a:pPr algn="ctr"/>
                <a:r>
                  <a:rPr lang="en-GB" sz="1100" dirty="0">
                    <a:solidFill>
                      <a:srgbClr val="7030A0"/>
                    </a:solidFill>
                  </a:rPr>
                  <a:t>This approach provides a new lens to inform policies on the </a:t>
                </a:r>
                <a:r>
                  <a:rPr lang="en-GB" sz="1100" b="1" dirty="0">
                    <a:solidFill>
                      <a:srgbClr val="7030A0"/>
                    </a:solidFill>
                  </a:rPr>
                  <a:t>role of livelihood capitals for poverty reduction</a:t>
                </a:r>
                <a:r>
                  <a:rPr lang="en-GB" sz="1100" dirty="0">
                    <a:solidFill>
                      <a:srgbClr val="7030A0"/>
                    </a:solidFill>
                  </a:rPr>
                  <a:t> and produces new insights for </a:t>
                </a:r>
                <a:r>
                  <a:rPr lang="en-GB" sz="1100" b="1" dirty="0">
                    <a:solidFill>
                      <a:srgbClr val="7030A0"/>
                    </a:solidFill>
                  </a:rPr>
                  <a:t>early warning of crop failures</a:t>
                </a:r>
                <a:r>
                  <a:rPr lang="en-GB" sz="1100" dirty="0">
                    <a:solidFill>
                      <a:srgbClr val="7030A0"/>
                    </a:solidFill>
                  </a:rPr>
                  <a:t> and for </a:t>
                </a:r>
                <a:r>
                  <a:rPr lang="en-GB" sz="1100" b="1" dirty="0">
                    <a:solidFill>
                      <a:srgbClr val="7030A0"/>
                    </a:solidFill>
                  </a:rPr>
                  <a:t>sustainable development </a:t>
                </a:r>
                <a:r>
                  <a:rPr lang="en-GB" sz="1100" dirty="0">
                    <a:solidFill>
                      <a:srgbClr val="7030A0"/>
                    </a:solidFill>
                  </a:rPr>
                  <a:t>in rural areas of the Global South. </a:t>
                </a:r>
              </a:p>
            </p:txBody>
          </p:sp>
        </p:grpSp>
        <p:pic>
          <p:nvPicPr>
            <p:cNvPr id="113" name="Picture 112"/>
            <p:cNvPicPr>
              <a:picLocks noChangeAspect="1"/>
            </p:cNvPicPr>
            <p:nvPr/>
          </p:nvPicPr>
          <p:blipFill rotWithShape="1">
            <a:blip r:embed="rId30">
              <a:duotone>
                <a:prstClr val="black"/>
                <a:srgbClr val="7030A0">
                  <a:tint val="45000"/>
                  <a:satMod val="400000"/>
                </a:srgbClr>
              </a:duotone>
              <a:extLst>
                <a:ext uri="{BEBA8EAE-BF5A-486C-A8C5-ECC9F3942E4B}">
                  <a14:imgProps xmlns:a14="http://schemas.microsoft.com/office/drawing/2010/main">
                    <a14:imgLayer r:embed="rId31">
                      <a14:imgEffect>
                        <a14:brightnessContrast bright="54000" contrast="15000"/>
                      </a14:imgEffect>
                    </a14:imgLayer>
                  </a14:imgProps>
                </a:ext>
                <a:ext uri="{28A0092B-C50C-407E-A947-70E740481C1C}">
                  <a14:useLocalDpi xmlns:a14="http://schemas.microsoft.com/office/drawing/2010/main" val="0"/>
                </a:ext>
              </a:extLst>
            </a:blip>
            <a:srcRect l="8421" t="25811" r="80620" b="28863"/>
            <a:stretch/>
          </p:blipFill>
          <p:spPr>
            <a:xfrm>
              <a:off x="4688755" y="4624146"/>
              <a:ext cx="803396" cy="708879"/>
            </a:xfrm>
            <a:prstGeom prst="rect">
              <a:avLst/>
            </a:prstGeom>
          </p:spPr>
        </p:pic>
        <p:sp>
          <p:nvSpPr>
            <p:cNvPr id="36" name="Rectangle 35">
              <a:hlinkClick r:id="rId32" action="ppaction://hlinksldjump"/>
            </p:cNvPr>
            <p:cNvSpPr/>
            <p:nvPr/>
          </p:nvSpPr>
          <p:spPr>
            <a:xfrm>
              <a:off x="3923991" y="4226998"/>
              <a:ext cx="2300615" cy="2234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258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22000"/>
            <a:ext cx="9144000" cy="633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22000"/>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2">
                    <a:lumMod val="20000"/>
                    <a:lumOff val="80000"/>
                  </a:schemeClr>
                </a:solidFill>
              </a:rPr>
              <a:t>METHODS</a:t>
            </a:r>
            <a:endParaRPr lang="en-US" sz="4000" dirty="0">
              <a:solidFill>
                <a:schemeClr val="accent2">
                  <a:lumMod val="20000"/>
                  <a:lumOff val="80000"/>
                </a:schemeClr>
              </a:solidFill>
            </a:endParaRPr>
          </a:p>
        </p:txBody>
      </p:sp>
      <p:pic>
        <p:nvPicPr>
          <p:cNvPr id="20" name="Picture 19"/>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6122" y="31505"/>
            <a:ext cx="461401" cy="461401"/>
          </a:xfrm>
          <a:prstGeom prst="rect">
            <a:avLst/>
          </a:prstGeom>
        </p:spPr>
      </p:pic>
      <p:pic>
        <p:nvPicPr>
          <p:cNvPr id="2" name="Picture 1"/>
          <p:cNvPicPr>
            <a:picLocks noChangeAspect="1"/>
          </p:cNvPicPr>
          <p:nvPr/>
        </p:nvPicPr>
        <p:blipFill>
          <a:blip r:embed="rId3"/>
          <a:stretch>
            <a:fillRect/>
          </a:stretch>
        </p:blipFill>
        <p:spPr>
          <a:xfrm>
            <a:off x="809900" y="1203288"/>
            <a:ext cx="7331258" cy="4686811"/>
          </a:xfrm>
          <a:prstGeom prst="rect">
            <a:avLst/>
          </a:prstGeom>
        </p:spPr>
      </p:pic>
      <p:pic>
        <p:nvPicPr>
          <p:cNvPr id="52" name="Picture 51">
            <a:hlinkClick r:id="" action="ppaction://hlinkshowjump?jump=firstslide"/>
          </p:cNvPr>
          <p:cNvPicPr>
            <a:picLocks noChangeAspect="1"/>
          </p:cNvPicPr>
          <p:nvPr/>
        </p:nvPicPr>
        <p:blipFill rotWithShape="1">
          <a:blip r:embed="rId4">
            <a:alphaModFix/>
            <a:duotone>
              <a:schemeClr val="accent2">
                <a:shade val="45000"/>
                <a:satMod val="135000"/>
              </a:schemeClr>
              <a:prstClr val="white"/>
            </a:duotone>
            <a:lum bright="59000" contrast="-49000"/>
            <a:extLst>
              <a:ext uri="{28A0092B-C50C-407E-A947-70E740481C1C}">
                <a14:useLocalDpi xmlns:a14="http://schemas.microsoft.com/office/drawing/2010/main" val="0"/>
              </a:ext>
            </a:extLst>
          </a:blip>
          <a:srcRect l="54959" t="69885" r="34110" b="20920"/>
          <a:stretch/>
        </p:blipFill>
        <p:spPr>
          <a:xfrm>
            <a:off x="8529148" y="14873"/>
            <a:ext cx="587248" cy="521999"/>
          </a:xfrm>
          <a:prstGeom prst="rect">
            <a:avLst/>
          </a:prstGeom>
        </p:spPr>
      </p:pic>
      <p:sp>
        <p:nvSpPr>
          <p:cNvPr id="59" name="Right Arrow 58">
            <a:hlinkClick r:id="rId5" action="ppaction://hlinksldjump"/>
          </p:cNvPr>
          <p:cNvSpPr/>
          <p:nvPr/>
        </p:nvSpPr>
        <p:spPr>
          <a:xfrm flipH="1">
            <a:off x="7959908" y="81132"/>
            <a:ext cx="362501" cy="384798"/>
          </a:xfrm>
          <a:prstGeom prst="rightArrow">
            <a:avLst/>
          </a:prstGeom>
          <a:solidFill>
            <a:schemeClr val="accent2">
              <a:lumMod val="20000"/>
              <a:lumOff val="80000"/>
            </a:schemeClr>
          </a:solidFill>
          <a:ln>
            <a:solidFill>
              <a:srgbClr val="DF9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6"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19" name="Rectangle 18">
            <a:hlinkClick r:id="rId7"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21" name="Rectangle 20">
            <a:hlinkClick r:id="rId5"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22" name="Rectangle 21">
            <a:hlinkClick r:id="rId8"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23" name="Rectangle 22">
            <a:hlinkClick r:id="rId9"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sp>
        <p:nvSpPr>
          <p:cNvPr id="24" name="Rectangle 23">
            <a:hlinkClick r:id="rId10"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25" name="Grafik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26" name="Picture 25">
            <a:hlinkClick r:id="" action="ppaction://hlinkshowjump?jump=firstslide"/>
          </p:cNvPr>
          <p:cNvPicPr>
            <a:picLocks noChangeAspect="1"/>
          </p:cNvPicPr>
          <p:nvPr/>
        </p:nvPicPr>
        <p:blipFill rotWithShape="1">
          <a:blip r:embed="rId4">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27" name="Rectangle 26">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2"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grpSp>
        <p:nvGrpSpPr>
          <p:cNvPr id="3" name="Group 2"/>
          <p:cNvGrpSpPr/>
          <p:nvPr/>
        </p:nvGrpSpPr>
        <p:grpSpPr>
          <a:xfrm>
            <a:off x="55063" y="4915552"/>
            <a:ext cx="1377416" cy="1795243"/>
            <a:chOff x="-63607" y="4653945"/>
            <a:chExt cx="1377416" cy="1795243"/>
          </a:xfrm>
        </p:grpSpPr>
        <p:pic>
          <p:nvPicPr>
            <p:cNvPr id="30" name="Picture 29"/>
            <p:cNvPicPr>
              <a:picLocks noChangeAspect="1"/>
            </p:cNvPicPr>
            <p:nvPr/>
          </p:nvPicPr>
          <p:blipFill rotWithShape="1">
            <a:blip r:embed="rId13">
              <a:extLst>
                <a:ext uri="{28A0092B-C50C-407E-A947-70E740481C1C}">
                  <a14:useLocalDpi xmlns:a14="http://schemas.microsoft.com/office/drawing/2010/main" val="0"/>
                </a:ext>
              </a:extLst>
            </a:blip>
            <a:srcRect r="41230" b="47083"/>
            <a:stretch/>
          </p:blipFill>
          <p:spPr>
            <a:xfrm rot="5793463">
              <a:off x="-272521" y="4862859"/>
              <a:ext cx="1795243" cy="1377416"/>
            </a:xfrm>
            <a:prstGeom prst="rect">
              <a:avLst/>
            </a:prstGeom>
          </p:spPr>
        </p:pic>
        <p:sp>
          <p:nvSpPr>
            <p:cNvPr id="31" name="TextBox 30">
              <a:hlinkClick r:id="" action="ppaction://hlinkshowjump?jump=nextslide"/>
            </p:cNvPr>
            <p:cNvSpPr txBox="1"/>
            <p:nvPr/>
          </p:nvSpPr>
          <p:spPr>
            <a:xfrm>
              <a:off x="518151" y="4841764"/>
              <a:ext cx="751561" cy="646331"/>
            </a:xfrm>
            <a:prstGeom prst="rect">
              <a:avLst/>
            </a:prstGeom>
            <a:noFill/>
          </p:spPr>
          <p:txBody>
            <a:bodyPr wrap="square" rtlCol="0">
              <a:spAutoFit/>
            </a:bodyPr>
            <a:lstStyle/>
            <a:p>
              <a:pPr algn="ctr"/>
              <a:r>
                <a:rPr lang="en-US" sz="900" dirty="0">
                  <a:solidFill>
                    <a:srgbClr val="3BAA9B"/>
                  </a:solidFill>
                  <a:latin typeface="Corbel" charset="0"/>
                  <a:ea typeface="Corbel" charset="0"/>
                  <a:cs typeface="Corbel" charset="0"/>
                </a:rPr>
                <a:t>Click here</a:t>
              </a:r>
            </a:p>
            <a:p>
              <a:pPr algn="ctr"/>
              <a:r>
                <a:rPr lang="en-US" sz="900" dirty="0">
                  <a:solidFill>
                    <a:srgbClr val="3BAA9B"/>
                  </a:solidFill>
                  <a:latin typeface="Corbel" charset="0"/>
                  <a:ea typeface="Corbel" charset="0"/>
                  <a:cs typeface="Corbel" charset="0"/>
                </a:rPr>
                <a:t>if you want to know more</a:t>
              </a:r>
            </a:p>
          </p:txBody>
        </p:sp>
      </p:grpSp>
    </p:spTree>
    <p:extLst>
      <p:ext uri="{BB962C8B-B14F-4D97-AF65-F5344CB8AC3E}">
        <p14:creationId xmlns:p14="http://schemas.microsoft.com/office/powerpoint/2010/main" val="126429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22000"/>
            <a:ext cx="9144000" cy="633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22000"/>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2">
                    <a:lumMod val="20000"/>
                    <a:lumOff val="80000"/>
                  </a:schemeClr>
                </a:solidFill>
              </a:rPr>
              <a:t>METHODS</a:t>
            </a:r>
            <a:endParaRPr lang="en-US" sz="4000" dirty="0">
              <a:solidFill>
                <a:schemeClr val="accent2">
                  <a:lumMod val="20000"/>
                  <a:lumOff val="80000"/>
                </a:schemeClr>
              </a:solidFill>
            </a:endParaRPr>
          </a:p>
        </p:txBody>
      </p:sp>
      <p:pic>
        <p:nvPicPr>
          <p:cNvPr id="20" name="Picture 19"/>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6122" y="31505"/>
            <a:ext cx="461401" cy="461401"/>
          </a:xfrm>
          <a:prstGeom prst="rect">
            <a:avLst/>
          </a:prstGeom>
        </p:spPr>
      </p:pic>
      <p:sp>
        <p:nvSpPr>
          <p:cNvPr id="18" name="Rectangle 17">
            <a:hlinkClick r:id="rId3"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19" name="Rectangle 18">
            <a:hlinkClick r:id="rId4"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21" name="Rectangle 20">
            <a:hlinkClick r:id="rId5"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22" name="Rectangle 21">
            <a:hlinkClick r:id="rId6"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23" name="Rectangle 22">
            <a:hlinkClick r:id="rId7"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sp>
        <p:nvSpPr>
          <p:cNvPr id="24" name="Rectangle 23">
            <a:hlinkClick r:id="rId8"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25" name="Grafi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26" name="Picture 25">
            <a:hlinkClick r:id="" action="ppaction://hlinkshowjump?jump=firstslide"/>
          </p:cNvPr>
          <p:cNvPicPr>
            <a:picLocks noChangeAspect="1"/>
          </p:cNvPicPr>
          <p:nvPr/>
        </p:nvPicPr>
        <p:blipFill rotWithShape="1">
          <a:blip r:embed="rId10">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27" name="Rectangle 26">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1"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pic>
        <p:nvPicPr>
          <p:cNvPr id="29" name="Picture 28"/>
          <p:cNvPicPr>
            <a:picLocks noChangeAspect="1"/>
          </p:cNvPicPr>
          <p:nvPr/>
        </p:nvPicPr>
        <p:blipFill rotWithShape="1">
          <a:blip r:embed="rId12">
            <a:extLst>
              <a:ext uri="{28A0092B-C50C-407E-A947-70E740481C1C}">
                <a14:useLocalDpi xmlns:a14="http://schemas.microsoft.com/office/drawing/2010/main" val="0"/>
              </a:ext>
            </a:extLst>
          </a:blip>
          <a:srcRect r="41230" b="47083"/>
          <a:stretch/>
        </p:blipFill>
        <p:spPr>
          <a:xfrm rot="7891202">
            <a:off x="2687022" y="5269"/>
            <a:ext cx="890050" cy="682899"/>
          </a:xfrm>
          <a:prstGeom prst="rect">
            <a:avLst/>
          </a:prstGeom>
        </p:spPr>
      </p:pic>
      <p:sp>
        <p:nvSpPr>
          <p:cNvPr id="32" name="Rectangle 31"/>
          <p:cNvSpPr/>
          <p:nvPr/>
        </p:nvSpPr>
        <p:spPr>
          <a:xfrm>
            <a:off x="116110" y="741669"/>
            <a:ext cx="8908178" cy="5671657"/>
          </a:xfrm>
          <a:prstGeom prst="rect">
            <a:avLst/>
          </a:prstGeom>
          <a:solidFill>
            <a:schemeClr val="accent2">
              <a:lumMod val="75000"/>
              <a:alpha val="11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3"/>
          <a:stretch>
            <a:fillRect/>
          </a:stretch>
        </p:blipFill>
        <p:spPr>
          <a:xfrm>
            <a:off x="207124" y="983569"/>
            <a:ext cx="3981878" cy="2545581"/>
          </a:xfrm>
          <a:prstGeom prst="rect">
            <a:avLst/>
          </a:prstGeom>
        </p:spPr>
      </p:pic>
      <p:sp>
        <p:nvSpPr>
          <p:cNvPr id="4" name="TextBox 3"/>
          <p:cNvSpPr txBox="1"/>
          <p:nvPr/>
        </p:nvSpPr>
        <p:spPr>
          <a:xfrm>
            <a:off x="451287" y="3752860"/>
            <a:ext cx="3854484" cy="2308324"/>
          </a:xfrm>
          <a:prstGeom prst="rect">
            <a:avLst/>
          </a:prstGeom>
          <a:noFill/>
        </p:spPr>
        <p:txBody>
          <a:bodyPr wrap="square" rtlCol="0">
            <a:spAutoFit/>
          </a:bodyPr>
          <a:lstStyle/>
          <a:p>
            <a:r>
              <a:rPr lang="en-US" sz="1200" dirty="0" smtClean="0">
                <a:solidFill>
                  <a:schemeClr val="accent2">
                    <a:lumMod val="50000"/>
                  </a:schemeClr>
                </a:solidFill>
                <a:latin typeface="Corbel" charset="0"/>
                <a:ea typeface="Corbel" charset="0"/>
                <a:cs typeface="Corbel" charset="0"/>
              </a:rPr>
              <a:t>The </a:t>
            </a:r>
            <a:r>
              <a:rPr lang="en-US" sz="1200" dirty="0">
                <a:solidFill>
                  <a:schemeClr val="accent2">
                    <a:lumMod val="50000"/>
                  </a:schemeClr>
                </a:solidFill>
                <a:latin typeface="Corbel" charset="0"/>
                <a:ea typeface="Corbel" charset="0"/>
                <a:cs typeface="Corbel" charset="0"/>
              </a:rPr>
              <a:t>Census of India 2011 is the main source </a:t>
            </a:r>
            <a:r>
              <a:rPr lang="en-US" sz="1200" dirty="0" smtClean="0">
                <a:solidFill>
                  <a:schemeClr val="accent2">
                    <a:lumMod val="50000"/>
                  </a:schemeClr>
                </a:solidFill>
                <a:latin typeface="Corbel" charset="0"/>
                <a:ea typeface="Corbel" charset="0"/>
                <a:cs typeface="Corbel" charset="0"/>
              </a:rPr>
              <a:t>of high </a:t>
            </a:r>
            <a:r>
              <a:rPr lang="en-US" sz="1200" dirty="0">
                <a:solidFill>
                  <a:schemeClr val="accent2">
                    <a:lumMod val="50000"/>
                  </a:schemeClr>
                </a:solidFill>
                <a:latin typeface="Corbel" charset="0"/>
                <a:ea typeface="Corbel" charset="0"/>
                <a:cs typeface="Corbel" charset="0"/>
              </a:rPr>
              <a:t>resolution data on demographic, social </a:t>
            </a:r>
            <a:r>
              <a:rPr lang="en-US" sz="1200" dirty="0" smtClean="0">
                <a:solidFill>
                  <a:schemeClr val="accent2">
                    <a:lumMod val="50000"/>
                  </a:schemeClr>
                </a:solidFill>
                <a:latin typeface="Corbel" charset="0"/>
                <a:ea typeface="Corbel" charset="0"/>
                <a:cs typeface="Corbel" charset="0"/>
              </a:rPr>
              <a:t>and economic </a:t>
            </a:r>
            <a:r>
              <a:rPr lang="en-US" sz="1200" dirty="0">
                <a:solidFill>
                  <a:schemeClr val="accent2">
                    <a:lumMod val="50000"/>
                  </a:schemeClr>
                </a:solidFill>
                <a:latin typeface="Corbel" charset="0"/>
                <a:ea typeface="Corbel" charset="0"/>
                <a:cs typeface="Corbel" charset="0"/>
              </a:rPr>
              <a:t>indicators widely available in </a:t>
            </a:r>
            <a:r>
              <a:rPr lang="en-US" sz="1200" dirty="0" smtClean="0">
                <a:solidFill>
                  <a:schemeClr val="accent2">
                    <a:lumMod val="50000"/>
                  </a:schemeClr>
                </a:solidFill>
                <a:latin typeface="Corbel" charset="0"/>
                <a:ea typeface="Corbel" charset="0"/>
                <a:cs typeface="Corbel" charset="0"/>
              </a:rPr>
              <a:t>India.</a:t>
            </a:r>
          </a:p>
          <a:p>
            <a:endParaRPr lang="en-US" sz="1200" dirty="0">
              <a:solidFill>
                <a:schemeClr val="accent2">
                  <a:lumMod val="50000"/>
                </a:schemeClr>
              </a:solidFill>
              <a:latin typeface="Corbel" charset="0"/>
              <a:ea typeface="Corbel" charset="0"/>
              <a:cs typeface="Corbel" charset="0"/>
            </a:endParaRPr>
          </a:p>
          <a:p>
            <a:r>
              <a:rPr lang="en-US" sz="1200" dirty="0" smtClean="0">
                <a:solidFill>
                  <a:schemeClr val="accent2">
                    <a:lumMod val="50000"/>
                  </a:schemeClr>
                </a:solidFill>
                <a:latin typeface="Corbel" charset="0"/>
                <a:ea typeface="Corbel" charset="0"/>
                <a:cs typeface="Corbel" charset="0"/>
              </a:rPr>
              <a:t>Indicators </a:t>
            </a:r>
            <a:r>
              <a:rPr lang="en-US" sz="1200" dirty="0">
                <a:solidFill>
                  <a:schemeClr val="accent2">
                    <a:lumMod val="50000"/>
                  </a:schemeClr>
                </a:solidFill>
                <a:latin typeface="Corbel" charset="0"/>
                <a:ea typeface="Corbel" charset="0"/>
                <a:cs typeface="Corbel" charset="0"/>
              </a:rPr>
              <a:t>were chosen based on an in-depth </a:t>
            </a:r>
            <a:r>
              <a:rPr lang="en-US" sz="1200" b="1" dirty="0" smtClean="0">
                <a:solidFill>
                  <a:schemeClr val="accent2">
                    <a:lumMod val="50000"/>
                  </a:schemeClr>
                </a:solidFill>
                <a:latin typeface="Corbel" charset="0"/>
                <a:ea typeface="Corbel" charset="0"/>
                <a:cs typeface="Corbel" charset="0"/>
              </a:rPr>
              <a:t>participatory </a:t>
            </a:r>
            <a:r>
              <a:rPr lang="en-US" sz="1200" b="1" dirty="0">
                <a:solidFill>
                  <a:schemeClr val="accent2">
                    <a:lumMod val="50000"/>
                  </a:schemeClr>
                </a:solidFill>
                <a:latin typeface="Corbel" charset="0"/>
                <a:ea typeface="Corbel" charset="0"/>
                <a:cs typeface="Corbel" charset="0"/>
              </a:rPr>
              <a:t>fieldwork</a:t>
            </a:r>
            <a:r>
              <a:rPr lang="en-US" sz="1200" dirty="0">
                <a:solidFill>
                  <a:schemeClr val="accent2">
                    <a:lumMod val="50000"/>
                  </a:schemeClr>
                </a:solidFill>
                <a:latin typeface="Corbel" charset="0"/>
                <a:ea typeface="Corbel" charset="0"/>
                <a:cs typeface="Corbel" charset="0"/>
              </a:rPr>
              <a:t> conducted in 10 communities </a:t>
            </a:r>
            <a:r>
              <a:rPr lang="en-US" sz="1200" dirty="0" smtClean="0">
                <a:solidFill>
                  <a:schemeClr val="accent2">
                    <a:lumMod val="50000"/>
                  </a:schemeClr>
                </a:solidFill>
                <a:latin typeface="Corbel" charset="0"/>
                <a:ea typeface="Corbel" charset="0"/>
                <a:cs typeface="Corbel" charset="0"/>
              </a:rPr>
              <a:t>and on </a:t>
            </a:r>
            <a:r>
              <a:rPr lang="en-US" sz="1200" dirty="0">
                <a:solidFill>
                  <a:schemeClr val="accent2">
                    <a:lumMod val="50000"/>
                  </a:schemeClr>
                </a:solidFill>
                <a:latin typeface="Corbel" charset="0"/>
                <a:ea typeface="Corbel" charset="0"/>
                <a:cs typeface="Corbel" charset="0"/>
              </a:rPr>
              <a:t>a systematic review of the livelihood </a:t>
            </a:r>
            <a:r>
              <a:rPr lang="en-US" sz="1200" dirty="0" smtClean="0">
                <a:solidFill>
                  <a:schemeClr val="accent2">
                    <a:lumMod val="50000"/>
                  </a:schemeClr>
                </a:solidFill>
                <a:latin typeface="Corbel" charset="0"/>
                <a:ea typeface="Corbel" charset="0"/>
                <a:cs typeface="Corbel" charset="0"/>
              </a:rPr>
              <a:t>literature.</a:t>
            </a:r>
          </a:p>
          <a:p>
            <a:endParaRPr lang="en-US" sz="1200" dirty="0">
              <a:solidFill>
                <a:schemeClr val="accent2">
                  <a:lumMod val="50000"/>
                </a:schemeClr>
              </a:solidFill>
              <a:latin typeface="Corbel" charset="0"/>
              <a:ea typeface="Corbel" charset="0"/>
              <a:cs typeface="Corbel" charset="0"/>
            </a:endParaRPr>
          </a:p>
          <a:p>
            <a:r>
              <a:rPr lang="en-US" sz="1200" dirty="0">
                <a:solidFill>
                  <a:schemeClr val="accent2">
                    <a:lumMod val="50000"/>
                  </a:schemeClr>
                </a:solidFill>
                <a:latin typeface="Corbel" charset="0"/>
                <a:ea typeface="Corbel" charset="0"/>
                <a:cs typeface="Corbel" charset="0"/>
              </a:rPr>
              <a:t>A </a:t>
            </a:r>
            <a:r>
              <a:rPr lang="en-US" sz="1200" b="1" dirty="0">
                <a:solidFill>
                  <a:schemeClr val="accent2">
                    <a:lumMod val="50000"/>
                  </a:schemeClr>
                </a:solidFill>
                <a:latin typeface="Corbel" charset="0"/>
                <a:ea typeface="Corbel" charset="0"/>
                <a:cs typeface="Corbel" charset="0"/>
              </a:rPr>
              <a:t>maximum likelihood factor analysis</a:t>
            </a:r>
            <a:r>
              <a:rPr lang="en-US" sz="1200" dirty="0">
                <a:solidFill>
                  <a:schemeClr val="accent2">
                    <a:lumMod val="50000"/>
                  </a:schemeClr>
                </a:solidFill>
                <a:latin typeface="Corbel" charset="0"/>
                <a:ea typeface="Corbel" charset="0"/>
                <a:cs typeface="Corbel" charset="0"/>
              </a:rPr>
              <a:t> was </a:t>
            </a:r>
            <a:r>
              <a:rPr lang="en-US" sz="1200" dirty="0" smtClean="0">
                <a:solidFill>
                  <a:schemeClr val="accent2">
                    <a:lumMod val="50000"/>
                  </a:schemeClr>
                </a:solidFill>
                <a:latin typeface="Corbel" charset="0"/>
                <a:ea typeface="Corbel" charset="0"/>
                <a:cs typeface="Corbel" charset="0"/>
              </a:rPr>
              <a:t>conducted </a:t>
            </a:r>
            <a:r>
              <a:rPr lang="en-US" sz="1200" dirty="0">
                <a:solidFill>
                  <a:schemeClr val="accent2">
                    <a:lumMod val="50000"/>
                  </a:schemeClr>
                </a:solidFill>
                <a:latin typeface="Corbel" charset="0"/>
                <a:ea typeface="Corbel" charset="0"/>
                <a:cs typeface="Corbel" charset="0"/>
              </a:rPr>
              <a:t>to reduce the number of </a:t>
            </a:r>
            <a:r>
              <a:rPr lang="en-US" sz="1200" dirty="0" smtClean="0">
                <a:solidFill>
                  <a:schemeClr val="accent2">
                    <a:lumMod val="50000"/>
                  </a:schemeClr>
                </a:solidFill>
                <a:latin typeface="Corbel" charset="0"/>
                <a:ea typeface="Corbel" charset="0"/>
                <a:cs typeface="Corbel" charset="0"/>
              </a:rPr>
              <a:t>dimensions.</a:t>
            </a:r>
            <a:endParaRPr lang="en-US" sz="1200" dirty="0">
              <a:solidFill>
                <a:schemeClr val="accent2">
                  <a:lumMod val="50000"/>
                </a:schemeClr>
              </a:solidFill>
              <a:latin typeface="Corbel" charset="0"/>
              <a:ea typeface="Corbel" charset="0"/>
              <a:cs typeface="Corbel" charset="0"/>
            </a:endParaRPr>
          </a:p>
          <a:p>
            <a:r>
              <a:rPr lang="en-US" sz="1200" dirty="0">
                <a:solidFill>
                  <a:schemeClr val="accent2">
                    <a:lumMod val="50000"/>
                  </a:schemeClr>
                </a:solidFill>
                <a:latin typeface="Corbel" charset="0"/>
                <a:ea typeface="Corbel" charset="0"/>
                <a:cs typeface="Corbel" charset="0"/>
              </a:rPr>
              <a:t>Each component extracted represents a set</a:t>
            </a:r>
          </a:p>
          <a:p>
            <a:r>
              <a:rPr lang="en-US" sz="1200" dirty="0">
                <a:solidFill>
                  <a:schemeClr val="accent2">
                    <a:lumMod val="50000"/>
                  </a:schemeClr>
                </a:solidFill>
                <a:latin typeface="Corbel" charset="0"/>
                <a:ea typeface="Corbel" charset="0"/>
                <a:cs typeface="Corbel" charset="0"/>
              </a:rPr>
              <a:t>of </a:t>
            </a:r>
            <a:r>
              <a:rPr lang="en-US" sz="1200" dirty="0" smtClean="0">
                <a:solidFill>
                  <a:schemeClr val="accent2">
                    <a:lumMod val="50000"/>
                  </a:schemeClr>
                </a:solidFill>
                <a:latin typeface="Corbel" charset="0"/>
                <a:ea typeface="Corbel" charset="0"/>
                <a:cs typeface="Corbel" charset="0"/>
              </a:rPr>
              <a:t>variables.</a:t>
            </a:r>
          </a:p>
        </p:txBody>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342"/>
          <a:stretch/>
        </p:blipFill>
        <p:spPr>
          <a:xfrm>
            <a:off x="4425483" y="828880"/>
            <a:ext cx="4503484" cy="5509289"/>
          </a:xfrm>
          <a:prstGeom prst="rect">
            <a:avLst/>
          </a:prstGeom>
          <a:ln>
            <a:solidFill>
              <a:schemeClr val="accent2">
                <a:lumMod val="75000"/>
              </a:schemeClr>
            </a:solidFill>
          </a:ln>
        </p:spPr>
      </p:pic>
      <p:grpSp>
        <p:nvGrpSpPr>
          <p:cNvPr id="34" name="Group 33"/>
          <p:cNvGrpSpPr/>
          <p:nvPr/>
        </p:nvGrpSpPr>
        <p:grpSpPr>
          <a:xfrm>
            <a:off x="8755506" y="586721"/>
            <a:ext cx="360000" cy="360001"/>
            <a:chOff x="8755506" y="586721"/>
            <a:chExt cx="360000" cy="360001"/>
          </a:xfrm>
        </p:grpSpPr>
        <p:sp>
          <p:nvSpPr>
            <p:cNvPr id="35" name="Oval 34"/>
            <p:cNvSpPr>
              <a:spLocks noChangeAspect="1"/>
            </p:cNvSpPr>
            <p:nvPr/>
          </p:nvSpPr>
          <p:spPr>
            <a:xfrm>
              <a:off x="8755506" y="586721"/>
              <a:ext cx="360000" cy="360001"/>
            </a:xfrm>
            <a:prstGeom prst="ellipse">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2660"/>
                </a:lnSpc>
              </a:pPr>
              <a:endParaRPr lang="en-US" sz="2400" dirty="0" smtClean="0">
                <a:solidFill>
                  <a:schemeClr val="bg1">
                    <a:lumMod val="85000"/>
                  </a:schemeClr>
                </a:solidFill>
                <a:latin typeface="Corbel" charset="0"/>
                <a:ea typeface="Corbel" charset="0"/>
                <a:cs typeface="Corbel" charset="0"/>
              </a:endParaRPr>
            </a:p>
          </p:txBody>
        </p:sp>
        <p:sp>
          <p:nvSpPr>
            <p:cNvPr id="36" name="Cross 35">
              <a:hlinkClick r:id="" action="ppaction://hlinkshowjump?jump=previousslide"/>
            </p:cNvPr>
            <p:cNvSpPr>
              <a:spLocks noChangeAspect="1"/>
            </p:cNvSpPr>
            <p:nvPr/>
          </p:nvSpPr>
          <p:spPr>
            <a:xfrm rot="2700000">
              <a:off x="8831651" y="664796"/>
              <a:ext cx="216000" cy="216000"/>
            </a:xfrm>
            <a:prstGeom prst="plus">
              <a:avLst>
                <a:gd name="adj" fmla="val 3659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09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22000"/>
            <a:ext cx="9144000" cy="6336000"/>
          </a:xfrm>
          <a:prstGeom prst="rect">
            <a:avLst/>
          </a:prstGeom>
          <a:solidFill>
            <a:srgbClr val="FFE8EA">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2">
                    <a:lumMod val="50000"/>
                  </a:schemeClr>
                </a:solidFill>
              </a:rPr>
              <a:t>have </a:t>
            </a:r>
            <a:endParaRPr lang="en-US" dirty="0">
              <a:solidFill>
                <a:srgbClr val="FFE8EA"/>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600"/>
          <a:stretch/>
        </p:blipFill>
        <p:spPr>
          <a:xfrm>
            <a:off x="107810" y="1116162"/>
            <a:ext cx="5799026" cy="5253461"/>
          </a:xfrm>
          <a:prstGeom prst="rect">
            <a:avLst/>
          </a:prstGeom>
          <a:ln w="19050" cap="sq">
            <a:solidFill>
              <a:srgbClr val="C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0" y="0"/>
            <a:ext cx="9144000" cy="52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E8EA"/>
                </a:solidFill>
              </a:rPr>
              <a:t>RESULTS</a:t>
            </a:r>
            <a:endParaRPr lang="en-US" sz="4000" dirty="0">
              <a:solidFill>
                <a:srgbClr val="FFE8EA"/>
              </a:solidFill>
            </a:endParaRPr>
          </a:p>
        </p:txBody>
      </p:sp>
      <p:pic>
        <p:nvPicPr>
          <p:cNvPr id="20" name="Picture 19">
            <a:hlinkClick r:id="" action="ppaction://hlinkshowjump?jump=firstslide"/>
          </p:cNvPr>
          <p:cNvPicPr>
            <a:picLocks noChangeAspect="1"/>
          </p:cNvPicPr>
          <p:nvPr/>
        </p:nvPicPr>
        <p:blipFill rotWithShape="1">
          <a:blip r:embed="rId3">
            <a:alphaModFix/>
            <a:duotone>
              <a:schemeClr val="accent2">
                <a:shade val="45000"/>
                <a:satMod val="135000"/>
              </a:schemeClr>
              <a:prstClr val="white"/>
            </a:duotone>
            <a:lum bright="63000" contrast="-73000"/>
            <a:extLst>
              <a:ext uri="{28A0092B-C50C-407E-A947-70E740481C1C}">
                <a14:useLocalDpi xmlns:a14="http://schemas.microsoft.com/office/drawing/2010/main" val="0"/>
              </a:ext>
            </a:extLst>
          </a:blip>
          <a:srcRect l="54959" t="69885" r="34110" b="20920"/>
          <a:stretch/>
        </p:blipFill>
        <p:spPr>
          <a:xfrm>
            <a:off x="8529148" y="14873"/>
            <a:ext cx="587248" cy="521999"/>
          </a:xfrm>
          <a:prstGeom prst="rect">
            <a:avLst/>
          </a:prstGeom>
        </p:spPr>
      </p:pic>
      <p:sp>
        <p:nvSpPr>
          <p:cNvPr id="23" name="Rectangle 22">
            <a:hlinkClick r:id="rId4"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24" name="Rectangle 23">
            <a:hlinkClick r:id="rId5"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25" name="Rectangle 24">
            <a:hlinkClick r:id="rId6"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26" name="Rectangle 25">
            <a:hlinkClick r:id="rId7"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27" name="Rectangle 26">
            <a:hlinkClick r:id="rId8"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sp>
        <p:nvSpPr>
          <p:cNvPr id="28" name="Rectangle 27">
            <a:hlinkClick r:id="rId9"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29" name="Grafik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30" name="Picture 29">
            <a:hlinkClick r:id="" action="ppaction://hlinkshowjump?jump=firstslide"/>
          </p:cNvPr>
          <p:cNvPicPr>
            <a:picLocks noChangeAspect="1"/>
          </p:cNvPicPr>
          <p:nvPr/>
        </p:nvPicPr>
        <p:blipFill rotWithShape="1">
          <a:blip r:embed="rId3">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31" name="Rectangle 30">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hlinkClick r:id="rId11"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sp>
        <p:nvSpPr>
          <p:cNvPr id="39" name="Right Arrow 38">
            <a:hlinkClick r:id="rId12" action="ppaction://hlinksldjump"/>
          </p:cNvPr>
          <p:cNvSpPr/>
          <p:nvPr/>
        </p:nvSpPr>
        <p:spPr>
          <a:xfrm>
            <a:off x="7959908" y="81132"/>
            <a:ext cx="362501" cy="384798"/>
          </a:xfrm>
          <a:prstGeom prst="rightArrow">
            <a:avLst/>
          </a:prstGeom>
          <a:solidFill>
            <a:srgbClr val="FFE8EA"/>
          </a:solidFill>
          <a:ln>
            <a:solidFill>
              <a:srgbClr val="800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359" y="586679"/>
            <a:ext cx="5943927" cy="523220"/>
          </a:xfrm>
          <a:prstGeom prst="rect">
            <a:avLst/>
          </a:prstGeom>
          <a:noFill/>
        </p:spPr>
        <p:txBody>
          <a:bodyPr wrap="square" rtlCol="0">
            <a:spAutoFit/>
          </a:bodyPr>
          <a:lstStyle/>
          <a:p>
            <a:pPr algn="ctr"/>
            <a:r>
              <a:rPr lang="en-GB" sz="1400" dirty="0" smtClean="0">
                <a:solidFill>
                  <a:srgbClr val="C00000"/>
                </a:solidFill>
              </a:rPr>
              <a:t>Correlation map of the regression between WDRVI standardised anomalies</a:t>
            </a:r>
          </a:p>
          <a:p>
            <a:pPr algn="ctr"/>
            <a:r>
              <a:rPr lang="en-GB" sz="1400" dirty="0" smtClean="0">
                <a:solidFill>
                  <a:srgbClr val="C00000"/>
                </a:solidFill>
              </a:rPr>
              <a:t>and standardised anomalies of rainfall and temperature</a:t>
            </a:r>
            <a:endParaRPr lang="en-GB" sz="1400" dirty="0">
              <a:solidFill>
                <a:srgbClr val="C00000"/>
              </a:solidFill>
            </a:endParaRP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71879" y="1108978"/>
            <a:ext cx="2965062" cy="1853164"/>
          </a:xfrm>
          <a:prstGeom prst="rect">
            <a:avLst/>
          </a:prstGeom>
          <a:ln>
            <a:solidFill>
              <a:srgbClr val="C00000"/>
            </a:solidFill>
          </a:ln>
        </p:spPr>
      </p:pic>
      <p:sp>
        <p:nvSpPr>
          <p:cNvPr id="40" name="TextBox 39"/>
          <p:cNvSpPr txBox="1"/>
          <p:nvPr/>
        </p:nvSpPr>
        <p:spPr>
          <a:xfrm>
            <a:off x="6077862" y="681403"/>
            <a:ext cx="2920013" cy="461665"/>
          </a:xfrm>
          <a:prstGeom prst="rect">
            <a:avLst/>
          </a:prstGeom>
          <a:noFill/>
        </p:spPr>
        <p:txBody>
          <a:bodyPr wrap="square" rtlCol="0">
            <a:spAutoFit/>
          </a:bodyPr>
          <a:lstStyle/>
          <a:p>
            <a:pPr algn="ctr"/>
            <a:r>
              <a:rPr lang="en-GB" sz="1200" dirty="0" smtClean="0">
                <a:solidFill>
                  <a:srgbClr val="C00000"/>
                </a:solidFill>
              </a:rPr>
              <a:t>Density plot of R-squared for </a:t>
            </a:r>
            <a:r>
              <a:rPr lang="en-GB" sz="1200" smtClean="0">
                <a:solidFill>
                  <a:srgbClr val="C00000"/>
                </a:solidFill>
              </a:rPr>
              <a:t>the regression</a:t>
            </a:r>
          </a:p>
          <a:p>
            <a:pPr algn="ctr"/>
            <a:r>
              <a:rPr lang="en-GB" sz="1200" dirty="0" smtClean="0">
                <a:solidFill>
                  <a:srgbClr val="C00000"/>
                </a:solidFill>
              </a:rPr>
              <a:t>[WDRVI ~ rainfall + temperature]</a:t>
            </a:r>
            <a:endParaRPr lang="en-GB" sz="1200" dirty="0">
              <a:solidFill>
                <a:srgbClr val="C00000"/>
              </a:solidFill>
            </a:endParaRPr>
          </a:p>
        </p:txBody>
      </p:sp>
      <p:pic>
        <p:nvPicPr>
          <p:cNvPr id="9" name="Picture 8"/>
          <p:cNvPicPr>
            <a:picLocks noChangeAspect="1"/>
          </p:cNvPicPr>
          <p:nvPr/>
        </p:nvPicPr>
        <p:blipFill rotWithShape="1">
          <a:blip r:embed="rId14">
            <a:duotone>
              <a:schemeClr val="accent2">
                <a:shade val="45000"/>
                <a:satMod val="135000"/>
              </a:schemeClr>
              <a:prstClr val="white"/>
            </a:duotone>
            <a:lum bright="60000" contrast="-75000"/>
            <a:extLst>
              <a:ext uri="{28A0092B-C50C-407E-A947-70E740481C1C}">
                <a14:useLocalDpi xmlns:a14="http://schemas.microsoft.com/office/drawing/2010/main" val="0"/>
              </a:ext>
            </a:extLst>
          </a:blip>
          <a:srcRect t="89938" r="89334"/>
          <a:stretch/>
        </p:blipFill>
        <p:spPr>
          <a:xfrm>
            <a:off x="106454" y="-38921"/>
            <a:ext cx="668421" cy="530609"/>
          </a:xfrm>
          <a:prstGeom prst="rect">
            <a:avLst/>
          </a:prstGeom>
        </p:spPr>
      </p:pic>
      <p:sp>
        <p:nvSpPr>
          <p:cNvPr id="41" name="TextBox 40"/>
          <p:cNvSpPr txBox="1"/>
          <p:nvPr/>
        </p:nvSpPr>
        <p:spPr>
          <a:xfrm>
            <a:off x="6065411" y="3031091"/>
            <a:ext cx="2932464" cy="1569660"/>
          </a:xfrm>
          <a:prstGeom prst="rect">
            <a:avLst/>
          </a:prstGeom>
          <a:noFill/>
        </p:spPr>
        <p:txBody>
          <a:bodyPr wrap="square" rtlCol="0">
            <a:spAutoFit/>
          </a:bodyPr>
          <a:lstStyle/>
          <a:p>
            <a:r>
              <a:rPr lang="en-GB" sz="1200" dirty="0" smtClean="0">
                <a:solidFill>
                  <a:schemeClr val="bg2">
                    <a:lumMod val="50000"/>
                  </a:schemeClr>
                </a:solidFill>
              </a:rPr>
              <a:t>Unpredictability </a:t>
            </a:r>
            <a:r>
              <a:rPr lang="en-GB" sz="1200" dirty="0">
                <a:solidFill>
                  <a:schemeClr val="bg2">
                    <a:lumMod val="50000"/>
                  </a:schemeClr>
                </a:solidFill>
              </a:rPr>
              <a:t>(low R-squared) </a:t>
            </a:r>
            <a:r>
              <a:rPr lang="en-GB" sz="1200" dirty="0" smtClean="0">
                <a:solidFill>
                  <a:schemeClr val="bg2">
                    <a:lumMod val="50000"/>
                  </a:schemeClr>
                </a:solidFill>
              </a:rPr>
              <a:t>is aggregated in clusters and seems associated with the </a:t>
            </a:r>
            <a:r>
              <a:rPr lang="en-GB" sz="1200" b="1" dirty="0" smtClean="0">
                <a:solidFill>
                  <a:schemeClr val="bg2">
                    <a:lumMod val="50000"/>
                  </a:schemeClr>
                </a:solidFill>
              </a:rPr>
              <a:t>proximity to rivers </a:t>
            </a:r>
            <a:r>
              <a:rPr lang="en-GB" sz="1200" dirty="0" smtClean="0">
                <a:solidFill>
                  <a:schemeClr val="bg2">
                    <a:lumMod val="50000"/>
                  </a:schemeClr>
                </a:solidFill>
              </a:rPr>
              <a:t>and to a </a:t>
            </a:r>
            <a:r>
              <a:rPr lang="en-GB" sz="1200" b="1" dirty="0" smtClean="0">
                <a:solidFill>
                  <a:schemeClr val="bg2">
                    <a:lumMod val="50000"/>
                  </a:schemeClr>
                </a:solidFill>
              </a:rPr>
              <a:t>large forest area</a:t>
            </a:r>
            <a:r>
              <a:rPr lang="en-GB" sz="1200" dirty="0" smtClean="0">
                <a:solidFill>
                  <a:schemeClr val="bg2">
                    <a:lumMod val="50000"/>
                  </a:schemeClr>
                </a:solidFill>
              </a:rPr>
              <a:t>. Results been checked upon agricultural shocks (negative breaks in time series representing floods </a:t>
            </a:r>
            <a:r>
              <a:rPr lang="mr-IN" sz="1200" dirty="0" smtClean="0">
                <a:solidFill>
                  <a:schemeClr val="bg2">
                    <a:lumMod val="50000"/>
                  </a:schemeClr>
                </a:solidFill>
              </a:rPr>
              <a:t>–</a:t>
            </a:r>
            <a:r>
              <a:rPr lang="en-GB" sz="1200" dirty="0" smtClean="0">
                <a:solidFill>
                  <a:schemeClr val="bg2">
                    <a:lumMod val="50000"/>
                  </a:schemeClr>
                </a:solidFill>
              </a:rPr>
              <a:t> below) and unpredictability seems related to </a:t>
            </a:r>
            <a:r>
              <a:rPr lang="en-GB" sz="1200" b="1" dirty="0" smtClean="0">
                <a:solidFill>
                  <a:schemeClr val="bg2">
                    <a:lumMod val="50000"/>
                  </a:schemeClr>
                </a:solidFill>
              </a:rPr>
              <a:t>flood-prone areas</a:t>
            </a:r>
            <a:r>
              <a:rPr lang="en-GB" sz="1200" dirty="0" smtClean="0">
                <a:solidFill>
                  <a:schemeClr val="bg2">
                    <a:lumMod val="50000"/>
                  </a:schemeClr>
                </a:solidFill>
              </a:rPr>
              <a:t>.</a:t>
            </a:r>
            <a:endParaRPr lang="en-GB" sz="1200" dirty="0">
              <a:solidFill>
                <a:schemeClr val="bg2">
                  <a:lumMod val="50000"/>
                </a:schemeClr>
              </a:solidFill>
            </a:endParaRPr>
          </a:p>
        </p:txBody>
      </p:sp>
      <p:pic>
        <p:nvPicPr>
          <p:cNvPr id="10" name="Picture 9"/>
          <p:cNvPicPr>
            <a:picLocks noChangeAspect="1"/>
          </p:cNvPicPr>
          <p:nvPr/>
        </p:nvPicPr>
        <p:blipFill rotWithShape="1">
          <a:blip r:embed="rId15">
            <a:extLst>
              <a:ext uri="{28A0092B-C50C-407E-A947-70E740481C1C}">
                <a14:useLocalDpi xmlns:a14="http://schemas.microsoft.com/office/drawing/2010/main" val="0"/>
              </a:ext>
            </a:extLst>
          </a:blip>
          <a:srcRect l="8494" t="10805" r="7152" b="8232"/>
          <a:stretch/>
        </p:blipFill>
        <p:spPr>
          <a:xfrm>
            <a:off x="6071879" y="4721784"/>
            <a:ext cx="2965062" cy="1778663"/>
          </a:xfrm>
          <a:prstGeom prst="rect">
            <a:avLst/>
          </a:prstGeom>
          <a:ln>
            <a:solidFill>
              <a:srgbClr val="C00000"/>
            </a:solidFill>
          </a:ln>
        </p:spPr>
      </p:pic>
    </p:spTree>
    <p:extLst>
      <p:ext uri="{BB962C8B-B14F-4D97-AF65-F5344CB8AC3E}">
        <p14:creationId xmlns:p14="http://schemas.microsoft.com/office/powerpoint/2010/main" val="174636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2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E8EA"/>
                </a:solidFill>
              </a:rPr>
              <a:t>RESULTS</a:t>
            </a:r>
            <a:endParaRPr lang="en-US" sz="4000" dirty="0">
              <a:solidFill>
                <a:srgbClr val="FFE8EA"/>
              </a:solidFill>
            </a:endParaRPr>
          </a:p>
        </p:txBody>
      </p:sp>
      <p:pic>
        <p:nvPicPr>
          <p:cNvPr id="20" name="Picture 19">
            <a:hlinkClick r:id="" action="ppaction://hlinkshowjump?jump=firstslide"/>
          </p:cNvPr>
          <p:cNvPicPr>
            <a:picLocks noChangeAspect="1"/>
          </p:cNvPicPr>
          <p:nvPr/>
        </p:nvPicPr>
        <p:blipFill rotWithShape="1">
          <a:blip r:embed="rId2">
            <a:alphaModFix/>
            <a:duotone>
              <a:schemeClr val="accent2">
                <a:shade val="45000"/>
                <a:satMod val="135000"/>
              </a:schemeClr>
              <a:prstClr val="white"/>
            </a:duotone>
            <a:lum bright="63000" contrast="-73000"/>
            <a:extLst>
              <a:ext uri="{28A0092B-C50C-407E-A947-70E740481C1C}">
                <a14:useLocalDpi xmlns:a14="http://schemas.microsoft.com/office/drawing/2010/main" val="0"/>
              </a:ext>
            </a:extLst>
          </a:blip>
          <a:srcRect l="54959" t="69885" r="34110" b="20920"/>
          <a:stretch/>
        </p:blipFill>
        <p:spPr>
          <a:xfrm>
            <a:off x="8529148" y="14873"/>
            <a:ext cx="587248" cy="521999"/>
          </a:xfrm>
          <a:prstGeom prst="rect">
            <a:avLst/>
          </a:prstGeom>
        </p:spPr>
      </p:pic>
      <p:sp>
        <p:nvSpPr>
          <p:cNvPr id="23" name="Rectangle 22">
            <a:hlinkClick r:id="rId3"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25" name="Rectangle 24">
            <a:hlinkClick r:id="rId4"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26" name="Rectangle 25">
            <a:hlinkClick r:id="rId5"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27" name="Rectangle 26">
            <a:hlinkClick r:id="rId6"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pic>
        <p:nvPicPr>
          <p:cNvPr id="29"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30" name="Picture 29">
            <a:hlinkClick r:id="" action="ppaction://hlinkshowjump?jump=firstslide"/>
          </p:cNvPr>
          <p:cNvPicPr>
            <a:picLocks noChangeAspect="1"/>
          </p:cNvPicPr>
          <p:nvPr/>
        </p:nvPicPr>
        <p:blipFill rotWithShape="1">
          <a:blip r:embed="rId2">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31" name="Rectangle 30">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hlinkClick r:id="rId8"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sp>
        <p:nvSpPr>
          <p:cNvPr id="39" name="Right Arrow 38">
            <a:hlinkClick r:id="rId6" action="ppaction://hlinksldjump"/>
          </p:cNvPr>
          <p:cNvSpPr/>
          <p:nvPr/>
        </p:nvSpPr>
        <p:spPr>
          <a:xfrm flipH="1">
            <a:off x="7959908" y="81132"/>
            <a:ext cx="362501" cy="384798"/>
          </a:xfrm>
          <a:prstGeom prst="rightArrow">
            <a:avLst/>
          </a:prstGeom>
          <a:solidFill>
            <a:srgbClr val="FFE8EA"/>
          </a:solidFill>
          <a:ln>
            <a:solidFill>
              <a:srgbClr val="800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341613"/>
            <a:ext cx="4713668" cy="2731076"/>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59360"/>
            <a:ext cx="4679482" cy="2682251"/>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1413" y="658862"/>
            <a:ext cx="4517568" cy="2676285"/>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31413" y="3373784"/>
            <a:ext cx="4580360" cy="2640650"/>
          </a:xfrm>
          <a:prstGeom prst="rect">
            <a:avLst/>
          </a:prstGeom>
        </p:spPr>
      </p:pic>
      <p:grpSp>
        <p:nvGrpSpPr>
          <p:cNvPr id="11" name="Group 10"/>
          <p:cNvGrpSpPr/>
          <p:nvPr/>
        </p:nvGrpSpPr>
        <p:grpSpPr>
          <a:xfrm>
            <a:off x="3814026" y="5879837"/>
            <a:ext cx="1348816" cy="1034891"/>
            <a:chOff x="3814026" y="5879837"/>
            <a:chExt cx="1348816" cy="1034891"/>
          </a:xfrm>
        </p:grpSpPr>
        <p:pic>
          <p:nvPicPr>
            <p:cNvPr id="34" name="Picture 33"/>
            <p:cNvPicPr>
              <a:picLocks noChangeAspect="1"/>
            </p:cNvPicPr>
            <p:nvPr/>
          </p:nvPicPr>
          <p:blipFill rotWithShape="1">
            <a:blip r:embed="rId13">
              <a:extLst>
                <a:ext uri="{28A0092B-C50C-407E-A947-70E740481C1C}">
                  <a14:useLocalDpi xmlns:a14="http://schemas.microsoft.com/office/drawing/2010/main" val="0"/>
                </a:ext>
              </a:extLst>
            </a:blip>
            <a:srcRect r="41230" b="47083"/>
            <a:stretch/>
          </p:blipFill>
          <p:spPr>
            <a:xfrm rot="21206537" flipH="1">
              <a:off x="3814026" y="5879837"/>
              <a:ext cx="1348816" cy="1034891"/>
            </a:xfrm>
            <a:prstGeom prst="rect">
              <a:avLst/>
            </a:prstGeom>
          </p:spPr>
        </p:pic>
        <p:sp>
          <p:nvSpPr>
            <p:cNvPr id="35" name="TextBox 34">
              <a:hlinkClick r:id="" action="ppaction://hlinkshowjump?jump=nextslide"/>
            </p:cNvPr>
            <p:cNvSpPr txBox="1"/>
            <p:nvPr/>
          </p:nvSpPr>
          <p:spPr>
            <a:xfrm>
              <a:off x="4411030" y="5982625"/>
              <a:ext cx="751561" cy="415498"/>
            </a:xfrm>
            <a:prstGeom prst="rect">
              <a:avLst/>
            </a:prstGeom>
            <a:noFill/>
          </p:spPr>
          <p:txBody>
            <a:bodyPr wrap="square" rtlCol="0">
              <a:spAutoFit/>
            </a:bodyPr>
            <a:lstStyle/>
            <a:p>
              <a:pPr algn="ctr"/>
              <a:r>
                <a:rPr lang="en-US" sz="700" dirty="0">
                  <a:solidFill>
                    <a:srgbClr val="3BAA9B"/>
                  </a:solidFill>
                  <a:latin typeface="Corbel" charset="0"/>
                  <a:ea typeface="Corbel" charset="0"/>
                  <a:cs typeface="Corbel" charset="0"/>
                </a:rPr>
                <a:t>Click here</a:t>
              </a:r>
            </a:p>
            <a:p>
              <a:pPr algn="ctr"/>
              <a:r>
                <a:rPr lang="en-US" sz="700" dirty="0">
                  <a:solidFill>
                    <a:srgbClr val="3BAA9B"/>
                  </a:solidFill>
                  <a:latin typeface="Corbel" charset="0"/>
                  <a:ea typeface="Corbel" charset="0"/>
                  <a:cs typeface="Corbel" charset="0"/>
                </a:rPr>
                <a:t>if you want to know more</a:t>
              </a:r>
            </a:p>
          </p:txBody>
        </p:sp>
      </p:grpSp>
      <p:sp>
        <p:nvSpPr>
          <p:cNvPr id="24" name="Rectangle 23">
            <a:hlinkClick r:id="rId14"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28" name="Rectangle 27">
            <a:hlinkClick r:id="rId15"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33" name="Picture 32"/>
          <p:cNvPicPr>
            <a:picLocks noChangeAspect="1"/>
          </p:cNvPicPr>
          <p:nvPr/>
        </p:nvPicPr>
        <p:blipFill>
          <a:blip r:embed="rId16">
            <a:duotone>
              <a:schemeClr val="accent2">
                <a:shade val="45000"/>
                <a:satMod val="135000"/>
              </a:schemeClr>
              <a:prstClr val="white"/>
            </a:duotone>
            <a:lum bright="53000" contrast="-61000"/>
            <a:extLst>
              <a:ext uri="{28A0092B-C50C-407E-A947-70E740481C1C}">
                <a14:useLocalDpi xmlns:a14="http://schemas.microsoft.com/office/drawing/2010/main" val="0"/>
              </a:ext>
            </a:extLst>
          </a:blip>
          <a:stretch>
            <a:fillRect/>
          </a:stretch>
        </p:blipFill>
        <p:spPr>
          <a:xfrm>
            <a:off x="132302" y="14100"/>
            <a:ext cx="471234" cy="490468"/>
          </a:xfrm>
          <a:prstGeom prst="rect">
            <a:avLst/>
          </a:prstGeom>
        </p:spPr>
      </p:pic>
    </p:spTree>
    <p:extLst>
      <p:ext uri="{BB962C8B-B14F-4D97-AF65-F5344CB8AC3E}">
        <p14:creationId xmlns:p14="http://schemas.microsoft.com/office/powerpoint/2010/main" val="112144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22000"/>
            <a:ext cx="9144000" cy="6336000"/>
          </a:xfrm>
          <a:prstGeom prst="rect">
            <a:avLst/>
          </a:prstGeom>
          <a:solidFill>
            <a:srgbClr val="FFE8EA">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E8EA"/>
              </a:solidFill>
            </a:endParaRPr>
          </a:p>
        </p:txBody>
      </p:sp>
      <p:sp>
        <p:nvSpPr>
          <p:cNvPr id="6" name="Rectangle 5"/>
          <p:cNvSpPr/>
          <p:nvPr/>
        </p:nvSpPr>
        <p:spPr>
          <a:xfrm>
            <a:off x="0" y="0"/>
            <a:ext cx="9144000" cy="52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E8EA"/>
                </a:solidFill>
              </a:rPr>
              <a:t>RESULTS</a:t>
            </a:r>
            <a:endParaRPr lang="en-US" sz="4000" dirty="0">
              <a:solidFill>
                <a:srgbClr val="FFE8EA"/>
              </a:solidFill>
            </a:endParaRPr>
          </a:p>
        </p:txBody>
      </p:sp>
      <p:sp>
        <p:nvSpPr>
          <p:cNvPr id="23" name="Rectangle 22">
            <a:hlinkClick r:id="rId2"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24" name="Rectangle 23">
            <a:hlinkClick r:id="rId3"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25" name="Rectangle 24">
            <a:hlinkClick r:id="rId4"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26" name="Rectangle 25">
            <a:hlinkClick r:id="rId5"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27" name="Rectangle 26">
            <a:hlinkClick r:id="rId6"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sp>
        <p:nvSpPr>
          <p:cNvPr id="28" name="Rectangle 27">
            <a:hlinkClick r:id="rId7"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29" name="Grafi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30" name="Picture 29">
            <a:hlinkClick r:id="" action="ppaction://hlinkshowjump?jump=firstslide"/>
          </p:cNvPr>
          <p:cNvPicPr>
            <a:picLocks noChangeAspect="1"/>
          </p:cNvPicPr>
          <p:nvPr/>
        </p:nvPicPr>
        <p:blipFill rotWithShape="1">
          <a:blip r:embed="rId9">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31" name="Rectangle 30">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hlinkClick r:id="rId10"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sp>
        <p:nvSpPr>
          <p:cNvPr id="19" name="Rectangle 18"/>
          <p:cNvSpPr/>
          <p:nvPr/>
        </p:nvSpPr>
        <p:spPr>
          <a:xfrm>
            <a:off x="94594" y="741669"/>
            <a:ext cx="8908178" cy="5671657"/>
          </a:xfrm>
          <a:prstGeom prst="rect">
            <a:avLst/>
          </a:prstGeom>
          <a:solidFill>
            <a:srgbClr val="C00000">
              <a:alpha val="11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rotWithShape="1">
          <a:blip r:embed="rId11">
            <a:extLst>
              <a:ext uri="{28A0092B-C50C-407E-A947-70E740481C1C}">
                <a14:useLocalDpi xmlns:a14="http://schemas.microsoft.com/office/drawing/2010/main" val="0"/>
              </a:ext>
            </a:extLst>
          </a:blip>
          <a:srcRect r="41230" b="47083"/>
          <a:stretch/>
        </p:blipFill>
        <p:spPr>
          <a:xfrm rot="7891202">
            <a:off x="2849860" y="5269"/>
            <a:ext cx="890050" cy="682899"/>
          </a:xfrm>
          <a:prstGeom prst="rect">
            <a:avLst/>
          </a:prstGeom>
        </p:spPr>
      </p:pic>
      <p:pic>
        <p:nvPicPr>
          <p:cNvPr id="34" name="Picture 33"/>
          <p:cNvPicPr>
            <a:picLocks noChangeAspect="1"/>
          </p:cNvPicPr>
          <p:nvPr/>
        </p:nvPicPr>
        <p:blipFill>
          <a:blip r:embed="rId12">
            <a:duotone>
              <a:schemeClr val="accent2">
                <a:shade val="45000"/>
                <a:satMod val="135000"/>
              </a:schemeClr>
              <a:prstClr val="white"/>
            </a:duotone>
            <a:lum bright="53000" contrast="-61000"/>
            <a:extLst>
              <a:ext uri="{28A0092B-C50C-407E-A947-70E740481C1C}">
                <a14:useLocalDpi xmlns:a14="http://schemas.microsoft.com/office/drawing/2010/main" val="0"/>
              </a:ext>
            </a:extLst>
          </a:blip>
          <a:stretch>
            <a:fillRect/>
          </a:stretch>
        </p:blipFill>
        <p:spPr>
          <a:xfrm>
            <a:off x="132302" y="14100"/>
            <a:ext cx="471234" cy="490468"/>
          </a:xfrm>
          <a:prstGeom prst="rect">
            <a:avLst/>
          </a:prstGeom>
        </p:spPr>
      </p:pic>
      <p:pic>
        <p:nvPicPr>
          <p:cNvPr id="35" name="Picture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8807" y="4822285"/>
            <a:ext cx="2485351" cy="1440000"/>
          </a:xfrm>
          <a:prstGeom prst="rect">
            <a:avLst/>
          </a:prstGeom>
          <a:ln>
            <a:solidFill>
              <a:srgbClr val="C00000"/>
            </a:solidFill>
          </a:ln>
        </p:spPr>
      </p:pic>
      <p:pic>
        <p:nvPicPr>
          <p:cNvPr id="38" name="Picture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0633" y="932683"/>
            <a:ext cx="2512238" cy="1440000"/>
          </a:xfrm>
          <a:prstGeom prst="rect">
            <a:avLst/>
          </a:prstGeom>
          <a:ln>
            <a:solidFill>
              <a:srgbClr val="C00000"/>
            </a:solidFill>
          </a:ln>
        </p:spPr>
      </p:pic>
      <p:grpSp>
        <p:nvGrpSpPr>
          <p:cNvPr id="21" name="Group 20"/>
          <p:cNvGrpSpPr/>
          <p:nvPr/>
        </p:nvGrpSpPr>
        <p:grpSpPr>
          <a:xfrm>
            <a:off x="8755506" y="586721"/>
            <a:ext cx="360000" cy="360001"/>
            <a:chOff x="8755506" y="586721"/>
            <a:chExt cx="360000" cy="360001"/>
          </a:xfrm>
        </p:grpSpPr>
        <p:sp>
          <p:nvSpPr>
            <p:cNvPr id="22" name="Oval 21"/>
            <p:cNvSpPr>
              <a:spLocks noChangeAspect="1"/>
            </p:cNvSpPr>
            <p:nvPr/>
          </p:nvSpPr>
          <p:spPr>
            <a:xfrm>
              <a:off x="8755506" y="586721"/>
              <a:ext cx="360000" cy="360001"/>
            </a:xfrm>
            <a:prstGeom prst="ellipse">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2660"/>
                </a:lnSpc>
              </a:pPr>
              <a:endParaRPr lang="en-US" sz="2400" dirty="0" smtClean="0">
                <a:solidFill>
                  <a:schemeClr val="bg1">
                    <a:lumMod val="85000"/>
                  </a:schemeClr>
                </a:solidFill>
                <a:latin typeface="Corbel" charset="0"/>
                <a:ea typeface="Corbel" charset="0"/>
                <a:cs typeface="Corbel" charset="0"/>
              </a:endParaRPr>
            </a:p>
          </p:txBody>
        </p:sp>
        <p:sp>
          <p:nvSpPr>
            <p:cNvPr id="36" name="Cross 35">
              <a:hlinkClick r:id="" action="ppaction://hlinkshowjump?jump=previousslide"/>
            </p:cNvPr>
            <p:cNvSpPr>
              <a:spLocks noChangeAspect="1"/>
            </p:cNvSpPr>
            <p:nvPr/>
          </p:nvSpPr>
          <p:spPr>
            <a:xfrm rot="2700000">
              <a:off x="8831651" y="664796"/>
              <a:ext cx="216000" cy="216000"/>
            </a:xfrm>
            <a:prstGeom prst="plus">
              <a:avLst>
                <a:gd name="adj" fmla="val 3659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 name="Straight Connector 4"/>
          <p:cNvCxnSpPr/>
          <p:nvPr/>
        </p:nvCxnSpPr>
        <p:spPr>
          <a:xfrm>
            <a:off x="1532585" y="2372683"/>
            <a:ext cx="0" cy="72000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237992" y="4603342"/>
            <a:ext cx="0" cy="936000"/>
          </a:xfrm>
          <a:prstGeom prst="line">
            <a:avLst/>
          </a:prstGeom>
          <a:ln>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3003992" y="5307355"/>
            <a:ext cx="0" cy="468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9899" y="3099149"/>
            <a:ext cx="2063165" cy="1169551"/>
          </a:xfrm>
          <a:prstGeom prst="rect">
            <a:avLst/>
          </a:prstGeom>
          <a:noFill/>
        </p:spPr>
        <p:txBody>
          <a:bodyPr wrap="square" rtlCol="0">
            <a:spAutoFit/>
          </a:bodyPr>
          <a:lstStyle/>
          <a:p>
            <a:pPr algn="ctr"/>
            <a:r>
              <a:rPr lang="en-US" sz="1400" dirty="0" smtClean="0">
                <a:solidFill>
                  <a:srgbClr val="C00000"/>
                </a:solidFill>
                <a:latin typeface="Corbel" charset="0"/>
                <a:ea typeface="Corbel" charset="0"/>
                <a:cs typeface="Corbel" charset="0"/>
              </a:rPr>
              <a:t>The greater the area of cultivated land is irrigated, the more predictable its agricultural production is</a:t>
            </a:r>
            <a:endParaRPr lang="en-US" sz="1400" dirty="0">
              <a:solidFill>
                <a:srgbClr val="C00000"/>
              </a:solidFill>
              <a:latin typeface="Corbel" charset="0"/>
              <a:ea typeface="Corbel" charset="0"/>
              <a:cs typeface="Corbel" charset="0"/>
            </a:endParaRPr>
          </a:p>
        </p:txBody>
      </p:sp>
      <p:sp>
        <p:nvSpPr>
          <p:cNvPr id="43" name="TextBox 42"/>
          <p:cNvSpPr txBox="1"/>
          <p:nvPr/>
        </p:nvSpPr>
        <p:spPr>
          <a:xfrm>
            <a:off x="3117191" y="4235711"/>
            <a:ext cx="2435878" cy="1600438"/>
          </a:xfrm>
          <a:prstGeom prst="rect">
            <a:avLst/>
          </a:prstGeom>
          <a:solidFill>
            <a:srgbClr val="C00000"/>
          </a:solidFill>
        </p:spPr>
        <p:txBody>
          <a:bodyPr wrap="square" rtlCol="0">
            <a:spAutoFit/>
          </a:bodyPr>
          <a:lstStyle/>
          <a:p>
            <a:pPr algn="ctr"/>
            <a:r>
              <a:rPr lang="en-US" sz="1400" dirty="0" smtClean="0">
                <a:solidFill>
                  <a:srgbClr val="FFE8EA"/>
                </a:solidFill>
                <a:latin typeface="Corbel" charset="0"/>
                <a:ea typeface="Corbel" charset="0"/>
                <a:cs typeface="Corbel" charset="0"/>
              </a:rPr>
              <a:t>Communities with a high predictability of their agricultural production have seen an increase (or </a:t>
            </a:r>
            <a:r>
              <a:rPr lang="en-US" sz="1400" dirty="0" err="1" smtClean="0">
                <a:solidFill>
                  <a:srgbClr val="FFE8EA"/>
                </a:solidFill>
                <a:latin typeface="Corbel" charset="0"/>
                <a:ea typeface="Corbel" charset="0"/>
                <a:cs typeface="Corbel" charset="0"/>
              </a:rPr>
              <a:t>stabilisation</a:t>
            </a:r>
            <a:r>
              <a:rPr lang="en-US" sz="1400" dirty="0" smtClean="0">
                <a:solidFill>
                  <a:srgbClr val="FFE8EA"/>
                </a:solidFill>
                <a:latin typeface="Corbel" charset="0"/>
                <a:ea typeface="Corbel" charset="0"/>
                <a:cs typeface="Corbel" charset="0"/>
              </a:rPr>
              <a:t>) of their proportion of cultivators between 2001 and 2011</a:t>
            </a:r>
            <a:endParaRPr lang="en-US" sz="1400" dirty="0">
              <a:solidFill>
                <a:srgbClr val="FFE8EA"/>
              </a:solidFill>
              <a:latin typeface="Corbel" charset="0"/>
              <a:ea typeface="Corbel" charset="0"/>
              <a:cs typeface="Corbel" charset="0"/>
            </a:endParaRPr>
          </a:p>
        </p:txBody>
      </p:sp>
      <p:cxnSp>
        <p:nvCxnSpPr>
          <p:cNvPr id="44" name="Straight Connector 43"/>
          <p:cNvCxnSpPr/>
          <p:nvPr/>
        </p:nvCxnSpPr>
        <p:spPr>
          <a:xfrm rot="10800000">
            <a:off x="7639884" y="4372062"/>
            <a:ext cx="0" cy="468000"/>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79936" y="4822285"/>
            <a:ext cx="2497764" cy="1440000"/>
          </a:xfrm>
          <a:prstGeom prst="rect">
            <a:avLst/>
          </a:prstGeom>
          <a:ln>
            <a:solidFill>
              <a:srgbClr val="C00000"/>
            </a:solidFill>
          </a:ln>
        </p:spPr>
      </p:pic>
      <p:sp>
        <p:nvSpPr>
          <p:cNvPr id="45" name="TextBox 44"/>
          <p:cNvSpPr txBox="1"/>
          <p:nvPr/>
        </p:nvSpPr>
        <p:spPr>
          <a:xfrm>
            <a:off x="6576167" y="3382409"/>
            <a:ext cx="2063165" cy="954107"/>
          </a:xfrm>
          <a:prstGeom prst="rect">
            <a:avLst/>
          </a:prstGeom>
          <a:noFill/>
        </p:spPr>
        <p:txBody>
          <a:bodyPr wrap="square" rtlCol="0">
            <a:spAutoFit/>
          </a:bodyPr>
          <a:lstStyle/>
          <a:p>
            <a:pPr algn="ctr"/>
            <a:r>
              <a:rPr lang="en-US" sz="1400" dirty="0" smtClean="0">
                <a:solidFill>
                  <a:srgbClr val="C00000"/>
                </a:solidFill>
                <a:latin typeface="Corbel" charset="0"/>
                <a:ea typeface="Corbel" charset="0"/>
                <a:cs typeface="Corbel" charset="0"/>
              </a:rPr>
              <a:t>Unemployment is correlated with communities </a:t>
            </a:r>
            <a:r>
              <a:rPr lang="en-US" sz="1400" smtClean="0">
                <a:solidFill>
                  <a:srgbClr val="C00000"/>
                </a:solidFill>
                <a:latin typeface="Corbel" charset="0"/>
                <a:ea typeface="Corbel" charset="0"/>
                <a:cs typeface="Corbel" charset="0"/>
              </a:rPr>
              <a:t>with </a:t>
            </a:r>
          </a:p>
          <a:p>
            <a:pPr algn="ctr"/>
            <a:r>
              <a:rPr lang="en-US" sz="1400" dirty="0" smtClean="0">
                <a:solidFill>
                  <a:srgbClr val="C00000"/>
                </a:solidFill>
                <a:latin typeface="Corbel" charset="0"/>
                <a:ea typeface="Corbel" charset="0"/>
                <a:cs typeface="Corbel" charset="0"/>
              </a:rPr>
              <a:t>low human capital</a:t>
            </a:r>
            <a:endParaRPr lang="en-US" sz="1400" dirty="0">
              <a:solidFill>
                <a:srgbClr val="C00000"/>
              </a:solidFill>
              <a:latin typeface="Corbel" charset="0"/>
              <a:ea typeface="Corbel" charset="0"/>
              <a:cs typeface="Corbel" charset="0"/>
            </a:endParaRPr>
          </a:p>
        </p:txBody>
      </p:sp>
      <p:sp>
        <p:nvSpPr>
          <p:cNvPr id="46" name="TextBox 45"/>
          <p:cNvSpPr txBox="1"/>
          <p:nvPr/>
        </p:nvSpPr>
        <p:spPr>
          <a:xfrm>
            <a:off x="4147855" y="1932647"/>
            <a:ext cx="1867113" cy="954107"/>
          </a:xfrm>
          <a:prstGeom prst="rect">
            <a:avLst/>
          </a:prstGeom>
          <a:noFill/>
        </p:spPr>
        <p:txBody>
          <a:bodyPr wrap="square" rtlCol="0">
            <a:spAutoFit/>
          </a:bodyPr>
          <a:lstStyle/>
          <a:p>
            <a:pPr algn="ctr"/>
            <a:r>
              <a:rPr lang="en-US" sz="1400" dirty="0" smtClean="0">
                <a:solidFill>
                  <a:srgbClr val="C00000"/>
                </a:solidFill>
                <a:latin typeface="Corbel" charset="0"/>
                <a:ea typeface="Corbel" charset="0"/>
                <a:cs typeface="Corbel" charset="0"/>
              </a:rPr>
              <a:t>Proximity to rivers leads to a greater unpredictability </a:t>
            </a:r>
            <a:r>
              <a:rPr lang="en-US" sz="1400" smtClean="0">
                <a:solidFill>
                  <a:srgbClr val="C00000"/>
                </a:solidFill>
                <a:latin typeface="Corbel" charset="0"/>
                <a:ea typeface="Corbel" charset="0"/>
                <a:cs typeface="Corbel" charset="0"/>
              </a:rPr>
              <a:t>of agricultural production</a:t>
            </a:r>
            <a:endParaRPr lang="en-US" sz="1400" dirty="0">
              <a:solidFill>
                <a:srgbClr val="C00000"/>
              </a:solidFill>
              <a:latin typeface="Corbel" charset="0"/>
              <a:ea typeface="Corbel" charset="0"/>
              <a:cs typeface="Corbel" charset="0"/>
            </a:endParaRPr>
          </a:p>
        </p:txBody>
      </p:sp>
      <p:cxnSp>
        <p:nvCxnSpPr>
          <p:cNvPr id="47" name="Straight Connector 46"/>
          <p:cNvCxnSpPr/>
          <p:nvPr/>
        </p:nvCxnSpPr>
        <p:spPr>
          <a:xfrm>
            <a:off x="5065655" y="1598711"/>
            <a:ext cx="0" cy="36000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5751382" y="914711"/>
            <a:ext cx="0" cy="1368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22503" y="906261"/>
            <a:ext cx="2430720" cy="1440000"/>
          </a:xfrm>
          <a:prstGeom prst="rect">
            <a:avLst/>
          </a:prstGeom>
          <a:ln>
            <a:solidFill>
              <a:srgbClr val="C00000"/>
            </a:solidFill>
          </a:ln>
        </p:spPr>
      </p:pic>
    </p:spTree>
    <p:extLst>
      <p:ext uri="{BB962C8B-B14F-4D97-AF65-F5344CB8AC3E}">
        <p14:creationId xmlns:p14="http://schemas.microsoft.com/office/powerpoint/2010/main" val="90202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22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E8E2FF"/>
                </a:solidFill>
              </a:rPr>
              <a:t>SDG</a:t>
            </a:r>
            <a:endParaRPr lang="en-US" sz="4000" dirty="0">
              <a:solidFill>
                <a:srgbClr val="E8E2FF"/>
              </a:solidFill>
            </a:endParaRPr>
          </a:p>
        </p:txBody>
      </p:sp>
      <p:pic>
        <p:nvPicPr>
          <p:cNvPr id="5" name="Picture 4">
            <a:hlinkClick r:id="" action="ppaction://hlinkshowjump?jump=firstslide"/>
          </p:cNvPr>
          <p:cNvPicPr>
            <a:picLocks noChangeAspect="1"/>
          </p:cNvPicPr>
          <p:nvPr/>
        </p:nvPicPr>
        <p:blipFill rotWithShape="1">
          <a:blip r:embed="rId2">
            <a:alphaModFix/>
            <a:duotone>
              <a:schemeClr val="accent5">
                <a:shade val="45000"/>
                <a:satMod val="135000"/>
              </a:schemeClr>
              <a:prstClr val="white"/>
            </a:duotone>
            <a:lum bright="49000" contrast="79000"/>
            <a:extLst>
              <a:ext uri="{28A0092B-C50C-407E-A947-70E740481C1C}">
                <a14:useLocalDpi xmlns:a14="http://schemas.microsoft.com/office/drawing/2010/main" val="0"/>
              </a:ext>
            </a:extLst>
          </a:blip>
          <a:srcRect l="54959" t="69885" r="34110" b="20920"/>
          <a:stretch/>
        </p:blipFill>
        <p:spPr>
          <a:xfrm>
            <a:off x="8529148" y="14873"/>
            <a:ext cx="587248" cy="521999"/>
          </a:xfrm>
          <a:prstGeom prst="rect">
            <a:avLst/>
          </a:prstGeom>
        </p:spPr>
      </p:pic>
      <p:sp>
        <p:nvSpPr>
          <p:cNvPr id="6" name="Rectangle 5"/>
          <p:cNvSpPr/>
          <p:nvPr/>
        </p:nvSpPr>
        <p:spPr>
          <a:xfrm>
            <a:off x="0" y="522000"/>
            <a:ext cx="9144000" cy="6336000"/>
          </a:xfrm>
          <a:prstGeom prst="rect">
            <a:avLst/>
          </a:prstGeom>
          <a:solidFill>
            <a:srgbClr val="E8E2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E8EA"/>
              </a:solidFill>
            </a:endParaRPr>
          </a:p>
        </p:txBody>
      </p:sp>
      <p:sp>
        <p:nvSpPr>
          <p:cNvPr id="7" name="Rectangle 6">
            <a:hlinkClick r:id="rId3"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8" name="Rectangle 7">
            <a:hlinkClick r:id="rId4"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9" name="Rectangle 8">
            <a:hlinkClick r:id="rId5"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10" name="Rectangle 9">
            <a:hlinkClick r:id="rId6"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11" name="Rectangle 10">
            <a:hlinkClick r:id="rId7"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sp>
        <p:nvSpPr>
          <p:cNvPr id="12" name="Rectangle 11">
            <a:hlinkClick r:id="rId8"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13" name="Grafi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14" name="Picture 13">
            <a:hlinkClick r:id="" action="ppaction://hlinkshowjump?jump=firstslide"/>
          </p:cNvPr>
          <p:cNvPicPr>
            <a:picLocks noChangeAspect="1"/>
          </p:cNvPicPr>
          <p:nvPr/>
        </p:nvPicPr>
        <p:blipFill rotWithShape="1">
          <a:blip r:embed="rId2">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15" name="Rectangle 14">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10"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pic>
        <p:nvPicPr>
          <p:cNvPr id="18" name="Picture 17"/>
          <p:cNvPicPr>
            <a:picLocks noChangeAspect="1"/>
          </p:cNvPicPr>
          <p:nvPr/>
        </p:nvPicPr>
        <p:blipFill rotWithShape="1">
          <a:blip r:embed="rId11">
            <a:duotone>
              <a:prstClr val="black"/>
              <a:srgbClr val="7030A0">
                <a:tint val="45000"/>
                <a:satMod val="400000"/>
              </a:srgbClr>
            </a:duotone>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rcRect l="8421" t="25811" r="80620" b="28863"/>
          <a:stretch/>
        </p:blipFill>
        <p:spPr>
          <a:xfrm>
            <a:off x="75157" y="2347"/>
            <a:ext cx="567416" cy="500661"/>
          </a:xfrm>
          <a:prstGeom prst="rect">
            <a:avLst/>
          </a:prstGeom>
        </p:spPr>
      </p:pic>
      <p:sp>
        <p:nvSpPr>
          <p:cNvPr id="22" name="TextBox 21"/>
          <p:cNvSpPr txBox="1"/>
          <p:nvPr/>
        </p:nvSpPr>
        <p:spPr>
          <a:xfrm>
            <a:off x="2089807" y="943595"/>
            <a:ext cx="2007354" cy="307777"/>
          </a:xfrm>
          <a:prstGeom prst="rect">
            <a:avLst/>
          </a:prstGeom>
          <a:solidFill>
            <a:srgbClr val="7030A0">
              <a:alpha val="18000"/>
            </a:srgbClr>
          </a:solidFill>
        </p:spPr>
        <p:txBody>
          <a:bodyPr wrap="square" rtlCol="0">
            <a:spAutoFit/>
          </a:bodyPr>
          <a:lstStyle/>
          <a:p>
            <a:pPr algn="ctr"/>
            <a:r>
              <a:rPr lang="en-GB" sz="1400" dirty="0" smtClean="0">
                <a:latin typeface="Corbel" charset="0"/>
                <a:ea typeface="Corbel" charset="0"/>
                <a:cs typeface="Corbel" charset="0"/>
              </a:rPr>
              <a:t>Proximity to rivers</a:t>
            </a:r>
          </a:p>
        </p:txBody>
      </p:sp>
      <p:sp>
        <p:nvSpPr>
          <p:cNvPr id="23" name="TextBox 22"/>
          <p:cNvSpPr txBox="1"/>
          <p:nvPr/>
        </p:nvSpPr>
        <p:spPr>
          <a:xfrm>
            <a:off x="4659302" y="1750375"/>
            <a:ext cx="1005364" cy="307777"/>
          </a:xfrm>
          <a:prstGeom prst="rect">
            <a:avLst/>
          </a:prstGeom>
          <a:solidFill>
            <a:srgbClr val="F49D31"/>
          </a:solidFill>
        </p:spPr>
        <p:txBody>
          <a:bodyPr wrap="square" rtlCol="0">
            <a:spAutoFit/>
          </a:bodyPr>
          <a:lstStyle/>
          <a:p>
            <a:pPr algn="ctr"/>
            <a:r>
              <a:rPr lang="en-GB" sz="1400" smtClean="0">
                <a:latin typeface="Corbel" charset="0"/>
                <a:ea typeface="Corbel" charset="0"/>
                <a:cs typeface="Corbel" charset="0"/>
              </a:rPr>
              <a:t>Farm exit</a:t>
            </a:r>
            <a:endParaRPr lang="en-GB" sz="1400" dirty="0" smtClean="0">
              <a:latin typeface="Corbel" charset="0"/>
              <a:ea typeface="Corbel" charset="0"/>
              <a:cs typeface="Corbel" charset="0"/>
            </a:endParaRPr>
          </a:p>
        </p:txBody>
      </p:sp>
      <p:sp>
        <p:nvSpPr>
          <p:cNvPr id="32" name="TextBox 31"/>
          <p:cNvSpPr txBox="1"/>
          <p:nvPr/>
        </p:nvSpPr>
        <p:spPr>
          <a:xfrm>
            <a:off x="358771" y="4155820"/>
            <a:ext cx="3374389" cy="2277547"/>
          </a:xfrm>
          <a:prstGeom prst="rect">
            <a:avLst/>
          </a:prstGeom>
          <a:solidFill>
            <a:srgbClr val="7030A0">
              <a:alpha val="11000"/>
            </a:srgbClr>
          </a:solidFill>
        </p:spPr>
        <p:txBody>
          <a:bodyPr wrap="square" rtlCol="0">
            <a:spAutoFit/>
          </a:bodyPr>
          <a:lstStyle/>
          <a:p>
            <a:pPr algn="ctr"/>
            <a:r>
              <a:rPr lang="en-GB" sz="1600" b="1" dirty="0" smtClean="0">
                <a:solidFill>
                  <a:srgbClr val="7030A0"/>
                </a:solidFill>
                <a:latin typeface="Corbel" charset="0"/>
                <a:ea typeface="Corbel" charset="0"/>
                <a:cs typeface="Corbel" charset="0"/>
              </a:rPr>
              <a:t>Scientific implications</a:t>
            </a:r>
          </a:p>
          <a:p>
            <a:pPr algn="ctr"/>
            <a:endParaRPr lang="en-GB" sz="1400" dirty="0" smtClean="0">
              <a:solidFill>
                <a:srgbClr val="7030A0"/>
              </a:solidFill>
              <a:latin typeface="Corbel" charset="0"/>
              <a:ea typeface="Corbel" charset="0"/>
              <a:cs typeface="Corbel" charset="0"/>
            </a:endParaRPr>
          </a:p>
          <a:p>
            <a:pPr algn="ctr"/>
            <a:r>
              <a:rPr lang="en-GB" sz="1400" dirty="0" smtClean="0">
                <a:solidFill>
                  <a:srgbClr val="7030A0"/>
                </a:solidFill>
                <a:latin typeface="Corbel" charset="0"/>
                <a:ea typeface="Corbel" charset="0"/>
                <a:cs typeface="Corbel" charset="0"/>
              </a:rPr>
              <a:t>Interdisciplinary frameworks to characterise the impacts of climate change</a:t>
            </a:r>
          </a:p>
          <a:p>
            <a:pPr algn="ctr"/>
            <a:endParaRPr lang="en-GB" sz="1400" dirty="0">
              <a:solidFill>
                <a:srgbClr val="7030A0"/>
              </a:solidFill>
              <a:latin typeface="Corbel" charset="0"/>
              <a:ea typeface="Corbel" charset="0"/>
              <a:cs typeface="Corbel" charset="0"/>
            </a:endParaRPr>
          </a:p>
          <a:p>
            <a:pPr algn="ctr"/>
            <a:r>
              <a:rPr lang="en-GB" sz="1400" dirty="0" smtClean="0">
                <a:solidFill>
                  <a:srgbClr val="7030A0"/>
                </a:solidFill>
                <a:latin typeface="Corbel" charset="0"/>
                <a:ea typeface="Corbel" charset="0"/>
                <a:cs typeface="Corbel" charset="0"/>
              </a:rPr>
              <a:t>Climate change research to integrate social sciences</a:t>
            </a:r>
          </a:p>
          <a:p>
            <a:pPr algn="ctr"/>
            <a:endParaRPr lang="en-GB" sz="1400" dirty="0">
              <a:solidFill>
                <a:srgbClr val="7030A0"/>
              </a:solidFill>
              <a:latin typeface="Corbel" charset="0"/>
              <a:ea typeface="Corbel" charset="0"/>
              <a:cs typeface="Corbel" charset="0"/>
            </a:endParaRPr>
          </a:p>
          <a:p>
            <a:pPr algn="ctr"/>
            <a:r>
              <a:rPr lang="en-GB" sz="1400" dirty="0" smtClean="0">
                <a:solidFill>
                  <a:srgbClr val="7030A0"/>
                </a:solidFill>
                <a:latin typeface="Corbel" charset="0"/>
                <a:ea typeface="Corbel" charset="0"/>
                <a:cs typeface="Corbel" charset="0"/>
              </a:rPr>
              <a:t>Weather insurance to control for socio-economical variables </a:t>
            </a:r>
          </a:p>
        </p:txBody>
      </p:sp>
      <p:grpSp>
        <p:nvGrpSpPr>
          <p:cNvPr id="31" name="Group 30"/>
          <p:cNvGrpSpPr/>
          <p:nvPr/>
        </p:nvGrpSpPr>
        <p:grpSpPr>
          <a:xfrm>
            <a:off x="282443" y="2754138"/>
            <a:ext cx="8566087" cy="1183766"/>
            <a:chOff x="252721" y="2447143"/>
            <a:chExt cx="8566087" cy="1183766"/>
          </a:xfrm>
        </p:grpSpPr>
        <p:pic>
          <p:nvPicPr>
            <p:cNvPr id="24" name="Picture 23"/>
            <p:cNvPicPr>
              <a:picLocks noChangeAspect="1"/>
            </p:cNvPicPr>
            <p:nvPr/>
          </p:nvPicPr>
          <p:blipFill rotWithShape="1">
            <a:blip r:embed="rId13">
              <a:extLst>
                <a:ext uri="{28A0092B-C50C-407E-A947-70E740481C1C}">
                  <a14:useLocalDpi xmlns:a14="http://schemas.microsoft.com/office/drawing/2010/main" val="0"/>
                </a:ext>
              </a:extLst>
            </a:blip>
            <a:srcRect l="68873" t="36625" r="18451" b="35008"/>
            <a:stretch/>
          </p:blipFill>
          <p:spPr>
            <a:xfrm>
              <a:off x="7659709" y="2447143"/>
              <a:ext cx="1159099" cy="1171978"/>
            </a:xfrm>
            <a:prstGeom prst="rect">
              <a:avLst/>
            </a:prstGeom>
          </p:spPr>
        </p:pic>
        <p:pic>
          <p:nvPicPr>
            <p:cNvPr id="25" name="Picture 24"/>
            <p:cNvPicPr>
              <a:picLocks noChangeAspect="1"/>
            </p:cNvPicPr>
            <p:nvPr/>
          </p:nvPicPr>
          <p:blipFill rotWithShape="1">
            <a:blip r:embed="rId13">
              <a:extLst>
                <a:ext uri="{28A0092B-C50C-407E-A947-70E740481C1C}">
                  <a14:useLocalDpi xmlns:a14="http://schemas.microsoft.com/office/drawing/2010/main" val="0"/>
                </a:ext>
              </a:extLst>
            </a:blip>
            <a:srcRect l="52056" t="36159" r="35268" b="35474"/>
            <a:stretch/>
          </p:blipFill>
          <p:spPr>
            <a:xfrm>
              <a:off x="6226935" y="2458931"/>
              <a:ext cx="1159099" cy="1171978"/>
            </a:xfrm>
            <a:prstGeom prst="rect">
              <a:avLst/>
            </a:prstGeom>
          </p:spPr>
        </p:pic>
        <p:pic>
          <p:nvPicPr>
            <p:cNvPr id="26" name="Picture 25"/>
            <p:cNvPicPr>
              <a:picLocks noChangeAspect="1"/>
            </p:cNvPicPr>
            <p:nvPr/>
          </p:nvPicPr>
          <p:blipFill rotWithShape="1">
            <a:blip r:embed="rId13">
              <a:extLst>
                <a:ext uri="{28A0092B-C50C-407E-A947-70E740481C1C}">
                  <a14:useLocalDpi xmlns:a14="http://schemas.microsoft.com/office/drawing/2010/main" val="0"/>
                </a:ext>
              </a:extLst>
            </a:blip>
            <a:srcRect l="1332" t="3167" r="85992" b="68466"/>
            <a:stretch/>
          </p:blipFill>
          <p:spPr>
            <a:xfrm>
              <a:off x="252721" y="2449435"/>
              <a:ext cx="1159099" cy="1171978"/>
            </a:xfrm>
            <a:prstGeom prst="rect">
              <a:avLst/>
            </a:prstGeom>
          </p:spPr>
        </p:pic>
        <p:pic>
          <p:nvPicPr>
            <p:cNvPr id="27" name="Picture 26"/>
            <p:cNvPicPr>
              <a:picLocks noChangeAspect="1"/>
            </p:cNvPicPr>
            <p:nvPr/>
          </p:nvPicPr>
          <p:blipFill rotWithShape="1">
            <a:blip r:embed="rId13">
              <a:extLst>
                <a:ext uri="{28A0092B-C50C-407E-A947-70E740481C1C}">
                  <a14:useLocalDpi xmlns:a14="http://schemas.microsoft.com/office/drawing/2010/main" val="0"/>
                </a:ext>
              </a:extLst>
            </a:blip>
            <a:srcRect l="18233" t="3479" r="69091" b="68154"/>
            <a:stretch/>
          </p:blipFill>
          <p:spPr>
            <a:xfrm>
              <a:off x="1739405" y="2447143"/>
              <a:ext cx="1159099" cy="1171978"/>
            </a:xfrm>
            <a:prstGeom prst="rect">
              <a:avLst/>
            </a:prstGeom>
          </p:spPr>
        </p:pic>
        <p:pic>
          <p:nvPicPr>
            <p:cNvPr id="28" name="Picture 27"/>
            <p:cNvPicPr>
              <a:picLocks noChangeAspect="1"/>
            </p:cNvPicPr>
            <p:nvPr/>
          </p:nvPicPr>
          <p:blipFill rotWithShape="1">
            <a:blip r:embed="rId13">
              <a:extLst>
                <a:ext uri="{28A0092B-C50C-407E-A947-70E740481C1C}">
                  <a14:useLocalDpi xmlns:a14="http://schemas.microsoft.com/office/drawing/2010/main" val="0"/>
                </a:ext>
              </a:extLst>
            </a:blip>
            <a:srcRect l="34853" t="3479" r="52471" b="68154"/>
            <a:stretch/>
          </p:blipFill>
          <p:spPr>
            <a:xfrm>
              <a:off x="3239828" y="2447143"/>
              <a:ext cx="1159099" cy="1171978"/>
            </a:xfrm>
            <a:prstGeom prst="rect">
              <a:avLst/>
            </a:prstGeom>
          </p:spPr>
        </p:pic>
        <p:pic>
          <p:nvPicPr>
            <p:cNvPr id="29" name="Picture 28"/>
            <p:cNvPicPr>
              <a:picLocks noChangeAspect="1"/>
            </p:cNvPicPr>
            <p:nvPr/>
          </p:nvPicPr>
          <p:blipFill rotWithShape="1">
            <a:blip r:embed="rId13">
              <a:extLst>
                <a:ext uri="{28A0092B-C50C-407E-A947-70E740481C1C}">
                  <a14:useLocalDpi xmlns:a14="http://schemas.microsoft.com/office/drawing/2010/main" val="0"/>
                </a:ext>
              </a:extLst>
            </a:blip>
            <a:srcRect l="18101" t="36370" r="69223" b="35263"/>
            <a:stretch/>
          </p:blipFill>
          <p:spPr>
            <a:xfrm>
              <a:off x="4740251" y="2458931"/>
              <a:ext cx="1159099" cy="1171978"/>
            </a:xfrm>
            <a:prstGeom prst="rect">
              <a:avLst/>
            </a:prstGeom>
          </p:spPr>
        </p:pic>
      </p:grpSp>
      <p:sp>
        <p:nvSpPr>
          <p:cNvPr id="48" name="TextBox 47"/>
          <p:cNvSpPr txBox="1"/>
          <p:nvPr/>
        </p:nvSpPr>
        <p:spPr>
          <a:xfrm>
            <a:off x="4697939" y="4045589"/>
            <a:ext cx="4163470" cy="2400657"/>
          </a:xfrm>
          <a:prstGeom prst="rect">
            <a:avLst/>
          </a:prstGeom>
          <a:solidFill>
            <a:srgbClr val="7030A0"/>
          </a:solidFill>
        </p:spPr>
        <p:txBody>
          <a:bodyPr wrap="square" rtlCol="0">
            <a:spAutoFit/>
          </a:bodyPr>
          <a:lstStyle/>
          <a:p>
            <a:pPr algn="ctr"/>
            <a:r>
              <a:rPr lang="en-US" sz="1600" b="1" dirty="0">
                <a:solidFill>
                  <a:srgbClr val="E8E2FF"/>
                </a:solidFill>
                <a:latin typeface="Corbel" charset="0"/>
                <a:ea typeface="Corbel" charset="0"/>
                <a:cs typeface="Corbel" charset="0"/>
              </a:rPr>
              <a:t>Migration and </a:t>
            </a:r>
            <a:r>
              <a:rPr lang="en-US" sz="1600" b="1" dirty="0" smtClean="0">
                <a:solidFill>
                  <a:srgbClr val="E8E2FF"/>
                </a:solidFill>
                <a:latin typeface="Corbel" charset="0"/>
                <a:ea typeface="Corbel" charset="0"/>
                <a:cs typeface="Corbel" charset="0"/>
              </a:rPr>
              <a:t>Employment policies</a:t>
            </a:r>
          </a:p>
          <a:p>
            <a:pPr algn="ctr"/>
            <a:r>
              <a:rPr lang="en-US" sz="1400" dirty="0" smtClean="0">
                <a:solidFill>
                  <a:srgbClr val="E8E2FF"/>
                </a:solidFill>
                <a:latin typeface="Corbel" charset="0"/>
                <a:ea typeface="Corbel" charset="0"/>
                <a:cs typeface="Corbel" charset="0"/>
              </a:rPr>
              <a:t>Need </a:t>
            </a:r>
            <a:r>
              <a:rPr lang="en-US" sz="1400" dirty="0">
                <a:solidFill>
                  <a:srgbClr val="E8E2FF"/>
                </a:solidFill>
                <a:latin typeface="Corbel" charset="0"/>
                <a:ea typeface="Corbel" charset="0"/>
                <a:cs typeface="Corbel" charset="0"/>
              </a:rPr>
              <a:t>to control for unpredictability </a:t>
            </a:r>
          </a:p>
          <a:p>
            <a:pPr algn="ctr"/>
            <a:r>
              <a:rPr lang="en-US" sz="1400" dirty="0" smtClean="0">
                <a:solidFill>
                  <a:srgbClr val="E8E2FF"/>
                </a:solidFill>
                <a:latin typeface="Corbel" charset="0"/>
                <a:ea typeface="Corbel" charset="0"/>
                <a:cs typeface="Corbel" charset="0"/>
              </a:rPr>
              <a:t>Use </a:t>
            </a:r>
            <a:r>
              <a:rPr lang="en-US" sz="1400" dirty="0">
                <a:solidFill>
                  <a:srgbClr val="E8E2FF"/>
                </a:solidFill>
                <a:latin typeface="Corbel" charset="0"/>
                <a:ea typeface="Corbel" charset="0"/>
                <a:cs typeface="Corbel" charset="0"/>
              </a:rPr>
              <a:t>of livelihood framework for creation of assets </a:t>
            </a:r>
          </a:p>
          <a:p>
            <a:endParaRPr lang="en-US" sz="900" dirty="0" smtClean="0">
              <a:solidFill>
                <a:srgbClr val="E8E2FF"/>
              </a:solidFill>
              <a:latin typeface="Corbel" charset="0"/>
              <a:ea typeface="Corbel" charset="0"/>
              <a:cs typeface="Corbel" charset="0"/>
            </a:endParaRPr>
          </a:p>
          <a:p>
            <a:pPr algn="ctr"/>
            <a:r>
              <a:rPr lang="en-US" sz="1600" b="1" dirty="0" smtClean="0">
                <a:solidFill>
                  <a:srgbClr val="E8E2FF"/>
                </a:solidFill>
                <a:latin typeface="Corbel" charset="0"/>
                <a:ea typeface="Corbel" charset="0"/>
                <a:cs typeface="Corbel" charset="0"/>
              </a:rPr>
              <a:t>Farm </a:t>
            </a:r>
            <a:r>
              <a:rPr lang="en-US" sz="1600" b="1" dirty="0">
                <a:solidFill>
                  <a:srgbClr val="E8E2FF"/>
                </a:solidFill>
                <a:latin typeface="Corbel" charset="0"/>
                <a:ea typeface="Corbel" charset="0"/>
                <a:cs typeface="Corbel" charset="0"/>
              </a:rPr>
              <a:t>exit and NRLM </a:t>
            </a:r>
          </a:p>
          <a:p>
            <a:pPr algn="ctr"/>
            <a:r>
              <a:rPr lang="en-US" sz="1400" dirty="0">
                <a:solidFill>
                  <a:srgbClr val="E8E2FF"/>
                </a:solidFill>
                <a:latin typeface="Corbel" charset="0"/>
                <a:ea typeface="Corbel" charset="0"/>
                <a:cs typeface="Corbel" charset="0"/>
              </a:rPr>
              <a:t> Support diversification to reduce vulnerability </a:t>
            </a:r>
          </a:p>
          <a:p>
            <a:pPr algn="ctr"/>
            <a:r>
              <a:rPr lang="en-US" sz="1400" dirty="0">
                <a:solidFill>
                  <a:srgbClr val="E8E2FF"/>
                </a:solidFill>
                <a:latin typeface="Corbel" charset="0"/>
                <a:ea typeface="Corbel" charset="0"/>
                <a:cs typeface="Corbel" charset="0"/>
              </a:rPr>
              <a:t> Income-generating activities through social capital </a:t>
            </a:r>
          </a:p>
          <a:p>
            <a:endParaRPr lang="en-US" sz="900" dirty="0" smtClean="0">
              <a:solidFill>
                <a:srgbClr val="E8E2FF"/>
              </a:solidFill>
              <a:latin typeface="Corbel" charset="0"/>
              <a:ea typeface="Corbel" charset="0"/>
              <a:cs typeface="Corbel" charset="0"/>
            </a:endParaRPr>
          </a:p>
          <a:p>
            <a:pPr algn="ctr"/>
            <a:r>
              <a:rPr lang="en-US" sz="1600" b="1" dirty="0" smtClean="0">
                <a:solidFill>
                  <a:srgbClr val="E8E2FF"/>
                </a:solidFill>
                <a:latin typeface="Corbel" charset="0"/>
                <a:ea typeface="Corbel" charset="0"/>
                <a:cs typeface="Corbel" charset="0"/>
              </a:rPr>
              <a:t>Support </a:t>
            </a:r>
            <a:r>
              <a:rPr lang="en-US" sz="1600" b="1" dirty="0">
                <a:solidFill>
                  <a:srgbClr val="E8E2FF"/>
                </a:solidFill>
                <a:latin typeface="Corbel" charset="0"/>
                <a:ea typeface="Corbel" charset="0"/>
                <a:cs typeface="Corbel" charset="0"/>
              </a:rPr>
              <a:t>to rural services </a:t>
            </a:r>
          </a:p>
          <a:p>
            <a:pPr algn="ctr"/>
            <a:r>
              <a:rPr lang="en-US" sz="1400" dirty="0">
                <a:solidFill>
                  <a:srgbClr val="E8E2FF"/>
                </a:solidFill>
                <a:latin typeface="Corbel" charset="0"/>
                <a:ea typeface="Corbel" charset="0"/>
                <a:cs typeface="Corbel" charset="0"/>
              </a:rPr>
              <a:t>Further i</a:t>
            </a:r>
            <a:r>
              <a:rPr lang="en-US" sz="1400" dirty="0" smtClean="0">
                <a:solidFill>
                  <a:srgbClr val="E8E2FF"/>
                </a:solidFill>
                <a:latin typeface="Corbel" charset="0"/>
                <a:ea typeface="Corbel" charset="0"/>
                <a:cs typeface="Corbel" charset="0"/>
              </a:rPr>
              <a:t>rrigation</a:t>
            </a:r>
            <a:r>
              <a:rPr lang="en-US" sz="1400" dirty="0">
                <a:solidFill>
                  <a:srgbClr val="E8E2FF"/>
                </a:solidFill>
                <a:latin typeface="Corbel" charset="0"/>
                <a:ea typeface="Corbel" charset="0"/>
                <a:cs typeface="Corbel" charset="0"/>
              </a:rPr>
              <a:t/>
            </a:r>
            <a:br>
              <a:rPr lang="en-US" sz="1400" dirty="0">
                <a:solidFill>
                  <a:srgbClr val="E8E2FF"/>
                </a:solidFill>
                <a:latin typeface="Corbel" charset="0"/>
                <a:ea typeface="Corbel" charset="0"/>
                <a:cs typeface="Corbel" charset="0"/>
              </a:rPr>
            </a:br>
            <a:r>
              <a:rPr lang="en-US" sz="1400" dirty="0">
                <a:solidFill>
                  <a:srgbClr val="E8E2FF"/>
                </a:solidFill>
                <a:latin typeface="Corbel" charset="0"/>
                <a:ea typeface="Corbel" charset="0"/>
                <a:cs typeface="Corbel" charset="0"/>
              </a:rPr>
              <a:t>Access to </a:t>
            </a:r>
            <a:r>
              <a:rPr lang="en-US" sz="1400" dirty="0" smtClean="0">
                <a:solidFill>
                  <a:srgbClr val="E8E2FF"/>
                </a:solidFill>
                <a:latin typeface="Corbel" charset="0"/>
                <a:ea typeface="Corbel" charset="0"/>
                <a:cs typeface="Corbel" charset="0"/>
              </a:rPr>
              <a:t>markets</a:t>
            </a:r>
            <a:endParaRPr lang="en-US" sz="1400" dirty="0">
              <a:solidFill>
                <a:srgbClr val="E8E2FF"/>
              </a:solidFill>
              <a:latin typeface="Corbel" charset="0"/>
              <a:ea typeface="Corbel" charset="0"/>
              <a:cs typeface="Corbel" charset="0"/>
            </a:endParaRPr>
          </a:p>
        </p:txBody>
      </p:sp>
      <p:sp>
        <p:nvSpPr>
          <p:cNvPr id="49" name="TextBox 48"/>
          <p:cNvSpPr txBox="1"/>
          <p:nvPr/>
        </p:nvSpPr>
        <p:spPr>
          <a:xfrm>
            <a:off x="362" y="812391"/>
            <a:ext cx="1961309" cy="523220"/>
          </a:xfrm>
          <a:prstGeom prst="rect">
            <a:avLst/>
          </a:prstGeom>
          <a:noFill/>
        </p:spPr>
        <p:txBody>
          <a:bodyPr wrap="square" rtlCol="0">
            <a:spAutoFit/>
          </a:bodyPr>
          <a:lstStyle/>
          <a:p>
            <a:pPr algn="ctr"/>
            <a:r>
              <a:rPr lang="en-GB" sz="1400" b="1" dirty="0">
                <a:latin typeface="Corbel" charset="0"/>
                <a:ea typeface="Corbel" charset="0"/>
                <a:cs typeface="Corbel" charset="0"/>
              </a:rPr>
              <a:t>Unpredictability increases </a:t>
            </a:r>
            <a:r>
              <a:rPr lang="en-GB" sz="1400" b="1" dirty="0" smtClean="0">
                <a:latin typeface="Corbel" charset="0"/>
                <a:ea typeface="Corbel" charset="0"/>
                <a:cs typeface="Corbel" charset="0"/>
              </a:rPr>
              <a:t>with</a:t>
            </a:r>
            <a:endParaRPr lang="en-GB" sz="1400" b="1" dirty="0">
              <a:latin typeface="Corbel" charset="0"/>
              <a:ea typeface="Corbel" charset="0"/>
              <a:cs typeface="Corbel" charset="0"/>
            </a:endParaRPr>
          </a:p>
        </p:txBody>
      </p:sp>
      <p:sp>
        <p:nvSpPr>
          <p:cNvPr id="50" name="TextBox 49"/>
          <p:cNvSpPr txBox="1"/>
          <p:nvPr/>
        </p:nvSpPr>
        <p:spPr>
          <a:xfrm>
            <a:off x="4446588" y="935870"/>
            <a:ext cx="2697332" cy="307777"/>
          </a:xfrm>
          <a:prstGeom prst="rect">
            <a:avLst/>
          </a:prstGeom>
          <a:solidFill>
            <a:srgbClr val="7030A0">
              <a:alpha val="18000"/>
            </a:srgbClr>
          </a:solidFill>
        </p:spPr>
        <p:txBody>
          <a:bodyPr wrap="square" rtlCol="0">
            <a:spAutoFit/>
          </a:bodyPr>
          <a:lstStyle/>
          <a:p>
            <a:pPr algn="ctr"/>
            <a:r>
              <a:rPr lang="en-GB" sz="1400" dirty="0" smtClean="0">
                <a:latin typeface="Corbel" charset="0"/>
                <a:ea typeface="Corbel" charset="0"/>
                <a:cs typeface="Corbel" charset="0"/>
              </a:rPr>
              <a:t>Absence of irrigation systems </a:t>
            </a:r>
            <a:endParaRPr lang="en-GB" sz="1400" dirty="0">
              <a:latin typeface="Corbel" charset="0"/>
              <a:ea typeface="Corbel" charset="0"/>
              <a:cs typeface="Corbel" charset="0"/>
            </a:endParaRPr>
          </a:p>
        </p:txBody>
      </p:sp>
      <p:sp>
        <p:nvSpPr>
          <p:cNvPr id="51" name="TextBox 50"/>
          <p:cNvSpPr txBox="1"/>
          <p:nvPr/>
        </p:nvSpPr>
        <p:spPr>
          <a:xfrm>
            <a:off x="250720" y="1611682"/>
            <a:ext cx="1471021" cy="523220"/>
          </a:xfrm>
          <a:prstGeom prst="rect">
            <a:avLst/>
          </a:prstGeom>
          <a:noFill/>
        </p:spPr>
        <p:txBody>
          <a:bodyPr wrap="square" rtlCol="0">
            <a:spAutoFit/>
          </a:bodyPr>
          <a:lstStyle/>
          <a:p>
            <a:pPr algn="ctr"/>
            <a:r>
              <a:rPr lang="en-GB" sz="1400" b="1" dirty="0">
                <a:latin typeface="Corbel" charset="0"/>
                <a:ea typeface="Corbel" charset="0"/>
                <a:cs typeface="Corbel" charset="0"/>
              </a:rPr>
              <a:t>Unpredictability </a:t>
            </a:r>
            <a:r>
              <a:rPr lang="en-GB" sz="1400" b="1" dirty="0" smtClean="0">
                <a:latin typeface="Corbel" charset="0"/>
                <a:ea typeface="Corbel" charset="0"/>
                <a:cs typeface="Corbel" charset="0"/>
              </a:rPr>
              <a:t>associated with</a:t>
            </a:r>
            <a:endParaRPr lang="en-GB" sz="1400" b="1" dirty="0">
              <a:latin typeface="Corbel" charset="0"/>
              <a:ea typeface="Corbel" charset="0"/>
              <a:cs typeface="Corbel" charset="0"/>
            </a:endParaRPr>
          </a:p>
        </p:txBody>
      </p:sp>
      <p:cxnSp>
        <p:nvCxnSpPr>
          <p:cNvPr id="56" name="Straight Connector 55"/>
          <p:cNvCxnSpPr/>
          <p:nvPr/>
        </p:nvCxnSpPr>
        <p:spPr>
          <a:xfrm flipH="1">
            <a:off x="861993" y="2000697"/>
            <a:ext cx="1378485" cy="691376"/>
          </a:xfrm>
          <a:prstGeom prst="line">
            <a:avLst/>
          </a:prstGeom>
          <a:ln>
            <a:solidFill>
              <a:srgbClr val="C00000"/>
            </a:solidFill>
            <a:tailEnd type="diamon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2465485" y="2021983"/>
            <a:ext cx="2299698" cy="670090"/>
          </a:xfrm>
          <a:prstGeom prst="line">
            <a:avLst/>
          </a:prstGeom>
          <a:ln>
            <a:solidFill>
              <a:srgbClr val="F49D31"/>
            </a:solidFill>
            <a:tailEnd type="diamon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603572" y="2044279"/>
            <a:ext cx="2665408" cy="647794"/>
          </a:xfrm>
          <a:prstGeom prst="line">
            <a:avLst/>
          </a:prstGeom>
          <a:ln>
            <a:solidFill>
              <a:srgbClr val="F49D31"/>
            </a:solidFill>
            <a:tailEnd type="diamon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247695" y="2012583"/>
            <a:ext cx="1101827" cy="685956"/>
          </a:xfrm>
          <a:prstGeom prst="line">
            <a:avLst/>
          </a:prstGeom>
          <a:ln>
            <a:solidFill>
              <a:srgbClr val="C00000"/>
            </a:solidFill>
            <a:tailEnd type="diamond"/>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141323" y="1750376"/>
            <a:ext cx="2182919" cy="307777"/>
          </a:xfrm>
          <a:prstGeom prst="rect">
            <a:avLst/>
          </a:prstGeom>
          <a:solidFill>
            <a:srgbClr val="C72825"/>
          </a:solidFill>
        </p:spPr>
        <p:txBody>
          <a:bodyPr wrap="square" rtlCol="0">
            <a:spAutoFit/>
          </a:bodyPr>
          <a:lstStyle/>
          <a:p>
            <a:pPr algn="ctr"/>
            <a:r>
              <a:rPr lang="en-GB" sz="1400" smtClean="0">
                <a:latin typeface="Corbel" charset="0"/>
                <a:ea typeface="Corbel" charset="0"/>
                <a:cs typeface="Corbel" charset="0"/>
              </a:rPr>
              <a:t>Increase in unemployment</a:t>
            </a:r>
            <a:endParaRPr lang="en-GB" sz="1400" dirty="0">
              <a:latin typeface="Corbel" charset="0"/>
              <a:ea typeface="Corbel" charset="0"/>
              <a:cs typeface="Corbel" charset="0"/>
            </a:endParaRPr>
          </a:p>
        </p:txBody>
      </p:sp>
      <p:cxnSp>
        <p:nvCxnSpPr>
          <p:cNvPr id="84" name="Elbow Connector 83"/>
          <p:cNvCxnSpPr>
            <a:stCxn id="48" idx="3"/>
          </p:cNvCxnSpPr>
          <p:nvPr/>
        </p:nvCxnSpPr>
        <p:spPr>
          <a:xfrm flipH="1" flipV="1">
            <a:off x="7143920" y="1097483"/>
            <a:ext cx="1717489" cy="4148435"/>
          </a:xfrm>
          <a:prstGeom prst="bentConnector4">
            <a:avLst>
              <a:gd name="adj1" fmla="val -7311"/>
              <a:gd name="adj2" fmla="val 100169"/>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flipV="1">
            <a:off x="5677545" y="1924745"/>
            <a:ext cx="3312000"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a:off x="3093484" y="1430058"/>
            <a:ext cx="5896061" cy="22111"/>
          </a:xfrm>
          <a:prstGeom prst="straightConnector1">
            <a:avLst/>
          </a:prstGeom>
          <a:ln>
            <a:solidFill>
              <a:srgbClr val="7030A0"/>
            </a:solidFill>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5400000" flipH="1">
            <a:off x="2964836" y="1568937"/>
            <a:ext cx="252000" cy="0"/>
          </a:xfrm>
          <a:prstGeom prst="straightConnector1">
            <a:avLst/>
          </a:prstGeom>
          <a:ln>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3130871" y="1389167"/>
            <a:ext cx="256389" cy="369332"/>
            <a:chOff x="5833891" y="1392546"/>
            <a:chExt cx="256389" cy="369332"/>
          </a:xfrm>
        </p:grpSpPr>
        <p:sp>
          <p:nvSpPr>
            <p:cNvPr id="92" name="Oval 91"/>
            <p:cNvSpPr>
              <a:spLocks noChangeAspect="1"/>
            </p:cNvSpPr>
            <p:nvPr/>
          </p:nvSpPr>
          <p:spPr>
            <a:xfrm>
              <a:off x="5871643" y="1508457"/>
              <a:ext cx="180000" cy="18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3" name="TextBox 92"/>
            <p:cNvSpPr txBox="1"/>
            <p:nvPr/>
          </p:nvSpPr>
          <p:spPr>
            <a:xfrm>
              <a:off x="5833891" y="1392546"/>
              <a:ext cx="256389" cy="369332"/>
            </a:xfrm>
            <a:prstGeom prst="rect">
              <a:avLst/>
            </a:prstGeom>
            <a:noFill/>
          </p:spPr>
          <p:txBody>
            <a:bodyPr wrap="square" rtlCol="0">
              <a:spAutoFit/>
            </a:bodyPr>
            <a:lstStyle/>
            <a:p>
              <a:r>
                <a:rPr lang="en-US" dirty="0" smtClean="0">
                  <a:solidFill>
                    <a:srgbClr val="E8E2FF"/>
                  </a:solidFill>
                </a:rPr>
                <a:t>-</a:t>
              </a:r>
              <a:endParaRPr lang="en-US" dirty="0">
                <a:solidFill>
                  <a:srgbClr val="E8E2FF"/>
                </a:solidFill>
              </a:endParaRPr>
            </a:p>
          </p:txBody>
        </p:sp>
      </p:grpSp>
      <p:grpSp>
        <p:nvGrpSpPr>
          <p:cNvPr id="95" name="Group 94"/>
          <p:cNvGrpSpPr/>
          <p:nvPr/>
        </p:nvGrpSpPr>
        <p:grpSpPr>
          <a:xfrm>
            <a:off x="5677545" y="1580981"/>
            <a:ext cx="256389" cy="369332"/>
            <a:chOff x="5833891" y="1392546"/>
            <a:chExt cx="256389" cy="369332"/>
          </a:xfrm>
        </p:grpSpPr>
        <p:sp>
          <p:nvSpPr>
            <p:cNvPr id="96" name="Oval 95"/>
            <p:cNvSpPr>
              <a:spLocks noChangeAspect="1"/>
            </p:cNvSpPr>
            <p:nvPr/>
          </p:nvSpPr>
          <p:spPr>
            <a:xfrm>
              <a:off x="5871643" y="1508457"/>
              <a:ext cx="180000" cy="180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7" name="TextBox 96"/>
            <p:cNvSpPr txBox="1"/>
            <p:nvPr/>
          </p:nvSpPr>
          <p:spPr>
            <a:xfrm>
              <a:off x="5833891" y="1392546"/>
              <a:ext cx="256389" cy="369332"/>
            </a:xfrm>
            <a:prstGeom prst="rect">
              <a:avLst/>
            </a:prstGeom>
            <a:noFill/>
          </p:spPr>
          <p:txBody>
            <a:bodyPr wrap="square" rtlCol="0">
              <a:spAutoFit/>
            </a:bodyPr>
            <a:lstStyle/>
            <a:p>
              <a:r>
                <a:rPr lang="en-US" dirty="0" smtClean="0">
                  <a:solidFill>
                    <a:srgbClr val="E8E2FF"/>
                  </a:solidFill>
                </a:rPr>
                <a:t>-</a:t>
              </a:r>
              <a:endParaRPr lang="en-US" dirty="0">
                <a:solidFill>
                  <a:srgbClr val="E8E2FF"/>
                </a:solidFill>
              </a:endParaRPr>
            </a:p>
          </p:txBody>
        </p:sp>
      </p:grpSp>
      <p:cxnSp>
        <p:nvCxnSpPr>
          <p:cNvPr id="98" name="Straight Arrow Connector 97"/>
          <p:cNvCxnSpPr/>
          <p:nvPr/>
        </p:nvCxnSpPr>
        <p:spPr>
          <a:xfrm rot="5400000" flipH="1" flipV="1">
            <a:off x="6738148" y="4030837"/>
            <a:ext cx="180000"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5400000" flipH="1" flipV="1">
            <a:off x="3760983" y="4015811"/>
            <a:ext cx="180000"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flipV="1">
            <a:off x="3851291" y="4100524"/>
            <a:ext cx="1620000" cy="0"/>
          </a:xfrm>
          <a:prstGeom prst="straightConnector1">
            <a:avLst/>
          </a:prstGeom>
          <a:ln>
            <a:solidFill>
              <a:srgbClr val="7030A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57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7353490" y="-414254"/>
            <a:chExt cx="9144000" cy="6858000"/>
          </a:xfrm>
        </p:grpSpPr>
        <p:sp>
          <p:nvSpPr>
            <p:cNvPr id="7" name="Rectangle 6"/>
            <p:cNvSpPr/>
            <p:nvPr/>
          </p:nvSpPr>
          <p:spPr>
            <a:xfrm>
              <a:off x="-7353490" y="106008"/>
              <a:ext cx="9144000" cy="63377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353490" y="-414254"/>
              <a:ext cx="9144000" cy="520262"/>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lumMod val="95000"/>
                    </a:schemeClr>
                  </a:solidFill>
                </a:rPr>
                <a:t>ABOUT</a:t>
              </a:r>
              <a:endParaRPr lang="en-US" sz="2800" dirty="0">
                <a:solidFill>
                  <a:schemeClr val="bg1">
                    <a:lumMod val="95000"/>
                  </a:schemeClr>
                </a:solidFill>
              </a:endParaRPr>
            </a:p>
          </p:txBody>
        </p:sp>
      </p:grpSp>
      <p:pic>
        <p:nvPicPr>
          <p:cNvPr id="10" name="Picture 9">
            <a:hlinkClick r:id="" action="ppaction://hlinkshowjump?jump=firstslide"/>
          </p:cNvPr>
          <p:cNvPicPr>
            <a:picLocks noChangeAspect="1"/>
          </p:cNvPicPr>
          <p:nvPr/>
        </p:nvPicPr>
        <p:blipFill rotWithShape="1">
          <a:blip r:embed="rId2">
            <a:alphaModFix/>
            <a:duotone>
              <a:schemeClr val="bg2">
                <a:shade val="45000"/>
                <a:satMod val="135000"/>
              </a:schemeClr>
              <a:prstClr val="white"/>
            </a:duotone>
            <a:lum bright="45000" contrast="-47000"/>
            <a:extLst>
              <a:ext uri="{28A0092B-C50C-407E-A947-70E740481C1C}">
                <a14:useLocalDpi xmlns:a14="http://schemas.microsoft.com/office/drawing/2010/main" val="0"/>
              </a:ext>
            </a:extLst>
          </a:blip>
          <a:srcRect l="54959" t="69885" r="34110" b="20920"/>
          <a:stretch/>
        </p:blipFill>
        <p:spPr>
          <a:xfrm>
            <a:off x="8529148" y="14873"/>
            <a:ext cx="587248" cy="521999"/>
          </a:xfrm>
          <a:prstGeom prst="rect">
            <a:avLst/>
          </a:prstGeom>
        </p:spPr>
      </p:pic>
      <p:grpSp>
        <p:nvGrpSpPr>
          <p:cNvPr id="44" name="Group 43"/>
          <p:cNvGrpSpPr/>
          <p:nvPr/>
        </p:nvGrpSpPr>
        <p:grpSpPr>
          <a:xfrm>
            <a:off x="-997445" y="611356"/>
            <a:ext cx="10842887" cy="3185508"/>
            <a:chOff x="-1040987" y="611356"/>
            <a:chExt cx="10842887" cy="3185508"/>
          </a:xfrm>
        </p:grpSpPr>
        <p:pic>
          <p:nvPicPr>
            <p:cNvPr id="41" name="Picture 40"/>
            <p:cNvPicPr>
              <a:picLocks/>
            </p:cNvPicPr>
            <p:nvPr/>
          </p:nvPicPr>
          <p:blipFill rotWithShape="1">
            <a:blip r:embed="rId3">
              <a:alphaModFix amt="43000"/>
              <a:extLst>
                <a:ext uri="{28A0092B-C50C-407E-A947-70E740481C1C}">
                  <a14:useLocalDpi xmlns:a14="http://schemas.microsoft.com/office/drawing/2010/main" val="0"/>
                </a:ext>
              </a:extLst>
            </a:blip>
            <a:srcRect l="15946" r="50183"/>
            <a:stretch/>
          </p:blipFill>
          <p:spPr>
            <a:xfrm rot="520509" flipH="1">
              <a:off x="-1040987" y="611356"/>
              <a:ext cx="10842887" cy="3185508"/>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r="6977" b="19983"/>
            <a:stretch/>
          </p:blipFill>
          <p:spPr>
            <a:xfrm>
              <a:off x="2344927" y="1788953"/>
              <a:ext cx="536561" cy="540000"/>
            </a:xfrm>
            <a:prstGeom prst="ellipse">
              <a:avLst/>
            </a:prstGeom>
            <a:ln w="63500" cap="rnd">
              <a:solidFill>
                <a:srgbClr val="969898"/>
              </a:solidFill>
            </a:ln>
            <a:effectLst/>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9655" t="2137" r="7586" b="42691"/>
            <a:stretch/>
          </p:blipFill>
          <p:spPr>
            <a:xfrm>
              <a:off x="3378893" y="1733901"/>
              <a:ext cx="540000" cy="540000"/>
            </a:xfrm>
            <a:prstGeom prst="ellipse">
              <a:avLst/>
            </a:prstGeom>
            <a:ln w="63500" cap="rnd">
              <a:solidFill>
                <a:srgbClr val="969898"/>
              </a:solidFill>
            </a:ln>
            <a:effectLst/>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10435" t="4653" r="14304" b="40453"/>
            <a:stretch/>
          </p:blipFill>
          <p:spPr>
            <a:xfrm>
              <a:off x="629905" y="1664209"/>
              <a:ext cx="541286" cy="540000"/>
            </a:xfrm>
            <a:prstGeom prst="ellipse">
              <a:avLst/>
            </a:prstGeom>
            <a:ln w="63500" cap="rnd">
              <a:solidFill>
                <a:srgbClr val="969898"/>
              </a:solidFill>
            </a:ln>
            <a:effectLst/>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41620" t="18208" r="8725" b="32219"/>
            <a:stretch/>
          </p:blipFill>
          <p:spPr>
            <a:xfrm>
              <a:off x="5552560" y="1133790"/>
              <a:ext cx="540903" cy="540000"/>
            </a:xfrm>
            <a:prstGeom prst="ellipse">
              <a:avLst/>
            </a:prstGeom>
            <a:ln w="63500" cap="rnd">
              <a:solidFill>
                <a:srgbClr val="969898"/>
              </a:solidFill>
            </a:ln>
            <a:effectLst/>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5247" t="1282" r="3788" b="26048"/>
            <a:stretch/>
          </p:blipFill>
          <p:spPr>
            <a:xfrm>
              <a:off x="6609995" y="1190895"/>
              <a:ext cx="540755" cy="540000"/>
            </a:xfrm>
            <a:prstGeom prst="ellipse">
              <a:avLst/>
            </a:prstGeom>
            <a:ln w="63500" cap="rnd">
              <a:solidFill>
                <a:srgbClr val="969898"/>
              </a:solidFill>
            </a:ln>
            <a:effectLst/>
          </p:spPr>
        </p:pic>
      </p:grpSp>
      <p:sp>
        <p:nvSpPr>
          <p:cNvPr id="43" name="TextBox 42"/>
          <p:cNvSpPr txBox="1"/>
          <p:nvPr/>
        </p:nvSpPr>
        <p:spPr>
          <a:xfrm>
            <a:off x="-667657" y="3643086"/>
            <a:ext cx="184731" cy="369332"/>
          </a:xfrm>
          <a:prstGeom prst="rect">
            <a:avLst/>
          </a:prstGeom>
          <a:noFill/>
        </p:spPr>
        <p:txBody>
          <a:bodyPr wrap="none" rtlCol="0">
            <a:spAutoFit/>
          </a:bodyPr>
          <a:lstStyle/>
          <a:p>
            <a:endParaRPr lang="en-US" dirty="0"/>
          </a:p>
        </p:txBody>
      </p:sp>
      <p:sp>
        <p:nvSpPr>
          <p:cNvPr id="45" name="TextBox 44"/>
          <p:cNvSpPr txBox="1"/>
          <p:nvPr/>
        </p:nvSpPr>
        <p:spPr>
          <a:xfrm>
            <a:off x="72959" y="810624"/>
            <a:ext cx="2148647" cy="646331"/>
          </a:xfrm>
          <a:prstGeom prst="rect">
            <a:avLst/>
          </a:prstGeom>
          <a:solidFill>
            <a:srgbClr val="969898"/>
          </a:solidFill>
        </p:spPr>
        <p:txBody>
          <a:bodyPr wrap="square" rtlCol="0">
            <a:spAutoFit/>
          </a:bodyPr>
          <a:lstStyle/>
          <a:p>
            <a:pPr algn="ctr"/>
            <a:r>
              <a:rPr lang="en-US" sz="1400" b="1" dirty="0" smtClean="0">
                <a:solidFill>
                  <a:schemeClr val="bg1">
                    <a:lumMod val="95000"/>
                  </a:schemeClr>
                </a:solidFill>
                <a:latin typeface="Corbel" charset="0"/>
                <a:ea typeface="Corbel" charset="0"/>
                <a:cs typeface="Corbel" charset="0"/>
              </a:rPr>
              <a:t>T. Berchoux</a:t>
            </a:r>
          </a:p>
          <a:p>
            <a:pPr algn="ctr"/>
            <a:r>
              <a:rPr lang="en-US" sz="1100" dirty="0" smtClean="0">
                <a:solidFill>
                  <a:schemeClr val="bg1">
                    <a:lumMod val="95000"/>
                  </a:schemeClr>
                </a:solidFill>
                <a:latin typeface="Corbel" charset="0"/>
                <a:ea typeface="Corbel" charset="0"/>
                <a:cs typeface="Corbel" charset="0"/>
              </a:rPr>
              <a:t>Geography and Environment</a:t>
            </a:r>
          </a:p>
          <a:p>
            <a:pPr algn="ctr"/>
            <a:r>
              <a:rPr lang="en-US" sz="1100" dirty="0" smtClean="0">
                <a:solidFill>
                  <a:schemeClr val="bg1">
                    <a:lumMod val="95000"/>
                  </a:schemeClr>
                </a:solidFill>
                <a:latin typeface="Corbel" charset="0"/>
                <a:ea typeface="Corbel" charset="0"/>
                <a:cs typeface="Corbel" charset="0"/>
              </a:rPr>
              <a:t>University of Southampton (UK)</a:t>
            </a:r>
            <a:endParaRPr lang="en-US" sz="1100" dirty="0">
              <a:solidFill>
                <a:schemeClr val="bg1">
                  <a:lumMod val="95000"/>
                </a:schemeClr>
              </a:solidFill>
              <a:latin typeface="Corbel" charset="0"/>
              <a:ea typeface="Corbel" charset="0"/>
              <a:cs typeface="Corbel" charset="0"/>
            </a:endParaRPr>
          </a:p>
        </p:txBody>
      </p:sp>
      <p:sp>
        <p:nvSpPr>
          <p:cNvPr id="46" name="TextBox 45"/>
          <p:cNvSpPr txBox="1"/>
          <p:nvPr/>
        </p:nvSpPr>
        <p:spPr>
          <a:xfrm>
            <a:off x="2549660" y="2557011"/>
            <a:ext cx="1877197" cy="646331"/>
          </a:xfrm>
          <a:prstGeom prst="rect">
            <a:avLst/>
          </a:prstGeom>
          <a:solidFill>
            <a:srgbClr val="969898"/>
          </a:solidFill>
        </p:spPr>
        <p:txBody>
          <a:bodyPr wrap="square" rtlCol="0">
            <a:spAutoFit/>
          </a:bodyPr>
          <a:lstStyle/>
          <a:p>
            <a:pPr algn="ctr"/>
            <a:r>
              <a:rPr lang="en-US" sz="1400" b="1" dirty="0" smtClean="0">
                <a:solidFill>
                  <a:schemeClr val="bg1">
                    <a:lumMod val="95000"/>
                  </a:schemeClr>
                </a:solidFill>
                <a:latin typeface="Corbel" charset="0"/>
                <a:ea typeface="Corbel" charset="0"/>
                <a:cs typeface="Corbel" charset="0"/>
              </a:rPr>
              <a:t>C.W. Hutton</a:t>
            </a:r>
          </a:p>
          <a:p>
            <a:pPr algn="ctr"/>
            <a:r>
              <a:rPr lang="en-US" sz="1100" dirty="0" smtClean="0">
                <a:solidFill>
                  <a:schemeClr val="bg1">
                    <a:lumMod val="95000"/>
                  </a:schemeClr>
                </a:solidFill>
                <a:latin typeface="Corbel" charset="0"/>
                <a:ea typeface="Corbel" charset="0"/>
                <a:cs typeface="Corbel" charset="0"/>
              </a:rPr>
              <a:t>Geography and Environment</a:t>
            </a:r>
          </a:p>
          <a:p>
            <a:pPr algn="ctr"/>
            <a:r>
              <a:rPr lang="en-US" sz="1100" dirty="0" err="1" smtClean="0">
                <a:solidFill>
                  <a:schemeClr val="bg1">
                    <a:lumMod val="95000"/>
                  </a:schemeClr>
                </a:solidFill>
                <a:latin typeface="Corbel" charset="0"/>
                <a:ea typeface="Corbel" charset="0"/>
                <a:cs typeface="Corbel" charset="0"/>
              </a:rPr>
              <a:t>GeoData</a:t>
            </a:r>
            <a:r>
              <a:rPr lang="en-US" sz="1100" dirty="0" smtClean="0">
                <a:solidFill>
                  <a:schemeClr val="bg1">
                    <a:lumMod val="95000"/>
                  </a:schemeClr>
                </a:solidFill>
                <a:latin typeface="Corbel" charset="0"/>
                <a:ea typeface="Corbel" charset="0"/>
                <a:cs typeface="Corbel" charset="0"/>
              </a:rPr>
              <a:t> Institute (UK)</a:t>
            </a:r>
          </a:p>
        </p:txBody>
      </p:sp>
      <p:sp>
        <p:nvSpPr>
          <p:cNvPr id="47" name="TextBox 46"/>
          <p:cNvSpPr txBox="1"/>
          <p:nvPr/>
        </p:nvSpPr>
        <p:spPr>
          <a:xfrm>
            <a:off x="2634783" y="796735"/>
            <a:ext cx="2329378" cy="646331"/>
          </a:xfrm>
          <a:prstGeom prst="rect">
            <a:avLst/>
          </a:prstGeom>
          <a:solidFill>
            <a:srgbClr val="969898"/>
          </a:solidFill>
        </p:spPr>
        <p:txBody>
          <a:bodyPr wrap="square" rtlCol="0">
            <a:spAutoFit/>
          </a:bodyPr>
          <a:lstStyle/>
          <a:p>
            <a:pPr algn="ctr"/>
            <a:r>
              <a:rPr lang="en-US" sz="1400" b="1" dirty="0" smtClean="0">
                <a:solidFill>
                  <a:schemeClr val="bg1">
                    <a:lumMod val="95000"/>
                  </a:schemeClr>
                </a:solidFill>
                <a:latin typeface="Corbel" charset="0"/>
                <a:ea typeface="Corbel" charset="0"/>
                <a:cs typeface="Corbel" charset="0"/>
              </a:rPr>
              <a:t>F.A. Johnson</a:t>
            </a:r>
          </a:p>
          <a:p>
            <a:pPr algn="ctr"/>
            <a:r>
              <a:rPr lang="en-US" sz="1100" dirty="0" smtClean="0">
                <a:solidFill>
                  <a:schemeClr val="bg1">
                    <a:lumMod val="95000"/>
                  </a:schemeClr>
                </a:solidFill>
                <a:latin typeface="Corbel" charset="0"/>
                <a:ea typeface="Corbel" charset="0"/>
                <a:cs typeface="Corbel" charset="0"/>
              </a:rPr>
              <a:t>Social Statistics and Demography</a:t>
            </a:r>
          </a:p>
          <a:p>
            <a:pPr algn="ctr"/>
            <a:r>
              <a:rPr lang="en-US" sz="1100" dirty="0" smtClean="0">
                <a:solidFill>
                  <a:schemeClr val="bg1">
                    <a:lumMod val="95000"/>
                  </a:schemeClr>
                </a:solidFill>
                <a:latin typeface="Corbel" charset="0"/>
                <a:ea typeface="Corbel" charset="0"/>
                <a:cs typeface="Corbel" charset="0"/>
              </a:rPr>
              <a:t>University of Southampton (UK)</a:t>
            </a:r>
            <a:endParaRPr lang="en-US" sz="1100" dirty="0">
              <a:solidFill>
                <a:schemeClr val="bg1">
                  <a:lumMod val="95000"/>
                </a:schemeClr>
              </a:solidFill>
              <a:latin typeface="Corbel" charset="0"/>
              <a:ea typeface="Corbel" charset="0"/>
              <a:cs typeface="Corbel" charset="0"/>
            </a:endParaRPr>
          </a:p>
        </p:txBody>
      </p:sp>
      <p:sp>
        <p:nvSpPr>
          <p:cNvPr id="48" name="TextBox 47"/>
          <p:cNvSpPr txBox="1"/>
          <p:nvPr/>
        </p:nvSpPr>
        <p:spPr>
          <a:xfrm>
            <a:off x="5579335" y="1910680"/>
            <a:ext cx="2083315" cy="646331"/>
          </a:xfrm>
          <a:prstGeom prst="rect">
            <a:avLst/>
          </a:prstGeom>
          <a:solidFill>
            <a:srgbClr val="969898"/>
          </a:solidFill>
        </p:spPr>
        <p:txBody>
          <a:bodyPr wrap="square" rtlCol="0">
            <a:spAutoFit/>
          </a:bodyPr>
          <a:lstStyle/>
          <a:p>
            <a:pPr algn="ctr"/>
            <a:r>
              <a:rPr lang="en-US" sz="1400" b="1" dirty="0" smtClean="0">
                <a:solidFill>
                  <a:schemeClr val="bg1">
                    <a:lumMod val="95000"/>
                  </a:schemeClr>
                </a:solidFill>
                <a:latin typeface="Corbel" charset="0"/>
                <a:ea typeface="Corbel" charset="0"/>
                <a:cs typeface="Corbel" charset="0"/>
              </a:rPr>
              <a:t>G.R. </a:t>
            </a:r>
            <a:r>
              <a:rPr lang="en-US" sz="1400" b="1" dirty="0" err="1" smtClean="0">
                <a:solidFill>
                  <a:schemeClr val="bg1">
                    <a:lumMod val="95000"/>
                  </a:schemeClr>
                </a:solidFill>
                <a:latin typeface="Corbel" charset="0"/>
                <a:ea typeface="Corbel" charset="0"/>
                <a:cs typeface="Corbel" charset="0"/>
              </a:rPr>
              <a:t>Watmough</a:t>
            </a:r>
            <a:endParaRPr lang="en-US" sz="1400" b="1" dirty="0" smtClean="0">
              <a:solidFill>
                <a:schemeClr val="bg1">
                  <a:lumMod val="95000"/>
                </a:schemeClr>
              </a:solidFill>
              <a:latin typeface="Corbel" charset="0"/>
              <a:ea typeface="Corbel" charset="0"/>
              <a:cs typeface="Corbel" charset="0"/>
            </a:endParaRPr>
          </a:p>
          <a:p>
            <a:pPr algn="ctr"/>
            <a:r>
              <a:rPr lang="en-US" sz="1100" dirty="0">
                <a:solidFill>
                  <a:schemeClr val="bg1">
                    <a:lumMod val="95000"/>
                  </a:schemeClr>
                </a:solidFill>
                <a:latin typeface="Corbel" charset="0"/>
                <a:ea typeface="Corbel" charset="0"/>
                <a:cs typeface="Corbel" charset="0"/>
              </a:rPr>
              <a:t>Ecoinformatics and </a:t>
            </a:r>
            <a:r>
              <a:rPr lang="en-US" sz="1100" dirty="0" smtClean="0">
                <a:solidFill>
                  <a:schemeClr val="bg1">
                    <a:lumMod val="95000"/>
                  </a:schemeClr>
                </a:solidFill>
                <a:latin typeface="Corbel" charset="0"/>
                <a:ea typeface="Corbel" charset="0"/>
                <a:cs typeface="Corbel" charset="0"/>
              </a:rPr>
              <a:t>Biodiversity</a:t>
            </a:r>
            <a:endParaRPr lang="en-US" sz="1100" dirty="0">
              <a:solidFill>
                <a:schemeClr val="bg1">
                  <a:lumMod val="95000"/>
                </a:schemeClr>
              </a:solidFill>
              <a:latin typeface="Corbel" charset="0"/>
              <a:ea typeface="Corbel" charset="0"/>
              <a:cs typeface="Corbel" charset="0"/>
            </a:endParaRPr>
          </a:p>
          <a:p>
            <a:pPr algn="ctr"/>
            <a:r>
              <a:rPr lang="en-US" sz="1100" dirty="0" smtClean="0">
                <a:solidFill>
                  <a:schemeClr val="bg1">
                    <a:lumMod val="95000"/>
                  </a:schemeClr>
                </a:solidFill>
                <a:latin typeface="Corbel" charset="0"/>
                <a:ea typeface="Corbel" charset="0"/>
                <a:cs typeface="Corbel" charset="0"/>
              </a:rPr>
              <a:t>Aarhus University (Denmark)</a:t>
            </a:r>
            <a:endParaRPr lang="en-US" sz="1100" dirty="0">
              <a:solidFill>
                <a:schemeClr val="bg1">
                  <a:lumMod val="95000"/>
                </a:schemeClr>
              </a:solidFill>
              <a:latin typeface="Corbel" charset="0"/>
              <a:ea typeface="Corbel" charset="0"/>
              <a:cs typeface="Corbel" charset="0"/>
            </a:endParaRPr>
          </a:p>
        </p:txBody>
      </p:sp>
      <p:sp>
        <p:nvSpPr>
          <p:cNvPr id="49" name="TextBox 48"/>
          <p:cNvSpPr txBox="1"/>
          <p:nvPr/>
        </p:nvSpPr>
        <p:spPr>
          <a:xfrm>
            <a:off x="7420109" y="807667"/>
            <a:ext cx="1680347" cy="646331"/>
          </a:xfrm>
          <a:prstGeom prst="rect">
            <a:avLst/>
          </a:prstGeom>
          <a:solidFill>
            <a:srgbClr val="969898"/>
          </a:solidFill>
        </p:spPr>
        <p:txBody>
          <a:bodyPr wrap="square" rtlCol="0">
            <a:spAutoFit/>
          </a:bodyPr>
          <a:lstStyle/>
          <a:p>
            <a:pPr algn="ctr"/>
            <a:r>
              <a:rPr lang="en-US" sz="1400" b="1" dirty="0" smtClean="0">
                <a:solidFill>
                  <a:schemeClr val="bg1">
                    <a:lumMod val="95000"/>
                  </a:schemeClr>
                </a:solidFill>
                <a:latin typeface="Corbel" charset="0"/>
                <a:ea typeface="Corbel" charset="0"/>
                <a:cs typeface="Corbel" charset="0"/>
              </a:rPr>
              <a:t>P.M. Atkinson</a:t>
            </a:r>
          </a:p>
          <a:p>
            <a:pPr algn="ctr"/>
            <a:r>
              <a:rPr lang="en-US" sz="1100" dirty="0" smtClean="0">
                <a:solidFill>
                  <a:schemeClr val="bg1">
                    <a:lumMod val="95000"/>
                  </a:schemeClr>
                </a:solidFill>
                <a:latin typeface="Corbel" charset="0"/>
                <a:ea typeface="Corbel" charset="0"/>
                <a:cs typeface="Corbel" charset="0"/>
              </a:rPr>
              <a:t>Environment Centre</a:t>
            </a:r>
          </a:p>
          <a:p>
            <a:pPr algn="ctr"/>
            <a:r>
              <a:rPr lang="en-US" sz="1100" dirty="0" smtClean="0">
                <a:solidFill>
                  <a:schemeClr val="bg1">
                    <a:lumMod val="95000"/>
                  </a:schemeClr>
                </a:solidFill>
                <a:latin typeface="Corbel" charset="0"/>
                <a:ea typeface="Corbel" charset="0"/>
                <a:cs typeface="Corbel" charset="0"/>
              </a:rPr>
              <a:t>Lancaster University (UK)</a:t>
            </a:r>
            <a:endParaRPr lang="en-US" sz="1100" dirty="0">
              <a:solidFill>
                <a:schemeClr val="bg1">
                  <a:lumMod val="95000"/>
                </a:schemeClr>
              </a:solidFill>
              <a:latin typeface="Corbel" charset="0"/>
              <a:ea typeface="Corbel" charset="0"/>
              <a:cs typeface="Corbel" charset="0"/>
            </a:endParaRPr>
          </a:p>
        </p:txBody>
      </p:sp>
      <p:cxnSp>
        <p:nvCxnSpPr>
          <p:cNvPr id="51" name="Straight Connector 50"/>
          <p:cNvCxnSpPr>
            <a:stCxn id="19" idx="0"/>
          </p:cNvCxnSpPr>
          <p:nvPr/>
        </p:nvCxnSpPr>
        <p:spPr>
          <a:xfrm flipV="1">
            <a:off x="944090" y="1403790"/>
            <a:ext cx="0" cy="260419"/>
          </a:xfrm>
          <a:prstGeom prst="line">
            <a:avLst/>
          </a:prstGeom>
          <a:ln>
            <a:solidFill>
              <a:srgbClr val="96989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664668" y="2328953"/>
            <a:ext cx="0" cy="260419"/>
          </a:xfrm>
          <a:prstGeom prst="line">
            <a:avLst/>
          </a:prstGeom>
          <a:ln>
            <a:solidFill>
              <a:srgbClr val="969898"/>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692435" y="1403790"/>
            <a:ext cx="0" cy="260419"/>
          </a:xfrm>
          <a:prstGeom prst="line">
            <a:avLst/>
          </a:prstGeom>
          <a:ln>
            <a:solidFill>
              <a:srgbClr val="96989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5866553" y="1673790"/>
            <a:ext cx="0" cy="260419"/>
          </a:xfrm>
          <a:prstGeom prst="line">
            <a:avLst/>
          </a:prstGeom>
          <a:ln>
            <a:solidFill>
              <a:srgbClr val="969898"/>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6914955" y="1032074"/>
            <a:ext cx="0" cy="144000"/>
          </a:xfrm>
          <a:prstGeom prst="line">
            <a:avLst/>
          </a:prstGeom>
          <a:ln>
            <a:solidFill>
              <a:srgbClr val="969898"/>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V="1">
            <a:off x="7187692" y="764962"/>
            <a:ext cx="0" cy="540000"/>
          </a:xfrm>
          <a:prstGeom prst="line">
            <a:avLst/>
          </a:prstGeom>
          <a:ln>
            <a:solidFill>
              <a:srgbClr val="969898"/>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12731" y="2233845"/>
            <a:ext cx="2148647" cy="728405"/>
          </a:xfrm>
          <a:prstGeom prst="rect">
            <a:avLst/>
          </a:prstGeom>
          <a:noFill/>
        </p:spPr>
        <p:txBody>
          <a:bodyPr wrap="square" rtlCol="0">
            <a:spAutoFit/>
          </a:bodyPr>
          <a:lstStyle/>
          <a:p>
            <a:pPr algn="ctr"/>
            <a:r>
              <a:rPr lang="en-US" sz="1100" b="1" dirty="0" smtClean="0">
                <a:solidFill>
                  <a:srgbClr val="969898"/>
                </a:solidFill>
                <a:latin typeface="Corbel" charset="0"/>
                <a:ea typeface="Corbel" charset="0"/>
                <a:cs typeface="Corbel" charset="0"/>
              </a:rPr>
              <a:t>Corresponding Author:</a:t>
            </a:r>
          </a:p>
          <a:p>
            <a:pPr algn="ctr"/>
            <a:r>
              <a:rPr lang="en-US" sz="1100" dirty="0" err="1" smtClean="0">
                <a:solidFill>
                  <a:srgbClr val="00B0F0"/>
                </a:solidFill>
                <a:latin typeface="Corbel" charset="0"/>
                <a:ea typeface="Corbel" charset="0"/>
                <a:cs typeface="Corbel" charset="0"/>
              </a:rPr>
              <a:t>tristan.berchoux</a:t>
            </a:r>
            <a:endParaRPr lang="en-US" sz="1100" dirty="0" smtClean="0">
              <a:solidFill>
                <a:srgbClr val="00B0F0"/>
              </a:solidFill>
              <a:latin typeface="Corbel" charset="0"/>
              <a:ea typeface="Corbel" charset="0"/>
              <a:cs typeface="Corbel" charset="0"/>
            </a:endParaRPr>
          </a:p>
          <a:p>
            <a:pPr algn="ctr">
              <a:lnSpc>
                <a:spcPts val="200"/>
              </a:lnSpc>
            </a:pPr>
            <a:endParaRPr lang="en-US" sz="1100" dirty="0">
              <a:solidFill>
                <a:srgbClr val="00B0F0"/>
              </a:solidFill>
              <a:latin typeface="Corbel" charset="0"/>
              <a:ea typeface="Corbel" charset="0"/>
              <a:cs typeface="Corbel" charset="0"/>
            </a:endParaRPr>
          </a:p>
          <a:p>
            <a:pPr algn="ctr">
              <a:lnSpc>
                <a:spcPts val="200"/>
              </a:lnSpc>
            </a:pPr>
            <a:endParaRPr lang="en-US" sz="1100" dirty="0" smtClean="0">
              <a:solidFill>
                <a:srgbClr val="00B0F0"/>
              </a:solidFill>
              <a:latin typeface="Corbel" charset="0"/>
              <a:ea typeface="Corbel" charset="0"/>
              <a:cs typeface="Corbel" charset="0"/>
            </a:endParaRPr>
          </a:p>
          <a:p>
            <a:pPr algn="ctr">
              <a:lnSpc>
                <a:spcPts val="200"/>
              </a:lnSpc>
            </a:pPr>
            <a:r>
              <a:rPr lang="en-US" sz="1100" dirty="0" smtClean="0">
                <a:solidFill>
                  <a:srgbClr val="00B0F0"/>
                </a:solidFill>
                <a:latin typeface="Corbel" charset="0"/>
                <a:ea typeface="Corbel" charset="0"/>
                <a:cs typeface="Corbel" charset="0"/>
              </a:rPr>
              <a:t>@</a:t>
            </a:r>
            <a:r>
              <a:rPr lang="en-US" sz="1100" dirty="0" err="1" smtClean="0">
                <a:solidFill>
                  <a:srgbClr val="00B0F0"/>
                </a:solidFill>
                <a:latin typeface="Corbel" charset="0"/>
                <a:ea typeface="Corbel" charset="0"/>
                <a:cs typeface="Corbel" charset="0"/>
              </a:rPr>
              <a:t>soton.ac.uk</a:t>
            </a:r>
            <a:endParaRPr lang="en-US" sz="1100" dirty="0" smtClean="0">
              <a:solidFill>
                <a:srgbClr val="00B0F0"/>
              </a:solidFill>
              <a:latin typeface="Corbel" charset="0"/>
              <a:ea typeface="Corbel" charset="0"/>
              <a:cs typeface="Corbel" charset="0"/>
            </a:endParaRPr>
          </a:p>
          <a:p>
            <a:pPr algn="ctr">
              <a:lnSpc>
                <a:spcPts val="200"/>
              </a:lnSpc>
            </a:pPr>
            <a:endParaRPr lang="en-US" sz="1100" dirty="0">
              <a:solidFill>
                <a:srgbClr val="00B0F0"/>
              </a:solidFill>
              <a:latin typeface="Corbel" charset="0"/>
              <a:ea typeface="Corbel" charset="0"/>
              <a:cs typeface="Corbel" charset="0"/>
            </a:endParaRPr>
          </a:p>
          <a:p>
            <a:pPr algn="ctr">
              <a:lnSpc>
                <a:spcPts val="200"/>
              </a:lnSpc>
            </a:pPr>
            <a:endParaRPr lang="en-US" sz="1100" dirty="0" smtClean="0">
              <a:solidFill>
                <a:srgbClr val="00B0F0"/>
              </a:solidFill>
              <a:latin typeface="Corbel" charset="0"/>
              <a:ea typeface="Corbel" charset="0"/>
              <a:cs typeface="Corbel" charset="0"/>
            </a:endParaRPr>
          </a:p>
          <a:p>
            <a:pPr algn="ctr"/>
            <a:r>
              <a:rPr lang="en-US" sz="1100" dirty="0" smtClean="0">
                <a:solidFill>
                  <a:srgbClr val="969898"/>
                </a:solidFill>
                <a:latin typeface="Corbel" charset="0"/>
                <a:ea typeface="Corbel" charset="0"/>
                <a:cs typeface="Corbel" charset="0"/>
              </a:rPr>
              <a:t>@</a:t>
            </a:r>
            <a:r>
              <a:rPr lang="en-US" sz="1100" dirty="0" err="1" smtClean="0">
                <a:solidFill>
                  <a:srgbClr val="969898"/>
                </a:solidFill>
                <a:latin typeface="Corbel" charset="0"/>
                <a:ea typeface="Corbel" charset="0"/>
                <a:cs typeface="Corbel" charset="0"/>
              </a:rPr>
              <a:t>TristanBerchoux</a:t>
            </a:r>
            <a:endParaRPr lang="en-US" sz="1100" dirty="0">
              <a:solidFill>
                <a:srgbClr val="969898"/>
              </a:solidFill>
              <a:latin typeface="Corbel" charset="0"/>
              <a:ea typeface="Corbel" charset="0"/>
              <a:cs typeface="Corbel" charset="0"/>
            </a:endParaRPr>
          </a:p>
        </p:txBody>
      </p:sp>
      <p:pic>
        <p:nvPicPr>
          <p:cNvPr id="58" name="Picture 57"/>
          <p:cNvPicPr>
            <a:picLocks noChangeAspect="1"/>
          </p:cNvPicPr>
          <p:nvPr/>
        </p:nvPicPr>
        <p:blipFill rotWithShape="1">
          <a:blip r:embed="rId9">
            <a:grayscl/>
            <a:extLst>
              <a:ext uri="{28A0092B-C50C-407E-A947-70E740481C1C}">
                <a14:useLocalDpi xmlns:a14="http://schemas.microsoft.com/office/drawing/2010/main" val="0"/>
              </a:ext>
            </a:extLst>
          </a:blip>
          <a:srcRect t="90763" r="90718"/>
          <a:stretch/>
        </p:blipFill>
        <p:spPr>
          <a:xfrm>
            <a:off x="72959" y="0"/>
            <a:ext cx="510761" cy="473563"/>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2343" y="3523733"/>
            <a:ext cx="1524809" cy="510201"/>
          </a:xfrm>
          <a:prstGeom prst="rect">
            <a:avLst/>
          </a:prstGeom>
        </p:spPr>
      </p:pic>
      <p:grpSp>
        <p:nvGrpSpPr>
          <p:cNvPr id="11" name="Group 10"/>
          <p:cNvGrpSpPr/>
          <p:nvPr/>
        </p:nvGrpSpPr>
        <p:grpSpPr>
          <a:xfrm>
            <a:off x="4475386" y="3489720"/>
            <a:ext cx="4356302" cy="2573655"/>
            <a:chOff x="4578250" y="3985920"/>
            <a:chExt cx="4356302" cy="2573655"/>
          </a:xfrm>
        </p:grpSpPr>
        <p:sp>
          <p:nvSpPr>
            <p:cNvPr id="2" name="TextBox 1"/>
            <p:cNvSpPr txBox="1"/>
            <p:nvPr/>
          </p:nvSpPr>
          <p:spPr>
            <a:xfrm>
              <a:off x="4578250" y="3985920"/>
              <a:ext cx="4356302" cy="1938992"/>
            </a:xfrm>
            <a:prstGeom prst="rect">
              <a:avLst/>
            </a:prstGeom>
            <a:noFill/>
          </p:spPr>
          <p:txBody>
            <a:bodyPr wrap="square" rtlCol="0">
              <a:spAutoFit/>
            </a:bodyPr>
            <a:lstStyle/>
            <a:p>
              <a:pPr algn="just"/>
              <a:r>
                <a:rPr lang="en-US" sz="1200" dirty="0">
                  <a:solidFill>
                    <a:schemeClr val="tx1">
                      <a:lumMod val="50000"/>
                      <a:lumOff val="50000"/>
                    </a:schemeClr>
                  </a:solidFill>
                  <a:latin typeface="Corbel" charset="0"/>
                  <a:ea typeface="Corbel" charset="0"/>
                  <a:cs typeface="Corbel" charset="0"/>
                </a:rPr>
                <a:t>This work was carried out under the Collaborative Adaptation Research Initiative in Africa and Asia (CARIAA), with financial support from the UK </a:t>
              </a:r>
              <a:r>
                <a:rPr lang="en-US" sz="1200" dirty="0" smtClean="0">
                  <a:solidFill>
                    <a:schemeClr val="tx1">
                      <a:lumMod val="50000"/>
                      <a:lumOff val="50000"/>
                    </a:schemeClr>
                  </a:solidFill>
                  <a:latin typeface="Corbel" charset="0"/>
                  <a:ea typeface="Corbel" charset="0"/>
                  <a:cs typeface="Corbel" charset="0"/>
                </a:rPr>
                <a:t>Government’s </a:t>
              </a:r>
              <a:r>
                <a:rPr lang="en-US" sz="1200" dirty="0">
                  <a:solidFill>
                    <a:schemeClr val="tx1">
                      <a:lumMod val="50000"/>
                      <a:lumOff val="50000"/>
                    </a:schemeClr>
                  </a:solidFill>
                  <a:latin typeface="Corbel" charset="0"/>
                  <a:ea typeface="Corbel" charset="0"/>
                  <a:cs typeface="Corbel" charset="0"/>
                </a:rPr>
                <a:t>Department for International Development (</a:t>
              </a:r>
              <a:r>
                <a:rPr lang="en-US" sz="1200" dirty="0" err="1">
                  <a:solidFill>
                    <a:schemeClr val="tx1">
                      <a:lumMod val="50000"/>
                      <a:lumOff val="50000"/>
                    </a:schemeClr>
                  </a:solidFill>
                  <a:latin typeface="Corbel" charset="0"/>
                  <a:ea typeface="Corbel" charset="0"/>
                  <a:cs typeface="Corbel" charset="0"/>
                </a:rPr>
                <a:t>DFiD</a:t>
              </a:r>
              <a:r>
                <a:rPr lang="en-US" sz="1200" dirty="0">
                  <a:solidFill>
                    <a:schemeClr val="tx1">
                      <a:lumMod val="50000"/>
                      <a:lumOff val="50000"/>
                    </a:schemeClr>
                  </a:solidFill>
                  <a:latin typeface="Corbel" charset="0"/>
                  <a:ea typeface="Corbel" charset="0"/>
                  <a:cs typeface="Corbel" charset="0"/>
                </a:rPr>
                <a:t>), the International Development Research Centre (</a:t>
              </a:r>
              <a:r>
                <a:rPr lang="en-US" sz="1200" dirty="0" smtClean="0">
                  <a:solidFill>
                    <a:schemeClr val="tx1">
                      <a:lumMod val="50000"/>
                      <a:lumOff val="50000"/>
                    </a:schemeClr>
                  </a:solidFill>
                  <a:latin typeface="Corbel" charset="0"/>
                  <a:ea typeface="Corbel" charset="0"/>
                  <a:cs typeface="Corbel" charset="0"/>
                </a:rPr>
                <a:t>IDRC) (Canada) and </a:t>
              </a:r>
              <a:r>
                <a:rPr lang="en-US" sz="1200" dirty="0">
                  <a:solidFill>
                    <a:schemeClr val="tx1">
                      <a:lumMod val="50000"/>
                      <a:lumOff val="50000"/>
                    </a:schemeClr>
                  </a:solidFill>
                  <a:latin typeface="Corbel" charset="0"/>
                  <a:ea typeface="Corbel" charset="0"/>
                  <a:cs typeface="Corbel" charset="0"/>
                </a:rPr>
                <a:t>the </a:t>
              </a:r>
              <a:r>
                <a:rPr lang="en-US" sz="1200" dirty="0" smtClean="0">
                  <a:solidFill>
                    <a:schemeClr val="tx1">
                      <a:lumMod val="50000"/>
                      <a:lumOff val="50000"/>
                    </a:schemeClr>
                  </a:solidFill>
                  <a:latin typeface="Corbel" charset="0"/>
                  <a:ea typeface="Corbel" charset="0"/>
                  <a:cs typeface="Corbel" charset="0"/>
                </a:rPr>
                <a:t>UK Economic </a:t>
              </a:r>
              <a:r>
                <a:rPr lang="en-US" sz="1200" dirty="0">
                  <a:solidFill>
                    <a:schemeClr val="tx1">
                      <a:lumMod val="50000"/>
                      <a:lumOff val="50000"/>
                    </a:schemeClr>
                  </a:solidFill>
                  <a:latin typeface="Corbel" charset="0"/>
                  <a:ea typeface="Corbel" charset="0"/>
                  <a:cs typeface="Corbel" charset="0"/>
                </a:rPr>
                <a:t>and Social Research Council [grant number 1501613]. The views expressed in this work are those of the creators and do </a:t>
              </a:r>
              <a:r>
                <a:rPr lang="en-US" sz="1200" dirty="0" smtClean="0">
                  <a:solidFill>
                    <a:schemeClr val="tx1">
                      <a:lumMod val="50000"/>
                      <a:lumOff val="50000"/>
                    </a:schemeClr>
                  </a:solidFill>
                  <a:latin typeface="Corbel" charset="0"/>
                  <a:ea typeface="Corbel" charset="0"/>
                  <a:cs typeface="Corbel" charset="0"/>
                </a:rPr>
                <a:t>not </a:t>
              </a:r>
              <a:r>
                <a:rPr lang="en-US" sz="1200" dirty="0">
                  <a:solidFill>
                    <a:schemeClr val="tx1">
                      <a:lumMod val="50000"/>
                      <a:lumOff val="50000"/>
                    </a:schemeClr>
                  </a:solidFill>
                  <a:latin typeface="Corbel" charset="0"/>
                  <a:ea typeface="Corbel" charset="0"/>
                  <a:cs typeface="Corbel" charset="0"/>
                </a:rPr>
                <a:t>necessarily represent those of </a:t>
              </a:r>
              <a:r>
                <a:rPr lang="en-US" sz="1200" dirty="0" err="1" smtClean="0">
                  <a:solidFill>
                    <a:schemeClr val="tx1">
                      <a:lumMod val="50000"/>
                      <a:lumOff val="50000"/>
                    </a:schemeClr>
                  </a:solidFill>
                  <a:latin typeface="Corbel" charset="0"/>
                  <a:ea typeface="Corbel" charset="0"/>
                  <a:cs typeface="Corbel" charset="0"/>
                </a:rPr>
                <a:t>DFiD</a:t>
              </a:r>
              <a:r>
                <a:rPr lang="en-US" sz="1200" dirty="0" smtClean="0">
                  <a:solidFill>
                    <a:schemeClr val="tx1">
                      <a:lumMod val="50000"/>
                      <a:lumOff val="50000"/>
                    </a:schemeClr>
                  </a:solidFill>
                  <a:latin typeface="Corbel" charset="0"/>
                  <a:ea typeface="Corbel" charset="0"/>
                  <a:cs typeface="Corbel" charset="0"/>
                </a:rPr>
                <a:t>, IDRC and ESRC or </a:t>
              </a:r>
              <a:r>
                <a:rPr lang="en-US" sz="1200" dirty="0">
                  <a:solidFill>
                    <a:schemeClr val="tx1">
                      <a:lumMod val="50000"/>
                      <a:lumOff val="50000"/>
                    </a:schemeClr>
                  </a:solidFill>
                  <a:latin typeface="Corbel" charset="0"/>
                  <a:ea typeface="Corbel" charset="0"/>
                  <a:cs typeface="Corbel" charset="0"/>
                </a:rPr>
                <a:t>its Board of Governors.</a:t>
              </a:r>
              <a:r>
                <a:rPr lang="en-US" sz="1200" i="1" dirty="0">
                  <a:solidFill>
                    <a:schemeClr val="tx1">
                      <a:lumMod val="50000"/>
                      <a:lumOff val="50000"/>
                    </a:schemeClr>
                  </a:solidFill>
                  <a:latin typeface="Corbel" charset="0"/>
                  <a:ea typeface="Corbel" charset="0"/>
                  <a:cs typeface="Corbel" charset="0"/>
                </a:rPr>
                <a:t> </a:t>
              </a:r>
              <a:r>
                <a:rPr lang="en-US" sz="1200" dirty="0">
                  <a:solidFill>
                    <a:schemeClr val="tx1">
                      <a:lumMod val="50000"/>
                      <a:lumOff val="50000"/>
                    </a:schemeClr>
                  </a:solidFill>
                  <a:latin typeface="Corbel" charset="0"/>
                  <a:ea typeface="Corbel" charset="0"/>
                  <a:cs typeface="Corbel" charset="0"/>
                </a:rPr>
                <a:t>Data used in this research come from the Census of India provided by the Office of the Registrar General &amp; Census Commissioner of India. </a:t>
              </a:r>
            </a:p>
          </p:txBody>
        </p:sp>
        <p:pic>
          <p:nvPicPr>
            <p:cNvPr id="37" name="Pictur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24959" y="5949964"/>
              <a:ext cx="607603" cy="505389"/>
            </a:xfrm>
            <a:prstGeom prst="rect">
              <a:avLst/>
            </a:prstGeom>
          </p:spPr>
        </p:pic>
        <p:pic>
          <p:nvPicPr>
            <p:cNvPr id="39" name="Picture 3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3514" y="5924912"/>
              <a:ext cx="531113" cy="584165"/>
            </a:xfrm>
            <a:prstGeom prst="rect">
              <a:avLst/>
            </a:prstGeom>
          </p:spPr>
        </p:pic>
        <p:grpSp>
          <p:nvGrpSpPr>
            <p:cNvPr id="40" name="Group 39"/>
            <p:cNvGrpSpPr>
              <a:grpSpLocks noChangeAspect="1"/>
            </p:cNvGrpSpPr>
            <p:nvPr/>
          </p:nvGrpSpPr>
          <p:grpSpPr>
            <a:xfrm>
              <a:off x="6150165" y="5863297"/>
              <a:ext cx="1520832" cy="696278"/>
              <a:chOff x="6980035" y="6449084"/>
              <a:chExt cx="909072" cy="416198"/>
            </a:xfrm>
          </p:grpSpPr>
          <p:pic>
            <p:nvPicPr>
              <p:cNvPr id="42" name="Picture 41"/>
              <p:cNvPicPr>
                <a:picLocks noChangeAspect="1"/>
              </p:cNvPicPr>
              <p:nvPr/>
            </p:nvPicPr>
            <p:blipFill rotWithShape="1">
              <a:blip r:embed="rId13">
                <a:extLst>
                  <a:ext uri="{28A0092B-C50C-407E-A947-70E740481C1C}">
                    <a14:useLocalDpi xmlns:a14="http://schemas.microsoft.com/office/drawing/2010/main" val="0"/>
                  </a:ext>
                </a:extLst>
              </a:blip>
              <a:srcRect b="50928"/>
              <a:stretch/>
            </p:blipFill>
            <p:spPr>
              <a:xfrm>
                <a:off x="6986286" y="6449084"/>
                <a:ext cx="902821" cy="240884"/>
              </a:xfrm>
              <a:prstGeom prst="rect">
                <a:avLst/>
              </a:prstGeom>
            </p:spPr>
          </p:pic>
          <p:pic>
            <p:nvPicPr>
              <p:cNvPr id="50" name="Picture 49"/>
              <p:cNvPicPr>
                <a:picLocks noChangeAspect="1"/>
              </p:cNvPicPr>
              <p:nvPr/>
            </p:nvPicPr>
            <p:blipFill rotWithShape="1">
              <a:blip r:embed="rId13">
                <a:extLst>
                  <a:ext uri="{28A0092B-C50C-407E-A947-70E740481C1C}">
                    <a14:useLocalDpi xmlns:a14="http://schemas.microsoft.com/office/drawing/2010/main" val="0"/>
                  </a:ext>
                </a:extLst>
              </a:blip>
              <a:srcRect t="55608"/>
              <a:stretch/>
            </p:blipFill>
            <p:spPr>
              <a:xfrm>
                <a:off x="6980035" y="6647374"/>
                <a:ext cx="902821" cy="217908"/>
              </a:xfrm>
              <a:prstGeom prst="rect">
                <a:avLst/>
              </a:prstGeom>
            </p:spPr>
          </p:pic>
        </p:grpSp>
        <p:grpSp>
          <p:nvGrpSpPr>
            <p:cNvPr id="4" name="Group 3"/>
            <p:cNvGrpSpPr>
              <a:grpSpLocks noChangeAspect="1"/>
            </p:cNvGrpSpPr>
            <p:nvPr/>
          </p:nvGrpSpPr>
          <p:grpSpPr>
            <a:xfrm>
              <a:off x="4646594" y="5921097"/>
              <a:ext cx="1528545" cy="541662"/>
              <a:chOff x="1303329" y="5644779"/>
              <a:chExt cx="1901757" cy="673915"/>
            </a:xfrm>
          </p:grpSpPr>
          <p:pic>
            <p:nvPicPr>
              <p:cNvPr id="3" name="Picture 2"/>
              <p:cNvPicPr>
                <a:picLocks noChangeAspect="1"/>
              </p:cNvPicPr>
              <p:nvPr/>
            </p:nvPicPr>
            <p:blipFill rotWithShape="1">
              <a:blip r:embed="rId14">
                <a:extLst>
                  <a:ext uri="{28A0092B-C50C-407E-A947-70E740481C1C}">
                    <a14:useLocalDpi xmlns:a14="http://schemas.microsoft.com/office/drawing/2010/main" val="0"/>
                  </a:ext>
                </a:extLst>
              </a:blip>
              <a:srcRect r="62656"/>
              <a:stretch/>
            </p:blipFill>
            <p:spPr>
              <a:xfrm>
                <a:off x="1303329" y="5651245"/>
                <a:ext cx="732588" cy="667449"/>
              </a:xfrm>
              <a:prstGeom prst="rect">
                <a:avLst/>
              </a:prstGeom>
            </p:spPr>
          </p:pic>
          <p:pic>
            <p:nvPicPr>
              <p:cNvPr id="61" name="Picture 60"/>
              <p:cNvPicPr>
                <a:picLocks noChangeAspect="1"/>
              </p:cNvPicPr>
              <p:nvPr/>
            </p:nvPicPr>
            <p:blipFill rotWithShape="1">
              <a:blip r:embed="rId15">
                <a:duotone>
                  <a:prstClr val="black"/>
                  <a:schemeClr val="tx2">
                    <a:tint val="45000"/>
                    <a:satMod val="400000"/>
                  </a:schemeClr>
                </a:duotone>
                <a:extLst>
                  <a:ext uri="{BEBA8EAE-BF5A-486C-A8C5-ECC9F3942E4B}">
                    <a14:imgProps xmlns:a14="http://schemas.microsoft.com/office/drawing/2010/main">
                      <a14:imgLayer r:embed="rId16">
                        <a14:imgEffect>
                          <a14:colorTemperature colorTemp="4700"/>
                        </a14:imgEffect>
                        <a14:imgEffect>
                          <a14:brightnessContrast bright="-100000" contrast="-47000"/>
                        </a14:imgEffect>
                      </a14:imgLayer>
                    </a14:imgProps>
                  </a:ext>
                  <a:ext uri="{28A0092B-C50C-407E-A947-70E740481C1C}">
                    <a14:useLocalDpi xmlns:a14="http://schemas.microsoft.com/office/drawing/2010/main" val="0"/>
                  </a:ext>
                </a:extLst>
              </a:blip>
              <a:srcRect l="39408"/>
              <a:stretch/>
            </p:blipFill>
            <p:spPr>
              <a:xfrm>
                <a:off x="2016418" y="5644779"/>
                <a:ext cx="1188668" cy="667449"/>
              </a:xfrm>
              <a:prstGeom prst="rect">
                <a:avLst/>
              </a:prstGeom>
            </p:spPr>
          </p:pic>
        </p:grpSp>
      </p:grpSp>
      <p:sp>
        <p:nvSpPr>
          <p:cNvPr id="9" name="TextBox 8"/>
          <p:cNvSpPr txBox="1"/>
          <p:nvPr/>
        </p:nvSpPr>
        <p:spPr>
          <a:xfrm>
            <a:off x="268531" y="4061109"/>
            <a:ext cx="3692435" cy="2308324"/>
          </a:xfrm>
          <a:prstGeom prst="rect">
            <a:avLst/>
          </a:prstGeom>
          <a:solidFill>
            <a:srgbClr val="43AD34"/>
          </a:solidFill>
        </p:spPr>
        <p:txBody>
          <a:bodyPr wrap="square" rtlCol="0">
            <a:spAutoFit/>
          </a:bodyPr>
          <a:lstStyle/>
          <a:p>
            <a:pPr algn="ctr"/>
            <a:r>
              <a:rPr lang="en-US" sz="1200" b="1" cap="all" dirty="0"/>
              <a:t>DELTAS, VULNERABILITY AND CLIMATE CHANGE:</a:t>
            </a:r>
            <a:r>
              <a:rPr lang="en-US" sz="1200" dirty="0"/>
              <a:t/>
            </a:r>
            <a:br>
              <a:rPr lang="en-US" sz="1200" dirty="0"/>
            </a:br>
            <a:r>
              <a:rPr lang="en-US" sz="1200" b="1" cap="all" dirty="0"/>
              <a:t>MIGRATION AND ADAPTATION</a:t>
            </a:r>
            <a:endParaRPr lang="en-US" sz="1200" dirty="0" smtClean="0">
              <a:latin typeface="Corbel" charset="0"/>
              <a:ea typeface="Corbel" charset="0"/>
              <a:cs typeface="Corbel" charset="0"/>
            </a:endParaRPr>
          </a:p>
          <a:p>
            <a:pPr algn="just"/>
            <a:r>
              <a:rPr lang="en-US" sz="1200" dirty="0" smtClean="0">
                <a:solidFill>
                  <a:schemeClr val="bg1">
                    <a:lumMod val="95000"/>
                  </a:schemeClr>
                </a:solidFill>
                <a:latin typeface="Corbel" charset="0"/>
                <a:ea typeface="Corbel" charset="0"/>
                <a:cs typeface="Corbel" charset="0"/>
              </a:rPr>
              <a:t>DECCMA’s </a:t>
            </a:r>
            <a:r>
              <a:rPr lang="en-US" sz="1200" dirty="0">
                <a:solidFill>
                  <a:schemeClr val="bg1">
                    <a:lumMod val="95000"/>
                  </a:schemeClr>
                </a:solidFill>
                <a:latin typeface="Corbel" charset="0"/>
                <a:ea typeface="Corbel" charset="0"/>
                <a:cs typeface="Corbel" charset="0"/>
              </a:rPr>
              <a:t>aims are to evaluate the effectiveness of adaptation </a:t>
            </a:r>
            <a:r>
              <a:rPr lang="en-US" sz="1200" dirty="0" smtClean="0">
                <a:solidFill>
                  <a:schemeClr val="bg1">
                    <a:lumMod val="95000"/>
                  </a:schemeClr>
                </a:solidFill>
                <a:latin typeface="Corbel" charset="0"/>
                <a:ea typeface="Corbel" charset="0"/>
                <a:cs typeface="Corbel" charset="0"/>
              </a:rPr>
              <a:t>options -including migration- in deltas </a:t>
            </a:r>
            <a:r>
              <a:rPr lang="en-US" sz="1200" dirty="0">
                <a:solidFill>
                  <a:schemeClr val="bg1">
                    <a:lumMod val="95000"/>
                  </a:schemeClr>
                </a:solidFill>
                <a:latin typeface="Corbel" charset="0"/>
                <a:ea typeface="Corbel" charset="0"/>
                <a:cs typeface="Corbel" charset="0"/>
              </a:rPr>
              <a:t>in Africa and Asia, and to deliver policy support for sustainable, gender-sensitive adaptation. The project analyses the impacts of climate change and processes of migration across contrasting deltas using survey, participatory research and economic methods. Study sites include the Ganges-Brahmaputra-</a:t>
            </a:r>
            <a:r>
              <a:rPr lang="en-US" sz="1200" dirty="0" err="1">
                <a:solidFill>
                  <a:schemeClr val="bg1">
                    <a:lumMod val="95000"/>
                  </a:schemeClr>
                </a:solidFill>
                <a:latin typeface="Corbel" charset="0"/>
                <a:ea typeface="Corbel" charset="0"/>
                <a:cs typeface="Corbel" charset="0"/>
              </a:rPr>
              <a:t>Meghna</a:t>
            </a:r>
            <a:r>
              <a:rPr lang="en-US" sz="1200" dirty="0">
                <a:solidFill>
                  <a:schemeClr val="bg1">
                    <a:lumMod val="95000"/>
                  </a:schemeClr>
                </a:solidFill>
                <a:latin typeface="Corbel" charset="0"/>
                <a:ea typeface="Corbel" charset="0"/>
                <a:cs typeface="Corbel" charset="0"/>
              </a:rPr>
              <a:t> delta in Bangladesh and India, Mahanadi delta in India and Volta delta in Ghana</a:t>
            </a:r>
            <a:r>
              <a:rPr lang="en-US" sz="1200" dirty="0" smtClean="0">
                <a:solidFill>
                  <a:schemeClr val="bg1">
                    <a:lumMod val="95000"/>
                  </a:schemeClr>
                </a:solidFill>
                <a:latin typeface="Corbel" charset="0"/>
                <a:ea typeface="Corbel" charset="0"/>
                <a:cs typeface="Corbel" charset="0"/>
              </a:rPr>
              <a:t>.                                            </a:t>
            </a:r>
            <a:r>
              <a:rPr lang="en-US" sz="1200" b="1" dirty="0" err="1" smtClean="0">
                <a:solidFill>
                  <a:schemeClr val="bg1">
                    <a:lumMod val="95000"/>
                  </a:schemeClr>
                </a:solidFill>
                <a:latin typeface="Corbel" charset="0"/>
                <a:ea typeface="Corbel" charset="0"/>
                <a:cs typeface="Corbel" charset="0"/>
              </a:rPr>
              <a:t>www.deccma.com</a:t>
            </a:r>
            <a:endParaRPr lang="en-US" sz="1200" b="1" dirty="0">
              <a:solidFill>
                <a:schemeClr val="bg1">
                  <a:lumMod val="95000"/>
                </a:schemeClr>
              </a:solidFill>
              <a:latin typeface="Corbel" charset="0"/>
              <a:ea typeface="Corbel" charset="0"/>
              <a:cs typeface="Corbel" charset="0"/>
            </a:endParaRPr>
          </a:p>
        </p:txBody>
      </p:sp>
      <p:sp>
        <p:nvSpPr>
          <p:cNvPr id="62" name="Rectangle 61">
            <a:hlinkClick r:id="rId17"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63" name="Rectangle 62">
            <a:hlinkClick r:id="rId18"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64" name="Rectangle 63">
            <a:hlinkClick r:id="rId19"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65" name="Rectangle 64">
            <a:hlinkClick r:id="rId20"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66" name="Rectangle 65">
            <a:hlinkClick r:id="rId21"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sp>
        <p:nvSpPr>
          <p:cNvPr id="67" name="Rectangle 66">
            <a:hlinkClick r:id="rId22"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68" name="Grafik 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69" name="Picture 68">
            <a:hlinkClick r:id="" action="ppaction://hlinkshowjump?jump=firstslide"/>
          </p:cNvPr>
          <p:cNvPicPr>
            <a:picLocks noChangeAspect="1"/>
          </p:cNvPicPr>
          <p:nvPr/>
        </p:nvPicPr>
        <p:blipFill rotWithShape="1">
          <a:blip r:embed="rId2">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70" name="Rectangle 69">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hlinkClick r:id="rId24"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spTree>
    <p:extLst>
      <p:ext uri="{BB962C8B-B14F-4D97-AF65-F5344CB8AC3E}">
        <p14:creationId xmlns:p14="http://schemas.microsoft.com/office/powerpoint/2010/main" val="206975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21106"/>
            <a:ext cx="9144000" cy="633689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p:cNvPicPr>
          <p:nvPr/>
        </p:nvPicPr>
        <p:blipFill rotWithShape="1">
          <a:blip r:embed="rId2">
            <a:extLst>
              <a:ext uri="{28A0092B-C50C-407E-A947-70E740481C1C}">
                <a14:useLocalDpi xmlns:a14="http://schemas.microsoft.com/office/drawing/2010/main" val="0"/>
              </a:ext>
            </a:extLst>
          </a:blip>
          <a:srcRect l="17491" t="16301" r="43877" b="42372"/>
          <a:stretch/>
        </p:blipFill>
        <p:spPr>
          <a:xfrm>
            <a:off x="3965077" y="3137728"/>
            <a:ext cx="5178923" cy="3817821"/>
          </a:xfrm>
          <a:prstGeom prst="rect">
            <a:avLst/>
          </a:prstGeom>
        </p:spPr>
      </p:pic>
      <p:sp>
        <p:nvSpPr>
          <p:cNvPr id="3" name="TextBox 2">
            <a:hlinkClick r:id="" action="ppaction://hlinkshowjump?jump=firstslide"/>
          </p:cNvPr>
          <p:cNvSpPr txBox="1"/>
          <p:nvPr/>
        </p:nvSpPr>
        <p:spPr>
          <a:xfrm>
            <a:off x="3840479" y="0"/>
            <a:ext cx="4507454" cy="830997"/>
          </a:xfrm>
          <a:prstGeom prst="rect">
            <a:avLst/>
          </a:prstGeom>
          <a:noFill/>
        </p:spPr>
        <p:txBody>
          <a:bodyPr wrap="square" rtlCol="0">
            <a:spAutoFit/>
          </a:bodyPr>
          <a:lstStyle/>
          <a:p>
            <a:pPr algn="ctr"/>
            <a:r>
              <a:rPr lang="en-US" sz="4800" smtClean="0">
                <a:solidFill>
                  <a:schemeClr val="bg1"/>
                </a:solidFill>
              </a:rPr>
              <a:t>            </a:t>
            </a:r>
            <a:endParaRPr lang="en-US" sz="4800" dirty="0">
              <a:solidFill>
                <a:schemeClr val="bg1"/>
              </a:solidFill>
            </a:endParaRPr>
          </a:p>
        </p:txBody>
      </p:sp>
      <p:sp>
        <p:nvSpPr>
          <p:cNvPr id="7" name="Rectangle 6"/>
          <p:cNvSpPr/>
          <p:nvPr/>
        </p:nvSpPr>
        <p:spPr>
          <a:xfrm>
            <a:off x="0" y="-893"/>
            <a:ext cx="9144000" cy="522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6">
                    <a:lumMod val="20000"/>
                    <a:lumOff val="80000"/>
                  </a:schemeClr>
                </a:solidFill>
              </a:rPr>
              <a:t>RATIONALE</a:t>
            </a:r>
            <a:endParaRPr lang="en-US" sz="4000" dirty="0">
              <a:solidFill>
                <a:schemeClr val="accent6">
                  <a:lumMod val="20000"/>
                  <a:lumOff val="80000"/>
                </a:schemeClr>
              </a:solidFill>
            </a:endParaRPr>
          </a:p>
        </p:txBody>
      </p:sp>
      <p:pic>
        <p:nvPicPr>
          <p:cNvPr id="4" name="Picture 3">
            <a:hlinkClick r:id="" action="ppaction://hlinkshowjump?jump=firstslide"/>
          </p:cNvPr>
          <p:cNvPicPr>
            <a:picLocks noChangeAspect="1"/>
          </p:cNvPicPr>
          <p:nvPr/>
        </p:nvPicPr>
        <p:blipFill rotWithShape="1">
          <a:blip r:embed="rId3">
            <a:alphaModFix/>
            <a:duotone>
              <a:schemeClr val="accent6">
                <a:shade val="45000"/>
                <a:satMod val="135000"/>
              </a:schemeClr>
              <a:prstClr val="white"/>
            </a:duotone>
            <a:lum bright="57000" contrast="-65000"/>
            <a:extLst>
              <a:ext uri="{28A0092B-C50C-407E-A947-70E740481C1C}">
                <a14:useLocalDpi xmlns:a14="http://schemas.microsoft.com/office/drawing/2010/main" val="0"/>
              </a:ext>
            </a:extLst>
          </a:blip>
          <a:srcRect l="54959" t="69885" r="34110" b="20920"/>
          <a:stretch/>
        </p:blipFill>
        <p:spPr>
          <a:xfrm>
            <a:off x="8529148" y="14873"/>
            <a:ext cx="587248" cy="521999"/>
          </a:xfrm>
          <a:prstGeom prst="rect">
            <a:avLst/>
          </a:prstGeom>
        </p:spPr>
      </p:pic>
      <p:pic>
        <p:nvPicPr>
          <p:cNvPr id="23" name="Picture 22"/>
          <p:cNvPicPr>
            <a:picLocks noChangeAspect="1"/>
          </p:cNvPicPr>
          <p:nvPr/>
        </p:nvPicPr>
        <p:blipFill>
          <a:blip r:embed="rId4">
            <a:duotone>
              <a:schemeClr val="accent6">
                <a:shade val="45000"/>
                <a:satMod val="135000"/>
              </a:schemeClr>
              <a:prstClr val="white"/>
            </a:duotone>
            <a:lum bright="75000" contrast="-69000"/>
            <a:extLst>
              <a:ext uri="{28A0092B-C50C-407E-A947-70E740481C1C}">
                <a14:useLocalDpi xmlns:a14="http://schemas.microsoft.com/office/drawing/2010/main" val="0"/>
              </a:ext>
            </a:extLst>
          </a:blip>
          <a:stretch>
            <a:fillRect/>
          </a:stretch>
        </p:blipFill>
        <p:spPr>
          <a:xfrm>
            <a:off x="152883" y="80036"/>
            <a:ext cx="481491" cy="385193"/>
          </a:xfrm>
          <a:prstGeom prst="rect">
            <a:avLst/>
          </a:prstGeom>
        </p:spPr>
      </p:pic>
      <p:sp>
        <p:nvSpPr>
          <p:cNvPr id="16" name="Rectangle 15">
            <a:hlinkClick r:id="rId5"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25" name="Rectangle 24">
            <a:hlinkClick r:id="rId6"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26" name="Rectangle 25">
            <a:hlinkClick r:id="rId7"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27" name="Rectangle 26">
            <a:hlinkClick r:id="rId8"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28" name="Rectangle 27">
            <a:hlinkClick r:id="rId9"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sp>
        <p:nvSpPr>
          <p:cNvPr id="29" name="Rectangle 28">
            <a:hlinkClick r:id="rId10"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30" name="Grafik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31" name="Picture 30">
            <a:hlinkClick r:id="" action="ppaction://hlinkshowjump?jump=firstslide"/>
          </p:cNvPr>
          <p:cNvPicPr>
            <a:picLocks noChangeAspect="1"/>
          </p:cNvPicPr>
          <p:nvPr/>
        </p:nvPicPr>
        <p:blipFill rotWithShape="1">
          <a:blip r:embed="rId3">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32" name="Rectangle 31">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hlinkClick r:id="rId12"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sp>
        <p:nvSpPr>
          <p:cNvPr id="10" name="TextBox 9"/>
          <p:cNvSpPr txBox="1"/>
          <p:nvPr/>
        </p:nvSpPr>
        <p:spPr>
          <a:xfrm>
            <a:off x="4864326" y="4169297"/>
            <a:ext cx="3916533" cy="1600438"/>
          </a:xfrm>
          <a:prstGeom prst="rect">
            <a:avLst/>
          </a:prstGeom>
          <a:noFill/>
        </p:spPr>
        <p:txBody>
          <a:bodyPr wrap="square" rtlCol="0">
            <a:spAutoFit/>
          </a:bodyPr>
          <a:lstStyle/>
          <a:p>
            <a:pPr algn="ctr"/>
            <a:r>
              <a:rPr lang="en-US" sz="1400" dirty="0">
                <a:solidFill>
                  <a:srgbClr val="28170A"/>
                </a:solidFill>
                <a:latin typeface="Corbel" charset="0"/>
                <a:ea typeface="Corbel" charset="0"/>
                <a:cs typeface="Corbel" charset="0"/>
              </a:rPr>
              <a:t>Despite the importance of agriculture for livelihoods in developing countries, </a:t>
            </a:r>
            <a:r>
              <a:rPr lang="en-US" sz="1400" b="1" dirty="0">
                <a:solidFill>
                  <a:srgbClr val="28170A"/>
                </a:solidFill>
                <a:latin typeface="Corbel" charset="0"/>
                <a:ea typeface="Corbel" charset="0"/>
                <a:cs typeface="Corbel" charset="0"/>
              </a:rPr>
              <a:t>there is no clear understanding of the impacts of hazards on </a:t>
            </a:r>
            <a:r>
              <a:rPr lang="en-US" sz="1400" b="1" dirty="0" smtClean="0">
                <a:solidFill>
                  <a:srgbClr val="28170A"/>
                </a:solidFill>
                <a:latin typeface="Corbel" charset="0"/>
                <a:ea typeface="Corbel" charset="0"/>
                <a:cs typeface="Corbel" charset="0"/>
              </a:rPr>
              <a:t>livelihood systems.</a:t>
            </a:r>
            <a:r>
              <a:rPr lang="en-US" sz="1400" dirty="0" smtClean="0">
                <a:solidFill>
                  <a:srgbClr val="28170A"/>
                </a:solidFill>
                <a:latin typeface="Corbel" charset="0"/>
                <a:ea typeface="Corbel" charset="0"/>
                <a:cs typeface="Corbel" charset="0"/>
              </a:rPr>
              <a:t> </a:t>
            </a:r>
            <a:r>
              <a:rPr lang="en-US" sz="1400" dirty="0">
                <a:solidFill>
                  <a:srgbClr val="28170A"/>
                </a:solidFill>
                <a:latin typeface="Corbel" charset="0"/>
                <a:ea typeface="Corbel" charset="0"/>
                <a:cs typeface="Corbel" charset="0"/>
              </a:rPr>
              <a:t>There is a need for better understanding of the quantitative impacts of hydro-meteorological hazards on the livelihoods of populations affected </a:t>
            </a:r>
            <a:r>
              <a:rPr lang="en-US" sz="1100" dirty="0">
                <a:solidFill>
                  <a:srgbClr val="00B0F0"/>
                </a:solidFill>
                <a:latin typeface="Corbel" charset="0"/>
                <a:ea typeface="Corbel" charset="0"/>
                <a:cs typeface="Corbel" charset="0"/>
              </a:rPr>
              <a:t>(FAO, 2015</a:t>
            </a:r>
            <a:r>
              <a:rPr lang="en-US" sz="1100" dirty="0" smtClean="0">
                <a:solidFill>
                  <a:srgbClr val="00B0F0"/>
                </a:solidFill>
                <a:latin typeface="Corbel" charset="0"/>
                <a:ea typeface="Corbel" charset="0"/>
                <a:cs typeface="Corbel" charset="0"/>
              </a:rPr>
              <a:t>)</a:t>
            </a:r>
            <a:r>
              <a:rPr lang="en-US" sz="1400" dirty="0" smtClean="0">
                <a:solidFill>
                  <a:srgbClr val="28170A"/>
                </a:solidFill>
                <a:latin typeface="Corbel" charset="0"/>
                <a:ea typeface="Corbel" charset="0"/>
                <a:cs typeface="Corbel" charset="0"/>
              </a:rPr>
              <a:t>.</a:t>
            </a:r>
            <a:endParaRPr lang="en-US" sz="1400" dirty="0">
              <a:solidFill>
                <a:srgbClr val="28170A"/>
              </a:solidFill>
              <a:latin typeface="Corbel" charset="0"/>
              <a:ea typeface="Corbel" charset="0"/>
              <a:cs typeface="Corbel" charset="0"/>
            </a:endParaRPr>
          </a:p>
        </p:txBody>
      </p:sp>
      <p:sp>
        <p:nvSpPr>
          <p:cNvPr id="11" name="TextBox 10"/>
          <p:cNvSpPr txBox="1"/>
          <p:nvPr/>
        </p:nvSpPr>
        <p:spPr>
          <a:xfrm>
            <a:off x="239539" y="3137728"/>
            <a:ext cx="3725542" cy="3323987"/>
          </a:xfrm>
          <a:prstGeom prst="rect">
            <a:avLst/>
          </a:prstGeom>
          <a:solidFill>
            <a:srgbClr val="800001">
              <a:alpha val="61000"/>
            </a:srgbClr>
          </a:solidFill>
        </p:spPr>
        <p:txBody>
          <a:bodyPr wrap="square" rtlCol="0">
            <a:spAutoFit/>
          </a:bodyPr>
          <a:lstStyle/>
          <a:p>
            <a:endParaRPr lang="en-US" sz="1400" dirty="0" smtClean="0">
              <a:solidFill>
                <a:srgbClr val="FFE8EA"/>
              </a:solidFill>
              <a:latin typeface="Corbel" charset="0"/>
              <a:ea typeface="Corbel" charset="0"/>
              <a:cs typeface="Corbel" charset="0"/>
            </a:endParaRPr>
          </a:p>
          <a:p>
            <a:r>
              <a:rPr lang="en-US" sz="1400" dirty="0">
                <a:solidFill>
                  <a:srgbClr val="FFE8EA"/>
                </a:solidFill>
                <a:latin typeface="Corbel" charset="0"/>
                <a:ea typeface="Corbel" charset="0"/>
                <a:cs typeface="Corbel" charset="0"/>
              </a:rPr>
              <a:t> The projected increase of the average mean temperature is going to modify precipitation patterns. It will lead to a </a:t>
            </a:r>
            <a:r>
              <a:rPr lang="en-US" sz="1400" b="1" dirty="0">
                <a:solidFill>
                  <a:srgbClr val="FFE8EA"/>
                </a:solidFill>
                <a:latin typeface="Corbel" charset="0"/>
                <a:ea typeface="Corbel" charset="0"/>
                <a:cs typeface="Corbel" charset="0"/>
              </a:rPr>
              <a:t>higher frequency and intensity of hydro-meteorological hazards</a:t>
            </a:r>
            <a:r>
              <a:rPr lang="en-US" sz="1400" dirty="0">
                <a:solidFill>
                  <a:srgbClr val="FFE8EA"/>
                </a:solidFill>
                <a:latin typeface="Corbel" charset="0"/>
                <a:ea typeface="Corbel" charset="0"/>
                <a:cs typeface="Corbel" charset="0"/>
              </a:rPr>
              <a:t> such as floods, cyclones and droughts </a:t>
            </a:r>
            <a:r>
              <a:rPr lang="en-US" sz="1100" dirty="0">
                <a:solidFill>
                  <a:srgbClr val="00B0F0"/>
                </a:solidFill>
                <a:latin typeface="Corbel" charset="0"/>
                <a:ea typeface="Corbel" charset="0"/>
                <a:cs typeface="Corbel" charset="0"/>
              </a:rPr>
              <a:t>(IPCC, 2013</a:t>
            </a:r>
            <a:r>
              <a:rPr lang="en-US" sz="1100" dirty="0" smtClean="0">
                <a:solidFill>
                  <a:srgbClr val="00B0F0"/>
                </a:solidFill>
                <a:latin typeface="Corbel" charset="0"/>
                <a:ea typeface="Corbel" charset="0"/>
                <a:cs typeface="Corbel" charset="0"/>
              </a:rPr>
              <a:t>)</a:t>
            </a:r>
            <a:r>
              <a:rPr lang="en-US" sz="1400" dirty="0" smtClean="0">
                <a:solidFill>
                  <a:srgbClr val="00B0F0"/>
                </a:solidFill>
                <a:latin typeface="Corbel" charset="0"/>
                <a:ea typeface="Corbel" charset="0"/>
                <a:cs typeface="Corbel" charset="0"/>
              </a:rPr>
              <a:t>.</a:t>
            </a:r>
          </a:p>
          <a:p>
            <a:endParaRPr lang="en-US" sz="1400" dirty="0">
              <a:solidFill>
                <a:schemeClr val="accent6">
                  <a:lumMod val="75000"/>
                </a:schemeClr>
              </a:solidFill>
              <a:latin typeface="Corbel" charset="0"/>
              <a:ea typeface="Corbel" charset="0"/>
              <a:cs typeface="Corbel" charset="0"/>
            </a:endParaRPr>
          </a:p>
          <a:p>
            <a:endParaRPr lang="en-US" sz="1400" dirty="0" smtClean="0">
              <a:solidFill>
                <a:schemeClr val="accent6">
                  <a:lumMod val="75000"/>
                </a:schemeClr>
              </a:solidFill>
              <a:latin typeface="Corbel" charset="0"/>
              <a:ea typeface="Corbel" charset="0"/>
              <a:cs typeface="Corbel" charset="0"/>
            </a:endParaRPr>
          </a:p>
          <a:p>
            <a:endParaRPr lang="en-US" sz="1400" dirty="0">
              <a:solidFill>
                <a:schemeClr val="accent6">
                  <a:lumMod val="75000"/>
                </a:schemeClr>
              </a:solidFill>
              <a:latin typeface="Corbel" charset="0"/>
              <a:ea typeface="Corbel" charset="0"/>
              <a:cs typeface="Corbel" charset="0"/>
            </a:endParaRPr>
          </a:p>
          <a:p>
            <a:endParaRPr lang="en-US" sz="1400" dirty="0" smtClean="0">
              <a:solidFill>
                <a:schemeClr val="accent6">
                  <a:lumMod val="75000"/>
                </a:schemeClr>
              </a:solidFill>
              <a:latin typeface="Corbel" charset="0"/>
              <a:ea typeface="Corbel" charset="0"/>
              <a:cs typeface="Corbel" charset="0"/>
            </a:endParaRPr>
          </a:p>
          <a:p>
            <a:endParaRPr lang="en-US" sz="1400" dirty="0">
              <a:solidFill>
                <a:schemeClr val="accent6">
                  <a:lumMod val="75000"/>
                </a:schemeClr>
              </a:solidFill>
              <a:latin typeface="Corbel" charset="0"/>
              <a:ea typeface="Corbel" charset="0"/>
              <a:cs typeface="Corbel" charset="0"/>
            </a:endParaRPr>
          </a:p>
          <a:p>
            <a:endParaRPr lang="en-US" sz="1400" dirty="0" smtClean="0">
              <a:solidFill>
                <a:schemeClr val="accent6">
                  <a:lumMod val="75000"/>
                </a:schemeClr>
              </a:solidFill>
              <a:latin typeface="Corbel" charset="0"/>
              <a:ea typeface="Corbel" charset="0"/>
              <a:cs typeface="Corbel" charset="0"/>
            </a:endParaRPr>
          </a:p>
          <a:p>
            <a:endParaRPr lang="en-US" sz="1400" dirty="0">
              <a:solidFill>
                <a:schemeClr val="accent6">
                  <a:lumMod val="75000"/>
                </a:schemeClr>
              </a:solidFill>
              <a:latin typeface="Corbel" charset="0"/>
              <a:ea typeface="Corbel" charset="0"/>
              <a:cs typeface="Corbel" charset="0"/>
            </a:endParaRPr>
          </a:p>
          <a:p>
            <a:endParaRPr lang="en-US" sz="1400" dirty="0">
              <a:solidFill>
                <a:schemeClr val="accent6">
                  <a:lumMod val="75000"/>
                </a:schemeClr>
              </a:solidFill>
              <a:latin typeface="Corbel" charset="0"/>
              <a:ea typeface="Corbel" charset="0"/>
              <a:cs typeface="Corbel" charset="0"/>
            </a:endParaRPr>
          </a:p>
          <a:p>
            <a:endParaRPr lang="en-US" sz="1400" dirty="0">
              <a:solidFill>
                <a:schemeClr val="accent6">
                  <a:lumMod val="75000"/>
                </a:schemeClr>
              </a:solidFill>
              <a:latin typeface="Corbel" charset="0"/>
              <a:ea typeface="Corbel" charset="0"/>
              <a:cs typeface="Corbel" charset="0"/>
            </a:endParaRPr>
          </a:p>
        </p:txBody>
      </p:sp>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2208" y="2738146"/>
            <a:ext cx="1311400" cy="649998"/>
          </a:xfrm>
          <a:prstGeom prst="rect">
            <a:avLst/>
          </a:prstGeom>
        </p:spPr>
      </p:pic>
      <p:grpSp>
        <p:nvGrpSpPr>
          <p:cNvPr id="15" name="Group 14"/>
          <p:cNvGrpSpPr/>
          <p:nvPr/>
        </p:nvGrpSpPr>
        <p:grpSpPr>
          <a:xfrm>
            <a:off x="239538" y="606183"/>
            <a:ext cx="4470786" cy="1995374"/>
            <a:chOff x="239538" y="606183"/>
            <a:chExt cx="4470786" cy="1995374"/>
          </a:xfrm>
        </p:grpSpPr>
        <p:sp>
          <p:nvSpPr>
            <p:cNvPr id="2" name="TextBox 1"/>
            <p:cNvSpPr txBox="1"/>
            <p:nvPr/>
          </p:nvSpPr>
          <p:spPr>
            <a:xfrm>
              <a:off x="239538" y="1001119"/>
              <a:ext cx="4470786" cy="1600438"/>
            </a:xfrm>
            <a:prstGeom prst="rect">
              <a:avLst/>
            </a:prstGeom>
            <a:solidFill>
              <a:schemeClr val="accent1">
                <a:lumMod val="50000"/>
                <a:alpha val="82000"/>
              </a:schemeClr>
            </a:solidFill>
          </p:spPr>
          <p:txBody>
            <a:bodyPr wrap="square" rtlCol="0">
              <a:spAutoFit/>
            </a:bodyPr>
            <a:lstStyle/>
            <a:p>
              <a:endParaRPr lang="en-US" sz="1400" dirty="0" smtClean="0">
                <a:solidFill>
                  <a:schemeClr val="accent1">
                    <a:lumMod val="20000"/>
                    <a:lumOff val="80000"/>
                  </a:schemeClr>
                </a:solidFill>
                <a:latin typeface="Corbel" charset="0"/>
                <a:ea typeface="Corbel" charset="0"/>
                <a:cs typeface="Corbel" charset="0"/>
              </a:endParaRPr>
            </a:p>
            <a:p>
              <a:r>
                <a:rPr lang="en-US" sz="1400" dirty="0" smtClean="0">
                  <a:solidFill>
                    <a:schemeClr val="accent1">
                      <a:lumMod val="20000"/>
                      <a:lumOff val="80000"/>
                    </a:schemeClr>
                  </a:solidFill>
                  <a:latin typeface="Corbel" charset="0"/>
                  <a:ea typeface="Corbel" charset="0"/>
                  <a:cs typeface="Corbel" charset="0"/>
                </a:rPr>
                <a:t>Deltaic </a:t>
              </a:r>
              <a:r>
                <a:rPr lang="en-US" sz="1400" dirty="0">
                  <a:solidFill>
                    <a:schemeClr val="accent1">
                      <a:lumMod val="20000"/>
                      <a:lumOff val="80000"/>
                    </a:schemeClr>
                  </a:solidFill>
                  <a:latin typeface="Corbel" charset="0"/>
                  <a:ea typeface="Corbel" charset="0"/>
                  <a:cs typeface="Corbel" charset="0"/>
                </a:rPr>
                <a:t>landforms are formed by a combination of rivers, which make them </a:t>
              </a:r>
              <a:r>
                <a:rPr lang="en-US" sz="1400" b="1" dirty="0">
                  <a:solidFill>
                    <a:schemeClr val="accent1">
                      <a:lumMod val="20000"/>
                      <a:lumOff val="80000"/>
                    </a:schemeClr>
                  </a:solidFill>
                  <a:latin typeface="Corbel" charset="0"/>
                  <a:ea typeface="Corbel" charset="0"/>
                  <a:cs typeface="Corbel" charset="0"/>
                </a:rPr>
                <a:t>very exposed to sea-level rise and floods</a:t>
              </a:r>
              <a:r>
                <a:rPr lang="en-US" sz="1400" dirty="0">
                  <a:solidFill>
                    <a:schemeClr val="accent1">
                      <a:lumMod val="20000"/>
                      <a:lumOff val="80000"/>
                    </a:schemeClr>
                  </a:solidFill>
                  <a:latin typeface="Corbel" charset="0"/>
                  <a:ea typeface="Corbel" charset="0"/>
                  <a:cs typeface="Corbel" charset="0"/>
                </a:rPr>
                <a:t> from both rivers and oceans. Their low gradient facilitates the spreading of floods across plains. They also are the draining endpoint of 42% of global terrestrial runoff </a:t>
              </a:r>
              <a:r>
                <a:rPr lang="en-US" sz="1100" dirty="0">
                  <a:solidFill>
                    <a:srgbClr val="00B0F0"/>
                  </a:solidFill>
                  <a:latin typeface="Corbel" charset="0"/>
                  <a:ea typeface="Corbel" charset="0"/>
                  <a:cs typeface="Corbel" charset="0"/>
                </a:rPr>
                <a:t>(Ericson et al. , 2006)</a:t>
              </a:r>
              <a:r>
                <a:rPr lang="en-US" sz="1400" dirty="0">
                  <a:solidFill>
                    <a:schemeClr val="accent1">
                      <a:lumMod val="20000"/>
                      <a:lumOff val="80000"/>
                    </a:schemeClr>
                  </a:solidFill>
                  <a:latin typeface="Corbel" charset="0"/>
                  <a:ea typeface="Corbel" charset="0"/>
                  <a:cs typeface="Corbel" charset="0"/>
                </a:rPr>
                <a:t>. </a:t>
              </a:r>
            </a:p>
          </p:txBody>
        </p:sp>
        <p:pic>
          <p:nvPicPr>
            <p:cNvPr id="14" name="Picture 13"/>
            <p:cNvPicPr>
              <a:picLocks noChangeAspect="1"/>
            </p:cNvPicPr>
            <p:nvPr/>
          </p:nvPicPr>
          <p:blipFill rotWithShape="1">
            <a:blip r:embed="rId14">
              <a:extLst>
                <a:ext uri="{28A0092B-C50C-407E-A947-70E740481C1C}">
                  <a14:useLocalDpi xmlns:a14="http://schemas.microsoft.com/office/drawing/2010/main" val="0"/>
                </a:ext>
              </a:extLst>
            </a:blip>
            <a:srcRect l="656" t="107" r="10293" b="-813"/>
            <a:stretch/>
          </p:blipFill>
          <p:spPr>
            <a:xfrm>
              <a:off x="2169133" y="606183"/>
              <a:ext cx="611596" cy="612000"/>
            </a:xfrm>
            <a:prstGeom prst="ellipse">
              <a:avLst/>
            </a:prstGeom>
            <a:ln w="12700" cap="rnd">
              <a:solidFill>
                <a:schemeClr val="accent1">
                  <a:lumMod val="50000"/>
                </a:schemeClr>
              </a:solidFill>
            </a:ln>
            <a:effectLst/>
          </p:spPr>
        </p:pic>
      </p:grpSp>
      <p:pic>
        <p:nvPicPr>
          <p:cNvPr id="34" name="Picture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6899" y="4542455"/>
            <a:ext cx="2036943" cy="1854387"/>
          </a:xfrm>
          <a:prstGeom prst="rect">
            <a:avLst/>
          </a:prstGeom>
        </p:spPr>
      </p:pic>
      <p:sp>
        <p:nvSpPr>
          <p:cNvPr id="35" name="TextBox 34"/>
          <p:cNvSpPr txBox="1"/>
          <p:nvPr/>
        </p:nvSpPr>
        <p:spPr>
          <a:xfrm rot="16200000">
            <a:off x="690219" y="6003266"/>
            <a:ext cx="749410" cy="230832"/>
          </a:xfrm>
          <a:prstGeom prst="rect">
            <a:avLst/>
          </a:prstGeom>
          <a:noFill/>
        </p:spPr>
        <p:txBody>
          <a:bodyPr wrap="square" rtlCol="0">
            <a:spAutoFit/>
          </a:bodyPr>
          <a:lstStyle/>
          <a:p>
            <a:r>
              <a:rPr lang="en-US" sz="900" smtClean="0">
                <a:latin typeface="Corbel" charset="0"/>
                <a:ea typeface="Corbel" charset="0"/>
                <a:cs typeface="Corbel" charset="0"/>
              </a:rPr>
              <a:t>©CRED</a:t>
            </a:r>
            <a:endParaRPr lang="en-US" sz="900" dirty="0">
              <a:latin typeface="Corbel" charset="0"/>
              <a:ea typeface="Corbel" charset="0"/>
              <a:cs typeface="Corbel" charset="0"/>
            </a:endParaRPr>
          </a:p>
        </p:txBody>
      </p:sp>
      <p:grpSp>
        <p:nvGrpSpPr>
          <p:cNvPr id="37" name="Group 36"/>
          <p:cNvGrpSpPr/>
          <p:nvPr/>
        </p:nvGrpSpPr>
        <p:grpSpPr>
          <a:xfrm>
            <a:off x="4949862" y="618657"/>
            <a:ext cx="3943686" cy="2519071"/>
            <a:chOff x="4948567" y="1250252"/>
            <a:chExt cx="3943686" cy="2519071"/>
          </a:xfrm>
        </p:grpSpPr>
        <p:sp>
          <p:nvSpPr>
            <p:cNvPr id="8" name="TextBox 7"/>
            <p:cNvSpPr txBox="1"/>
            <p:nvPr/>
          </p:nvSpPr>
          <p:spPr>
            <a:xfrm>
              <a:off x="4948567" y="1953441"/>
              <a:ext cx="3943686" cy="1815882"/>
            </a:xfrm>
            <a:prstGeom prst="rect">
              <a:avLst/>
            </a:prstGeom>
            <a:solidFill>
              <a:srgbClr val="343C4C">
                <a:alpha val="62000"/>
              </a:srgbClr>
            </a:solidFill>
            <a:ln>
              <a:noFill/>
            </a:ln>
          </p:spPr>
          <p:txBody>
            <a:bodyPr wrap="square" rtlCol="0">
              <a:spAutoFit/>
            </a:bodyPr>
            <a:lstStyle/>
            <a:p>
              <a:endParaRPr lang="en-US" sz="1400" dirty="0" smtClean="0">
                <a:solidFill>
                  <a:schemeClr val="bg1">
                    <a:lumMod val="95000"/>
                  </a:schemeClr>
                </a:solidFill>
                <a:latin typeface="Corbel" charset="0"/>
                <a:ea typeface="Corbel" charset="0"/>
                <a:cs typeface="Corbel" charset="0"/>
              </a:endParaRPr>
            </a:p>
            <a:p>
              <a:endParaRPr lang="en-US" sz="1400" dirty="0" smtClean="0">
                <a:solidFill>
                  <a:schemeClr val="bg1">
                    <a:lumMod val="95000"/>
                  </a:schemeClr>
                </a:solidFill>
                <a:latin typeface="Corbel" charset="0"/>
                <a:ea typeface="Corbel" charset="0"/>
                <a:cs typeface="Corbel" charset="0"/>
              </a:endParaRPr>
            </a:p>
            <a:p>
              <a:r>
                <a:rPr lang="en-US" sz="1400" dirty="0" smtClean="0">
                  <a:solidFill>
                    <a:schemeClr val="bg1">
                      <a:lumMod val="95000"/>
                    </a:schemeClr>
                  </a:solidFill>
                  <a:latin typeface="Corbel" charset="0"/>
                  <a:ea typeface="Corbel" charset="0"/>
                  <a:cs typeface="Corbel" charset="0"/>
                </a:rPr>
                <a:t>Rural </a:t>
              </a:r>
              <a:r>
                <a:rPr lang="en-US" sz="1400" dirty="0">
                  <a:solidFill>
                    <a:schemeClr val="bg1">
                      <a:lumMod val="95000"/>
                    </a:schemeClr>
                  </a:solidFill>
                  <a:latin typeface="Corbel" charset="0"/>
                  <a:ea typeface="Corbel" charset="0"/>
                  <a:cs typeface="Corbel" charset="0"/>
                </a:rPr>
                <a:t>people in deltas </a:t>
              </a:r>
              <a:r>
                <a:rPr lang="en-US" sz="1400" b="1" dirty="0">
                  <a:solidFill>
                    <a:schemeClr val="bg1">
                      <a:lumMod val="95000"/>
                    </a:schemeClr>
                  </a:solidFill>
                  <a:latin typeface="Corbel" charset="0"/>
                  <a:ea typeface="Corbel" charset="0"/>
                  <a:cs typeface="Corbel" charset="0"/>
                </a:rPr>
                <a:t>rely on the environment</a:t>
              </a:r>
              <a:r>
                <a:rPr lang="en-US" sz="1400" dirty="0">
                  <a:solidFill>
                    <a:schemeClr val="bg1">
                      <a:lumMod val="95000"/>
                    </a:schemeClr>
                  </a:solidFill>
                  <a:latin typeface="Corbel" charset="0"/>
                  <a:ea typeface="Corbel" charset="0"/>
                  <a:cs typeface="Corbel" charset="0"/>
                </a:rPr>
                <a:t> for ensuring their food security</a:t>
              </a:r>
              <a:r>
                <a:rPr lang="en-US" sz="1400" b="1" dirty="0">
                  <a:solidFill>
                    <a:schemeClr val="bg1">
                      <a:lumMod val="95000"/>
                    </a:schemeClr>
                  </a:solidFill>
                  <a:latin typeface="Corbel" charset="0"/>
                  <a:ea typeface="Corbel" charset="0"/>
                  <a:cs typeface="Corbel" charset="0"/>
                </a:rPr>
                <a:t> </a:t>
              </a:r>
              <a:r>
                <a:rPr lang="en-US" sz="1400" dirty="0">
                  <a:solidFill>
                    <a:schemeClr val="bg1">
                      <a:lumMod val="95000"/>
                    </a:schemeClr>
                  </a:solidFill>
                  <a:latin typeface="Corbel" charset="0"/>
                  <a:ea typeface="Corbel" charset="0"/>
                  <a:cs typeface="Corbel" charset="0"/>
                </a:rPr>
                <a:t>and their economic incomes </a:t>
              </a:r>
              <a:r>
                <a:rPr lang="en-US" sz="1100" dirty="0">
                  <a:solidFill>
                    <a:srgbClr val="00B0F0"/>
                  </a:solidFill>
                  <a:latin typeface="Corbel" charset="0"/>
                  <a:ea typeface="Corbel" charset="0"/>
                  <a:cs typeface="Corbel" charset="0"/>
                </a:rPr>
                <a:t>(MEA, 2005</a:t>
              </a:r>
              <a:r>
                <a:rPr lang="en-US" sz="1100" dirty="0" smtClean="0">
                  <a:solidFill>
                    <a:srgbClr val="00B0F0"/>
                  </a:solidFill>
                  <a:latin typeface="Corbel" charset="0"/>
                  <a:ea typeface="Corbel" charset="0"/>
                  <a:cs typeface="Corbel" charset="0"/>
                </a:rPr>
                <a:t>)</a:t>
              </a:r>
              <a:r>
                <a:rPr lang="en-US" sz="1400" dirty="0" smtClean="0">
                  <a:solidFill>
                    <a:schemeClr val="bg1">
                      <a:lumMod val="95000"/>
                    </a:schemeClr>
                  </a:solidFill>
                  <a:latin typeface="Corbel" charset="0"/>
                  <a:ea typeface="Corbel" charset="0"/>
                  <a:cs typeface="Corbel" charset="0"/>
                </a:rPr>
                <a:t>. However</a:t>
              </a:r>
              <a:r>
                <a:rPr lang="en-US" sz="1400" dirty="0">
                  <a:solidFill>
                    <a:schemeClr val="bg1">
                      <a:lumMod val="95000"/>
                    </a:schemeClr>
                  </a:solidFill>
                  <a:latin typeface="Corbel" charset="0"/>
                  <a:ea typeface="Corbel" charset="0"/>
                  <a:cs typeface="Corbel" charset="0"/>
                </a:rPr>
                <a:t>, </a:t>
              </a:r>
              <a:r>
                <a:rPr lang="en-US" sz="1400" dirty="0" smtClean="0">
                  <a:solidFill>
                    <a:schemeClr val="bg1">
                      <a:lumMod val="95000"/>
                    </a:schemeClr>
                  </a:solidFill>
                  <a:latin typeface="Corbel" charset="0"/>
                  <a:ea typeface="Corbel" charset="0"/>
                  <a:cs typeface="Corbel" charset="0"/>
                </a:rPr>
                <a:t>hydro-</a:t>
              </a:r>
              <a:r>
                <a:rPr lang="en-US" sz="1400" dirty="0" err="1" smtClean="0">
                  <a:solidFill>
                    <a:schemeClr val="bg1">
                      <a:lumMod val="95000"/>
                    </a:schemeClr>
                  </a:solidFill>
                  <a:latin typeface="Corbel" charset="0"/>
                  <a:ea typeface="Corbel" charset="0"/>
                  <a:cs typeface="Corbel" charset="0"/>
                </a:rPr>
                <a:t>meteorolo</a:t>
              </a:r>
              <a:r>
                <a:rPr lang="en-US" sz="1400" dirty="0">
                  <a:solidFill>
                    <a:schemeClr val="bg1">
                      <a:lumMod val="95000"/>
                    </a:schemeClr>
                  </a:solidFill>
                  <a:latin typeface="Corbel" charset="0"/>
                  <a:ea typeface="Corbel" charset="0"/>
                  <a:cs typeface="Corbel" charset="0"/>
                </a:rPr>
                <a:t>-</a:t>
              </a:r>
              <a:r>
                <a:rPr lang="en-US" sz="1400" dirty="0" err="1" smtClean="0">
                  <a:solidFill>
                    <a:schemeClr val="bg1">
                      <a:lumMod val="95000"/>
                    </a:schemeClr>
                  </a:solidFill>
                  <a:latin typeface="Corbel" charset="0"/>
                  <a:ea typeface="Corbel" charset="0"/>
                  <a:cs typeface="Corbel" charset="0"/>
                </a:rPr>
                <a:t>gical</a:t>
              </a:r>
              <a:r>
                <a:rPr lang="en-US" sz="1400" dirty="0" smtClean="0">
                  <a:solidFill>
                    <a:schemeClr val="bg1">
                      <a:lumMod val="95000"/>
                    </a:schemeClr>
                  </a:solidFill>
                  <a:latin typeface="Corbel" charset="0"/>
                  <a:ea typeface="Corbel" charset="0"/>
                  <a:cs typeface="Corbel" charset="0"/>
                </a:rPr>
                <a:t> </a:t>
              </a:r>
              <a:r>
                <a:rPr lang="en-US" sz="1400" dirty="0">
                  <a:solidFill>
                    <a:schemeClr val="bg1">
                      <a:lumMod val="95000"/>
                    </a:schemeClr>
                  </a:solidFill>
                  <a:latin typeface="Corbel" charset="0"/>
                  <a:ea typeface="Corbel" charset="0"/>
                  <a:cs typeface="Corbel" charset="0"/>
                </a:rPr>
                <a:t>hazards lead to crop and livestock losses, thus they have a </a:t>
              </a:r>
              <a:r>
                <a:rPr lang="en-US" sz="1400" b="1" dirty="0">
                  <a:solidFill>
                    <a:schemeClr val="bg1">
                      <a:lumMod val="95000"/>
                    </a:schemeClr>
                  </a:solidFill>
                  <a:latin typeface="Corbel" charset="0"/>
                  <a:ea typeface="Corbel" charset="0"/>
                  <a:cs typeface="Corbel" charset="0"/>
                </a:rPr>
                <a:t>direct negative impact on food security and households’ livelihoods </a:t>
              </a:r>
              <a:r>
                <a:rPr lang="en-US" sz="1100" dirty="0">
                  <a:solidFill>
                    <a:srgbClr val="00B0F0"/>
                  </a:solidFill>
                  <a:latin typeface="Corbel" charset="0"/>
                  <a:ea typeface="Corbel" charset="0"/>
                  <a:cs typeface="Corbel" charset="0"/>
                </a:rPr>
                <a:t>(FAO, 2015</a:t>
              </a:r>
              <a:r>
                <a:rPr lang="en-US" sz="1100" dirty="0" smtClean="0">
                  <a:solidFill>
                    <a:srgbClr val="00B0F0"/>
                  </a:solidFill>
                  <a:latin typeface="Corbel" charset="0"/>
                  <a:ea typeface="Corbel" charset="0"/>
                  <a:cs typeface="Corbel" charset="0"/>
                </a:rPr>
                <a:t>)</a:t>
              </a:r>
              <a:r>
                <a:rPr lang="en-US" sz="1400" dirty="0" smtClean="0">
                  <a:solidFill>
                    <a:schemeClr val="bg1">
                      <a:lumMod val="95000"/>
                    </a:schemeClr>
                  </a:solidFill>
                  <a:latin typeface="Corbel" charset="0"/>
                  <a:ea typeface="Corbel" charset="0"/>
                  <a:cs typeface="Corbel" charset="0"/>
                </a:rPr>
                <a:t>.</a:t>
              </a:r>
              <a:endParaRPr lang="en-US" sz="1400" dirty="0">
                <a:solidFill>
                  <a:schemeClr val="bg1">
                    <a:lumMod val="95000"/>
                  </a:schemeClr>
                </a:solidFill>
                <a:latin typeface="Corbel" charset="0"/>
                <a:ea typeface="Corbel" charset="0"/>
                <a:cs typeface="Corbel" charset="0"/>
              </a:endParaRPr>
            </a:p>
          </p:txBody>
        </p:sp>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06085" y="1250252"/>
              <a:ext cx="1228650" cy="1468602"/>
            </a:xfrm>
            <a:prstGeom prst="rect">
              <a:avLst/>
            </a:prstGeom>
          </p:spPr>
        </p:pic>
      </p:grpSp>
    </p:spTree>
    <p:extLst>
      <p:ext uri="{BB962C8B-B14F-4D97-AF65-F5344CB8AC3E}">
        <p14:creationId xmlns:p14="http://schemas.microsoft.com/office/powerpoint/2010/main" val="69444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21107"/>
            <a:ext cx="9144000" cy="633689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hlinkClick r:id="" action="ppaction://hlinkshowjump?jump=firstslide"/>
          </p:cNvPr>
          <p:cNvPicPr>
            <a:picLocks noChangeAspect="1"/>
          </p:cNvPicPr>
          <p:nvPr/>
        </p:nvPicPr>
        <p:blipFill rotWithShape="1">
          <a:blip r:embed="rId2">
            <a:alphaModFix/>
            <a:duotone>
              <a:schemeClr val="bg2">
                <a:shade val="45000"/>
                <a:satMod val="135000"/>
              </a:schemeClr>
              <a:prstClr val="white"/>
            </a:duotone>
            <a:lum bright="45000" contrast="-47000"/>
            <a:extLst>
              <a:ext uri="{28A0092B-C50C-407E-A947-70E740481C1C}">
                <a14:useLocalDpi xmlns:a14="http://schemas.microsoft.com/office/drawing/2010/main" val="0"/>
              </a:ext>
            </a:extLst>
          </a:blip>
          <a:srcRect l="54959" t="69885" r="34110" b="20920"/>
          <a:stretch/>
        </p:blipFill>
        <p:spPr>
          <a:xfrm>
            <a:off x="8529148" y="14873"/>
            <a:ext cx="587248" cy="521999"/>
          </a:xfrm>
          <a:prstGeom prst="rect">
            <a:avLst/>
          </a:prstGeom>
        </p:spPr>
      </p:pic>
      <p:sp>
        <p:nvSpPr>
          <p:cNvPr id="12" name="Rectangle 11"/>
          <p:cNvSpPr/>
          <p:nvPr/>
        </p:nvSpPr>
        <p:spPr>
          <a:xfrm>
            <a:off x="0" y="-893"/>
            <a:ext cx="9144000" cy="522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4">
                    <a:lumMod val="20000"/>
                    <a:lumOff val="80000"/>
                  </a:schemeClr>
                </a:solidFill>
              </a:rPr>
              <a:t>FRAMEWORK</a:t>
            </a:r>
            <a:endParaRPr lang="en-US" sz="4000" dirty="0">
              <a:solidFill>
                <a:schemeClr val="accent4">
                  <a:lumMod val="20000"/>
                  <a:lumOff val="80000"/>
                </a:schemeClr>
              </a:solidFill>
            </a:endParaRPr>
          </a:p>
        </p:txBody>
      </p:sp>
      <p:pic>
        <p:nvPicPr>
          <p:cNvPr id="17" name="Picture 16">
            <a:hlinkClick r:id="" action="ppaction://hlinkshowjump?jump=firstslide"/>
          </p:cNvPr>
          <p:cNvPicPr>
            <a:picLocks noChangeAspect="1"/>
          </p:cNvPicPr>
          <p:nvPr/>
        </p:nvPicPr>
        <p:blipFill rotWithShape="1">
          <a:blip r:embed="rId2">
            <a:alphaModFix/>
            <a:duotone>
              <a:schemeClr val="accent4">
                <a:shade val="45000"/>
                <a:satMod val="135000"/>
              </a:schemeClr>
              <a:prstClr val="white"/>
            </a:duotone>
            <a:lum bright="67000" contrast="-78000"/>
            <a:extLst>
              <a:ext uri="{28A0092B-C50C-407E-A947-70E740481C1C}">
                <a14:useLocalDpi xmlns:a14="http://schemas.microsoft.com/office/drawing/2010/main" val="0"/>
              </a:ext>
            </a:extLst>
          </a:blip>
          <a:srcRect l="54959" t="69885" r="34110" b="20920"/>
          <a:stretch/>
        </p:blipFill>
        <p:spPr>
          <a:xfrm>
            <a:off x="8529148" y="6991"/>
            <a:ext cx="587248" cy="521999"/>
          </a:xfrm>
          <a:prstGeom prst="rect">
            <a:avLst/>
          </a:prstGeom>
        </p:spPr>
      </p:pic>
      <p:sp>
        <p:nvSpPr>
          <p:cNvPr id="20" name="Rectangle 19">
            <a:hlinkClick r:id="rId3"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21" name="Rectangle 20">
            <a:hlinkClick r:id="rId4"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22" name="Rectangle 21">
            <a:hlinkClick r:id="rId5"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23" name="Rectangle 22">
            <a:hlinkClick r:id="rId6"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24" name="Rectangle 23">
            <a:hlinkClick r:id="rId7"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sp>
        <p:nvSpPr>
          <p:cNvPr id="25" name="Rectangle 24">
            <a:hlinkClick r:id="rId8"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26" name="Grafi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27" name="Picture 26">
            <a:hlinkClick r:id="" action="ppaction://hlinkshowjump?jump=firstslide"/>
          </p:cNvPr>
          <p:cNvPicPr>
            <a:picLocks noChangeAspect="1"/>
          </p:cNvPicPr>
          <p:nvPr/>
        </p:nvPicPr>
        <p:blipFill rotWithShape="1">
          <a:blip r:embed="rId2">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28" name="Rectangle 27">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10"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pic>
        <p:nvPicPr>
          <p:cNvPr id="30" name="Picture 29"/>
          <p:cNvPicPr>
            <a:picLocks noChangeAspect="1"/>
          </p:cNvPicPr>
          <p:nvPr/>
        </p:nvPicPr>
        <p:blipFill>
          <a:blip r:embed="rId11">
            <a:duotone>
              <a:schemeClr val="accent4">
                <a:shade val="45000"/>
                <a:satMod val="135000"/>
              </a:schemeClr>
              <a:prstClr val="white"/>
            </a:duotone>
            <a:alphaModFix/>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2406" y="60022"/>
            <a:ext cx="476877" cy="390916"/>
          </a:xfrm>
          <a:prstGeom prst="rect">
            <a:avLst/>
          </a:prstGeom>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53542" y="597944"/>
            <a:ext cx="5036916" cy="5884081"/>
          </a:xfrm>
          <a:prstGeom prst="rect">
            <a:avLst/>
          </a:prstGeom>
          <a:ln w="19050">
            <a:solidFill>
              <a:schemeClr val="accent4">
                <a:lumMod val="75000"/>
              </a:schemeClr>
            </a:solidFill>
          </a:ln>
        </p:spPr>
      </p:pic>
      <p:grpSp>
        <p:nvGrpSpPr>
          <p:cNvPr id="14" name="Group 13"/>
          <p:cNvGrpSpPr/>
          <p:nvPr/>
        </p:nvGrpSpPr>
        <p:grpSpPr>
          <a:xfrm>
            <a:off x="7766584" y="4686782"/>
            <a:ext cx="1377416" cy="1795243"/>
            <a:chOff x="7758050" y="1283696"/>
            <a:chExt cx="1377416" cy="1795243"/>
          </a:xfrm>
        </p:grpSpPr>
        <p:pic>
          <p:nvPicPr>
            <p:cNvPr id="32" name="Picture 31"/>
            <p:cNvPicPr>
              <a:picLocks noChangeAspect="1"/>
            </p:cNvPicPr>
            <p:nvPr/>
          </p:nvPicPr>
          <p:blipFill rotWithShape="1">
            <a:blip r:embed="rId14">
              <a:extLst>
                <a:ext uri="{28A0092B-C50C-407E-A947-70E740481C1C}">
                  <a14:useLocalDpi xmlns:a14="http://schemas.microsoft.com/office/drawing/2010/main" val="0"/>
                </a:ext>
              </a:extLst>
            </a:blip>
            <a:srcRect r="41230" b="47083"/>
            <a:stretch/>
          </p:blipFill>
          <p:spPr>
            <a:xfrm rot="16658597" flipH="1">
              <a:off x="7549136" y="1492610"/>
              <a:ext cx="1795243" cy="1377416"/>
            </a:xfrm>
            <a:prstGeom prst="rect">
              <a:avLst/>
            </a:prstGeom>
          </p:spPr>
        </p:pic>
        <p:sp>
          <p:nvSpPr>
            <p:cNvPr id="33" name="TextBox 32">
              <a:hlinkClick r:id="" action="ppaction://hlinkshowjump?jump=nextslide"/>
            </p:cNvPr>
            <p:cNvSpPr txBox="1"/>
            <p:nvPr/>
          </p:nvSpPr>
          <p:spPr>
            <a:xfrm>
              <a:off x="7907316" y="1416120"/>
              <a:ext cx="751561" cy="646331"/>
            </a:xfrm>
            <a:prstGeom prst="rect">
              <a:avLst/>
            </a:prstGeom>
            <a:noFill/>
          </p:spPr>
          <p:txBody>
            <a:bodyPr wrap="square" rtlCol="0">
              <a:spAutoFit/>
            </a:bodyPr>
            <a:lstStyle/>
            <a:p>
              <a:pPr algn="ctr"/>
              <a:r>
                <a:rPr lang="en-US" sz="900" dirty="0">
                  <a:solidFill>
                    <a:srgbClr val="3BAA9B"/>
                  </a:solidFill>
                  <a:latin typeface="Corbel" charset="0"/>
                  <a:ea typeface="Corbel" charset="0"/>
                  <a:cs typeface="Corbel" charset="0"/>
                </a:rPr>
                <a:t>Click here</a:t>
              </a:r>
            </a:p>
            <a:p>
              <a:pPr algn="ctr"/>
              <a:r>
                <a:rPr lang="en-US" sz="900" dirty="0">
                  <a:solidFill>
                    <a:srgbClr val="3BAA9B"/>
                  </a:solidFill>
                  <a:latin typeface="Corbel" charset="0"/>
                  <a:ea typeface="Corbel" charset="0"/>
                  <a:cs typeface="Corbel" charset="0"/>
                </a:rPr>
                <a:t>if you want to know more</a:t>
              </a:r>
            </a:p>
          </p:txBody>
        </p:sp>
      </p:grpSp>
      <p:pic>
        <p:nvPicPr>
          <p:cNvPr id="34" name="Picture 33">
            <a:hlinkClick r:id="rId15" action="ppaction://hlinksldjump"/>
          </p:cNvPr>
          <p:cNvPicPr>
            <a:picLocks noChangeAspect="1"/>
          </p:cNvPicPr>
          <p:nvPr/>
        </p:nvPicPr>
        <p:blipFill>
          <a:blip r:embed="rId11">
            <a:duotone>
              <a:schemeClr val="accent4">
                <a:shade val="45000"/>
                <a:satMod val="135000"/>
              </a:schemeClr>
              <a:prstClr val="white"/>
            </a:duotone>
            <a:alphaModFix/>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48826" y="2476798"/>
            <a:ext cx="1455735" cy="1193327"/>
          </a:xfrm>
          <a:prstGeom prst="rect">
            <a:avLst/>
          </a:prstGeom>
        </p:spPr>
      </p:pic>
      <p:sp>
        <p:nvSpPr>
          <p:cNvPr id="35" name="TextBox 34">
            <a:hlinkClick r:id="rId15" action="ppaction://hlinksldjump"/>
          </p:cNvPr>
          <p:cNvSpPr txBox="1"/>
          <p:nvPr/>
        </p:nvSpPr>
        <p:spPr>
          <a:xfrm>
            <a:off x="142406" y="3649335"/>
            <a:ext cx="1797867" cy="369332"/>
          </a:xfrm>
          <a:prstGeom prst="rect">
            <a:avLst/>
          </a:prstGeom>
          <a:noFill/>
        </p:spPr>
        <p:txBody>
          <a:bodyPr wrap="square" rtlCol="0">
            <a:spAutoFit/>
          </a:bodyPr>
          <a:lstStyle/>
          <a:p>
            <a:pPr algn="ctr"/>
            <a:r>
              <a:rPr lang="en-US" sz="900" dirty="0" smtClean="0">
                <a:solidFill>
                  <a:schemeClr val="accent4">
                    <a:lumMod val="50000"/>
                  </a:schemeClr>
                </a:solidFill>
                <a:latin typeface="Corbel" charset="0"/>
                <a:ea typeface="Corbel" charset="0"/>
                <a:cs typeface="Corbel" charset="0"/>
              </a:rPr>
              <a:t>Learn more about the Sustainable Livelihood Framework</a:t>
            </a:r>
            <a:endParaRPr lang="en-US" sz="900" dirty="0">
              <a:solidFill>
                <a:schemeClr val="accent4">
                  <a:lumMod val="50000"/>
                </a:schemeClr>
              </a:solidFill>
              <a:latin typeface="Corbel" charset="0"/>
              <a:ea typeface="Corbel" charset="0"/>
              <a:cs typeface="Corbel" charset="0"/>
            </a:endParaRPr>
          </a:p>
        </p:txBody>
      </p:sp>
    </p:spTree>
    <p:extLst>
      <p:ext uri="{BB962C8B-B14F-4D97-AF65-F5344CB8AC3E}">
        <p14:creationId xmlns:p14="http://schemas.microsoft.com/office/powerpoint/2010/main" val="178077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21107"/>
            <a:ext cx="9144000" cy="633689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hlinkClick r:id="" action="ppaction://hlinkshowjump?jump=firstslide"/>
          </p:cNvPr>
          <p:cNvPicPr>
            <a:picLocks noChangeAspect="1"/>
          </p:cNvPicPr>
          <p:nvPr/>
        </p:nvPicPr>
        <p:blipFill rotWithShape="1">
          <a:blip r:embed="rId2">
            <a:alphaModFix/>
            <a:duotone>
              <a:schemeClr val="bg2">
                <a:shade val="45000"/>
                <a:satMod val="135000"/>
              </a:schemeClr>
              <a:prstClr val="white"/>
            </a:duotone>
            <a:lum bright="45000" contrast="-47000"/>
            <a:extLst>
              <a:ext uri="{28A0092B-C50C-407E-A947-70E740481C1C}">
                <a14:useLocalDpi xmlns:a14="http://schemas.microsoft.com/office/drawing/2010/main" val="0"/>
              </a:ext>
            </a:extLst>
          </a:blip>
          <a:srcRect l="54959" t="69885" r="34110" b="20920"/>
          <a:stretch/>
        </p:blipFill>
        <p:spPr>
          <a:xfrm>
            <a:off x="8529148" y="14873"/>
            <a:ext cx="587248" cy="521999"/>
          </a:xfrm>
          <a:prstGeom prst="rect">
            <a:avLst/>
          </a:prstGeom>
        </p:spPr>
      </p:pic>
      <p:sp>
        <p:nvSpPr>
          <p:cNvPr id="12" name="Rectangle 11"/>
          <p:cNvSpPr/>
          <p:nvPr/>
        </p:nvSpPr>
        <p:spPr>
          <a:xfrm>
            <a:off x="0" y="-893"/>
            <a:ext cx="9144000" cy="522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4">
                    <a:lumMod val="20000"/>
                    <a:lumOff val="80000"/>
                  </a:schemeClr>
                </a:solidFill>
              </a:rPr>
              <a:t>FRAMEWORK</a:t>
            </a:r>
            <a:endParaRPr lang="en-US" sz="4000" dirty="0">
              <a:solidFill>
                <a:schemeClr val="accent4">
                  <a:lumMod val="20000"/>
                  <a:lumOff val="80000"/>
                </a:schemeClr>
              </a:solidFill>
            </a:endParaRPr>
          </a:p>
        </p:txBody>
      </p:sp>
      <p:pic>
        <p:nvPicPr>
          <p:cNvPr id="17" name="Picture 16">
            <a:hlinkClick r:id="" action="ppaction://hlinkshowjump?jump=firstslide"/>
          </p:cNvPr>
          <p:cNvPicPr>
            <a:picLocks noChangeAspect="1"/>
          </p:cNvPicPr>
          <p:nvPr/>
        </p:nvPicPr>
        <p:blipFill rotWithShape="1">
          <a:blip r:embed="rId2">
            <a:alphaModFix/>
            <a:duotone>
              <a:schemeClr val="accent4">
                <a:shade val="45000"/>
                <a:satMod val="135000"/>
              </a:schemeClr>
              <a:prstClr val="white"/>
            </a:duotone>
            <a:lum bright="67000" contrast="-78000"/>
            <a:extLst>
              <a:ext uri="{28A0092B-C50C-407E-A947-70E740481C1C}">
                <a14:useLocalDpi xmlns:a14="http://schemas.microsoft.com/office/drawing/2010/main" val="0"/>
              </a:ext>
            </a:extLst>
          </a:blip>
          <a:srcRect l="54959" t="69885" r="34110" b="20920"/>
          <a:stretch/>
        </p:blipFill>
        <p:spPr>
          <a:xfrm>
            <a:off x="8529148" y="6991"/>
            <a:ext cx="587248" cy="521999"/>
          </a:xfrm>
          <a:prstGeom prst="rect">
            <a:avLst/>
          </a:prstGeom>
        </p:spPr>
      </p:pic>
      <p:sp>
        <p:nvSpPr>
          <p:cNvPr id="20" name="Rectangle 19">
            <a:hlinkClick r:id="rId3"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21" name="Rectangle 20">
            <a:hlinkClick r:id="rId4"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22" name="Rectangle 21">
            <a:hlinkClick r:id="rId5"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23" name="Rectangle 22">
            <a:hlinkClick r:id="rId6"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24" name="Rectangle 23">
            <a:hlinkClick r:id="rId7"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sp>
        <p:nvSpPr>
          <p:cNvPr id="25" name="Rectangle 24">
            <a:hlinkClick r:id="rId8"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26" name="Grafi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27" name="Picture 26">
            <a:hlinkClick r:id="" action="ppaction://hlinkshowjump?jump=firstslide"/>
          </p:cNvPr>
          <p:cNvPicPr>
            <a:picLocks noChangeAspect="1"/>
          </p:cNvPicPr>
          <p:nvPr/>
        </p:nvPicPr>
        <p:blipFill rotWithShape="1">
          <a:blip r:embed="rId2">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28" name="Rectangle 27">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10"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pic>
        <p:nvPicPr>
          <p:cNvPr id="30" name="Picture 29"/>
          <p:cNvPicPr>
            <a:picLocks noChangeAspect="1"/>
          </p:cNvPicPr>
          <p:nvPr/>
        </p:nvPicPr>
        <p:blipFill>
          <a:blip r:embed="rId11">
            <a:duotone>
              <a:schemeClr val="accent4">
                <a:shade val="45000"/>
                <a:satMod val="135000"/>
              </a:schemeClr>
              <a:prstClr val="white"/>
            </a:duotone>
            <a:alphaModFix/>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2406" y="60022"/>
            <a:ext cx="476877" cy="390916"/>
          </a:xfrm>
          <a:prstGeom prst="rect">
            <a:avLst/>
          </a:prstGeom>
        </p:spPr>
      </p:pic>
      <p:sp>
        <p:nvSpPr>
          <p:cNvPr id="18" name="Rectangle 17"/>
          <p:cNvSpPr/>
          <p:nvPr/>
        </p:nvSpPr>
        <p:spPr>
          <a:xfrm>
            <a:off x="94594" y="741669"/>
            <a:ext cx="8908178" cy="5671657"/>
          </a:xfrm>
          <a:prstGeom prst="rect">
            <a:avLst/>
          </a:prstGeom>
          <a:solidFill>
            <a:schemeClr val="accent4">
              <a:lumMod val="50000"/>
              <a:alpha val="11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nvGrpSpPr>
          <p:cNvPr id="19" name="Group 18"/>
          <p:cNvGrpSpPr/>
          <p:nvPr/>
        </p:nvGrpSpPr>
        <p:grpSpPr>
          <a:xfrm>
            <a:off x="8755506" y="586721"/>
            <a:ext cx="360000" cy="360001"/>
            <a:chOff x="8755506" y="586721"/>
            <a:chExt cx="360000" cy="360001"/>
          </a:xfrm>
        </p:grpSpPr>
        <p:sp>
          <p:nvSpPr>
            <p:cNvPr id="31" name="Oval 30"/>
            <p:cNvSpPr>
              <a:spLocks noChangeAspect="1"/>
            </p:cNvSpPr>
            <p:nvPr/>
          </p:nvSpPr>
          <p:spPr>
            <a:xfrm>
              <a:off x="8755506" y="586721"/>
              <a:ext cx="360000" cy="360001"/>
            </a:xfrm>
            <a:prstGeom prst="ellipse">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2660"/>
                </a:lnSpc>
              </a:pPr>
              <a:endParaRPr lang="en-US" sz="2400" dirty="0" smtClean="0">
                <a:solidFill>
                  <a:schemeClr val="bg1">
                    <a:lumMod val="85000"/>
                  </a:schemeClr>
                </a:solidFill>
                <a:latin typeface="Corbel" charset="0"/>
                <a:ea typeface="Corbel" charset="0"/>
                <a:cs typeface="Corbel" charset="0"/>
              </a:endParaRPr>
            </a:p>
          </p:txBody>
        </p:sp>
        <p:sp>
          <p:nvSpPr>
            <p:cNvPr id="32" name="Cross 31">
              <a:hlinkClick r:id="" action="ppaction://hlinkshowjump?jump=previousslide"/>
            </p:cNvPr>
            <p:cNvSpPr>
              <a:spLocks noChangeAspect="1"/>
            </p:cNvSpPr>
            <p:nvPr/>
          </p:nvSpPr>
          <p:spPr>
            <a:xfrm rot="2700000">
              <a:off x="8831651" y="664796"/>
              <a:ext cx="216000" cy="216000"/>
            </a:xfrm>
            <a:prstGeom prst="plus">
              <a:avLst>
                <a:gd name="adj" fmla="val 3659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4846" y="950584"/>
            <a:ext cx="4493955" cy="5249800"/>
          </a:xfrm>
          <a:prstGeom prst="rect">
            <a:avLst/>
          </a:prstGeom>
          <a:ln w="19050">
            <a:solidFill>
              <a:schemeClr val="accent4">
                <a:lumMod val="75000"/>
              </a:schemeClr>
            </a:solidFill>
          </a:ln>
        </p:spPr>
      </p:pic>
      <p:sp>
        <p:nvSpPr>
          <p:cNvPr id="2" name="TextBox 1"/>
          <p:cNvSpPr txBox="1"/>
          <p:nvPr/>
        </p:nvSpPr>
        <p:spPr>
          <a:xfrm>
            <a:off x="4824068" y="871566"/>
            <a:ext cx="4178704" cy="5478423"/>
          </a:xfrm>
          <a:prstGeom prst="rect">
            <a:avLst/>
          </a:prstGeom>
          <a:noFill/>
        </p:spPr>
        <p:txBody>
          <a:bodyPr wrap="square" rtlCol="0">
            <a:spAutoFit/>
          </a:bodyPr>
          <a:lstStyle/>
          <a:p>
            <a:r>
              <a:rPr lang="en-GB" sz="1400" dirty="0" smtClean="0">
                <a:solidFill>
                  <a:schemeClr val="accent4">
                    <a:lumMod val="50000"/>
                  </a:schemeClr>
                </a:solidFill>
              </a:rPr>
              <a:t>The link between climate stress and loss of agricultural production is complex and involves agricultural practices that cannot be tackled without taking into account the socio-economical context. As an example, having access to some resources such as a drainage canal might mitigate the effects of a flood. Thus, it appears necessary to take into account the </a:t>
            </a:r>
            <a:r>
              <a:rPr lang="en-GB" sz="1400" b="1" dirty="0" smtClean="0">
                <a:solidFill>
                  <a:schemeClr val="accent4">
                    <a:lumMod val="50000"/>
                  </a:schemeClr>
                </a:solidFill>
              </a:rPr>
              <a:t>mitigating effect of community resources while studying the sensitivity of agriculture to climate variability</a:t>
            </a:r>
            <a:r>
              <a:rPr lang="en-GB" sz="1400" dirty="0" smtClean="0">
                <a:solidFill>
                  <a:schemeClr val="accent4">
                    <a:lumMod val="50000"/>
                  </a:schemeClr>
                </a:solidFill>
              </a:rPr>
              <a:t>.</a:t>
            </a:r>
          </a:p>
          <a:p>
            <a:endParaRPr lang="en-GB" sz="1400" dirty="0" smtClean="0">
              <a:solidFill>
                <a:schemeClr val="accent4">
                  <a:lumMod val="50000"/>
                </a:schemeClr>
              </a:solidFill>
            </a:endParaRPr>
          </a:p>
          <a:p>
            <a:r>
              <a:rPr lang="en-GB" sz="1400" dirty="0" smtClean="0">
                <a:solidFill>
                  <a:schemeClr val="accent4">
                    <a:lumMod val="50000"/>
                  </a:schemeClr>
                </a:solidFill>
              </a:rPr>
              <a:t>There is no consensus on the concept of poverty and that most attempts to build poverty indicators are reductive. On the contrary, </a:t>
            </a:r>
            <a:r>
              <a:rPr lang="en-GB" sz="1400" b="1" dirty="0" smtClean="0">
                <a:solidFill>
                  <a:schemeClr val="accent4">
                    <a:lumMod val="50000"/>
                  </a:schemeClr>
                </a:solidFill>
              </a:rPr>
              <a:t>livelihood approaches provide an integrated lens </a:t>
            </a:r>
            <a:r>
              <a:rPr lang="en-GB" sz="1400" dirty="0" smtClean="0">
                <a:solidFill>
                  <a:schemeClr val="accent4">
                    <a:lumMod val="50000"/>
                  </a:schemeClr>
                </a:solidFill>
              </a:rPr>
              <a:t>by which to understand relationships between human communities and the environment in the broader context of </a:t>
            </a:r>
            <a:r>
              <a:rPr lang="en-GB" sz="1400" b="1" dirty="0" smtClean="0">
                <a:solidFill>
                  <a:schemeClr val="accent4">
                    <a:lumMod val="50000"/>
                  </a:schemeClr>
                </a:solidFill>
              </a:rPr>
              <a:t>rural development</a:t>
            </a:r>
            <a:r>
              <a:rPr lang="en-GB" sz="1400" dirty="0" smtClean="0">
                <a:solidFill>
                  <a:schemeClr val="accent4">
                    <a:lumMod val="50000"/>
                  </a:schemeClr>
                </a:solidFill>
              </a:rPr>
              <a:t>.</a:t>
            </a:r>
          </a:p>
          <a:p>
            <a:endParaRPr lang="en-GB" sz="1400" dirty="0">
              <a:solidFill>
                <a:schemeClr val="accent4">
                  <a:lumMod val="50000"/>
                </a:schemeClr>
              </a:solidFill>
            </a:endParaRPr>
          </a:p>
          <a:p>
            <a:r>
              <a:rPr lang="en-GB" sz="1400" dirty="0" smtClean="0">
                <a:solidFill>
                  <a:schemeClr val="accent4">
                    <a:lumMod val="50000"/>
                  </a:schemeClr>
                </a:solidFill>
              </a:rPr>
              <a:t>It also appears that rural households put in place livelihood activities based on their access to livelihood capitals. Characterising such links is a mandatory step towards a better understanding of rural communities needs, thus to adapt rural development strategies in the light of </a:t>
            </a:r>
            <a:r>
              <a:rPr lang="en-GB" sz="1400" b="1" dirty="0" smtClean="0">
                <a:solidFill>
                  <a:schemeClr val="accent4">
                    <a:lumMod val="50000"/>
                  </a:schemeClr>
                </a:solidFill>
              </a:rPr>
              <a:t>achieving the Sustainable Development Goals.</a:t>
            </a:r>
            <a:endParaRPr lang="en-GB" sz="1400" b="1" dirty="0">
              <a:solidFill>
                <a:schemeClr val="accent4">
                  <a:lumMod val="50000"/>
                </a:schemeClr>
              </a:solidFill>
            </a:endParaRPr>
          </a:p>
        </p:txBody>
      </p:sp>
      <p:pic>
        <p:nvPicPr>
          <p:cNvPr id="33" name="Picture 32"/>
          <p:cNvPicPr>
            <a:picLocks noChangeAspect="1"/>
          </p:cNvPicPr>
          <p:nvPr/>
        </p:nvPicPr>
        <p:blipFill rotWithShape="1">
          <a:blip r:embed="rId14">
            <a:extLst>
              <a:ext uri="{28A0092B-C50C-407E-A947-70E740481C1C}">
                <a14:useLocalDpi xmlns:a14="http://schemas.microsoft.com/office/drawing/2010/main" val="0"/>
              </a:ext>
            </a:extLst>
          </a:blip>
          <a:srcRect r="41230" b="47083"/>
          <a:stretch/>
        </p:blipFill>
        <p:spPr>
          <a:xfrm rot="7891202">
            <a:off x="2386398" y="5269"/>
            <a:ext cx="890050" cy="682899"/>
          </a:xfrm>
          <a:prstGeom prst="rect">
            <a:avLst/>
          </a:prstGeom>
        </p:spPr>
      </p:pic>
    </p:spTree>
    <p:extLst>
      <p:ext uri="{BB962C8B-B14F-4D97-AF65-F5344CB8AC3E}">
        <p14:creationId xmlns:p14="http://schemas.microsoft.com/office/powerpoint/2010/main" val="203253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21107"/>
            <a:ext cx="9144000" cy="633689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hlinkClick r:id="" action="ppaction://hlinkshowjump?jump=firstslide"/>
          </p:cNvPr>
          <p:cNvPicPr>
            <a:picLocks noChangeAspect="1"/>
          </p:cNvPicPr>
          <p:nvPr/>
        </p:nvPicPr>
        <p:blipFill rotWithShape="1">
          <a:blip r:embed="rId2">
            <a:alphaModFix/>
            <a:duotone>
              <a:schemeClr val="bg2">
                <a:shade val="45000"/>
                <a:satMod val="135000"/>
              </a:schemeClr>
              <a:prstClr val="white"/>
            </a:duotone>
            <a:lum bright="45000" contrast="-47000"/>
            <a:extLst>
              <a:ext uri="{28A0092B-C50C-407E-A947-70E740481C1C}">
                <a14:useLocalDpi xmlns:a14="http://schemas.microsoft.com/office/drawing/2010/main" val="0"/>
              </a:ext>
            </a:extLst>
          </a:blip>
          <a:srcRect l="54959" t="69885" r="34110" b="20920"/>
          <a:stretch/>
        </p:blipFill>
        <p:spPr>
          <a:xfrm>
            <a:off x="8529148" y="14873"/>
            <a:ext cx="587248" cy="521999"/>
          </a:xfrm>
          <a:prstGeom prst="rect">
            <a:avLst/>
          </a:prstGeom>
        </p:spPr>
      </p:pic>
      <p:sp>
        <p:nvSpPr>
          <p:cNvPr id="12" name="Rectangle 11"/>
          <p:cNvSpPr/>
          <p:nvPr/>
        </p:nvSpPr>
        <p:spPr>
          <a:xfrm>
            <a:off x="0" y="-893"/>
            <a:ext cx="9144000" cy="522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4">
                    <a:lumMod val="20000"/>
                    <a:lumOff val="80000"/>
                  </a:schemeClr>
                </a:solidFill>
              </a:rPr>
              <a:t>FRAMEWORK</a:t>
            </a:r>
            <a:endParaRPr lang="en-US" sz="4000" dirty="0">
              <a:solidFill>
                <a:schemeClr val="accent4">
                  <a:lumMod val="20000"/>
                  <a:lumOff val="80000"/>
                </a:schemeClr>
              </a:solidFill>
            </a:endParaRPr>
          </a:p>
        </p:txBody>
      </p:sp>
      <p:pic>
        <p:nvPicPr>
          <p:cNvPr id="17" name="Picture 16">
            <a:hlinkClick r:id="" action="ppaction://hlinkshowjump?jump=firstslide"/>
          </p:cNvPr>
          <p:cNvPicPr>
            <a:picLocks noChangeAspect="1"/>
          </p:cNvPicPr>
          <p:nvPr/>
        </p:nvPicPr>
        <p:blipFill rotWithShape="1">
          <a:blip r:embed="rId2">
            <a:alphaModFix/>
            <a:duotone>
              <a:schemeClr val="accent4">
                <a:shade val="45000"/>
                <a:satMod val="135000"/>
              </a:schemeClr>
              <a:prstClr val="white"/>
            </a:duotone>
            <a:lum bright="67000" contrast="-78000"/>
            <a:extLst>
              <a:ext uri="{28A0092B-C50C-407E-A947-70E740481C1C}">
                <a14:useLocalDpi xmlns:a14="http://schemas.microsoft.com/office/drawing/2010/main" val="0"/>
              </a:ext>
            </a:extLst>
          </a:blip>
          <a:srcRect l="54959" t="69885" r="34110" b="20920"/>
          <a:stretch/>
        </p:blipFill>
        <p:spPr>
          <a:xfrm>
            <a:off x="8529148" y="6991"/>
            <a:ext cx="587248" cy="521999"/>
          </a:xfrm>
          <a:prstGeom prst="rect">
            <a:avLst/>
          </a:prstGeom>
        </p:spPr>
      </p:pic>
      <p:sp>
        <p:nvSpPr>
          <p:cNvPr id="20" name="Rectangle 19">
            <a:hlinkClick r:id="rId3"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21" name="Rectangle 20">
            <a:hlinkClick r:id="rId4"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22" name="Rectangle 21">
            <a:hlinkClick r:id="rId5"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23" name="Rectangle 22">
            <a:hlinkClick r:id="rId6"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24" name="Rectangle 23">
            <a:hlinkClick r:id="rId7"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sp>
        <p:nvSpPr>
          <p:cNvPr id="25" name="Rectangle 24">
            <a:hlinkClick r:id="rId8"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26" name="Grafi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27" name="Picture 26">
            <a:hlinkClick r:id="" action="ppaction://hlinkshowjump?jump=firstslide"/>
          </p:cNvPr>
          <p:cNvPicPr>
            <a:picLocks noChangeAspect="1"/>
          </p:cNvPicPr>
          <p:nvPr/>
        </p:nvPicPr>
        <p:blipFill rotWithShape="1">
          <a:blip r:embed="rId2">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28" name="Rectangle 27">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10"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pic>
        <p:nvPicPr>
          <p:cNvPr id="30" name="Picture 29"/>
          <p:cNvPicPr>
            <a:picLocks noChangeAspect="1"/>
          </p:cNvPicPr>
          <p:nvPr/>
        </p:nvPicPr>
        <p:blipFill>
          <a:blip r:embed="rId11">
            <a:duotone>
              <a:schemeClr val="accent4">
                <a:shade val="45000"/>
                <a:satMod val="135000"/>
              </a:schemeClr>
              <a:prstClr val="white"/>
            </a:duotone>
            <a:alphaModFix/>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2406" y="60022"/>
            <a:ext cx="476877" cy="390916"/>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12832" y="1174694"/>
            <a:ext cx="7009940" cy="4956837"/>
          </a:xfrm>
          <a:prstGeom prst="rect">
            <a:avLst/>
          </a:prstGeom>
          <a:ln w="19050">
            <a:solidFill>
              <a:schemeClr val="accent4">
                <a:lumMod val="75000"/>
              </a:schemeClr>
            </a:solidFill>
          </a:ln>
        </p:spPr>
      </p:pic>
      <p:sp>
        <p:nvSpPr>
          <p:cNvPr id="31" name="TextBox 30"/>
          <p:cNvSpPr txBox="1"/>
          <p:nvPr/>
        </p:nvSpPr>
        <p:spPr>
          <a:xfrm>
            <a:off x="91172" y="1149706"/>
            <a:ext cx="1721660" cy="5047536"/>
          </a:xfrm>
          <a:prstGeom prst="rect">
            <a:avLst/>
          </a:prstGeom>
          <a:noFill/>
        </p:spPr>
        <p:txBody>
          <a:bodyPr wrap="square" rtlCol="0">
            <a:spAutoFit/>
          </a:bodyPr>
          <a:lstStyle/>
          <a:p>
            <a:r>
              <a:rPr lang="en-GB" sz="1400" dirty="0" smtClean="0">
                <a:solidFill>
                  <a:schemeClr val="accent4">
                    <a:lumMod val="50000"/>
                  </a:schemeClr>
                </a:solidFill>
              </a:rPr>
              <a:t>Households have access to different </a:t>
            </a:r>
            <a:r>
              <a:rPr lang="en-GB" sz="1400" b="1" dirty="0" smtClean="0">
                <a:solidFill>
                  <a:schemeClr val="accent4">
                    <a:lumMod val="50000"/>
                  </a:schemeClr>
                </a:solidFill>
              </a:rPr>
              <a:t>assets</a:t>
            </a:r>
            <a:r>
              <a:rPr lang="en-GB" sz="1400" dirty="0" smtClean="0">
                <a:solidFill>
                  <a:schemeClr val="accent4">
                    <a:lumMod val="50000"/>
                  </a:schemeClr>
                </a:solidFill>
              </a:rPr>
              <a:t>; this relationship can be modified by the </a:t>
            </a:r>
            <a:r>
              <a:rPr lang="en-GB" sz="1400" b="1" dirty="0" smtClean="0">
                <a:solidFill>
                  <a:schemeClr val="accent4">
                    <a:lumMod val="50000"/>
                  </a:schemeClr>
                </a:solidFill>
              </a:rPr>
              <a:t>institutions, social networks </a:t>
            </a:r>
            <a:r>
              <a:rPr lang="en-GB" sz="1400" dirty="0" smtClean="0">
                <a:solidFill>
                  <a:schemeClr val="accent4">
                    <a:lumMod val="50000"/>
                  </a:schemeClr>
                </a:solidFill>
              </a:rPr>
              <a:t>and </a:t>
            </a:r>
            <a:r>
              <a:rPr lang="en-GB" sz="1400" b="1" dirty="0" smtClean="0">
                <a:solidFill>
                  <a:schemeClr val="accent4">
                    <a:lumMod val="50000"/>
                  </a:schemeClr>
                </a:solidFill>
              </a:rPr>
              <a:t>organisations </a:t>
            </a:r>
            <a:r>
              <a:rPr lang="en-GB" sz="1400" dirty="0" smtClean="0">
                <a:solidFill>
                  <a:schemeClr val="accent4">
                    <a:lumMod val="50000"/>
                  </a:schemeClr>
                </a:solidFill>
              </a:rPr>
              <a:t>at</a:t>
            </a:r>
          </a:p>
          <a:p>
            <a:r>
              <a:rPr lang="en-GB" sz="1400" dirty="0" smtClean="0">
                <a:solidFill>
                  <a:schemeClr val="accent4">
                    <a:lumMod val="50000"/>
                  </a:schemeClr>
                </a:solidFill>
              </a:rPr>
              <a:t>both local and national levels. </a:t>
            </a:r>
          </a:p>
          <a:p>
            <a:endParaRPr lang="en-GB" sz="1400" dirty="0">
              <a:solidFill>
                <a:schemeClr val="accent4">
                  <a:lumMod val="50000"/>
                </a:schemeClr>
              </a:solidFill>
            </a:endParaRPr>
          </a:p>
          <a:p>
            <a:r>
              <a:rPr lang="en-GB" sz="1400" dirty="0" smtClean="0">
                <a:solidFill>
                  <a:schemeClr val="accent4">
                    <a:lumMod val="50000"/>
                  </a:schemeClr>
                </a:solidFill>
              </a:rPr>
              <a:t>Assets to which households have access are called </a:t>
            </a:r>
            <a:r>
              <a:rPr lang="en-GB" sz="1400" b="1" dirty="0" smtClean="0">
                <a:solidFill>
                  <a:schemeClr val="accent4">
                    <a:lumMod val="50000"/>
                  </a:schemeClr>
                </a:solidFill>
              </a:rPr>
              <a:t>livelihood capitals</a:t>
            </a:r>
            <a:r>
              <a:rPr lang="en-GB" sz="1400" dirty="0" smtClean="0">
                <a:solidFill>
                  <a:schemeClr val="accent4">
                    <a:lumMod val="50000"/>
                  </a:schemeClr>
                </a:solidFill>
              </a:rPr>
              <a:t>, and are transformed into </a:t>
            </a:r>
            <a:r>
              <a:rPr lang="en-GB" sz="1400" b="1" dirty="0" smtClean="0">
                <a:solidFill>
                  <a:schemeClr val="accent4">
                    <a:lumMod val="50000"/>
                  </a:schemeClr>
                </a:solidFill>
              </a:rPr>
              <a:t>outcomes</a:t>
            </a:r>
          </a:p>
          <a:p>
            <a:r>
              <a:rPr lang="en-GB" sz="1400" dirty="0" smtClean="0">
                <a:solidFill>
                  <a:schemeClr val="accent4">
                    <a:lumMod val="50000"/>
                  </a:schemeClr>
                </a:solidFill>
              </a:rPr>
              <a:t>(improved food security, increased well-being) by its members through a different panel of </a:t>
            </a:r>
            <a:r>
              <a:rPr lang="en-GB" sz="1400" b="1" dirty="0" smtClean="0">
                <a:solidFill>
                  <a:schemeClr val="accent4">
                    <a:lumMod val="50000"/>
                  </a:schemeClr>
                </a:solidFill>
              </a:rPr>
              <a:t>livelihood activities.</a:t>
            </a:r>
            <a:endParaRPr lang="en-GB" sz="1400" b="1" dirty="0">
              <a:solidFill>
                <a:schemeClr val="accent4">
                  <a:lumMod val="50000"/>
                </a:schemeClr>
              </a:solidFill>
            </a:endParaRPr>
          </a:p>
        </p:txBody>
      </p:sp>
      <p:sp>
        <p:nvSpPr>
          <p:cNvPr id="34" name="Right Arrow 33">
            <a:hlinkClick r:id="rId8" action="ppaction://hlinksldjump"/>
          </p:cNvPr>
          <p:cNvSpPr/>
          <p:nvPr/>
        </p:nvSpPr>
        <p:spPr>
          <a:xfrm flipH="1">
            <a:off x="7959908" y="81132"/>
            <a:ext cx="362501" cy="384798"/>
          </a:xfrm>
          <a:prstGeom prst="rightArrow">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Tree>
    <p:extLst>
      <p:ext uri="{BB962C8B-B14F-4D97-AF65-F5344CB8AC3E}">
        <p14:creationId xmlns:p14="http://schemas.microsoft.com/office/powerpoint/2010/main" val="28507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93"/>
            <a:ext cx="9144000" cy="52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5">
                    <a:lumMod val="20000"/>
                    <a:lumOff val="80000"/>
                  </a:schemeClr>
                </a:solidFill>
              </a:rPr>
              <a:t>CASE STUDY</a:t>
            </a:r>
            <a:endParaRPr lang="en-US" sz="4000" dirty="0">
              <a:solidFill>
                <a:schemeClr val="accent6">
                  <a:lumMod val="20000"/>
                  <a:lumOff val="80000"/>
                </a:schemeClr>
              </a:solidFill>
            </a:endParaRPr>
          </a:p>
        </p:txBody>
      </p:sp>
      <p:sp>
        <p:nvSpPr>
          <p:cNvPr id="8" name="Rectangle 7"/>
          <p:cNvSpPr/>
          <p:nvPr/>
        </p:nvSpPr>
        <p:spPr>
          <a:xfrm>
            <a:off x="0" y="521107"/>
            <a:ext cx="9144000" cy="63368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hlinkClick r:id="" action="ppaction://hlinkshowjump?jump=firstslide"/>
          </p:cNvPr>
          <p:cNvPicPr>
            <a:picLocks noChangeAspect="1"/>
          </p:cNvPicPr>
          <p:nvPr/>
        </p:nvPicPr>
        <p:blipFill rotWithShape="1">
          <a:blip r:embed="rId2">
            <a:alphaModFix/>
            <a:duotone>
              <a:schemeClr val="bg2">
                <a:shade val="45000"/>
                <a:satMod val="135000"/>
              </a:schemeClr>
              <a:prstClr val="white"/>
            </a:duotone>
            <a:lum bright="45000" contrast="-47000"/>
            <a:extLst>
              <a:ext uri="{28A0092B-C50C-407E-A947-70E740481C1C}">
                <a14:useLocalDpi xmlns:a14="http://schemas.microsoft.com/office/drawing/2010/main" val="0"/>
              </a:ext>
            </a:extLst>
          </a:blip>
          <a:srcRect l="54959" t="69885" r="34110" b="20920"/>
          <a:stretch/>
        </p:blipFill>
        <p:spPr>
          <a:xfrm>
            <a:off x="8529148" y="14873"/>
            <a:ext cx="587248" cy="52199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455" y="92588"/>
            <a:ext cx="642452" cy="335038"/>
          </a:xfrm>
          <a:prstGeom prst="rect">
            <a:avLst/>
          </a:prstGeom>
        </p:spPr>
      </p:pic>
      <p:sp>
        <p:nvSpPr>
          <p:cNvPr id="35" name="Rectangle 34">
            <a:hlinkClick r:id="rId4"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36" name="Rectangle 35">
            <a:hlinkClick r:id="rId5"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37" name="Rectangle 36">
            <a:hlinkClick r:id="rId6"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38" name="Rectangle 37">
            <a:hlinkClick r:id="rId7"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39" name="Rectangle 38">
            <a:hlinkClick r:id="rId8"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sp>
        <p:nvSpPr>
          <p:cNvPr id="40" name="Rectangle 39">
            <a:hlinkClick r:id="rId9"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41" name="Grafik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42" name="Picture 41">
            <a:hlinkClick r:id="" action="ppaction://hlinkshowjump?jump=firstslide"/>
          </p:cNvPr>
          <p:cNvPicPr>
            <a:picLocks noChangeAspect="1"/>
          </p:cNvPicPr>
          <p:nvPr/>
        </p:nvPicPr>
        <p:blipFill rotWithShape="1">
          <a:blip r:embed="rId2">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43" name="Rectangle 42">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1"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grpSp>
        <p:nvGrpSpPr>
          <p:cNvPr id="2" name="Group 1"/>
          <p:cNvGrpSpPr/>
          <p:nvPr/>
        </p:nvGrpSpPr>
        <p:grpSpPr>
          <a:xfrm>
            <a:off x="7678098" y="653365"/>
            <a:ext cx="1795243" cy="1409086"/>
            <a:chOff x="7678098" y="653365"/>
            <a:chExt cx="1795243" cy="1409086"/>
          </a:xfrm>
        </p:grpSpPr>
        <p:pic>
          <p:nvPicPr>
            <p:cNvPr id="46" name="Picture 45"/>
            <p:cNvPicPr>
              <a:picLocks noChangeAspect="1"/>
            </p:cNvPicPr>
            <p:nvPr/>
          </p:nvPicPr>
          <p:blipFill rotWithShape="1">
            <a:blip r:embed="rId12">
              <a:extLst>
                <a:ext uri="{28A0092B-C50C-407E-A947-70E740481C1C}">
                  <a14:useLocalDpi xmlns:a14="http://schemas.microsoft.com/office/drawing/2010/main" val="0"/>
                </a:ext>
              </a:extLst>
            </a:blip>
            <a:srcRect r="41230" b="47083"/>
            <a:stretch/>
          </p:blipFill>
          <p:spPr>
            <a:xfrm rot="9319779" flipH="1">
              <a:off x="7678098" y="653365"/>
              <a:ext cx="1795243" cy="1377416"/>
            </a:xfrm>
            <a:prstGeom prst="rect">
              <a:avLst/>
            </a:prstGeom>
          </p:spPr>
        </p:pic>
        <p:sp>
          <p:nvSpPr>
            <p:cNvPr id="47" name="TextBox 46">
              <a:hlinkClick r:id="" action="ppaction://hlinkshowjump?jump=nextslide"/>
            </p:cNvPr>
            <p:cNvSpPr txBox="1"/>
            <p:nvPr/>
          </p:nvSpPr>
          <p:spPr>
            <a:xfrm>
              <a:off x="7907316" y="1416120"/>
              <a:ext cx="751561" cy="646331"/>
            </a:xfrm>
            <a:prstGeom prst="rect">
              <a:avLst/>
            </a:prstGeom>
            <a:noFill/>
          </p:spPr>
          <p:txBody>
            <a:bodyPr wrap="square" rtlCol="0">
              <a:spAutoFit/>
            </a:bodyPr>
            <a:lstStyle/>
            <a:p>
              <a:pPr algn="ctr"/>
              <a:r>
                <a:rPr lang="en-US" sz="900" dirty="0">
                  <a:solidFill>
                    <a:srgbClr val="3BAA9B"/>
                  </a:solidFill>
                  <a:latin typeface="Corbel" charset="0"/>
                  <a:ea typeface="Corbel" charset="0"/>
                  <a:cs typeface="Corbel" charset="0"/>
                </a:rPr>
                <a:t>Click here</a:t>
              </a:r>
            </a:p>
            <a:p>
              <a:pPr algn="ctr"/>
              <a:r>
                <a:rPr lang="en-US" sz="900" dirty="0">
                  <a:solidFill>
                    <a:srgbClr val="3BAA9B"/>
                  </a:solidFill>
                  <a:latin typeface="Corbel" charset="0"/>
                  <a:ea typeface="Corbel" charset="0"/>
                  <a:cs typeface="Corbel" charset="0"/>
                </a:rPr>
                <a:t>if you want to know more</a:t>
              </a:r>
            </a:p>
          </p:txBody>
        </p:sp>
      </p:grpSp>
      <p:pic>
        <p:nvPicPr>
          <p:cNvPr id="48" name="Picture 47"/>
          <p:cNvPicPr>
            <a:picLocks noChangeAspect="1"/>
          </p:cNvPicPr>
          <p:nvPr/>
        </p:nvPicPr>
        <p:blipFill rotWithShape="1">
          <a:blip r:embed="rId13">
            <a:extLst>
              <a:ext uri="{28A0092B-C50C-407E-A947-70E740481C1C}">
                <a14:useLocalDpi xmlns:a14="http://schemas.microsoft.com/office/drawing/2010/main" val="0"/>
              </a:ext>
            </a:extLst>
          </a:blip>
          <a:srcRect l="2904" t="5040" r="4896" b="6704"/>
          <a:stretch/>
        </p:blipFill>
        <p:spPr>
          <a:xfrm>
            <a:off x="97455" y="607172"/>
            <a:ext cx="4876448" cy="3300950"/>
          </a:xfrm>
          <a:prstGeom prst="rect">
            <a:avLst/>
          </a:prstGeom>
          <a:ln w="12700">
            <a:solidFill>
              <a:srgbClr val="002060"/>
            </a:solidFill>
          </a:ln>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455" y="3920648"/>
            <a:ext cx="4072964" cy="2656629"/>
          </a:xfrm>
          <a:prstGeom prst="rect">
            <a:avLst/>
          </a:prstGeom>
        </p:spPr>
      </p:pic>
      <p:pic>
        <p:nvPicPr>
          <p:cNvPr id="5" name="Picture 4"/>
          <p:cNvPicPr>
            <a:picLocks noChangeAspect="1"/>
          </p:cNvPicPr>
          <p:nvPr/>
        </p:nvPicPr>
        <p:blipFill rotWithShape="1">
          <a:blip r:embed="rId15">
            <a:extLst>
              <a:ext uri="{28A0092B-C50C-407E-A947-70E740481C1C}">
                <a14:useLocalDpi xmlns:a14="http://schemas.microsoft.com/office/drawing/2010/main" val="0"/>
              </a:ext>
            </a:extLst>
          </a:blip>
          <a:srcRect t="1408" b="1488"/>
          <a:stretch/>
        </p:blipFill>
        <p:spPr>
          <a:xfrm>
            <a:off x="5197642" y="608370"/>
            <a:ext cx="2274922" cy="3305218"/>
          </a:xfrm>
          <a:prstGeom prst="rect">
            <a:avLst/>
          </a:prstGeom>
          <a:ln w="19050" cap="sq">
            <a:solidFill>
              <a:srgbClr val="002060"/>
            </a:solidFill>
            <a:prstDash val="solid"/>
            <a:miter lim="800000"/>
          </a:ln>
          <a:effectLst/>
        </p:spPr>
      </p:pic>
      <p:cxnSp>
        <p:nvCxnSpPr>
          <p:cNvPr id="9" name="Straight Connector 8"/>
          <p:cNvCxnSpPr/>
          <p:nvPr/>
        </p:nvCxnSpPr>
        <p:spPr>
          <a:xfrm>
            <a:off x="4170419" y="5690795"/>
            <a:ext cx="756000" cy="0"/>
          </a:xfrm>
          <a:prstGeom prst="line">
            <a:avLst/>
          </a:prstGeom>
          <a:ln>
            <a:head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770978" y="4006709"/>
            <a:ext cx="0" cy="509474"/>
          </a:xfrm>
          <a:prstGeom prst="line">
            <a:avLst/>
          </a:prstGeom>
          <a:ln>
            <a:head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186791" y="4447433"/>
            <a:ext cx="1177447" cy="523220"/>
          </a:xfrm>
          <a:prstGeom prst="rect">
            <a:avLst/>
          </a:prstGeom>
          <a:noFill/>
        </p:spPr>
        <p:txBody>
          <a:bodyPr wrap="square" rtlCol="0">
            <a:spAutoFit/>
          </a:bodyPr>
          <a:lstStyle/>
          <a:p>
            <a:pPr algn="ctr"/>
            <a:r>
              <a:rPr lang="en-US" sz="1400" dirty="0" smtClean="0">
                <a:solidFill>
                  <a:srgbClr val="0070C0"/>
                </a:solidFill>
                <a:latin typeface="Corbel" charset="0"/>
                <a:ea typeface="Corbel" charset="0"/>
                <a:cs typeface="Corbel" charset="0"/>
              </a:rPr>
              <a:t>Map of the case study</a:t>
            </a:r>
            <a:endParaRPr lang="en-US" sz="1400" dirty="0">
              <a:solidFill>
                <a:srgbClr val="0070C0"/>
              </a:solidFill>
              <a:latin typeface="Corbel" charset="0"/>
              <a:ea typeface="Corbel" charset="0"/>
              <a:cs typeface="Corbel" charset="0"/>
            </a:endParaRPr>
          </a:p>
        </p:txBody>
      </p:sp>
      <p:sp>
        <p:nvSpPr>
          <p:cNvPr id="51" name="TextBox 50"/>
          <p:cNvSpPr txBox="1"/>
          <p:nvPr/>
        </p:nvSpPr>
        <p:spPr>
          <a:xfrm>
            <a:off x="4947173" y="5213741"/>
            <a:ext cx="1835296" cy="954107"/>
          </a:xfrm>
          <a:prstGeom prst="rect">
            <a:avLst/>
          </a:prstGeom>
          <a:noFill/>
        </p:spPr>
        <p:txBody>
          <a:bodyPr wrap="square" rtlCol="0">
            <a:spAutoFit/>
          </a:bodyPr>
          <a:lstStyle/>
          <a:p>
            <a:r>
              <a:rPr lang="en-US" sz="1400" dirty="0" smtClean="0">
                <a:solidFill>
                  <a:srgbClr val="0070C0"/>
                </a:solidFill>
                <a:latin typeface="Corbel" charset="0"/>
                <a:ea typeface="Corbel" charset="0"/>
                <a:cs typeface="Corbel" charset="0"/>
              </a:rPr>
              <a:t>Evolution of the number </a:t>
            </a:r>
            <a:r>
              <a:rPr lang="en-US" sz="1400" smtClean="0">
                <a:solidFill>
                  <a:srgbClr val="0070C0"/>
                </a:solidFill>
                <a:latin typeface="Corbel" charset="0"/>
                <a:ea typeface="Corbel" charset="0"/>
                <a:cs typeface="Corbel" charset="0"/>
              </a:rPr>
              <a:t>of holdings and farm area in the case study</a:t>
            </a:r>
            <a:endParaRPr lang="en-US" sz="1400" dirty="0">
              <a:solidFill>
                <a:srgbClr val="0070C0"/>
              </a:solidFill>
              <a:latin typeface="Corbel" charset="0"/>
              <a:ea typeface="Corbel" charset="0"/>
              <a:cs typeface="Corbel" charset="0"/>
            </a:endParaRPr>
          </a:p>
        </p:txBody>
      </p:sp>
      <p:cxnSp>
        <p:nvCxnSpPr>
          <p:cNvPr id="52" name="Straight Connector 51"/>
          <p:cNvCxnSpPr/>
          <p:nvPr/>
        </p:nvCxnSpPr>
        <p:spPr>
          <a:xfrm>
            <a:off x="7565564" y="3375567"/>
            <a:ext cx="756000" cy="0"/>
          </a:xfrm>
          <a:prstGeom prst="line">
            <a:avLst/>
          </a:prstGeom>
          <a:ln>
            <a:head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322213" y="3375567"/>
            <a:ext cx="0" cy="509474"/>
          </a:xfrm>
          <a:prstGeom prst="line">
            <a:avLst/>
          </a:prstGeom>
          <a:ln>
            <a:headEnd type="non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732840" y="3886183"/>
            <a:ext cx="1177447" cy="1384995"/>
          </a:xfrm>
          <a:prstGeom prst="rect">
            <a:avLst/>
          </a:prstGeom>
          <a:noFill/>
        </p:spPr>
        <p:txBody>
          <a:bodyPr wrap="square" rtlCol="0">
            <a:spAutoFit/>
          </a:bodyPr>
          <a:lstStyle/>
          <a:p>
            <a:pPr algn="ctr"/>
            <a:r>
              <a:rPr lang="en-US" sz="1400" dirty="0" smtClean="0">
                <a:solidFill>
                  <a:srgbClr val="0070C0"/>
                </a:solidFill>
                <a:latin typeface="Corbel" charset="0"/>
                <a:ea typeface="Corbel" charset="0"/>
                <a:cs typeface="Corbel" charset="0"/>
              </a:rPr>
              <a:t>Timetable of the natural hazards that affected the State of Odisha</a:t>
            </a:r>
            <a:endParaRPr lang="en-US" sz="1400" dirty="0">
              <a:solidFill>
                <a:srgbClr val="0070C0"/>
              </a:solidFill>
              <a:latin typeface="Corbel" charset="0"/>
              <a:ea typeface="Corbel" charset="0"/>
              <a:cs typeface="Corbel" charset="0"/>
            </a:endParaRPr>
          </a:p>
        </p:txBody>
      </p:sp>
    </p:spTree>
    <p:extLst>
      <p:ext uri="{BB962C8B-B14F-4D97-AF65-F5344CB8AC3E}">
        <p14:creationId xmlns:p14="http://schemas.microsoft.com/office/powerpoint/2010/main" val="113752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93"/>
            <a:ext cx="9144000" cy="52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5">
                    <a:lumMod val="20000"/>
                    <a:lumOff val="80000"/>
                  </a:schemeClr>
                </a:solidFill>
              </a:rPr>
              <a:t>CASE STUDY</a:t>
            </a:r>
            <a:endParaRPr lang="en-US" sz="4000" dirty="0">
              <a:solidFill>
                <a:schemeClr val="accent6">
                  <a:lumMod val="20000"/>
                  <a:lumOff val="80000"/>
                </a:schemeClr>
              </a:solidFill>
            </a:endParaRPr>
          </a:p>
        </p:txBody>
      </p:sp>
      <p:sp>
        <p:nvSpPr>
          <p:cNvPr id="8" name="Rectangle 7"/>
          <p:cNvSpPr/>
          <p:nvPr/>
        </p:nvSpPr>
        <p:spPr>
          <a:xfrm>
            <a:off x="0" y="521107"/>
            <a:ext cx="9144000" cy="63368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hlinkClick r:id="" action="ppaction://hlinkshowjump?jump=firstslide"/>
          </p:cNvPr>
          <p:cNvPicPr>
            <a:picLocks noChangeAspect="1"/>
          </p:cNvPicPr>
          <p:nvPr/>
        </p:nvPicPr>
        <p:blipFill rotWithShape="1">
          <a:blip r:embed="rId2">
            <a:alphaModFix/>
            <a:duotone>
              <a:schemeClr val="bg2">
                <a:shade val="45000"/>
                <a:satMod val="135000"/>
              </a:schemeClr>
              <a:prstClr val="white"/>
            </a:duotone>
            <a:lum bright="45000" contrast="-47000"/>
            <a:extLst>
              <a:ext uri="{28A0092B-C50C-407E-A947-70E740481C1C}">
                <a14:useLocalDpi xmlns:a14="http://schemas.microsoft.com/office/drawing/2010/main" val="0"/>
              </a:ext>
            </a:extLst>
          </a:blip>
          <a:srcRect l="54959" t="69885" r="34110" b="20920"/>
          <a:stretch/>
        </p:blipFill>
        <p:spPr>
          <a:xfrm>
            <a:off x="8529148" y="14873"/>
            <a:ext cx="587248" cy="52199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455" y="92588"/>
            <a:ext cx="642452" cy="335038"/>
          </a:xfrm>
          <a:prstGeom prst="rect">
            <a:avLst/>
          </a:prstGeom>
        </p:spPr>
      </p:pic>
      <p:sp>
        <p:nvSpPr>
          <p:cNvPr id="35" name="Rectangle 34">
            <a:hlinkClick r:id="rId4"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36" name="Rectangle 35">
            <a:hlinkClick r:id="rId5"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37" name="Rectangle 36">
            <a:hlinkClick r:id="rId6"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38" name="Rectangle 37">
            <a:hlinkClick r:id="rId7"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39" name="Rectangle 38">
            <a:hlinkClick r:id="rId8"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sp>
        <p:nvSpPr>
          <p:cNvPr id="40" name="Rectangle 39">
            <a:hlinkClick r:id="rId9"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41" name="Grafik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42" name="Picture 41">
            <a:hlinkClick r:id="" action="ppaction://hlinkshowjump?jump=firstslide"/>
          </p:cNvPr>
          <p:cNvPicPr>
            <a:picLocks noChangeAspect="1"/>
          </p:cNvPicPr>
          <p:nvPr/>
        </p:nvPicPr>
        <p:blipFill rotWithShape="1">
          <a:blip r:embed="rId2">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43" name="Rectangle 42">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1"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sp>
        <p:nvSpPr>
          <p:cNvPr id="16" name="Rectangle 15"/>
          <p:cNvSpPr/>
          <p:nvPr/>
        </p:nvSpPr>
        <p:spPr>
          <a:xfrm>
            <a:off x="94594" y="741669"/>
            <a:ext cx="8908178" cy="5671657"/>
          </a:xfrm>
          <a:prstGeom prst="rect">
            <a:avLst/>
          </a:prstGeom>
          <a:solidFill>
            <a:srgbClr val="002060">
              <a:alpha val="11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nvGrpSpPr>
          <p:cNvPr id="18" name="Group 17"/>
          <p:cNvGrpSpPr/>
          <p:nvPr/>
        </p:nvGrpSpPr>
        <p:grpSpPr>
          <a:xfrm>
            <a:off x="8755506" y="586721"/>
            <a:ext cx="360000" cy="360001"/>
            <a:chOff x="8755506" y="586721"/>
            <a:chExt cx="360000" cy="360001"/>
          </a:xfrm>
        </p:grpSpPr>
        <p:sp>
          <p:nvSpPr>
            <p:cNvPr id="19" name="Oval 18"/>
            <p:cNvSpPr>
              <a:spLocks noChangeAspect="1"/>
            </p:cNvSpPr>
            <p:nvPr/>
          </p:nvSpPr>
          <p:spPr>
            <a:xfrm>
              <a:off x="8755506" y="586721"/>
              <a:ext cx="360000" cy="360001"/>
            </a:xfrm>
            <a:prstGeom prst="ellipse">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2660"/>
                </a:lnSpc>
              </a:pPr>
              <a:endParaRPr lang="en-US" sz="2400" dirty="0" smtClean="0">
                <a:solidFill>
                  <a:schemeClr val="bg1">
                    <a:lumMod val="85000"/>
                  </a:schemeClr>
                </a:solidFill>
                <a:latin typeface="Corbel" charset="0"/>
                <a:ea typeface="Corbel" charset="0"/>
                <a:cs typeface="Corbel" charset="0"/>
              </a:endParaRPr>
            </a:p>
          </p:txBody>
        </p:sp>
        <p:sp>
          <p:nvSpPr>
            <p:cNvPr id="20" name="Cross 19">
              <a:hlinkClick r:id="" action="ppaction://hlinkshowjump?jump=previousslide"/>
            </p:cNvPr>
            <p:cNvSpPr>
              <a:spLocks noChangeAspect="1"/>
            </p:cNvSpPr>
            <p:nvPr/>
          </p:nvSpPr>
          <p:spPr>
            <a:xfrm rot="2700000">
              <a:off x="8831651" y="664796"/>
              <a:ext cx="216000" cy="216000"/>
            </a:xfrm>
            <a:prstGeom prst="plus">
              <a:avLst>
                <a:gd name="adj" fmla="val 3659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3986950" y="843690"/>
            <a:ext cx="5047398" cy="5601533"/>
          </a:xfrm>
          <a:prstGeom prst="rect">
            <a:avLst/>
          </a:prstGeom>
          <a:noFill/>
        </p:spPr>
        <p:txBody>
          <a:bodyPr wrap="square" rtlCol="0">
            <a:spAutoFit/>
          </a:bodyPr>
          <a:lstStyle/>
          <a:p>
            <a:r>
              <a:rPr lang="en-GB" sz="1400" dirty="0" smtClean="0">
                <a:solidFill>
                  <a:srgbClr val="002060"/>
                </a:solidFill>
                <a:latin typeface="Corbel" charset="0"/>
                <a:ea typeface="Corbel" charset="0"/>
                <a:cs typeface="Corbel" charset="0"/>
              </a:rPr>
              <a:t>Coastal plains are one of the most vulnerable geographical zones to climate variability and natural hazards. In these regions, the level of poverty is very high, due to the </a:t>
            </a:r>
            <a:r>
              <a:rPr lang="en-GB" sz="1400" b="1" dirty="0" smtClean="0">
                <a:solidFill>
                  <a:srgbClr val="002060"/>
                </a:solidFill>
                <a:latin typeface="Corbel" charset="0"/>
                <a:ea typeface="Corbel" charset="0"/>
                <a:cs typeface="Corbel" charset="0"/>
              </a:rPr>
              <a:t>marginalisation of rural people </a:t>
            </a:r>
            <a:r>
              <a:rPr lang="en-GB" sz="1400" dirty="0" smtClean="0">
                <a:solidFill>
                  <a:srgbClr val="002060"/>
                </a:solidFill>
                <a:latin typeface="Corbel" charset="0"/>
                <a:ea typeface="Corbel" charset="0"/>
                <a:cs typeface="Corbel" charset="0"/>
              </a:rPr>
              <a:t>and to the </a:t>
            </a:r>
            <a:r>
              <a:rPr lang="en-GB" sz="1400" b="1" dirty="0" smtClean="0">
                <a:solidFill>
                  <a:srgbClr val="002060"/>
                </a:solidFill>
                <a:latin typeface="Corbel" charset="0"/>
                <a:ea typeface="Corbel" charset="0"/>
                <a:cs typeface="Corbel" charset="0"/>
              </a:rPr>
              <a:t>high density of population</a:t>
            </a:r>
            <a:r>
              <a:rPr lang="en-GB" sz="1400" dirty="0" smtClean="0">
                <a:solidFill>
                  <a:srgbClr val="002060"/>
                </a:solidFill>
                <a:latin typeface="Corbel" charset="0"/>
                <a:ea typeface="Corbel" charset="0"/>
                <a:cs typeface="Corbel" charset="0"/>
              </a:rPr>
              <a:t>. Considering the fact that most rural dwellers rely on agriculture for their livelihoods, land pressure leads to the scarcity of arable land in coastal plains thus farmers intensify their farming systems, which leads to the over-exploitation of the environment </a:t>
            </a:r>
            <a:r>
              <a:rPr lang="en-GB" sz="1400" dirty="0" smtClean="0">
                <a:solidFill>
                  <a:srgbClr val="00B0F0"/>
                </a:solidFill>
                <a:latin typeface="Corbel" charset="0"/>
                <a:ea typeface="Corbel" charset="0"/>
                <a:cs typeface="Corbel" charset="0"/>
              </a:rPr>
              <a:t>(Dixon </a:t>
            </a:r>
            <a:r>
              <a:rPr lang="en-GB" sz="1400" i="1" dirty="0" smtClean="0">
                <a:solidFill>
                  <a:srgbClr val="00B0F0"/>
                </a:solidFill>
                <a:latin typeface="Corbel" charset="0"/>
                <a:ea typeface="Corbel" charset="0"/>
                <a:cs typeface="Corbel" charset="0"/>
              </a:rPr>
              <a:t>et al.</a:t>
            </a:r>
            <a:r>
              <a:rPr lang="en-GB" sz="1400" dirty="0" smtClean="0">
                <a:solidFill>
                  <a:srgbClr val="00B0F0"/>
                </a:solidFill>
                <a:latin typeface="Corbel" charset="0"/>
                <a:ea typeface="Corbel" charset="0"/>
                <a:cs typeface="Corbel" charset="0"/>
              </a:rPr>
              <a:t>, 2001)</a:t>
            </a:r>
            <a:r>
              <a:rPr lang="en-GB" sz="1400" dirty="0" smtClean="0">
                <a:solidFill>
                  <a:srgbClr val="002060"/>
                </a:solidFill>
                <a:latin typeface="Corbel" charset="0"/>
                <a:ea typeface="Corbel" charset="0"/>
                <a:cs typeface="Corbel" charset="0"/>
              </a:rPr>
              <a:t>.</a:t>
            </a:r>
          </a:p>
          <a:p>
            <a:endParaRPr lang="en-GB" sz="800" dirty="0">
              <a:solidFill>
                <a:srgbClr val="002060"/>
              </a:solidFill>
              <a:latin typeface="Corbel" charset="0"/>
              <a:ea typeface="Corbel" charset="0"/>
              <a:cs typeface="Corbel" charset="0"/>
            </a:endParaRPr>
          </a:p>
          <a:p>
            <a:r>
              <a:rPr lang="en-GB" sz="1400" dirty="0" smtClean="0">
                <a:solidFill>
                  <a:srgbClr val="002060"/>
                </a:solidFill>
                <a:latin typeface="Corbel" charset="0"/>
                <a:ea typeface="Corbel" charset="0"/>
                <a:cs typeface="Corbel" charset="0"/>
              </a:rPr>
              <a:t>On the long-term, such dynamics will lead to a decrease in food production and in water availability, negatively affecting human health and livelihoods, because of the </a:t>
            </a:r>
            <a:r>
              <a:rPr lang="en-GB" sz="1400" b="1" dirty="0" smtClean="0">
                <a:solidFill>
                  <a:srgbClr val="002060"/>
                </a:solidFill>
                <a:latin typeface="Corbel" charset="0"/>
                <a:ea typeface="Corbel" charset="0"/>
                <a:cs typeface="Corbel" charset="0"/>
              </a:rPr>
              <a:t>loss of ecosystem services</a:t>
            </a:r>
            <a:r>
              <a:rPr lang="en-GB" sz="1400" dirty="0" smtClean="0">
                <a:solidFill>
                  <a:srgbClr val="002060"/>
                </a:solidFill>
                <a:latin typeface="Corbel" charset="0"/>
                <a:ea typeface="Corbel" charset="0"/>
                <a:cs typeface="Corbel" charset="0"/>
              </a:rPr>
              <a:t>. Also, this increased </a:t>
            </a:r>
            <a:r>
              <a:rPr lang="en-GB" sz="1400" b="1" dirty="0" smtClean="0">
                <a:solidFill>
                  <a:srgbClr val="002060"/>
                </a:solidFill>
                <a:latin typeface="Corbel" charset="0"/>
                <a:ea typeface="Corbel" charset="0"/>
                <a:cs typeface="Corbel" charset="0"/>
              </a:rPr>
              <a:t>pressure on the environment </a:t>
            </a:r>
            <a:r>
              <a:rPr lang="en-GB" sz="1400" dirty="0" smtClean="0">
                <a:solidFill>
                  <a:srgbClr val="002060"/>
                </a:solidFill>
                <a:latin typeface="Corbel" charset="0"/>
                <a:ea typeface="Corbel" charset="0"/>
                <a:cs typeface="Corbel" charset="0"/>
              </a:rPr>
              <a:t>will increase exponentially the vulnerability to disasters because of the loss of some ecosystem services </a:t>
            </a:r>
            <a:r>
              <a:rPr lang="en-GB" sz="1400" dirty="0" smtClean="0">
                <a:solidFill>
                  <a:srgbClr val="00B0F0"/>
                </a:solidFill>
                <a:latin typeface="Corbel" charset="0"/>
                <a:ea typeface="Corbel" charset="0"/>
                <a:cs typeface="Corbel" charset="0"/>
              </a:rPr>
              <a:t>(</a:t>
            </a:r>
            <a:r>
              <a:rPr lang="en-GB" sz="1400" dirty="0" err="1" smtClean="0">
                <a:solidFill>
                  <a:srgbClr val="00B0F0"/>
                </a:solidFill>
                <a:latin typeface="Corbel" charset="0"/>
                <a:ea typeface="Corbel" charset="0"/>
                <a:cs typeface="Corbel" charset="0"/>
              </a:rPr>
              <a:t>Rosegrant</a:t>
            </a:r>
            <a:r>
              <a:rPr lang="en-GB" sz="1400" dirty="0" smtClean="0">
                <a:solidFill>
                  <a:srgbClr val="00B0F0"/>
                </a:solidFill>
                <a:latin typeface="Corbel" charset="0"/>
                <a:ea typeface="Corbel" charset="0"/>
                <a:cs typeface="Corbel" charset="0"/>
              </a:rPr>
              <a:t> &amp; Cline, 2003)</a:t>
            </a:r>
            <a:r>
              <a:rPr lang="en-GB" sz="1400" dirty="0" smtClean="0">
                <a:solidFill>
                  <a:srgbClr val="002060"/>
                </a:solidFill>
                <a:latin typeface="Corbel" charset="0"/>
                <a:ea typeface="Corbel" charset="0"/>
                <a:cs typeface="Corbel" charset="0"/>
              </a:rPr>
              <a:t>.</a:t>
            </a:r>
          </a:p>
          <a:p>
            <a:r>
              <a:rPr lang="en-GB" sz="1400" dirty="0" smtClean="0">
                <a:solidFill>
                  <a:srgbClr val="002060"/>
                </a:solidFill>
                <a:latin typeface="Corbel" charset="0"/>
                <a:ea typeface="Corbel" charset="0"/>
                <a:cs typeface="Corbel" charset="0"/>
              </a:rPr>
              <a:t/>
            </a:r>
            <a:br>
              <a:rPr lang="en-GB" sz="1400" dirty="0" smtClean="0">
                <a:solidFill>
                  <a:srgbClr val="002060"/>
                </a:solidFill>
                <a:latin typeface="Corbel" charset="0"/>
                <a:ea typeface="Corbel" charset="0"/>
                <a:cs typeface="Corbel" charset="0"/>
              </a:rPr>
            </a:br>
            <a:r>
              <a:rPr lang="en-GB" sz="1400" dirty="0" smtClean="0">
                <a:solidFill>
                  <a:srgbClr val="002060"/>
                </a:solidFill>
                <a:latin typeface="Corbel" charset="0"/>
                <a:ea typeface="Corbel" charset="0"/>
                <a:cs typeface="Corbel" charset="0"/>
              </a:rPr>
              <a:t>We selected the Mahanadi delta located within the state of Odisha in East India as a case study. Odisha is one of the poorest states in India, with a </a:t>
            </a:r>
            <a:r>
              <a:rPr lang="en-GB" sz="1400" b="1" dirty="0" smtClean="0">
                <a:solidFill>
                  <a:srgbClr val="002060"/>
                </a:solidFill>
                <a:latin typeface="Corbel" charset="0"/>
                <a:ea typeface="Corbel" charset="0"/>
                <a:cs typeface="Corbel" charset="0"/>
              </a:rPr>
              <a:t>high prevalence of poverty </a:t>
            </a:r>
            <a:r>
              <a:rPr lang="en-GB" sz="1400" dirty="0" smtClean="0">
                <a:solidFill>
                  <a:srgbClr val="002060"/>
                </a:solidFill>
                <a:latin typeface="Corbel" charset="0"/>
                <a:ea typeface="Corbel" charset="0"/>
                <a:cs typeface="Corbel" charset="0"/>
              </a:rPr>
              <a:t>and a </a:t>
            </a:r>
            <a:r>
              <a:rPr lang="en-GB" sz="1400" b="1" dirty="0" smtClean="0">
                <a:solidFill>
                  <a:srgbClr val="002060"/>
                </a:solidFill>
                <a:latin typeface="Corbel" charset="0"/>
                <a:ea typeface="Corbel" charset="0"/>
                <a:cs typeface="Corbel" charset="0"/>
              </a:rPr>
              <a:t>great climate vulnerability </a:t>
            </a:r>
            <a:r>
              <a:rPr lang="en-GB" sz="1400" dirty="0" smtClean="0">
                <a:solidFill>
                  <a:srgbClr val="002060"/>
                </a:solidFill>
                <a:latin typeface="Corbel" charset="0"/>
                <a:ea typeface="Corbel" charset="0"/>
                <a:cs typeface="Corbel" charset="0"/>
              </a:rPr>
              <a:t>with frequent impacts of floods and droughts </a:t>
            </a:r>
            <a:r>
              <a:rPr lang="en-GB" sz="1400" dirty="0" smtClean="0">
                <a:solidFill>
                  <a:srgbClr val="00B0F0"/>
                </a:solidFill>
                <a:latin typeface="Corbel" charset="0"/>
                <a:ea typeface="Corbel" charset="0"/>
                <a:cs typeface="Corbel" charset="0"/>
              </a:rPr>
              <a:t>(World Bank, 2008)</a:t>
            </a:r>
            <a:r>
              <a:rPr lang="en-GB" sz="1400" dirty="0" smtClean="0">
                <a:solidFill>
                  <a:srgbClr val="002060"/>
                </a:solidFill>
                <a:latin typeface="Corbel" charset="0"/>
                <a:ea typeface="Corbel" charset="0"/>
                <a:cs typeface="Corbel" charset="0"/>
              </a:rPr>
              <a:t>. This delta is </a:t>
            </a:r>
            <a:r>
              <a:rPr lang="en-GB" sz="1400" b="1" dirty="0" smtClean="0">
                <a:solidFill>
                  <a:srgbClr val="002060"/>
                </a:solidFill>
                <a:latin typeface="Corbel" charset="0"/>
                <a:ea typeface="Corbel" charset="0"/>
                <a:cs typeface="Corbel" charset="0"/>
              </a:rPr>
              <a:t>highly populated </a:t>
            </a:r>
            <a:r>
              <a:rPr lang="en-GB" sz="1400" dirty="0" smtClean="0">
                <a:solidFill>
                  <a:srgbClr val="002060"/>
                </a:solidFill>
                <a:latin typeface="Corbel" charset="0"/>
                <a:ea typeface="Corbel" charset="0"/>
                <a:cs typeface="Corbel" charset="0"/>
              </a:rPr>
              <a:t>with a population of 3.88 million people </a:t>
            </a:r>
            <a:r>
              <a:rPr lang="en-GB" sz="1400" dirty="0" smtClean="0">
                <a:solidFill>
                  <a:srgbClr val="00B0F0"/>
                </a:solidFill>
                <a:latin typeface="Corbel" charset="0"/>
                <a:ea typeface="Corbel" charset="0"/>
                <a:cs typeface="Corbel" charset="0"/>
              </a:rPr>
              <a:t>(Ericson </a:t>
            </a:r>
            <a:r>
              <a:rPr lang="en-GB" sz="1400" i="1" dirty="0" smtClean="0">
                <a:solidFill>
                  <a:srgbClr val="00B0F0"/>
                </a:solidFill>
                <a:latin typeface="Corbel" charset="0"/>
                <a:ea typeface="Corbel" charset="0"/>
                <a:cs typeface="Corbel" charset="0"/>
              </a:rPr>
              <a:t>et al.</a:t>
            </a:r>
            <a:r>
              <a:rPr lang="en-GB" sz="1400" dirty="0" smtClean="0">
                <a:solidFill>
                  <a:srgbClr val="00B0F0"/>
                </a:solidFill>
                <a:latin typeface="Corbel" charset="0"/>
                <a:ea typeface="Corbel" charset="0"/>
                <a:cs typeface="Corbel" charset="0"/>
              </a:rPr>
              <a:t>, 2006)</a:t>
            </a:r>
            <a:r>
              <a:rPr lang="en-GB" sz="1400" dirty="0" smtClean="0">
                <a:solidFill>
                  <a:srgbClr val="002060"/>
                </a:solidFill>
                <a:latin typeface="Corbel" charset="0"/>
                <a:ea typeface="Corbel" charset="0"/>
                <a:cs typeface="Corbel" charset="0"/>
              </a:rPr>
              <a:t> and more than 70% of the total workforce is employed by the agricultural sector, thus with their </a:t>
            </a:r>
            <a:r>
              <a:rPr lang="en-GB" sz="1400" b="1" dirty="0" smtClean="0">
                <a:solidFill>
                  <a:srgbClr val="002060"/>
                </a:solidFill>
                <a:latin typeface="Corbel" charset="0"/>
                <a:ea typeface="Corbel" charset="0"/>
                <a:cs typeface="Corbel" charset="0"/>
              </a:rPr>
              <a:t>livelihoods relying on the environment</a:t>
            </a:r>
            <a:r>
              <a:rPr lang="en-GB" sz="1400" dirty="0" smtClean="0">
                <a:solidFill>
                  <a:srgbClr val="002060"/>
                </a:solidFill>
                <a:latin typeface="Corbel" charset="0"/>
                <a:ea typeface="Corbel" charset="0"/>
                <a:cs typeface="Corbel" charset="0"/>
              </a:rPr>
              <a:t> </a:t>
            </a:r>
            <a:r>
              <a:rPr lang="en-GB" sz="1400" dirty="0" smtClean="0">
                <a:solidFill>
                  <a:srgbClr val="00B0F0"/>
                </a:solidFill>
                <a:latin typeface="Corbel" charset="0"/>
                <a:ea typeface="Corbel" charset="0"/>
                <a:cs typeface="Corbel" charset="0"/>
              </a:rPr>
              <a:t>(Registrar General and Census Commissioner, 2011)</a:t>
            </a:r>
            <a:r>
              <a:rPr lang="en-GB" sz="1400" dirty="0" smtClean="0">
                <a:solidFill>
                  <a:srgbClr val="002060"/>
                </a:solidFill>
                <a:latin typeface="Corbel" charset="0"/>
                <a:ea typeface="Corbel" charset="0"/>
                <a:cs typeface="Corbel" charset="0"/>
              </a:rPr>
              <a:t>. </a:t>
            </a:r>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673" y="1043107"/>
            <a:ext cx="3785277" cy="2676786"/>
          </a:xfrm>
          <a:prstGeom prst="rect">
            <a:avLst/>
          </a:prstGeom>
          <a:ln w="12700">
            <a:solidFill>
              <a:srgbClr val="002060"/>
            </a:solidFill>
          </a:ln>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568" y="3783440"/>
            <a:ext cx="3979382" cy="2595589"/>
          </a:xfrm>
          <a:prstGeom prst="rect">
            <a:avLst/>
          </a:prstGeom>
        </p:spPr>
      </p:pic>
      <p:pic>
        <p:nvPicPr>
          <p:cNvPr id="23" name="Picture 22"/>
          <p:cNvPicPr>
            <a:picLocks noChangeAspect="1"/>
          </p:cNvPicPr>
          <p:nvPr/>
        </p:nvPicPr>
        <p:blipFill rotWithShape="1">
          <a:blip r:embed="rId14">
            <a:extLst>
              <a:ext uri="{28A0092B-C50C-407E-A947-70E740481C1C}">
                <a14:useLocalDpi xmlns:a14="http://schemas.microsoft.com/office/drawing/2010/main" val="0"/>
              </a:ext>
            </a:extLst>
          </a:blip>
          <a:srcRect r="41230" b="47083"/>
          <a:stretch/>
        </p:blipFill>
        <p:spPr>
          <a:xfrm rot="7891202">
            <a:off x="2474080" y="5269"/>
            <a:ext cx="890050" cy="682899"/>
          </a:xfrm>
          <a:prstGeom prst="rect">
            <a:avLst/>
          </a:prstGeom>
        </p:spPr>
      </p:pic>
    </p:spTree>
    <p:extLst>
      <p:ext uri="{BB962C8B-B14F-4D97-AF65-F5344CB8AC3E}">
        <p14:creationId xmlns:p14="http://schemas.microsoft.com/office/powerpoint/2010/main" val="12744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522000"/>
            <a:ext cx="9144000" cy="633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0"/>
            <a:ext cx="9144000" cy="522000"/>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2">
                    <a:lumMod val="20000"/>
                    <a:lumOff val="80000"/>
                  </a:schemeClr>
                </a:solidFill>
              </a:rPr>
              <a:t>METHODS</a:t>
            </a:r>
            <a:endParaRPr lang="en-US" sz="4000" dirty="0">
              <a:solidFill>
                <a:schemeClr val="accent2">
                  <a:lumMod val="20000"/>
                  <a:lumOff val="80000"/>
                </a:schemeClr>
              </a:solidFill>
            </a:endParaRPr>
          </a:p>
        </p:txBody>
      </p:sp>
      <p:pic>
        <p:nvPicPr>
          <p:cNvPr id="14" name="Picture 13"/>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r="90795" b="88506"/>
          <a:stretch/>
        </p:blipFill>
        <p:spPr>
          <a:xfrm>
            <a:off x="94594" y="33266"/>
            <a:ext cx="457304" cy="480530"/>
          </a:xfrm>
          <a:prstGeom prst="rect">
            <a:avLst/>
          </a:prstGeom>
        </p:spPr>
      </p:pic>
      <p:pic>
        <p:nvPicPr>
          <p:cNvPr id="2" name="Picture 1"/>
          <p:cNvPicPr>
            <a:picLocks noChangeAspect="1"/>
          </p:cNvPicPr>
          <p:nvPr/>
        </p:nvPicPr>
        <p:blipFill>
          <a:blip r:embed="rId3"/>
          <a:stretch>
            <a:fillRect/>
          </a:stretch>
        </p:blipFill>
        <p:spPr>
          <a:xfrm>
            <a:off x="126125" y="921670"/>
            <a:ext cx="9099033" cy="5303766"/>
          </a:xfrm>
          <a:prstGeom prst="rect">
            <a:avLst/>
          </a:prstGeom>
        </p:spPr>
      </p:pic>
      <p:pic>
        <p:nvPicPr>
          <p:cNvPr id="146" name="Picture 145">
            <a:hlinkClick r:id="" action="ppaction://hlinkshowjump?jump=firstslide"/>
          </p:cNvPr>
          <p:cNvPicPr>
            <a:picLocks noChangeAspect="1"/>
          </p:cNvPicPr>
          <p:nvPr/>
        </p:nvPicPr>
        <p:blipFill rotWithShape="1">
          <a:blip r:embed="rId4">
            <a:alphaModFix/>
            <a:duotone>
              <a:schemeClr val="accent2">
                <a:shade val="45000"/>
                <a:satMod val="135000"/>
              </a:schemeClr>
              <a:prstClr val="white"/>
            </a:duotone>
            <a:lum bright="59000" contrast="-49000"/>
            <a:extLst>
              <a:ext uri="{28A0092B-C50C-407E-A947-70E740481C1C}">
                <a14:useLocalDpi xmlns:a14="http://schemas.microsoft.com/office/drawing/2010/main" val="0"/>
              </a:ext>
            </a:extLst>
          </a:blip>
          <a:srcRect l="54959" t="69885" r="34110" b="20920"/>
          <a:stretch/>
        </p:blipFill>
        <p:spPr>
          <a:xfrm>
            <a:off x="8529148" y="14873"/>
            <a:ext cx="587248" cy="521999"/>
          </a:xfrm>
          <a:prstGeom prst="rect">
            <a:avLst/>
          </a:prstGeom>
        </p:spPr>
      </p:pic>
      <p:sp>
        <p:nvSpPr>
          <p:cNvPr id="3" name="Right Arrow 2">
            <a:hlinkClick r:id="rId5" action="ppaction://hlinksldjump"/>
          </p:cNvPr>
          <p:cNvSpPr/>
          <p:nvPr/>
        </p:nvSpPr>
        <p:spPr>
          <a:xfrm>
            <a:off x="7959908" y="81132"/>
            <a:ext cx="362501" cy="384798"/>
          </a:xfrm>
          <a:prstGeom prst="rightArrow">
            <a:avLst/>
          </a:prstGeom>
          <a:solidFill>
            <a:schemeClr val="accent2">
              <a:lumMod val="20000"/>
              <a:lumOff val="80000"/>
            </a:schemeClr>
          </a:solidFill>
          <a:ln>
            <a:solidFill>
              <a:srgbClr val="DF9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6"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30" name="Rectangle 29">
            <a:hlinkClick r:id="rId7"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31" name="Rectangle 30">
            <a:hlinkClick r:id="rId8"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32" name="Rectangle 31">
            <a:hlinkClick r:id="rId9"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33" name="Rectangle 32">
            <a:hlinkClick r:id="rId10"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sp>
        <p:nvSpPr>
          <p:cNvPr id="34" name="Rectangle 33">
            <a:hlinkClick r:id="rId11"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35" name="Grafik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36" name="Picture 35">
            <a:hlinkClick r:id="" action="ppaction://hlinkshowjump?jump=firstslide"/>
          </p:cNvPr>
          <p:cNvPicPr>
            <a:picLocks noChangeAspect="1"/>
          </p:cNvPicPr>
          <p:nvPr/>
        </p:nvPicPr>
        <p:blipFill rotWithShape="1">
          <a:blip r:embed="rId4">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37" name="Rectangle 36">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hlinkClick r:id="rId13"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grpSp>
        <p:nvGrpSpPr>
          <p:cNvPr id="6" name="Group 5"/>
          <p:cNvGrpSpPr/>
          <p:nvPr/>
        </p:nvGrpSpPr>
        <p:grpSpPr>
          <a:xfrm>
            <a:off x="2953545" y="4381899"/>
            <a:ext cx="1377416" cy="1795243"/>
            <a:chOff x="2953545" y="4381899"/>
            <a:chExt cx="1377416" cy="1795243"/>
          </a:xfrm>
        </p:grpSpPr>
        <p:pic>
          <p:nvPicPr>
            <p:cNvPr id="39" name="Picture 38"/>
            <p:cNvPicPr>
              <a:picLocks noChangeAspect="1"/>
            </p:cNvPicPr>
            <p:nvPr/>
          </p:nvPicPr>
          <p:blipFill rotWithShape="1">
            <a:blip r:embed="rId14">
              <a:extLst>
                <a:ext uri="{28A0092B-C50C-407E-A947-70E740481C1C}">
                  <a14:useLocalDpi xmlns:a14="http://schemas.microsoft.com/office/drawing/2010/main" val="0"/>
                </a:ext>
              </a:extLst>
            </a:blip>
            <a:srcRect r="41230" b="47083"/>
            <a:stretch/>
          </p:blipFill>
          <p:spPr>
            <a:xfrm rot="15806537" flipH="1">
              <a:off x="2744631" y="4590813"/>
              <a:ext cx="1795243" cy="1377416"/>
            </a:xfrm>
            <a:prstGeom prst="rect">
              <a:avLst/>
            </a:prstGeom>
          </p:spPr>
        </p:pic>
        <p:sp>
          <p:nvSpPr>
            <p:cNvPr id="4" name="TextBox 3">
              <a:hlinkClick r:id="" action="ppaction://hlinkshowjump?jump=nextslide"/>
            </p:cNvPr>
            <p:cNvSpPr txBox="1"/>
            <p:nvPr/>
          </p:nvSpPr>
          <p:spPr>
            <a:xfrm>
              <a:off x="3002711" y="4579072"/>
              <a:ext cx="751561" cy="646331"/>
            </a:xfrm>
            <a:prstGeom prst="rect">
              <a:avLst/>
            </a:prstGeom>
            <a:noFill/>
          </p:spPr>
          <p:txBody>
            <a:bodyPr wrap="square" rtlCol="0">
              <a:spAutoFit/>
            </a:bodyPr>
            <a:lstStyle/>
            <a:p>
              <a:pPr algn="ctr"/>
              <a:r>
                <a:rPr lang="en-US" sz="900" dirty="0" smtClean="0">
                  <a:solidFill>
                    <a:srgbClr val="3BAA9B"/>
                  </a:solidFill>
                  <a:latin typeface="Corbel" charset="0"/>
                  <a:ea typeface="Corbel" charset="0"/>
                  <a:cs typeface="Corbel" charset="0"/>
                </a:rPr>
                <a:t>Click here</a:t>
              </a:r>
            </a:p>
            <a:p>
              <a:pPr algn="ctr"/>
              <a:r>
                <a:rPr lang="en-US" sz="900" dirty="0" smtClean="0">
                  <a:solidFill>
                    <a:srgbClr val="3BAA9B"/>
                  </a:solidFill>
                  <a:latin typeface="Corbel" charset="0"/>
                  <a:ea typeface="Corbel" charset="0"/>
                  <a:cs typeface="Corbel" charset="0"/>
                </a:rPr>
                <a:t>if you want to know more</a:t>
              </a:r>
              <a:endParaRPr lang="en-US" sz="900" dirty="0">
                <a:solidFill>
                  <a:srgbClr val="3BAA9B"/>
                </a:solidFill>
                <a:latin typeface="Corbel" charset="0"/>
                <a:ea typeface="Corbel" charset="0"/>
                <a:cs typeface="Corbel" charset="0"/>
              </a:endParaRPr>
            </a:p>
          </p:txBody>
        </p:sp>
      </p:grpSp>
    </p:spTree>
    <p:extLst>
      <p:ext uri="{BB962C8B-B14F-4D97-AF65-F5344CB8AC3E}">
        <p14:creationId xmlns:p14="http://schemas.microsoft.com/office/powerpoint/2010/main" val="129186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522000"/>
            <a:ext cx="9144000" cy="633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0"/>
            <a:ext cx="9144000" cy="522000"/>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2">
                    <a:lumMod val="20000"/>
                    <a:lumOff val="80000"/>
                  </a:schemeClr>
                </a:solidFill>
              </a:rPr>
              <a:t>METHODS</a:t>
            </a:r>
            <a:endParaRPr lang="en-US" sz="4000" dirty="0">
              <a:solidFill>
                <a:schemeClr val="accent2">
                  <a:lumMod val="20000"/>
                  <a:lumOff val="80000"/>
                </a:schemeClr>
              </a:solidFill>
            </a:endParaRPr>
          </a:p>
        </p:txBody>
      </p:sp>
      <p:pic>
        <p:nvPicPr>
          <p:cNvPr id="14" name="Picture 13"/>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r="90795" b="88506"/>
          <a:stretch/>
        </p:blipFill>
        <p:spPr>
          <a:xfrm>
            <a:off x="94594" y="33266"/>
            <a:ext cx="457304" cy="480530"/>
          </a:xfrm>
          <a:prstGeom prst="rect">
            <a:avLst/>
          </a:prstGeom>
        </p:spPr>
      </p:pic>
      <p:sp>
        <p:nvSpPr>
          <p:cNvPr id="7" name="Rectangle 6"/>
          <p:cNvSpPr/>
          <p:nvPr/>
        </p:nvSpPr>
        <p:spPr>
          <a:xfrm>
            <a:off x="94594" y="741669"/>
            <a:ext cx="8908178" cy="5671657"/>
          </a:xfrm>
          <a:prstGeom prst="rect">
            <a:avLst/>
          </a:prstGeom>
          <a:solidFill>
            <a:schemeClr val="accent2">
              <a:lumMod val="75000"/>
              <a:alpha val="11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r="41230" b="47083"/>
          <a:stretch/>
        </p:blipFill>
        <p:spPr>
          <a:xfrm rot="7891202">
            <a:off x="2687022" y="5269"/>
            <a:ext cx="890050" cy="682899"/>
          </a:xfrm>
          <a:prstGeom prst="rect">
            <a:avLst/>
          </a:prstGeom>
        </p:spPr>
      </p:pic>
      <p:pic>
        <p:nvPicPr>
          <p:cNvPr id="2" name="Picture 1"/>
          <p:cNvPicPr>
            <a:picLocks noChangeAspect="1"/>
          </p:cNvPicPr>
          <p:nvPr/>
        </p:nvPicPr>
        <p:blipFill>
          <a:blip r:embed="rId4"/>
          <a:stretch>
            <a:fillRect/>
          </a:stretch>
        </p:blipFill>
        <p:spPr>
          <a:xfrm>
            <a:off x="359212" y="863193"/>
            <a:ext cx="5758527" cy="3356608"/>
          </a:xfrm>
          <a:prstGeom prst="rect">
            <a:avLst/>
          </a:prstGeom>
        </p:spPr>
      </p:pic>
      <p:grpSp>
        <p:nvGrpSpPr>
          <p:cNvPr id="9" name="Group 8"/>
          <p:cNvGrpSpPr/>
          <p:nvPr/>
        </p:nvGrpSpPr>
        <p:grpSpPr>
          <a:xfrm>
            <a:off x="8755506" y="586721"/>
            <a:ext cx="360000" cy="360001"/>
            <a:chOff x="8755506" y="586721"/>
            <a:chExt cx="360000" cy="360001"/>
          </a:xfrm>
        </p:grpSpPr>
        <p:sp>
          <p:nvSpPr>
            <p:cNvPr id="5" name="Oval 4"/>
            <p:cNvSpPr>
              <a:spLocks noChangeAspect="1"/>
            </p:cNvSpPr>
            <p:nvPr/>
          </p:nvSpPr>
          <p:spPr>
            <a:xfrm>
              <a:off x="8755506" y="586721"/>
              <a:ext cx="360000" cy="360001"/>
            </a:xfrm>
            <a:prstGeom prst="ellipse">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ts val="2660"/>
                </a:lnSpc>
              </a:pPr>
              <a:endParaRPr lang="en-US" sz="2400" dirty="0" smtClean="0">
                <a:solidFill>
                  <a:schemeClr val="bg1">
                    <a:lumMod val="85000"/>
                  </a:schemeClr>
                </a:solidFill>
                <a:latin typeface="Corbel" charset="0"/>
                <a:ea typeface="Corbel" charset="0"/>
                <a:cs typeface="Corbel" charset="0"/>
              </a:endParaRPr>
            </a:p>
          </p:txBody>
        </p:sp>
        <p:sp>
          <p:nvSpPr>
            <p:cNvPr id="8" name="Cross 7">
              <a:hlinkClick r:id="" action="ppaction://hlinkshowjump?jump=previousslide"/>
            </p:cNvPr>
            <p:cNvSpPr>
              <a:spLocks noChangeAspect="1"/>
            </p:cNvSpPr>
            <p:nvPr/>
          </p:nvSpPr>
          <p:spPr>
            <a:xfrm rot="2700000">
              <a:off x="8831651" y="664796"/>
              <a:ext cx="216000" cy="216000"/>
            </a:xfrm>
            <a:prstGeom prst="plus">
              <a:avLst>
                <a:gd name="adj" fmla="val 3659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hlinkClick r:id="rId5" action="ppaction://hlinksldjump"/>
          </p:cNvPr>
          <p:cNvSpPr/>
          <p:nvPr/>
        </p:nvSpPr>
        <p:spPr>
          <a:xfrm>
            <a:off x="1182415" y="6571389"/>
            <a:ext cx="1283069" cy="2930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lumMod val="20000"/>
                    <a:lumOff val="80000"/>
                  </a:schemeClr>
                </a:solidFill>
              </a:rPr>
              <a:t>RATIONALE</a:t>
            </a:r>
            <a:endParaRPr lang="en-US" sz="2000" dirty="0">
              <a:solidFill>
                <a:schemeClr val="accent6">
                  <a:lumMod val="20000"/>
                  <a:lumOff val="80000"/>
                </a:schemeClr>
              </a:solidFill>
            </a:endParaRPr>
          </a:p>
        </p:txBody>
      </p:sp>
      <p:sp>
        <p:nvSpPr>
          <p:cNvPr id="30" name="Rectangle 29">
            <a:hlinkClick r:id="rId6" action="ppaction://hlinksldjump"/>
          </p:cNvPr>
          <p:cNvSpPr/>
          <p:nvPr/>
        </p:nvSpPr>
        <p:spPr>
          <a:xfrm>
            <a:off x="4085233" y="6571389"/>
            <a:ext cx="1321747" cy="2930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lumMod val="20000"/>
                    <a:lumOff val="80000"/>
                  </a:schemeClr>
                </a:solidFill>
              </a:rPr>
              <a:t>CASE STUDY</a:t>
            </a:r>
            <a:endParaRPr lang="en-US" sz="2000" dirty="0">
              <a:solidFill>
                <a:schemeClr val="accent5">
                  <a:lumMod val="20000"/>
                  <a:lumOff val="80000"/>
                </a:schemeClr>
              </a:solidFill>
            </a:endParaRPr>
          </a:p>
        </p:txBody>
      </p:sp>
      <p:sp>
        <p:nvSpPr>
          <p:cNvPr id="31" name="Rectangle 30">
            <a:hlinkClick r:id="rId7" action="ppaction://hlinksldjump"/>
          </p:cNvPr>
          <p:cNvSpPr/>
          <p:nvPr/>
        </p:nvSpPr>
        <p:spPr>
          <a:xfrm>
            <a:off x="5406991" y="6571389"/>
            <a:ext cx="1205754" cy="293077"/>
          </a:xfrm>
          <a:prstGeom prst="rect">
            <a:avLst/>
          </a:prstGeom>
          <a:solidFill>
            <a:srgbClr val="ED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20000"/>
                    <a:lumOff val="80000"/>
                  </a:schemeClr>
                </a:solidFill>
              </a:rPr>
              <a:t>METHODS</a:t>
            </a:r>
            <a:endParaRPr lang="en-US" sz="2000" dirty="0">
              <a:solidFill>
                <a:schemeClr val="accent2">
                  <a:lumMod val="20000"/>
                  <a:lumOff val="80000"/>
                </a:schemeClr>
              </a:solidFill>
            </a:endParaRPr>
          </a:p>
        </p:txBody>
      </p:sp>
      <p:sp>
        <p:nvSpPr>
          <p:cNvPr id="32" name="Rectangle 31">
            <a:hlinkClick r:id="rId8" action="ppaction://hlinksldjump"/>
          </p:cNvPr>
          <p:cNvSpPr/>
          <p:nvPr/>
        </p:nvSpPr>
        <p:spPr>
          <a:xfrm>
            <a:off x="8272339" y="6571389"/>
            <a:ext cx="897847" cy="293076"/>
          </a:xfrm>
          <a:prstGeom prst="rect">
            <a:avLst/>
          </a:prstGeom>
          <a:solidFill>
            <a:srgbClr val="B2B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rPr>
              <a:t>ABOUT</a:t>
            </a:r>
            <a:endParaRPr lang="en-US" sz="2000" dirty="0">
              <a:solidFill>
                <a:schemeClr val="bg1">
                  <a:lumMod val="95000"/>
                </a:schemeClr>
              </a:solidFill>
            </a:endParaRPr>
          </a:p>
        </p:txBody>
      </p:sp>
      <p:sp>
        <p:nvSpPr>
          <p:cNvPr id="33" name="Rectangle 32">
            <a:hlinkClick r:id="rId9" action="ppaction://hlinksldjump"/>
          </p:cNvPr>
          <p:cNvSpPr/>
          <p:nvPr/>
        </p:nvSpPr>
        <p:spPr>
          <a:xfrm>
            <a:off x="6576167" y="6571389"/>
            <a:ext cx="989397" cy="293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E8EA"/>
                </a:solidFill>
              </a:rPr>
              <a:t>RESULTS</a:t>
            </a:r>
            <a:endParaRPr lang="en-US" sz="2000" dirty="0">
              <a:solidFill>
                <a:srgbClr val="FFE8EA"/>
              </a:solidFill>
            </a:endParaRPr>
          </a:p>
        </p:txBody>
      </p:sp>
      <p:sp>
        <p:nvSpPr>
          <p:cNvPr id="34" name="Rectangle 33">
            <a:hlinkClick r:id="rId10" action="ppaction://hlinksldjump"/>
          </p:cNvPr>
          <p:cNvSpPr/>
          <p:nvPr/>
        </p:nvSpPr>
        <p:spPr>
          <a:xfrm>
            <a:off x="2456449" y="6571389"/>
            <a:ext cx="1635195" cy="293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4">
                    <a:lumMod val="20000"/>
                    <a:lumOff val="80000"/>
                  </a:schemeClr>
                </a:solidFill>
              </a:rPr>
              <a:t>FRAMEWORK</a:t>
            </a:r>
            <a:endParaRPr lang="en-US" sz="2000" dirty="0">
              <a:solidFill>
                <a:schemeClr val="accent4">
                  <a:lumMod val="20000"/>
                  <a:lumOff val="80000"/>
                </a:schemeClr>
              </a:solidFill>
            </a:endParaRPr>
          </a:p>
        </p:txBody>
      </p:sp>
      <p:pic>
        <p:nvPicPr>
          <p:cNvPr id="35" name="Grafik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564923"/>
            <a:ext cx="837362" cy="293077"/>
          </a:xfrm>
          <a:prstGeom prst="rect">
            <a:avLst/>
          </a:prstGeom>
        </p:spPr>
      </p:pic>
      <p:pic>
        <p:nvPicPr>
          <p:cNvPr id="36" name="Picture 35">
            <a:hlinkClick r:id="" action="ppaction://hlinkshowjump?jump=firstslide"/>
          </p:cNvPr>
          <p:cNvPicPr>
            <a:picLocks noChangeAspect="1"/>
          </p:cNvPicPr>
          <p:nvPr/>
        </p:nvPicPr>
        <p:blipFill rotWithShape="1">
          <a:blip r:embed="rId12">
            <a:alphaModFix/>
            <a:extLst>
              <a:ext uri="{28A0092B-C50C-407E-A947-70E740481C1C}">
                <a14:useLocalDpi xmlns:a14="http://schemas.microsoft.com/office/drawing/2010/main" val="0"/>
              </a:ext>
            </a:extLst>
          </a:blip>
          <a:srcRect l="54959" t="69885" r="34110" b="20920"/>
          <a:stretch/>
        </p:blipFill>
        <p:spPr>
          <a:xfrm>
            <a:off x="837362" y="6558863"/>
            <a:ext cx="341847" cy="303865"/>
          </a:xfrm>
          <a:prstGeom prst="rect">
            <a:avLst/>
          </a:prstGeom>
        </p:spPr>
      </p:pic>
      <p:sp>
        <p:nvSpPr>
          <p:cNvPr id="37" name="Rectangle 36">
            <a:hlinkClick r:id="" action="ppaction://hlinkshowjump?jump=firstslide"/>
          </p:cNvPr>
          <p:cNvSpPr/>
          <p:nvPr/>
        </p:nvSpPr>
        <p:spPr>
          <a:xfrm>
            <a:off x="837362" y="6571389"/>
            <a:ext cx="341847" cy="28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hlinkClick r:id="rId13" action="ppaction://hlinksldjump"/>
          </p:cNvPr>
          <p:cNvSpPr/>
          <p:nvPr/>
        </p:nvSpPr>
        <p:spPr>
          <a:xfrm>
            <a:off x="7565564" y="6571388"/>
            <a:ext cx="706775" cy="2930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E8E2FF"/>
                </a:solidFill>
              </a:rPr>
              <a:t>SDG</a:t>
            </a:r>
            <a:endParaRPr lang="en-US" sz="2000" dirty="0">
              <a:solidFill>
                <a:srgbClr val="E8E2FF"/>
              </a:solidFill>
            </a:endParaRPr>
          </a:p>
        </p:txBody>
      </p:sp>
      <p:sp>
        <p:nvSpPr>
          <p:cNvPr id="28" name="TextBox 27"/>
          <p:cNvSpPr txBox="1"/>
          <p:nvPr/>
        </p:nvSpPr>
        <p:spPr>
          <a:xfrm>
            <a:off x="183847" y="4158455"/>
            <a:ext cx="6249469" cy="2185214"/>
          </a:xfrm>
          <a:prstGeom prst="rect">
            <a:avLst/>
          </a:prstGeom>
          <a:noFill/>
        </p:spPr>
        <p:txBody>
          <a:bodyPr wrap="square" rtlCol="0">
            <a:spAutoFit/>
          </a:bodyPr>
          <a:lstStyle/>
          <a:p>
            <a:r>
              <a:rPr lang="en-US" sz="1200" dirty="0" smtClean="0">
                <a:solidFill>
                  <a:schemeClr val="accent2">
                    <a:lumMod val="75000"/>
                  </a:schemeClr>
                </a:solidFill>
              </a:rPr>
              <a:t>The main remote sensing data source is MODIS </a:t>
            </a:r>
            <a:r>
              <a:rPr lang="en-US" sz="1200" b="1" dirty="0">
                <a:solidFill>
                  <a:schemeClr val="accent2">
                    <a:lumMod val="75000"/>
                  </a:schemeClr>
                </a:solidFill>
              </a:rPr>
              <a:t>surface reflectance</a:t>
            </a:r>
            <a:r>
              <a:rPr lang="en-US" sz="1200" dirty="0">
                <a:solidFill>
                  <a:schemeClr val="accent2">
                    <a:lumMod val="75000"/>
                  </a:schemeClr>
                </a:solidFill>
              </a:rPr>
              <a:t> </a:t>
            </a:r>
            <a:r>
              <a:rPr lang="en-US" sz="1200" dirty="0" smtClean="0">
                <a:solidFill>
                  <a:schemeClr val="accent2">
                    <a:lumMod val="75000"/>
                  </a:schemeClr>
                </a:solidFill>
              </a:rPr>
              <a:t>products. They are </a:t>
            </a:r>
            <a:r>
              <a:rPr lang="en-US" sz="1200" dirty="0">
                <a:solidFill>
                  <a:schemeClr val="accent2">
                    <a:lumMod val="75000"/>
                  </a:schemeClr>
                </a:solidFill>
              </a:rPr>
              <a:t>estimates of the surface reflectance for each one of the two following bands: band 1 (620-670 nm) and band 2 (841-876 nm</a:t>
            </a:r>
            <a:r>
              <a:rPr lang="en-US" sz="1200" dirty="0" smtClean="0">
                <a:solidFill>
                  <a:schemeClr val="accent2">
                    <a:lumMod val="75000"/>
                  </a:schemeClr>
                </a:solidFill>
              </a:rPr>
              <a:t>).</a:t>
            </a:r>
            <a:endParaRPr lang="en-US" sz="1200" dirty="0" smtClean="0">
              <a:solidFill>
                <a:schemeClr val="accent2">
                  <a:lumMod val="75000"/>
                </a:schemeClr>
              </a:solidFill>
              <a:latin typeface="Corbel" charset="0"/>
              <a:ea typeface="Corbel" charset="0"/>
              <a:cs typeface="Corbel" charset="0"/>
            </a:endParaRPr>
          </a:p>
          <a:p>
            <a:endParaRPr lang="en-US" sz="800" dirty="0" smtClean="0">
              <a:solidFill>
                <a:schemeClr val="accent2">
                  <a:lumMod val="75000"/>
                </a:schemeClr>
              </a:solidFill>
              <a:latin typeface="Corbel" charset="0"/>
              <a:ea typeface="Corbel" charset="0"/>
              <a:cs typeface="Corbel" charset="0"/>
            </a:endParaRPr>
          </a:p>
          <a:p>
            <a:r>
              <a:rPr lang="en-US" sz="1200" dirty="0" smtClean="0">
                <a:solidFill>
                  <a:schemeClr val="accent2">
                    <a:lumMod val="75000"/>
                  </a:schemeClr>
                </a:solidFill>
                <a:latin typeface="Corbel" charset="0"/>
                <a:ea typeface="Corbel" charset="0"/>
                <a:cs typeface="Corbel" charset="0"/>
              </a:rPr>
              <a:t>The </a:t>
            </a:r>
            <a:r>
              <a:rPr lang="en-US" sz="1200" b="1" dirty="0">
                <a:solidFill>
                  <a:schemeClr val="accent2">
                    <a:lumMod val="75000"/>
                  </a:schemeClr>
                </a:solidFill>
                <a:latin typeface="Corbel" charset="0"/>
                <a:ea typeface="Corbel" charset="0"/>
                <a:cs typeface="Corbel" charset="0"/>
              </a:rPr>
              <a:t>Wide Dynamic Range Vegetation Index</a:t>
            </a:r>
            <a:r>
              <a:rPr lang="en-US" sz="1200" dirty="0">
                <a:solidFill>
                  <a:schemeClr val="accent2">
                    <a:lumMod val="75000"/>
                  </a:schemeClr>
                </a:solidFill>
                <a:latin typeface="Corbel" charset="0"/>
                <a:ea typeface="Corbel" charset="0"/>
                <a:cs typeface="Corbel" charset="0"/>
              </a:rPr>
              <a:t> developed by </a:t>
            </a:r>
            <a:r>
              <a:rPr lang="en-US" sz="1200" dirty="0" err="1">
                <a:solidFill>
                  <a:srgbClr val="00B0F0"/>
                </a:solidFill>
                <a:latin typeface="Corbel" charset="0"/>
                <a:ea typeface="Corbel" charset="0"/>
                <a:cs typeface="Corbel" charset="0"/>
              </a:rPr>
              <a:t>Gitelson</a:t>
            </a:r>
            <a:r>
              <a:rPr lang="en-US" sz="1200" dirty="0">
                <a:solidFill>
                  <a:srgbClr val="00B0F0"/>
                </a:solidFill>
                <a:latin typeface="Corbel" charset="0"/>
                <a:ea typeface="Corbel" charset="0"/>
                <a:cs typeface="Corbel" charset="0"/>
              </a:rPr>
              <a:t> (2004)</a:t>
            </a:r>
            <a:r>
              <a:rPr lang="en-US" sz="1200" dirty="0">
                <a:solidFill>
                  <a:schemeClr val="accent2">
                    <a:lumMod val="75000"/>
                  </a:schemeClr>
                </a:solidFill>
                <a:latin typeface="Corbel" charset="0"/>
                <a:ea typeface="Corbel" charset="0"/>
                <a:cs typeface="Corbel" charset="0"/>
              </a:rPr>
              <a:t> preserves a linear relationship with the Leaf Area Index/vegetation fraction </a:t>
            </a:r>
            <a:r>
              <a:rPr lang="en-US" sz="1200" dirty="0">
                <a:solidFill>
                  <a:srgbClr val="00B0F0"/>
                </a:solidFill>
                <a:latin typeface="Corbel" charset="0"/>
                <a:ea typeface="Corbel" charset="0"/>
                <a:cs typeface="Corbel" charset="0"/>
              </a:rPr>
              <a:t>(</a:t>
            </a:r>
            <a:r>
              <a:rPr lang="en-US" sz="1200" dirty="0" err="1">
                <a:solidFill>
                  <a:srgbClr val="00B0F0"/>
                </a:solidFill>
                <a:latin typeface="Corbel" charset="0"/>
                <a:ea typeface="Corbel" charset="0"/>
                <a:cs typeface="Corbel" charset="0"/>
              </a:rPr>
              <a:t>Guindin</a:t>
            </a:r>
            <a:r>
              <a:rPr lang="en-US" sz="1200" dirty="0">
                <a:solidFill>
                  <a:srgbClr val="00B0F0"/>
                </a:solidFill>
                <a:latin typeface="Corbel" charset="0"/>
                <a:ea typeface="Corbel" charset="0"/>
                <a:cs typeface="Corbel" charset="0"/>
              </a:rPr>
              <a:t>-Garcia </a:t>
            </a:r>
            <a:r>
              <a:rPr lang="en-US" sz="1200" i="1" dirty="0">
                <a:solidFill>
                  <a:srgbClr val="00B0F0"/>
                </a:solidFill>
                <a:latin typeface="Corbel" charset="0"/>
                <a:ea typeface="Corbel" charset="0"/>
                <a:cs typeface="Corbel" charset="0"/>
              </a:rPr>
              <a:t>et al.</a:t>
            </a:r>
            <a:r>
              <a:rPr lang="en-US" sz="1200" dirty="0">
                <a:solidFill>
                  <a:srgbClr val="00B0F0"/>
                </a:solidFill>
                <a:latin typeface="Corbel" charset="0"/>
                <a:ea typeface="Corbel" charset="0"/>
                <a:cs typeface="Corbel" charset="0"/>
              </a:rPr>
              <a:t>, 2012)</a:t>
            </a:r>
            <a:r>
              <a:rPr lang="en-US" sz="1200" dirty="0">
                <a:solidFill>
                  <a:schemeClr val="accent2">
                    <a:lumMod val="75000"/>
                  </a:schemeClr>
                </a:solidFill>
                <a:latin typeface="Corbel" charset="0"/>
                <a:ea typeface="Corbel" charset="0"/>
                <a:cs typeface="Corbel" charset="0"/>
              </a:rPr>
              <a:t>. </a:t>
            </a:r>
            <a:r>
              <a:rPr lang="en-US" sz="1200" dirty="0">
                <a:solidFill>
                  <a:srgbClr val="00B0F0"/>
                </a:solidFill>
                <a:latin typeface="Corbel" charset="0"/>
                <a:ea typeface="Corbel" charset="0"/>
                <a:cs typeface="Corbel" charset="0"/>
              </a:rPr>
              <a:t>Duncan </a:t>
            </a:r>
            <a:r>
              <a:rPr lang="en-US" sz="1200" i="1" dirty="0">
                <a:solidFill>
                  <a:srgbClr val="00B0F0"/>
                </a:solidFill>
                <a:latin typeface="Corbel" charset="0"/>
                <a:ea typeface="Corbel" charset="0"/>
                <a:cs typeface="Corbel" charset="0"/>
              </a:rPr>
              <a:t>et al. </a:t>
            </a:r>
            <a:r>
              <a:rPr lang="en-US" sz="1200" dirty="0">
                <a:solidFill>
                  <a:srgbClr val="00B0F0"/>
                </a:solidFill>
                <a:latin typeface="Corbel" charset="0"/>
                <a:ea typeface="Corbel" charset="0"/>
                <a:cs typeface="Corbel" charset="0"/>
              </a:rPr>
              <a:t>(2015)</a:t>
            </a:r>
            <a:r>
              <a:rPr lang="en-US" sz="1200" dirty="0">
                <a:solidFill>
                  <a:schemeClr val="accent2">
                    <a:lumMod val="75000"/>
                  </a:schemeClr>
                </a:solidFill>
                <a:latin typeface="Corbel" charset="0"/>
                <a:ea typeface="Corbel" charset="0"/>
                <a:cs typeface="Corbel" charset="0"/>
              </a:rPr>
              <a:t> found that the WDRVI was better than the Enhanced Vegetation Index (EVI) at estimating crop yield over the coastal plains of Odisha</a:t>
            </a:r>
            <a:r>
              <a:rPr lang="en-US" sz="1200" dirty="0" smtClean="0">
                <a:solidFill>
                  <a:schemeClr val="accent2">
                    <a:lumMod val="75000"/>
                  </a:schemeClr>
                </a:solidFill>
                <a:latin typeface="Corbel" charset="0"/>
                <a:ea typeface="Corbel" charset="0"/>
                <a:cs typeface="Corbel" charset="0"/>
              </a:rPr>
              <a:t>.</a:t>
            </a:r>
          </a:p>
          <a:p>
            <a:endParaRPr lang="en-US" sz="800" dirty="0">
              <a:solidFill>
                <a:schemeClr val="accent2">
                  <a:lumMod val="75000"/>
                </a:schemeClr>
              </a:solidFill>
              <a:latin typeface="Corbel" charset="0"/>
              <a:ea typeface="Corbel" charset="0"/>
              <a:cs typeface="Corbel" charset="0"/>
            </a:endParaRPr>
          </a:p>
          <a:p>
            <a:r>
              <a:rPr lang="en-US" sz="1200" b="1" dirty="0" smtClean="0">
                <a:solidFill>
                  <a:schemeClr val="accent2">
                    <a:lumMod val="75000"/>
                  </a:schemeClr>
                </a:solidFill>
                <a:latin typeface="Corbel" charset="0"/>
                <a:ea typeface="Corbel" charset="0"/>
                <a:cs typeface="Corbel" charset="0"/>
              </a:rPr>
              <a:t>Z-scores</a:t>
            </a:r>
            <a:r>
              <a:rPr lang="en-US" sz="1200" dirty="0" smtClean="0">
                <a:solidFill>
                  <a:schemeClr val="accent2">
                    <a:lumMod val="75000"/>
                  </a:schemeClr>
                </a:solidFill>
                <a:latin typeface="Corbel" charset="0"/>
                <a:ea typeface="Corbel" charset="0"/>
                <a:cs typeface="Corbel" charset="0"/>
              </a:rPr>
              <a:t> </a:t>
            </a:r>
            <a:r>
              <a:rPr lang="en-US" sz="1200" dirty="0">
                <a:solidFill>
                  <a:schemeClr val="accent2">
                    <a:lumMod val="75000"/>
                  </a:schemeClr>
                </a:solidFill>
                <a:latin typeface="Corbel" charset="0"/>
                <a:ea typeface="Corbel" charset="0"/>
                <a:cs typeface="Corbel" charset="0"/>
              </a:rPr>
              <a:t>are calculated for each </a:t>
            </a:r>
            <a:r>
              <a:rPr lang="en-US" sz="1200" dirty="0" smtClean="0">
                <a:solidFill>
                  <a:schemeClr val="accent2">
                    <a:lumMod val="75000"/>
                  </a:schemeClr>
                </a:solidFill>
                <a:latin typeface="Corbel" charset="0"/>
                <a:ea typeface="Corbel" charset="0"/>
                <a:cs typeface="Corbel" charset="0"/>
              </a:rPr>
              <a:t>pixel and for each year over </a:t>
            </a:r>
            <a:r>
              <a:rPr lang="en-US" sz="1200" dirty="0">
                <a:solidFill>
                  <a:schemeClr val="accent2">
                    <a:lumMod val="75000"/>
                  </a:schemeClr>
                </a:solidFill>
                <a:latin typeface="Corbel" charset="0"/>
                <a:ea typeface="Corbel" charset="0"/>
                <a:cs typeface="Corbel" charset="0"/>
              </a:rPr>
              <a:t>the growing </a:t>
            </a:r>
            <a:r>
              <a:rPr lang="en-US" sz="1200" dirty="0" smtClean="0">
                <a:solidFill>
                  <a:schemeClr val="accent2">
                    <a:lumMod val="75000"/>
                  </a:schemeClr>
                </a:solidFill>
                <a:latin typeface="Corbel" charset="0"/>
                <a:ea typeface="Corbel" charset="0"/>
                <a:cs typeface="Corbel" charset="0"/>
              </a:rPr>
              <a:t>season. </a:t>
            </a:r>
            <a:r>
              <a:rPr lang="en-US" sz="1200" dirty="0">
                <a:solidFill>
                  <a:schemeClr val="accent2">
                    <a:lumMod val="75000"/>
                  </a:schemeClr>
                </a:solidFill>
                <a:latin typeface="Corbel" charset="0"/>
                <a:ea typeface="Corbel" charset="0"/>
                <a:cs typeface="Corbel" charset="0"/>
              </a:rPr>
              <a:t>A positive </a:t>
            </a:r>
            <a:r>
              <a:rPr lang="en-US" sz="1200" dirty="0" smtClean="0">
                <a:solidFill>
                  <a:schemeClr val="accent2">
                    <a:lumMod val="75000"/>
                  </a:schemeClr>
                </a:solidFill>
                <a:latin typeface="Corbel" charset="0"/>
                <a:ea typeface="Corbel" charset="0"/>
                <a:cs typeface="Corbel" charset="0"/>
              </a:rPr>
              <a:t>z-score </a:t>
            </a:r>
            <a:r>
              <a:rPr lang="en-US" sz="1200" dirty="0">
                <a:solidFill>
                  <a:schemeClr val="accent2">
                    <a:lumMod val="75000"/>
                  </a:schemeClr>
                </a:solidFill>
                <a:latin typeface="Corbel" charset="0"/>
                <a:ea typeface="Corbel" charset="0"/>
                <a:cs typeface="Corbel" charset="0"/>
              </a:rPr>
              <a:t>means </a:t>
            </a:r>
            <a:r>
              <a:rPr lang="en-US" sz="1200" dirty="0" smtClean="0">
                <a:solidFill>
                  <a:schemeClr val="accent2">
                    <a:lumMod val="75000"/>
                  </a:schemeClr>
                </a:solidFill>
                <a:latin typeface="Corbel" charset="0"/>
                <a:ea typeface="Corbel" charset="0"/>
                <a:cs typeface="Corbel" charset="0"/>
              </a:rPr>
              <a:t>that there is a greater </a:t>
            </a:r>
            <a:r>
              <a:rPr lang="en-US" sz="1200" dirty="0">
                <a:solidFill>
                  <a:schemeClr val="accent2">
                    <a:lumMod val="75000"/>
                  </a:schemeClr>
                </a:solidFill>
                <a:latin typeface="Corbel" charset="0"/>
                <a:ea typeface="Corbel" charset="0"/>
                <a:cs typeface="Corbel" charset="0"/>
              </a:rPr>
              <a:t>amount of vegetation in croplands, while a negative z-score means that the agricultural production is lower than usual</a:t>
            </a:r>
            <a:r>
              <a:rPr lang="en-US" sz="1200" dirty="0" smtClean="0">
                <a:solidFill>
                  <a:schemeClr val="accent2">
                    <a:lumMod val="75000"/>
                  </a:schemeClr>
                </a:solidFill>
                <a:latin typeface="Corbel" charset="0"/>
                <a:ea typeface="Corbel" charset="0"/>
                <a:cs typeface="Corbel" charset="0"/>
              </a:rPr>
              <a:t>.</a:t>
            </a:r>
            <a:endParaRPr lang="en-US" sz="1200" dirty="0">
              <a:solidFill>
                <a:schemeClr val="accent2">
                  <a:lumMod val="75000"/>
                </a:schemeClr>
              </a:solidFill>
              <a:latin typeface="Corbel" charset="0"/>
              <a:ea typeface="Corbel" charset="0"/>
              <a:cs typeface="Corbel" charset="0"/>
            </a:endParaRPr>
          </a:p>
        </p:txBody>
      </p:sp>
      <p:pic>
        <p:nvPicPr>
          <p:cNvPr id="10" name="Picture 9"/>
          <p:cNvPicPr>
            <a:picLocks noChangeAspect="1"/>
          </p:cNvPicPr>
          <p:nvPr/>
        </p:nvPicPr>
        <p:blipFill rotWithShape="1">
          <a:blip r:embed="rId14">
            <a:extLst>
              <a:ext uri="{28A0092B-C50C-407E-A947-70E740481C1C}">
                <a14:useLocalDpi xmlns:a14="http://schemas.microsoft.com/office/drawing/2010/main" val="0"/>
              </a:ext>
            </a:extLst>
          </a:blip>
          <a:srcRect l="18316" r="21229"/>
          <a:stretch/>
        </p:blipFill>
        <p:spPr>
          <a:xfrm>
            <a:off x="6459502" y="925531"/>
            <a:ext cx="2302361" cy="5384857"/>
          </a:xfrm>
          <a:prstGeom prst="rect">
            <a:avLst/>
          </a:prstGeom>
          <a:ln>
            <a:solidFill>
              <a:schemeClr val="accent2">
                <a:lumMod val="75000"/>
              </a:schemeClr>
            </a:solidFill>
          </a:ln>
        </p:spPr>
      </p:pic>
    </p:spTree>
    <p:extLst>
      <p:ext uri="{BB962C8B-B14F-4D97-AF65-F5344CB8AC3E}">
        <p14:creationId xmlns:p14="http://schemas.microsoft.com/office/powerpoint/2010/main" val="211987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9192"/>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1703</TotalTime>
  <Words>1727</Words>
  <Application>Microsoft Macintosh PowerPoint</Application>
  <PresentationFormat>On-screen Show (4:3)</PresentationFormat>
  <Paragraphs>281</Paragraphs>
  <Slides>16</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16</vt:i4>
      </vt:variant>
      <vt:variant>
        <vt:lpstr>Custom Shows</vt:lpstr>
      </vt:variant>
      <vt:variant>
        <vt:i4>1</vt:i4>
      </vt:variant>
    </vt:vector>
  </HeadingPairs>
  <TitlesOfParts>
    <vt:vector size="23" baseType="lpstr">
      <vt:lpstr>Arial</vt:lpstr>
      <vt:lpstr>Calibri</vt:lpstr>
      <vt:lpstr>Calibri Light</vt:lpstr>
      <vt:lpstr>Corbel</vt:lpstr>
      <vt:lpstr>Mangal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Berchoux T.</dc:creator>
  <cp:lastModifiedBy>Berchoux T.</cp:lastModifiedBy>
  <cp:revision>123</cp:revision>
  <dcterms:created xsi:type="dcterms:W3CDTF">2017-04-22T15:45:48Z</dcterms:created>
  <dcterms:modified xsi:type="dcterms:W3CDTF">2017-05-04T10:55:46Z</dcterms:modified>
</cp:coreProperties>
</file>