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278" r:id="rId6"/>
    <p:sldId id="286" r:id="rId7"/>
    <p:sldId id="298" r:id="rId8"/>
    <p:sldId id="261" r:id="rId9"/>
    <p:sldId id="293" r:id="rId10"/>
    <p:sldId id="309" r:id="rId11"/>
    <p:sldId id="312" r:id="rId12"/>
    <p:sldId id="297" r:id="rId13"/>
    <p:sldId id="310" r:id="rId14"/>
    <p:sldId id="305" r:id="rId15"/>
    <p:sldId id="311" r:id="rId16"/>
    <p:sldId id="304" r:id="rId17"/>
    <p:sldId id="302" r:id="rId18"/>
    <p:sldId id="271" r:id="rId19"/>
    <p:sldId id="314" r:id="rId20"/>
    <p:sldId id="292" r:id="rId21"/>
    <p:sldId id="313" r:id="rId22"/>
  </p:sldIdLst>
  <p:sldSz cx="9144000" cy="6858000" type="screen4x3"/>
  <p:notesSz cx="6858000" cy="9144000"/>
  <p:custDataLst>
    <p:tags r:id="rId2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E7"/>
    <a:srgbClr val="BDCEDD"/>
    <a:srgbClr val="FECBCA"/>
    <a:srgbClr val="8AA5BC"/>
    <a:srgbClr val="A7BCCD"/>
    <a:srgbClr val="FC8784"/>
    <a:srgbClr val="FFEDB3"/>
    <a:srgbClr val="FEB6B4"/>
    <a:srgbClr val="FDA3A1"/>
    <a:srgbClr val="FB09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86" autoAdjust="0"/>
  </p:normalViewPr>
  <p:slideViewPr>
    <p:cSldViewPr snapToGrid="0">
      <p:cViewPr varScale="1">
        <p:scale>
          <a:sx n="85" d="100"/>
          <a:sy n="85" d="100"/>
        </p:scale>
        <p:origin x="-816" y="-84"/>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27A061-544F-4283-8E41-F00C323ED4AE}" type="datetimeFigureOut">
              <a:rPr lang="nl-NL" smtClean="0"/>
              <a:t>4-5-2017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E8D644-5763-4487-BF39-B95B96472A07}" type="slidenum">
              <a:rPr lang="nl-NL" smtClean="0"/>
              <a:t>‹#›</a:t>
            </a:fld>
            <a:endParaRPr lang="nl-NL"/>
          </a:p>
        </p:txBody>
      </p:sp>
    </p:spTree>
    <p:extLst>
      <p:ext uri="{BB962C8B-B14F-4D97-AF65-F5344CB8AC3E}">
        <p14:creationId xmlns:p14="http://schemas.microsoft.com/office/powerpoint/2010/main" val="75743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t>1</a:t>
            </a:fld>
            <a:endParaRPr lang="nl-NL"/>
          </a:p>
        </p:txBody>
      </p:sp>
    </p:spTree>
    <p:extLst>
      <p:ext uri="{BB962C8B-B14F-4D97-AF65-F5344CB8AC3E}">
        <p14:creationId xmlns:p14="http://schemas.microsoft.com/office/powerpoint/2010/main" val="93741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t>18</a:t>
            </a:fld>
            <a:endParaRPr lang="nl-NL"/>
          </a:p>
        </p:txBody>
      </p:sp>
    </p:spTree>
    <p:extLst>
      <p:ext uri="{BB962C8B-B14F-4D97-AF65-F5344CB8AC3E}">
        <p14:creationId xmlns:p14="http://schemas.microsoft.com/office/powerpoint/2010/main" val="330676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400" dirty="0" smtClean="0"/>
              <a:t>In</a:t>
            </a:r>
            <a:r>
              <a:rPr lang="en-US" sz="1400" baseline="0" dirty="0" smtClean="0"/>
              <a:t> this talk, I would like to take you to lowland river floodplains. Because they are located in heavily populated areas, globally most of them can no longer perform their natural function. In US and EU &gt; 90% is virtually extinct. This means that hydrology is altered at a scale that </a:t>
            </a:r>
            <a:r>
              <a:rPr lang="en-US" sz="1400" b="1" baseline="0" dirty="0" err="1" smtClean="0"/>
              <a:t>ecohydrological</a:t>
            </a:r>
            <a:r>
              <a:rPr lang="en-US" sz="1400" b="1" baseline="0" dirty="0" smtClean="0"/>
              <a:t> relations at the landscape scale are broken</a:t>
            </a:r>
            <a:r>
              <a:rPr lang="en-US" sz="1400" baseline="0" dirty="0" smtClean="0"/>
              <a:t>. </a:t>
            </a:r>
          </a:p>
          <a:p>
            <a:r>
              <a:rPr lang="en-US" sz="1400" baseline="0" dirty="0" smtClean="0"/>
              <a:t>In lowland floodplains in the temperate zone, we often find peat deposits (examples from NL, B, D, PL, RUS, US, CAN, Japan, China). These peat deposits have developed over thousands of years under influence of the landscape hydrological setting. Surface water – groundwater interactions are often one part of this setting. As the landscape is heterogeneous, these interactions have a spatial component, which is also reflected in spatial patterns in vegetation communities over these floodplains.</a:t>
            </a:r>
          </a:p>
        </p:txBody>
      </p:sp>
      <p:sp>
        <p:nvSpPr>
          <p:cNvPr id="4" name="Slide Number Placeholder 3"/>
          <p:cNvSpPr>
            <a:spLocks noGrp="1"/>
          </p:cNvSpPr>
          <p:nvPr>
            <p:ph type="sldNum" sz="quarter" idx="10"/>
          </p:nvPr>
        </p:nvSpPr>
        <p:spPr/>
        <p:txBody>
          <a:bodyPr/>
          <a:lstStyle/>
          <a:p>
            <a:fld id="{81E8D644-5763-4487-BF39-B95B96472A07}" type="slidenum">
              <a:rPr lang="nl-NL" smtClean="0"/>
              <a:t>2</a:t>
            </a:fld>
            <a:endParaRPr lang="nl-NL"/>
          </a:p>
        </p:txBody>
      </p:sp>
    </p:spTree>
    <p:extLst>
      <p:ext uri="{BB962C8B-B14F-4D97-AF65-F5344CB8AC3E}">
        <p14:creationId xmlns:p14="http://schemas.microsoft.com/office/powerpoint/2010/main" val="333974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smtClean="0"/>
              <a:t>We</a:t>
            </a:r>
            <a:r>
              <a:rPr lang="nl-NL" baseline="0" dirty="0" smtClean="0"/>
              <a:t> </a:t>
            </a:r>
            <a:r>
              <a:rPr lang="nl-NL" baseline="0" dirty="0" err="1" smtClean="0"/>
              <a:t>collected</a:t>
            </a:r>
            <a:r>
              <a:rPr lang="nl-NL" baseline="0" dirty="0" smtClean="0"/>
              <a:t> samples of the </a:t>
            </a:r>
            <a:r>
              <a:rPr lang="nl-NL" baseline="0" dirty="0" err="1" smtClean="0"/>
              <a:t>inundation</a:t>
            </a:r>
            <a:r>
              <a:rPr lang="nl-NL" baseline="0" dirty="0" smtClean="0"/>
              <a:t> water </a:t>
            </a:r>
            <a:r>
              <a:rPr lang="nl-NL" baseline="0" dirty="0" err="1" smtClean="0"/>
              <a:t>during</a:t>
            </a:r>
            <a:r>
              <a:rPr lang="nl-NL" baseline="0" dirty="0" smtClean="0"/>
              <a:t> </a:t>
            </a:r>
            <a:r>
              <a:rPr lang="nl-NL" baseline="0" dirty="0" err="1" smtClean="0"/>
              <a:t>flood</a:t>
            </a:r>
            <a:r>
              <a:rPr lang="nl-NL" baseline="0" dirty="0" smtClean="0"/>
              <a:t> stage in the </a:t>
            </a:r>
            <a:r>
              <a:rPr lang="nl-NL" baseline="0" dirty="0" err="1" smtClean="0"/>
              <a:t>years</a:t>
            </a:r>
            <a:r>
              <a:rPr lang="nl-NL" baseline="0" dirty="0" smtClean="0"/>
              <a:t> 2001-2012, </a:t>
            </a:r>
            <a:r>
              <a:rPr lang="nl-NL" baseline="0" dirty="0" err="1" smtClean="0"/>
              <a:t>totalling</a:t>
            </a:r>
            <a:r>
              <a:rPr lang="nl-NL" baseline="0" dirty="0" smtClean="0"/>
              <a:t> 1154 samples </a:t>
            </a:r>
            <a:r>
              <a:rPr lang="nl-NL" baseline="0" dirty="0" err="1" smtClean="0"/>
              <a:t>covering</a:t>
            </a:r>
            <a:r>
              <a:rPr lang="nl-NL" baseline="0" dirty="0" smtClean="0"/>
              <a:t> the </a:t>
            </a:r>
            <a:r>
              <a:rPr lang="nl-NL" baseline="0" dirty="0" err="1" smtClean="0"/>
              <a:t>entire</a:t>
            </a:r>
            <a:r>
              <a:rPr lang="nl-NL" baseline="0" dirty="0" smtClean="0"/>
              <a:t> </a:t>
            </a:r>
            <a:r>
              <a:rPr lang="nl-NL" baseline="0" dirty="0" err="1" smtClean="0"/>
              <a:t>flooding</a:t>
            </a:r>
            <a:r>
              <a:rPr lang="nl-NL" baseline="0" dirty="0" smtClean="0"/>
              <a:t>. Samples </a:t>
            </a:r>
            <a:r>
              <a:rPr lang="nl-NL" baseline="0" dirty="0" err="1" smtClean="0"/>
              <a:t>were</a:t>
            </a:r>
            <a:r>
              <a:rPr lang="nl-NL" baseline="0" dirty="0" smtClean="0"/>
              <a:t> </a:t>
            </a:r>
            <a:r>
              <a:rPr lang="nl-NL" baseline="0" dirty="0" err="1" smtClean="0"/>
              <a:t>filtered</a:t>
            </a:r>
            <a:r>
              <a:rPr lang="nl-NL" baseline="0" dirty="0" smtClean="0"/>
              <a:t> </a:t>
            </a:r>
            <a:r>
              <a:rPr lang="nl-NL" baseline="0" dirty="0" err="1" smtClean="0"/>
              <a:t>and</a:t>
            </a:r>
            <a:r>
              <a:rPr lang="nl-NL" baseline="0" dirty="0" smtClean="0"/>
              <a:t> </a:t>
            </a:r>
            <a:r>
              <a:rPr lang="nl-NL" baseline="0" dirty="0" err="1" smtClean="0"/>
              <a:t>analysed</a:t>
            </a:r>
            <a:r>
              <a:rPr lang="nl-NL" baseline="0" dirty="0" smtClean="0"/>
              <a:t> </a:t>
            </a:r>
            <a:r>
              <a:rPr lang="nl-NL" baseline="0" dirty="0" err="1" smtClean="0"/>
              <a:t>for</a:t>
            </a:r>
            <a:r>
              <a:rPr lang="nl-NL" baseline="0" dirty="0" smtClean="0"/>
              <a:t> water </a:t>
            </a:r>
            <a:r>
              <a:rPr lang="nl-NL" baseline="0" dirty="0" err="1" smtClean="0"/>
              <a:t>quality</a:t>
            </a:r>
            <a:r>
              <a:rPr lang="nl-NL" baseline="0" dirty="0" smtClean="0"/>
              <a:t> parameters.</a:t>
            </a:r>
          </a:p>
          <a:p>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smtClean="0"/>
              <a:t>To</a:t>
            </a:r>
            <a:r>
              <a:rPr lang="nl-NL" dirty="0" smtClean="0"/>
              <a:t> </a:t>
            </a:r>
            <a:r>
              <a:rPr lang="nl-NL" dirty="0" err="1" smtClean="0"/>
              <a:t>relate</a:t>
            </a:r>
            <a:r>
              <a:rPr lang="nl-NL" baseline="0" dirty="0" smtClean="0"/>
              <a:t> the </a:t>
            </a:r>
            <a:r>
              <a:rPr lang="nl-NL" baseline="0" dirty="0" err="1" smtClean="0"/>
              <a:t>inundation</a:t>
            </a:r>
            <a:r>
              <a:rPr lang="nl-NL" baseline="0" dirty="0" smtClean="0"/>
              <a:t> water </a:t>
            </a:r>
            <a:r>
              <a:rPr lang="nl-NL" baseline="0" dirty="0" err="1" smtClean="0"/>
              <a:t>to</a:t>
            </a:r>
            <a:r>
              <a:rPr lang="nl-NL" baseline="0" dirty="0" smtClean="0"/>
              <a:t> </a:t>
            </a:r>
            <a:r>
              <a:rPr lang="nl-NL" baseline="0" dirty="0" err="1" smtClean="0"/>
              <a:t>known</a:t>
            </a:r>
            <a:r>
              <a:rPr lang="nl-NL" baseline="0" dirty="0" smtClean="0"/>
              <a:t> water sources, we </a:t>
            </a:r>
            <a:r>
              <a:rPr lang="nl-NL" baseline="0" dirty="0" err="1" smtClean="0"/>
              <a:t>collected</a:t>
            </a:r>
            <a:r>
              <a:rPr lang="nl-NL" baseline="0" dirty="0" smtClean="0"/>
              <a:t> samples of </a:t>
            </a:r>
            <a:r>
              <a:rPr lang="nl-NL" baseline="0" dirty="0" err="1" smtClean="0"/>
              <a:t>precipitation</a:t>
            </a:r>
            <a:r>
              <a:rPr lang="nl-NL" baseline="0" dirty="0" smtClean="0"/>
              <a:t> water, </a:t>
            </a:r>
            <a:r>
              <a:rPr lang="nl-NL" baseline="0" dirty="0" err="1" smtClean="0"/>
              <a:t>river</a:t>
            </a:r>
            <a:r>
              <a:rPr lang="nl-NL" baseline="0" dirty="0" smtClean="0"/>
              <a:t> water upstream of the </a:t>
            </a:r>
            <a:r>
              <a:rPr lang="nl-NL" baseline="0" dirty="0" err="1" smtClean="0"/>
              <a:t>floodplain</a:t>
            </a:r>
            <a:r>
              <a:rPr lang="nl-NL" baseline="0" dirty="0" smtClean="0"/>
              <a:t> stretch </a:t>
            </a:r>
            <a:r>
              <a:rPr lang="nl-NL" baseline="0" dirty="0" err="1" smtClean="0"/>
              <a:t>and</a:t>
            </a:r>
            <a:r>
              <a:rPr lang="nl-NL" baseline="0" dirty="0" smtClean="0"/>
              <a:t> </a:t>
            </a:r>
            <a:r>
              <a:rPr lang="nl-NL" baseline="0" dirty="0" err="1" smtClean="0"/>
              <a:t>groundwater</a:t>
            </a:r>
            <a:r>
              <a:rPr lang="nl-NL" baseline="0" dirty="0" smtClean="0"/>
              <a:t> </a:t>
            </a:r>
            <a:r>
              <a:rPr lang="nl-NL" baseline="0" dirty="0" err="1" smtClean="0"/>
              <a:t>discharging</a:t>
            </a:r>
            <a:r>
              <a:rPr lang="nl-NL" baseline="0" dirty="0" smtClean="0"/>
              <a:t> </a:t>
            </a:r>
            <a:r>
              <a:rPr lang="nl-NL" baseline="0" dirty="0" err="1" smtClean="0"/>
              <a:t>from</a:t>
            </a:r>
            <a:r>
              <a:rPr lang="nl-NL" baseline="0" dirty="0" smtClean="0"/>
              <a:t> the </a:t>
            </a:r>
            <a:r>
              <a:rPr lang="nl-NL" baseline="0" dirty="0" err="1" smtClean="0"/>
              <a:t>local</a:t>
            </a:r>
            <a:r>
              <a:rPr lang="nl-NL" baseline="0" dirty="0" smtClean="0"/>
              <a:t> </a:t>
            </a:r>
            <a:r>
              <a:rPr lang="nl-NL" baseline="0" dirty="0" err="1" smtClean="0"/>
              <a:t>dunes</a:t>
            </a:r>
            <a:r>
              <a:rPr lang="nl-NL" baseline="0" dirty="0" smtClean="0"/>
              <a:t> </a:t>
            </a:r>
            <a:r>
              <a:rPr lang="nl-NL" baseline="0" dirty="0" err="1" smtClean="0"/>
              <a:t>and</a:t>
            </a:r>
            <a:r>
              <a:rPr lang="nl-NL" baseline="0" dirty="0" smtClean="0"/>
              <a:t> the </a:t>
            </a:r>
            <a:r>
              <a:rPr lang="nl-NL" baseline="0" dirty="0" err="1" smtClean="0"/>
              <a:t>regional</a:t>
            </a:r>
            <a:r>
              <a:rPr lang="nl-NL" baseline="0" dirty="0" smtClean="0"/>
              <a:t> </a:t>
            </a:r>
            <a:r>
              <a:rPr lang="nl-NL" baseline="0" dirty="0" err="1" smtClean="0"/>
              <a:t>moraine</a:t>
            </a:r>
            <a:r>
              <a:rPr lang="nl-NL" baseline="0" dirty="0" smtClean="0"/>
              <a:t> plateau. For these samples, the </a:t>
            </a:r>
            <a:r>
              <a:rPr lang="nl-NL" baseline="0" dirty="0" err="1" smtClean="0"/>
              <a:t>same</a:t>
            </a:r>
            <a:r>
              <a:rPr lang="nl-NL" baseline="0" dirty="0" smtClean="0"/>
              <a:t> water </a:t>
            </a:r>
            <a:r>
              <a:rPr lang="nl-NL" baseline="0" dirty="0" err="1" smtClean="0"/>
              <a:t>quality</a:t>
            </a:r>
            <a:r>
              <a:rPr lang="nl-NL" baseline="0" dirty="0" smtClean="0"/>
              <a:t> parameters </a:t>
            </a:r>
            <a:r>
              <a:rPr lang="nl-NL" baseline="0" dirty="0" err="1" smtClean="0"/>
              <a:t>were</a:t>
            </a:r>
            <a:r>
              <a:rPr lang="nl-NL" baseline="0" dirty="0" smtClean="0"/>
              <a:t> </a:t>
            </a:r>
            <a:r>
              <a:rPr lang="nl-NL" baseline="0" dirty="0" err="1" smtClean="0"/>
              <a:t>analysed</a:t>
            </a:r>
            <a:r>
              <a:rPr lang="nl-NL" baseline="0" dirty="0" smtClean="0"/>
              <a:t> </a:t>
            </a:r>
            <a:r>
              <a:rPr lang="nl-NL" baseline="0" dirty="0" err="1" smtClean="0"/>
              <a:t>if</a:t>
            </a:r>
            <a:r>
              <a:rPr lang="nl-NL" baseline="0" dirty="0" smtClean="0"/>
              <a:t> </a:t>
            </a:r>
            <a:r>
              <a:rPr lang="nl-NL" baseline="0" dirty="0" err="1" smtClean="0"/>
              <a:t>available</a:t>
            </a:r>
            <a:r>
              <a:rPr lang="nl-NL" baseline="0" dirty="0" smtClean="0"/>
              <a:t>.</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t>7</a:t>
            </a:fld>
            <a:endParaRPr lang="nl-NL"/>
          </a:p>
        </p:txBody>
      </p:sp>
    </p:spTree>
    <p:extLst>
      <p:ext uri="{BB962C8B-B14F-4D97-AF65-F5344CB8AC3E}">
        <p14:creationId xmlns:p14="http://schemas.microsoft.com/office/powerpoint/2010/main" val="43258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smtClean="0"/>
              <a:t>Using the water </a:t>
            </a:r>
            <a:r>
              <a:rPr lang="nl-NL" dirty="0" err="1" smtClean="0"/>
              <a:t>quality</a:t>
            </a:r>
            <a:r>
              <a:rPr lang="nl-NL" baseline="0" dirty="0" smtClean="0"/>
              <a:t> of the </a:t>
            </a:r>
            <a:r>
              <a:rPr lang="nl-NL" baseline="0" dirty="0" err="1" smtClean="0"/>
              <a:t>flood</a:t>
            </a:r>
            <a:r>
              <a:rPr lang="nl-NL" baseline="0" dirty="0" smtClean="0"/>
              <a:t> water AND water sources AND the </a:t>
            </a:r>
            <a:r>
              <a:rPr lang="nl-NL" baseline="0" dirty="0" err="1" smtClean="0"/>
              <a:t>spatial</a:t>
            </a:r>
            <a:r>
              <a:rPr lang="nl-NL" baseline="0" dirty="0" smtClean="0"/>
              <a:t> </a:t>
            </a:r>
            <a:r>
              <a:rPr lang="nl-NL" baseline="0" dirty="0" err="1" smtClean="0"/>
              <a:t>location</a:t>
            </a:r>
            <a:r>
              <a:rPr lang="nl-NL" baseline="0" dirty="0" smtClean="0"/>
              <a:t> on the </a:t>
            </a:r>
            <a:r>
              <a:rPr lang="nl-NL" baseline="0" dirty="0" err="1" smtClean="0"/>
              <a:t>floodplain</a:t>
            </a:r>
            <a:r>
              <a:rPr lang="nl-NL" baseline="0" dirty="0" smtClean="0"/>
              <a:t>, we </a:t>
            </a:r>
            <a:r>
              <a:rPr lang="nl-NL" baseline="0" dirty="0" err="1" smtClean="0"/>
              <a:t>interpreted</a:t>
            </a:r>
            <a:r>
              <a:rPr lang="nl-NL" baseline="0" dirty="0" smtClean="0"/>
              <a:t> the </a:t>
            </a:r>
            <a:r>
              <a:rPr lang="nl-NL" baseline="0" dirty="0" err="1" smtClean="0"/>
              <a:t>four</a:t>
            </a:r>
            <a:r>
              <a:rPr lang="nl-NL" baseline="0" dirty="0" smtClean="0"/>
              <a:t> clusters as </a:t>
            </a:r>
            <a:r>
              <a:rPr lang="nl-NL" baseline="0" dirty="0" err="1" smtClean="0"/>
              <a:t>belonging</a:t>
            </a:r>
            <a:r>
              <a:rPr lang="nl-NL" baseline="0" dirty="0" smtClean="0"/>
              <a:t> </a:t>
            </a:r>
            <a:r>
              <a:rPr lang="nl-NL" baseline="0" dirty="0" err="1" smtClean="0"/>
              <a:t>to</a:t>
            </a:r>
            <a:r>
              <a:rPr lang="nl-NL" baseline="0" dirty="0" smtClean="0"/>
              <a:t> </a:t>
            </a:r>
          </a:p>
          <a:p>
            <a:r>
              <a:rPr lang="nl-NL" baseline="0" dirty="0" smtClean="0"/>
              <a:t>GW </a:t>
            </a:r>
            <a:r>
              <a:rPr lang="nl-NL" baseline="0" dirty="0" err="1" smtClean="0"/>
              <a:t>polluted</a:t>
            </a:r>
            <a:endParaRPr lang="nl-NL" baseline="0" dirty="0" smtClean="0"/>
          </a:p>
          <a:p>
            <a:r>
              <a:rPr lang="nl-NL" baseline="0" dirty="0" smtClean="0"/>
              <a:t>GW clean</a:t>
            </a:r>
          </a:p>
          <a:p>
            <a:r>
              <a:rPr lang="nl-NL" baseline="0" dirty="0" smtClean="0"/>
              <a:t>RIVER water</a:t>
            </a:r>
          </a:p>
          <a:p>
            <a:r>
              <a:rPr lang="nl-NL" baseline="0" dirty="0" smtClean="0"/>
              <a:t>GW </a:t>
            </a:r>
            <a:r>
              <a:rPr lang="nl-NL" baseline="0" dirty="0" err="1" smtClean="0"/>
              <a:t>dilluted</a:t>
            </a:r>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138725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smtClean="0"/>
              <a:t>We</a:t>
            </a:r>
            <a:r>
              <a:rPr lang="nl-NL" baseline="0" dirty="0" smtClean="0"/>
              <a:t> </a:t>
            </a:r>
            <a:r>
              <a:rPr lang="nl-NL" baseline="0" dirty="0" err="1" smtClean="0"/>
              <a:t>collected</a:t>
            </a:r>
            <a:r>
              <a:rPr lang="nl-NL" baseline="0" dirty="0" smtClean="0"/>
              <a:t> samples of the </a:t>
            </a:r>
            <a:r>
              <a:rPr lang="nl-NL" baseline="0" dirty="0" err="1" smtClean="0"/>
              <a:t>inundation</a:t>
            </a:r>
            <a:r>
              <a:rPr lang="nl-NL" baseline="0" dirty="0" smtClean="0"/>
              <a:t> water </a:t>
            </a:r>
            <a:r>
              <a:rPr lang="nl-NL" baseline="0" dirty="0" err="1" smtClean="0"/>
              <a:t>during</a:t>
            </a:r>
            <a:r>
              <a:rPr lang="nl-NL" baseline="0" dirty="0" smtClean="0"/>
              <a:t> </a:t>
            </a:r>
            <a:r>
              <a:rPr lang="nl-NL" baseline="0" dirty="0" err="1" smtClean="0"/>
              <a:t>flood</a:t>
            </a:r>
            <a:r>
              <a:rPr lang="nl-NL" baseline="0" dirty="0" smtClean="0"/>
              <a:t> stage in the </a:t>
            </a:r>
            <a:r>
              <a:rPr lang="nl-NL" baseline="0" dirty="0" err="1" smtClean="0"/>
              <a:t>years</a:t>
            </a:r>
            <a:r>
              <a:rPr lang="nl-NL" baseline="0" dirty="0" smtClean="0"/>
              <a:t> 2001-2012, </a:t>
            </a:r>
            <a:r>
              <a:rPr lang="nl-NL" baseline="0" dirty="0" err="1" smtClean="0"/>
              <a:t>totalling</a:t>
            </a:r>
            <a:r>
              <a:rPr lang="nl-NL" baseline="0" dirty="0" smtClean="0"/>
              <a:t> 1154 samples </a:t>
            </a:r>
            <a:r>
              <a:rPr lang="nl-NL" baseline="0" dirty="0" err="1" smtClean="0"/>
              <a:t>covering</a:t>
            </a:r>
            <a:r>
              <a:rPr lang="nl-NL" baseline="0" dirty="0" smtClean="0"/>
              <a:t> the </a:t>
            </a:r>
            <a:r>
              <a:rPr lang="nl-NL" baseline="0" dirty="0" err="1" smtClean="0"/>
              <a:t>entire</a:t>
            </a:r>
            <a:r>
              <a:rPr lang="nl-NL" baseline="0" dirty="0" smtClean="0"/>
              <a:t> </a:t>
            </a:r>
            <a:r>
              <a:rPr lang="nl-NL" baseline="0" dirty="0" err="1" smtClean="0"/>
              <a:t>flooding</a:t>
            </a:r>
            <a:r>
              <a:rPr lang="nl-NL" baseline="0" dirty="0" smtClean="0"/>
              <a:t>. Samples </a:t>
            </a:r>
            <a:r>
              <a:rPr lang="nl-NL" baseline="0" dirty="0" err="1" smtClean="0"/>
              <a:t>were</a:t>
            </a:r>
            <a:r>
              <a:rPr lang="nl-NL" baseline="0" dirty="0" smtClean="0"/>
              <a:t> </a:t>
            </a:r>
            <a:r>
              <a:rPr lang="nl-NL" baseline="0" dirty="0" err="1" smtClean="0"/>
              <a:t>filtered</a:t>
            </a:r>
            <a:r>
              <a:rPr lang="nl-NL" baseline="0" dirty="0" smtClean="0"/>
              <a:t> </a:t>
            </a:r>
            <a:r>
              <a:rPr lang="nl-NL" baseline="0" dirty="0" err="1" smtClean="0"/>
              <a:t>and</a:t>
            </a:r>
            <a:r>
              <a:rPr lang="nl-NL" baseline="0" dirty="0" smtClean="0"/>
              <a:t> </a:t>
            </a:r>
            <a:r>
              <a:rPr lang="nl-NL" baseline="0" dirty="0" err="1" smtClean="0"/>
              <a:t>analysed</a:t>
            </a:r>
            <a:r>
              <a:rPr lang="nl-NL" baseline="0" dirty="0" smtClean="0"/>
              <a:t> </a:t>
            </a:r>
            <a:r>
              <a:rPr lang="nl-NL" baseline="0" dirty="0" err="1" smtClean="0"/>
              <a:t>for</a:t>
            </a:r>
            <a:r>
              <a:rPr lang="nl-NL" baseline="0" dirty="0" smtClean="0"/>
              <a:t> water </a:t>
            </a:r>
            <a:r>
              <a:rPr lang="nl-NL" baseline="0" dirty="0" err="1" smtClean="0"/>
              <a:t>quality</a:t>
            </a:r>
            <a:r>
              <a:rPr lang="nl-NL" baseline="0" dirty="0" smtClean="0"/>
              <a:t> parameters.</a:t>
            </a:r>
          </a:p>
          <a:p>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smtClean="0"/>
              <a:t>To</a:t>
            </a:r>
            <a:r>
              <a:rPr lang="nl-NL" dirty="0" smtClean="0"/>
              <a:t> </a:t>
            </a:r>
            <a:r>
              <a:rPr lang="nl-NL" dirty="0" err="1" smtClean="0"/>
              <a:t>relate</a:t>
            </a:r>
            <a:r>
              <a:rPr lang="nl-NL" baseline="0" dirty="0" smtClean="0"/>
              <a:t> the </a:t>
            </a:r>
            <a:r>
              <a:rPr lang="nl-NL" baseline="0" dirty="0" err="1" smtClean="0"/>
              <a:t>inundation</a:t>
            </a:r>
            <a:r>
              <a:rPr lang="nl-NL" baseline="0" dirty="0" smtClean="0"/>
              <a:t> water </a:t>
            </a:r>
            <a:r>
              <a:rPr lang="nl-NL" baseline="0" dirty="0" err="1" smtClean="0"/>
              <a:t>to</a:t>
            </a:r>
            <a:r>
              <a:rPr lang="nl-NL" baseline="0" dirty="0" smtClean="0"/>
              <a:t> </a:t>
            </a:r>
            <a:r>
              <a:rPr lang="nl-NL" baseline="0" dirty="0" err="1" smtClean="0"/>
              <a:t>known</a:t>
            </a:r>
            <a:r>
              <a:rPr lang="nl-NL" baseline="0" dirty="0" smtClean="0"/>
              <a:t> water sources, we </a:t>
            </a:r>
            <a:r>
              <a:rPr lang="nl-NL" baseline="0" dirty="0" err="1" smtClean="0"/>
              <a:t>collected</a:t>
            </a:r>
            <a:r>
              <a:rPr lang="nl-NL" baseline="0" dirty="0" smtClean="0"/>
              <a:t> samples of </a:t>
            </a:r>
            <a:r>
              <a:rPr lang="nl-NL" baseline="0" dirty="0" err="1" smtClean="0"/>
              <a:t>precipitation</a:t>
            </a:r>
            <a:r>
              <a:rPr lang="nl-NL" baseline="0" dirty="0" smtClean="0"/>
              <a:t> water, </a:t>
            </a:r>
            <a:r>
              <a:rPr lang="nl-NL" baseline="0" dirty="0" err="1" smtClean="0"/>
              <a:t>river</a:t>
            </a:r>
            <a:r>
              <a:rPr lang="nl-NL" baseline="0" dirty="0" smtClean="0"/>
              <a:t> water upstream of the </a:t>
            </a:r>
            <a:r>
              <a:rPr lang="nl-NL" baseline="0" dirty="0" err="1" smtClean="0"/>
              <a:t>floodplain</a:t>
            </a:r>
            <a:r>
              <a:rPr lang="nl-NL" baseline="0" dirty="0" smtClean="0"/>
              <a:t> stretch </a:t>
            </a:r>
            <a:r>
              <a:rPr lang="nl-NL" baseline="0" dirty="0" err="1" smtClean="0"/>
              <a:t>and</a:t>
            </a:r>
            <a:r>
              <a:rPr lang="nl-NL" baseline="0" dirty="0" smtClean="0"/>
              <a:t> </a:t>
            </a:r>
            <a:r>
              <a:rPr lang="nl-NL" baseline="0" dirty="0" err="1" smtClean="0"/>
              <a:t>groundwater</a:t>
            </a:r>
            <a:r>
              <a:rPr lang="nl-NL" baseline="0" dirty="0" smtClean="0"/>
              <a:t> </a:t>
            </a:r>
            <a:r>
              <a:rPr lang="nl-NL" baseline="0" dirty="0" err="1" smtClean="0"/>
              <a:t>discharging</a:t>
            </a:r>
            <a:r>
              <a:rPr lang="nl-NL" baseline="0" dirty="0" smtClean="0"/>
              <a:t> </a:t>
            </a:r>
            <a:r>
              <a:rPr lang="nl-NL" baseline="0" dirty="0" err="1" smtClean="0"/>
              <a:t>from</a:t>
            </a:r>
            <a:r>
              <a:rPr lang="nl-NL" baseline="0" dirty="0" smtClean="0"/>
              <a:t> the </a:t>
            </a:r>
            <a:r>
              <a:rPr lang="nl-NL" baseline="0" dirty="0" err="1" smtClean="0"/>
              <a:t>local</a:t>
            </a:r>
            <a:r>
              <a:rPr lang="nl-NL" baseline="0" dirty="0" smtClean="0"/>
              <a:t> </a:t>
            </a:r>
            <a:r>
              <a:rPr lang="nl-NL" baseline="0" dirty="0" err="1" smtClean="0"/>
              <a:t>dunes</a:t>
            </a:r>
            <a:r>
              <a:rPr lang="nl-NL" baseline="0" dirty="0" smtClean="0"/>
              <a:t> </a:t>
            </a:r>
            <a:r>
              <a:rPr lang="nl-NL" baseline="0" dirty="0" err="1" smtClean="0"/>
              <a:t>and</a:t>
            </a:r>
            <a:r>
              <a:rPr lang="nl-NL" baseline="0" dirty="0" smtClean="0"/>
              <a:t> the </a:t>
            </a:r>
            <a:r>
              <a:rPr lang="nl-NL" baseline="0" dirty="0" err="1" smtClean="0"/>
              <a:t>regional</a:t>
            </a:r>
            <a:r>
              <a:rPr lang="nl-NL" baseline="0" dirty="0" smtClean="0"/>
              <a:t> </a:t>
            </a:r>
            <a:r>
              <a:rPr lang="nl-NL" baseline="0" dirty="0" err="1" smtClean="0"/>
              <a:t>moraine</a:t>
            </a:r>
            <a:r>
              <a:rPr lang="nl-NL" baseline="0" dirty="0" smtClean="0"/>
              <a:t> plateau. For these samples, the </a:t>
            </a:r>
            <a:r>
              <a:rPr lang="nl-NL" baseline="0" dirty="0" err="1" smtClean="0"/>
              <a:t>same</a:t>
            </a:r>
            <a:r>
              <a:rPr lang="nl-NL" baseline="0" dirty="0" smtClean="0"/>
              <a:t> water </a:t>
            </a:r>
            <a:r>
              <a:rPr lang="nl-NL" baseline="0" dirty="0" err="1" smtClean="0"/>
              <a:t>quality</a:t>
            </a:r>
            <a:r>
              <a:rPr lang="nl-NL" baseline="0" dirty="0" smtClean="0"/>
              <a:t> parameters </a:t>
            </a:r>
            <a:r>
              <a:rPr lang="nl-NL" baseline="0" dirty="0" err="1" smtClean="0"/>
              <a:t>were</a:t>
            </a:r>
            <a:r>
              <a:rPr lang="nl-NL" baseline="0" dirty="0" smtClean="0"/>
              <a:t> </a:t>
            </a:r>
            <a:r>
              <a:rPr lang="nl-NL" baseline="0" dirty="0" err="1" smtClean="0"/>
              <a:t>analysed</a:t>
            </a:r>
            <a:r>
              <a:rPr lang="nl-NL" baseline="0" dirty="0" smtClean="0"/>
              <a:t> </a:t>
            </a:r>
            <a:r>
              <a:rPr lang="nl-NL" baseline="0" dirty="0" err="1" smtClean="0"/>
              <a:t>if</a:t>
            </a:r>
            <a:r>
              <a:rPr lang="nl-NL" baseline="0" dirty="0" smtClean="0"/>
              <a:t> </a:t>
            </a:r>
            <a:r>
              <a:rPr lang="nl-NL" baseline="0" dirty="0" err="1" smtClean="0"/>
              <a:t>available</a:t>
            </a:r>
            <a:r>
              <a:rPr lang="nl-NL" baseline="0" dirty="0" smtClean="0"/>
              <a:t>.</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t>10</a:t>
            </a:fld>
            <a:endParaRPr lang="nl-NL"/>
          </a:p>
        </p:txBody>
      </p:sp>
    </p:spTree>
    <p:extLst>
      <p:ext uri="{BB962C8B-B14F-4D97-AF65-F5344CB8AC3E}">
        <p14:creationId xmlns:p14="http://schemas.microsoft.com/office/powerpoint/2010/main" val="43258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Sediment</a:t>
            </a:r>
            <a:r>
              <a:rPr lang="nl-NL" baseline="0" dirty="0" smtClean="0"/>
              <a:t> </a:t>
            </a:r>
            <a:r>
              <a:rPr lang="nl-NL" baseline="0" dirty="0" err="1" smtClean="0"/>
              <a:t>deposition</a:t>
            </a:r>
            <a:r>
              <a:rPr lang="nl-NL" baseline="0" dirty="0" smtClean="0"/>
              <a:t> and TDN </a:t>
            </a:r>
            <a:r>
              <a:rPr lang="nl-NL" baseline="0" dirty="0" err="1" smtClean="0"/>
              <a:t>decrease</a:t>
            </a:r>
            <a:r>
              <a:rPr lang="nl-NL" baseline="0" dirty="0" smtClean="0"/>
              <a:t> </a:t>
            </a:r>
            <a:r>
              <a:rPr lang="nl-NL" baseline="0" dirty="0" err="1" smtClean="0"/>
              <a:t>towards</a:t>
            </a:r>
            <a:r>
              <a:rPr lang="nl-NL" baseline="0" dirty="0" smtClean="0"/>
              <a:t> the </a:t>
            </a:r>
            <a:r>
              <a:rPr lang="nl-NL" baseline="0" dirty="0" err="1" smtClean="0"/>
              <a:t>edge</a:t>
            </a:r>
            <a:r>
              <a:rPr lang="nl-NL" baseline="0" dirty="0" smtClean="0"/>
              <a:t> &gt; </a:t>
            </a:r>
            <a:r>
              <a:rPr lang="nl-NL" baseline="0" dirty="0" err="1" smtClean="0"/>
              <a:t>spatial</a:t>
            </a:r>
            <a:r>
              <a:rPr lang="nl-NL" baseline="0" dirty="0" smtClean="0"/>
              <a:t> </a:t>
            </a:r>
            <a:r>
              <a:rPr lang="nl-NL" baseline="0" dirty="0" err="1" smtClean="0"/>
              <a:t>pattern</a:t>
            </a:r>
            <a:r>
              <a:rPr lang="nl-NL" baseline="0" dirty="0" smtClean="0"/>
              <a:t> in contrast </a:t>
            </a:r>
            <a:r>
              <a:rPr lang="nl-NL" baseline="0" dirty="0" err="1" smtClean="0"/>
              <a:t>to</a:t>
            </a:r>
            <a:r>
              <a:rPr lang="nl-NL" baseline="0" dirty="0" smtClean="0"/>
              <a:t> FPC.</a:t>
            </a:r>
          </a:p>
          <a:p>
            <a:r>
              <a:rPr lang="nl-NL" baseline="0" dirty="0" smtClean="0"/>
              <a:t>PO4 no </a:t>
            </a:r>
            <a:r>
              <a:rPr lang="nl-NL" baseline="0" dirty="0" err="1" smtClean="0"/>
              <a:t>clear</a:t>
            </a:r>
            <a:r>
              <a:rPr lang="nl-NL" baseline="0" dirty="0" smtClean="0"/>
              <a:t> </a:t>
            </a:r>
            <a:r>
              <a:rPr lang="nl-NL" baseline="0" dirty="0" err="1" smtClean="0"/>
              <a:t>pattern</a:t>
            </a:r>
            <a:r>
              <a:rPr lang="nl-NL" baseline="0" dirty="0" smtClean="0"/>
              <a:t>.</a:t>
            </a:r>
          </a:p>
          <a:p>
            <a:endParaRPr lang="nl-NL" baseline="0" dirty="0" smtClean="0"/>
          </a:p>
        </p:txBody>
      </p:sp>
      <p:sp>
        <p:nvSpPr>
          <p:cNvPr id="4" name="Slide Number Placeholder 3"/>
          <p:cNvSpPr>
            <a:spLocks noGrp="1"/>
          </p:cNvSpPr>
          <p:nvPr>
            <p:ph type="sldNum" sz="quarter" idx="10"/>
          </p:nvPr>
        </p:nvSpPr>
        <p:spPr/>
        <p:txBody>
          <a:bodyPr/>
          <a:lstStyle/>
          <a:p>
            <a:fld id="{81E8D644-5763-4487-BF39-B95B96472A07}" type="slidenum">
              <a:rPr lang="nl-NL" smtClean="0"/>
              <a:t>11</a:t>
            </a:fld>
            <a:endParaRPr lang="nl-NL"/>
          </a:p>
        </p:txBody>
      </p:sp>
    </p:spTree>
    <p:extLst>
      <p:ext uri="{BB962C8B-B14F-4D97-AF65-F5344CB8AC3E}">
        <p14:creationId xmlns:p14="http://schemas.microsoft.com/office/powerpoint/2010/main" val="2318479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smtClean="0"/>
              <a:t>We</a:t>
            </a:r>
            <a:r>
              <a:rPr lang="nl-NL" baseline="0" dirty="0" smtClean="0"/>
              <a:t> </a:t>
            </a:r>
            <a:r>
              <a:rPr lang="nl-NL" baseline="0" dirty="0" err="1" smtClean="0"/>
              <a:t>collected</a:t>
            </a:r>
            <a:r>
              <a:rPr lang="nl-NL" baseline="0" dirty="0" smtClean="0"/>
              <a:t> samples of the </a:t>
            </a:r>
            <a:r>
              <a:rPr lang="nl-NL" baseline="0" dirty="0" err="1" smtClean="0"/>
              <a:t>inundation</a:t>
            </a:r>
            <a:r>
              <a:rPr lang="nl-NL" baseline="0" dirty="0" smtClean="0"/>
              <a:t> water </a:t>
            </a:r>
            <a:r>
              <a:rPr lang="nl-NL" baseline="0" dirty="0" err="1" smtClean="0"/>
              <a:t>during</a:t>
            </a:r>
            <a:r>
              <a:rPr lang="nl-NL" baseline="0" dirty="0" smtClean="0"/>
              <a:t> </a:t>
            </a:r>
            <a:r>
              <a:rPr lang="nl-NL" baseline="0" dirty="0" err="1" smtClean="0"/>
              <a:t>flood</a:t>
            </a:r>
            <a:r>
              <a:rPr lang="nl-NL" baseline="0" dirty="0" smtClean="0"/>
              <a:t> stage in the </a:t>
            </a:r>
            <a:r>
              <a:rPr lang="nl-NL" baseline="0" dirty="0" err="1" smtClean="0"/>
              <a:t>years</a:t>
            </a:r>
            <a:r>
              <a:rPr lang="nl-NL" baseline="0" dirty="0" smtClean="0"/>
              <a:t> 2001-2012, </a:t>
            </a:r>
            <a:r>
              <a:rPr lang="nl-NL" baseline="0" dirty="0" err="1" smtClean="0"/>
              <a:t>totalling</a:t>
            </a:r>
            <a:r>
              <a:rPr lang="nl-NL" baseline="0" dirty="0" smtClean="0"/>
              <a:t> 1154 samples </a:t>
            </a:r>
            <a:r>
              <a:rPr lang="nl-NL" baseline="0" dirty="0" err="1" smtClean="0"/>
              <a:t>covering</a:t>
            </a:r>
            <a:r>
              <a:rPr lang="nl-NL" baseline="0" dirty="0" smtClean="0"/>
              <a:t> the </a:t>
            </a:r>
            <a:r>
              <a:rPr lang="nl-NL" baseline="0" dirty="0" err="1" smtClean="0"/>
              <a:t>entire</a:t>
            </a:r>
            <a:r>
              <a:rPr lang="nl-NL" baseline="0" dirty="0" smtClean="0"/>
              <a:t> </a:t>
            </a:r>
            <a:r>
              <a:rPr lang="nl-NL" baseline="0" dirty="0" err="1" smtClean="0"/>
              <a:t>flooding</a:t>
            </a:r>
            <a:r>
              <a:rPr lang="nl-NL" baseline="0" dirty="0" smtClean="0"/>
              <a:t>. Samples </a:t>
            </a:r>
            <a:r>
              <a:rPr lang="nl-NL" baseline="0" dirty="0" err="1" smtClean="0"/>
              <a:t>were</a:t>
            </a:r>
            <a:r>
              <a:rPr lang="nl-NL" baseline="0" dirty="0" smtClean="0"/>
              <a:t> </a:t>
            </a:r>
            <a:r>
              <a:rPr lang="nl-NL" baseline="0" dirty="0" err="1" smtClean="0"/>
              <a:t>filtered</a:t>
            </a:r>
            <a:r>
              <a:rPr lang="nl-NL" baseline="0" dirty="0" smtClean="0"/>
              <a:t> </a:t>
            </a:r>
            <a:r>
              <a:rPr lang="nl-NL" baseline="0" dirty="0" err="1" smtClean="0"/>
              <a:t>and</a:t>
            </a:r>
            <a:r>
              <a:rPr lang="nl-NL" baseline="0" dirty="0" smtClean="0"/>
              <a:t> </a:t>
            </a:r>
            <a:r>
              <a:rPr lang="nl-NL" baseline="0" dirty="0" err="1" smtClean="0"/>
              <a:t>analysed</a:t>
            </a:r>
            <a:r>
              <a:rPr lang="nl-NL" baseline="0" dirty="0" smtClean="0"/>
              <a:t> </a:t>
            </a:r>
            <a:r>
              <a:rPr lang="nl-NL" baseline="0" dirty="0" err="1" smtClean="0"/>
              <a:t>for</a:t>
            </a:r>
            <a:r>
              <a:rPr lang="nl-NL" baseline="0" dirty="0" smtClean="0"/>
              <a:t> water </a:t>
            </a:r>
            <a:r>
              <a:rPr lang="nl-NL" baseline="0" dirty="0" err="1" smtClean="0"/>
              <a:t>quality</a:t>
            </a:r>
            <a:r>
              <a:rPr lang="nl-NL" baseline="0" dirty="0" smtClean="0"/>
              <a:t> parameters.</a:t>
            </a:r>
          </a:p>
          <a:p>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smtClean="0"/>
              <a:t>To</a:t>
            </a:r>
            <a:r>
              <a:rPr lang="nl-NL" dirty="0" smtClean="0"/>
              <a:t> </a:t>
            </a:r>
            <a:r>
              <a:rPr lang="nl-NL" dirty="0" err="1" smtClean="0"/>
              <a:t>relate</a:t>
            </a:r>
            <a:r>
              <a:rPr lang="nl-NL" baseline="0" dirty="0" smtClean="0"/>
              <a:t> the </a:t>
            </a:r>
            <a:r>
              <a:rPr lang="nl-NL" baseline="0" dirty="0" err="1" smtClean="0"/>
              <a:t>inundation</a:t>
            </a:r>
            <a:r>
              <a:rPr lang="nl-NL" baseline="0" dirty="0" smtClean="0"/>
              <a:t> water </a:t>
            </a:r>
            <a:r>
              <a:rPr lang="nl-NL" baseline="0" dirty="0" err="1" smtClean="0"/>
              <a:t>to</a:t>
            </a:r>
            <a:r>
              <a:rPr lang="nl-NL" baseline="0" dirty="0" smtClean="0"/>
              <a:t> </a:t>
            </a:r>
            <a:r>
              <a:rPr lang="nl-NL" baseline="0" dirty="0" err="1" smtClean="0"/>
              <a:t>known</a:t>
            </a:r>
            <a:r>
              <a:rPr lang="nl-NL" baseline="0" dirty="0" smtClean="0"/>
              <a:t> water sources, we </a:t>
            </a:r>
            <a:r>
              <a:rPr lang="nl-NL" baseline="0" dirty="0" err="1" smtClean="0"/>
              <a:t>collected</a:t>
            </a:r>
            <a:r>
              <a:rPr lang="nl-NL" baseline="0" dirty="0" smtClean="0"/>
              <a:t> samples of </a:t>
            </a:r>
            <a:r>
              <a:rPr lang="nl-NL" baseline="0" dirty="0" err="1" smtClean="0"/>
              <a:t>precipitation</a:t>
            </a:r>
            <a:r>
              <a:rPr lang="nl-NL" baseline="0" dirty="0" smtClean="0"/>
              <a:t> water, </a:t>
            </a:r>
            <a:r>
              <a:rPr lang="nl-NL" baseline="0" dirty="0" err="1" smtClean="0"/>
              <a:t>river</a:t>
            </a:r>
            <a:r>
              <a:rPr lang="nl-NL" baseline="0" dirty="0" smtClean="0"/>
              <a:t> water upstream of the </a:t>
            </a:r>
            <a:r>
              <a:rPr lang="nl-NL" baseline="0" dirty="0" err="1" smtClean="0"/>
              <a:t>floodplain</a:t>
            </a:r>
            <a:r>
              <a:rPr lang="nl-NL" baseline="0" dirty="0" smtClean="0"/>
              <a:t> stretch </a:t>
            </a:r>
            <a:r>
              <a:rPr lang="nl-NL" baseline="0" dirty="0" err="1" smtClean="0"/>
              <a:t>and</a:t>
            </a:r>
            <a:r>
              <a:rPr lang="nl-NL" baseline="0" dirty="0" smtClean="0"/>
              <a:t> </a:t>
            </a:r>
            <a:r>
              <a:rPr lang="nl-NL" baseline="0" dirty="0" err="1" smtClean="0"/>
              <a:t>groundwater</a:t>
            </a:r>
            <a:r>
              <a:rPr lang="nl-NL" baseline="0" dirty="0" smtClean="0"/>
              <a:t> </a:t>
            </a:r>
            <a:r>
              <a:rPr lang="nl-NL" baseline="0" dirty="0" err="1" smtClean="0"/>
              <a:t>discharging</a:t>
            </a:r>
            <a:r>
              <a:rPr lang="nl-NL" baseline="0" dirty="0" smtClean="0"/>
              <a:t> </a:t>
            </a:r>
            <a:r>
              <a:rPr lang="nl-NL" baseline="0" dirty="0" err="1" smtClean="0"/>
              <a:t>from</a:t>
            </a:r>
            <a:r>
              <a:rPr lang="nl-NL" baseline="0" dirty="0" smtClean="0"/>
              <a:t> the </a:t>
            </a:r>
            <a:r>
              <a:rPr lang="nl-NL" baseline="0" dirty="0" err="1" smtClean="0"/>
              <a:t>local</a:t>
            </a:r>
            <a:r>
              <a:rPr lang="nl-NL" baseline="0" dirty="0" smtClean="0"/>
              <a:t> </a:t>
            </a:r>
            <a:r>
              <a:rPr lang="nl-NL" baseline="0" dirty="0" err="1" smtClean="0"/>
              <a:t>dunes</a:t>
            </a:r>
            <a:r>
              <a:rPr lang="nl-NL" baseline="0" dirty="0" smtClean="0"/>
              <a:t> </a:t>
            </a:r>
            <a:r>
              <a:rPr lang="nl-NL" baseline="0" dirty="0" err="1" smtClean="0"/>
              <a:t>and</a:t>
            </a:r>
            <a:r>
              <a:rPr lang="nl-NL" baseline="0" dirty="0" smtClean="0"/>
              <a:t> the </a:t>
            </a:r>
            <a:r>
              <a:rPr lang="nl-NL" baseline="0" dirty="0" err="1" smtClean="0"/>
              <a:t>regional</a:t>
            </a:r>
            <a:r>
              <a:rPr lang="nl-NL" baseline="0" dirty="0" smtClean="0"/>
              <a:t> </a:t>
            </a:r>
            <a:r>
              <a:rPr lang="nl-NL" baseline="0" dirty="0" err="1" smtClean="0"/>
              <a:t>moraine</a:t>
            </a:r>
            <a:r>
              <a:rPr lang="nl-NL" baseline="0" dirty="0" smtClean="0"/>
              <a:t> plateau. For these samples, the </a:t>
            </a:r>
            <a:r>
              <a:rPr lang="nl-NL" baseline="0" dirty="0" err="1" smtClean="0"/>
              <a:t>same</a:t>
            </a:r>
            <a:r>
              <a:rPr lang="nl-NL" baseline="0" dirty="0" smtClean="0"/>
              <a:t> water </a:t>
            </a:r>
            <a:r>
              <a:rPr lang="nl-NL" baseline="0" dirty="0" err="1" smtClean="0"/>
              <a:t>quality</a:t>
            </a:r>
            <a:r>
              <a:rPr lang="nl-NL" baseline="0" dirty="0" smtClean="0"/>
              <a:t> parameters </a:t>
            </a:r>
            <a:r>
              <a:rPr lang="nl-NL" baseline="0" dirty="0" err="1" smtClean="0"/>
              <a:t>were</a:t>
            </a:r>
            <a:r>
              <a:rPr lang="nl-NL" baseline="0" dirty="0" smtClean="0"/>
              <a:t> </a:t>
            </a:r>
            <a:r>
              <a:rPr lang="nl-NL" baseline="0" dirty="0" err="1" smtClean="0"/>
              <a:t>analysed</a:t>
            </a:r>
            <a:r>
              <a:rPr lang="nl-NL" baseline="0" dirty="0" smtClean="0"/>
              <a:t> </a:t>
            </a:r>
            <a:r>
              <a:rPr lang="nl-NL" baseline="0" dirty="0" err="1" smtClean="0"/>
              <a:t>if</a:t>
            </a:r>
            <a:r>
              <a:rPr lang="nl-NL" baseline="0" dirty="0" smtClean="0"/>
              <a:t> </a:t>
            </a:r>
            <a:r>
              <a:rPr lang="nl-NL" baseline="0" dirty="0" err="1" smtClean="0"/>
              <a:t>available</a:t>
            </a:r>
            <a:r>
              <a:rPr lang="nl-NL" baseline="0" dirty="0" smtClean="0"/>
              <a:t>.</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81E8D644-5763-4487-BF39-B95B96472A07}" type="slidenum">
              <a:rPr lang="nl-NL" smtClean="0"/>
              <a:t>12</a:t>
            </a:fld>
            <a:endParaRPr lang="nl-NL"/>
          </a:p>
        </p:txBody>
      </p:sp>
    </p:spTree>
    <p:extLst>
      <p:ext uri="{BB962C8B-B14F-4D97-AF65-F5344CB8AC3E}">
        <p14:creationId xmlns:p14="http://schemas.microsoft.com/office/powerpoint/2010/main" val="43258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smtClean="0"/>
              <a:t>Biomass</a:t>
            </a:r>
            <a:r>
              <a:rPr lang="nl-NL" dirty="0" smtClean="0"/>
              <a:t> </a:t>
            </a:r>
            <a:r>
              <a:rPr lang="nl-NL" dirty="0" err="1" smtClean="0"/>
              <a:t>decreases</a:t>
            </a:r>
            <a:r>
              <a:rPr lang="nl-NL" baseline="0" dirty="0" smtClean="0"/>
              <a:t> </a:t>
            </a:r>
            <a:r>
              <a:rPr lang="nl-NL" baseline="0" dirty="0" err="1" smtClean="0"/>
              <a:t>with</a:t>
            </a:r>
            <a:r>
              <a:rPr lang="nl-NL" baseline="0" dirty="0" smtClean="0"/>
              <a:t> </a:t>
            </a:r>
            <a:r>
              <a:rPr lang="nl-NL" baseline="0" dirty="0" err="1" smtClean="0"/>
              <a:t>distance</a:t>
            </a:r>
            <a:r>
              <a:rPr lang="nl-NL" baseline="0" dirty="0" smtClean="0"/>
              <a:t> </a:t>
            </a:r>
            <a:r>
              <a:rPr lang="nl-NL" baseline="0" dirty="0" err="1" smtClean="0"/>
              <a:t>from</a:t>
            </a:r>
            <a:r>
              <a:rPr lang="nl-NL" baseline="0" dirty="0" smtClean="0"/>
              <a:t> </a:t>
            </a:r>
            <a:r>
              <a:rPr lang="nl-NL" baseline="0" dirty="0" err="1" smtClean="0"/>
              <a:t>river</a:t>
            </a:r>
            <a:r>
              <a:rPr lang="nl-NL" baseline="0" dirty="0" smtClean="0"/>
              <a:t> but most strong </a:t>
            </a:r>
            <a:r>
              <a:rPr lang="nl-NL" baseline="0" dirty="0" err="1" smtClean="0"/>
              <a:t>correlation</a:t>
            </a:r>
            <a:r>
              <a:rPr lang="nl-NL" baseline="0" dirty="0" smtClean="0"/>
              <a:t> </a:t>
            </a:r>
            <a:r>
              <a:rPr lang="nl-NL" baseline="0" dirty="0" err="1" smtClean="0"/>
              <a:t>with</a:t>
            </a:r>
            <a:r>
              <a:rPr lang="nl-NL" baseline="0" dirty="0" smtClean="0"/>
              <a:t> sediment </a:t>
            </a:r>
            <a:r>
              <a:rPr lang="nl-NL" baseline="0" dirty="0" err="1" smtClean="0"/>
              <a:t>deposition</a:t>
            </a:r>
            <a:r>
              <a:rPr lang="nl-NL" baseline="0" dirty="0" smtClean="0"/>
              <a:t> (input N and P). In contrast </a:t>
            </a:r>
            <a:r>
              <a:rPr lang="nl-NL" baseline="0" dirty="0" err="1" smtClean="0"/>
              <a:t>to</a:t>
            </a:r>
            <a:r>
              <a:rPr lang="nl-NL" baseline="0" dirty="0" smtClean="0"/>
              <a:t> FPC: </a:t>
            </a:r>
            <a:r>
              <a:rPr lang="nl-NL" baseline="0" dirty="0" err="1" smtClean="0"/>
              <a:t>not</a:t>
            </a:r>
            <a:r>
              <a:rPr lang="nl-NL" baseline="0" dirty="0" smtClean="0"/>
              <a:t> </a:t>
            </a:r>
            <a:r>
              <a:rPr lang="nl-NL" baseline="0" dirty="0" err="1" smtClean="0"/>
              <a:t>edge</a:t>
            </a:r>
            <a:r>
              <a:rPr lang="nl-NL" baseline="0" dirty="0" smtClean="0"/>
              <a:t> of </a:t>
            </a:r>
            <a:r>
              <a:rPr lang="nl-NL" baseline="0" dirty="0" err="1" smtClean="0"/>
              <a:t>inundation</a:t>
            </a:r>
            <a:r>
              <a:rPr lang="nl-NL" baseline="0" dirty="0" smtClean="0"/>
              <a:t>. No </a:t>
            </a:r>
            <a:r>
              <a:rPr lang="nl-NL" baseline="0" dirty="0" err="1" smtClean="0"/>
              <a:t>relation</a:t>
            </a:r>
            <a:r>
              <a:rPr lang="nl-NL" baseline="0" dirty="0" smtClean="0"/>
              <a:t> </a:t>
            </a:r>
            <a:r>
              <a:rPr lang="nl-NL" baseline="0" dirty="0" err="1" smtClean="0"/>
              <a:t>with</a:t>
            </a:r>
            <a:r>
              <a:rPr lang="nl-NL" baseline="0" dirty="0" smtClean="0"/>
              <a:t> TDN and PO4: </a:t>
            </a:r>
            <a:r>
              <a:rPr lang="nl-NL" baseline="0" dirty="0" err="1" smtClean="0"/>
              <a:t>not</a:t>
            </a:r>
            <a:r>
              <a:rPr lang="nl-NL" baseline="0" dirty="0" smtClean="0"/>
              <a:t> </a:t>
            </a:r>
            <a:r>
              <a:rPr lang="nl-NL" baseline="0" dirty="0" err="1" smtClean="0"/>
              <a:t>edge</a:t>
            </a:r>
            <a:r>
              <a:rPr lang="nl-NL" baseline="0" dirty="0" smtClean="0"/>
              <a:t> of </a:t>
            </a:r>
            <a:r>
              <a:rPr lang="nl-NL" baseline="0" dirty="0" err="1" smtClean="0"/>
              <a:t>river</a:t>
            </a:r>
            <a:r>
              <a:rPr lang="nl-NL" baseline="0" dirty="0" smtClean="0"/>
              <a:t> </a:t>
            </a:r>
            <a:r>
              <a:rPr lang="nl-NL" baseline="0" dirty="0" err="1" smtClean="0"/>
              <a:t>derived</a:t>
            </a:r>
            <a:r>
              <a:rPr lang="nl-NL" baseline="0" dirty="0" smtClean="0"/>
              <a:t> </a:t>
            </a:r>
            <a:r>
              <a:rPr lang="nl-NL" baseline="0" dirty="0" err="1" smtClean="0"/>
              <a:t>nutrient</a:t>
            </a:r>
            <a:r>
              <a:rPr lang="nl-NL" baseline="0" dirty="0" smtClean="0"/>
              <a:t> input.</a:t>
            </a:r>
          </a:p>
          <a:p>
            <a:r>
              <a:rPr lang="nl-NL" baseline="0" dirty="0" err="1" smtClean="0"/>
              <a:t>Unfortunately</a:t>
            </a:r>
            <a:r>
              <a:rPr lang="nl-NL" baseline="0" dirty="0" smtClean="0"/>
              <a:t> </a:t>
            </a:r>
            <a:r>
              <a:rPr lang="nl-NL" baseline="0" dirty="0" err="1" smtClean="0"/>
              <a:t>not</a:t>
            </a:r>
            <a:r>
              <a:rPr lang="nl-NL" baseline="0" dirty="0" smtClean="0"/>
              <a:t> </a:t>
            </a:r>
            <a:r>
              <a:rPr lang="nl-NL" baseline="0" dirty="0" err="1" smtClean="0"/>
              <a:t>relatoin</a:t>
            </a:r>
            <a:r>
              <a:rPr lang="nl-NL" baseline="0" dirty="0" smtClean="0"/>
              <a:t> </a:t>
            </a:r>
            <a:r>
              <a:rPr lang="nl-NL" baseline="0" dirty="0" err="1" smtClean="0"/>
              <a:t>biodiversity</a:t>
            </a:r>
            <a:r>
              <a:rPr lang="nl-NL" baseline="0" dirty="0" smtClean="0"/>
              <a:t>……..</a:t>
            </a:r>
          </a:p>
        </p:txBody>
      </p:sp>
      <p:sp>
        <p:nvSpPr>
          <p:cNvPr id="4" name="Slide Number Placeholder 3"/>
          <p:cNvSpPr>
            <a:spLocks noGrp="1"/>
          </p:cNvSpPr>
          <p:nvPr>
            <p:ph type="sldNum" sz="quarter" idx="10"/>
          </p:nvPr>
        </p:nvSpPr>
        <p:spPr/>
        <p:txBody>
          <a:bodyPr/>
          <a:lstStyle/>
          <a:p>
            <a:fld id="{81E8D644-5763-4487-BF39-B95B96472A07}" type="slidenum">
              <a:rPr lang="nl-NL" smtClean="0"/>
              <a:t>13</a:t>
            </a:fld>
            <a:endParaRPr lang="nl-NL"/>
          </a:p>
        </p:txBody>
      </p:sp>
    </p:spTree>
    <p:extLst>
      <p:ext uri="{BB962C8B-B14F-4D97-AF65-F5344CB8AC3E}">
        <p14:creationId xmlns:p14="http://schemas.microsoft.com/office/powerpoint/2010/main" val="188739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Yes </a:t>
            </a:r>
            <a:r>
              <a:rPr lang="nl-NL" baseline="0" dirty="0" err="1" smtClean="0"/>
              <a:t>relation</a:t>
            </a:r>
            <a:r>
              <a:rPr lang="nl-NL" baseline="0" dirty="0" smtClean="0"/>
              <a:t> </a:t>
            </a:r>
            <a:r>
              <a:rPr lang="nl-NL" baseline="0" dirty="0" err="1" smtClean="0"/>
              <a:t>with</a:t>
            </a:r>
            <a:r>
              <a:rPr lang="nl-NL" baseline="0" dirty="0" smtClean="0"/>
              <a:t> </a:t>
            </a:r>
            <a:r>
              <a:rPr lang="nl-NL" baseline="0" dirty="0" err="1" smtClean="0"/>
              <a:t>particulate</a:t>
            </a:r>
            <a:r>
              <a:rPr lang="nl-NL" baseline="0" dirty="0" smtClean="0"/>
              <a:t> </a:t>
            </a:r>
            <a:r>
              <a:rPr lang="nl-NL" baseline="0" dirty="0" err="1" smtClean="0"/>
              <a:t>nutrients</a:t>
            </a:r>
            <a:r>
              <a:rPr lang="nl-NL" baseline="0" dirty="0" smtClean="0"/>
              <a:t>: </a:t>
            </a:r>
            <a:r>
              <a:rPr lang="nl-NL" baseline="0" dirty="0" err="1" smtClean="0"/>
              <a:t>refinement</a:t>
            </a:r>
            <a:r>
              <a:rPr lang="nl-NL" baseline="0" dirty="0" smtClean="0"/>
              <a:t> </a:t>
            </a:r>
            <a:r>
              <a:rPr lang="nl-NL" baseline="0" dirty="0" err="1" smtClean="0"/>
              <a:t>needed</a:t>
            </a:r>
            <a:r>
              <a:rPr lang="nl-NL" baseline="0" dirty="0" smtClean="0"/>
              <a:t> for </a:t>
            </a:r>
            <a:r>
              <a:rPr lang="nl-NL" baseline="0" dirty="0" err="1" smtClean="0"/>
              <a:t>temperate</a:t>
            </a:r>
            <a:r>
              <a:rPr lang="nl-NL" baseline="0" dirty="0" smtClean="0"/>
              <a:t> </a:t>
            </a:r>
            <a:r>
              <a:rPr lang="nl-NL" baseline="0" dirty="0" err="1" smtClean="0"/>
              <a:t>floodplains</a:t>
            </a:r>
            <a:r>
              <a:rPr lang="nl-NL" baseline="0" dirty="0" smtClean="0"/>
              <a:t> </a:t>
            </a:r>
            <a:r>
              <a:rPr lang="nl-NL" baseline="0" dirty="0" err="1" smtClean="0"/>
              <a:t>where</a:t>
            </a:r>
            <a:r>
              <a:rPr lang="nl-NL" baseline="0" dirty="0" smtClean="0"/>
              <a:t> </a:t>
            </a:r>
            <a:r>
              <a:rPr lang="nl-NL" baseline="0" dirty="0" err="1" smtClean="0"/>
              <a:t>inundation</a:t>
            </a:r>
            <a:r>
              <a:rPr lang="nl-NL" baseline="0" dirty="0" smtClean="0"/>
              <a:t> water is </a:t>
            </a:r>
            <a:r>
              <a:rPr lang="nl-NL" baseline="0" dirty="0" err="1" smtClean="0"/>
              <a:t>not</a:t>
            </a:r>
            <a:r>
              <a:rPr lang="nl-NL" baseline="0" dirty="0" smtClean="0"/>
              <a:t> </a:t>
            </a:r>
            <a:r>
              <a:rPr lang="nl-NL" baseline="0" dirty="0" err="1" smtClean="0"/>
              <a:t>only</a:t>
            </a:r>
            <a:r>
              <a:rPr lang="nl-NL" baseline="0" dirty="0" smtClean="0"/>
              <a:t> </a:t>
            </a:r>
            <a:r>
              <a:rPr lang="nl-NL" baseline="0" dirty="0" err="1" smtClean="0"/>
              <a:t>derived</a:t>
            </a:r>
            <a:r>
              <a:rPr lang="nl-NL" baseline="0" dirty="0" smtClean="0"/>
              <a:t> </a:t>
            </a:r>
            <a:r>
              <a:rPr lang="nl-NL" baseline="0" dirty="0" err="1" smtClean="0"/>
              <a:t>from</a:t>
            </a:r>
            <a:r>
              <a:rPr lang="nl-NL" baseline="0" dirty="0" smtClean="0"/>
              <a:t> the </a:t>
            </a:r>
            <a:r>
              <a:rPr lang="nl-NL" baseline="0" dirty="0" err="1" smtClean="0"/>
              <a:t>river</a:t>
            </a:r>
            <a:r>
              <a:rPr lang="nl-NL" baseline="0" dirty="0" smtClean="0"/>
              <a:t>.</a:t>
            </a:r>
            <a:endParaRPr lang="nl-NL" dirty="0" smtClean="0"/>
          </a:p>
          <a:p>
            <a:endParaRPr lang="nl-NL" dirty="0"/>
          </a:p>
        </p:txBody>
      </p:sp>
      <p:sp>
        <p:nvSpPr>
          <p:cNvPr id="4" name="Slide Number Placeholder 3"/>
          <p:cNvSpPr>
            <a:spLocks noGrp="1"/>
          </p:cNvSpPr>
          <p:nvPr>
            <p:ph type="sldNum" sz="quarter" idx="10"/>
          </p:nvPr>
        </p:nvSpPr>
        <p:spPr/>
        <p:txBody>
          <a:bodyPr/>
          <a:lstStyle/>
          <a:p>
            <a:fld id="{81E8D644-5763-4487-BF39-B95B96472A07}" type="slidenum">
              <a:rPr lang="nl-NL" smtClean="0"/>
              <a:t>14</a:t>
            </a:fld>
            <a:endParaRPr lang="nl-NL"/>
          </a:p>
        </p:txBody>
      </p:sp>
    </p:spTree>
    <p:extLst>
      <p:ext uri="{BB962C8B-B14F-4D97-AF65-F5344CB8AC3E}">
        <p14:creationId xmlns:p14="http://schemas.microsoft.com/office/powerpoint/2010/main" val="1652986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69283443"/>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311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14" name="Titel 13"/>
          <p:cNvSpPr>
            <a:spLocks noGrp="1" noChangeAspect="1"/>
          </p:cNvSpPr>
          <p:nvPr>
            <p:ph type="ctrTitle"/>
          </p:nvPr>
        </p:nvSpPr>
        <p:spPr>
          <a:xfrm>
            <a:off x="3229200" y="4647600"/>
            <a:ext cx="5382000" cy="1677600"/>
          </a:xfrm>
          <a:solidFill>
            <a:schemeClr val="bg2"/>
          </a:solidFill>
        </p:spPr>
        <p:txBody>
          <a:bodyPr anchor="b">
            <a:noAutofit/>
          </a:bodyPr>
          <a:lstStyle>
            <a:lvl1pPr algn="l">
              <a:defRPr>
                <a:solidFill>
                  <a:schemeClr val="bg1"/>
                </a:solidFill>
              </a:defRPr>
            </a:lvl1pPr>
            <a:extLst/>
          </a:lstStyle>
          <a:p>
            <a:r>
              <a:rPr kumimoji="0" lang="en-US" smtClean="0"/>
              <a:t>Click to edit Master title style</a:t>
            </a:r>
            <a:endParaRPr kumimoji="0" lang="en-US" dirty="0"/>
          </a:p>
        </p:txBody>
      </p:sp>
      <p:sp>
        <p:nvSpPr>
          <p:cNvPr id="22" name="Ondertitel 21"/>
          <p:cNvSpPr>
            <a:spLocks noGrp="1"/>
          </p:cNvSpPr>
          <p:nvPr>
            <p:ph type="subTitle" idx="1"/>
          </p:nvPr>
        </p:nvSpPr>
        <p:spPr>
          <a:xfrm>
            <a:off x="10764688" y="2060848"/>
            <a:ext cx="522784" cy="1752600"/>
          </a:xfrm>
        </p:spPr>
        <p:txBody>
          <a:bodyPr tIns="0">
            <a:noAutofit/>
          </a:bodyPr>
          <a:lstStyle>
            <a:lvl1pPr marL="27432" indent="0" algn="l">
              <a:buNone/>
              <a:defRPr sz="1200">
                <a:solidFill>
                  <a:schemeClr val="bg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
        <p:nvSpPr>
          <p:cNvPr id="2" name="Tekstvak 1"/>
          <p:cNvSpPr txBox="1"/>
          <p:nvPr userDrawn="1"/>
        </p:nvSpPr>
        <p:spPr>
          <a:xfrm>
            <a:off x="6372200" y="260649"/>
            <a:ext cx="252028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2"/>
                </a:solidFill>
              </a:rPr>
              <a:t>Copernicus Institute of Sustainable Development</a:t>
            </a:r>
            <a:endParaRPr lang="nl-NL" sz="1200" b="1" dirty="0" smtClean="0">
              <a:solidFill>
                <a:schemeClr val="bg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980345121"/>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413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2" name="Titel 1"/>
          <p:cNvSpPr>
            <a:spLocks noGrp="1"/>
          </p:cNvSpPr>
          <p:nvPr>
            <p:ph type="title"/>
          </p:nvPr>
        </p:nvSpPr>
        <p:spPr/>
        <p:txBody>
          <a:bodyPr/>
          <a:lstStyle>
            <a:extLst/>
          </a:lstStyle>
          <a:p>
            <a:r>
              <a:rPr kumimoji="0" lang="en-US" smtClean="0"/>
              <a:t>Click to edit Master title style</a:t>
            </a:r>
            <a:endParaRPr kumimoji="0" lang="en-US" dirty="0"/>
          </a:p>
        </p:txBody>
      </p:sp>
      <p:sp>
        <p:nvSpPr>
          <p:cNvPr id="3" name="Tijdelijke aanduiding voor inhoud 2"/>
          <p:cNvSpPr>
            <a:spLocks noGrp="1"/>
          </p:cNvSpPr>
          <p:nvPr>
            <p:ph idx="1"/>
          </p:nvPr>
        </p:nvSpPr>
        <p:spPr/>
        <p:txBody>
          <a:bodyPr/>
          <a:lstStyle>
            <a:lvl1pPr marL="539496" indent="-457200">
              <a:buClrTx/>
              <a:buFont typeface="Arial" pitchFamily="34" charset="0"/>
              <a:buChar char="•"/>
              <a:defRPr sz="2400"/>
            </a:lvl1pPr>
            <a:lvl2pPr marL="640080" indent="-237744">
              <a:buFont typeface="Wingdings" pitchFamily="2" charset="2"/>
              <a:buChar char="§"/>
              <a:defRPr sz="2400"/>
            </a:lvl2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Tijdelijke aanduiding voor dianummer 2"/>
          <p:cNvSpPr>
            <a:spLocks noGrp="1"/>
          </p:cNvSpPr>
          <p:nvPr>
            <p:ph type="sldNum" sz="quarter" idx="4"/>
          </p:nvPr>
        </p:nvSpPr>
        <p:spPr>
          <a:xfrm>
            <a:off x="0" y="6492876"/>
            <a:ext cx="6934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41ACB-3ECC-42B9-977D-753881E09525}" type="slidenum">
              <a:rPr lang="nl-NL" smtClean="0"/>
              <a:pPr/>
              <a:t>‹#›</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zonder boo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en-US" smtClean="0"/>
              <a:t>Click to edit Master title style</a:t>
            </a:r>
            <a:endParaRPr kumimoji="0" lang="en-US"/>
          </a:p>
        </p:txBody>
      </p:sp>
      <p:sp>
        <p:nvSpPr>
          <p:cNvPr id="3" name="Tijdelijke aanduiding voor inhoud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ijdelijke aanduiding voor dianummer 2"/>
          <p:cNvSpPr>
            <a:spLocks noGrp="1"/>
          </p:cNvSpPr>
          <p:nvPr>
            <p:ph type="sldNum" sz="quarter" idx="4"/>
          </p:nvPr>
        </p:nvSpPr>
        <p:spPr>
          <a:xfrm>
            <a:off x="0" y="6492876"/>
            <a:ext cx="6934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41ACB-3ECC-42B9-977D-753881E09525}" type="slidenum">
              <a:rPr lang="nl-NL" smtClean="0"/>
              <a:pPr/>
              <a:t>‹#›</a:t>
            </a:fld>
            <a:endParaRPr lang="nl-NL" dirty="0"/>
          </a:p>
        </p:txBody>
      </p:sp>
    </p:spTree>
    <p:extLst>
      <p:ext uri="{BB962C8B-B14F-4D97-AF65-F5344CB8AC3E}">
        <p14:creationId xmlns:p14="http://schemas.microsoft.com/office/powerpoint/2010/main" val="166178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geen boog geen na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en-US" smtClean="0"/>
              <a:t>Click to edit Master title style</a:t>
            </a:r>
            <a:endParaRPr kumimoji="0" lang="en-US"/>
          </a:p>
        </p:txBody>
      </p:sp>
      <p:sp>
        <p:nvSpPr>
          <p:cNvPr id="3" name="Tijdelijke aanduiding voor inhoud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Rechthoek 3"/>
          <p:cNvSpPr/>
          <p:nvPr userDrawn="1"/>
        </p:nvSpPr>
        <p:spPr>
          <a:xfrm>
            <a:off x="5220072" y="6597352"/>
            <a:ext cx="3888432"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6020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332000" y="1144800"/>
            <a:ext cx="7124400" cy="540000"/>
          </a:xfrm>
        </p:spPr>
        <p:txBody>
          <a:bodyPr/>
          <a:lstStyle>
            <a:extLst/>
          </a:lstStyle>
          <a:p>
            <a:r>
              <a:rPr kumimoji="0" lang="en-US" smtClean="0"/>
              <a:t>Click to edit Master title style</a:t>
            </a:r>
            <a:endParaRPr kumimoji="0" lang="en-US" dirty="0"/>
          </a:p>
        </p:txBody>
      </p:sp>
      <p:sp>
        <p:nvSpPr>
          <p:cNvPr id="3" name="Tijdelijke aanduiding voor inhoud 2"/>
          <p:cNvSpPr>
            <a:spLocks noGrp="1"/>
          </p:cNvSpPr>
          <p:nvPr>
            <p:ph sz="half" idx="1"/>
          </p:nvPr>
        </p:nvSpPr>
        <p:spPr>
          <a:xfrm>
            <a:off x="1331640" y="1789896"/>
            <a:ext cx="3657600" cy="4663440"/>
          </a:xfrm>
        </p:spPr>
        <p:txBody>
          <a:bodyPr/>
          <a:lstStyle>
            <a:lvl1pPr>
              <a:defRPr sz="24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Tijdelijke aanduiding voor inhoud 3"/>
          <p:cNvSpPr>
            <a:spLocks noGrp="1"/>
          </p:cNvSpPr>
          <p:nvPr>
            <p:ph sz="half" idx="2"/>
          </p:nvPr>
        </p:nvSpPr>
        <p:spPr>
          <a:xfrm>
            <a:off x="5076056" y="1789896"/>
            <a:ext cx="3657600" cy="4663440"/>
          </a:xfrm>
        </p:spPr>
        <p:txBody>
          <a:bodyPr/>
          <a:lstStyle>
            <a:lvl1pPr>
              <a:defRPr sz="24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jdelijke aanduiding voor dianummer 2"/>
          <p:cNvSpPr>
            <a:spLocks noGrp="1"/>
          </p:cNvSpPr>
          <p:nvPr>
            <p:ph type="sldNum" sz="quarter" idx="4"/>
          </p:nvPr>
        </p:nvSpPr>
        <p:spPr>
          <a:xfrm>
            <a:off x="0" y="6492876"/>
            <a:ext cx="6934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41ACB-3ECC-42B9-977D-753881E09525}" type="slidenum">
              <a:rPr lang="nl-NL" smtClean="0"/>
              <a:pPr/>
              <a:t>‹#›</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8"/>
            </p:custDataLst>
            <p:extLst>
              <p:ext uri="{D42A27DB-BD31-4B8C-83A1-F6EECF244321}">
                <p14:modId xmlns:p14="http://schemas.microsoft.com/office/powerpoint/2010/main" val="186408525"/>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092"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9" y="2118"/>
                        <a:ext cx="1587" cy="2116"/>
                      </a:xfrm>
                      <a:prstGeom prst="rect">
                        <a:avLst/>
                      </a:prstGeom>
                    </p:spPr>
                  </p:pic>
                </p:oleObj>
              </mc:Fallback>
            </mc:AlternateContent>
          </a:graphicData>
        </a:graphic>
      </p:graphicFrame>
      <p:sp>
        <p:nvSpPr>
          <p:cNvPr id="5" name="Tijdelijke aanduiding voor titel 4"/>
          <p:cNvSpPr>
            <a:spLocks noGrp="1"/>
          </p:cNvSpPr>
          <p:nvPr>
            <p:ph type="title"/>
          </p:nvPr>
        </p:nvSpPr>
        <p:spPr>
          <a:xfrm>
            <a:off x="1332000" y="1144800"/>
            <a:ext cx="7124400" cy="540000"/>
          </a:xfrm>
          <a:prstGeom prst="rect">
            <a:avLst/>
          </a:prstGeom>
        </p:spPr>
        <p:txBody>
          <a:bodyPr anchor="ctr">
            <a:noAutofit/>
          </a:bodyPr>
          <a:lstStyle>
            <a:extLst/>
          </a:lstStyle>
          <a:p>
            <a:r>
              <a:rPr kumimoji="0" lang="nl-NL" dirty="0" smtClean="0"/>
              <a:t>Klik om de stijl te bewerken</a:t>
            </a:r>
            <a:endParaRPr kumimoji="0" lang="en-US" dirty="0"/>
          </a:p>
        </p:txBody>
      </p:sp>
      <p:sp>
        <p:nvSpPr>
          <p:cNvPr id="9" name="Tijdelijke aanduiding voor tekst 8"/>
          <p:cNvSpPr>
            <a:spLocks noGrp="1"/>
          </p:cNvSpPr>
          <p:nvPr>
            <p:ph type="body" idx="1"/>
          </p:nvPr>
        </p:nvSpPr>
        <p:spPr>
          <a:xfrm>
            <a:off x="1332000" y="1904400"/>
            <a:ext cx="7124400" cy="4158000"/>
          </a:xfrm>
          <a:prstGeom prst="rect">
            <a:avLst/>
          </a:prstGeom>
        </p:spPr>
        <p:txBody>
          <a:bodyPr>
            <a:noAutofit/>
          </a:bodyPr>
          <a:lstStyle>
            <a:extLst/>
          </a:lstStyle>
          <a:p>
            <a:pPr lvl="0" eaLnBrk="1" latinLnBrk="0" hangingPunct="1"/>
            <a:r>
              <a:rPr kumimoji="0" lang="nl-NL" dirty="0" smtClean="0"/>
              <a:t>Klik om de modelstijlen te bewerken</a:t>
            </a:r>
          </a:p>
          <a:p>
            <a:pPr lvl="1" eaLnBrk="1" latinLnBrk="0" hangingPunct="1"/>
            <a:r>
              <a:rPr kumimoji="0" lang="nl-NL" dirty="0" smtClean="0"/>
              <a:t>Tweede niveau</a:t>
            </a:r>
          </a:p>
          <a:p>
            <a:pPr lvl="2" eaLnBrk="1" latinLnBrk="0" hangingPunct="1"/>
            <a:r>
              <a:rPr kumimoji="0" lang="nl-NL" dirty="0" smtClean="0"/>
              <a:t>Derde niveau</a:t>
            </a:r>
          </a:p>
          <a:p>
            <a:pPr lvl="3" eaLnBrk="1" latinLnBrk="0" hangingPunct="1"/>
            <a:r>
              <a:rPr kumimoji="0" lang="nl-NL" dirty="0" smtClean="0"/>
              <a:t>Vierde niveau</a:t>
            </a:r>
          </a:p>
          <a:p>
            <a:pPr lvl="4" eaLnBrk="1" latinLnBrk="0" hangingPunct="1"/>
            <a:r>
              <a:rPr kumimoji="0" lang="nl-NL" dirty="0" smtClean="0"/>
              <a:t>Vijfde niveau</a:t>
            </a:r>
            <a:endParaRPr kumimoji="0" lang="en-US" dirty="0"/>
          </a:p>
        </p:txBody>
      </p:sp>
      <p:sp>
        <p:nvSpPr>
          <p:cNvPr id="2" name="Tekstvak 1"/>
          <p:cNvSpPr txBox="1"/>
          <p:nvPr/>
        </p:nvSpPr>
        <p:spPr>
          <a:xfrm>
            <a:off x="5184576" y="6567737"/>
            <a:ext cx="3959424"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Copernicus Institute of Sustainable Development</a:t>
            </a:r>
            <a:endParaRPr lang="nl-NL" sz="1200" dirty="0" smtClean="0">
              <a:solidFill>
                <a:schemeClr val="bg1"/>
              </a:solidFill>
            </a:endParaRPr>
          </a:p>
        </p:txBody>
      </p:sp>
      <p:sp>
        <p:nvSpPr>
          <p:cNvPr id="3" name="Tijdelijke aanduiding voor dianummer 2"/>
          <p:cNvSpPr>
            <a:spLocks noGrp="1"/>
          </p:cNvSpPr>
          <p:nvPr>
            <p:ph type="sldNum" sz="quarter" idx="4"/>
          </p:nvPr>
        </p:nvSpPr>
        <p:spPr>
          <a:xfrm>
            <a:off x="0" y="6492876"/>
            <a:ext cx="6934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41ACB-3ECC-42B9-977D-753881E09525}"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4" r:id="rId5"/>
  </p:sldLayoutIdLst>
  <p:hf hdr="0" ftr="0" dt="0"/>
  <p:txStyles>
    <p:title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p:titleStyle>
    <p:bodyStyle>
      <a:lvl1pPr marL="539496" indent="-457200" algn="l" rtl="0" eaLnBrk="1" latinLnBrk="0" hangingPunct="1">
        <a:lnSpc>
          <a:spcPct val="100000"/>
        </a:lnSpc>
        <a:spcBef>
          <a:spcPts val="600"/>
        </a:spcBef>
        <a:buClrTx/>
        <a:buSzPct val="100000"/>
        <a:buFont typeface="Arial" pitchFamily="34" charset="0"/>
        <a:buChar char="•"/>
        <a:defRPr kumimoji="0" sz="2400" kern="1200">
          <a:solidFill>
            <a:schemeClr val="tx1"/>
          </a:solidFill>
          <a:latin typeface="+mn-lt"/>
          <a:ea typeface="+mn-ea"/>
          <a:cs typeface="+mn-cs"/>
        </a:defRPr>
      </a:lvl1pPr>
      <a:lvl2pPr marL="640080" indent="-237744" algn="l" rtl="0" eaLnBrk="1" latinLnBrk="0" hangingPunct="1">
        <a:lnSpc>
          <a:spcPct val="100000"/>
        </a:lnSpc>
        <a:spcBef>
          <a:spcPts val="550"/>
        </a:spcBef>
        <a:buClrTx/>
        <a:buSzPct val="70000"/>
        <a:buFont typeface="Wingdings" pitchFamily="2" charset="2"/>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Tx/>
        <a:buFont typeface="Arial" pitchFamily="34" charset="0"/>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Tx/>
        <a:buFont typeface="Arial" pitchFamily="34" charset="0"/>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Tx/>
        <a:buFont typeface="Arial" pitchFamily="34" charset="0"/>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2.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13.bin"/><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14.bin"/><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2.emf"/><Relationship Id="rId5" Type="http://schemas.openxmlformats.org/officeDocument/2006/relationships/oleObject" Target="../embeddings/oleObject15.bin"/><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2.emf"/><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tags" Target="../tags/tag20.xml"/><Relationship Id="rId1" Type="http://schemas.openxmlformats.org/officeDocument/2006/relationships/vmlDrawing" Target="../drawings/vmlDrawing18.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18.bin"/><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tags" Target="../tags/tag21.xml"/><Relationship Id="rId1" Type="http://schemas.openxmlformats.org/officeDocument/2006/relationships/vmlDrawing" Target="../drawings/vmlDrawing19.vml"/><Relationship Id="rId6" Type="http://schemas.openxmlformats.org/officeDocument/2006/relationships/image" Target="../media/image24.jpe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22.xml"/><Relationship Id="rId1" Type="http://schemas.openxmlformats.org/officeDocument/2006/relationships/vmlDrawing" Target="../drawings/vmlDrawing20.vml"/><Relationship Id="rId6" Type="http://schemas.openxmlformats.org/officeDocument/2006/relationships/image" Target="../media/image2.emf"/><Relationship Id="rId11" Type="http://schemas.openxmlformats.org/officeDocument/2006/relationships/image" Target="../media/image30.png"/><Relationship Id="rId5" Type="http://schemas.openxmlformats.org/officeDocument/2006/relationships/oleObject" Target="../embeddings/oleObject20.bin"/><Relationship Id="rId10" Type="http://schemas.openxmlformats.org/officeDocument/2006/relationships/image" Target="../media/image29.png"/><Relationship Id="rId4" Type="http://schemas.openxmlformats.org/officeDocument/2006/relationships/notesSlide" Target="../notesSlides/notesSlide10.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5.bin"/><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slideLayout" Target="../slideLayouts/slideLayout2.xml"/><Relationship Id="rId7" Type="http://schemas.openxmlformats.org/officeDocument/2006/relationships/image" Target="../media/image16.tif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xml"/><Relationship Id="rId7" Type="http://schemas.openxmlformats.org/officeDocument/2006/relationships/image" Target="../media/image2.e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5"/>
          <a:srcRect l="21789" r="22166"/>
          <a:stretch/>
        </p:blipFill>
        <p:spPr>
          <a:xfrm>
            <a:off x="2499173" y="1548"/>
            <a:ext cx="1003766" cy="1007823"/>
          </a:xfrm>
          <a:prstGeom prst="rect">
            <a:avLst/>
          </a:prstGeom>
        </p:spPr>
      </p:pic>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4159436054"/>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5161"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9" y="2118"/>
                        <a:ext cx="1587" cy="2116"/>
                      </a:xfrm>
                      <a:prstGeom prst="rect">
                        <a:avLst/>
                      </a:prstGeom>
                    </p:spPr>
                  </p:pic>
                </p:oleObj>
              </mc:Fallback>
            </mc:AlternateContent>
          </a:graphicData>
        </a:graphic>
      </p:graphicFrame>
      <p:pic>
        <p:nvPicPr>
          <p:cNvPr id="13314" name="Picture 2" descr="O:\GEO\IMEW\sectie MNW\Polen april 2014\Fotos Gea van der Lee\DSC_0258A.jpg"/>
          <p:cNvPicPr>
            <a:picLocks noChangeAspect="1" noChangeArrowheads="1"/>
          </p:cNvPicPr>
          <p:nvPr/>
        </p:nvPicPr>
        <p:blipFill rotWithShape="1">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8016" t="12813"/>
          <a:stretch/>
        </p:blipFill>
        <p:spPr bwMode="auto">
          <a:xfrm>
            <a:off x="-1" y="988828"/>
            <a:ext cx="9156437" cy="576442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65253" y="1167543"/>
            <a:ext cx="8972118" cy="2423955"/>
          </a:xfrm>
          <a:noFill/>
        </p:spPr>
        <p:txBody>
          <a:bodyPr anchor="t"/>
          <a:lstStyle/>
          <a:p>
            <a:pPr algn="ctr"/>
            <a:r>
              <a:rPr lang="en-US" sz="3000" dirty="0"/>
              <a:t>Revisiting the Flood Pulse </a:t>
            </a:r>
            <a:r>
              <a:rPr lang="en-US" sz="3000" dirty="0" smtClean="0"/>
              <a:t>Concept: </a:t>
            </a:r>
            <a:br>
              <a:rPr lang="en-US" sz="3000" dirty="0" smtClean="0"/>
            </a:br>
            <a:r>
              <a:rPr lang="en-US" sz="3000" dirty="0"/>
              <a:t/>
            </a:r>
            <a:br>
              <a:rPr lang="en-US" sz="3000" dirty="0"/>
            </a:br>
            <a:r>
              <a:rPr lang="en-US" sz="3000" b="0" dirty="0" smtClean="0"/>
              <a:t>How </a:t>
            </a:r>
            <a:r>
              <a:rPr lang="en-US" sz="3000" b="0" dirty="0"/>
              <a:t>peatland hydrology influences </a:t>
            </a:r>
            <a:r>
              <a:rPr lang="en-US" sz="3000" b="0" dirty="0" smtClean="0"/>
              <a:t/>
            </a:r>
            <a:br>
              <a:rPr lang="en-US" sz="3000" b="0" dirty="0" smtClean="0"/>
            </a:br>
            <a:r>
              <a:rPr lang="en-US" sz="3000" b="0" dirty="0" smtClean="0"/>
              <a:t>spatial </a:t>
            </a:r>
            <a:r>
              <a:rPr lang="en-US" sz="3000" b="0" dirty="0"/>
              <a:t>vegetation community distributions </a:t>
            </a:r>
            <a:r>
              <a:rPr lang="en-US" sz="3000" b="0" dirty="0" smtClean="0"/>
              <a:t/>
            </a:r>
            <a:br>
              <a:rPr lang="en-US" sz="3000" b="0" dirty="0" smtClean="0"/>
            </a:br>
            <a:r>
              <a:rPr lang="en-US" sz="3000" b="0" dirty="0" smtClean="0"/>
              <a:t>in </a:t>
            </a:r>
            <a:r>
              <a:rPr lang="en-US" sz="3000" b="0" dirty="0"/>
              <a:t>a natural floodplain </a:t>
            </a:r>
            <a:endParaRPr lang="nl-NL" sz="3000" b="0" dirty="0"/>
          </a:p>
        </p:txBody>
      </p:sp>
      <p:sp>
        <p:nvSpPr>
          <p:cNvPr id="4" name="Titel 1"/>
          <p:cNvSpPr txBox="1">
            <a:spLocks/>
          </p:cNvSpPr>
          <p:nvPr/>
        </p:nvSpPr>
        <p:spPr>
          <a:xfrm>
            <a:off x="1493183" y="5303567"/>
            <a:ext cx="7650817" cy="1022234"/>
          </a:xfrm>
          <a:prstGeom prst="rect">
            <a:avLst/>
          </a:prstGeom>
          <a:solidFill>
            <a:schemeClr val="bg2">
              <a:lumMod val="50000"/>
            </a:schemeClr>
          </a:solidFill>
        </p:spPr>
        <p:txBody>
          <a:bodyPr anchor="ctr">
            <a:noAutofit/>
          </a:bodyPr>
          <a:lstStyle>
            <a:lvl1pPr algn="l" rtl="0" eaLnBrk="1" latinLnBrk="0" hangingPunct="1">
              <a:spcBef>
                <a:spcPct val="0"/>
              </a:spcBef>
              <a:buNone/>
              <a:defRPr kumimoji="0" sz="3200" b="1" kern="1200" baseline="0">
                <a:solidFill>
                  <a:schemeClr val="bg1"/>
                </a:solidFill>
                <a:effectLst/>
                <a:latin typeface="+mj-lt"/>
                <a:ea typeface="+mj-ea"/>
                <a:cs typeface="+mj-cs"/>
              </a:defRPr>
            </a:lvl1pPr>
            <a:extLst/>
          </a:lstStyle>
          <a:p>
            <a:pPr algn="r"/>
            <a:r>
              <a:rPr lang="nl-NL" sz="1800" dirty="0">
                <a:solidFill>
                  <a:schemeClr val="bg1">
                    <a:lumMod val="85000"/>
                  </a:schemeClr>
                </a:solidFill>
              </a:rPr>
              <a:t>Floris Keizer</a:t>
            </a:r>
            <a:r>
              <a:rPr lang="nl-NL" sz="1800" b="0" dirty="0">
                <a:solidFill>
                  <a:schemeClr val="bg1">
                    <a:lumMod val="85000"/>
                  </a:schemeClr>
                </a:solidFill>
              </a:rPr>
              <a:t>,</a:t>
            </a:r>
            <a:r>
              <a:rPr lang="nl-NL" sz="1800" dirty="0">
                <a:solidFill>
                  <a:schemeClr val="bg1">
                    <a:lumMod val="85000"/>
                  </a:schemeClr>
                </a:solidFill>
              </a:rPr>
              <a:t> </a:t>
            </a:r>
            <a:r>
              <a:rPr lang="nl-NL" sz="1800" b="0" dirty="0">
                <a:solidFill>
                  <a:schemeClr val="bg1">
                    <a:lumMod val="85000"/>
                  </a:schemeClr>
                </a:solidFill>
              </a:rPr>
              <a:t>Paul Schot, </a:t>
            </a:r>
            <a:r>
              <a:rPr lang="nl-NL" sz="1800" b="0" dirty="0" err="1">
                <a:solidFill>
                  <a:schemeClr val="bg1">
                    <a:lumMod val="85000"/>
                  </a:schemeClr>
                </a:solidFill>
              </a:rPr>
              <a:t>Ignacy</a:t>
            </a:r>
            <a:r>
              <a:rPr lang="nl-NL" sz="1800" b="0" dirty="0">
                <a:solidFill>
                  <a:schemeClr val="bg1">
                    <a:lumMod val="85000"/>
                  </a:schemeClr>
                </a:solidFill>
              </a:rPr>
              <a:t> Kardel, </a:t>
            </a:r>
            <a:r>
              <a:rPr lang="nl-NL" sz="1800" b="0" dirty="0" err="1">
                <a:solidFill>
                  <a:schemeClr val="bg1">
                    <a:lumMod val="85000"/>
                  </a:schemeClr>
                </a:solidFill>
              </a:rPr>
              <a:t>Jarek</a:t>
            </a:r>
            <a:r>
              <a:rPr lang="nl-NL" sz="1800" b="0" dirty="0">
                <a:solidFill>
                  <a:schemeClr val="bg1">
                    <a:lumMod val="85000"/>
                  </a:schemeClr>
                </a:solidFill>
              </a:rPr>
              <a:t> </a:t>
            </a:r>
            <a:r>
              <a:rPr lang="nl-NL" sz="1800" b="0" dirty="0" smtClean="0">
                <a:solidFill>
                  <a:schemeClr val="bg1">
                    <a:lumMod val="85000"/>
                  </a:schemeClr>
                </a:solidFill>
              </a:rPr>
              <a:t>Chormański</a:t>
            </a:r>
            <a:r>
              <a:rPr lang="nl-NL" sz="1800" b="0" dirty="0">
                <a:solidFill>
                  <a:schemeClr val="bg1">
                    <a:lumMod val="85000"/>
                  </a:schemeClr>
                </a:solidFill>
              </a:rPr>
              <a:t>, </a:t>
            </a:r>
            <a:r>
              <a:rPr lang="nl-NL" sz="1800" b="0" dirty="0" err="1">
                <a:solidFill>
                  <a:schemeClr val="bg1">
                    <a:lumMod val="85000"/>
                  </a:schemeClr>
                </a:solidFill>
              </a:rPr>
              <a:t>Tomasz</a:t>
            </a:r>
            <a:r>
              <a:rPr lang="nl-NL" sz="1800" b="0" dirty="0">
                <a:solidFill>
                  <a:schemeClr val="bg1">
                    <a:lumMod val="85000"/>
                  </a:schemeClr>
                </a:solidFill>
              </a:rPr>
              <a:t> Okruszko, Martin Wassen </a:t>
            </a:r>
            <a:r>
              <a:rPr lang="nl-NL" sz="1800" dirty="0">
                <a:solidFill>
                  <a:schemeClr val="bg1">
                    <a:lumMod val="85000"/>
                  </a:schemeClr>
                </a:solidFill>
              </a:rPr>
              <a:t>– </a:t>
            </a:r>
            <a:r>
              <a:rPr lang="nl-NL" sz="1800" dirty="0" smtClean="0">
                <a:solidFill>
                  <a:schemeClr val="bg1">
                    <a:lumMod val="85000"/>
                  </a:schemeClr>
                </a:solidFill>
              </a:rPr>
              <a:t>26 April 2017</a:t>
            </a:r>
          </a:p>
          <a:p>
            <a:pPr algn="r"/>
            <a:r>
              <a:rPr lang="nl-NL" sz="1800" b="0" dirty="0" smtClean="0">
                <a:solidFill>
                  <a:schemeClr val="bg1">
                    <a:lumMod val="85000"/>
                  </a:schemeClr>
                </a:solidFill>
              </a:rPr>
              <a:t>Utrecht University (NL), Warsaw University of Life Sciences (PL)</a:t>
            </a:r>
            <a:endParaRPr lang="nl-NL" sz="1800" b="0" dirty="0">
              <a:solidFill>
                <a:schemeClr val="bg1">
                  <a:lumMod val="85000"/>
                </a:schemeClr>
              </a:solidFill>
            </a:endParaRPr>
          </a:p>
        </p:txBody>
      </p:sp>
      <p:sp>
        <p:nvSpPr>
          <p:cNvPr id="6" name="TextBox 5"/>
          <p:cNvSpPr txBox="1"/>
          <p:nvPr/>
        </p:nvSpPr>
        <p:spPr>
          <a:xfrm>
            <a:off x="6781800" y="6718372"/>
            <a:ext cx="2430474" cy="200055"/>
          </a:xfrm>
          <a:prstGeom prst="rect">
            <a:avLst/>
          </a:prstGeom>
          <a:noFill/>
        </p:spPr>
        <p:txBody>
          <a:bodyPr wrap="none" rtlCol="0">
            <a:spAutoFit/>
          </a:bodyPr>
          <a:lstStyle/>
          <a:p>
            <a:r>
              <a:rPr lang="nl-NL" sz="700" dirty="0" smtClean="0"/>
              <a:t>Photo: Biebrza Floodplain, Gea van der Lee, 2014</a:t>
            </a:r>
            <a:endParaRPr lang="nl-NL" sz="700" dirty="0"/>
          </a:p>
        </p:txBody>
      </p:sp>
      <p:pic>
        <p:nvPicPr>
          <p:cNvPr id="3" name="Afbeelding 2"/>
          <p:cNvPicPr>
            <a:picLocks noChangeAspect="1"/>
          </p:cNvPicPr>
          <p:nvPr/>
        </p:nvPicPr>
        <p:blipFill>
          <a:blip r:embed="rId10"/>
          <a:stretch>
            <a:fillRect/>
          </a:stretch>
        </p:blipFill>
        <p:spPr>
          <a:xfrm>
            <a:off x="3565148" y="40975"/>
            <a:ext cx="915049" cy="921912"/>
          </a:xfrm>
          <a:prstGeom prst="rect">
            <a:avLst/>
          </a:prstGeom>
        </p:spPr>
      </p:pic>
      <p:pic>
        <p:nvPicPr>
          <p:cNvPr id="5160" name="Picture 40" descr="http://meetingorganizer.copernicus.org/webfiles/img/CreativeCommons_Attribution_Licens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819" y="6489565"/>
            <a:ext cx="803430" cy="2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264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805837485"/>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3792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605456" y="1523858"/>
            <a:ext cx="8229434" cy="4158000"/>
          </a:xfrm>
        </p:spPr>
        <p:txBody>
          <a:bodyPr/>
          <a:lstStyle/>
          <a:p>
            <a:r>
              <a:rPr lang="nl-NL" b="1" dirty="0"/>
              <a:t>Sediment </a:t>
            </a:r>
            <a:r>
              <a:rPr lang="nl-NL" b="1" dirty="0" err="1"/>
              <a:t>deposition</a:t>
            </a:r>
            <a:r>
              <a:rPr lang="nl-NL" b="1" dirty="0"/>
              <a:t> </a:t>
            </a:r>
            <a:r>
              <a:rPr lang="nl-NL" dirty="0"/>
              <a:t>in 3 </a:t>
            </a:r>
            <a:r>
              <a:rPr lang="nl-NL" dirty="0" err="1"/>
              <a:t>transects</a:t>
            </a:r>
            <a:r>
              <a:rPr lang="nl-NL" dirty="0"/>
              <a:t> (</a:t>
            </a:r>
            <a:r>
              <a:rPr lang="nl-NL" i="1" dirty="0"/>
              <a:t>n</a:t>
            </a:r>
            <a:r>
              <a:rPr lang="nl-NL" dirty="0"/>
              <a:t>=18)</a:t>
            </a:r>
          </a:p>
          <a:p>
            <a:r>
              <a:rPr lang="nl-NL" dirty="0"/>
              <a:t>Analysis for </a:t>
            </a:r>
            <a:r>
              <a:rPr lang="nl-NL" b="1" dirty="0" err="1"/>
              <a:t>nutrients</a:t>
            </a:r>
            <a:r>
              <a:rPr lang="nl-NL" dirty="0"/>
              <a:t> N and P</a:t>
            </a:r>
          </a:p>
          <a:p>
            <a:r>
              <a:rPr lang="nl-NL" b="1" dirty="0"/>
              <a:t>Loads</a:t>
            </a:r>
            <a:r>
              <a:rPr lang="nl-NL" dirty="0"/>
              <a:t> </a:t>
            </a:r>
            <a:r>
              <a:rPr lang="nl-NL" dirty="0" smtClean="0"/>
              <a:t>kg ha</a:t>
            </a:r>
            <a:r>
              <a:rPr lang="nl-NL" baseline="30000" dirty="0" smtClean="0"/>
              <a:t>-1</a:t>
            </a:r>
            <a:r>
              <a:rPr lang="nl-NL" dirty="0" smtClean="0"/>
              <a:t> year</a:t>
            </a:r>
            <a:r>
              <a:rPr lang="nl-NL" baseline="30000" dirty="0"/>
              <a:t>-1</a:t>
            </a:r>
            <a:r>
              <a:rPr lang="nl-NL" dirty="0" smtClean="0"/>
              <a:t> </a:t>
            </a:r>
            <a:r>
              <a:rPr lang="nl-NL" dirty="0" err="1"/>
              <a:t>calculated</a:t>
            </a:r>
            <a:r>
              <a:rPr lang="nl-NL" dirty="0"/>
              <a:t> </a:t>
            </a:r>
          </a:p>
        </p:txBody>
      </p:sp>
      <p:sp>
        <p:nvSpPr>
          <p:cNvPr id="4" name="Slide Number Placeholder 3"/>
          <p:cNvSpPr>
            <a:spLocks noGrp="1"/>
          </p:cNvSpPr>
          <p:nvPr>
            <p:ph type="sldNum" sz="quarter" idx="4"/>
          </p:nvPr>
        </p:nvSpPr>
        <p:spPr/>
        <p:txBody>
          <a:bodyPr/>
          <a:lstStyle/>
          <a:p>
            <a:fld id="{26641ACB-3ECC-42B9-977D-753881E09525}" type="slidenum">
              <a:rPr lang="nl-NL" smtClean="0"/>
              <a:pPr/>
              <a:t>10</a:t>
            </a:fld>
            <a:endParaRPr lang="nl-NL" dirty="0"/>
          </a:p>
        </p:txBody>
      </p:sp>
      <p:pic>
        <p:nvPicPr>
          <p:cNvPr id="36867" name="Picture 3" descr="\\soliscom.uu.nl\uu\Users\Keize003\My Documents\Dropbox\Keizer et al. - PS and mats\figures\figure methods all.png"/>
          <p:cNvPicPr>
            <a:picLocks noChangeAspect="1" noChangeArrowheads="1"/>
          </p:cNvPicPr>
          <p:nvPr/>
        </p:nvPicPr>
        <p:blipFill rotWithShape="1">
          <a:blip r:embed="rId7">
            <a:extLst>
              <a:ext uri="{28A0092B-C50C-407E-A947-70E740481C1C}">
                <a14:useLocalDpi xmlns:a14="http://schemas.microsoft.com/office/drawing/2010/main" val="0"/>
              </a:ext>
            </a:extLst>
          </a:blip>
          <a:srcRect t="35761"/>
          <a:stretch/>
        </p:blipFill>
        <p:spPr bwMode="auto">
          <a:xfrm>
            <a:off x="-248478" y="3409121"/>
            <a:ext cx="9083368" cy="305308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Particulate</a:t>
            </a:r>
            <a:r>
              <a:rPr lang="nl-NL" dirty="0" smtClean="0"/>
              <a:t> </a:t>
            </a:r>
            <a:r>
              <a:rPr lang="nl-NL" dirty="0" err="1" smtClean="0"/>
              <a:t>Nutrient</a:t>
            </a:r>
            <a:r>
              <a:rPr lang="nl-NL" dirty="0" smtClean="0"/>
              <a:t> </a:t>
            </a:r>
            <a:r>
              <a:rPr lang="nl-NL" dirty="0" err="1"/>
              <a:t>D</a:t>
            </a:r>
            <a:r>
              <a:rPr lang="nl-NL" dirty="0" err="1" smtClean="0"/>
              <a:t>eposition</a:t>
            </a:r>
            <a:endParaRPr lang="nl-NL" dirty="0"/>
          </a:p>
        </p:txBody>
      </p:sp>
      <p:sp>
        <p:nvSpPr>
          <p:cNvPr id="10"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Methodology</a:t>
            </a:r>
            <a:endParaRPr lang="en-US" i="1" dirty="0">
              <a:latin typeface="Helvetica"/>
              <a:cs typeface="Helvetica"/>
            </a:endParaRPr>
          </a:p>
        </p:txBody>
      </p:sp>
    </p:spTree>
    <p:extLst>
      <p:ext uri="{BB962C8B-B14F-4D97-AF65-F5344CB8AC3E}">
        <p14:creationId xmlns:p14="http://schemas.microsoft.com/office/powerpoint/2010/main" val="2273415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1845896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8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pPr/>
              <a:t>11</a:t>
            </a:fld>
            <a:endParaRPr lang="nl-NL" dirty="0"/>
          </a:p>
        </p:txBody>
      </p:sp>
      <p:pic>
        <p:nvPicPr>
          <p:cNvPr id="30739" name="Picture 19" descr="\\soliscom.uu.nl\uu\Users\Keize003\My Documents\Dropbox\Keizer et al. - PS and mats\figures\figure results.png"/>
          <p:cNvPicPr>
            <a:picLocks noChangeAspect="1" noChangeArrowheads="1"/>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5405" r="460" b="16392"/>
          <a:stretch/>
        </p:blipFill>
        <p:spPr bwMode="auto">
          <a:xfrm>
            <a:off x="2644588" y="4113593"/>
            <a:ext cx="5513294" cy="2296172"/>
          </a:xfrm>
          <a:prstGeom prst="rect">
            <a:avLst/>
          </a:prstGeom>
          <a:solidFill>
            <a:schemeClr val="bg1"/>
          </a:solidFill>
          <a:ln>
            <a:noFill/>
          </a:ln>
          <a:extLst/>
        </p:spPr>
      </p:pic>
      <p:sp>
        <p:nvSpPr>
          <p:cNvPr id="11" name="Title 1"/>
          <p:cNvSpPr txBox="1">
            <a:spLocks/>
          </p:cNvSpPr>
          <p:nvPr/>
        </p:nvSpPr>
        <p:spPr>
          <a:xfrm>
            <a:off x="977353" y="804558"/>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High </a:t>
            </a:r>
            <a:r>
              <a:rPr lang="nl-NL" dirty="0" err="1" smtClean="0"/>
              <a:t>Nutrient</a:t>
            </a:r>
            <a:r>
              <a:rPr lang="nl-NL" dirty="0" smtClean="0"/>
              <a:t> Input</a:t>
            </a:r>
            <a:endParaRPr lang="nl-NL" dirty="0"/>
          </a:p>
        </p:txBody>
      </p:sp>
      <p:sp>
        <p:nvSpPr>
          <p:cNvPr id="13"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Results</a:t>
            </a:r>
            <a:endParaRPr lang="en-US" i="1" dirty="0">
              <a:latin typeface="Helvetica"/>
              <a:cs typeface="Helvetica"/>
            </a:endParaRPr>
          </a:p>
        </p:txBody>
      </p:sp>
      <p:graphicFrame>
        <p:nvGraphicFramePr>
          <p:cNvPr id="6" name="Table 5"/>
          <p:cNvGraphicFramePr>
            <a:graphicFrameLocks noGrp="1"/>
          </p:cNvGraphicFramePr>
          <p:nvPr>
            <p:extLst>
              <p:ext uri="{D42A27DB-BD31-4B8C-83A1-F6EECF244321}">
                <p14:modId xmlns:p14="http://schemas.microsoft.com/office/powerpoint/2010/main" val="2016794569"/>
              </p:ext>
            </p:extLst>
          </p:nvPr>
        </p:nvGraphicFramePr>
        <p:xfrm>
          <a:off x="162687" y="1444064"/>
          <a:ext cx="8846748" cy="2452650"/>
        </p:xfrm>
        <a:graphic>
          <a:graphicData uri="http://schemas.openxmlformats.org/drawingml/2006/table">
            <a:tbl>
              <a:tblPr firstRow="1" firstCol="1" bandRow="1">
                <a:tableStyleId>{073A0DAA-6AF3-43AB-8588-CEC1D06C72B9}</a:tableStyleId>
              </a:tblPr>
              <a:tblGrid>
                <a:gridCol w="2008188"/>
                <a:gridCol w="1194117"/>
                <a:gridCol w="1102604"/>
                <a:gridCol w="1325563"/>
                <a:gridCol w="1325563"/>
                <a:gridCol w="917744"/>
                <a:gridCol w="972969"/>
              </a:tblGrid>
              <a:tr h="494908">
                <a:tc>
                  <a:txBody>
                    <a:bodyPr/>
                    <a:lstStyle/>
                    <a:p>
                      <a:pPr algn="l">
                        <a:lnSpc>
                          <a:spcPct val="115000"/>
                        </a:lnSpc>
                        <a:spcAft>
                          <a:spcPts val="0"/>
                        </a:spcAft>
                      </a:pPr>
                      <a:r>
                        <a:rPr lang="en-GB" sz="1800" dirty="0">
                          <a:effectLst/>
                        </a:rPr>
                        <a:t> </a:t>
                      </a:r>
                      <a:endParaRPr lang="en-US" sz="1800" dirty="0">
                        <a:effectLst/>
                        <a:latin typeface="Times New Roman"/>
                        <a:ea typeface="Times New Roman"/>
                      </a:endParaRPr>
                    </a:p>
                  </a:txBody>
                  <a:tcPr marL="44450" marR="44450" marT="0" marB="0" anchor="b">
                    <a:solidFill>
                      <a:schemeClr val="bg1">
                        <a:lumMod val="50000"/>
                      </a:schemeClr>
                    </a:solidFill>
                  </a:tcPr>
                </a:tc>
                <a:tc gridSpan="2">
                  <a:txBody>
                    <a:bodyPr/>
                    <a:lstStyle/>
                    <a:p>
                      <a:pPr algn="ctr">
                        <a:lnSpc>
                          <a:spcPct val="115000"/>
                        </a:lnSpc>
                        <a:spcAft>
                          <a:spcPts val="0"/>
                        </a:spcAft>
                      </a:pPr>
                      <a:r>
                        <a:rPr lang="en-GB" sz="1800" dirty="0">
                          <a:effectLst/>
                        </a:rPr>
                        <a:t>Hydrology</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c gridSpan="2">
                  <a:txBody>
                    <a:bodyPr/>
                    <a:lstStyle/>
                    <a:p>
                      <a:pPr algn="ctr">
                        <a:lnSpc>
                          <a:spcPct val="115000"/>
                        </a:lnSpc>
                        <a:spcAft>
                          <a:spcPts val="0"/>
                        </a:spcAft>
                      </a:pPr>
                      <a:r>
                        <a:rPr lang="en-GB" sz="1800" dirty="0">
                          <a:effectLst/>
                        </a:rPr>
                        <a:t>Sediment</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c gridSpan="2">
                  <a:txBody>
                    <a:bodyPr/>
                    <a:lstStyle/>
                    <a:p>
                      <a:pPr algn="ctr">
                        <a:lnSpc>
                          <a:spcPct val="115000"/>
                        </a:lnSpc>
                        <a:spcAft>
                          <a:spcPts val="0"/>
                        </a:spcAft>
                      </a:pPr>
                      <a:r>
                        <a:rPr lang="en-GB" sz="1800" dirty="0">
                          <a:effectLst/>
                        </a:rPr>
                        <a:t>Water </a:t>
                      </a:r>
                      <a:r>
                        <a:rPr lang="en-GB" sz="1800" dirty="0" smtClean="0">
                          <a:effectLst/>
                        </a:rPr>
                        <a:t/>
                      </a:r>
                      <a:br>
                        <a:rPr lang="en-GB" sz="1800" dirty="0" smtClean="0">
                          <a:effectLst/>
                        </a:rPr>
                      </a:br>
                      <a:r>
                        <a:rPr lang="en-GB" sz="1800" dirty="0" smtClean="0">
                          <a:effectLst/>
                        </a:rPr>
                        <a:t>Quality</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r>
              <a:tr h="494908">
                <a:tc>
                  <a:txBody>
                    <a:bodyPr/>
                    <a:lstStyle/>
                    <a:p>
                      <a:pPr algn="l">
                        <a:lnSpc>
                          <a:spcPct val="115000"/>
                        </a:lnSpc>
                        <a:spcAft>
                          <a:spcPts val="0"/>
                        </a:spcAft>
                      </a:pPr>
                      <a:r>
                        <a:rPr lang="en-GB" sz="1800" dirty="0">
                          <a:effectLst/>
                        </a:rPr>
                        <a:t> </a:t>
                      </a:r>
                      <a:endParaRPr lang="en-US" sz="1800" dirty="0">
                        <a:effectLst/>
                        <a:latin typeface="Times New Roman"/>
                        <a:ea typeface="Times New Roman"/>
                      </a:endParaRPr>
                    </a:p>
                  </a:txBody>
                  <a:tcPr marL="44450" marR="44450" marT="0" marB="0" anchor="b">
                    <a:solidFill>
                      <a:schemeClr val="bg1">
                        <a:lumMod val="50000"/>
                      </a:schemeClr>
                    </a:solidFill>
                  </a:tcPr>
                </a:tc>
                <a:tc>
                  <a:txBody>
                    <a:bodyPr/>
                    <a:lstStyle/>
                    <a:p>
                      <a:pPr algn="ctr">
                        <a:lnSpc>
                          <a:spcPct val="115000"/>
                        </a:lnSpc>
                        <a:spcAft>
                          <a:spcPts val="0"/>
                        </a:spcAft>
                      </a:pPr>
                      <a:r>
                        <a:rPr lang="en-GB" sz="1800" dirty="0" smtClean="0">
                          <a:effectLst/>
                        </a:rPr>
                        <a:t>Elevation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smtClean="0">
                          <a:effectLst/>
                        </a:rPr>
                        <a:t>Water Depth</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P </a:t>
                      </a:r>
                      <a:r>
                        <a:rPr lang="en-GB" sz="1800" dirty="0" smtClean="0">
                          <a:effectLst/>
                        </a:rPr>
                        <a:t/>
                      </a:r>
                      <a:br>
                        <a:rPr lang="en-GB" sz="1800" dirty="0" smtClean="0">
                          <a:effectLst/>
                        </a:rPr>
                      </a:br>
                      <a:r>
                        <a:rPr lang="en-GB" sz="1800" dirty="0" smtClean="0">
                          <a:effectLst/>
                        </a:rPr>
                        <a:t>deposition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N </a:t>
                      </a:r>
                      <a:r>
                        <a:rPr lang="en-GB" sz="1800" dirty="0" smtClean="0">
                          <a:effectLst/>
                        </a:rPr>
                        <a:t/>
                      </a:r>
                      <a:br>
                        <a:rPr lang="en-GB" sz="1800" dirty="0" smtClean="0">
                          <a:effectLst/>
                        </a:rPr>
                      </a:br>
                      <a:r>
                        <a:rPr lang="en-GB" sz="1800" dirty="0" smtClean="0">
                          <a:effectLst/>
                        </a:rPr>
                        <a:t>deposition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TDN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PO</a:t>
                      </a:r>
                      <a:r>
                        <a:rPr lang="en-GB" sz="1800" baseline="-25000" dirty="0">
                          <a:effectLst/>
                        </a:rPr>
                        <a:t>4</a:t>
                      </a:r>
                      <a:r>
                        <a:rPr lang="en-GB" sz="1800" dirty="0">
                          <a:effectLst/>
                        </a:rPr>
                        <a:t>-P</a:t>
                      </a:r>
                      <a:endParaRPr lang="en-US" sz="1800" dirty="0">
                        <a:effectLst/>
                        <a:latin typeface="Times New Roman"/>
                        <a:ea typeface="Times New Roman"/>
                      </a:endParaRPr>
                    </a:p>
                  </a:txBody>
                  <a:tcPr marL="44450" marR="44450" marT="0" marB="0" anchor="b">
                    <a:solidFill>
                      <a:schemeClr val="bg1">
                        <a:lumMod val="95000"/>
                      </a:schemeClr>
                    </a:solidFill>
                  </a:tcPr>
                </a:tc>
              </a:tr>
              <a:tr h="396926">
                <a:tc>
                  <a:txBody>
                    <a:bodyPr/>
                    <a:lstStyle/>
                    <a:p>
                      <a:pPr algn="l">
                        <a:lnSpc>
                          <a:spcPct val="115000"/>
                        </a:lnSpc>
                        <a:spcAft>
                          <a:spcPts val="0"/>
                        </a:spcAft>
                      </a:pPr>
                      <a:r>
                        <a:rPr lang="nl-NL" sz="1800" dirty="0" smtClean="0">
                          <a:effectLst/>
                        </a:rPr>
                        <a:t>River </a:t>
                      </a:r>
                      <a:r>
                        <a:rPr lang="nl-NL" sz="1800" dirty="0" err="1" smtClean="0">
                          <a:effectLst/>
                        </a:rPr>
                        <a:t>Distance</a:t>
                      </a:r>
                      <a:endParaRPr lang="en-US" sz="1800" dirty="0">
                        <a:effectLst/>
                        <a:latin typeface="Times New Roman"/>
                        <a:ea typeface="Times New Roman"/>
                      </a:endParaRPr>
                    </a:p>
                  </a:txBody>
                  <a:tcPr marL="44450" marR="44450" marT="0" marB="0" anchor="ctr">
                    <a:solidFill>
                      <a:schemeClr val="bg1">
                        <a:lumMod val="50000"/>
                      </a:schemeClr>
                    </a:solidFill>
                  </a:tcPr>
                </a:tc>
                <a:tc>
                  <a:txBody>
                    <a:bodyPr/>
                    <a:lstStyle/>
                    <a:p>
                      <a:pPr algn="r">
                        <a:lnSpc>
                          <a:spcPct val="115000"/>
                        </a:lnSpc>
                        <a:spcAft>
                          <a:spcPts val="0"/>
                        </a:spcAft>
                      </a:pPr>
                      <a:r>
                        <a:rPr lang="nl-NL" sz="1800" dirty="0" smtClean="0">
                          <a:effectLst/>
                        </a:rPr>
                        <a:t>0.80</a:t>
                      </a:r>
                      <a:endParaRPr lang="en-US" sz="1800" dirty="0">
                        <a:effectLst/>
                        <a:latin typeface="Times New Roman"/>
                        <a:ea typeface="Times New Roman"/>
                      </a:endParaRPr>
                    </a:p>
                  </a:txBody>
                  <a:tcPr marL="44450" marR="44450" marT="0" marB="0" anchor="ctr">
                    <a:solidFill>
                      <a:srgbClr val="8AA5BC"/>
                    </a:solidFill>
                  </a:tcPr>
                </a:tc>
                <a:tc>
                  <a:txBody>
                    <a:bodyPr/>
                    <a:lstStyle/>
                    <a:p>
                      <a:pPr algn="r">
                        <a:lnSpc>
                          <a:spcPct val="115000"/>
                        </a:lnSpc>
                        <a:spcAft>
                          <a:spcPts val="0"/>
                        </a:spcAft>
                      </a:pPr>
                      <a:r>
                        <a:rPr lang="nl-NL" sz="1800" dirty="0">
                          <a:effectLst/>
                        </a:rPr>
                        <a:t>-</a:t>
                      </a:r>
                      <a:r>
                        <a:rPr lang="nl-NL" sz="1800" dirty="0" smtClean="0">
                          <a:effectLst/>
                        </a:rPr>
                        <a:t>0.67</a:t>
                      </a:r>
                      <a:endParaRPr lang="en-US" sz="1800" dirty="0">
                        <a:effectLst/>
                        <a:latin typeface="Times New Roman"/>
                        <a:ea typeface="Times New Roman"/>
                      </a:endParaRPr>
                    </a:p>
                  </a:txBody>
                  <a:tcPr marL="44450" marR="44450" marT="0" marB="0" anchor="ctr">
                    <a:solidFill>
                      <a:srgbClr val="FECBCA"/>
                    </a:solidFill>
                  </a:tcPr>
                </a:tc>
                <a:tc>
                  <a:txBody>
                    <a:bodyPr/>
                    <a:lstStyle/>
                    <a:p>
                      <a:pPr algn="r">
                        <a:lnSpc>
                          <a:spcPct val="115000"/>
                        </a:lnSpc>
                        <a:spcAft>
                          <a:spcPts val="0"/>
                        </a:spcAft>
                      </a:pPr>
                      <a:r>
                        <a:rPr lang="nl-NL" sz="1800" dirty="0">
                          <a:effectLst/>
                        </a:rPr>
                        <a:t>-</a:t>
                      </a:r>
                      <a:r>
                        <a:rPr lang="nl-NL" sz="1800" dirty="0" smtClean="0">
                          <a:effectLst/>
                        </a:rPr>
                        <a:t>0.75</a:t>
                      </a:r>
                      <a:endParaRPr lang="en-US" sz="1800" dirty="0">
                        <a:effectLst/>
                        <a:latin typeface="Times New Roman"/>
                        <a:ea typeface="Times New Roman"/>
                      </a:endParaRPr>
                    </a:p>
                  </a:txBody>
                  <a:tcPr marL="44450" marR="44450" marT="0" marB="0" anchor="ctr">
                    <a:solidFill>
                      <a:srgbClr val="FEB6B4"/>
                    </a:solidFill>
                  </a:tcPr>
                </a:tc>
                <a:tc>
                  <a:txBody>
                    <a:bodyPr/>
                    <a:lstStyle/>
                    <a:p>
                      <a:pPr marL="0" algn="r" rtl="0" eaLnBrk="1" latinLnBrk="0" hangingPunct="1">
                        <a:lnSpc>
                          <a:spcPct val="115000"/>
                        </a:lnSpc>
                        <a:spcAft>
                          <a:spcPts val="0"/>
                        </a:spcAft>
                      </a:pPr>
                      <a:r>
                        <a:rPr kumimoji="0" lang="nl-NL" sz="1800" kern="1200" dirty="0">
                          <a:solidFill>
                            <a:schemeClr val="dk1"/>
                          </a:solidFill>
                          <a:effectLst/>
                          <a:latin typeface="+mn-lt"/>
                          <a:ea typeface="+mn-ea"/>
                          <a:cs typeface="+mn-cs"/>
                        </a:rPr>
                        <a:t>-</a:t>
                      </a:r>
                      <a:r>
                        <a:rPr kumimoji="0" lang="nl-NL" sz="1800" kern="1200" dirty="0" smtClean="0">
                          <a:solidFill>
                            <a:schemeClr val="dk1"/>
                          </a:solidFill>
                          <a:effectLst/>
                          <a:latin typeface="+mn-lt"/>
                          <a:ea typeface="+mn-ea"/>
                          <a:cs typeface="+mn-cs"/>
                        </a:rPr>
                        <a:t>0.65</a:t>
                      </a:r>
                      <a:endParaRPr kumimoji="0" lang="en-US" sz="1800" kern="1200" dirty="0">
                        <a:solidFill>
                          <a:schemeClr val="dk1"/>
                        </a:solidFill>
                        <a:effectLst/>
                        <a:latin typeface="+mn-lt"/>
                        <a:ea typeface="+mn-ea"/>
                        <a:cs typeface="+mn-cs"/>
                      </a:endParaRPr>
                    </a:p>
                  </a:txBody>
                  <a:tcPr marL="44450" marR="44450" marT="0" marB="0" anchor="ctr">
                    <a:solidFill>
                      <a:srgbClr val="FECBCA"/>
                    </a:solidFill>
                  </a:tcPr>
                </a:tc>
                <a:tc>
                  <a:txBody>
                    <a:bodyPr/>
                    <a:lstStyle/>
                    <a:p>
                      <a:pPr algn="r">
                        <a:lnSpc>
                          <a:spcPct val="115000"/>
                        </a:lnSpc>
                        <a:spcAft>
                          <a:spcPts val="0"/>
                        </a:spcAft>
                      </a:pPr>
                      <a:r>
                        <a:rPr lang="nl-NL" sz="1800" dirty="0">
                          <a:effectLst/>
                        </a:rPr>
                        <a:t>-</a:t>
                      </a:r>
                      <a:r>
                        <a:rPr lang="nl-NL" sz="1800" dirty="0" smtClean="0">
                          <a:effectLst/>
                        </a:rPr>
                        <a:t>0.73</a:t>
                      </a:r>
                      <a:endParaRPr lang="en-US" sz="1800" dirty="0">
                        <a:effectLst/>
                        <a:latin typeface="Times New Roman"/>
                        <a:ea typeface="Times New Roman"/>
                      </a:endParaRPr>
                    </a:p>
                  </a:txBody>
                  <a:tcPr marL="44450" marR="44450" marT="0" marB="0" anchor="ctr">
                    <a:solidFill>
                      <a:srgbClr val="FEB6B4"/>
                    </a:solidFill>
                  </a:tcPr>
                </a:tc>
                <a:tc>
                  <a:txBody>
                    <a:bodyPr/>
                    <a:lstStyle/>
                    <a:p>
                      <a:pPr algn="r">
                        <a:lnSpc>
                          <a:spcPct val="115000"/>
                        </a:lnSpc>
                        <a:spcAft>
                          <a:spcPts val="0"/>
                        </a:spcAft>
                      </a:pPr>
                      <a:r>
                        <a:rPr lang="nl-NL" sz="1800" dirty="0">
                          <a:effectLst/>
                        </a:rPr>
                        <a:t>-</a:t>
                      </a:r>
                      <a:r>
                        <a:rPr lang="nl-NL" sz="1800" dirty="0" smtClean="0">
                          <a:effectLst/>
                        </a:rPr>
                        <a:t>0.20</a:t>
                      </a:r>
                      <a:endParaRPr lang="en-US" sz="1800" dirty="0">
                        <a:effectLst/>
                        <a:latin typeface="Times New Roman"/>
                        <a:ea typeface="Times New Roman"/>
                      </a:endParaRPr>
                    </a:p>
                  </a:txBody>
                  <a:tcPr marL="44450" marR="44450" marT="0" marB="0" anchor="ctr">
                    <a:noFill/>
                  </a:tcPr>
                </a:tc>
              </a:tr>
              <a:tr h="396926">
                <a:tc>
                  <a:txBody>
                    <a:bodyPr/>
                    <a:lstStyle/>
                    <a:p>
                      <a:pPr algn="l">
                        <a:lnSpc>
                          <a:spcPct val="115000"/>
                        </a:lnSpc>
                        <a:spcAft>
                          <a:spcPts val="0"/>
                        </a:spcAft>
                      </a:pPr>
                      <a:r>
                        <a:rPr lang="nl-NL" sz="1800" dirty="0" err="1" smtClean="0">
                          <a:effectLst/>
                        </a:rPr>
                        <a:t>Elevation</a:t>
                      </a:r>
                      <a:endParaRPr lang="en-US" sz="1800" dirty="0">
                        <a:effectLst/>
                        <a:latin typeface="Times New Roman"/>
                        <a:ea typeface="Times New Roman"/>
                      </a:endParaRPr>
                    </a:p>
                  </a:txBody>
                  <a:tcPr marL="44450" marR="44450" marT="0" marB="0" anchor="ctr">
                    <a:solidFill>
                      <a:schemeClr val="bg1">
                        <a:lumMod val="50000"/>
                      </a:schemeClr>
                    </a:solidFill>
                  </a:tcPr>
                </a:tc>
                <a:tc>
                  <a:txBody>
                    <a:bodyPr/>
                    <a:lstStyle/>
                    <a:p>
                      <a:pPr algn="r">
                        <a:lnSpc>
                          <a:spcPct val="115000"/>
                        </a:lnSpc>
                        <a:spcAft>
                          <a:spcPts val="0"/>
                        </a:spcAft>
                      </a:pPr>
                      <a:r>
                        <a:rPr lang="nl-NL" sz="1800">
                          <a:effectLst/>
                        </a:rPr>
                        <a:t> </a:t>
                      </a:r>
                      <a:endParaRPr lang="en-US" sz="1800">
                        <a:effectLst/>
                        <a:latin typeface="Times New Roman"/>
                        <a:ea typeface="Times New Roman"/>
                      </a:endParaRPr>
                    </a:p>
                  </a:txBody>
                  <a:tcPr marL="44450" marR="44450" marT="0" marB="0" anchor="ctr">
                    <a:noFill/>
                  </a:tcPr>
                </a:tc>
                <a:tc>
                  <a:txBody>
                    <a:bodyPr/>
                    <a:lstStyle/>
                    <a:p>
                      <a:pPr algn="r">
                        <a:lnSpc>
                          <a:spcPct val="115000"/>
                        </a:lnSpc>
                        <a:spcAft>
                          <a:spcPts val="0"/>
                        </a:spcAft>
                      </a:pPr>
                      <a:r>
                        <a:rPr lang="nl-NL" sz="1800" dirty="0">
                          <a:effectLst/>
                        </a:rPr>
                        <a:t>-</a:t>
                      </a:r>
                      <a:r>
                        <a:rPr lang="nl-NL" sz="1800" dirty="0" smtClean="0">
                          <a:effectLst/>
                        </a:rPr>
                        <a:t>0.87</a:t>
                      </a:r>
                      <a:endParaRPr lang="en-US" sz="1800" dirty="0">
                        <a:effectLst/>
                        <a:latin typeface="Times New Roman"/>
                        <a:ea typeface="Times New Roman"/>
                      </a:endParaRPr>
                    </a:p>
                  </a:txBody>
                  <a:tcPr marL="44450" marR="44450" marT="0" marB="0" anchor="ctr">
                    <a:solidFill>
                      <a:srgbClr val="FC8784"/>
                    </a:solidFill>
                  </a:tcPr>
                </a:tc>
                <a:tc>
                  <a:txBody>
                    <a:bodyPr/>
                    <a:lstStyle/>
                    <a:p>
                      <a:pPr algn="r">
                        <a:lnSpc>
                          <a:spcPct val="115000"/>
                        </a:lnSpc>
                        <a:spcAft>
                          <a:spcPts val="0"/>
                        </a:spcAft>
                      </a:pPr>
                      <a:r>
                        <a:rPr lang="nl-NL" sz="1800" dirty="0">
                          <a:effectLst/>
                        </a:rPr>
                        <a:t>-</a:t>
                      </a:r>
                      <a:r>
                        <a:rPr lang="nl-NL" sz="1800" dirty="0" smtClean="0">
                          <a:effectLst/>
                        </a:rPr>
                        <a:t>0.62</a:t>
                      </a:r>
                      <a:endParaRPr lang="en-US" sz="1800" dirty="0">
                        <a:effectLst/>
                        <a:latin typeface="Times New Roman"/>
                        <a:ea typeface="Times New Roman"/>
                      </a:endParaRPr>
                    </a:p>
                  </a:txBody>
                  <a:tcPr marL="44450" marR="44450" marT="0" marB="0" anchor="ctr">
                    <a:solidFill>
                      <a:srgbClr val="FECBCA"/>
                    </a:solidFill>
                  </a:tcPr>
                </a:tc>
                <a:tc>
                  <a:txBody>
                    <a:bodyPr/>
                    <a:lstStyle/>
                    <a:p>
                      <a:pPr algn="r">
                        <a:lnSpc>
                          <a:spcPct val="115000"/>
                        </a:lnSpc>
                        <a:spcAft>
                          <a:spcPts val="0"/>
                        </a:spcAft>
                      </a:pPr>
                      <a:r>
                        <a:rPr lang="nl-NL" sz="1800" b="0" u="none" dirty="0">
                          <a:effectLst/>
                        </a:rPr>
                        <a:t>-</a:t>
                      </a:r>
                      <a:r>
                        <a:rPr lang="nl-NL" sz="1800" b="0" u="none" dirty="0" smtClean="0">
                          <a:effectLst/>
                        </a:rPr>
                        <a:t>0.56</a:t>
                      </a:r>
                      <a:endParaRPr lang="en-US" sz="1800" b="0" u="none" dirty="0">
                        <a:effectLst/>
                        <a:latin typeface="Times New Roman"/>
                        <a:ea typeface="Times New Roman"/>
                      </a:endParaRPr>
                    </a:p>
                  </a:txBody>
                  <a:tcPr marL="44450" marR="44450" marT="0" marB="0" anchor="ctr">
                    <a:solidFill>
                      <a:srgbClr val="FFE8E7"/>
                    </a:solidFill>
                  </a:tcPr>
                </a:tc>
                <a:tc>
                  <a:txBody>
                    <a:bodyPr/>
                    <a:lstStyle/>
                    <a:p>
                      <a:pPr algn="r">
                        <a:lnSpc>
                          <a:spcPct val="115000"/>
                        </a:lnSpc>
                        <a:spcAft>
                          <a:spcPts val="0"/>
                        </a:spcAft>
                      </a:pPr>
                      <a:r>
                        <a:rPr lang="nl-NL" sz="1800" dirty="0">
                          <a:effectLst/>
                        </a:rPr>
                        <a:t>-</a:t>
                      </a:r>
                      <a:r>
                        <a:rPr lang="nl-NL" sz="1800" dirty="0" smtClean="0">
                          <a:effectLst/>
                        </a:rPr>
                        <a:t>0.82</a:t>
                      </a:r>
                      <a:endParaRPr lang="en-US" sz="1800" dirty="0">
                        <a:effectLst/>
                        <a:latin typeface="Times New Roman"/>
                        <a:ea typeface="Times New Roman"/>
                      </a:endParaRPr>
                    </a:p>
                  </a:txBody>
                  <a:tcPr marL="44450" marR="44450" marT="0" marB="0" anchor="ctr">
                    <a:solidFill>
                      <a:srgbClr val="FC8784"/>
                    </a:solidFill>
                  </a:tcPr>
                </a:tc>
                <a:tc>
                  <a:txBody>
                    <a:bodyPr/>
                    <a:lstStyle/>
                    <a:p>
                      <a:pPr algn="r">
                        <a:lnSpc>
                          <a:spcPct val="115000"/>
                        </a:lnSpc>
                        <a:spcAft>
                          <a:spcPts val="0"/>
                        </a:spcAft>
                      </a:pPr>
                      <a:r>
                        <a:rPr lang="nl-NL" sz="1800" dirty="0">
                          <a:effectLst/>
                        </a:rPr>
                        <a:t>-</a:t>
                      </a:r>
                      <a:r>
                        <a:rPr lang="nl-NL" sz="1800" dirty="0" smtClean="0">
                          <a:effectLst/>
                        </a:rPr>
                        <a:t>0.01</a:t>
                      </a:r>
                      <a:endParaRPr lang="en-US" sz="1800" dirty="0">
                        <a:effectLst/>
                        <a:latin typeface="Times New Roman"/>
                        <a:ea typeface="Times New Roman"/>
                      </a:endParaRPr>
                    </a:p>
                  </a:txBody>
                  <a:tcPr marL="44450" marR="44450" marT="0" marB="0" anchor="ctr">
                    <a:noFill/>
                  </a:tcPr>
                </a:tc>
              </a:tr>
              <a:tr h="396926">
                <a:tc>
                  <a:txBody>
                    <a:bodyPr/>
                    <a:lstStyle/>
                    <a:p>
                      <a:pPr algn="l">
                        <a:lnSpc>
                          <a:spcPct val="115000"/>
                        </a:lnSpc>
                        <a:spcAft>
                          <a:spcPts val="0"/>
                        </a:spcAft>
                      </a:pPr>
                      <a:r>
                        <a:rPr lang="nl-NL" sz="1800" dirty="0" smtClean="0">
                          <a:effectLst/>
                        </a:rPr>
                        <a:t>Water Depth</a:t>
                      </a:r>
                      <a:endParaRPr lang="en-US" sz="1800" dirty="0">
                        <a:effectLst/>
                        <a:latin typeface="Times New Roman"/>
                        <a:ea typeface="Times New Roman"/>
                      </a:endParaRPr>
                    </a:p>
                  </a:txBody>
                  <a:tcPr marL="44450" marR="44450" marT="0" marB="0" anchor="ctr">
                    <a:solidFill>
                      <a:schemeClr val="bg1">
                        <a:lumMod val="50000"/>
                      </a:schemeClr>
                    </a:solidFill>
                  </a:tcPr>
                </a:tc>
                <a:tc>
                  <a:txBody>
                    <a:bodyPr/>
                    <a:lstStyle/>
                    <a:p>
                      <a:pPr algn="r">
                        <a:lnSpc>
                          <a:spcPct val="115000"/>
                        </a:lnSpc>
                        <a:spcAft>
                          <a:spcPts val="0"/>
                        </a:spcAft>
                      </a:pPr>
                      <a:r>
                        <a:rPr lang="nl-NL" sz="1800">
                          <a:effectLst/>
                        </a:rPr>
                        <a:t> </a:t>
                      </a:r>
                      <a:endParaRPr lang="en-US" sz="1800">
                        <a:effectLst/>
                        <a:latin typeface="Times New Roman"/>
                        <a:ea typeface="Times New Roman"/>
                      </a:endParaRPr>
                    </a:p>
                  </a:txBody>
                  <a:tcPr marL="44450" marR="44450" marT="0" marB="0" anchor="ctr">
                    <a:noFill/>
                  </a:tcPr>
                </a:tc>
                <a:tc>
                  <a:txBody>
                    <a:bodyPr/>
                    <a:lstStyle/>
                    <a:p>
                      <a:pPr algn="r">
                        <a:lnSpc>
                          <a:spcPct val="115000"/>
                        </a:lnSpc>
                        <a:spcAft>
                          <a:spcPts val="0"/>
                        </a:spcAft>
                      </a:pPr>
                      <a:r>
                        <a:rPr lang="nl-NL" sz="1800" dirty="0">
                          <a:effectLst/>
                        </a:rPr>
                        <a:t> </a:t>
                      </a:r>
                      <a:endParaRPr lang="en-US" sz="1800" dirty="0">
                        <a:effectLst/>
                        <a:latin typeface="Times New Roman"/>
                        <a:ea typeface="Times New Roman"/>
                      </a:endParaRPr>
                    </a:p>
                  </a:txBody>
                  <a:tcPr marL="44450" marR="44450" marT="0" marB="0" anchor="ctr">
                    <a:noFill/>
                  </a:tcPr>
                </a:tc>
                <a:tc>
                  <a:txBody>
                    <a:bodyPr/>
                    <a:lstStyle/>
                    <a:p>
                      <a:pPr algn="r">
                        <a:lnSpc>
                          <a:spcPct val="115000"/>
                        </a:lnSpc>
                        <a:spcAft>
                          <a:spcPts val="0"/>
                        </a:spcAft>
                      </a:pPr>
                      <a:r>
                        <a:rPr lang="nl-NL" sz="1800" dirty="0" smtClean="0">
                          <a:effectLst/>
                        </a:rPr>
                        <a:t>0.70</a:t>
                      </a:r>
                      <a:endParaRPr lang="en-US" sz="1800" dirty="0">
                        <a:effectLst/>
                        <a:latin typeface="Times New Roman"/>
                        <a:ea typeface="Times New Roman"/>
                      </a:endParaRPr>
                    </a:p>
                  </a:txBody>
                  <a:tcPr marL="44450" marR="44450" marT="0" marB="0" anchor="ctr">
                    <a:solidFill>
                      <a:srgbClr val="A7BCCD"/>
                    </a:solidFill>
                  </a:tcPr>
                </a:tc>
                <a:tc>
                  <a:txBody>
                    <a:bodyPr/>
                    <a:lstStyle/>
                    <a:p>
                      <a:pPr algn="r">
                        <a:lnSpc>
                          <a:spcPct val="115000"/>
                        </a:lnSpc>
                        <a:spcAft>
                          <a:spcPts val="0"/>
                        </a:spcAft>
                      </a:pPr>
                      <a:r>
                        <a:rPr lang="nl-NL" sz="1800" dirty="0" smtClean="0">
                          <a:effectLst/>
                        </a:rPr>
                        <a:t>0.71</a:t>
                      </a:r>
                      <a:endParaRPr lang="en-US" sz="1800" dirty="0">
                        <a:effectLst/>
                        <a:latin typeface="Times New Roman"/>
                        <a:ea typeface="Times New Roman"/>
                      </a:endParaRPr>
                    </a:p>
                  </a:txBody>
                  <a:tcPr marL="44450" marR="44450" marT="0" marB="0" anchor="ctr">
                    <a:solidFill>
                      <a:srgbClr val="A7BCCD"/>
                    </a:solidFill>
                  </a:tcPr>
                </a:tc>
                <a:tc>
                  <a:txBody>
                    <a:bodyPr/>
                    <a:lstStyle/>
                    <a:p>
                      <a:pPr algn="r">
                        <a:lnSpc>
                          <a:spcPct val="115000"/>
                        </a:lnSpc>
                        <a:spcAft>
                          <a:spcPts val="0"/>
                        </a:spcAft>
                      </a:pPr>
                      <a:r>
                        <a:rPr lang="nl-NL" sz="1800" dirty="0" smtClean="0">
                          <a:effectLst/>
                        </a:rPr>
                        <a:t>0.75</a:t>
                      </a:r>
                      <a:endParaRPr lang="en-US" sz="1800" dirty="0">
                        <a:effectLst/>
                        <a:latin typeface="Times New Roman"/>
                        <a:ea typeface="Times New Roman"/>
                      </a:endParaRPr>
                    </a:p>
                  </a:txBody>
                  <a:tcPr marL="44450" marR="44450" marT="0" marB="0" anchor="ctr">
                    <a:solidFill>
                      <a:srgbClr val="A7BCCD"/>
                    </a:solidFill>
                  </a:tcPr>
                </a:tc>
                <a:tc>
                  <a:txBody>
                    <a:bodyPr/>
                    <a:lstStyle/>
                    <a:p>
                      <a:pPr algn="r">
                        <a:lnSpc>
                          <a:spcPct val="115000"/>
                        </a:lnSpc>
                        <a:spcAft>
                          <a:spcPts val="0"/>
                        </a:spcAft>
                      </a:pPr>
                      <a:r>
                        <a:rPr lang="nl-NL" sz="1800" dirty="0">
                          <a:effectLst/>
                        </a:rPr>
                        <a:t>-</a:t>
                      </a:r>
                      <a:r>
                        <a:rPr lang="nl-NL" sz="1800" dirty="0" smtClean="0">
                          <a:effectLst/>
                        </a:rPr>
                        <a:t>0.00</a:t>
                      </a:r>
                      <a:endParaRPr lang="en-US" sz="1800" dirty="0">
                        <a:effectLst/>
                        <a:latin typeface="Times New Roman"/>
                        <a:ea typeface="Times New Roman"/>
                      </a:endParaRPr>
                    </a:p>
                  </a:txBody>
                  <a:tcPr marL="44450" marR="44450" marT="0" marB="0" anchor="ctr">
                    <a:noFill/>
                  </a:tcPr>
                </a:tc>
              </a:tr>
            </a:tbl>
          </a:graphicData>
        </a:graphic>
      </p:graphicFrame>
    </p:spTree>
    <p:extLst>
      <p:ext uri="{BB962C8B-B14F-4D97-AF65-F5344CB8AC3E}">
        <p14:creationId xmlns:p14="http://schemas.microsoft.com/office/powerpoint/2010/main" val="3284838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2961579434"/>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3894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638474" y="1413211"/>
            <a:ext cx="8229434" cy="4158000"/>
          </a:xfrm>
        </p:spPr>
        <p:txBody>
          <a:bodyPr/>
          <a:lstStyle/>
          <a:p>
            <a:r>
              <a:rPr lang="nl-NL" b="1" dirty="0" err="1" smtClean="0"/>
              <a:t>Aboveground</a:t>
            </a:r>
            <a:r>
              <a:rPr lang="nl-NL" b="1" dirty="0" smtClean="0"/>
              <a:t> </a:t>
            </a:r>
            <a:r>
              <a:rPr lang="nl-NL" b="1" dirty="0" err="1"/>
              <a:t>biomass</a:t>
            </a:r>
            <a:r>
              <a:rPr lang="nl-NL" b="1" dirty="0"/>
              <a:t> </a:t>
            </a:r>
            <a:r>
              <a:rPr lang="nl-NL" dirty="0" err="1"/>
              <a:t>vascular</a:t>
            </a:r>
            <a:r>
              <a:rPr lang="nl-NL" dirty="0"/>
              <a:t> species </a:t>
            </a:r>
          </a:p>
          <a:p>
            <a:endParaRPr lang="nl-NL" dirty="0" smtClean="0"/>
          </a:p>
          <a:p>
            <a:r>
              <a:rPr lang="nl-NL" b="1" dirty="0" smtClean="0"/>
              <a:t>Species </a:t>
            </a:r>
            <a:r>
              <a:rPr lang="nl-NL" b="1" dirty="0" err="1" smtClean="0"/>
              <a:t>richness</a:t>
            </a:r>
            <a:r>
              <a:rPr lang="nl-NL" b="1" dirty="0" smtClean="0"/>
              <a:t> </a:t>
            </a:r>
            <a:endParaRPr lang="nl-NL" dirty="0"/>
          </a:p>
        </p:txBody>
      </p:sp>
      <p:sp>
        <p:nvSpPr>
          <p:cNvPr id="4" name="Slide Number Placeholder 3"/>
          <p:cNvSpPr>
            <a:spLocks noGrp="1"/>
          </p:cNvSpPr>
          <p:nvPr>
            <p:ph type="sldNum" sz="quarter" idx="4"/>
          </p:nvPr>
        </p:nvSpPr>
        <p:spPr/>
        <p:txBody>
          <a:bodyPr/>
          <a:lstStyle/>
          <a:p>
            <a:fld id="{26641ACB-3ECC-42B9-977D-753881E09525}" type="slidenum">
              <a:rPr lang="nl-NL" smtClean="0"/>
              <a:pPr/>
              <a:t>12</a:t>
            </a:fld>
            <a:endParaRPr lang="nl-NL" dirty="0"/>
          </a:p>
        </p:txBody>
      </p:sp>
      <p:pic>
        <p:nvPicPr>
          <p:cNvPr id="36867" name="Picture 3" descr="\\soliscom.uu.nl\uu\Users\Keize003\My Documents\Dropbox\Keizer et al. - PS and mats\figures\figure methods all.png"/>
          <p:cNvPicPr>
            <a:picLocks noChangeAspect="1" noChangeArrowheads="1"/>
          </p:cNvPicPr>
          <p:nvPr/>
        </p:nvPicPr>
        <p:blipFill rotWithShape="1">
          <a:blip r:embed="rId7">
            <a:extLst>
              <a:ext uri="{28A0092B-C50C-407E-A947-70E740481C1C}">
                <a14:useLocalDpi xmlns:a14="http://schemas.microsoft.com/office/drawing/2010/main" val="0"/>
              </a:ext>
            </a:extLst>
          </a:blip>
          <a:srcRect t="35761"/>
          <a:stretch/>
        </p:blipFill>
        <p:spPr bwMode="auto">
          <a:xfrm>
            <a:off x="-248478" y="3409121"/>
            <a:ext cx="9083368" cy="305308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Vegetation</a:t>
            </a:r>
            <a:endParaRPr lang="nl-NL" dirty="0"/>
          </a:p>
        </p:txBody>
      </p:sp>
      <p:sp>
        <p:nvSpPr>
          <p:cNvPr id="10"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Methodology</a:t>
            </a:r>
            <a:endParaRPr lang="en-US" i="1" dirty="0">
              <a:latin typeface="Helvetica"/>
              <a:cs typeface="Helvetica"/>
            </a:endParaRPr>
          </a:p>
        </p:txBody>
      </p:sp>
    </p:spTree>
    <p:extLst>
      <p:ext uri="{BB962C8B-B14F-4D97-AF65-F5344CB8AC3E}">
        <p14:creationId xmlns:p14="http://schemas.microsoft.com/office/powerpoint/2010/main" val="1487181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2716605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6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pPr/>
              <a:t>13</a:t>
            </a:fld>
            <a:endParaRPr lang="nl-NL" dirty="0"/>
          </a:p>
        </p:txBody>
      </p:sp>
      <p:sp>
        <p:nvSpPr>
          <p:cNvPr id="10" name="Title 1"/>
          <p:cNvSpPr txBox="1">
            <a:spLocks/>
          </p:cNvSpPr>
          <p:nvPr/>
        </p:nvSpPr>
        <p:spPr>
          <a:xfrm>
            <a:off x="977353" y="804558"/>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Vegetation</a:t>
            </a:r>
            <a:endParaRPr lang="nl-NL" dirty="0"/>
          </a:p>
        </p:txBody>
      </p:sp>
      <p:sp>
        <p:nvSpPr>
          <p:cNvPr id="11"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Results</a:t>
            </a:r>
            <a:endParaRPr lang="en-US" i="1" dirty="0">
              <a:latin typeface="Helvetica"/>
              <a:cs typeface="Helvetica"/>
            </a:endParaRPr>
          </a:p>
        </p:txBody>
      </p:sp>
      <p:graphicFrame>
        <p:nvGraphicFramePr>
          <p:cNvPr id="14" name="Table 13"/>
          <p:cNvGraphicFramePr>
            <a:graphicFrameLocks noGrp="1"/>
          </p:cNvGraphicFramePr>
          <p:nvPr>
            <p:extLst>
              <p:ext uri="{D42A27DB-BD31-4B8C-83A1-F6EECF244321}">
                <p14:modId xmlns:p14="http://schemas.microsoft.com/office/powerpoint/2010/main" val="1762750236"/>
              </p:ext>
            </p:extLst>
          </p:nvPr>
        </p:nvGraphicFramePr>
        <p:xfrm>
          <a:off x="121983" y="1444064"/>
          <a:ext cx="8910063" cy="2523744"/>
        </p:xfrm>
        <a:graphic>
          <a:graphicData uri="http://schemas.openxmlformats.org/drawingml/2006/table">
            <a:tbl>
              <a:tblPr firstRow="1" firstCol="1" bandRow="1">
                <a:tableStyleId>{073A0DAA-6AF3-43AB-8588-CEC1D06C72B9}</a:tableStyleId>
              </a:tblPr>
              <a:tblGrid>
                <a:gridCol w="1839108"/>
                <a:gridCol w="1149178"/>
                <a:gridCol w="1194117"/>
                <a:gridCol w="971476"/>
                <a:gridCol w="1071153"/>
                <a:gridCol w="1057836"/>
                <a:gridCol w="769937"/>
                <a:gridCol w="857258"/>
              </a:tblGrid>
              <a:tr h="494908">
                <a:tc>
                  <a:txBody>
                    <a:bodyPr/>
                    <a:lstStyle/>
                    <a:p>
                      <a:pPr algn="l">
                        <a:lnSpc>
                          <a:spcPct val="115000"/>
                        </a:lnSpc>
                        <a:spcAft>
                          <a:spcPts val="0"/>
                        </a:spcAft>
                      </a:pPr>
                      <a:r>
                        <a:rPr lang="en-GB" sz="1800" dirty="0">
                          <a:effectLst/>
                        </a:rPr>
                        <a:t> </a:t>
                      </a:r>
                      <a:endParaRPr lang="en-US" sz="1800" dirty="0">
                        <a:effectLst/>
                        <a:latin typeface="Times New Roman"/>
                        <a:ea typeface="Times New Roman"/>
                      </a:endParaRPr>
                    </a:p>
                  </a:txBody>
                  <a:tcPr marL="44450" marR="44450" marT="0" marB="0" anchor="b">
                    <a:solidFill>
                      <a:schemeClr val="bg1">
                        <a:lumMod val="50000"/>
                      </a:schemeClr>
                    </a:solidFill>
                  </a:tcPr>
                </a:tc>
                <a:tc gridSpan="3">
                  <a:txBody>
                    <a:bodyPr/>
                    <a:lstStyle/>
                    <a:p>
                      <a:pPr algn="ctr">
                        <a:lnSpc>
                          <a:spcPct val="115000"/>
                        </a:lnSpc>
                        <a:spcAft>
                          <a:spcPts val="0"/>
                        </a:spcAft>
                      </a:pPr>
                      <a:r>
                        <a:rPr lang="en-GB" sz="1800" dirty="0">
                          <a:effectLst/>
                        </a:rPr>
                        <a:t>Hydrology</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pPr algn="ctr">
                        <a:lnSpc>
                          <a:spcPct val="115000"/>
                        </a:lnSpc>
                        <a:spcAft>
                          <a:spcPts val="0"/>
                        </a:spcAft>
                      </a:pP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c gridSpan="2">
                  <a:txBody>
                    <a:bodyPr/>
                    <a:lstStyle/>
                    <a:p>
                      <a:pPr algn="ctr">
                        <a:lnSpc>
                          <a:spcPct val="115000"/>
                        </a:lnSpc>
                        <a:spcAft>
                          <a:spcPts val="0"/>
                        </a:spcAft>
                      </a:pPr>
                      <a:r>
                        <a:rPr lang="en-GB" sz="1800" dirty="0" smtClean="0">
                          <a:effectLst/>
                        </a:rPr>
                        <a:t>Sediment Deposition</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c gridSpan="2">
                  <a:txBody>
                    <a:bodyPr/>
                    <a:lstStyle/>
                    <a:p>
                      <a:pPr algn="ctr">
                        <a:lnSpc>
                          <a:spcPct val="115000"/>
                        </a:lnSpc>
                        <a:spcAft>
                          <a:spcPts val="0"/>
                        </a:spcAft>
                      </a:pPr>
                      <a:r>
                        <a:rPr lang="en-GB" sz="1800" dirty="0">
                          <a:effectLst/>
                        </a:rPr>
                        <a:t>Water </a:t>
                      </a:r>
                      <a:r>
                        <a:rPr lang="en-GB" sz="1800" dirty="0" smtClean="0">
                          <a:effectLst/>
                        </a:rPr>
                        <a:t/>
                      </a:r>
                      <a:br>
                        <a:rPr lang="en-GB" sz="1800" dirty="0" smtClean="0">
                          <a:effectLst/>
                        </a:rPr>
                      </a:br>
                      <a:r>
                        <a:rPr lang="en-GB" sz="1800" dirty="0" smtClean="0">
                          <a:effectLst/>
                        </a:rPr>
                        <a:t>Quality</a:t>
                      </a:r>
                      <a:endParaRPr lang="en-US" sz="1800" dirty="0">
                        <a:effectLst/>
                        <a:latin typeface="Times New Roman"/>
                        <a:ea typeface="Times New Roman"/>
                      </a:endParaRPr>
                    </a:p>
                  </a:txBody>
                  <a:tcPr marL="44450" marR="44450" marT="0" marB="0" anchor="ctr">
                    <a:solidFill>
                      <a:schemeClr val="bg1">
                        <a:lumMod val="50000"/>
                      </a:schemeClr>
                    </a:solidFill>
                  </a:tcPr>
                </a:tc>
                <a:tc hMerge="1">
                  <a:txBody>
                    <a:bodyPr/>
                    <a:lstStyle/>
                    <a:p>
                      <a:endParaRPr lang="en-US"/>
                    </a:p>
                  </a:txBody>
                  <a:tcPr/>
                </a:tc>
              </a:tr>
              <a:tr h="494908">
                <a:tc>
                  <a:txBody>
                    <a:bodyPr/>
                    <a:lstStyle/>
                    <a:p>
                      <a:pPr algn="l">
                        <a:lnSpc>
                          <a:spcPct val="115000"/>
                        </a:lnSpc>
                        <a:spcAft>
                          <a:spcPts val="0"/>
                        </a:spcAft>
                      </a:pPr>
                      <a:r>
                        <a:rPr lang="en-GB" sz="1800" dirty="0">
                          <a:effectLst/>
                        </a:rPr>
                        <a:t> </a:t>
                      </a:r>
                      <a:endParaRPr lang="en-US" sz="1800" dirty="0">
                        <a:effectLst/>
                        <a:latin typeface="Times New Roman"/>
                        <a:ea typeface="Times New Roman"/>
                      </a:endParaRPr>
                    </a:p>
                  </a:txBody>
                  <a:tcPr marL="44450" marR="44450" marT="0" marB="0" anchor="b">
                    <a:solidFill>
                      <a:schemeClr val="bg1">
                        <a:lumMod val="50000"/>
                      </a:schemeClr>
                    </a:solidFill>
                  </a:tcPr>
                </a:tc>
                <a:tc>
                  <a:txBody>
                    <a:bodyPr/>
                    <a:lstStyle/>
                    <a:p>
                      <a:pPr algn="ctr">
                        <a:lnSpc>
                          <a:spcPct val="115000"/>
                        </a:lnSpc>
                        <a:spcAft>
                          <a:spcPts val="0"/>
                        </a:spcAft>
                      </a:pPr>
                      <a:r>
                        <a:rPr lang="en-GB" sz="1800" dirty="0" smtClean="0">
                          <a:effectLst/>
                          <a:latin typeface="+mn-lt"/>
                          <a:ea typeface="+mn-ea"/>
                        </a:rPr>
                        <a:t>River</a:t>
                      </a:r>
                      <a:r>
                        <a:rPr lang="en-GB" sz="1800" baseline="0" dirty="0" smtClean="0">
                          <a:effectLst/>
                          <a:latin typeface="+mn-lt"/>
                          <a:ea typeface="+mn-ea"/>
                        </a:rPr>
                        <a:t> Distance</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smtClean="0">
                          <a:effectLst/>
                        </a:rPr>
                        <a:t>Elevation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smtClean="0">
                          <a:effectLst/>
                        </a:rPr>
                        <a:t>Water Depth</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smtClean="0">
                          <a:effectLst/>
                        </a:rPr>
                        <a:t>P</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smtClean="0">
                          <a:effectLst/>
                        </a:rPr>
                        <a:t>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TDN</a:t>
                      </a:r>
                      <a:endParaRPr lang="en-US" sz="1800" dirty="0">
                        <a:effectLst/>
                        <a:latin typeface="Times New Roman"/>
                        <a:ea typeface="Times New Roman"/>
                      </a:endParaRPr>
                    </a:p>
                  </a:txBody>
                  <a:tcPr marL="44450" marR="44450" marT="0" marB="0" anchor="b">
                    <a:solidFill>
                      <a:schemeClr val="bg1">
                        <a:lumMod val="95000"/>
                      </a:schemeClr>
                    </a:solidFill>
                  </a:tcPr>
                </a:tc>
                <a:tc>
                  <a:txBody>
                    <a:bodyPr/>
                    <a:lstStyle/>
                    <a:p>
                      <a:pPr algn="ctr">
                        <a:lnSpc>
                          <a:spcPct val="115000"/>
                        </a:lnSpc>
                        <a:spcAft>
                          <a:spcPts val="0"/>
                        </a:spcAft>
                      </a:pPr>
                      <a:r>
                        <a:rPr lang="en-GB" sz="1800" dirty="0">
                          <a:effectLst/>
                        </a:rPr>
                        <a:t>PO</a:t>
                      </a:r>
                      <a:r>
                        <a:rPr lang="en-GB" sz="1800" baseline="-25000" dirty="0">
                          <a:effectLst/>
                        </a:rPr>
                        <a:t>4</a:t>
                      </a:r>
                      <a:r>
                        <a:rPr lang="en-GB" sz="1800" dirty="0">
                          <a:effectLst/>
                        </a:rPr>
                        <a:t>-P</a:t>
                      </a:r>
                      <a:endParaRPr lang="en-US" sz="1800" dirty="0">
                        <a:effectLst/>
                        <a:latin typeface="Times New Roman"/>
                        <a:ea typeface="Times New Roman"/>
                      </a:endParaRPr>
                    </a:p>
                  </a:txBody>
                  <a:tcPr marL="44450" marR="44450" marT="0" marB="0" anchor="b">
                    <a:solidFill>
                      <a:schemeClr val="bg1">
                        <a:lumMod val="95000"/>
                      </a:schemeClr>
                    </a:solidFill>
                  </a:tcPr>
                </a:tc>
              </a:tr>
              <a:tr h="396926">
                <a:tc>
                  <a:txBody>
                    <a:bodyPr/>
                    <a:lstStyle/>
                    <a:p>
                      <a:pPr algn="l">
                        <a:lnSpc>
                          <a:spcPct val="115000"/>
                        </a:lnSpc>
                        <a:spcAft>
                          <a:spcPts val="0"/>
                        </a:spcAft>
                      </a:pPr>
                      <a:r>
                        <a:rPr lang="nl-NL" sz="1800" dirty="0" err="1" smtClean="0">
                          <a:effectLst/>
                        </a:rPr>
                        <a:t>Aboveground</a:t>
                      </a:r>
                      <a:r>
                        <a:rPr lang="nl-NL" sz="1800" dirty="0" smtClean="0">
                          <a:effectLst/>
                        </a:rPr>
                        <a:t> </a:t>
                      </a:r>
                      <a:r>
                        <a:rPr lang="nl-NL" sz="1800" dirty="0" err="1" smtClean="0">
                          <a:effectLst/>
                        </a:rPr>
                        <a:t>Biomass</a:t>
                      </a:r>
                      <a:endParaRPr lang="en-US" sz="1800" dirty="0">
                        <a:effectLst/>
                        <a:latin typeface="Times New Roman"/>
                        <a:ea typeface="Times New Roman"/>
                      </a:endParaRPr>
                    </a:p>
                  </a:txBody>
                  <a:tcPr marL="44450" marR="44450" marT="0" marB="0" anchor="ctr">
                    <a:solidFill>
                      <a:schemeClr val="bg1">
                        <a:lumMod val="50000"/>
                      </a:schemeClr>
                    </a:solidFill>
                  </a:tcPr>
                </a:tc>
                <a:tc>
                  <a:txBody>
                    <a:bodyPr/>
                    <a:lstStyle/>
                    <a:p>
                      <a:pPr algn="r">
                        <a:lnSpc>
                          <a:spcPct val="115000"/>
                        </a:lnSpc>
                        <a:spcAft>
                          <a:spcPts val="0"/>
                        </a:spcAft>
                      </a:pPr>
                      <a:r>
                        <a:rPr lang="nl-NL" sz="1800" dirty="0" smtClean="0">
                          <a:effectLst/>
                        </a:rPr>
                        <a:t>-0.52</a:t>
                      </a:r>
                      <a:endParaRPr lang="en-US" sz="1800" dirty="0">
                        <a:effectLst/>
                        <a:latin typeface="Times New Roman"/>
                        <a:ea typeface="Times New Roman"/>
                      </a:endParaRPr>
                    </a:p>
                  </a:txBody>
                  <a:tcPr marL="44450" marR="44450" marT="0" marB="0" anchor="ctr">
                    <a:solidFill>
                      <a:srgbClr val="FFE8E7"/>
                    </a:solidFill>
                  </a:tcPr>
                </a:tc>
                <a:tc>
                  <a:txBody>
                    <a:bodyPr/>
                    <a:lstStyle/>
                    <a:p>
                      <a:pPr algn="r">
                        <a:lnSpc>
                          <a:spcPct val="115000"/>
                        </a:lnSpc>
                        <a:spcAft>
                          <a:spcPts val="0"/>
                        </a:spcAft>
                      </a:pPr>
                      <a:r>
                        <a:rPr lang="nl-NL" sz="1800" dirty="0" smtClean="0">
                          <a:effectLst/>
                        </a:rPr>
                        <a:t>-0.46</a:t>
                      </a:r>
                      <a:endParaRPr lang="en-US" sz="1800"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dirty="0" smtClean="0">
                          <a:effectLst/>
                        </a:rPr>
                        <a:t>0.59</a:t>
                      </a:r>
                      <a:endParaRPr lang="en-US" sz="1800" dirty="0">
                        <a:effectLst/>
                        <a:latin typeface="Times New Roman"/>
                        <a:ea typeface="Times New Roman"/>
                      </a:endParaRPr>
                    </a:p>
                  </a:txBody>
                  <a:tcPr marL="44450" marR="44450" marT="0" marB="0" anchor="ctr">
                    <a:solidFill>
                      <a:srgbClr val="BDCEDD"/>
                    </a:solidFill>
                  </a:tcPr>
                </a:tc>
                <a:tc>
                  <a:txBody>
                    <a:bodyPr/>
                    <a:lstStyle/>
                    <a:p>
                      <a:pPr algn="r">
                        <a:lnSpc>
                          <a:spcPct val="115000"/>
                        </a:lnSpc>
                        <a:spcAft>
                          <a:spcPts val="0"/>
                        </a:spcAft>
                      </a:pPr>
                      <a:r>
                        <a:rPr lang="nl-NL" sz="1800" dirty="0" smtClean="0">
                          <a:effectLst/>
                        </a:rPr>
                        <a:t>0.65</a:t>
                      </a:r>
                      <a:endParaRPr lang="en-US" sz="1800" dirty="0">
                        <a:effectLst/>
                        <a:latin typeface="Times New Roman"/>
                        <a:ea typeface="Times New Roman"/>
                      </a:endParaRPr>
                    </a:p>
                  </a:txBody>
                  <a:tcPr marL="44450" marR="44450" marT="0" marB="0" anchor="ctr">
                    <a:solidFill>
                      <a:srgbClr val="A7BCCD"/>
                    </a:solidFill>
                  </a:tcPr>
                </a:tc>
                <a:tc>
                  <a:txBody>
                    <a:bodyPr/>
                    <a:lstStyle/>
                    <a:p>
                      <a:pPr marL="0" algn="r" rtl="0" eaLnBrk="1" latinLnBrk="0" hangingPunct="1">
                        <a:lnSpc>
                          <a:spcPct val="115000"/>
                        </a:lnSpc>
                        <a:spcAft>
                          <a:spcPts val="0"/>
                        </a:spcAft>
                      </a:pPr>
                      <a:r>
                        <a:rPr kumimoji="0" lang="nl-NL" sz="1800" kern="1200" dirty="0" smtClean="0">
                          <a:solidFill>
                            <a:schemeClr val="dk1"/>
                          </a:solidFill>
                          <a:effectLst/>
                          <a:latin typeface="+mn-lt"/>
                          <a:ea typeface="+mn-ea"/>
                          <a:cs typeface="+mn-cs"/>
                        </a:rPr>
                        <a:t>0.69</a:t>
                      </a:r>
                      <a:endParaRPr kumimoji="0" lang="en-US" sz="1800" kern="1200" dirty="0">
                        <a:solidFill>
                          <a:schemeClr val="dk1"/>
                        </a:solidFill>
                        <a:effectLst/>
                        <a:latin typeface="+mn-lt"/>
                        <a:ea typeface="+mn-ea"/>
                        <a:cs typeface="+mn-cs"/>
                      </a:endParaRPr>
                    </a:p>
                  </a:txBody>
                  <a:tcPr marL="44450" marR="44450" marT="0" marB="0" anchor="ctr">
                    <a:solidFill>
                      <a:srgbClr val="A7BCCD"/>
                    </a:solidFill>
                  </a:tcPr>
                </a:tc>
                <a:tc>
                  <a:txBody>
                    <a:bodyPr/>
                    <a:lstStyle/>
                    <a:p>
                      <a:pPr algn="r">
                        <a:lnSpc>
                          <a:spcPct val="115000"/>
                        </a:lnSpc>
                        <a:spcAft>
                          <a:spcPts val="0"/>
                        </a:spcAft>
                      </a:pPr>
                      <a:r>
                        <a:rPr lang="nl-NL" sz="1800" dirty="0" smtClean="0">
                          <a:effectLst/>
                        </a:rPr>
                        <a:t>0.41</a:t>
                      </a:r>
                      <a:endParaRPr lang="en-US" sz="1800"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dirty="0" smtClean="0">
                          <a:effectLst/>
                        </a:rPr>
                        <a:t>0.37</a:t>
                      </a:r>
                      <a:endParaRPr lang="en-US" sz="1800" dirty="0">
                        <a:effectLst/>
                        <a:latin typeface="Times New Roman"/>
                        <a:ea typeface="Times New Roman"/>
                      </a:endParaRPr>
                    </a:p>
                  </a:txBody>
                  <a:tcPr marL="44450" marR="44450" marT="0" marB="0" anchor="ctr">
                    <a:solidFill>
                      <a:schemeClr val="bg1">
                        <a:lumMod val="95000"/>
                      </a:schemeClr>
                    </a:solidFill>
                  </a:tcPr>
                </a:tc>
              </a:tr>
              <a:tr h="396926">
                <a:tc>
                  <a:txBody>
                    <a:bodyPr/>
                    <a:lstStyle/>
                    <a:p>
                      <a:pPr algn="l">
                        <a:lnSpc>
                          <a:spcPct val="115000"/>
                        </a:lnSpc>
                        <a:spcAft>
                          <a:spcPts val="0"/>
                        </a:spcAft>
                      </a:pPr>
                      <a:r>
                        <a:rPr lang="nl-NL" sz="1800" dirty="0" smtClean="0">
                          <a:effectLst/>
                        </a:rPr>
                        <a:t>Species </a:t>
                      </a:r>
                      <a:r>
                        <a:rPr lang="nl-NL" sz="1800" dirty="0" err="1" smtClean="0">
                          <a:effectLst/>
                        </a:rPr>
                        <a:t>Richness</a:t>
                      </a:r>
                      <a:endParaRPr lang="en-US" sz="1800" dirty="0">
                        <a:effectLst/>
                        <a:latin typeface="Times New Roman"/>
                        <a:ea typeface="Times New Roman"/>
                      </a:endParaRPr>
                    </a:p>
                  </a:txBody>
                  <a:tcPr marL="44450" marR="44450" marT="0" marB="0" anchor="ctr">
                    <a:solidFill>
                      <a:schemeClr val="bg1">
                        <a:lumMod val="50000"/>
                      </a:schemeClr>
                    </a:solidFill>
                  </a:tcPr>
                </a:tc>
                <a:tc>
                  <a:txBody>
                    <a:bodyPr/>
                    <a:lstStyle/>
                    <a:p>
                      <a:pPr algn="r">
                        <a:lnSpc>
                          <a:spcPct val="115000"/>
                        </a:lnSpc>
                        <a:spcAft>
                          <a:spcPts val="0"/>
                        </a:spcAft>
                      </a:pPr>
                      <a:r>
                        <a:rPr lang="nl-NL" sz="1800" dirty="0" smtClean="0">
                          <a:effectLst/>
                        </a:rPr>
                        <a:t>0.40</a:t>
                      </a:r>
                      <a:endParaRPr lang="en-US" sz="1800"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dirty="0" smtClean="0">
                          <a:effectLst/>
                        </a:rPr>
                        <a:t>0.83</a:t>
                      </a:r>
                      <a:endParaRPr lang="en-US" sz="1800" dirty="0">
                        <a:effectLst/>
                        <a:latin typeface="Times New Roman"/>
                        <a:ea typeface="Times New Roman"/>
                      </a:endParaRPr>
                    </a:p>
                  </a:txBody>
                  <a:tcPr marL="44450" marR="44450" marT="0" marB="0" anchor="ctr">
                    <a:solidFill>
                      <a:srgbClr val="8AA5BC"/>
                    </a:solidFill>
                  </a:tcPr>
                </a:tc>
                <a:tc>
                  <a:txBody>
                    <a:bodyPr/>
                    <a:lstStyle/>
                    <a:p>
                      <a:pPr algn="r">
                        <a:lnSpc>
                          <a:spcPct val="115000"/>
                        </a:lnSpc>
                        <a:spcAft>
                          <a:spcPts val="0"/>
                        </a:spcAft>
                      </a:pPr>
                      <a:r>
                        <a:rPr lang="nl-NL" sz="1800" dirty="0">
                          <a:effectLst/>
                        </a:rPr>
                        <a:t>-</a:t>
                      </a:r>
                      <a:r>
                        <a:rPr lang="nl-NL" sz="1800" dirty="0" smtClean="0">
                          <a:effectLst/>
                        </a:rPr>
                        <a:t>0.70</a:t>
                      </a:r>
                      <a:endParaRPr lang="en-US" sz="1800" dirty="0">
                        <a:effectLst/>
                        <a:latin typeface="Times New Roman"/>
                        <a:ea typeface="Times New Roman"/>
                      </a:endParaRPr>
                    </a:p>
                  </a:txBody>
                  <a:tcPr marL="44450" marR="44450" marT="0" marB="0" anchor="ctr">
                    <a:solidFill>
                      <a:srgbClr val="FECBCA"/>
                    </a:solidFill>
                  </a:tcPr>
                </a:tc>
                <a:tc>
                  <a:txBody>
                    <a:bodyPr/>
                    <a:lstStyle/>
                    <a:p>
                      <a:pPr algn="r">
                        <a:lnSpc>
                          <a:spcPct val="115000"/>
                        </a:lnSpc>
                        <a:spcAft>
                          <a:spcPts val="0"/>
                        </a:spcAft>
                      </a:pPr>
                      <a:r>
                        <a:rPr lang="nl-NL" sz="1800" dirty="0">
                          <a:effectLst/>
                        </a:rPr>
                        <a:t>-</a:t>
                      </a:r>
                      <a:r>
                        <a:rPr lang="nl-NL" sz="1800" dirty="0" smtClean="0">
                          <a:effectLst/>
                        </a:rPr>
                        <a:t>0.45</a:t>
                      </a:r>
                      <a:endParaRPr lang="en-US" sz="1800"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b="0" u="none" dirty="0">
                          <a:effectLst/>
                        </a:rPr>
                        <a:t>-</a:t>
                      </a:r>
                      <a:r>
                        <a:rPr lang="nl-NL" sz="1800" b="0" u="none" dirty="0" smtClean="0">
                          <a:effectLst/>
                        </a:rPr>
                        <a:t>0.41</a:t>
                      </a:r>
                      <a:endParaRPr lang="en-US" sz="1800" b="0" u="none"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dirty="0">
                          <a:effectLst/>
                        </a:rPr>
                        <a:t>-</a:t>
                      </a:r>
                      <a:r>
                        <a:rPr lang="nl-NL" sz="1800" dirty="0" smtClean="0">
                          <a:effectLst/>
                        </a:rPr>
                        <a:t>0.58</a:t>
                      </a:r>
                      <a:endParaRPr lang="en-US" sz="1800" dirty="0">
                        <a:effectLst/>
                        <a:latin typeface="Times New Roman"/>
                        <a:ea typeface="Times New Roman"/>
                      </a:endParaRPr>
                    </a:p>
                  </a:txBody>
                  <a:tcPr marL="44450" marR="44450" marT="0" marB="0" anchor="ctr">
                    <a:solidFill>
                      <a:schemeClr val="bg1">
                        <a:lumMod val="95000"/>
                      </a:schemeClr>
                    </a:solidFill>
                  </a:tcPr>
                </a:tc>
                <a:tc>
                  <a:txBody>
                    <a:bodyPr/>
                    <a:lstStyle/>
                    <a:p>
                      <a:pPr algn="r">
                        <a:lnSpc>
                          <a:spcPct val="115000"/>
                        </a:lnSpc>
                        <a:spcAft>
                          <a:spcPts val="0"/>
                        </a:spcAft>
                      </a:pPr>
                      <a:r>
                        <a:rPr lang="nl-NL" sz="1800" dirty="0">
                          <a:effectLst/>
                        </a:rPr>
                        <a:t>-</a:t>
                      </a:r>
                      <a:r>
                        <a:rPr lang="nl-NL" sz="1800" dirty="0" smtClean="0">
                          <a:effectLst/>
                        </a:rPr>
                        <a:t>0.47</a:t>
                      </a:r>
                      <a:endParaRPr lang="en-US" sz="1800" dirty="0">
                        <a:effectLst/>
                        <a:latin typeface="Times New Roman"/>
                        <a:ea typeface="Times New Roman"/>
                      </a:endParaRPr>
                    </a:p>
                  </a:txBody>
                  <a:tcPr marL="44450" marR="44450" marT="0" marB="0" anchor="ctr">
                    <a:solidFill>
                      <a:schemeClr val="bg1">
                        <a:lumMod val="95000"/>
                      </a:schemeClr>
                    </a:solidFill>
                  </a:tcPr>
                </a:tc>
              </a:tr>
            </a:tbl>
          </a:graphicData>
        </a:graphic>
      </p:graphicFrame>
      <p:pic>
        <p:nvPicPr>
          <p:cNvPr id="15" name="Picture 19" descr="\\soliscom.uu.nl\uu\Users\Keize003\My Documents\Dropbox\Keizer et al. - PS and mats\figures\figure results.png"/>
          <p:cNvPicPr>
            <a:picLocks noChangeAspect="1" noChangeArrowheads="1"/>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5405" r="460" b="16392"/>
          <a:stretch/>
        </p:blipFill>
        <p:spPr bwMode="auto">
          <a:xfrm>
            <a:off x="2644588" y="4113593"/>
            <a:ext cx="5513294" cy="2296172"/>
          </a:xfrm>
          <a:prstGeom prst="rect">
            <a:avLst/>
          </a:prstGeom>
          <a:solidFill>
            <a:schemeClr val="bg1"/>
          </a:solidFill>
          <a:ln>
            <a:noFill/>
          </a:ln>
          <a:extLst/>
        </p:spPr>
      </p:pic>
    </p:spTree>
    <p:extLst>
      <p:ext uri="{BB962C8B-B14F-4D97-AF65-F5344CB8AC3E}">
        <p14:creationId xmlns:p14="http://schemas.microsoft.com/office/powerpoint/2010/main" val="845859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6641ACB-3ECC-42B9-977D-753881E09525}" type="slidenum">
              <a:rPr lang="nl-NL" smtClean="0"/>
              <a:pPr/>
              <a:t>14</a:t>
            </a:fld>
            <a:endParaRPr lang="nl-NL" dirty="0"/>
          </a:p>
        </p:txBody>
      </p:sp>
      <p:sp>
        <p:nvSpPr>
          <p:cNvPr id="13" name="Title 1"/>
          <p:cNvSpPr txBox="1">
            <a:spLocks/>
          </p:cNvSpPr>
          <p:nvPr/>
        </p:nvSpPr>
        <p:spPr>
          <a:xfrm>
            <a:off x="977353" y="771105"/>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Nutrient</a:t>
            </a:r>
            <a:r>
              <a:rPr lang="nl-NL" dirty="0" smtClean="0"/>
              <a:t> Input</a:t>
            </a:r>
            <a:endParaRPr lang="nl-NL" dirty="0"/>
          </a:p>
        </p:txBody>
      </p:sp>
      <p:sp>
        <p:nvSpPr>
          <p:cNvPr id="14"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Results</a:t>
            </a:r>
            <a:endParaRPr lang="en-US" i="1" dirty="0">
              <a:latin typeface="Helvetica"/>
              <a:cs typeface="Helvetica"/>
            </a:endParaRPr>
          </a:p>
        </p:txBody>
      </p:sp>
      <p:sp>
        <p:nvSpPr>
          <p:cNvPr id="16" name="TextBox 15"/>
          <p:cNvSpPr txBox="1"/>
          <p:nvPr/>
        </p:nvSpPr>
        <p:spPr>
          <a:xfrm>
            <a:off x="1880713" y="3899038"/>
            <a:ext cx="5104878" cy="347490"/>
          </a:xfrm>
          <a:prstGeom prst="rect">
            <a:avLst/>
          </a:prstGeom>
          <a:solidFill>
            <a:srgbClr val="FFEDB3"/>
          </a:solidFill>
        </p:spPr>
        <p:txBody>
          <a:bodyPr wrap="square" rtlCol="0" anchor="ctr">
            <a:noAutofit/>
          </a:bodyPr>
          <a:lstStyle/>
          <a:p>
            <a:pPr algn="ctr"/>
            <a:r>
              <a:rPr lang="nl-NL" sz="2000" dirty="0" err="1" smtClean="0"/>
              <a:t>Dissolved</a:t>
            </a:r>
            <a:endParaRPr lang="nl-NL" sz="2000" dirty="0" smtClean="0"/>
          </a:p>
        </p:txBody>
      </p:sp>
      <p:sp>
        <p:nvSpPr>
          <p:cNvPr id="18" name="TextBox 17"/>
          <p:cNvSpPr txBox="1"/>
          <p:nvPr/>
        </p:nvSpPr>
        <p:spPr>
          <a:xfrm>
            <a:off x="1880713" y="1312963"/>
            <a:ext cx="5104878" cy="347490"/>
          </a:xfrm>
          <a:prstGeom prst="rect">
            <a:avLst/>
          </a:prstGeom>
          <a:solidFill>
            <a:srgbClr val="FFEDB3"/>
          </a:solidFill>
        </p:spPr>
        <p:txBody>
          <a:bodyPr wrap="square" rtlCol="0" anchor="ctr">
            <a:noAutofit/>
          </a:bodyPr>
          <a:lstStyle/>
          <a:p>
            <a:pPr algn="ctr"/>
            <a:r>
              <a:rPr lang="nl-NL" sz="2000" dirty="0" err="1" smtClean="0"/>
              <a:t>Particulate</a:t>
            </a:r>
            <a:endParaRPr lang="nl-NL" sz="2000" dirty="0" smtClean="0"/>
          </a:p>
        </p:txBody>
      </p:sp>
      <p:pic>
        <p:nvPicPr>
          <p:cNvPr id="43010" name="Picture 2" descr="\\soliscom.uu.nl\uu\Users\Keize003\My Documents\Dropbox\Keizer et al. - PS and mats\figures\Figure biomass dep diss N and P EG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79" t="47087" r="-1520" b="9643"/>
          <a:stretch/>
        </p:blipFill>
        <p:spPr bwMode="auto">
          <a:xfrm>
            <a:off x="1761896" y="4223571"/>
            <a:ext cx="5185316" cy="2255288"/>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soliscom.uu.nl\uu\Users\Keize003\My Documents\Dropbox\Keizer et al. - PS and mats\figures\Figure biomass dep diss N and P EG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31" r="1215" b="57702"/>
          <a:stretch/>
        </p:blipFill>
        <p:spPr bwMode="auto">
          <a:xfrm>
            <a:off x="1784195" y="1704472"/>
            <a:ext cx="4995706" cy="2198455"/>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oliscom.uu.nl\uu\Users\Keize003\My Documents\Dropbox\Keizer et al. - PS and mats\figures\Figure biomass dep diss N and P EG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 t="12683" r="94661" b="28441"/>
          <a:stretch/>
        </p:blipFill>
        <p:spPr bwMode="auto">
          <a:xfrm>
            <a:off x="1416205" y="1795346"/>
            <a:ext cx="345687" cy="3702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liscom.uu.nl\uu\Users\Keize003\My Documents\Dropbox\Keizer et al. - PS and mats\figures\Figure biomass dep diss N and P EG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79" t="89491" r="58313" b="-397"/>
          <a:stretch/>
        </p:blipFill>
        <p:spPr bwMode="auto">
          <a:xfrm>
            <a:off x="6643609" y="1828798"/>
            <a:ext cx="2500391" cy="123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75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35103351"/>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052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902924" y="1663535"/>
            <a:ext cx="7932731" cy="4158000"/>
          </a:xfrm>
        </p:spPr>
        <p:txBody>
          <a:bodyPr/>
          <a:lstStyle/>
          <a:p>
            <a:pPr>
              <a:spcAft>
                <a:spcPts val="1200"/>
              </a:spcAft>
            </a:pPr>
            <a:r>
              <a:rPr lang="nl-NL" dirty="0" err="1" smtClean="0"/>
              <a:t>Interacting</a:t>
            </a:r>
            <a:r>
              <a:rPr lang="nl-NL" dirty="0" smtClean="0"/>
              <a:t> </a:t>
            </a:r>
            <a:r>
              <a:rPr lang="nl-NL" dirty="0" err="1" smtClean="0"/>
              <a:t>hydrological</a:t>
            </a:r>
            <a:r>
              <a:rPr lang="nl-NL" dirty="0" smtClean="0"/>
              <a:t> flow </a:t>
            </a:r>
            <a:r>
              <a:rPr lang="nl-NL" dirty="0" err="1" smtClean="0"/>
              <a:t>processes</a:t>
            </a:r>
            <a:endParaRPr lang="nl-NL" dirty="0" smtClean="0"/>
          </a:p>
          <a:p>
            <a:pPr>
              <a:spcAft>
                <a:spcPts val="1200"/>
              </a:spcAft>
            </a:pPr>
            <a:r>
              <a:rPr lang="nl-NL" dirty="0" err="1" smtClean="0"/>
              <a:t>Spatial</a:t>
            </a:r>
            <a:r>
              <a:rPr lang="nl-NL" dirty="0" smtClean="0"/>
              <a:t> </a:t>
            </a:r>
            <a:r>
              <a:rPr lang="nl-NL" dirty="0" err="1" smtClean="0"/>
              <a:t>pattern</a:t>
            </a:r>
            <a:r>
              <a:rPr lang="nl-NL" dirty="0" smtClean="0"/>
              <a:t> in water </a:t>
            </a:r>
            <a:r>
              <a:rPr lang="nl-NL" dirty="0" err="1" smtClean="0"/>
              <a:t>quality</a:t>
            </a:r>
            <a:endParaRPr lang="nl-NL" dirty="0" smtClean="0"/>
          </a:p>
          <a:p>
            <a:pPr>
              <a:spcAft>
                <a:spcPts val="1200"/>
              </a:spcAft>
            </a:pPr>
            <a:r>
              <a:rPr lang="nl-NL" dirty="0" smtClean="0"/>
              <a:t>Zones of </a:t>
            </a:r>
            <a:r>
              <a:rPr lang="nl-NL" dirty="0" err="1" smtClean="0"/>
              <a:t>inundation</a:t>
            </a:r>
            <a:r>
              <a:rPr lang="nl-NL" dirty="0" smtClean="0"/>
              <a:t>, </a:t>
            </a:r>
            <a:r>
              <a:rPr lang="nl-NL" dirty="0" err="1" smtClean="0"/>
              <a:t>river</a:t>
            </a:r>
            <a:r>
              <a:rPr lang="nl-NL" dirty="0" smtClean="0"/>
              <a:t> water and high </a:t>
            </a:r>
            <a:r>
              <a:rPr lang="nl-NL" dirty="0" err="1" smtClean="0"/>
              <a:t>sedimentation</a:t>
            </a:r>
            <a:r>
              <a:rPr lang="nl-NL" dirty="0" smtClean="0"/>
              <a:t> do </a:t>
            </a:r>
            <a:r>
              <a:rPr lang="nl-NL" dirty="0" err="1" smtClean="0"/>
              <a:t>not</a:t>
            </a:r>
            <a:r>
              <a:rPr lang="nl-NL" dirty="0" smtClean="0"/>
              <a:t> </a:t>
            </a:r>
            <a:r>
              <a:rPr lang="nl-NL" dirty="0" err="1" smtClean="0"/>
              <a:t>coincide</a:t>
            </a:r>
            <a:endParaRPr lang="nl-NL" dirty="0" smtClean="0"/>
          </a:p>
          <a:p>
            <a:pPr>
              <a:spcAft>
                <a:spcPts val="1200"/>
              </a:spcAft>
            </a:pPr>
            <a:r>
              <a:rPr lang="nl-NL" dirty="0" smtClean="0"/>
              <a:t>Productivity best </a:t>
            </a:r>
            <a:r>
              <a:rPr lang="nl-NL" dirty="0" err="1" smtClean="0"/>
              <a:t>predicted</a:t>
            </a:r>
            <a:r>
              <a:rPr lang="nl-NL" dirty="0" smtClean="0"/>
              <a:t> </a:t>
            </a:r>
            <a:r>
              <a:rPr lang="nl-NL" dirty="0" err="1" smtClean="0"/>
              <a:t>by</a:t>
            </a:r>
            <a:r>
              <a:rPr lang="nl-NL" dirty="0" smtClean="0"/>
              <a:t> </a:t>
            </a:r>
            <a:r>
              <a:rPr lang="nl-NL" dirty="0" err="1" smtClean="0"/>
              <a:t>particulate</a:t>
            </a:r>
            <a:r>
              <a:rPr lang="nl-NL" dirty="0" smtClean="0"/>
              <a:t> </a:t>
            </a:r>
            <a:r>
              <a:rPr lang="nl-NL" dirty="0" err="1" smtClean="0"/>
              <a:t>nutrients</a:t>
            </a:r>
            <a:endParaRPr lang="nl-NL" dirty="0" smtClean="0"/>
          </a:p>
          <a:p>
            <a:r>
              <a:rPr lang="nl-NL" dirty="0" err="1" smtClean="0"/>
              <a:t>Flood</a:t>
            </a:r>
            <a:r>
              <a:rPr lang="nl-NL" dirty="0" smtClean="0"/>
              <a:t> </a:t>
            </a:r>
            <a:r>
              <a:rPr lang="nl-NL" dirty="0" err="1" smtClean="0"/>
              <a:t>Pulse</a:t>
            </a:r>
            <a:r>
              <a:rPr lang="nl-NL" dirty="0" smtClean="0"/>
              <a:t> Concept </a:t>
            </a:r>
            <a:r>
              <a:rPr lang="nl-NL" dirty="0" err="1" smtClean="0"/>
              <a:t>needs</a:t>
            </a:r>
            <a:r>
              <a:rPr lang="nl-NL" dirty="0" smtClean="0"/>
              <a:t> </a:t>
            </a:r>
            <a:r>
              <a:rPr lang="nl-NL" dirty="0" err="1" smtClean="0"/>
              <a:t>refinement</a:t>
            </a:r>
            <a:r>
              <a:rPr lang="nl-NL" dirty="0" smtClean="0"/>
              <a:t> for </a:t>
            </a:r>
            <a:r>
              <a:rPr lang="nl-NL" dirty="0" err="1" smtClean="0"/>
              <a:t>temperate</a:t>
            </a:r>
            <a:r>
              <a:rPr lang="nl-NL" dirty="0" smtClean="0"/>
              <a:t> </a:t>
            </a:r>
            <a:r>
              <a:rPr lang="nl-NL" dirty="0" err="1" smtClean="0"/>
              <a:t>rivers</a:t>
            </a:r>
            <a:r>
              <a:rPr lang="nl-NL" dirty="0" smtClean="0"/>
              <a:t> </a:t>
            </a:r>
            <a:r>
              <a:rPr lang="nl-NL" dirty="0" err="1" smtClean="0"/>
              <a:t>with</a:t>
            </a:r>
            <a:r>
              <a:rPr lang="nl-NL" dirty="0" smtClean="0"/>
              <a:t> multiple sources of </a:t>
            </a:r>
            <a:r>
              <a:rPr lang="nl-NL" dirty="0" err="1" smtClean="0"/>
              <a:t>inundation</a:t>
            </a:r>
            <a:r>
              <a:rPr lang="nl-NL" dirty="0" smtClean="0"/>
              <a:t> water</a:t>
            </a:r>
            <a:endParaRPr lang="nl-NL" dirty="0"/>
          </a:p>
        </p:txBody>
      </p:sp>
      <p:sp>
        <p:nvSpPr>
          <p:cNvPr id="4" name="Slide Number Placeholder 3"/>
          <p:cNvSpPr>
            <a:spLocks noGrp="1"/>
          </p:cNvSpPr>
          <p:nvPr>
            <p:ph type="sldNum" sz="quarter" idx="4"/>
          </p:nvPr>
        </p:nvSpPr>
        <p:spPr/>
        <p:txBody>
          <a:bodyPr/>
          <a:lstStyle/>
          <a:p>
            <a:fld id="{26641ACB-3ECC-42B9-977D-753881E09525}" type="slidenum">
              <a:rPr lang="nl-NL" smtClean="0"/>
              <a:pPr/>
              <a:t>15</a:t>
            </a:fld>
            <a:endParaRPr lang="nl-NL" dirty="0"/>
          </a:p>
        </p:txBody>
      </p:sp>
      <p:sp>
        <p:nvSpPr>
          <p:cNvPr id="7" name="Title 1"/>
          <p:cNvSpPr txBox="1">
            <a:spLocks/>
          </p:cNvSpPr>
          <p:nvPr/>
        </p:nvSpPr>
        <p:spPr>
          <a:xfrm>
            <a:off x="977353" y="804558"/>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Lessons</a:t>
            </a:r>
            <a:endParaRPr lang="nl-NL" dirty="0"/>
          </a:p>
        </p:txBody>
      </p:sp>
      <p:sp>
        <p:nvSpPr>
          <p:cNvPr id="8"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Discussion</a:t>
            </a:r>
            <a:endParaRPr lang="en-US" i="1" dirty="0">
              <a:latin typeface="Helvetica"/>
              <a:cs typeface="Helvetica"/>
            </a:endParaRPr>
          </a:p>
        </p:txBody>
      </p:sp>
    </p:spTree>
    <p:extLst>
      <p:ext uri="{BB962C8B-B14F-4D97-AF65-F5344CB8AC3E}">
        <p14:creationId xmlns:p14="http://schemas.microsoft.com/office/powerpoint/2010/main" val="3481908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240744581"/>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420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735106" y="1663535"/>
            <a:ext cx="8100549" cy="4158000"/>
          </a:xfrm>
        </p:spPr>
        <p:txBody>
          <a:bodyPr/>
          <a:lstStyle/>
          <a:p>
            <a:pPr marL="82296" indent="0" algn="ctr">
              <a:lnSpc>
                <a:spcPts val="3900"/>
              </a:lnSpc>
              <a:spcAft>
                <a:spcPts val="1200"/>
              </a:spcAft>
              <a:buNone/>
            </a:pPr>
            <a:r>
              <a:rPr lang="nl-NL" sz="3200" dirty="0" err="1" smtClean="0"/>
              <a:t>Spatial</a:t>
            </a:r>
            <a:r>
              <a:rPr lang="nl-NL" sz="3200" dirty="0" smtClean="0"/>
              <a:t> </a:t>
            </a:r>
            <a:r>
              <a:rPr lang="nl-NL" sz="3200" dirty="0" err="1" smtClean="0"/>
              <a:t>partitioning</a:t>
            </a:r>
            <a:r>
              <a:rPr lang="nl-NL" sz="3200" dirty="0" smtClean="0"/>
              <a:t> of </a:t>
            </a:r>
            <a:r>
              <a:rPr lang="nl-NL" sz="3200" dirty="0"/>
              <a:t/>
            </a:r>
            <a:br>
              <a:rPr lang="nl-NL" sz="3200" dirty="0"/>
            </a:br>
            <a:r>
              <a:rPr lang="nl-NL" sz="3200" dirty="0" smtClean="0"/>
              <a:t>multiple sources of </a:t>
            </a:r>
            <a:r>
              <a:rPr lang="nl-NL" sz="3200" dirty="0" err="1" smtClean="0"/>
              <a:t>inundation</a:t>
            </a:r>
            <a:r>
              <a:rPr lang="nl-NL" sz="3200" dirty="0" smtClean="0"/>
              <a:t> water </a:t>
            </a:r>
            <a:r>
              <a:rPr lang="nl-NL" sz="3200" dirty="0" err="1" smtClean="0"/>
              <a:t>influences</a:t>
            </a:r>
            <a:r>
              <a:rPr lang="nl-NL" sz="3200" dirty="0" smtClean="0"/>
              <a:t> </a:t>
            </a:r>
            <a:r>
              <a:rPr lang="nl-NL" sz="3200" dirty="0" err="1" smtClean="0"/>
              <a:t>hydrological</a:t>
            </a:r>
            <a:r>
              <a:rPr lang="nl-NL" sz="3200" dirty="0" smtClean="0"/>
              <a:t> </a:t>
            </a:r>
            <a:r>
              <a:rPr lang="nl-NL" sz="3200" dirty="0" err="1" smtClean="0"/>
              <a:t>processes</a:t>
            </a:r>
            <a:r>
              <a:rPr lang="nl-NL" sz="3200" dirty="0" smtClean="0"/>
              <a:t>, </a:t>
            </a:r>
            <a:r>
              <a:rPr lang="nl-NL" sz="3200" dirty="0" err="1" smtClean="0"/>
              <a:t>sedimentation</a:t>
            </a:r>
            <a:r>
              <a:rPr lang="nl-NL" sz="3200" dirty="0" smtClean="0"/>
              <a:t> </a:t>
            </a:r>
            <a:r>
              <a:rPr lang="nl-NL" sz="3200" dirty="0" err="1" smtClean="0"/>
              <a:t>rates</a:t>
            </a:r>
            <a:r>
              <a:rPr lang="nl-NL" sz="3200" dirty="0"/>
              <a:t> </a:t>
            </a:r>
            <a:r>
              <a:rPr lang="nl-NL" sz="3200" dirty="0" smtClean="0"/>
              <a:t>and </a:t>
            </a:r>
            <a:r>
              <a:rPr lang="nl-NL" sz="3200" dirty="0" err="1" smtClean="0"/>
              <a:t>composition</a:t>
            </a:r>
            <a:r>
              <a:rPr lang="nl-NL" sz="3200" dirty="0" smtClean="0"/>
              <a:t>, </a:t>
            </a:r>
            <a:br>
              <a:rPr lang="nl-NL" sz="3200" dirty="0" smtClean="0"/>
            </a:br>
            <a:r>
              <a:rPr lang="nl-NL" sz="3200" dirty="0" smtClean="0"/>
              <a:t>and </a:t>
            </a:r>
            <a:r>
              <a:rPr lang="nl-NL" sz="3200" dirty="0" err="1" smtClean="0"/>
              <a:t>vegetation</a:t>
            </a:r>
            <a:r>
              <a:rPr lang="nl-NL" sz="3200" dirty="0" smtClean="0"/>
              <a:t> </a:t>
            </a:r>
            <a:r>
              <a:rPr lang="nl-NL" sz="3200" dirty="0" err="1" smtClean="0"/>
              <a:t>patterns</a:t>
            </a:r>
            <a:endParaRPr lang="nl-NL" sz="3200" dirty="0"/>
          </a:p>
        </p:txBody>
      </p:sp>
      <p:sp>
        <p:nvSpPr>
          <p:cNvPr id="4" name="Slide Number Placeholder 3"/>
          <p:cNvSpPr>
            <a:spLocks noGrp="1"/>
          </p:cNvSpPr>
          <p:nvPr>
            <p:ph type="sldNum" sz="quarter" idx="4"/>
          </p:nvPr>
        </p:nvSpPr>
        <p:spPr/>
        <p:txBody>
          <a:bodyPr/>
          <a:lstStyle/>
          <a:p>
            <a:fld id="{26641ACB-3ECC-42B9-977D-753881E09525}" type="slidenum">
              <a:rPr lang="nl-NL" smtClean="0"/>
              <a:pPr/>
              <a:t>16</a:t>
            </a:fld>
            <a:endParaRPr lang="nl-NL" dirty="0"/>
          </a:p>
        </p:txBody>
      </p:sp>
      <p:sp>
        <p:nvSpPr>
          <p:cNvPr id="7" name="Title 1"/>
          <p:cNvSpPr txBox="1">
            <a:spLocks/>
          </p:cNvSpPr>
          <p:nvPr/>
        </p:nvSpPr>
        <p:spPr>
          <a:xfrm>
            <a:off x="977353" y="804558"/>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Take home </a:t>
            </a:r>
            <a:r>
              <a:rPr lang="nl-NL" dirty="0" err="1" smtClean="0"/>
              <a:t>message</a:t>
            </a:r>
            <a:endParaRPr lang="nl-NL" dirty="0"/>
          </a:p>
        </p:txBody>
      </p:sp>
      <p:sp>
        <p:nvSpPr>
          <p:cNvPr id="8"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Conclusions</a:t>
            </a:r>
            <a:endParaRPr lang="en-US" i="1" dirty="0">
              <a:latin typeface="Helvetica"/>
              <a:cs typeface="Helvetica"/>
            </a:endParaRPr>
          </a:p>
        </p:txBody>
      </p:sp>
      <p:pic>
        <p:nvPicPr>
          <p:cNvPr id="9" name="Picture 2" descr="f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48" y="4818791"/>
            <a:ext cx="232706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3545" y="4818791"/>
            <a:ext cx="233505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upload.wikimedia.org/wikipedia/commons/f/fc/Kissimmee_River_canal_sec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0025" y="4818791"/>
            <a:ext cx="264667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disputedwaters.com/wp-content/uploads/2011/10/20111017-2156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9331" y="4818791"/>
            <a:ext cx="2331720"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61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43477899"/>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154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17</a:t>
            </a:fld>
            <a:endParaRPr lang="nl-NL" dirty="0">
              <a:solidFill>
                <a:srgbClr val="000000">
                  <a:tint val="75000"/>
                </a:srgbClr>
              </a:solidFill>
            </a:endParaRPr>
          </a:p>
        </p:txBody>
      </p:sp>
      <p:pic>
        <p:nvPicPr>
          <p:cNvPr id="5122" name="Picture 2" descr="O:\GEO\IMEW\sectie MNW\Polen\Polen 2014 10\foto's Paul Biebrza 19-24 oktober 2014\IMG_343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482" t="32500" r="73" b="29306"/>
          <a:stretch/>
        </p:blipFill>
        <p:spPr bwMode="auto">
          <a:xfrm>
            <a:off x="504306" y="1124744"/>
            <a:ext cx="6155926" cy="273630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GEO\IMEW\sectie MNW\Polen\Polen 2014 10\foto's Floris Biebrza 19-24 oktober 2014\IMG_39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172"/>
          <a:stretch/>
        </p:blipFill>
        <p:spPr bwMode="auto">
          <a:xfrm>
            <a:off x="6660232" y="1124745"/>
            <a:ext cx="1944216" cy="27363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47864" y="1124744"/>
            <a:ext cx="5256584" cy="2736304"/>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p:cNvSpPr>
            <a:spLocks noGrp="1"/>
          </p:cNvSpPr>
          <p:nvPr>
            <p:ph idx="1"/>
          </p:nvPr>
        </p:nvSpPr>
        <p:spPr>
          <a:xfrm>
            <a:off x="1350918" y="1264873"/>
            <a:ext cx="7253530" cy="4614932"/>
          </a:xfrm>
        </p:spPr>
        <p:txBody>
          <a:bodyPr>
            <a:normAutofit lnSpcReduction="10000"/>
          </a:bodyPr>
          <a:lstStyle/>
          <a:p>
            <a:pPr marL="82296" indent="0" algn="r">
              <a:buNone/>
            </a:pPr>
            <a:r>
              <a:rPr lang="nl-NL" b="1" dirty="0" smtClean="0"/>
              <a:t>Floris M. Keizer</a:t>
            </a:r>
          </a:p>
          <a:p>
            <a:pPr marL="82296" indent="0" algn="r">
              <a:buNone/>
            </a:pPr>
            <a:r>
              <a:rPr lang="nl-NL" sz="1600" dirty="0" err="1"/>
              <a:t>Environmental</a:t>
            </a:r>
            <a:r>
              <a:rPr lang="nl-NL" sz="1600" dirty="0"/>
              <a:t> </a:t>
            </a:r>
            <a:r>
              <a:rPr lang="nl-NL" sz="1600" dirty="0" smtClean="0"/>
              <a:t>Sciences,</a:t>
            </a:r>
          </a:p>
          <a:p>
            <a:pPr marL="82296" indent="0" algn="r">
              <a:buNone/>
            </a:pPr>
            <a:r>
              <a:rPr lang="nl-NL" sz="1600" dirty="0" smtClean="0"/>
              <a:t>Copernicus </a:t>
            </a:r>
            <a:r>
              <a:rPr lang="nl-NL" sz="1600" dirty="0" err="1" smtClean="0"/>
              <a:t>Institute</a:t>
            </a:r>
            <a:r>
              <a:rPr lang="nl-NL" sz="1600" dirty="0" smtClean="0"/>
              <a:t> of </a:t>
            </a:r>
            <a:r>
              <a:rPr lang="nl-NL" sz="1600" dirty="0" err="1" smtClean="0"/>
              <a:t>Sustainable</a:t>
            </a:r>
            <a:r>
              <a:rPr lang="nl-NL" sz="1600" dirty="0" smtClean="0"/>
              <a:t> Development, </a:t>
            </a:r>
          </a:p>
          <a:p>
            <a:pPr marL="82296" indent="0" algn="r">
              <a:buNone/>
            </a:pPr>
            <a:r>
              <a:rPr lang="nl-NL" sz="1600" dirty="0" smtClean="0"/>
              <a:t>Universiteit Utrecht</a:t>
            </a:r>
          </a:p>
          <a:p>
            <a:pPr marL="82296" indent="0" algn="r">
              <a:buNone/>
            </a:pPr>
            <a:r>
              <a:rPr lang="nl-NL" sz="2000" b="1" u="sng" dirty="0" smtClean="0">
                <a:solidFill>
                  <a:schemeClr val="bg2"/>
                </a:solidFill>
              </a:rPr>
              <a:t>f.m.keizer@uu.nl</a:t>
            </a:r>
          </a:p>
          <a:p>
            <a:pPr marL="82296" indent="0" algn="r">
              <a:buNone/>
            </a:pPr>
            <a:endParaRPr lang="nl-NL" sz="1600" dirty="0"/>
          </a:p>
          <a:p>
            <a:pPr marL="82296" indent="0" algn="r">
              <a:buNone/>
            </a:pPr>
            <a:endParaRPr lang="nl-NL" sz="1600" dirty="0" smtClean="0"/>
          </a:p>
          <a:p>
            <a:pPr marL="82296" indent="0" algn="r">
              <a:buNone/>
            </a:pPr>
            <a:endParaRPr lang="nl-NL" sz="1600" dirty="0" smtClean="0"/>
          </a:p>
          <a:p>
            <a:pPr marL="82296" indent="0" algn="r">
              <a:buNone/>
            </a:pPr>
            <a:endParaRPr lang="nl-NL" sz="1600" dirty="0"/>
          </a:p>
          <a:p>
            <a:pPr marL="82296" indent="0">
              <a:buNone/>
            </a:pPr>
            <a:r>
              <a:rPr lang="nl-NL" sz="1400" dirty="0"/>
              <a:t>Keizer </a:t>
            </a:r>
            <a:r>
              <a:rPr lang="nl-NL" sz="1400" i="1" dirty="0"/>
              <a:t>et al. </a:t>
            </a:r>
            <a:r>
              <a:rPr lang="nl-NL" sz="1400" dirty="0"/>
              <a:t>(2013) A new look at </a:t>
            </a:r>
            <a:r>
              <a:rPr lang="nl-NL" sz="1400" dirty="0" err="1"/>
              <a:t>the</a:t>
            </a:r>
            <a:r>
              <a:rPr lang="nl-NL" sz="1400" dirty="0"/>
              <a:t> </a:t>
            </a:r>
            <a:r>
              <a:rPr lang="nl-NL" sz="1400" dirty="0" err="1"/>
              <a:t>Flood</a:t>
            </a:r>
            <a:r>
              <a:rPr lang="nl-NL" sz="1400" dirty="0"/>
              <a:t> </a:t>
            </a:r>
            <a:r>
              <a:rPr lang="nl-NL" sz="1400" dirty="0" err="1"/>
              <a:t>Pulse</a:t>
            </a:r>
            <a:r>
              <a:rPr lang="nl-NL" sz="1400" dirty="0"/>
              <a:t> Concept: </a:t>
            </a:r>
            <a:r>
              <a:rPr lang="nl-NL" sz="1400" dirty="0" err="1"/>
              <a:t>the</a:t>
            </a:r>
            <a:r>
              <a:rPr lang="nl-NL" sz="1400" dirty="0"/>
              <a:t> (ir)</a:t>
            </a:r>
            <a:r>
              <a:rPr lang="nl-NL" sz="1400" dirty="0" err="1"/>
              <a:t>relevance</a:t>
            </a:r>
            <a:r>
              <a:rPr lang="nl-NL" sz="1400" dirty="0"/>
              <a:t> of </a:t>
            </a:r>
            <a:r>
              <a:rPr lang="nl-NL" sz="1400" dirty="0" err="1"/>
              <a:t>the</a:t>
            </a:r>
            <a:r>
              <a:rPr lang="nl-NL" sz="1400" dirty="0"/>
              <a:t> </a:t>
            </a:r>
            <a:r>
              <a:rPr lang="nl-NL" sz="1400" dirty="0" err="1"/>
              <a:t>moving</a:t>
            </a:r>
            <a:r>
              <a:rPr lang="nl-NL" sz="1400" dirty="0"/>
              <a:t> </a:t>
            </a:r>
            <a:r>
              <a:rPr lang="nl-NL" sz="1400" dirty="0" err="1"/>
              <a:t>littoral</a:t>
            </a:r>
            <a:r>
              <a:rPr lang="nl-NL" sz="1400" dirty="0"/>
              <a:t> in </a:t>
            </a:r>
            <a:r>
              <a:rPr lang="nl-NL" sz="1400" dirty="0" err="1"/>
              <a:t>temporate</a:t>
            </a:r>
            <a:r>
              <a:rPr lang="nl-NL" sz="1400" dirty="0"/>
              <a:t> zone </a:t>
            </a:r>
            <a:r>
              <a:rPr lang="nl-NL" sz="1400" dirty="0" err="1"/>
              <a:t>rivers</a:t>
            </a:r>
            <a:r>
              <a:rPr lang="nl-NL" sz="1400" dirty="0"/>
              <a:t>. </a:t>
            </a:r>
            <a:r>
              <a:rPr lang="nl-NL" sz="1400" i="1" dirty="0" err="1"/>
              <a:t>Ecological</a:t>
            </a:r>
            <a:r>
              <a:rPr lang="nl-NL" sz="1400" dirty="0"/>
              <a:t> </a:t>
            </a:r>
            <a:r>
              <a:rPr lang="nl-NL" sz="1400" i="1" dirty="0"/>
              <a:t>Engineering</a:t>
            </a:r>
            <a:r>
              <a:rPr lang="nl-NL" sz="1400" dirty="0"/>
              <a:t> </a:t>
            </a:r>
            <a:r>
              <a:rPr lang="nl-NL" sz="1400" b="1" dirty="0"/>
              <a:t>64</a:t>
            </a:r>
            <a:r>
              <a:rPr lang="nl-NL" sz="1400" dirty="0"/>
              <a:t>: 85-99.</a:t>
            </a:r>
          </a:p>
          <a:p>
            <a:pPr marL="82296" indent="0">
              <a:buNone/>
            </a:pPr>
            <a:r>
              <a:rPr lang="nl-NL" sz="1400" dirty="0"/>
              <a:t>Keizer </a:t>
            </a:r>
            <a:r>
              <a:rPr lang="nl-NL" sz="1400" i="1" dirty="0"/>
              <a:t>et al. </a:t>
            </a:r>
            <a:r>
              <a:rPr lang="nl-NL" sz="1400" dirty="0"/>
              <a:t>(2016) </a:t>
            </a:r>
            <a:r>
              <a:rPr lang="en-US" sz="1400" dirty="0"/>
              <a:t>Landscape-scale </a:t>
            </a:r>
            <a:r>
              <a:rPr lang="en-US" sz="1400" dirty="0" err="1"/>
              <a:t>ecohydrological</a:t>
            </a:r>
            <a:r>
              <a:rPr lang="en-US" sz="1400" dirty="0"/>
              <a:t> mapping demonstrating how flood inundation water quality types relate to floodplain vegetation communities. </a:t>
            </a:r>
            <a:r>
              <a:rPr lang="en-US" sz="1400" i="1" dirty="0" err="1" smtClean="0"/>
              <a:t>Ecohydrology</a:t>
            </a:r>
            <a:r>
              <a:rPr lang="en-US" sz="1400" i="1" dirty="0"/>
              <a:t> </a:t>
            </a:r>
            <a:r>
              <a:rPr lang="en-US" sz="1400" b="1" dirty="0" smtClean="0"/>
              <a:t>9</a:t>
            </a:r>
            <a:r>
              <a:rPr lang="en-US" sz="1400" dirty="0" smtClean="0"/>
              <a:t>(8): 1539-1553.</a:t>
            </a:r>
          </a:p>
          <a:p>
            <a:pPr marL="82296" indent="0">
              <a:buNone/>
            </a:pPr>
            <a:r>
              <a:rPr lang="en-US" sz="1400" dirty="0" smtClean="0"/>
              <a:t>Keizer </a:t>
            </a:r>
            <a:r>
              <a:rPr lang="en-US" sz="1400" i="1" dirty="0" smtClean="0"/>
              <a:t>et al. </a:t>
            </a:r>
            <a:r>
              <a:rPr lang="en-US" sz="1400" dirty="0"/>
              <a:t>(in </a:t>
            </a:r>
            <a:r>
              <a:rPr lang="en-US" sz="1400" dirty="0" smtClean="0"/>
              <a:t>prep for Landscape Ecology) </a:t>
            </a:r>
            <a:r>
              <a:rPr lang="en-US" sz="1400" dirty="0"/>
              <a:t>Floodplain plant productivity is better predicted by particulate nutrients than by dissolved </a:t>
            </a:r>
            <a:r>
              <a:rPr lang="en-US" sz="1400" dirty="0" smtClean="0"/>
              <a:t>nutrients.</a:t>
            </a:r>
            <a:endParaRPr lang="nl-NL" sz="1400" dirty="0"/>
          </a:p>
          <a:p>
            <a:pPr marL="82296" indent="0" algn="r">
              <a:buNone/>
            </a:pPr>
            <a:endParaRPr lang="nl-NL" sz="1600" dirty="0"/>
          </a:p>
        </p:txBody>
      </p:sp>
    </p:spTree>
    <p:extLst>
      <p:ext uri="{BB962C8B-B14F-4D97-AF65-F5344CB8AC3E}">
        <p14:creationId xmlns:p14="http://schemas.microsoft.com/office/powerpoint/2010/main" val="3118263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555313665"/>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4098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4" name="Tijdelijke aanduiding voor dianummer 3"/>
          <p:cNvSpPr>
            <a:spLocks noGrp="1"/>
          </p:cNvSpPr>
          <p:nvPr>
            <p:ph type="sldNum" sz="quarter" idx="4"/>
          </p:nvPr>
        </p:nvSpPr>
        <p:spPr/>
        <p:txBody>
          <a:bodyPr/>
          <a:lstStyle/>
          <a:p>
            <a:fld id="{26641ACB-3ECC-42B9-977D-753881E09525}" type="slidenum">
              <a:rPr lang="nl-NL" smtClean="0"/>
              <a:pPr/>
              <a:t>18</a:t>
            </a:fld>
            <a:endParaRPr lang="nl-NL" dirty="0"/>
          </a:p>
        </p:txBody>
      </p:sp>
      <p:pic>
        <p:nvPicPr>
          <p:cNvPr id="14" name="Afbeelding 13"/>
          <p:cNvPicPr>
            <a:picLocks noChangeAspect="1"/>
          </p:cNvPicPr>
          <p:nvPr/>
        </p:nvPicPr>
        <p:blipFill>
          <a:blip r:embed="rId7"/>
          <a:stretch>
            <a:fillRect/>
          </a:stretch>
        </p:blipFill>
        <p:spPr>
          <a:xfrm>
            <a:off x="6003959" y="1703294"/>
            <a:ext cx="3138479" cy="2352287"/>
          </a:xfrm>
          <a:prstGeom prst="rect">
            <a:avLst/>
          </a:prstGeom>
          <a:ln>
            <a:noFill/>
          </a:ln>
        </p:spPr>
      </p:pic>
      <p:pic>
        <p:nvPicPr>
          <p:cNvPr id="15" name="Afbeelding 14"/>
          <p:cNvPicPr>
            <a:picLocks noChangeAspect="1"/>
          </p:cNvPicPr>
          <p:nvPr/>
        </p:nvPicPr>
        <p:blipFill>
          <a:blip r:embed="rId8"/>
          <a:stretch>
            <a:fillRect/>
          </a:stretch>
        </p:blipFill>
        <p:spPr>
          <a:xfrm>
            <a:off x="6293224" y="4209980"/>
            <a:ext cx="2850071" cy="2137553"/>
          </a:xfrm>
          <a:prstGeom prst="rect">
            <a:avLst/>
          </a:prstGeom>
          <a:ln>
            <a:noFill/>
          </a:ln>
        </p:spPr>
      </p:pic>
      <p:pic>
        <p:nvPicPr>
          <p:cNvPr id="16" name="Afbeelding 15"/>
          <p:cNvPicPr>
            <a:picLocks noChangeAspect="1"/>
          </p:cNvPicPr>
          <p:nvPr/>
        </p:nvPicPr>
        <p:blipFill>
          <a:blip r:embed="rId9"/>
          <a:stretch>
            <a:fillRect/>
          </a:stretch>
        </p:blipFill>
        <p:spPr>
          <a:xfrm>
            <a:off x="-1" y="3957792"/>
            <a:ext cx="3334871" cy="2501151"/>
          </a:xfrm>
          <a:prstGeom prst="rect">
            <a:avLst/>
          </a:prstGeom>
          <a:ln>
            <a:noFill/>
          </a:ln>
        </p:spPr>
      </p:pic>
      <p:pic>
        <p:nvPicPr>
          <p:cNvPr id="17" name="Afbeelding 16"/>
          <p:cNvPicPr>
            <a:picLocks noChangeAspect="1"/>
          </p:cNvPicPr>
          <p:nvPr/>
        </p:nvPicPr>
        <p:blipFill>
          <a:blip r:embed="rId10"/>
          <a:stretch>
            <a:fillRect/>
          </a:stretch>
        </p:blipFill>
        <p:spPr>
          <a:xfrm>
            <a:off x="-1" y="1671673"/>
            <a:ext cx="2689413" cy="1936377"/>
          </a:xfrm>
          <a:prstGeom prst="rect">
            <a:avLst/>
          </a:prstGeom>
          <a:ln>
            <a:noFill/>
          </a:ln>
        </p:spPr>
      </p:pic>
      <p:sp>
        <p:nvSpPr>
          <p:cNvPr id="13"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Results</a:t>
            </a:r>
            <a:endParaRPr lang="en-US" i="1" dirty="0">
              <a:latin typeface="Helvetica"/>
              <a:cs typeface="Helvetica"/>
            </a:endParaRPr>
          </a:p>
        </p:txBody>
      </p:sp>
      <p:sp>
        <p:nvSpPr>
          <p:cNvPr id="18"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Water </a:t>
            </a:r>
            <a:r>
              <a:rPr lang="nl-NL" dirty="0" err="1" smtClean="0"/>
              <a:t>Quality</a:t>
            </a:r>
            <a:r>
              <a:rPr lang="nl-NL" dirty="0" smtClean="0"/>
              <a:t> </a:t>
            </a:r>
            <a:r>
              <a:rPr lang="nl-NL" dirty="0" err="1" smtClean="0"/>
              <a:t>Preference</a:t>
            </a:r>
            <a:endParaRPr lang="nl-NL" dirty="0"/>
          </a:p>
        </p:txBody>
      </p:sp>
      <p:pic>
        <p:nvPicPr>
          <p:cNvPr id="16395" name="Picture 11" descr="\\soliscom.uu.nl\uu\Users\Keize003\My Documents\Desktop\figure CA veg wq.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07" r="3826"/>
          <a:stretch/>
        </p:blipFill>
        <p:spPr bwMode="auto">
          <a:xfrm>
            <a:off x="1129553" y="1571921"/>
            <a:ext cx="6409765" cy="4935533"/>
          </a:xfrm>
          <a:prstGeom prst="rect">
            <a:avLst/>
          </a:prstGeom>
          <a:solidFill>
            <a:schemeClr val="bg1"/>
          </a:solidFill>
          <a:extLst/>
        </p:spPr>
      </p:pic>
      <p:sp>
        <p:nvSpPr>
          <p:cNvPr id="12" name="TextBox 11"/>
          <p:cNvSpPr txBox="1"/>
          <p:nvPr/>
        </p:nvSpPr>
        <p:spPr>
          <a:xfrm>
            <a:off x="5981945" y="6246176"/>
            <a:ext cx="1600246" cy="276999"/>
          </a:xfrm>
          <a:prstGeom prst="rect">
            <a:avLst/>
          </a:prstGeom>
          <a:noFill/>
        </p:spPr>
        <p:txBody>
          <a:bodyPr wrap="none" rtlCol="0">
            <a:spAutoFit/>
          </a:bodyPr>
          <a:lstStyle/>
          <a:p>
            <a:r>
              <a:rPr lang="nl-NL" sz="1200" dirty="0" smtClean="0"/>
              <a:t>Keizer et al., 2016</a:t>
            </a:r>
            <a:endParaRPr lang="nl-NL" sz="1200" dirty="0"/>
          </a:p>
        </p:txBody>
      </p:sp>
    </p:spTree>
    <p:extLst>
      <p:ext uri="{BB962C8B-B14F-4D97-AF65-F5344CB8AC3E}">
        <p14:creationId xmlns:p14="http://schemas.microsoft.com/office/powerpoint/2010/main" val="1885917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827828396"/>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619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pPr/>
              <a:t>2</a:t>
            </a:fld>
            <a:endParaRPr lang="nl-NL" dirty="0"/>
          </a:p>
        </p:txBody>
      </p:sp>
      <p:sp>
        <p:nvSpPr>
          <p:cNvPr id="3" name="Content Placeholder 2"/>
          <p:cNvSpPr>
            <a:spLocks noGrp="1"/>
          </p:cNvSpPr>
          <p:nvPr>
            <p:ph idx="1"/>
          </p:nvPr>
        </p:nvSpPr>
        <p:spPr>
          <a:xfrm>
            <a:off x="716977" y="1532260"/>
            <a:ext cx="8234976" cy="4158000"/>
          </a:xfrm>
        </p:spPr>
        <p:txBody>
          <a:bodyPr/>
          <a:lstStyle/>
          <a:p>
            <a:pPr>
              <a:lnSpc>
                <a:spcPct val="110000"/>
              </a:lnSpc>
            </a:pPr>
            <a:r>
              <a:rPr lang="en-US" dirty="0" smtClean="0"/>
              <a:t>Dynamics: 90% North-American and European floodplains functionally extinct</a:t>
            </a:r>
          </a:p>
          <a:p>
            <a:pPr>
              <a:lnSpc>
                <a:spcPct val="110000"/>
              </a:lnSpc>
            </a:pPr>
            <a:endParaRPr lang="en-US" dirty="0" smtClean="0"/>
          </a:p>
          <a:p>
            <a:pPr>
              <a:lnSpc>
                <a:spcPct val="110000"/>
              </a:lnSpc>
            </a:pPr>
            <a:r>
              <a:rPr lang="en-US" dirty="0" smtClean="0"/>
              <a:t>(Yearly) inundation</a:t>
            </a:r>
          </a:p>
          <a:p>
            <a:pPr>
              <a:lnSpc>
                <a:spcPct val="110000"/>
              </a:lnSpc>
            </a:pPr>
            <a:endParaRPr lang="en-US" dirty="0" smtClean="0"/>
          </a:p>
          <a:p>
            <a:pPr>
              <a:lnSpc>
                <a:spcPct val="110000"/>
              </a:lnSpc>
            </a:pPr>
            <a:r>
              <a:rPr lang="en-US" dirty="0" smtClean="0"/>
              <a:t>Eco-hydrological relations</a:t>
            </a:r>
          </a:p>
          <a:p>
            <a:pPr>
              <a:lnSpc>
                <a:spcPct val="110000"/>
              </a:lnSpc>
            </a:pPr>
            <a:endParaRPr lang="en-US" dirty="0" smtClean="0"/>
          </a:p>
          <a:p>
            <a:pPr>
              <a:lnSpc>
                <a:spcPct val="110000"/>
              </a:lnSpc>
            </a:pPr>
            <a:endParaRPr lang="en-US" dirty="0" smtClean="0"/>
          </a:p>
        </p:txBody>
      </p:sp>
      <p:pic>
        <p:nvPicPr>
          <p:cNvPr id="1026" name="Picture 2" descr="f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48" y="4818791"/>
            <a:ext cx="232706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3545" y="4818791"/>
            <a:ext cx="233505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f/fc/Kissimmee_River_canal_sec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0025" y="4818791"/>
            <a:ext cx="264667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disputedwaters.com/wp-content/uploads/2011/10/20111017-21563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29331" y="4818791"/>
            <a:ext cx="2331720" cy="155448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Introduction</a:t>
            </a:r>
            <a:endParaRPr lang="en-US" i="1" dirty="0">
              <a:latin typeface="Helvetica"/>
              <a:cs typeface="Helvetica"/>
            </a:endParaRPr>
          </a:p>
        </p:txBody>
      </p:sp>
      <p:sp>
        <p:nvSpPr>
          <p:cNvPr id="11"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Lowland</a:t>
            </a:r>
            <a:r>
              <a:rPr lang="nl-NL" dirty="0" smtClean="0"/>
              <a:t> River </a:t>
            </a:r>
            <a:r>
              <a:rPr lang="nl-NL" dirty="0" err="1" smtClean="0"/>
              <a:t>Floodplains</a:t>
            </a:r>
            <a:endParaRPr lang="nl-NL" dirty="0"/>
          </a:p>
        </p:txBody>
      </p:sp>
    </p:spTree>
    <p:extLst>
      <p:ext uri="{BB962C8B-B14F-4D97-AF65-F5344CB8AC3E}">
        <p14:creationId xmlns:p14="http://schemas.microsoft.com/office/powerpoint/2010/main" val="1247231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41542773"/>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107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3</a:t>
            </a:fld>
            <a:endParaRPr lang="nl-NL" dirty="0">
              <a:solidFill>
                <a:srgbClr val="000000">
                  <a:tint val="75000"/>
                </a:srgbClr>
              </a:solidFill>
            </a:endParaRPr>
          </a:p>
        </p:txBody>
      </p:sp>
      <p:sp>
        <p:nvSpPr>
          <p:cNvPr id="2" name="Title 1"/>
          <p:cNvSpPr>
            <a:spLocks noGrp="1"/>
          </p:cNvSpPr>
          <p:nvPr>
            <p:ph type="title"/>
          </p:nvPr>
        </p:nvSpPr>
        <p:spPr>
          <a:xfrm>
            <a:off x="977353" y="804558"/>
            <a:ext cx="7551677" cy="540000"/>
          </a:xfrm>
        </p:spPr>
        <p:txBody>
          <a:bodyPr/>
          <a:lstStyle/>
          <a:p>
            <a:pPr algn="ctr"/>
            <a:r>
              <a:rPr lang="nl-NL" dirty="0" err="1" smtClean="0"/>
              <a:t>Flood</a:t>
            </a:r>
            <a:r>
              <a:rPr lang="nl-NL" dirty="0" smtClean="0"/>
              <a:t> </a:t>
            </a:r>
            <a:r>
              <a:rPr lang="nl-NL" dirty="0" err="1" smtClean="0"/>
              <a:t>Pulse</a:t>
            </a:r>
            <a:r>
              <a:rPr lang="nl-NL" dirty="0" smtClean="0"/>
              <a:t> Concept </a:t>
            </a:r>
            <a:r>
              <a:rPr lang="nl-NL" dirty="0" err="1" smtClean="0"/>
              <a:t>Predicts</a:t>
            </a:r>
            <a:r>
              <a:rPr lang="nl-NL" dirty="0" smtClean="0"/>
              <a:t>…</a:t>
            </a:r>
            <a:endParaRPr lang="nl-NL" dirty="0"/>
          </a:p>
        </p:txBody>
      </p:sp>
      <p:pic>
        <p:nvPicPr>
          <p:cNvPr id="1034" name="Picture 10" descr="\\soliscom.uu.nl\uu\Users\Keize003\My Documents\Dropbox\Keizer et al. - PS and mats\figures\Figure hypotheses intro FPC.png"/>
          <p:cNvPicPr>
            <a:picLocks noChangeAspect="1" noChangeArrowheads="1"/>
          </p:cNvPicPr>
          <p:nvPr/>
        </p:nvPicPr>
        <p:blipFill rotWithShape="1">
          <a:blip r:embed="rId6">
            <a:extLst>
              <a:ext uri="{28A0092B-C50C-407E-A947-70E740481C1C}">
                <a14:useLocalDpi xmlns:a14="http://schemas.microsoft.com/office/drawing/2010/main" val="0"/>
              </a:ext>
            </a:extLst>
          </a:blip>
          <a:srcRect t="-1" r="49029" b="30689"/>
          <a:stretch/>
        </p:blipFill>
        <p:spPr bwMode="auto">
          <a:xfrm>
            <a:off x="510363" y="1655104"/>
            <a:ext cx="8147224" cy="483874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7219590" y="3094736"/>
            <a:ext cx="247135" cy="10256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Introduction</a:t>
            </a:r>
            <a:endParaRPr lang="en-US" i="1" dirty="0">
              <a:latin typeface="Helvetica"/>
              <a:cs typeface="Helvetica"/>
            </a:endParaRPr>
          </a:p>
        </p:txBody>
      </p:sp>
      <p:sp>
        <p:nvSpPr>
          <p:cNvPr id="9" name="TextBox 8"/>
          <p:cNvSpPr txBox="1"/>
          <p:nvPr/>
        </p:nvSpPr>
        <p:spPr>
          <a:xfrm>
            <a:off x="6683809" y="6076682"/>
            <a:ext cx="1697709" cy="307777"/>
          </a:xfrm>
          <a:prstGeom prst="rect">
            <a:avLst/>
          </a:prstGeom>
          <a:noFill/>
        </p:spPr>
        <p:txBody>
          <a:bodyPr wrap="none" rtlCol="0">
            <a:spAutoFit/>
          </a:bodyPr>
          <a:lstStyle/>
          <a:p>
            <a:r>
              <a:rPr lang="nl-NL" sz="1400" dirty="0" smtClean="0"/>
              <a:t>Junk et al., 1989</a:t>
            </a:r>
            <a:endParaRPr lang="nl-NL" sz="1400" dirty="0"/>
          </a:p>
        </p:txBody>
      </p:sp>
    </p:spTree>
    <p:extLst>
      <p:ext uri="{BB962C8B-B14F-4D97-AF65-F5344CB8AC3E}">
        <p14:creationId xmlns:p14="http://schemas.microsoft.com/office/powerpoint/2010/main" val="989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067864164"/>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462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4</a:t>
            </a:fld>
            <a:endParaRPr lang="nl-NL" dirty="0">
              <a:solidFill>
                <a:srgbClr val="000000">
                  <a:tint val="75000"/>
                </a:srgbClr>
              </a:solidFill>
            </a:endParaRPr>
          </a:p>
        </p:txBody>
      </p:sp>
      <p:sp>
        <p:nvSpPr>
          <p:cNvPr id="3" name="Content Placeholder 2"/>
          <p:cNvSpPr>
            <a:spLocks noGrp="1"/>
          </p:cNvSpPr>
          <p:nvPr>
            <p:ph idx="1"/>
          </p:nvPr>
        </p:nvSpPr>
        <p:spPr/>
        <p:txBody>
          <a:bodyPr/>
          <a:lstStyle/>
          <a:p>
            <a:endParaRPr lang="nl-NL" dirty="0"/>
          </a:p>
        </p:txBody>
      </p:sp>
      <p:sp>
        <p:nvSpPr>
          <p:cNvPr id="2" name="Title 1"/>
          <p:cNvSpPr>
            <a:spLocks noGrp="1"/>
          </p:cNvSpPr>
          <p:nvPr>
            <p:ph type="title"/>
          </p:nvPr>
        </p:nvSpPr>
        <p:spPr>
          <a:xfrm>
            <a:off x="1275321" y="793926"/>
            <a:ext cx="7124400" cy="540000"/>
          </a:xfrm>
        </p:spPr>
        <p:txBody>
          <a:bodyPr/>
          <a:lstStyle/>
          <a:p>
            <a:r>
              <a:rPr lang="nl-NL" dirty="0" err="1" smtClean="0"/>
              <a:t>While</a:t>
            </a:r>
            <a:r>
              <a:rPr lang="nl-NL" dirty="0" smtClean="0"/>
              <a:t>…</a:t>
            </a:r>
            <a:endParaRPr lang="nl-NL" dirty="0"/>
          </a:p>
        </p:txBody>
      </p:sp>
      <p:pic>
        <p:nvPicPr>
          <p:cNvPr id="1026" name="Picture 2" descr="\\soliscom.uu.nl\uu\Users\Keize003\My Documents\Dropbox\Keizer et al. - PS and mats\figures\Figure hypotheses intro.png"/>
          <p:cNvPicPr>
            <a:picLocks noChangeAspect="1" noChangeArrowheads="1"/>
          </p:cNvPicPr>
          <p:nvPr/>
        </p:nvPicPr>
        <p:blipFill rotWithShape="1">
          <a:blip r:embed="rId6">
            <a:extLst>
              <a:ext uri="{28A0092B-C50C-407E-A947-70E740481C1C}">
                <a14:useLocalDpi xmlns:a14="http://schemas.microsoft.com/office/drawing/2010/main" val="0"/>
              </a:ext>
            </a:extLst>
          </a:blip>
          <a:srcRect r="49988" b="31274"/>
          <a:stretch/>
        </p:blipFill>
        <p:spPr bwMode="auto">
          <a:xfrm>
            <a:off x="499863" y="1647390"/>
            <a:ext cx="8064000" cy="48399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7306358" y="3106950"/>
            <a:ext cx="247135" cy="10256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rrowheads="1"/>
          </p:cNvPicPr>
          <p:nvPr/>
        </p:nvPicPr>
        <p:blipFill rotWithShape="1">
          <a:blip r:embed="rId7" cstate="print">
            <a:extLst>
              <a:ext uri="{28A0092B-C50C-407E-A947-70E740481C1C}">
                <a14:useLocalDpi xmlns:a14="http://schemas.microsoft.com/office/drawing/2010/main" val="0"/>
              </a:ext>
            </a:extLst>
          </a:blip>
          <a:srcRect r="8688"/>
          <a:stretch/>
        </p:blipFill>
        <p:spPr bwMode="auto">
          <a:xfrm>
            <a:off x="6898718" y="4459448"/>
            <a:ext cx="1300907" cy="1440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518" y="4826626"/>
            <a:ext cx="1440000" cy="1440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27304" y="6206723"/>
            <a:ext cx="1893976" cy="384721"/>
          </a:xfrm>
          <a:prstGeom prst="rect">
            <a:avLst/>
          </a:prstGeom>
          <a:noFill/>
        </p:spPr>
        <p:txBody>
          <a:bodyPr wrap="square" rtlCol="0">
            <a:spAutoFit/>
          </a:bodyPr>
          <a:lstStyle/>
          <a:p>
            <a:r>
              <a:rPr lang="nl-NL" sz="1000" i="1" dirty="0" smtClean="0"/>
              <a:t>Phragmitetum communis                             </a:t>
            </a:r>
            <a:r>
              <a:rPr lang="nl-NL" sz="900" dirty="0" smtClean="0"/>
              <a:t>	</a:t>
            </a:r>
            <a:endParaRPr lang="nl-NL" sz="900" dirty="0"/>
          </a:p>
        </p:txBody>
      </p:sp>
      <p:sp>
        <p:nvSpPr>
          <p:cNvPr id="20"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Introduction</a:t>
            </a:r>
            <a:endParaRPr lang="en-US" i="1" dirty="0">
              <a:latin typeface="Helvetica"/>
              <a:cs typeface="Helvetica"/>
            </a:endParaRPr>
          </a:p>
        </p:txBody>
      </p:sp>
      <p:sp>
        <p:nvSpPr>
          <p:cNvPr id="15" name="TextBox 14"/>
          <p:cNvSpPr txBox="1"/>
          <p:nvPr/>
        </p:nvSpPr>
        <p:spPr>
          <a:xfrm>
            <a:off x="3164603" y="6172035"/>
            <a:ext cx="5304273" cy="276999"/>
          </a:xfrm>
          <a:prstGeom prst="rect">
            <a:avLst/>
          </a:prstGeom>
          <a:noFill/>
        </p:spPr>
        <p:txBody>
          <a:bodyPr wrap="none" rtlCol="0">
            <a:spAutoFit/>
          </a:bodyPr>
          <a:lstStyle/>
          <a:p>
            <a:r>
              <a:rPr lang="nl-NL" sz="1200" dirty="0" smtClean="0"/>
              <a:t>Chormański et al., 2011; Beumer et al., 2008; </a:t>
            </a:r>
            <a:r>
              <a:rPr lang="nl-NL" sz="1200" dirty="0" err="1" smtClean="0"/>
              <a:t>Mertes</a:t>
            </a:r>
            <a:r>
              <a:rPr lang="nl-NL" sz="1200" dirty="0" smtClean="0"/>
              <a:t> et al., 1997</a:t>
            </a:r>
            <a:endParaRPr lang="nl-NL" sz="1200" dirty="0"/>
          </a:p>
        </p:txBody>
      </p:sp>
      <p:sp>
        <p:nvSpPr>
          <p:cNvPr id="6" name="Rectangle 5"/>
          <p:cNvSpPr/>
          <p:nvPr/>
        </p:nvSpPr>
        <p:spPr>
          <a:xfrm>
            <a:off x="5562600" y="5864275"/>
            <a:ext cx="2750820" cy="246221"/>
          </a:xfrm>
          <a:prstGeom prst="rect">
            <a:avLst/>
          </a:prstGeom>
        </p:spPr>
        <p:txBody>
          <a:bodyPr wrap="square">
            <a:spAutoFit/>
          </a:bodyPr>
          <a:lstStyle/>
          <a:p>
            <a:r>
              <a:rPr lang="nl-NL" sz="1000" i="1" dirty="0" err="1"/>
              <a:t>Carici-Agrostietum</a:t>
            </a:r>
            <a:r>
              <a:rPr lang="nl-NL" sz="1000" i="1" dirty="0"/>
              <a:t> </a:t>
            </a:r>
            <a:r>
              <a:rPr lang="nl-NL" sz="1000" i="1" dirty="0" err="1"/>
              <a:t>caninae</a:t>
            </a:r>
            <a:r>
              <a:rPr lang="nl-NL" sz="1000" i="1" dirty="0"/>
              <a:t> (C. </a:t>
            </a:r>
            <a:r>
              <a:rPr lang="nl-NL" sz="1000" i="1" dirty="0" err="1" smtClean="0"/>
              <a:t>diandra</a:t>
            </a:r>
            <a:r>
              <a:rPr lang="nl-NL" sz="1000" i="1" dirty="0" smtClean="0"/>
              <a:t>)</a:t>
            </a:r>
            <a:endParaRPr lang="nl-NL" sz="1000" i="1" dirty="0"/>
          </a:p>
        </p:txBody>
      </p:sp>
    </p:spTree>
    <p:extLst>
      <p:ext uri="{BB962C8B-B14F-4D97-AF65-F5344CB8AC3E}">
        <p14:creationId xmlns:p14="http://schemas.microsoft.com/office/powerpoint/2010/main" val="7374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350159004"/>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823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1254729" y="1346679"/>
            <a:ext cx="7124400" cy="4158000"/>
          </a:xfrm>
        </p:spPr>
        <p:txBody>
          <a:bodyPr/>
          <a:lstStyle/>
          <a:p>
            <a:r>
              <a:rPr lang="nl-NL" dirty="0" smtClean="0"/>
              <a:t>Natural </a:t>
            </a:r>
            <a:r>
              <a:rPr lang="nl-NL" dirty="0" err="1" smtClean="0"/>
              <a:t>floodplain</a:t>
            </a:r>
            <a:r>
              <a:rPr lang="nl-NL" dirty="0" smtClean="0"/>
              <a:t> NE </a:t>
            </a:r>
            <a:r>
              <a:rPr lang="nl-NL" dirty="0"/>
              <a:t>Poland </a:t>
            </a:r>
            <a:r>
              <a:rPr lang="nl-NL" dirty="0" smtClean="0"/>
              <a:t>(± 450 km</a:t>
            </a:r>
            <a:r>
              <a:rPr lang="nl-NL" baseline="30000" dirty="0" smtClean="0"/>
              <a:t>2</a:t>
            </a:r>
            <a:r>
              <a:rPr lang="nl-NL" dirty="0" smtClean="0"/>
              <a:t>)</a:t>
            </a:r>
          </a:p>
          <a:p>
            <a:r>
              <a:rPr lang="nl-NL" dirty="0" err="1" smtClean="0"/>
              <a:t>Yearly</a:t>
            </a:r>
            <a:r>
              <a:rPr lang="nl-NL" dirty="0" smtClean="0"/>
              <a:t> </a:t>
            </a:r>
            <a:r>
              <a:rPr lang="nl-NL" dirty="0" err="1" smtClean="0"/>
              <a:t>flood</a:t>
            </a:r>
            <a:r>
              <a:rPr lang="nl-NL" dirty="0" smtClean="0"/>
              <a:t> </a:t>
            </a:r>
            <a:r>
              <a:rPr lang="nl-NL" dirty="0" err="1" smtClean="0"/>
              <a:t>after</a:t>
            </a:r>
            <a:r>
              <a:rPr lang="nl-NL" dirty="0" smtClean="0"/>
              <a:t> </a:t>
            </a:r>
            <a:r>
              <a:rPr lang="nl-NL" dirty="0" err="1" smtClean="0"/>
              <a:t>snowmelt</a:t>
            </a:r>
            <a:endParaRPr lang="nl-NL" dirty="0" smtClean="0"/>
          </a:p>
          <a:p>
            <a:r>
              <a:rPr lang="nl-NL" dirty="0" err="1" smtClean="0"/>
              <a:t>Peat</a:t>
            </a:r>
            <a:r>
              <a:rPr lang="nl-NL" dirty="0" smtClean="0"/>
              <a:t> </a:t>
            </a:r>
            <a:r>
              <a:rPr lang="nl-NL" dirty="0" err="1" smtClean="0"/>
              <a:t>deposits</a:t>
            </a:r>
            <a:endParaRPr lang="nl-NL" dirty="0" smtClean="0"/>
          </a:p>
        </p:txBody>
      </p:sp>
      <p:sp>
        <p:nvSpPr>
          <p:cNvPr id="4" name="Slide Number Placeholder 3"/>
          <p:cNvSpPr>
            <a:spLocks noGrp="1"/>
          </p:cNvSpPr>
          <p:nvPr>
            <p:ph type="sldNum" sz="quarter" idx="4"/>
          </p:nvPr>
        </p:nvSpPr>
        <p:spPr/>
        <p:txBody>
          <a:bodyPr/>
          <a:lstStyle/>
          <a:p>
            <a:fld id="{26641ACB-3ECC-42B9-977D-753881E09525}" type="slidenum">
              <a:rPr lang="nl-NL" smtClean="0"/>
              <a:pPr/>
              <a:t>5</a:t>
            </a:fld>
            <a:endParaRPr lang="nl-NL" dirty="0"/>
          </a:p>
        </p:txBody>
      </p:sp>
      <p:pic>
        <p:nvPicPr>
          <p:cNvPr id="8" name="Picture 2" descr="f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0749" y="3272974"/>
            <a:ext cx="4295017" cy="28690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liscom.uu.nl\uu\Users\Keize003\My Documents\Dropbox\Keizer et al. - PS and mats\figures\study_area.jpg"/>
          <p:cNvPicPr>
            <a:picLocks noChangeAspect="1" noChangeArrowheads="1"/>
          </p:cNvPicPr>
          <p:nvPr/>
        </p:nvPicPr>
        <p:blipFill rotWithShape="1">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l="7778" r="24067" b="32612"/>
          <a:stretch/>
        </p:blipFill>
        <p:spPr bwMode="auto">
          <a:xfrm>
            <a:off x="147337" y="3272974"/>
            <a:ext cx="4425043" cy="2857456"/>
          </a:xfrm>
          <a:prstGeom prst="rect">
            <a:avLst/>
          </a:prstGeom>
          <a:solidFill>
            <a:schemeClr val="bg1"/>
          </a:solidFill>
          <a:extLst/>
        </p:spPr>
      </p:pic>
      <p:sp>
        <p:nvSpPr>
          <p:cNvPr id="10"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Study</a:t>
            </a:r>
            <a:r>
              <a:rPr lang="nl-NL" dirty="0" smtClean="0"/>
              <a:t> Area</a:t>
            </a:r>
            <a:endParaRPr lang="nl-NL" dirty="0"/>
          </a:p>
        </p:txBody>
      </p:sp>
      <p:sp>
        <p:nvSpPr>
          <p:cNvPr id="11"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Study area</a:t>
            </a:r>
            <a:endParaRPr lang="en-US" i="1" dirty="0">
              <a:latin typeface="Helvetica"/>
              <a:cs typeface="Helvetica"/>
            </a:endParaRPr>
          </a:p>
        </p:txBody>
      </p:sp>
      <p:sp>
        <p:nvSpPr>
          <p:cNvPr id="9" name="TextBox 8"/>
          <p:cNvSpPr txBox="1"/>
          <p:nvPr/>
        </p:nvSpPr>
        <p:spPr>
          <a:xfrm>
            <a:off x="2929824" y="6122608"/>
            <a:ext cx="1600246" cy="276999"/>
          </a:xfrm>
          <a:prstGeom prst="rect">
            <a:avLst/>
          </a:prstGeom>
          <a:noFill/>
        </p:spPr>
        <p:txBody>
          <a:bodyPr wrap="none" rtlCol="0">
            <a:spAutoFit/>
          </a:bodyPr>
          <a:lstStyle/>
          <a:p>
            <a:r>
              <a:rPr lang="nl-NL" sz="1200" dirty="0" smtClean="0"/>
              <a:t>Keizer et al., 2014</a:t>
            </a:r>
            <a:endParaRPr lang="nl-NL" sz="1200" dirty="0"/>
          </a:p>
        </p:txBody>
      </p:sp>
    </p:spTree>
    <p:extLst>
      <p:ext uri="{BB962C8B-B14F-4D97-AF65-F5344CB8AC3E}">
        <p14:creationId xmlns:p14="http://schemas.microsoft.com/office/powerpoint/2010/main" val="420885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247603837"/>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721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6</a:t>
            </a:fld>
            <a:endParaRPr lang="nl-NL" dirty="0">
              <a:solidFill>
                <a:srgbClr val="000000">
                  <a:tint val="75000"/>
                </a:srgbClr>
              </a:solidFill>
            </a:endParaRPr>
          </a:p>
        </p:txBody>
      </p:sp>
      <p:sp>
        <p:nvSpPr>
          <p:cNvPr id="3" name="Content Placeholder 2"/>
          <p:cNvSpPr>
            <a:spLocks noGrp="1"/>
          </p:cNvSpPr>
          <p:nvPr>
            <p:ph idx="1"/>
          </p:nvPr>
        </p:nvSpPr>
        <p:spPr>
          <a:xfrm>
            <a:off x="829340" y="1344558"/>
            <a:ext cx="8080744" cy="4158000"/>
          </a:xfrm>
        </p:spPr>
        <p:txBody>
          <a:bodyPr/>
          <a:lstStyle/>
          <a:p>
            <a:pPr marL="82296" indent="0">
              <a:buNone/>
            </a:pPr>
            <a:r>
              <a:rPr lang="en-GB" sz="2200" dirty="0" smtClean="0"/>
              <a:t>H1: Interacting </a:t>
            </a:r>
            <a:r>
              <a:rPr lang="en-GB" sz="2200" dirty="0"/>
              <a:t>hydrological flow processes lead to </a:t>
            </a:r>
            <a:r>
              <a:rPr lang="en-GB" sz="2200" u="sng" dirty="0"/>
              <a:t>spatial patterns in inundation water </a:t>
            </a:r>
            <a:r>
              <a:rPr lang="en-GB" sz="2200" u="sng" dirty="0" smtClean="0"/>
              <a:t>quality</a:t>
            </a:r>
            <a:r>
              <a:rPr lang="en-GB" sz="2200" dirty="0" smtClean="0"/>
              <a:t>.</a:t>
            </a:r>
            <a:endParaRPr lang="en-GB" sz="2200" dirty="0"/>
          </a:p>
          <a:p>
            <a:endParaRPr lang="nl-NL" sz="2200" dirty="0"/>
          </a:p>
        </p:txBody>
      </p:sp>
      <p:pic>
        <p:nvPicPr>
          <p:cNvPr id="12" name="Picture 2" descr="\\soliscom.uu.nl\uu\Users\Keize003\My Documents\Dropbox\Keizer et al. - PS and mats\figures\Figure hypotheses intro.png"/>
          <p:cNvPicPr>
            <a:picLocks noChangeAspect="1" noChangeArrowheads="1"/>
          </p:cNvPicPr>
          <p:nvPr/>
        </p:nvPicPr>
        <p:blipFill rotWithShape="1">
          <a:blip r:embed="rId6">
            <a:extLst>
              <a:ext uri="{28A0092B-C50C-407E-A947-70E740481C1C}">
                <a14:useLocalDpi xmlns:a14="http://schemas.microsoft.com/office/drawing/2010/main" val="0"/>
              </a:ext>
            </a:extLst>
          </a:blip>
          <a:srcRect r="49988" b="30022"/>
          <a:stretch/>
        </p:blipFill>
        <p:spPr bwMode="auto">
          <a:xfrm>
            <a:off x="1784895" y="2398059"/>
            <a:ext cx="6593834" cy="40296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44588" y="4347881"/>
            <a:ext cx="4849906" cy="7171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Hypothesis 1</a:t>
            </a:r>
            <a:endParaRPr lang="nl-NL" dirty="0"/>
          </a:p>
        </p:txBody>
      </p:sp>
      <p:sp>
        <p:nvSpPr>
          <p:cNvPr id="14"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Introduction</a:t>
            </a:r>
            <a:endParaRPr lang="en-US" i="1" dirty="0">
              <a:latin typeface="Helvetica"/>
              <a:cs typeface="Helvetica"/>
            </a:endParaRPr>
          </a:p>
        </p:txBody>
      </p:sp>
    </p:spTree>
    <p:extLst>
      <p:ext uri="{BB962C8B-B14F-4D97-AF65-F5344CB8AC3E}">
        <p14:creationId xmlns:p14="http://schemas.microsoft.com/office/powerpoint/2010/main" val="2869560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3941536423"/>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3690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605456" y="1344558"/>
            <a:ext cx="8229434" cy="4158000"/>
          </a:xfrm>
        </p:spPr>
        <p:txBody>
          <a:bodyPr/>
          <a:lstStyle/>
          <a:p>
            <a:r>
              <a:rPr lang="en-US" sz="2200" b="1" dirty="0" smtClean="0"/>
              <a:t>1154</a:t>
            </a:r>
            <a:r>
              <a:rPr lang="en-US" sz="2200" dirty="0" smtClean="0"/>
              <a:t> water samples (2001-2012)</a:t>
            </a:r>
          </a:p>
          <a:p>
            <a:r>
              <a:rPr lang="en-US" sz="2200" dirty="0" smtClean="0"/>
              <a:t>Water sources: </a:t>
            </a:r>
            <a:r>
              <a:rPr lang="en-US" sz="2200" b="1" dirty="0" smtClean="0"/>
              <a:t>river, rain, groundwater </a:t>
            </a:r>
            <a:r>
              <a:rPr lang="en-US" sz="2200" dirty="0" smtClean="0"/>
              <a:t>(dune, moraine)</a:t>
            </a:r>
          </a:p>
          <a:p>
            <a:r>
              <a:rPr lang="en-US" sz="2200" dirty="0" smtClean="0"/>
              <a:t>Analysis for </a:t>
            </a:r>
            <a:r>
              <a:rPr lang="en-US" sz="2200" b="1" dirty="0" smtClean="0"/>
              <a:t>EC, pH, Ca</a:t>
            </a:r>
            <a:r>
              <a:rPr lang="en-US" sz="2200" b="1" baseline="30000" dirty="0" smtClean="0"/>
              <a:t>2+</a:t>
            </a:r>
            <a:r>
              <a:rPr lang="en-US" sz="2200" b="1" dirty="0" smtClean="0"/>
              <a:t>, Mg</a:t>
            </a:r>
            <a:r>
              <a:rPr lang="en-US" sz="2200" b="1" baseline="30000" dirty="0" smtClean="0"/>
              <a:t>2+</a:t>
            </a:r>
            <a:r>
              <a:rPr lang="en-US" sz="2200" b="1" dirty="0" smtClean="0"/>
              <a:t>, Na</a:t>
            </a:r>
            <a:r>
              <a:rPr lang="en-US" sz="2200" b="1" baseline="30000" dirty="0" smtClean="0"/>
              <a:t>+</a:t>
            </a:r>
            <a:r>
              <a:rPr lang="en-US" sz="2200" b="1" dirty="0" smtClean="0"/>
              <a:t>, K</a:t>
            </a:r>
            <a:r>
              <a:rPr lang="en-US" sz="2200" b="1" baseline="30000" dirty="0" smtClean="0"/>
              <a:t>+</a:t>
            </a:r>
            <a:r>
              <a:rPr lang="en-US" sz="2200" b="1" dirty="0" smtClean="0"/>
              <a:t>, Cl</a:t>
            </a:r>
            <a:r>
              <a:rPr lang="en-US" sz="2200" b="1" baseline="30000" dirty="0" smtClean="0"/>
              <a:t>−</a:t>
            </a:r>
            <a:r>
              <a:rPr lang="en-US" sz="2200" b="1" dirty="0" smtClean="0"/>
              <a:t>, SO</a:t>
            </a:r>
            <a:r>
              <a:rPr lang="en-US" sz="2200" b="1" baseline="-25000" dirty="0" smtClean="0"/>
              <a:t>4</a:t>
            </a:r>
            <a:r>
              <a:rPr lang="en-US" sz="2200" b="1" baseline="30000" dirty="0" smtClean="0"/>
              <a:t>2−</a:t>
            </a:r>
            <a:r>
              <a:rPr lang="en-US" sz="2200" b="1" dirty="0" smtClean="0"/>
              <a:t>, NO</a:t>
            </a:r>
            <a:r>
              <a:rPr lang="en-US" sz="2200" b="1" baseline="-25000" dirty="0" smtClean="0"/>
              <a:t>3</a:t>
            </a:r>
            <a:r>
              <a:rPr lang="en-US" sz="2200" b="1" baseline="30000" dirty="0" smtClean="0"/>
              <a:t>−</a:t>
            </a:r>
            <a:r>
              <a:rPr lang="en-US" sz="2200" b="1" dirty="0" smtClean="0"/>
              <a:t>, NH</a:t>
            </a:r>
            <a:r>
              <a:rPr lang="en-US" sz="2200" b="1" baseline="-25000" dirty="0" smtClean="0"/>
              <a:t>4</a:t>
            </a:r>
            <a:r>
              <a:rPr lang="en-US" sz="2200" b="1" baseline="30000" dirty="0" smtClean="0"/>
              <a:t>+</a:t>
            </a:r>
            <a:r>
              <a:rPr lang="en-US" sz="2200" b="1" dirty="0" smtClean="0"/>
              <a:t>, PO</a:t>
            </a:r>
            <a:r>
              <a:rPr lang="en-US" sz="2200" b="1" baseline="-25000" dirty="0" smtClean="0"/>
              <a:t>4</a:t>
            </a:r>
            <a:r>
              <a:rPr lang="en-US" sz="2200" b="1" baseline="30000" dirty="0" smtClean="0"/>
              <a:t>3−</a:t>
            </a:r>
            <a:r>
              <a:rPr lang="en-US" sz="2200" b="1" dirty="0" smtClean="0"/>
              <a:t> </a:t>
            </a:r>
            <a:endParaRPr lang="en-US" sz="2200" b="1" dirty="0"/>
          </a:p>
        </p:txBody>
      </p:sp>
      <p:sp>
        <p:nvSpPr>
          <p:cNvPr id="4" name="Slide Number Placeholder 3"/>
          <p:cNvSpPr>
            <a:spLocks noGrp="1"/>
          </p:cNvSpPr>
          <p:nvPr>
            <p:ph type="sldNum" sz="quarter" idx="4"/>
          </p:nvPr>
        </p:nvSpPr>
        <p:spPr/>
        <p:txBody>
          <a:bodyPr/>
          <a:lstStyle/>
          <a:p>
            <a:fld id="{26641ACB-3ECC-42B9-977D-753881E09525}" type="slidenum">
              <a:rPr lang="nl-NL" smtClean="0"/>
              <a:pPr/>
              <a:t>7</a:t>
            </a:fld>
            <a:endParaRPr lang="nl-NL" dirty="0"/>
          </a:p>
        </p:txBody>
      </p:sp>
      <p:pic>
        <p:nvPicPr>
          <p:cNvPr id="36867" name="Picture 3" descr="\\soliscom.uu.nl\uu\Users\Keize003\My Documents\Dropbox\Keizer et al. - PS and mats\figures\figure methods all.png"/>
          <p:cNvPicPr>
            <a:picLocks noChangeAspect="1" noChangeArrowheads="1"/>
          </p:cNvPicPr>
          <p:nvPr/>
        </p:nvPicPr>
        <p:blipFill rotWithShape="1">
          <a:blip r:embed="rId7">
            <a:extLst>
              <a:ext uri="{28A0092B-C50C-407E-A947-70E740481C1C}">
                <a14:useLocalDpi xmlns:a14="http://schemas.microsoft.com/office/drawing/2010/main" val="0"/>
              </a:ext>
            </a:extLst>
          </a:blip>
          <a:srcRect t="35761"/>
          <a:stretch/>
        </p:blipFill>
        <p:spPr bwMode="auto">
          <a:xfrm>
            <a:off x="-248478" y="3409121"/>
            <a:ext cx="9083368" cy="305308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Water </a:t>
            </a:r>
            <a:r>
              <a:rPr lang="nl-NL" dirty="0" err="1" smtClean="0"/>
              <a:t>Quality</a:t>
            </a:r>
            <a:endParaRPr lang="nl-NL" dirty="0"/>
          </a:p>
        </p:txBody>
      </p:sp>
      <p:sp>
        <p:nvSpPr>
          <p:cNvPr id="10"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Methodology</a:t>
            </a:r>
            <a:endParaRPr lang="en-US" i="1" dirty="0">
              <a:latin typeface="Helvetica"/>
              <a:cs typeface="Helvetica"/>
            </a:endParaRPr>
          </a:p>
        </p:txBody>
      </p:sp>
    </p:spTree>
    <p:extLst>
      <p:ext uri="{BB962C8B-B14F-4D97-AF65-F5344CB8AC3E}">
        <p14:creationId xmlns:p14="http://schemas.microsoft.com/office/powerpoint/2010/main" val="235774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39255895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6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nl-NL" sz="1400" dirty="0">
              <a:latin typeface="Verdana"/>
              <a:sym typeface="+mn-lt"/>
            </a:endParaRPr>
          </a:p>
        </p:txBody>
      </p:sp>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8</a:t>
            </a:fld>
            <a:endParaRPr lang="nl-NL" dirty="0">
              <a:solidFill>
                <a:srgbClr val="000000">
                  <a:tint val="75000"/>
                </a:srgbClr>
              </a:solidFill>
            </a:endParaRPr>
          </a:p>
        </p:txBody>
      </p:sp>
      <p:sp>
        <p:nvSpPr>
          <p:cNvPr id="8" name="Title 1"/>
          <p:cNvSpPr txBox="1">
            <a:spLocks/>
          </p:cNvSpPr>
          <p:nvPr/>
        </p:nvSpPr>
        <p:spPr>
          <a:xfrm>
            <a:off x="977353" y="804558"/>
            <a:ext cx="7783875"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err="1" smtClean="0"/>
              <a:t>Inundation</a:t>
            </a:r>
            <a:r>
              <a:rPr lang="nl-NL" dirty="0" smtClean="0"/>
              <a:t> Water Types</a:t>
            </a:r>
            <a:endParaRPr lang="nl-NL" dirty="0"/>
          </a:p>
        </p:txBody>
      </p:sp>
      <p:sp>
        <p:nvSpPr>
          <p:cNvPr id="10"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Results</a:t>
            </a:r>
            <a:endParaRPr lang="en-US" i="1" dirty="0">
              <a:latin typeface="Helvetica"/>
              <a:cs typeface="Helvetica"/>
            </a:endParaRPr>
          </a:p>
        </p:txBody>
      </p:sp>
      <p:graphicFrame>
        <p:nvGraphicFramePr>
          <p:cNvPr id="6" name="Table 5"/>
          <p:cNvGraphicFramePr>
            <a:graphicFrameLocks noGrp="1"/>
          </p:cNvGraphicFramePr>
          <p:nvPr>
            <p:extLst>
              <p:ext uri="{D42A27DB-BD31-4B8C-83A1-F6EECF244321}">
                <p14:modId xmlns:p14="http://schemas.microsoft.com/office/powerpoint/2010/main" val="3141950599"/>
              </p:ext>
            </p:extLst>
          </p:nvPr>
        </p:nvGraphicFramePr>
        <p:xfrm>
          <a:off x="570190" y="1572698"/>
          <a:ext cx="3411476" cy="4392168"/>
        </p:xfrm>
        <a:graphic>
          <a:graphicData uri="http://schemas.openxmlformats.org/drawingml/2006/table">
            <a:tbl>
              <a:tblPr firstRow="1" bandRow="1">
                <a:tableStyleId>{073A0DAA-6AF3-43AB-8588-CEC1D06C72B9}</a:tableStyleId>
              </a:tblPr>
              <a:tblGrid>
                <a:gridCol w="603504"/>
                <a:gridCol w="701993"/>
                <a:gridCol w="701993"/>
                <a:gridCol w="701993"/>
                <a:gridCol w="701993"/>
              </a:tblGrid>
              <a:tr h="291886">
                <a:tc>
                  <a:txBody>
                    <a:bodyPr/>
                    <a:lstStyle/>
                    <a:p>
                      <a:pPr algn="ctr"/>
                      <a:endParaRPr lang="en-US" dirty="0"/>
                    </a:p>
                  </a:txBody>
                  <a:tcPr/>
                </a:tc>
                <a:tc>
                  <a:txBody>
                    <a:bodyPr/>
                    <a:lstStyle/>
                    <a:p>
                      <a:pPr algn="ctr"/>
                      <a:r>
                        <a:rPr lang="en-US" dirty="0" smtClean="0"/>
                        <a:t>1</a:t>
                      </a:r>
                      <a:endParaRPr lang="en-US" dirty="0"/>
                    </a:p>
                  </a:txBody>
                  <a:tcPr>
                    <a:solidFill>
                      <a:srgbClr val="FF0000"/>
                    </a:solidFill>
                  </a:tcPr>
                </a:tc>
                <a:tc>
                  <a:txBody>
                    <a:bodyPr/>
                    <a:lstStyle/>
                    <a:p>
                      <a:pPr algn="ctr"/>
                      <a:r>
                        <a:rPr lang="en-US" dirty="0" smtClean="0"/>
                        <a:t>2</a:t>
                      </a:r>
                      <a:endParaRPr lang="en-US" dirty="0"/>
                    </a:p>
                  </a:txBody>
                  <a:tcPr>
                    <a:solidFill>
                      <a:schemeClr val="bg2"/>
                    </a:solidFill>
                  </a:tcPr>
                </a:tc>
                <a:tc>
                  <a:txBody>
                    <a:bodyPr/>
                    <a:lstStyle/>
                    <a:p>
                      <a:pPr algn="ctr"/>
                      <a:r>
                        <a:rPr lang="en-US" dirty="0" smtClean="0"/>
                        <a:t>3</a:t>
                      </a:r>
                      <a:endParaRPr lang="en-US" dirty="0"/>
                    </a:p>
                  </a:txBody>
                  <a:tcPr>
                    <a:solidFill>
                      <a:schemeClr val="accent6">
                        <a:lumMod val="75000"/>
                      </a:schemeClr>
                    </a:solidFill>
                  </a:tcPr>
                </a:tc>
                <a:tc>
                  <a:txBody>
                    <a:bodyPr/>
                    <a:lstStyle/>
                    <a:p>
                      <a:pPr algn="ctr"/>
                      <a:r>
                        <a:rPr lang="en-US" dirty="0" smtClean="0"/>
                        <a:t>4</a:t>
                      </a:r>
                      <a:endParaRPr lang="en-US" dirty="0"/>
                    </a:p>
                  </a:txBody>
                  <a:tcPr>
                    <a:solidFill>
                      <a:schemeClr val="accent2">
                        <a:lumMod val="60000"/>
                        <a:lumOff val="40000"/>
                      </a:schemeClr>
                    </a:solidFill>
                  </a:tcPr>
                </a:tc>
              </a:tr>
              <a:tr h="291886">
                <a:tc>
                  <a:txBody>
                    <a:bodyPr/>
                    <a:lstStyle/>
                    <a:p>
                      <a:pPr algn="ctr"/>
                      <a:r>
                        <a:rPr lang="en-US" dirty="0" smtClean="0"/>
                        <a:t>n</a:t>
                      </a:r>
                      <a:endParaRPr lang="en-US" dirty="0"/>
                    </a:p>
                  </a:txBody>
                  <a:tcPr/>
                </a:tc>
                <a:tc>
                  <a:txBody>
                    <a:bodyPr/>
                    <a:lstStyle/>
                    <a:p>
                      <a:pPr algn="ctr"/>
                      <a:r>
                        <a:rPr lang="en-US" dirty="0" smtClean="0"/>
                        <a:t>290</a:t>
                      </a:r>
                      <a:endParaRPr lang="en-US" dirty="0"/>
                    </a:p>
                  </a:txBody>
                  <a:tcPr/>
                </a:tc>
                <a:tc>
                  <a:txBody>
                    <a:bodyPr/>
                    <a:lstStyle/>
                    <a:p>
                      <a:pPr algn="ctr"/>
                      <a:r>
                        <a:rPr lang="en-US" dirty="0" smtClean="0"/>
                        <a:t>227</a:t>
                      </a:r>
                      <a:endParaRPr lang="en-US" dirty="0"/>
                    </a:p>
                  </a:txBody>
                  <a:tcPr/>
                </a:tc>
                <a:tc>
                  <a:txBody>
                    <a:bodyPr/>
                    <a:lstStyle/>
                    <a:p>
                      <a:pPr algn="ctr"/>
                      <a:r>
                        <a:rPr lang="en-US" dirty="0" smtClean="0"/>
                        <a:t>401</a:t>
                      </a:r>
                      <a:endParaRPr lang="en-US" dirty="0"/>
                    </a:p>
                  </a:txBody>
                  <a:tcPr/>
                </a:tc>
                <a:tc>
                  <a:txBody>
                    <a:bodyPr/>
                    <a:lstStyle/>
                    <a:p>
                      <a:pPr algn="ctr"/>
                      <a:r>
                        <a:rPr lang="en-US" dirty="0" smtClean="0"/>
                        <a:t>236</a:t>
                      </a:r>
                      <a:endParaRPr lang="en-US" dirty="0"/>
                    </a:p>
                  </a:txBody>
                  <a:tcPr/>
                </a:tc>
              </a:tr>
              <a:tr h="291886">
                <a:tc>
                  <a:txBody>
                    <a:bodyPr/>
                    <a:lstStyle/>
                    <a:p>
                      <a:pPr marL="0" marR="0" algn="ctr">
                        <a:lnSpc>
                          <a:spcPct val="115000"/>
                        </a:lnSpc>
                        <a:spcBef>
                          <a:spcPts val="0"/>
                        </a:spcBef>
                        <a:spcAft>
                          <a:spcPts val="1000"/>
                        </a:spcAft>
                      </a:pPr>
                      <a:r>
                        <a:rPr lang="en-US" sz="1800" noProof="0" dirty="0" smtClean="0">
                          <a:solidFill>
                            <a:schemeClr val="tx1"/>
                          </a:solidFill>
                          <a:effectLst/>
                          <a:latin typeface="Verdana"/>
                          <a:ea typeface="Verdana"/>
                          <a:cs typeface="Times New Roman"/>
                        </a:rPr>
                        <a:t>pH</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kern="1200" noProof="0" dirty="0" smtClean="0">
                        <a:solidFill>
                          <a:schemeClr val="dk1"/>
                        </a:solidFill>
                        <a:latin typeface="+mn-lt"/>
                        <a:ea typeface="+mn-ea"/>
                        <a:cs typeface="+mn-cs"/>
                      </a:endParaRPr>
                    </a:p>
                  </a:txBody>
                  <a:tcPr>
                    <a:solidFill>
                      <a:schemeClr val="bg1">
                        <a:lumMod val="85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r>
              <a:tr h="291886">
                <a:tc>
                  <a:txBody>
                    <a:bodyPr/>
                    <a:lstStyle/>
                    <a:p>
                      <a:pPr marL="0" marR="0" algn="ctr">
                        <a:lnSpc>
                          <a:spcPct val="115000"/>
                        </a:lnSpc>
                        <a:spcBef>
                          <a:spcPts val="0"/>
                        </a:spcBef>
                        <a:spcAft>
                          <a:spcPts val="1000"/>
                        </a:spcAft>
                      </a:pPr>
                      <a:r>
                        <a:rPr lang="en-US" sz="1800" noProof="0" dirty="0" smtClean="0">
                          <a:effectLst/>
                        </a:rPr>
                        <a:t>Ca</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endParaRPr lang="nl-NL" dirty="0"/>
                    </a:p>
                  </a:txBody>
                  <a:tcPr>
                    <a:solidFill>
                      <a:srgbClr val="FC8784"/>
                    </a:solidFill>
                  </a:tcPr>
                </a:tc>
                <a:tc>
                  <a:txBody>
                    <a:bodyPr/>
                    <a:lstStyle/>
                    <a:p>
                      <a:endParaRPr lang="nl-NL" dirty="0"/>
                    </a:p>
                  </a:txBody>
                  <a:tcPr>
                    <a:solidFill>
                      <a:srgbClr val="FC8784"/>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291886">
                <a:tc>
                  <a:txBody>
                    <a:bodyPr/>
                    <a:lstStyle/>
                    <a:p>
                      <a:pPr marL="0" marR="0" algn="ctr">
                        <a:lnSpc>
                          <a:spcPct val="115000"/>
                        </a:lnSpc>
                        <a:spcBef>
                          <a:spcPts val="0"/>
                        </a:spcBef>
                        <a:spcAft>
                          <a:spcPts val="1000"/>
                        </a:spcAft>
                      </a:pPr>
                      <a:r>
                        <a:rPr lang="en-US" sz="1800" dirty="0" smtClean="0"/>
                        <a:t>Mg</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endParaRPr lang="nl-NL"/>
                    </a:p>
                  </a:txBody>
                  <a:tcPr>
                    <a:solidFill>
                      <a:srgbClr val="FC8784"/>
                    </a:solidFill>
                  </a:tcPr>
                </a:tc>
                <a:tc>
                  <a:txBody>
                    <a:bodyPr/>
                    <a:lstStyle/>
                    <a:p>
                      <a:endParaRPr lang="nl-NL" dirty="0"/>
                    </a:p>
                  </a:txBody>
                  <a:tcPr>
                    <a:solidFill>
                      <a:srgbClr val="FC8784"/>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291886">
                <a:tc>
                  <a:txBody>
                    <a:bodyPr/>
                    <a:lstStyle/>
                    <a:p>
                      <a:pPr algn="ctr"/>
                      <a:r>
                        <a:rPr lang="en-US" sz="1800" dirty="0" smtClean="0"/>
                        <a:t>Na</a:t>
                      </a:r>
                      <a:endParaRPr lang="en-US" sz="1800" dirty="0"/>
                    </a:p>
                  </a:txBody>
                  <a:tcPr>
                    <a:solidFill>
                      <a:schemeClr val="bg1">
                        <a:lumMod val="95000"/>
                      </a:schemeClr>
                    </a:solidFill>
                  </a:tcPr>
                </a:tc>
                <a:tc>
                  <a:txBody>
                    <a:bodyPr/>
                    <a:lstStyle/>
                    <a:p>
                      <a:endParaRPr lang="nl-NL" dirty="0"/>
                    </a:p>
                  </a:txBody>
                  <a:tcPr>
                    <a:solidFill>
                      <a:srgbClr val="FC8784"/>
                    </a:solidFill>
                  </a:tcPr>
                </a:tc>
                <a:tc>
                  <a:txBody>
                    <a:bodyPr/>
                    <a:lstStyle/>
                    <a:p>
                      <a:endParaRPr lang="nl-NL" dirty="0"/>
                    </a:p>
                  </a:txBody>
                  <a:tcPr>
                    <a:solidFill>
                      <a:srgbClr val="FC8784"/>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291886">
                <a:tc>
                  <a:txBody>
                    <a:bodyPr/>
                    <a:lstStyle/>
                    <a:p>
                      <a:pPr algn="ctr"/>
                      <a:r>
                        <a:rPr lang="en-US" sz="1800" noProof="0" dirty="0" smtClean="0">
                          <a:effectLst/>
                        </a:rPr>
                        <a:t>K</a:t>
                      </a:r>
                      <a:endParaRPr lang="nl-NL" sz="1800" dirty="0"/>
                    </a:p>
                  </a:txBody>
                  <a:tcPr>
                    <a:solidFill>
                      <a:schemeClr val="bg1">
                        <a:lumMod val="95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r>
              <a:tr h="291886">
                <a:tc>
                  <a:txBody>
                    <a:bodyPr/>
                    <a:lstStyle/>
                    <a:p>
                      <a:pPr algn="ctr"/>
                      <a:r>
                        <a:rPr lang="en-US" sz="1800" dirty="0" smtClean="0"/>
                        <a:t>Cl</a:t>
                      </a:r>
                      <a:endParaRPr lang="en-US" sz="1800" dirty="0"/>
                    </a:p>
                  </a:txBody>
                  <a:tcPr>
                    <a:solidFill>
                      <a:schemeClr val="bg1">
                        <a:lumMod val="95000"/>
                      </a:schemeClr>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291886">
                <a:tc>
                  <a:txBody>
                    <a:bodyPr/>
                    <a:lstStyle/>
                    <a:p>
                      <a:pPr marL="0" marR="0" algn="ctr">
                        <a:lnSpc>
                          <a:spcPct val="115000"/>
                        </a:lnSpc>
                        <a:spcBef>
                          <a:spcPts val="0"/>
                        </a:spcBef>
                        <a:spcAft>
                          <a:spcPts val="1000"/>
                        </a:spcAft>
                      </a:pPr>
                      <a:r>
                        <a:rPr lang="en-US" sz="1800" noProof="0" dirty="0" smtClean="0">
                          <a:effectLst/>
                        </a:rPr>
                        <a:t>NO</a:t>
                      </a:r>
                      <a:r>
                        <a:rPr lang="en-US" sz="1800" baseline="-25000" noProof="0" dirty="0" smtClean="0">
                          <a:effectLst/>
                        </a:rPr>
                        <a:t>3</a:t>
                      </a:r>
                      <a:r>
                        <a:rPr lang="en-US" sz="1800" baseline="0" noProof="0" dirty="0" smtClean="0">
                          <a:effectLst/>
                        </a:rPr>
                        <a:t> </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r>
              <a:tr h="291886">
                <a:tc>
                  <a:txBody>
                    <a:bodyPr/>
                    <a:lstStyle/>
                    <a:p>
                      <a:pPr marL="0" marR="0" algn="ctr">
                        <a:lnSpc>
                          <a:spcPct val="115000"/>
                        </a:lnSpc>
                        <a:spcBef>
                          <a:spcPts val="0"/>
                        </a:spcBef>
                        <a:spcAft>
                          <a:spcPts val="1000"/>
                        </a:spcAft>
                      </a:pPr>
                      <a:r>
                        <a:rPr lang="en-US" sz="1800" noProof="0" dirty="0" smtClean="0">
                          <a:effectLst/>
                        </a:rPr>
                        <a:t>NH</a:t>
                      </a:r>
                      <a:r>
                        <a:rPr lang="en-US" sz="1800" baseline="-25000" noProof="0" dirty="0" smtClean="0">
                          <a:effectLst/>
                        </a:rPr>
                        <a:t>4</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pPr algn="ctr"/>
                      <a:endParaRPr lang="en-US" dirty="0"/>
                    </a:p>
                  </a:txBody>
                  <a:tcPr>
                    <a:solidFill>
                      <a:srgbClr val="FC8784"/>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291886">
                <a:tc>
                  <a:txBody>
                    <a:bodyPr/>
                    <a:lstStyle/>
                    <a:p>
                      <a:pPr marL="0" marR="0" algn="ctr">
                        <a:lnSpc>
                          <a:spcPct val="115000"/>
                        </a:lnSpc>
                        <a:spcBef>
                          <a:spcPts val="0"/>
                        </a:spcBef>
                        <a:spcAft>
                          <a:spcPts val="1000"/>
                        </a:spcAft>
                      </a:pPr>
                      <a:r>
                        <a:rPr lang="en-US" sz="1800" noProof="0" dirty="0" smtClean="0">
                          <a:solidFill>
                            <a:schemeClr val="tx1"/>
                          </a:solidFill>
                          <a:effectLst/>
                          <a:latin typeface="Verdana"/>
                          <a:ea typeface="Verdana"/>
                          <a:cs typeface="Times New Roman"/>
                        </a:rPr>
                        <a:t>PO</a:t>
                      </a:r>
                      <a:r>
                        <a:rPr lang="en-US" sz="1800" baseline="-25000" noProof="0" dirty="0" smtClean="0">
                          <a:solidFill>
                            <a:schemeClr val="tx1"/>
                          </a:solidFill>
                          <a:effectLst/>
                          <a:latin typeface="Verdana"/>
                          <a:ea typeface="Verdana"/>
                          <a:cs typeface="Times New Roman"/>
                        </a:rPr>
                        <a:t>4</a:t>
                      </a:r>
                      <a:endParaRPr lang="en-US" sz="1800" baseline="-250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r>
              <a:tr h="368808">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aseline="0" noProof="0" dirty="0" smtClean="0">
                          <a:effectLst/>
                        </a:rPr>
                        <a:t>SO</a:t>
                      </a:r>
                      <a:r>
                        <a:rPr lang="en-US" sz="1800" baseline="-25000" noProof="0" dirty="0" smtClean="0">
                          <a:effectLst/>
                        </a:rPr>
                        <a:t>4</a:t>
                      </a:r>
                      <a:endParaRPr lang="en-US" sz="1800" noProof="0" dirty="0">
                        <a:solidFill>
                          <a:schemeClr val="tx1"/>
                        </a:solidFill>
                        <a:effectLst/>
                        <a:latin typeface="Verdana"/>
                        <a:ea typeface="Verdana"/>
                        <a:cs typeface="Times New Roman"/>
                      </a:endParaRPr>
                    </a:p>
                  </a:txBody>
                  <a:tcPr marL="44450" marR="44450" marB="0" anchor="ctr">
                    <a:solidFill>
                      <a:schemeClr val="bg1">
                        <a:lumMod val="95000"/>
                      </a:schemeClr>
                    </a:solidFill>
                  </a:tcPr>
                </a:tc>
                <a:tc>
                  <a:txBody>
                    <a:bodyPr/>
                    <a:lstStyle/>
                    <a:p>
                      <a:pPr algn="ctr"/>
                      <a:endParaRPr lang="en-US" dirty="0"/>
                    </a:p>
                  </a:txBody>
                  <a:tcPr>
                    <a:solidFill>
                      <a:schemeClr val="bg1">
                        <a:lumMod val="85000"/>
                      </a:schemeClr>
                    </a:solidFill>
                  </a:tcPr>
                </a:tc>
                <a:tc>
                  <a:txBody>
                    <a:bodyPr/>
                    <a:lstStyle/>
                    <a:p>
                      <a:pPr algn="ctr"/>
                      <a:endParaRPr lang="en-US" dirty="0"/>
                    </a:p>
                  </a:txBody>
                  <a:tcPr>
                    <a:solidFill>
                      <a:srgbClr val="8AA5BC"/>
                    </a:solidFill>
                  </a:tcPr>
                </a:tc>
                <a:tc>
                  <a:txBody>
                    <a:bodyPr/>
                    <a:lstStyle/>
                    <a:p>
                      <a:pPr algn="ctr"/>
                      <a:endParaRPr lang="en-US" dirty="0"/>
                    </a:p>
                  </a:txBody>
                  <a:tcPr>
                    <a:solidFill>
                      <a:srgbClr val="FC8784"/>
                    </a:solidFill>
                  </a:tcPr>
                </a:tc>
                <a:tc>
                  <a:txBody>
                    <a:bodyPr/>
                    <a:lstStyle/>
                    <a:p>
                      <a:pPr algn="ctr"/>
                      <a:endParaRPr lang="en-US" dirty="0"/>
                    </a:p>
                  </a:txBody>
                  <a:tcPr>
                    <a:solidFill>
                      <a:srgbClr val="8AA5BC"/>
                    </a:solidFill>
                  </a:tcPr>
                </a:tc>
              </a:tr>
            </a:tbl>
          </a:graphicData>
        </a:graphic>
      </p:graphicFrame>
      <p:grpSp>
        <p:nvGrpSpPr>
          <p:cNvPr id="16" name="Group 15"/>
          <p:cNvGrpSpPr/>
          <p:nvPr/>
        </p:nvGrpSpPr>
        <p:grpSpPr>
          <a:xfrm>
            <a:off x="3632715" y="1279394"/>
            <a:ext cx="5027191" cy="5255785"/>
            <a:chOff x="3632715" y="1279394"/>
            <a:chExt cx="5027191" cy="5255785"/>
          </a:xfrm>
        </p:grpSpPr>
        <p:grpSp>
          <p:nvGrpSpPr>
            <p:cNvPr id="15" name="Group 14"/>
            <p:cNvGrpSpPr/>
            <p:nvPr/>
          </p:nvGrpSpPr>
          <p:grpSpPr>
            <a:xfrm>
              <a:off x="3632715" y="1279394"/>
              <a:ext cx="5027191" cy="5255785"/>
              <a:chOff x="3632715" y="1279394"/>
              <a:chExt cx="5027191" cy="5255785"/>
            </a:xfrm>
          </p:grpSpPr>
          <p:pic>
            <p:nvPicPr>
              <p:cNvPr id="11" name="Picture 2" descr="U:\_ONDERZOEK\Keizer et al. 2013-1 A new look at the  Flood Pulse Concept\Revision\final\submission documents\fig 4.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2715" y="1285103"/>
                <a:ext cx="3867836" cy="52500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383221" y="1279394"/>
                <a:ext cx="2304686" cy="4970500"/>
              </a:xfrm>
              <a:custGeom>
                <a:avLst/>
                <a:gdLst>
                  <a:gd name="connsiteX0" fmla="*/ 1987448 w 2310376"/>
                  <a:gd name="connsiteY0" fmla="*/ 20488 h 4950654"/>
                  <a:gd name="connsiteX1" fmla="*/ 1646789 w 2310376"/>
                  <a:gd name="connsiteY1" fmla="*/ 450794 h 4950654"/>
                  <a:gd name="connsiteX2" fmla="*/ 1216483 w 2310376"/>
                  <a:gd name="connsiteY2" fmla="*/ 665947 h 4950654"/>
                  <a:gd name="connsiteX3" fmla="*/ 642742 w 2310376"/>
                  <a:gd name="connsiteY3" fmla="*/ 1284512 h 4950654"/>
                  <a:gd name="connsiteX4" fmla="*/ 481378 w 2310376"/>
                  <a:gd name="connsiteY4" fmla="*/ 1938935 h 4950654"/>
                  <a:gd name="connsiteX5" fmla="*/ 445519 w 2310376"/>
                  <a:gd name="connsiteY5" fmla="*/ 2674041 h 4950654"/>
                  <a:gd name="connsiteX6" fmla="*/ 149683 w 2310376"/>
                  <a:gd name="connsiteY6" fmla="*/ 3238818 h 4950654"/>
                  <a:gd name="connsiteX7" fmla="*/ 158648 w 2310376"/>
                  <a:gd name="connsiteY7" fmla="*/ 4099430 h 4950654"/>
                  <a:gd name="connsiteX8" fmla="*/ 6248 w 2310376"/>
                  <a:gd name="connsiteY8" fmla="*/ 4888324 h 4950654"/>
                  <a:gd name="connsiteX9" fmla="*/ 51072 w 2310376"/>
                  <a:gd name="connsiteY9" fmla="*/ 4888324 h 4950654"/>
                  <a:gd name="connsiteX10" fmla="*/ 248295 w 2310376"/>
                  <a:gd name="connsiteY10" fmla="*/ 4933147 h 4950654"/>
                  <a:gd name="connsiteX11" fmla="*/ 328978 w 2310376"/>
                  <a:gd name="connsiteY11" fmla="*/ 4556630 h 4950654"/>
                  <a:gd name="connsiteX12" fmla="*/ 400695 w 2310376"/>
                  <a:gd name="connsiteY12" fmla="*/ 4063571 h 4950654"/>
                  <a:gd name="connsiteX13" fmla="*/ 346907 w 2310376"/>
                  <a:gd name="connsiteY13" fmla="*/ 3606371 h 4950654"/>
                  <a:gd name="connsiteX14" fmla="*/ 481378 w 2310376"/>
                  <a:gd name="connsiteY14" fmla="*/ 3328465 h 4950654"/>
                  <a:gd name="connsiteX15" fmla="*/ 615848 w 2310376"/>
                  <a:gd name="connsiteY15" fmla="*/ 3176065 h 4950654"/>
                  <a:gd name="connsiteX16" fmla="*/ 1117872 w 2310376"/>
                  <a:gd name="connsiteY16" fmla="*/ 3193994 h 4950654"/>
                  <a:gd name="connsiteX17" fmla="*/ 1377848 w 2310376"/>
                  <a:gd name="connsiteY17" fmla="*/ 2969877 h 4950654"/>
                  <a:gd name="connsiteX18" fmla="*/ 1404742 w 2310376"/>
                  <a:gd name="connsiteY18" fmla="*/ 2548535 h 4950654"/>
                  <a:gd name="connsiteX19" fmla="*/ 1243378 w 2310376"/>
                  <a:gd name="connsiteY19" fmla="*/ 2207877 h 4950654"/>
                  <a:gd name="connsiteX20" fmla="*/ 1216483 w 2310376"/>
                  <a:gd name="connsiteY20" fmla="*/ 1643100 h 4950654"/>
                  <a:gd name="connsiteX21" fmla="*/ 1467495 w 2310376"/>
                  <a:gd name="connsiteY21" fmla="*/ 1176935 h 4950654"/>
                  <a:gd name="connsiteX22" fmla="*/ 1763331 w 2310376"/>
                  <a:gd name="connsiteY22" fmla="*/ 755594 h 4950654"/>
                  <a:gd name="connsiteX23" fmla="*/ 2095025 w 2310376"/>
                  <a:gd name="connsiteY23" fmla="*/ 414935 h 4950654"/>
                  <a:gd name="connsiteX24" fmla="*/ 2310178 w 2310376"/>
                  <a:gd name="connsiteY24" fmla="*/ 244606 h 4950654"/>
                  <a:gd name="connsiteX25" fmla="*/ 2059166 w 2310376"/>
                  <a:gd name="connsiteY25" fmla="*/ 83241 h 4950654"/>
                  <a:gd name="connsiteX26" fmla="*/ 1987448 w 2310376"/>
                  <a:gd name="connsiteY26" fmla="*/ 20488 h 4950654"/>
                  <a:gd name="connsiteX0" fmla="*/ 1987448 w 2310376"/>
                  <a:gd name="connsiteY0" fmla="*/ 20488 h 4950654"/>
                  <a:gd name="connsiteX1" fmla="*/ 1646789 w 2310376"/>
                  <a:gd name="connsiteY1" fmla="*/ 450794 h 4950654"/>
                  <a:gd name="connsiteX2" fmla="*/ 1216483 w 2310376"/>
                  <a:gd name="connsiteY2" fmla="*/ 665947 h 4950654"/>
                  <a:gd name="connsiteX3" fmla="*/ 642742 w 2310376"/>
                  <a:gd name="connsiteY3" fmla="*/ 1284512 h 4950654"/>
                  <a:gd name="connsiteX4" fmla="*/ 481378 w 2310376"/>
                  <a:gd name="connsiteY4" fmla="*/ 1938935 h 4950654"/>
                  <a:gd name="connsiteX5" fmla="*/ 364837 w 2310376"/>
                  <a:gd name="connsiteY5" fmla="*/ 2584394 h 4950654"/>
                  <a:gd name="connsiteX6" fmla="*/ 149683 w 2310376"/>
                  <a:gd name="connsiteY6" fmla="*/ 3238818 h 4950654"/>
                  <a:gd name="connsiteX7" fmla="*/ 158648 w 2310376"/>
                  <a:gd name="connsiteY7" fmla="*/ 4099430 h 4950654"/>
                  <a:gd name="connsiteX8" fmla="*/ 6248 w 2310376"/>
                  <a:gd name="connsiteY8" fmla="*/ 4888324 h 4950654"/>
                  <a:gd name="connsiteX9" fmla="*/ 51072 w 2310376"/>
                  <a:gd name="connsiteY9" fmla="*/ 4888324 h 4950654"/>
                  <a:gd name="connsiteX10" fmla="*/ 248295 w 2310376"/>
                  <a:gd name="connsiteY10" fmla="*/ 4933147 h 4950654"/>
                  <a:gd name="connsiteX11" fmla="*/ 328978 w 2310376"/>
                  <a:gd name="connsiteY11" fmla="*/ 4556630 h 4950654"/>
                  <a:gd name="connsiteX12" fmla="*/ 400695 w 2310376"/>
                  <a:gd name="connsiteY12" fmla="*/ 4063571 h 4950654"/>
                  <a:gd name="connsiteX13" fmla="*/ 346907 w 2310376"/>
                  <a:gd name="connsiteY13" fmla="*/ 3606371 h 4950654"/>
                  <a:gd name="connsiteX14" fmla="*/ 481378 w 2310376"/>
                  <a:gd name="connsiteY14" fmla="*/ 3328465 h 4950654"/>
                  <a:gd name="connsiteX15" fmla="*/ 615848 w 2310376"/>
                  <a:gd name="connsiteY15" fmla="*/ 3176065 h 4950654"/>
                  <a:gd name="connsiteX16" fmla="*/ 1117872 w 2310376"/>
                  <a:gd name="connsiteY16" fmla="*/ 3193994 h 4950654"/>
                  <a:gd name="connsiteX17" fmla="*/ 1377848 w 2310376"/>
                  <a:gd name="connsiteY17" fmla="*/ 2969877 h 4950654"/>
                  <a:gd name="connsiteX18" fmla="*/ 1404742 w 2310376"/>
                  <a:gd name="connsiteY18" fmla="*/ 2548535 h 4950654"/>
                  <a:gd name="connsiteX19" fmla="*/ 1243378 w 2310376"/>
                  <a:gd name="connsiteY19" fmla="*/ 2207877 h 4950654"/>
                  <a:gd name="connsiteX20" fmla="*/ 1216483 w 2310376"/>
                  <a:gd name="connsiteY20" fmla="*/ 1643100 h 4950654"/>
                  <a:gd name="connsiteX21" fmla="*/ 1467495 w 2310376"/>
                  <a:gd name="connsiteY21" fmla="*/ 1176935 h 4950654"/>
                  <a:gd name="connsiteX22" fmla="*/ 1763331 w 2310376"/>
                  <a:gd name="connsiteY22" fmla="*/ 755594 h 4950654"/>
                  <a:gd name="connsiteX23" fmla="*/ 2095025 w 2310376"/>
                  <a:gd name="connsiteY23" fmla="*/ 414935 h 4950654"/>
                  <a:gd name="connsiteX24" fmla="*/ 2310178 w 2310376"/>
                  <a:gd name="connsiteY24" fmla="*/ 244606 h 4950654"/>
                  <a:gd name="connsiteX25" fmla="*/ 2059166 w 2310376"/>
                  <a:gd name="connsiteY25" fmla="*/ 83241 h 4950654"/>
                  <a:gd name="connsiteX26" fmla="*/ 1987448 w 2310376"/>
                  <a:gd name="connsiteY26" fmla="*/ 20488 h 4950654"/>
                  <a:gd name="connsiteX0" fmla="*/ 1981721 w 2304649"/>
                  <a:gd name="connsiteY0" fmla="*/ 20488 h 4970500"/>
                  <a:gd name="connsiteX1" fmla="*/ 1641062 w 2304649"/>
                  <a:gd name="connsiteY1" fmla="*/ 450794 h 4970500"/>
                  <a:gd name="connsiteX2" fmla="*/ 1210756 w 2304649"/>
                  <a:gd name="connsiteY2" fmla="*/ 665947 h 4970500"/>
                  <a:gd name="connsiteX3" fmla="*/ 637015 w 2304649"/>
                  <a:gd name="connsiteY3" fmla="*/ 1284512 h 4970500"/>
                  <a:gd name="connsiteX4" fmla="*/ 475651 w 2304649"/>
                  <a:gd name="connsiteY4" fmla="*/ 1938935 h 4970500"/>
                  <a:gd name="connsiteX5" fmla="*/ 359110 w 2304649"/>
                  <a:gd name="connsiteY5" fmla="*/ 2584394 h 4970500"/>
                  <a:gd name="connsiteX6" fmla="*/ 143956 w 2304649"/>
                  <a:gd name="connsiteY6" fmla="*/ 3238818 h 4970500"/>
                  <a:gd name="connsiteX7" fmla="*/ 152921 w 2304649"/>
                  <a:gd name="connsiteY7" fmla="*/ 4099430 h 4970500"/>
                  <a:gd name="connsiteX8" fmla="*/ 521 w 2304649"/>
                  <a:gd name="connsiteY8" fmla="*/ 4888324 h 4970500"/>
                  <a:gd name="connsiteX9" fmla="*/ 108098 w 2304649"/>
                  <a:gd name="connsiteY9" fmla="*/ 4951077 h 4970500"/>
                  <a:gd name="connsiteX10" fmla="*/ 242568 w 2304649"/>
                  <a:gd name="connsiteY10" fmla="*/ 4933147 h 4970500"/>
                  <a:gd name="connsiteX11" fmla="*/ 323251 w 2304649"/>
                  <a:gd name="connsiteY11" fmla="*/ 4556630 h 4970500"/>
                  <a:gd name="connsiteX12" fmla="*/ 394968 w 2304649"/>
                  <a:gd name="connsiteY12" fmla="*/ 4063571 h 4970500"/>
                  <a:gd name="connsiteX13" fmla="*/ 341180 w 2304649"/>
                  <a:gd name="connsiteY13" fmla="*/ 3606371 h 4970500"/>
                  <a:gd name="connsiteX14" fmla="*/ 475651 w 2304649"/>
                  <a:gd name="connsiteY14" fmla="*/ 3328465 h 4970500"/>
                  <a:gd name="connsiteX15" fmla="*/ 610121 w 2304649"/>
                  <a:gd name="connsiteY15" fmla="*/ 3176065 h 4970500"/>
                  <a:gd name="connsiteX16" fmla="*/ 1112145 w 2304649"/>
                  <a:gd name="connsiteY16" fmla="*/ 3193994 h 4970500"/>
                  <a:gd name="connsiteX17" fmla="*/ 1372121 w 2304649"/>
                  <a:gd name="connsiteY17" fmla="*/ 2969877 h 4970500"/>
                  <a:gd name="connsiteX18" fmla="*/ 1399015 w 2304649"/>
                  <a:gd name="connsiteY18" fmla="*/ 2548535 h 4970500"/>
                  <a:gd name="connsiteX19" fmla="*/ 1237651 w 2304649"/>
                  <a:gd name="connsiteY19" fmla="*/ 2207877 h 4970500"/>
                  <a:gd name="connsiteX20" fmla="*/ 1210756 w 2304649"/>
                  <a:gd name="connsiteY20" fmla="*/ 1643100 h 4970500"/>
                  <a:gd name="connsiteX21" fmla="*/ 1461768 w 2304649"/>
                  <a:gd name="connsiteY21" fmla="*/ 1176935 h 4970500"/>
                  <a:gd name="connsiteX22" fmla="*/ 1757604 w 2304649"/>
                  <a:gd name="connsiteY22" fmla="*/ 755594 h 4970500"/>
                  <a:gd name="connsiteX23" fmla="*/ 2089298 w 2304649"/>
                  <a:gd name="connsiteY23" fmla="*/ 414935 h 4970500"/>
                  <a:gd name="connsiteX24" fmla="*/ 2304451 w 2304649"/>
                  <a:gd name="connsiteY24" fmla="*/ 244606 h 4970500"/>
                  <a:gd name="connsiteX25" fmla="*/ 2053439 w 2304649"/>
                  <a:gd name="connsiteY25" fmla="*/ 83241 h 4970500"/>
                  <a:gd name="connsiteX26" fmla="*/ 1981721 w 2304649"/>
                  <a:gd name="connsiteY26" fmla="*/ 20488 h 4970500"/>
                  <a:gd name="connsiteX0" fmla="*/ 1981721 w 2304649"/>
                  <a:gd name="connsiteY0" fmla="*/ 20488 h 4970500"/>
                  <a:gd name="connsiteX1" fmla="*/ 1641062 w 2304649"/>
                  <a:gd name="connsiteY1" fmla="*/ 450794 h 4970500"/>
                  <a:gd name="connsiteX2" fmla="*/ 1210756 w 2304649"/>
                  <a:gd name="connsiteY2" fmla="*/ 665947 h 4970500"/>
                  <a:gd name="connsiteX3" fmla="*/ 637015 w 2304649"/>
                  <a:gd name="connsiteY3" fmla="*/ 1284512 h 4970500"/>
                  <a:gd name="connsiteX4" fmla="*/ 475651 w 2304649"/>
                  <a:gd name="connsiteY4" fmla="*/ 1938935 h 4970500"/>
                  <a:gd name="connsiteX5" fmla="*/ 359110 w 2304649"/>
                  <a:gd name="connsiteY5" fmla="*/ 2584394 h 4970500"/>
                  <a:gd name="connsiteX6" fmla="*/ 143956 w 2304649"/>
                  <a:gd name="connsiteY6" fmla="*/ 3238818 h 4970500"/>
                  <a:gd name="connsiteX7" fmla="*/ 152921 w 2304649"/>
                  <a:gd name="connsiteY7" fmla="*/ 4099430 h 4970500"/>
                  <a:gd name="connsiteX8" fmla="*/ 521 w 2304649"/>
                  <a:gd name="connsiteY8" fmla="*/ 4888324 h 4970500"/>
                  <a:gd name="connsiteX9" fmla="*/ 108098 w 2304649"/>
                  <a:gd name="connsiteY9" fmla="*/ 4951077 h 4970500"/>
                  <a:gd name="connsiteX10" fmla="*/ 242568 w 2304649"/>
                  <a:gd name="connsiteY10" fmla="*/ 4933147 h 4970500"/>
                  <a:gd name="connsiteX11" fmla="*/ 323251 w 2304649"/>
                  <a:gd name="connsiteY11" fmla="*/ 4556630 h 4970500"/>
                  <a:gd name="connsiteX12" fmla="*/ 394968 w 2304649"/>
                  <a:gd name="connsiteY12" fmla="*/ 4063571 h 4970500"/>
                  <a:gd name="connsiteX13" fmla="*/ 341180 w 2304649"/>
                  <a:gd name="connsiteY13" fmla="*/ 3606371 h 4970500"/>
                  <a:gd name="connsiteX14" fmla="*/ 475651 w 2304649"/>
                  <a:gd name="connsiteY14" fmla="*/ 3328465 h 4970500"/>
                  <a:gd name="connsiteX15" fmla="*/ 610121 w 2304649"/>
                  <a:gd name="connsiteY15" fmla="*/ 3176065 h 4970500"/>
                  <a:gd name="connsiteX16" fmla="*/ 1112145 w 2304649"/>
                  <a:gd name="connsiteY16" fmla="*/ 3193994 h 4970500"/>
                  <a:gd name="connsiteX17" fmla="*/ 1372121 w 2304649"/>
                  <a:gd name="connsiteY17" fmla="*/ 2969877 h 4970500"/>
                  <a:gd name="connsiteX18" fmla="*/ 1399015 w 2304649"/>
                  <a:gd name="connsiteY18" fmla="*/ 2548535 h 4970500"/>
                  <a:gd name="connsiteX19" fmla="*/ 1273510 w 2304649"/>
                  <a:gd name="connsiteY19" fmla="*/ 2207877 h 4970500"/>
                  <a:gd name="connsiteX20" fmla="*/ 1210756 w 2304649"/>
                  <a:gd name="connsiteY20" fmla="*/ 1643100 h 4970500"/>
                  <a:gd name="connsiteX21" fmla="*/ 1461768 w 2304649"/>
                  <a:gd name="connsiteY21" fmla="*/ 1176935 h 4970500"/>
                  <a:gd name="connsiteX22" fmla="*/ 1757604 w 2304649"/>
                  <a:gd name="connsiteY22" fmla="*/ 755594 h 4970500"/>
                  <a:gd name="connsiteX23" fmla="*/ 2089298 w 2304649"/>
                  <a:gd name="connsiteY23" fmla="*/ 414935 h 4970500"/>
                  <a:gd name="connsiteX24" fmla="*/ 2304451 w 2304649"/>
                  <a:gd name="connsiteY24" fmla="*/ 244606 h 4970500"/>
                  <a:gd name="connsiteX25" fmla="*/ 2053439 w 2304649"/>
                  <a:gd name="connsiteY25" fmla="*/ 83241 h 4970500"/>
                  <a:gd name="connsiteX26" fmla="*/ 1981721 w 2304649"/>
                  <a:gd name="connsiteY26" fmla="*/ 20488 h 4970500"/>
                  <a:gd name="connsiteX0" fmla="*/ 1981721 w 2304649"/>
                  <a:gd name="connsiteY0" fmla="*/ 20488 h 4970500"/>
                  <a:gd name="connsiteX1" fmla="*/ 1641062 w 2304649"/>
                  <a:gd name="connsiteY1" fmla="*/ 450794 h 4970500"/>
                  <a:gd name="connsiteX2" fmla="*/ 1210756 w 2304649"/>
                  <a:gd name="connsiteY2" fmla="*/ 665947 h 4970500"/>
                  <a:gd name="connsiteX3" fmla="*/ 637015 w 2304649"/>
                  <a:gd name="connsiteY3" fmla="*/ 1284512 h 4970500"/>
                  <a:gd name="connsiteX4" fmla="*/ 475651 w 2304649"/>
                  <a:gd name="connsiteY4" fmla="*/ 1938935 h 4970500"/>
                  <a:gd name="connsiteX5" fmla="*/ 359110 w 2304649"/>
                  <a:gd name="connsiteY5" fmla="*/ 2584394 h 4970500"/>
                  <a:gd name="connsiteX6" fmla="*/ 143956 w 2304649"/>
                  <a:gd name="connsiteY6" fmla="*/ 3238818 h 4970500"/>
                  <a:gd name="connsiteX7" fmla="*/ 152921 w 2304649"/>
                  <a:gd name="connsiteY7" fmla="*/ 4099430 h 4970500"/>
                  <a:gd name="connsiteX8" fmla="*/ 521 w 2304649"/>
                  <a:gd name="connsiteY8" fmla="*/ 4888324 h 4970500"/>
                  <a:gd name="connsiteX9" fmla="*/ 108098 w 2304649"/>
                  <a:gd name="connsiteY9" fmla="*/ 4951077 h 4970500"/>
                  <a:gd name="connsiteX10" fmla="*/ 242568 w 2304649"/>
                  <a:gd name="connsiteY10" fmla="*/ 4933147 h 4970500"/>
                  <a:gd name="connsiteX11" fmla="*/ 323251 w 2304649"/>
                  <a:gd name="connsiteY11" fmla="*/ 4556630 h 4970500"/>
                  <a:gd name="connsiteX12" fmla="*/ 394968 w 2304649"/>
                  <a:gd name="connsiteY12" fmla="*/ 4063571 h 4970500"/>
                  <a:gd name="connsiteX13" fmla="*/ 341180 w 2304649"/>
                  <a:gd name="connsiteY13" fmla="*/ 3606371 h 4970500"/>
                  <a:gd name="connsiteX14" fmla="*/ 475651 w 2304649"/>
                  <a:gd name="connsiteY14" fmla="*/ 3328465 h 4970500"/>
                  <a:gd name="connsiteX15" fmla="*/ 610121 w 2304649"/>
                  <a:gd name="connsiteY15" fmla="*/ 3176065 h 4970500"/>
                  <a:gd name="connsiteX16" fmla="*/ 1112145 w 2304649"/>
                  <a:gd name="connsiteY16" fmla="*/ 3193994 h 4970500"/>
                  <a:gd name="connsiteX17" fmla="*/ 1372121 w 2304649"/>
                  <a:gd name="connsiteY17" fmla="*/ 2969877 h 4970500"/>
                  <a:gd name="connsiteX18" fmla="*/ 1399015 w 2304649"/>
                  <a:gd name="connsiteY18" fmla="*/ 2548535 h 4970500"/>
                  <a:gd name="connsiteX19" fmla="*/ 1273510 w 2304649"/>
                  <a:gd name="connsiteY19" fmla="*/ 2207877 h 4970500"/>
                  <a:gd name="connsiteX20" fmla="*/ 1282474 w 2304649"/>
                  <a:gd name="connsiteY20" fmla="*/ 1652065 h 4970500"/>
                  <a:gd name="connsiteX21" fmla="*/ 1461768 w 2304649"/>
                  <a:gd name="connsiteY21" fmla="*/ 1176935 h 4970500"/>
                  <a:gd name="connsiteX22" fmla="*/ 1757604 w 2304649"/>
                  <a:gd name="connsiteY22" fmla="*/ 755594 h 4970500"/>
                  <a:gd name="connsiteX23" fmla="*/ 2089298 w 2304649"/>
                  <a:gd name="connsiteY23" fmla="*/ 414935 h 4970500"/>
                  <a:gd name="connsiteX24" fmla="*/ 2304451 w 2304649"/>
                  <a:gd name="connsiteY24" fmla="*/ 244606 h 4970500"/>
                  <a:gd name="connsiteX25" fmla="*/ 2053439 w 2304649"/>
                  <a:gd name="connsiteY25" fmla="*/ 83241 h 4970500"/>
                  <a:gd name="connsiteX26" fmla="*/ 1981721 w 2304649"/>
                  <a:gd name="connsiteY26" fmla="*/ 20488 h 4970500"/>
                  <a:gd name="connsiteX0" fmla="*/ 1981721 w 2304649"/>
                  <a:gd name="connsiteY0" fmla="*/ 20488 h 4970500"/>
                  <a:gd name="connsiteX1" fmla="*/ 1641062 w 2304649"/>
                  <a:gd name="connsiteY1" fmla="*/ 450794 h 4970500"/>
                  <a:gd name="connsiteX2" fmla="*/ 1210756 w 2304649"/>
                  <a:gd name="connsiteY2" fmla="*/ 665947 h 4970500"/>
                  <a:gd name="connsiteX3" fmla="*/ 637015 w 2304649"/>
                  <a:gd name="connsiteY3" fmla="*/ 1284512 h 4970500"/>
                  <a:gd name="connsiteX4" fmla="*/ 475651 w 2304649"/>
                  <a:gd name="connsiteY4" fmla="*/ 1938935 h 4970500"/>
                  <a:gd name="connsiteX5" fmla="*/ 359110 w 2304649"/>
                  <a:gd name="connsiteY5" fmla="*/ 2584394 h 4970500"/>
                  <a:gd name="connsiteX6" fmla="*/ 143956 w 2304649"/>
                  <a:gd name="connsiteY6" fmla="*/ 3238818 h 4970500"/>
                  <a:gd name="connsiteX7" fmla="*/ 152921 w 2304649"/>
                  <a:gd name="connsiteY7" fmla="*/ 4099430 h 4970500"/>
                  <a:gd name="connsiteX8" fmla="*/ 521 w 2304649"/>
                  <a:gd name="connsiteY8" fmla="*/ 4888324 h 4970500"/>
                  <a:gd name="connsiteX9" fmla="*/ 108098 w 2304649"/>
                  <a:gd name="connsiteY9" fmla="*/ 4951077 h 4970500"/>
                  <a:gd name="connsiteX10" fmla="*/ 242568 w 2304649"/>
                  <a:gd name="connsiteY10" fmla="*/ 4933147 h 4970500"/>
                  <a:gd name="connsiteX11" fmla="*/ 323251 w 2304649"/>
                  <a:gd name="connsiteY11" fmla="*/ 4556630 h 4970500"/>
                  <a:gd name="connsiteX12" fmla="*/ 394968 w 2304649"/>
                  <a:gd name="connsiteY12" fmla="*/ 4063571 h 4970500"/>
                  <a:gd name="connsiteX13" fmla="*/ 341180 w 2304649"/>
                  <a:gd name="connsiteY13" fmla="*/ 3606371 h 4970500"/>
                  <a:gd name="connsiteX14" fmla="*/ 475651 w 2304649"/>
                  <a:gd name="connsiteY14" fmla="*/ 3328465 h 4970500"/>
                  <a:gd name="connsiteX15" fmla="*/ 610121 w 2304649"/>
                  <a:gd name="connsiteY15" fmla="*/ 3176065 h 4970500"/>
                  <a:gd name="connsiteX16" fmla="*/ 1112145 w 2304649"/>
                  <a:gd name="connsiteY16" fmla="*/ 3193994 h 4970500"/>
                  <a:gd name="connsiteX17" fmla="*/ 1372121 w 2304649"/>
                  <a:gd name="connsiteY17" fmla="*/ 2969877 h 4970500"/>
                  <a:gd name="connsiteX18" fmla="*/ 1399015 w 2304649"/>
                  <a:gd name="connsiteY18" fmla="*/ 2548535 h 4970500"/>
                  <a:gd name="connsiteX19" fmla="*/ 1273510 w 2304649"/>
                  <a:gd name="connsiteY19" fmla="*/ 2207877 h 4970500"/>
                  <a:gd name="connsiteX20" fmla="*/ 1282474 w 2304649"/>
                  <a:gd name="connsiteY20" fmla="*/ 1652065 h 4970500"/>
                  <a:gd name="connsiteX21" fmla="*/ 1461768 w 2304649"/>
                  <a:gd name="connsiteY21" fmla="*/ 1176935 h 4970500"/>
                  <a:gd name="connsiteX22" fmla="*/ 1757604 w 2304649"/>
                  <a:gd name="connsiteY22" fmla="*/ 755594 h 4970500"/>
                  <a:gd name="connsiteX23" fmla="*/ 2089298 w 2304649"/>
                  <a:gd name="connsiteY23" fmla="*/ 414935 h 4970500"/>
                  <a:gd name="connsiteX24" fmla="*/ 2304451 w 2304649"/>
                  <a:gd name="connsiteY24" fmla="*/ 244606 h 4970500"/>
                  <a:gd name="connsiteX25" fmla="*/ 2053439 w 2304649"/>
                  <a:gd name="connsiteY25" fmla="*/ 83241 h 4970500"/>
                  <a:gd name="connsiteX26" fmla="*/ 1981721 w 2304649"/>
                  <a:gd name="connsiteY26" fmla="*/ 20488 h 4970500"/>
                  <a:gd name="connsiteX0" fmla="*/ 1981721 w 2304641"/>
                  <a:gd name="connsiteY0" fmla="*/ 20488 h 4970500"/>
                  <a:gd name="connsiteX1" fmla="*/ 1641062 w 2304641"/>
                  <a:gd name="connsiteY1" fmla="*/ 450794 h 4970500"/>
                  <a:gd name="connsiteX2" fmla="*/ 1210756 w 2304641"/>
                  <a:gd name="connsiteY2" fmla="*/ 665947 h 4970500"/>
                  <a:gd name="connsiteX3" fmla="*/ 637015 w 2304641"/>
                  <a:gd name="connsiteY3" fmla="*/ 1284512 h 4970500"/>
                  <a:gd name="connsiteX4" fmla="*/ 475651 w 2304641"/>
                  <a:gd name="connsiteY4" fmla="*/ 1938935 h 4970500"/>
                  <a:gd name="connsiteX5" fmla="*/ 359110 w 2304641"/>
                  <a:gd name="connsiteY5" fmla="*/ 2584394 h 4970500"/>
                  <a:gd name="connsiteX6" fmla="*/ 143956 w 2304641"/>
                  <a:gd name="connsiteY6" fmla="*/ 3238818 h 4970500"/>
                  <a:gd name="connsiteX7" fmla="*/ 152921 w 2304641"/>
                  <a:gd name="connsiteY7" fmla="*/ 4099430 h 4970500"/>
                  <a:gd name="connsiteX8" fmla="*/ 521 w 2304641"/>
                  <a:gd name="connsiteY8" fmla="*/ 4888324 h 4970500"/>
                  <a:gd name="connsiteX9" fmla="*/ 108098 w 2304641"/>
                  <a:gd name="connsiteY9" fmla="*/ 4951077 h 4970500"/>
                  <a:gd name="connsiteX10" fmla="*/ 242568 w 2304641"/>
                  <a:gd name="connsiteY10" fmla="*/ 4933147 h 4970500"/>
                  <a:gd name="connsiteX11" fmla="*/ 323251 w 2304641"/>
                  <a:gd name="connsiteY11" fmla="*/ 4556630 h 4970500"/>
                  <a:gd name="connsiteX12" fmla="*/ 394968 w 2304641"/>
                  <a:gd name="connsiteY12" fmla="*/ 4063571 h 4970500"/>
                  <a:gd name="connsiteX13" fmla="*/ 341180 w 2304641"/>
                  <a:gd name="connsiteY13" fmla="*/ 3606371 h 4970500"/>
                  <a:gd name="connsiteX14" fmla="*/ 475651 w 2304641"/>
                  <a:gd name="connsiteY14" fmla="*/ 3328465 h 4970500"/>
                  <a:gd name="connsiteX15" fmla="*/ 610121 w 2304641"/>
                  <a:gd name="connsiteY15" fmla="*/ 3176065 h 4970500"/>
                  <a:gd name="connsiteX16" fmla="*/ 1112145 w 2304641"/>
                  <a:gd name="connsiteY16" fmla="*/ 3193994 h 4970500"/>
                  <a:gd name="connsiteX17" fmla="*/ 1372121 w 2304641"/>
                  <a:gd name="connsiteY17" fmla="*/ 2969877 h 4970500"/>
                  <a:gd name="connsiteX18" fmla="*/ 1399015 w 2304641"/>
                  <a:gd name="connsiteY18" fmla="*/ 2548535 h 4970500"/>
                  <a:gd name="connsiteX19" fmla="*/ 1273510 w 2304641"/>
                  <a:gd name="connsiteY19" fmla="*/ 2207877 h 4970500"/>
                  <a:gd name="connsiteX20" fmla="*/ 1282474 w 2304641"/>
                  <a:gd name="connsiteY20" fmla="*/ 1652065 h 4970500"/>
                  <a:gd name="connsiteX21" fmla="*/ 1461768 w 2304641"/>
                  <a:gd name="connsiteY21" fmla="*/ 1176935 h 4970500"/>
                  <a:gd name="connsiteX22" fmla="*/ 1793463 w 2304641"/>
                  <a:gd name="connsiteY22" fmla="*/ 764559 h 4970500"/>
                  <a:gd name="connsiteX23" fmla="*/ 2089298 w 2304641"/>
                  <a:gd name="connsiteY23" fmla="*/ 414935 h 4970500"/>
                  <a:gd name="connsiteX24" fmla="*/ 2304451 w 2304641"/>
                  <a:gd name="connsiteY24" fmla="*/ 244606 h 4970500"/>
                  <a:gd name="connsiteX25" fmla="*/ 2053439 w 2304641"/>
                  <a:gd name="connsiteY25" fmla="*/ 83241 h 4970500"/>
                  <a:gd name="connsiteX26" fmla="*/ 1981721 w 2304641"/>
                  <a:gd name="connsiteY26" fmla="*/ 20488 h 4970500"/>
                  <a:gd name="connsiteX0" fmla="*/ 1981721 w 2304686"/>
                  <a:gd name="connsiteY0" fmla="*/ 20488 h 4970500"/>
                  <a:gd name="connsiteX1" fmla="*/ 1641062 w 2304686"/>
                  <a:gd name="connsiteY1" fmla="*/ 450794 h 4970500"/>
                  <a:gd name="connsiteX2" fmla="*/ 1210756 w 2304686"/>
                  <a:gd name="connsiteY2" fmla="*/ 665947 h 4970500"/>
                  <a:gd name="connsiteX3" fmla="*/ 637015 w 2304686"/>
                  <a:gd name="connsiteY3" fmla="*/ 1284512 h 4970500"/>
                  <a:gd name="connsiteX4" fmla="*/ 475651 w 2304686"/>
                  <a:gd name="connsiteY4" fmla="*/ 1938935 h 4970500"/>
                  <a:gd name="connsiteX5" fmla="*/ 359110 w 2304686"/>
                  <a:gd name="connsiteY5" fmla="*/ 2584394 h 4970500"/>
                  <a:gd name="connsiteX6" fmla="*/ 143956 w 2304686"/>
                  <a:gd name="connsiteY6" fmla="*/ 3238818 h 4970500"/>
                  <a:gd name="connsiteX7" fmla="*/ 152921 w 2304686"/>
                  <a:gd name="connsiteY7" fmla="*/ 4099430 h 4970500"/>
                  <a:gd name="connsiteX8" fmla="*/ 521 w 2304686"/>
                  <a:gd name="connsiteY8" fmla="*/ 4888324 h 4970500"/>
                  <a:gd name="connsiteX9" fmla="*/ 108098 w 2304686"/>
                  <a:gd name="connsiteY9" fmla="*/ 4951077 h 4970500"/>
                  <a:gd name="connsiteX10" fmla="*/ 242568 w 2304686"/>
                  <a:gd name="connsiteY10" fmla="*/ 4933147 h 4970500"/>
                  <a:gd name="connsiteX11" fmla="*/ 323251 w 2304686"/>
                  <a:gd name="connsiteY11" fmla="*/ 4556630 h 4970500"/>
                  <a:gd name="connsiteX12" fmla="*/ 394968 w 2304686"/>
                  <a:gd name="connsiteY12" fmla="*/ 4063571 h 4970500"/>
                  <a:gd name="connsiteX13" fmla="*/ 341180 w 2304686"/>
                  <a:gd name="connsiteY13" fmla="*/ 3606371 h 4970500"/>
                  <a:gd name="connsiteX14" fmla="*/ 475651 w 2304686"/>
                  <a:gd name="connsiteY14" fmla="*/ 3328465 h 4970500"/>
                  <a:gd name="connsiteX15" fmla="*/ 610121 w 2304686"/>
                  <a:gd name="connsiteY15" fmla="*/ 3176065 h 4970500"/>
                  <a:gd name="connsiteX16" fmla="*/ 1112145 w 2304686"/>
                  <a:gd name="connsiteY16" fmla="*/ 3193994 h 4970500"/>
                  <a:gd name="connsiteX17" fmla="*/ 1372121 w 2304686"/>
                  <a:gd name="connsiteY17" fmla="*/ 2969877 h 4970500"/>
                  <a:gd name="connsiteX18" fmla="*/ 1399015 w 2304686"/>
                  <a:gd name="connsiteY18" fmla="*/ 2548535 h 4970500"/>
                  <a:gd name="connsiteX19" fmla="*/ 1273510 w 2304686"/>
                  <a:gd name="connsiteY19" fmla="*/ 2207877 h 4970500"/>
                  <a:gd name="connsiteX20" fmla="*/ 1282474 w 2304686"/>
                  <a:gd name="connsiteY20" fmla="*/ 1652065 h 4970500"/>
                  <a:gd name="connsiteX21" fmla="*/ 1461768 w 2304686"/>
                  <a:gd name="connsiteY21" fmla="*/ 1176935 h 4970500"/>
                  <a:gd name="connsiteX22" fmla="*/ 1793463 w 2304686"/>
                  <a:gd name="connsiteY22" fmla="*/ 764559 h 4970500"/>
                  <a:gd name="connsiteX23" fmla="*/ 2116192 w 2304686"/>
                  <a:gd name="connsiteY23" fmla="*/ 459759 h 4970500"/>
                  <a:gd name="connsiteX24" fmla="*/ 2304451 w 2304686"/>
                  <a:gd name="connsiteY24" fmla="*/ 244606 h 4970500"/>
                  <a:gd name="connsiteX25" fmla="*/ 2053439 w 2304686"/>
                  <a:gd name="connsiteY25" fmla="*/ 83241 h 4970500"/>
                  <a:gd name="connsiteX26" fmla="*/ 1981721 w 2304686"/>
                  <a:gd name="connsiteY26" fmla="*/ 20488 h 4970500"/>
                  <a:gd name="connsiteX0" fmla="*/ 1981721 w 2304686"/>
                  <a:gd name="connsiteY0" fmla="*/ 20488 h 4970500"/>
                  <a:gd name="connsiteX1" fmla="*/ 1641062 w 2304686"/>
                  <a:gd name="connsiteY1" fmla="*/ 450794 h 4970500"/>
                  <a:gd name="connsiteX2" fmla="*/ 1210756 w 2304686"/>
                  <a:gd name="connsiteY2" fmla="*/ 665947 h 4970500"/>
                  <a:gd name="connsiteX3" fmla="*/ 592192 w 2304686"/>
                  <a:gd name="connsiteY3" fmla="*/ 1257618 h 4970500"/>
                  <a:gd name="connsiteX4" fmla="*/ 475651 w 2304686"/>
                  <a:gd name="connsiteY4" fmla="*/ 1938935 h 4970500"/>
                  <a:gd name="connsiteX5" fmla="*/ 359110 w 2304686"/>
                  <a:gd name="connsiteY5" fmla="*/ 2584394 h 4970500"/>
                  <a:gd name="connsiteX6" fmla="*/ 143956 w 2304686"/>
                  <a:gd name="connsiteY6" fmla="*/ 3238818 h 4970500"/>
                  <a:gd name="connsiteX7" fmla="*/ 152921 w 2304686"/>
                  <a:gd name="connsiteY7" fmla="*/ 4099430 h 4970500"/>
                  <a:gd name="connsiteX8" fmla="*/ 521 w 2304686"/>
                  <a:gd name="connsiteY8" fmla="*/ 4888324 h 4970500"/>
                  <a:gd name="connsiteX9" fmla="*/ 108098 w 2304686"/>
                  <a:gd name="connsiteY9" fmla="*/ 4951077 h 4970500"/>
                  <a:gd name="connsiteX10" fmla="*/ 242568 w 2304686"/>
                  <a:gd name="connsiteY10" fmla="*/ 4933147 h 4970500"/>
                  <a:gd name="connsiteX11" fmla="*/ 323251 w 2304686"/>
                  <a:gd name="connsiteY11" fmla="*/ 4556630 h 4970500"/>
                  <a:gd name="connsiteX12" fmla="*/ 394968 w 2304686"/>
                  <a:gd name="connsiteY12" fmla="*/ 4063571 h 4970500"/>
                  <a:gd name="connsiteX13" fmla="*/ 341180 w 2304686"/>
                  <a:gd name="connsiteY13" fmla="*/ 3606371 h 4970500"/>
                  <a:gd name="connsiteX14" fmla="*/ 475651 w 2304686"/>
                  <a:gd name="connsiteY14" fmla="*/ 3328465 h 4970500"/>
                  <a:gd name="connsiteX15" fmla="*/ 610121 w 2304686"/>
                  <a:gd name="connsiteY15" fmla="*/ 3176065 h 4970500"/>
                  <a:gd name="connsiteX16" fmla="*/ 1112145 w 2304686"/>
                  <a:gd name="connsiteY16" fmla="*/ 3193994 h 4970500"/>
                  <a:gd name="connsiteX17" fmla="*/ 1372121 w 2304686"/>
                  <a:gd name="connsiteY17" fmla="*/ 2969877 h 4970500"/>
                  <a:gd name="connsiteX18" fmla="*/ 1399015 w 2304686"/>
                  <a:gd name="connsiteY18" fmla="*/ 2548535 h 4970500"/>
                  <a:gd name="connsiteX19" fmla="*/ 1273510 w 2304686"/>
                  <a:gd name="connsiteY19" fmla="*/ 2207877 h 4970500"/>
                  <a:gd name="connsiteX20" fmla="*/ 1282474 w 2304686"/>
                  <a:gd name="connsiteY20" fmla="*/ 1652065 h 4970500"/>
                  <a:gd name="connsiteX21" fmla="*/ 1461768 w 2304686"/>
                  <a:gd name="connsiteY21" fmla="*/ 1176935 h 4970500"/>
                  <a:gd name="connsiteX22" fmla="*/ 1793463 w 2304686"/>
                  <a:gd name="connsiteY22" fmla="*/ 764559 h 4970500"/>
                  <a:gd name="connsiteX23" fmla="*/ 2116192 w 2304686"/>
                  <a:gd name="connsiteY23" fmla="*/ 459759 h 4970500"/>
                  <a:gd name="connsiteX24" fmla="*/ 2304451 w 2304686"/>
                  <a:gd name="connsiteY24" fmla="*/ 244606 h 4970500"/>
                  <a:gd name="connsiteX25" fmla="*/ 2053439 w 2304686"/>
                  <a:gd name="connsiteY25" fmla="*/ 83241 h 4970500"/>
                  <a:gd name="connsiteX26" fmla="*/ 1981721 w 2304686"/>
                  <a:gd name="connsiteY26" fmla="*/ 20488 h 497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04686" h="4970500">
                    <a:moveTo>
                      <a:pt x="1981721" y="20488"/>
                    </a:moveTo>
                    <a:cubicBezTo>
                      <a:pt x="1912991" y="81747"/>
                      <a:pt x="1769556" y="343218"/>
                      <a:pt x="1641062" y="450794"/>
                    </a:cubicBezTo>
                    <a:cubicBezTo>
                      <a:pt x="1512568" y="558370"/>
                      <a:pt x="1385568" y="531476"/>
                      <a:pt x="1210756" y="665947"/>
                    </a:cubicBezTo>
                    <a:cubicBezTo>
                      <a:pt x="1035944" y="800418"/>
                      <a:pt x="714709" y="1045453"/>
                      <a:pt x="592192" y="1257618"/>
                    </a:cubicBezTo>
                    <a:cubicBezTo>
                      <a:pt x="469675" y="1469783"/>
                      <a:pt x="514498" y="1717806"/>
                      <a:pt x="475651" y="1938935"/>
                    </a:cubicBezTo>
                    <a:cubicBezTo>
                      <a:pt x="436804" y="2160064"/>
                      <a:pt x="414392" y="2367747"/>
                      <a:pt x="359110" y="2584394"/>
                    </a:cubicBezTo>
                    <a:cubicBezTo>
                      <a:pt x="303828" y="2801041"/>
                      <a:pt x="178321" y="2986312"/>
                      <a:pt x="143956" y="3238818"/>
                    </a:cubicBezTo>
                    <a:cubicBezTo>
                      <a:pt x="109591" y="3491324"/>
                      <a:pt x="176827" y="3824512"/>
                      <a:pt x="152921" y="4099430"/>
                    </a:cubicBezTo>
                    <a:cubicBezTo>
                      <a:pt x="129015" y="4374348"/>
                      <a:pt x="7991" y="4746383"/>
                      <a:pt x="521" y="4888324"/>
                    </a:cubicBezTo>
                    <a:cubicBezTo>
                      <a:pt x="-6949" y="5030265"/>
                      <a:pt x="67757" y="4943607"/>
                      <a:pt x="108098" y="4951077"/>
                    </a:cubicBezTo>
                    <a:cubicBezTo>
                      <a:pt x="148439" y="4958548"/>
                      <a:pt x="206709" y="4998888"/>
                      <a:pt x="242568" y="4933147"/>
                    </a:cubicBezTo>
                    <a:cubicBezTo>
                      <a:pt x="278427" y="4867406"/>
                      <a:pt x="297851" y="4701559"/>
                      <a:pt x="323251" y="4556630"/>
                    </a:cubicBezTo>
                    <a:cubicBezTo>
                      <a:pt x="348651" y="4411701"/>
                      <a:pt x="391980" y="4221947"/>
                      <a:pt x="394968" y="4063571"/>
                    </a:cubicBezTo>
                    <a:cubicBezTo>
                      <a:pt x="397956" y="3905195"/>
                      <a:pt x="327733" y="3728889"/>
                      <a:pt x="341180" y="3606371"/>
                    </a:cubicBezTo>
                    <a:cubicBezTo>
                      <a:pt x="354627" y="3483853"/>
                      <a:pt x="430827" y="3400183"/>
                      <a:pt x="475651" y="3328465"/>
                    </a:cubicBezTo>
                    <a:cubicBezTo>
                      <a:pt x="520474" y="3256747"/>
                      <a:pt x="504039" y="3198477"/>
                      <a:pt x="610121" y="3176065"/>
                    </a:cubicBezTo>
                    <a:cubicBezTo>
                      <a:pt x="716203" y="3153653"/>
                      <a:pt x="985145" y="3228359"/>
                      <a:pt x="1112145" y="3193994"/>
                    </a:cubicBezTo>
                    <a:cubicBezTo>
                      <a:pt x="1239145" y="3159629"/>
                      <a:pt x="1324309" y="3077454"/>
                      <a:pt x="1372121" y="2969877"/>
                    </a:cubicBezTo>
                    <a:cubicBezTo>
                      <a:pt x="1419933" y="2862301"/>
                      <a:pt x="1415450" y="2675535"/>
                      <a:pt x="1399015" y="2548535"/>
                    </a:cubicBezTo>
                    <a:cubicBezTo>
                      <a:pt x="1382580" y="2421535"/>
                      <a:pt x="1292933" y="2357289"/>
                      <a:pt x="1273510" y="2207877"/>
                    </a:cubicBezTo>
                    <a:cubicBezTo>
                      <a:pt x="1254087" y="2058465"/>
                      <a:pt x="1251098" y="1823889"/>
                      <a:pt x="1282474" y="1652065"/>
                    </a:cubicBezTo>
                    <a:cubicBezTo>
                      <a:pt x="1313850" y="1480241"/>
                      <a:pt x="1376603" y="1324853"/>
                      <a:pt x="1461768" y="1176935"/>
                    </a:cubicBezTo>
                    <a:cubicBezTo>
                      <a:pt x="1546933" y="1029017"/>
                      <a:pt x="1684392" y="884088"/>
                      <a:pt x="1793463" y="764559"/>
                    </a:cubicBezTo>
                    <a:cubicBezTo>
                      <a:pt x="1902534" y="645030"/>
                      <a:pt x="2031027" y="546418"/>
                      <a:pt x="2116192" y="459759"/>
                    </a:cubicBezTo>
                    <a:cubicBezTo>
                      <a:pt x="2201357" y="373100"/>
                      <a:pt x="2310427" y="299888"/>
                      <a:pt x="2304451" y="244606"/>
                    </a:cubicBezTo>
                    <a:cubicBezTo>
                      <a:pt x="2298475" y="189324"/>
                      <a:pt x="2110215" y="114617"/>
                      <a:pt x="2053439" y="83241"/>
                    </a:cubicBezTo>
                    <a:cubicBezTo>
                      <a:pt x="1996663" y="51865"/>
                      <a:pt x="2050451" y="-40771"/>
                      <a:pt x="1981721" y="20488"/>
                    </a:cubicBezTo>
                    <a:close/>
                  </a:path>
                </a:pathLst>
              </a:cu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eeform 6"/>
              <p:cNvSpPr/>
              <p:nvPr/>
            </p:nvSpPr>
            <p:spPr>
              <a:xfrm>
                <a:off x="5586029" y="4684059"/>
                <a:ext cx="1406553" cy="1173482"/>
              </a:xfrm>
              <a:custGeom>
                <a:avLst/>
                <a:gdLst>
                  <a:gd name="connsiteX0" fmla="*/ 590653 w 1406553"/>
                  <a:gd name="connsiteY0" fmla="*/ 0 h 1294506"/>
                  <a:gd name="connsiteX1" fmla="*/ 563759 w 1406553"/>
                  <a:gd name="connsiteY1" fmla="*/ 215153 h 1294506"/>
                  <a:gd name="connsiteX2" fmla="*/ 178277 w 1406553"/>
                  <a:gd name="connsiteY2" fmla="*/ 421341 h 1294506"/>
                  <a:gd name="connsiteX3" fmla="*/ 7947 w 1406553"/>
                  <a:gd name="connsiteY3" fmla="*/ 537883 h 1294506"/>
                  <a:gd name="connsiteX4" fmla="*/ 70700 w 1406553"/>
                  <a:gd name="connsiteY4" fmla="*/ 726141 h 1294506"/>
                  <a:gd name="connsiteX5" fmla="*/ 438253 w 1406553"/>
                  <a:gd name="connsiteY5" fmla="*/ 833718 h 1294506"/>
                  <a:gd name="connsiteX6" fmla="*/ 769947 w 1406553"/>
                  <a:gd name="connsiteY6" fmla="*/ 824753 h 1294506"/>
                  <a:gd name="connsiteX7" fmla="*/ 1128536 w 1406553"/>
                  <a:gd name="connsiteY7" fmla="*/ 770965 h 1294506"/>
                  <a:gd name="connsiteX8" fmla="*/ 1227147 w 1406553"/>
                  <a:gd name="connsiteY8" fmla="*/ 806824 h 1294506"/>
                  <a:gd name="connsiteX9" fmla="*/ 1047853 w 1406553"/>
                  <a:gd name="connsiteY9" fmla="*/ 977153 h 1294506"/>
                  <a:gd name="connsiteX10" fmla="*/ 1003030 w 1406553"/>
                  <a:gd name="connsiteY10" fmla="*/ 1129553 h 1294506"/>
                  <a:gd name="connsiteX11" fmla="*/ 1173359 w 1406553"/>
                  <a:gd name="connsiteY11" fmla="*/ 1290918 h 1294506"/>
                  <a:gd name="connsiteX12" fmla="*/ 1316795 w 1406553"/>
                  <a:gd name="connsiteY12" fmla="*/ 1228165 h 1294506"/>
                  <a:gd name="connsiteX13" fmla="*/ 1352653 w 1406553"/>
                  <a:gd name="connsiteY13" fmla="*/ 1075765 h 1294506"/>
                  <a:gd name="connsiteX14" fmla="*/ 1406442 w 1406553"/>
                  <a:gd name="connsiteY14" fmla="*/ 914400 h 1294506"/>
                  <a:gd name="connsiteX15" fmla="*/ 1361618 w 1406553"/>
                  <a:gd name="connsiteY15" fmla="*/ 708212 h 1294506"/>
                  <a:gd name="connsiteX16" fmla="*/ 1209218 w 1406553"/>
                  <a:gd name="connsiteY16" fmla="*/ 555812 h 1294506"/>
                  <a:gd name="connsiteX17" fmla="*/ 1137500 w 1406553"/>
                  <a:gd name="connsiteY17" fmla="*/ 358589 h 1294506"/>
                  <a:gd name="connsiteX18" fmla="*/ 940277 w 1406553"/>
                  <a:gd name="connsiteY18" fmla="*/ 224118 h 1294506"/>
                  <a:gd name="connsiteX19" fmla="*/ 698230 w 1406553"/>
                  <a:gd name="connsiteY19" fmla="*/ 125506 h 1294506"/>
                  <a:gd name="connsiteX20" fmla="*/ 617547 w 1406553"/>
                  <a:gd name="connsiteY20" fmla="*/ 44824 h 1294506"/>
                  <a:gd name="connsiteX0" fmla="*/ 590653 w 1406553"/>
                  <a:gd name="connsiteY0" fmla="*/ 0 h 1294506"/>
                  <a:gd name="connsiteX1" fmla="*/ 563759 w 1406553"/>
                  <a:gd name="connsiteY1" fmla="*/ 215153 h 1294506"/>
                  <a:gd name="connsiteX2" fmla="*/ 178277 w 1406553"/>
                  <a:gd name="connsiteY2" fmla="*/ 421341 h 1294506"/>
                  <a:gd name="connsiteX3" fmla="*/ 7947 w 1406553"/>
                  <a:gd name="connsiteY3" fmla="*/ 537883 h 1294506"/>
                  <a:gd name="connsiteX4" fmla="*/ 70700 w 1406553"/>
                  <a:gd name="connsiteY4" fmla="*/ 726141 h 1294506"/>
                  <a:gd name="connsiteX5" fmla="*/ 438253 w 1406553"/>
                  <a:gd name="connsiteY5" fmla="*/ 833718 h 1294506"/>
                  <a:gd name="connsiteX6" fmla="*/ 769947 w 1406553"/>
                  <a:gd name="connsiteY6" fmla="*/ 824753 h 1294506"/>
                  <a:gd name="connsiteX7" fmla="*/ 1128536 w 1406553"/>
                  <a:gd name="connsiteY7" fmla="*/ 770965 h 1294506"/>
                  <a:gd name="connsiteX8" fmla="*/ 1227147 w 1406553"/>
                  <a:gd name="connsiteY8" fmla="*/ 806824 h 1294506"/>
                  <a:gd name="connsiteX9" fmla="*/ 1047853 w 1406553"/>
                  <a:gd name="connsiteY9" fmla="*/ 977153 h 1294506"/>
                  <a:gd name="connsiteX10" fmla="*/ 1003030 w 1406553"/>
                  <a:gd name="connsiteY10" fmla="*/ 1129553 h 1294506"/>
                  <a:gd name="connsiteX11" fmla="*/ 1173359 w 1406553"/>
                  <a:gd name="connsiteY11" fmla="*/ 1290918 h 1294506"/>
                  <a:gd name="connsiteX12" fmla="*/ 1316795 w 1406553"/>
                  <a:gd name="connsiteY12" fmla="*/ 1228165 h 1294506"/>
                  <a:gd name="connsiteX13" fmla="*/ 1352653 w 1406553"/>
                  <a:gd name="connsiteY13" fmla="*/ 1075765 h 1294506"/>
                  <a:gd name="connsiteX14" fmla="*/ 1406442 w 1406553"/>
                  <a:gd name="connsiteY14" fmla="*/ 914400 h 1294506"/>
                  <a:gd name="connsiteX15" fmla="*/ 1361618 w 1406553"/>
                  <a:gd name="connsiteY15" fmla="*/ 708212 h 1294506"/>
                  <a:gd name="connsiteX16" fmla="*/ 1209218 w 1406553"/>
                  <a:gd name="connsiteY16" fmla="*/ 555812 h 1294506"/>
                  <a:gd name="connsiteX17" fmla="*/ 1137500 w 1406553"/>
                  <a:gd name="connsiteY17" fmla="*/ 358589 h 1294506"/>
                  <a:gd name="connsiteX18" fmla="*/ 940277 w 1406553"/>
                  <a:gd name="connsiteY18" fmla="*/ 224118 h 1294506"/>
                  <a:gd name="connsiteX19" fmla="*/ 779193 w 1406553"/>
                  <a:gd name="connsiteY19" fmla="*/ 130269 h 1294506"/>
                  <a:gd name="connsiteX20" fmla="*/ 617547 w 1406553"/>
                  <a:gd name="connsiteY20" fmla="*/ 44824 h 1294506"/>
                  <a:gd name="connsiteX0" fmla="*/ 590653 w 1406553"/>
                  <a:gd name="connsiteY0" fmla="*/ 0 h 1294506"/>
                  <a:gd name="connsiteX1" fmla="*/ 563759 w 1406553"/>
                  <a:gd name="connsiteY1" fmla="*/ 215153 h 1294506"/>
                  <a:gd name="connsiteX2" fmla="*/ 178277 w 1406553"/>
                  <a:gd name="connsiteY2" fmla="*/ 421341 h 1294506"/>
                  <a:gd name="connsiteX3" fmla="*/ 7947 w 1406553"/>
                  <a:gd name="connsiteY3" fmla="*/ 537883 h 1294506"/>
                  <a:gd name="connsiteX4" fmla="*/ 70700 w 1406553"/>
                  <a:gd name="connsiteY4" fmla="*/ 726141 h 1294506"/>
                  <a:gd name="connsiteX5" fmla="*/ 438253 w 1406553"/>
                  <a:gd name="connsiteY5" fmla="*/ 833718 h 1294506"/>
                  <a:gd name="connsiteX6" fmla="*/ 769947 w 1406553"/>
                  <a:gd name="connsiteY6" fmla="*/ 824753 h 1294506"/>
                  <a:gd name="connsiteX7" fmla="*/ 1128536 w 1406553"/>
                  <a:gd name="connsiteY7" fmla="*/ 770965 h 1294506"/>
                  <a:gd name="connsiteX8" fmla="*/ 1227147 w 1406553"/>
                  <a:gd name="connsiteY8" fmla="*/ 806824 h 1294506"/>
                  <a:gd name="connsiteX9" fmla="*/ 1047853 w 1406553"/>
                  <a:gd name="connsiteY9" fmla="*/ 977153 h 1294506"/>
                  <a:gd name="connsiteX10" fmla="*/ 1003030 w 1406553"/>
                  <a:gd name="connsiteY10" fmla="*/ 1129553 h 1294506"/>
                  <a:gd name="connsiteX11" fmla="*/ 1173359 w 1406553"/>
                  <a:gd name="connsiteY11" fmla="*/ 1290918 h 1294506"/>
                  <a:gd name="connsiteX12" fmla="*/ 1316795 w 1406553"/>
                  <a:gd name="connsiteY12" fmla="*/ 1228165 h 1294506"/>
                  <a:gd name="connsiteX13" fmla="*/ 1352653 w 1406553"/>
                  <a:gd name="connsiteY13" fmla="*/ 1075765 h 1294506"/>
                  <a:gd name="connsiteX14" fmla="*/ 1406442 w 1406553"/>
                  <a:gd name="connsiteY14" fmla="*/ 914400 h 1294506"/>
                  <a:gd name="connsiteX15" fmla="*/ 1361618 w 1406553"/>
                  <a:gd name="connsiteY15" fmla="*/ 708212 h 1294506"/>
                  <a:gd name="connsiteX16" fmla="*/ 1209218 w 1406553"/>
                  <a:gd name="connsiteY16" fmla="*/ 555812 h 1294506"/>
                  <a:gd name="connsiteX17" fmla="*/ 1137500 w 1406553"/>
                  <a:gd name="connsiteY17" fmla="*/ 358589 h 1294506"/>
                  <a:gd name="connsiteX18" fmla="*/ 940277 w 1406553"/>
                  <a:gd name="connsiteY18" fmla="*/ 224118 h 1294506"/>
                  <a:gd name="connsiteX19" fmla="*/ 779193 w 1406553"/>
                  <a:gd name="connsiteY19" fmla="*/ 130269 h 1294506"/>
                  <a:gd name="connsiteX20" fmla="*/ 688984 w 1406553"/>
                  <a:gd name="connsiteY20" fmla="*/ 121024 h 1294506"/>
                  <a:gd name="connsiteX0" fmla="*/ 638278 w 1406553"/>
                  <a:gd name="connsiteY0" fmla="*/ 36139 h 1173482"/>
                  <a:gd name="connsiteX1" fmla="*/ 563759 w 1406553"/>
                  <a:gd name="connsiteY1" fmla="*/ 94129 h 1173482"/>
                  <a:gd name="connsiteX2" fmla="*/ 178277 w 1406553"/>
                  <a:gd name="connsiteY2" fmla="*/ 300317 h 1173482"/>
                  <a:gd name="connsiteX3" fmla="*/ 7947 w 1406553"/>
                  <a:gd name="connsiteY3" fmla="*/ 416859 h 1173482"/>
                  <a:gd name="connsiteX4" fmla="*/ 70700 w 1406553"/>
                  <a:gd name="connsiteY4" fmla="*/ 605117 h 1173482"/>
                  <a:gd name="connsiteX5" fmla="*/ 438253 w 1406553"/>
                  <a:gd name="connsiteY5" fmla="*/ 712694 h 1173482"/>
                  <a:gd name="connsiteX6" fmla="*/ 769947 w 1406553"/>
                  <a:gd name="connsiteY6" fmla="*/ 703729 h 1173482"/>
                  <a:gd name="connsiteX7" fmla="*/ 1128536 w 1406553"/>
                  <a:gd name="connsiteY7" fmla="*/ 649941 h 1173482"/>
                  <a:gd name="connsiteX8" fmla="*/ 1227147 w 1406553"/>
                  <a:gd name="connsiteY8" fmla="*/ 685800 h 1173482"/>
                  <a:gd name="connsiteX9" fmla="*/ 1047853 w 1406553"/>
                  <a:gd name="connsiteY9" fmla="*/ 856129 h 1173482"/>
                  <a:gd name="connsiteX10" fmla="*/ 1003030 w 1406553"/>
                  <a:gd name="connsiteY10" fmla="*/ 1008529 h 1173482"/>
                  <a:gd name="connsiteX11" fmla="*/ 1173359 w 1406553"/>
                  <a:gd name="connsiteY11" fmla="*/ 1169894 h 1173482"/>
                  <a:gd name="connsiteX12" fmla="*/ 1316795 w 1406553"/>
                  <a:gd name="connsiteY12" fmla="*/ 1107141 h 1173482"/>
                  <a:gd name="connsiteX13" fmla="*/ 1352653 w 1406553"/>
                  <a:gd name="connsiteY13" fmla="*/ 954741 h 1173482"/>
                  <a:gd name="connsiteX14" fmla="*/ 1406442 w 1406553"/>
                  <a:gd name="connsiteY14" fmla="*/ 793376 h 1173482"/>
                  <a:gd name="connsiteX15" fmla="*/ 1361618 w 1406553"/>
                  <a:gd name="connsiteY15" fmla="*/ 587188 h 1173482"/>
                  <a:gd name="connsiteX16" fmla="*/ 1209218 w 1406553"/>
                  <a:gd name="connsiteY16" fmla="*/ 434788 h 1173482"/>
                  <a:gd name="connsiteX17" fmla="*/ 1137500 w 1406553"/>
                  <a:gd name="connsiteY17" fmla="*/ 237565 h 1173482"/>
                  <a:gd name="connsiteX18" fmla="*/ 940277 w 1406553"/>
                  <a:gd name="connsiteY18" fmla="*/ 103094 h 1173482"/>
                  <a:gd name="connsiteX19" fmla="*/ 779193 w 1406553"/>
                  <a:gd name="connsiteY19" fmla="*/ 9245 h 1173482"/>
                  <a:gd name="connsiteX20" fmla="*/ 688984 w 1406553"/>
                  <a:gd name="connsiteY20" fmla="*/ 0 h 1173482"/>
                  <a:gd name="connsiteX0" fmla="*/ 638278 w 1406553"/>
                  <a:gd name="connsiteY0" fmla="*/ 36139 h 1173482"/>
                  <a:gd name="connsiteX1" fmla="*/ 563759 w 1406553"/>
                  <a:gd name="connsiteY1" fmla="*/ 94129 h 1173482"/>
                  <a:gd name="connsiteX2" fmla="*/ 178277 w 1406553"/>
                  <a:gd name="connsiteY2" fmla="*/ 300317 h 1173482"/>
                  <a:gd name="connsiteX3" fmla="*/ 7947 w 1406553"/>
                  <a:gd name="connsiteY3" fmla="*/ 416859 h 1173482"/>
                  <a:gd name="connsiteX4" fmla="*/ 70700 w 1406553"/>
                  <a:gd name="connsiteY4" fmla="*/ 605117 h 1173482"/>
                  <a:gd name="connsiteX5" fmla="*/ 438253 w 1406553"/>
                  <a:gd name="connsiteY5" fmla="*/ 712694 h 1173482"/>
                  <a:gd name="connsiteX6" fmla="*/ 769947 w 1406553"/>
                  <a:gd name="connsiteY6" fmla="*/ 703729 h 1173482"/>
                  <a:gd name="connsiteX7" fmla="*/ 1128536 w 1406553"/>
                  <a:gd name="connsiteY7" fmla="*/ 649941 h 1173482"/>
                  <a:gd name="connsiteX8" fmla="*/ 1227147 w 1406553"/>
                  <a:gd name="connsiteY8" fmla="*/ 685800 h 1173482"/>
                  <a:gd name="connsiteX9" fmla="*/ 1047853 w 1406553"/>
                  <a:gd name="connsiteY9" fmla="*/ 856129 h 1173482"/>
                  <a:gd name="connsiteX10" fmla="*/ 1003030 w 1406553"/>
                  <a:gd name="connsiteY10" fmla="*/ 1008529 h 1173482"/>
                  <a:gd name="connsiteX11" fmla="*/ 1173359 w 1406553"/>
                  <a:gd name="connsiteY11" fmla="*/ 1169894 h 1173482"/>
                  <a:gd name="connsiteX12" fmla="*/ 1316795 w 1406553"/>
                  <a:gd name="connsiteY12" fmla="*/ 1107141 h 1173482"/>
                  <a:gd name="connsiteX13" fmla="*/ 1352653 w 1406553"/>
                  <a:gd name="connsiteY13" fmla="*/ 954741 h 1173482"/>
                  <a:gd name="connsiteX14" fmla="*/ 1406442 w 1406553"/>
                  <a:gd name="connsiteY14" fmla="*/ 793376 h 1173482"/>
                  <a:gd name="connsiteX15" fmla="*/ 1361618 w 1406553"/>
                  <a:gd name="connsiteY15" fmla="*/ 587188 h 1173482"/>
                  <a:gd name="connsiteX16" fmla="*/ 1209218 w 1406553"/>
                  <a:gd name="connsiteY16" fmla="*/ 434788 h 1173482"/>
                  <a:gd name="connsiteX17" fmla="*/ 1137500 w 1406553"/>
                  <a:gd name="connsiteY17" fmla="*/ 237565 h 1173482"/>
                  <a:gd name="connsiteX18" fmla="*/ 940277 w 1406553"/>
                  <a:gd name="connsiteY18" fmla="*/ 103094 h 1173482"/>
                  <a:gd name="connsiteX19" fmla="*/ 779193 w 1406553"/>
                  <a:gd name="connsiteY19" fmla="*/ 9245 h 1173482"/>
                  <a:gd name="connsiteX20" fmla="*/ 688984 w 1406553"/>
                  <a:gd name="connsiteY20" fmla="*/ 0 h 117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6553" h="1173482">
                    <a:moveTo>
                      <a:pt x="638278" y="36139"/>
                    </a:moveTo>
                    <a:cubicBezTo>
                      <a:pt x="587758" y="80029"/>
                      <a:pt x="640426" y="50099"/>
                      <a:pt x="563759" y="94129"/>
                    </a:cubicBezTo>
                    <a:cubicBezTo>
                      <a:pt x="487092" y="138159"/>
                      <a:pt x="270912" y="246529"/>
                      <a:pt x="178277" y="300317"/>
                    </a:cubicBezTo>
                    <a:cubicBezTo>
                      <a:pt x="85642" y="354105"/>
                      <a:pt x="25876" y="366059"/>
                      <a:pt x="7947" y="416859"/>
                    </a:cubicBezTo>
                    <a:cubicBezTo>
                      <a:pt x="-9982" y="467659"/>
                      <a:pt x="-1018" y="555811"/>
                      <a:pt x="70700" y="605117"/>
                    </a:cubicBezTo>
                    <a:cubicBezTo>
                      <a:pt x="142418" y="654423"/>
                      <a:pt x="321712" y="696259"/>
                      <a:pt x="438253" y="712694"/>
                    </a:cubicBezTo>
                    <a:cubicBezTo>
                      <a:pt x="554794" y="729129"/>
                      <a:pt x="654900" y="714188"/>
                      <a:pt x="769947" y="703729"/>
                    </a:cubicBezTo>
                    <a:cubicBezTo>
                      <a:pt x="884994" y="693270"/>
                      <a:pt x="1052336" y="652929"/>
                      <a:pt x="1128536" y="649941"/>
                    </a:cubicBezTo>
                    <a:cubicBezTo>
                      <a:pt x="1204736" y="646953"/>
                      <a:pt x="1240594" y="651435"/>
                      <a:pt x="1227147" y="685800"/>
                    </a:cubicBezTo>
                    <a:cubicBezTo>
                      <a:pt x="1213700" y="720165"/>
                      <a:pt x="1085206" y="802341"/>
                      <a:pt x="1047853" y="856129"/>
                    </a:cubicBezTo>
                    <a:cubicBezTo>
                      <a:pt x="1010500" y="909917"/>
                      <a:pt x="982112" y="956235"/>
                      <a:pt x="1003030" y="1008529"/>
                    </a:cubicBezTo>
                    <a:cubicBezTo>
                      <a:pt x="1023948" y="1060823"/>
                      <a:pt x="1121065" y="1153459"/>
                      <a:pt x="1173359" y="1169894"/>
                    </a:cubicBezTo>
                    <a:cubicBezTo>
                      <a:pt x="1225653" y="1186329"/>
                      <a:pt x="1286913" y="1143000"/>
                      <a:pt x="1316795" y="1107141"/>
                    </a:cubicBezTo>
                    <a:cubicBezTo>
                      <a:pt x="1346677" y="1071282"/>
                      <a:pt x="1337712" y="1007035"/>
                      <a:pt x="1352653" y="954741"/>
                    </a:cubicBezTo>
                    <a:cubicBezTo>
                      <a:pt x="1367594" y="902447"/>
                      <a:pt x="1404948" y="854635"/>
                      <a:pt x="1406442" y="793376"/>
                    </a:cubicBezTo>
                    <a:cubicBezTo>
                      <a:pt x="1407936" y="732117"/>
                      <a:pt x="1394489" y="646953"/>
                      <a:pt x="1361618" y="587188"/>
                    </a:cubicBezTo>
                    <a:cubicBezTo>
                      <a:pt x="1328747" y="527423"/>
                      <a:pt x="1246571" y="493059"/>
                      <a:pt x="1209218" y="434788"/>
                    </a:cubicBezTo>
                    <a:cubicBezTo>
                      <a:pt x="1171865" y="376518"/>
                      <a:pt x="1182323" y="292847"/>
                      <a:pt x="1137500" y="237565"/>
                    </a:cubicBezTo>
                    <a:cubicBezTo>
                      <a:pt x="1092677" y="182283"/>
                      <a:pt x="999995" y="141147"/>
                      <a:pt x="940277" y="103094"/>
                    </a:cubicBezTo>
                    <a:cubicBezTo>
                      <a:pt x="880559" y="65041"/>
                      <a:pt x="821075" y="26427"/>
                      <a:pt x="779193" y="9245"/>
                    </a:cubicBezTo>
                    <a:cubicBezTo>
                      <a:pt x="737311" y="-7937"/>
                      <a:pt x="702431" y="25400"/>
                      <a:pt x="688984" y="0"/>
                    </a:cubicBezTo>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reeform 12"/>
              <p:cNvSpPr/>
              <p:nvPr/>
            </p:nvSpPr>
            <p:spPr>
              <a:xfrm>
                <a:off x="4652923" y="4195022"/>
                <a:ext cx="2517632" cy="2055343"/>
              </a:xfrm>
              <a:custGeom>
                <a:avLst/>
                <a:gdLst>
                  <a:gd name="connsiteX0" fmla="*/ 1347827 w 2517632"/>
                  <a:gd name="connsiteY0" fmla="*/ 76941 h 2055343"/>
                  <a:gd name="connsiteX1" fmla="*/ 1319252 w 2517632"/>
                  <a:gd name="connsiteY1" fmla="*/ 167428 h 2055343"/>
                  <a:gd name="connsiteX2" fmla="*/ 1238290 w 2517632"/>
                  <a:gd name="connsiteY2" fmla="*/ 124566 h 2055343"/>
                  <a:gd name="connsiteX3" fmla="*/ 1128752 w 2517632"/>
                  <a:gd name="connsiteY3" fmla="*/ 224578 h 2055343"/>
                  <a:gd name="connsiteX4" fmla="*/ 981115 w 2517632"/>
                  <a:gd name="connsiteY4" fmla="*/ 338878 h 2055343"/>
                  <a:gd name="connsiteX5" fmla="*/ 881102 w 2517632"/>
                  <a:gd name="connsiteY5" fmla="*/ 310303 h 2055343"/>
                  <a:gd name="connsiteX6" fmla="*/ 676315 w 2517632"/>
                  <a:gd name="connsiteY6" fmla="*/ 357928 h 2055343"/>
                  <a:gd name="connsiteX7" fmla="*/ 266740 w 2517632"/>
                  <a:gd name="connsiteY7" fmla="*/ 429366 h 2055343"/>
                  <a:gd name="connsiteX8" fmla="*/ 171490 w 2517632"/>
                  <a:gd name="connsiteY8" fmla="*/ 486516 h 2055343"/>
                  <a:gd name="connsiteX9" fmla="*/ 119102 w 2517632"/>
                  <a:gd name="connsiteY9" fmla="*/ 600816 h 2055343"/>
                  <a:gd name="connsiteX10" fmla="*/ 95290 w 2517632"/>
                  <a:gd name="connsiteY10" fmla="*/ 805603 h 2055343"/>
                  <a:gd name="connsiteX11" fmla="*/ 147677 w 2517632"/>
                  <a:gd name="connsiteY11" fmla="*/ 1081828 h 2055343"/>
                  <a:gd name="connsiteX12" fmla="*/ 133390 w 2517632"/>
                  <a:gd name="connsiteY12" fmla="*/ 1386628 h 2055343"/>
                  <a:gd name="connsiteX13" fmla="*/ 66715 w 2517632"/>
                  <a:gd name="connsiteY13" fmla="*/ 1686666 h 2055343"/>
                  <a:gd name="connsiteX14" fmla="*/ 40 w 2517632"/>
                  <a:gd name="connsiteY14" fmla="*/ 1996228 h 2055343"/>
                  <a:gd name="connsiteX15" fmla="*/ 76240 w 2517632"/>
                  <a:gd name="connsiteY15" fmla="*/ 2034328 h 2055343"/>
                  <a:gd name="connsiteX16" fmla="*/ 385802 w 2517632"/>
                  <a:gd name="connsiteY16" fmla="*/ 2020041 h 2055343"/>
                  <a:gd name="connsiteX17" fmla="*/ 1209715 w 2517632"/>
                  <a:gd name="connsiteY17" fmla="*/ 2039091 h 2055343"/>
                  <a:gd name="connsiteX18" fmla="*/ 1533565 w 2517632"/>
                  <a:gd name="connsiteY18" fmla="*/ 2039091 h 2055343"/>
                  <a:gd name="connsiteX19" fmla="*/ 1800265 w 2517632"/>
                  <a:gd name="connsiteY19" fmla="*/ 1829541 h 2055343"/>
                  <a:gd name="connsiteX20" fmla="*/ 2162215 w 2517632"/>
                  <a:gd name="connsiteY20" fmla="*/ 1805728 h 2055343"/>
                  <a:gd name="connsiteX21" fmla="*/ 2509877 w 2517632"/>
                  <a:gd name="connsiteY21" fmla="*/ 1548553 h 2055343"/>
                  <a:gd name="connsiteX22" fmla="*/ 2395577 w 2517632"/>
                  <a:gd name="connsiteY22" fmla="*/ 1410441 h 2055343"/>
                  <a:gd name="connsiteX23" fmla="*/ 2300327 w 2517632"/>
                  <a:gd name="connsiteY23" fmla="*/ 1458066 h 2055343"/>
                  <a:gd name="connsiteX24" fmla="*/ 2295565 w 2517632"/>
                  <a:gd name="connsiteY24" fmla="*/ 1558078 h 2055343"/>
                  <a:gd name="connsiteX25" fmla="*/ 2219365 w 2517632"/>
                  <a:gd name="connsiteY25" fmla="*/ 1653328 h 2055343"/>
                  <a:gd name="connsiteX26" fmla="*/ 2081252 w 2517632"/>
                  <a:gd name="connsiteY26" fmla="*/ 1672378 h 2055343"/>
                  <a:gd name="connsiteX27" fmla="*/ 1938377 w 2517632"/>
                  <a:gd name="connsiteY27" fmla="*/ 1548553 h 2055343"/>
                  <a:gd name="connsiteX28" fmla="*/ 1890752 w 2517632"/>
                  <a:gd name="connsiteY28" fmla="*/ 1472353 h 2055343"/>
                  <a:gd name="connsiteX29" fmla="*/ 1928852 w 2517632"/>
                  <a:gd name="connsiteY29" fmla="*/ 1405678 h 2055343"/>
                  <a:gd name="connsiteX30" fmla="*/ 1981240 w 2517632"/>
                  <a:gd name="connsiteY30" fmla="*/ 1291378 h 2055343"/>
                  <a:gd name="connsiteX31" fmla="*/ 2066965 w 2517632"/>
                  <a:gd name="connsiteY31" fmla="*/ 1248516 h 2055343"/>
                  <a:gd name="connsiteX32" fmla="*/ 2119352 w 2517632"/>
                  <a:gd name="connsiteY32" fmla="*/ 1200891 h 2055343"/>
                  <a:gd name="connsiteX33" fmla="*/ 2119352 w 2517632"/>
                  <a:gd name="connsiteY33" fmla="*/ 1167553 h 2055343"/>
                  <a:gd name="connsiteX34" fmla="*/ 2066965 w 2517632"/>
                  <a:gd name="connsiteY34" fmla="*/ 1162791 h 2055343"/>
                  <a:gd name="connsiteX35" fmla="*/ 1962190 w 2517632"/>
                  <a:gd name="connsiteY35" fmla="*/ 1167553 h 2055343"/>
                  <a:gd name="connsiteX36" fmla="*/ 1862177 w 2517632"/>
                  <a:gd name="connsiteY36" fmla="*/ 1181841 h 2055343"/>
                  <a:gd name="connsiteX37" fmla="*/ 1724065 w 2517632"/>
                  <a:gd name="connsiteY37" fmla="*/ 1200891 h 2055343"/>
                  <a:gd name="connsiteX38" fmla="*/ 1576427 w 2517632"/>
                  <a:gd name="connsiteY38" fmla="*/ 1238991 h 2055343"/>
                  <a:gd name="connsiteX39" fmla="*/ 1357352 w 2517632"/>
                  <a:gd name="connsiteY39" fmla="*/ 1238991 h 2055343"/>
                  <a:gd name="connsiteX40" fmla="*/ 1109702 w 2517632"/>
                  <a:gd name="connsiteY40" fmla="*/ 1196128 h 2055343"/>
                  <a:gd name="connsiteX41" fmla="*/ 957302 w 2517632"/>
                  <a:gd name="connsiteY41" fmla="*/ 1119928 h 2055343"/>
                  <a:gd name="connsiteX42" fmla="*/ 890627 w 2517632"/>
                  <a:gd name="connsiteY42" fmla="*/ 1038966 h 2055343"/>
                  <a:gd name="connsiteX43" fmla="*/ 866815 w 2517632"/>
                  <a:gd name="connsiteY43" fmla="*/ 953241 h 2055343"/>
                  <a:gd name="connsiteX44" fmla="*/ 909677 w 2517632"/>
                  <a:gd name="connsiteY44" fmla="*/ 881803 h 2055343"/>
                  <a:gd name="connsiteX45" fmla="*/ 962065 w 2517632"/>
                  <a:gd name="connsiteY45" fmla="*/ 796078 h 2055343"/>
                  <a:gd name="connsiteX46" fmla="*/ 1104940 w 2517632"/>
                  <a:gd name="connsiteY46" fmla="*/ 757978 h 2055343"/>
                  <a:gd name="connsiteX47" fmla="*/ 1419265 w 2517632"/>
                  <a:gd name="connsiteY47" fmla="*/ 591291 h 2055343"/>
                  <a:gd name="connsiteX48" fmla="*/ 1547852 w 2517632"/>
                  <a:gd name="connsiteY48" fmla="*/ 510328 h 2055343"/>
                  <a:gd name="connsiteX49" fmla="*/ 1538327 w 2517632"/>
                  <a:gd name="connsiteY49" fmla="*/ 448416 h 2055343"/>
                  <a:gd name="connsiteX50" fmla="*/ 1490702 w 2517632"/>
                  <a:gd name="connsiteY50" fmla="*/ 329353 h 2055343"/>
                  <a:gd name="connsiteX51" fmla="*/ 1424027 w 2517632"/>
                  <a:gd name="connsiteY51" fmla="*/ 167428 h 2055343"/>
                  <a:gd name="connsiteX52" fmla="*/ 1409740 w 2517632"/>
                  <a:gd name="connsiteY52" fmla="*/ 38841 h 2055343"/>
                  <a:gd name="connsiteX53" fmla="*/ 1404977 w 2517632"/>
                  <a:gd name="connsiteY53" fmla="*/ 741 h 2055343"/>
                  <a:gd name="connsiteX54" fmla="*/ 1362115 w 2517632"/>
                  <a:gd name="connsiteY54" fmla="*/ 19791 h 2055343"/>
                  <a:gd name="connsiteX55" fmla="*/ 1347827 w 2517632"/>
                  <a:gd name="connsiteY55" fmla="*/ 76941 h 20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17632" h="2055343">
                    <a:moveTo>
                      <a:pt x="1347827" y="76941"/>
                    </a:moveTo>
                    <a:cubicBezTo>
                      <a:pt x="1340683" y="101547"/>
                      <a:pt x="1337508" y="159491"/>
                      <a:pt x="1319252" y="167428"/>
                    </a:cubicBezTo>
                    <a:cubicBezTo>
                      <a:pt x="1300996" y="175365"/>
                      <a:pt x="1270040" y="115041"/>
                      <a:pt x="1238290" y="124566"/>
                    </a:cubicBezTo>
                    <a:cubicBezTo>
                      <a:pt x="1206540" y="134091"/>
                      <a:pt x="1171614" y="188859"/>
                      <a:pt x="1128752" y="224578"/>
                    </a:cubicBezTo>
                    <a:cubicBezTo>
                      <a:pt x="1085889" y="260297"/>
                      <a:pt x="1022390" y="324591"/>
                      <a:pt x="981115" y="338878"/>
                    </a:cubicBezTo>
                    <a:cubicBezTo>
                      <a:pt x="939840" y="353166"/>
                      <a:pt x="931902" y="307128"/>
                      <a:pt x="881102" y="310303"/>
                    </a:cubicBezTo>
                    <a:cubicBezTo>
                      <a:pt x="830302" y="313478"/>
                      <a:pt x="778709" y="338084"/>
                      <a:pt x="676315" y="357928"/>
                    </a:cubicBezTo>
                    <a:cubicBezTo>
                      <a:pt x="573921" y="377772"/>
                      <a:pt x="350877" y="407935"/>
                      <a:pt x="266740" y="429366"/>
                    </a:cubicBezTo>
                    <a:cubicBezTo>
                      <a:pt x="182602" y="450797"/>
                      <a:pt x="196096" y="457941"/>
                      <a:pt x="171490" y="486516"/>
                    </a:cubicBezTo>
                    <a:cubicBezTo>
                      <a:pt x="146884" y="515091"/>
                      <a:pt x="131802" y="547635"/>
                      <a:pt x="119102" y="600816"/>
                    </a:cubicBezTo>
                    <a:cubicBezTo>
                      <a:pt x="106402" y="653997"/>
                      <a:pt x="90528" y="725434"/>
                      <a:pt x="95290" y="805603"/>
                    </a:cubicBezTo>
                    <a:cubicBezTo>
                      <a:pt x="100052" y="885772"/>
                      <a:pt x="141327" y="984991"/>
                      <a:pt x="147677" y="1081828"/>
                    </a:cubicBezTo>
                    <a:cubicBezTo>
                      <a:pt x="154027" y="1178665"/>
                      <a:pt x="146884" y="1285822"/>
                      <a:pt x="133390" y="1386628"/>
                    </a:cubicBezTo>
                    <a:cubicBezTo>
                      <a:pt x="119896" y="1487434"/>
                      <a:pt x="88940" y="1585066"/>
                      <a:pt x="66715" y="1686666"/>
                    </a:cubicBezTo>
                    <a:cubicBezTo>
                      <a:pt x="44490" y="1788266"/>
                      <a:pt x="-1548" y="1938284"/>
                      <a:pt x="40" y="1996228"/>
                    </a:cubicBezTo>
                    <a:cubicBezTo>
                      <a:pt x="1627" y="2054172"/>
                      <a:pt x="11946" y="2030359"/>
                      <a:pt x="76240" y="2034328"/>
                    </a:cubicBezTo>
                    <a:cubicBezTo>
                      <a:pt x="140534" y="2038297"/>
                      <a:pt x="196890" y="2019247"/>
                      <a:pt x="385802" y="2020041"/>
                    </a:cubicBezTo>
                    <a:cubicBezTo>
                      <a:pt x="574714" y="2020835"/>
                      <a:pt x="1018421" y="2035916"/>
                      <a:pt x="1209715" y="2039091"/>
                    </a:cubicBezTo>
                    <a:cubicBezTo>
                      <a:pt x="1401009" y="2042266"/>
                      <a:pt x="1435140" y="2074016"/>
                      <a:pt x="1533565" y="2039091"/>
                    </a:cubicBezTo>
                    <a:cubicBezTo>
                      <a:pt x="1631990" y="2004166"/>
                      <a:pt x="1695490" y="1868435"/>
                      <a:pt x="1800265" y="1829541"/>
                    </a:cubicBezTo>
                    <a:cubicBezTo>
                      <a:pt x="1905040" y="1790647"/>
                      <a:pt x="2043946" y="1852559"/>
                      <a:pt x="2162215" y="1805728"/>
                    </a:cubicBezTo>
                    <a:cubicBezTo>
                      <a:pt x="2280484" y="1758897"/>
                      <a:pt x="2470983" y="1614434"/>
                      <a:pt x="2509877" y="1548553"/>
                    </a:cubicBezTo>
                    <a:cubicBezTo>
                      <a:pt x="2548771" y="1482672"/>
                      <a:pt x="2430502" y="1425522"/>
                      <a:pt x="2395577" y="1410441"/>
                    </a:cubicBezTo>
                    <a:cubicBezTo>
                      <a:pt x="2360652" y="1395360"/>
                      <a:pt x="2316996" y="1433460"/>
                      <a:pt x="2300327" y="1458066"/>
                    </a:cubicBezTo>
                    <a:cubicBezTo>
                      <a:pt x="2283658" y="1482672"/>
                      <a:pt x="2309059" y="1525534"/>
                      <a:pt x="2295565" y="1558078"/>
                    </a:cubicBezTo>
                    <a:cubicBezTo>
                      <a:pt x="2282071" y="1590622"/>
                      <a:pt x="2255084" y="1634278"/>
                      <a:pt x="2219365" y="1653328"/>
                    </a:cubicBezTo>
                    <a:cubicBezTo>
                      <a:pt x="2183646" y="1672378"/>
                      <a:pt x="2128083" y="1689841"/>
                      <a:pt x="2081252" y="1672378"/>
                    </a:cubicBezTo>
                    <a:cubicBezTo>
                      <a:pt x="2034421" y="1654916"/>
                      <a:pt x="1970127" y="1581890"/>
                      <a:pt x="1938377" y="1548553"/>
                    </a:cubicBezTo>
                    <a:cubicBezTo>
                      <a:pt x="1906627" y="1515216"/>
                      <a:pt x="1892340" y="1496166"/>
                      <a:pt x="1890752" y="1472353"/>
                    </a:cubicBezTo>
                    <a:cubicBezTo>
                      <a:pt x="1889164" y="1448540"/>
                      <a:pt x="1913771" y="1435840"/>
                      <a:pt x="1928852" y="1405678"/>
                    </a:cubicBezTo>
                    <a:cubicBezTo>
                      <a:pt x="1943933" y="1375516"/>
                      <a:pt x="1958221" y="1317572"/>
                      <a:pt x="1981240" y="1291378"/>
                    </a:cubicBezTo>
                    <a:cubicBezTo>
                      <a:pt x="2004259" y="1265184"/>
                      <a:pt x="2043946" y="1263597"/>
                      <a:pt x="2066965" y="1248516"/>
                    </a:cubicBezTo>
                    <a:cubicBezTo>
                      <a:pt x="2089984" y="1233435"/>
                      <a:pt x="2110621" y="1214385"/>
                      <a:pt x="2119352" y="1200891"/>
                    </a:cubicBezTo>
                    <a:cubicBezTo>
                      <a:pt x="2128083" y="1187397"/>
                      <a:pt x="2128083" y="1173903"/>
                      <a:pt x="2119352" y="1167553"/>
                    </a:cubicBezTo>
                    <a:cubicBezTo>
                      <a:pt x="2110621" y="1161203"/>
                      <a:pt x="2093159" y="1162791"/>
                      <a:pt x="2066965" y="1162791"/>
                    </a:cubicBezTo>
                    <a:cubicBezTo>
                      <a:pt x="2040771" y="1162791"/>
                      <a:pt x="1996321" y="1164378"/>
                      <a:pt x="1962190" y="1167553"/>
                    </a:cubicBezTo>
                    <a:cubicBezTo>
                      <a:pt x="1928059" y="1170728"/>
                      <a:pt x="1862177" y="1181841"/>
                      <a:pt x="1862177" y="1181841"/>
                    </a:cubicBezTo>
                    <a:cubicBezTo>
                      <a:pt x="1822490" y="1187397"/>
                      <a:pt x="1771690" y="1191366"/>
                      <a:pt x="1724065" y="1200891"/>
                    </a:cubicBezTo>
                    <a:cubicBezTo>
                      <a:pt x="1676440" y="1210416"/>
                      <a:pt x="1637546" y="1232641"/>
                      <a:pt x="1576427" y="1238991"/>
                    </a:cubicBezTo>
                    <a:cubicBezTo>
                      <a:pt x="1515308" y="1245341"/>
                      <a:pt x="1435140" y="1246135"/>
                      <a:pt x="1357352" y="1238991"/>
                    </a:cubicBezTo>
                    <a:cubicBezTo>
                      <a:pt x="1279564" y="1231847"/>
                      <a:pt x="1176377" y="1215972"/>
                      <a:pt x="1109702" y="1196128"/>
                    </a:cubicBezTo>
                    <a:cubicBezTo>
                      <a:pt x="1043027" y="1176284"/>
                      <a:pt x="993814" y="1146122"/>
                      <a:pt x="957302" y="1119928"/>
                    </a:cubicBezTo>
                    <a:cubicBezTo>
                      <a:pt x="920789" y="1093734"/>
                      <a:pt x="905708" y="1066747"/>
                      <a:pt x="890627" y="1038966"/>
                    </a:cubicBezTo>
                    <a:cubicBezTo>
                      <a:pt x="875546" y="1011185"/>
                      <a:pt x="863640" y="979435"/>
                      <a:pt x="866815" y="953241"/>
                    </a:cubicBezTo>
                    <a:cubicBezTo>
                      <a:pt x="869990" y="927047"/>
                      <a:pt x="893802" y="907997"/>
                      <a:pt x="909677" y="881803"/>
                    </a:cubicBezTo>
                    <a:cubicBezTo>
                      <a:pt x="925552" y="855609"/>
                      <a:pt x="929521" y="816715"/>
                      <a:pt x="962065" y="796078"/>
                    </a:cubicBezTo>
                    <a:cubicBezTo>
                      <a:pt x="994609" y="775441"/>
                      <a:pt x="1028740" y="792109"/>
                      <a:pt x="1104940" y="757978"/>
                    </a:cubicBezTo>
                    <a:cubicBezTo>
                      <a:pt x="1181140" y="723847"/>
                      <a:pt x="1345446" y="632566"/>
                      <a:pt x="1419265" y="591291"/>
                    </a:cubicBezTo>
                    <a:cubicBezTo>
                      <a:pt x="1493084" y="550016"/>
                      <a:pt x="1528008" y="534140"/>
                      <a:pt x="1547852" y="510328"/>
                    </a:cubicBezTo>
                    <a:cubicBezTo>
                      <a:pt x="1567696" y="486516"/>
                      <a:pt x="1547852" y="478578"/>
                      <a:pt x="1538327" y="448416"/>
                    </a:cubicBezTo>
                    <a:cubicBezTo>
                      <a:pt x="1528802" y="418254"/>
                      <a:pt x="1509752" y="376184"/>
                      <a:pt x="1490702" y="329353"/>
                    </a:cubicBezTo>
                    <a:cubicBezTo>
                      <a:pt x="1471652" y="282522"/>
                      <a:pt x="1437521" y="215847"/>
                      <a:pt x="1424027" y="167428"/>
                    </a:cubicBezTo>
                    <a:cubicBezTo>
                      <a:pt x="1410533" y="119009"/>
                      <a:pt x="1412915" y="66622"/>
                      <a:pt x="1409740" y="38841"/>
                    </a:cubicBezTo>
                    <a:cubicBezTo>
                      <a:pt x="1406565" y="11060"/>
                      <a:pt x="1412915" y="3916"/>
                      <a:pt x="1404977" y="741"/>
                    </a:cubicBezTo>
                    <a:cubicBezTo>
                      <a:pt x="1397039" y="-2434"/>
                      <a:pt x="1370846" y="4710"/>
                      <a:pt x="1362115" y="19791"/>
                    </a:cubicBezTo>
                    <a:cubicBezTo>
                      <a:pt x="1353384" y="34872"/>
                      <a:pt x="1354971" y="52335"/>
                      <a:pt x="1347827" y="76941"/>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descr="U:\_ONDERZOEK\Keizer et al. 2013-1 A new look at the  Flood Pulse Concept\Revision\final\submission documents\fig 4.pn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7873" t="20956" b="62026"/>
              <a:stretch/>
            </p:blipFill>
            <p:spPr bwMode="auto">
              <a:xfrm>
                <a:off x="6203576" y="2268071"/>
                <a:ext cx="2456330" cy="1766047"/>
              </a:xfrm>
              <a:prstGeom prst="rect">
                <a:avLst/>
              </a:prstGeom>
              <a:solidFill>
                <a:schemeClr val="bg1"/>
              </a:solidFill>
              <a:ln>
                <a:noFill/>
              </a:ln>
              <a:extLst/>
            </p:spPr>
          </p:pic>
        </p:grpSp>
        <p:sp>
          <p:nvSpPr>
            <p:cNvPr id="12" name="Freeform 11"/>
            <p:cNvSpPr/>
            <p:nvPr/>
          </p:nvSpPr>
          <p:spPr>
            <a:xfrm>
              <a:off x="5575505" y="3538350"/>
              <a:ext cx="406267" cy="965509"/>
            </a:xfrm>
            <a:custGeom>
              <a:avLst/>
              <a:gdLst>
                <a:gd name="connsiteX0" fmla="*/ 229983 w 406267"/>
                <a:gd name="connsiteY0" fmla="*/ 219263 h 965509"/>
                <a:gd name="connsiteX1" fmla="*/ 249033 w 406267"/>
                <a:gd name="connsiteY1" fmla="*/ 571688 h 965509"/>
                <a:gd name="connsiteX2" fmla="*/ 177595 w 406267"/>
                <a:gd name="connsiteY2" fmla="*/ 728850 h 965509"/>
                <a:gd name="connsiteX3" fmla="*/ 1383 w 406267"/>
                <a:gd name="connsiteY3" fmla="*/ 938400 h 965509"/>
                <a:gd name="connsiteX4" fmla="*/ 106158 w 406267"/>
                <a:gd name="connsiteY4" fmla="*/ 943163 h 965509"/>
                <a:gd name="connsiteX5" fmla="*/ 296658 w 406267"/>
                <a:gd name="connsiteY5" fmla="*/ 757425 h 965509"/>
                <a:gd name="connsiteX6" fmla="*/ 377620 w 406267"/>
                <a:gd name="connsiteY6" fmla="*/ 786000 h 965509"/>
                <a:gd name="connsiteX7" fmla="*/ 406195 w 406267"/>
                <a:gd name="connsiteY7" fmla="*/ 700275 h 965509"/>
                <a:gd name="connsiteX8" fmla="*/ 382383 w 406267"/>
                <a:gd name="connsiteY8" fmla="*/ 466913 h 965509"/>
                <a:gd name="connsiteX9" fmla="*/ 291895 w 406267"/>
                <a:gd name="connsiteY9" fmla="*/ 238313 h 965509"/>
                <a:gd name="connsiteX10" fmla="*/ 187120 w 406267"/>
                <a:gd name="connsiteY10" fmla="*/ 95438 h 965509"/>
                <a:gd name="connsiteX11" fmla="*/ 158545 w 406267"/>
                <a:gd name="connsiteY11" fmla="*/ 188 h 965509"/>
                <a:gd name="connsiteX12" fmla="*/ 168070 w 406267"/>
                <a:gd name="connsiteY12" fmla="*/ 119250 h 965509"/>
                <a:gd name="connsiteX13" fmla="*/ 229983 w 406267"/>
                <a:gd name="connsiteY13" fmla="*/ 219263 h 96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6267" h="965509">
                  <a:moveTo>
                    <a:pt x="229983" y="219263"/>
                  </a:moveTo>
                  <a:cubicBezTo>
                    <a:pt x="243477" y="294669"/>
                    <a:pt x="257764" y="486757"/>
                    <a:pt x="249033" y="571688"/>
                  </a:cubicBezTo>
                  <a:cubicBezTo>
                    <a:pt x="240302" y="656619"/>
                    <a:pt x="218870" y="667731"/>
                    <a:pt x="177595" y="728850"/>
                  </a:cubicBezTo>
                  <a:cubicBezTo>
                    <a:pt x="136320" y="789969"/>
                    <a:pt x="13289" y="902681"/>
                    <a:pt x="1383" y="938400"/>
                  </a:cubicBezTo>
                  <a:cubicBezTo>
                    <a:pt x="-10523" y="974119"/>
                    <a:pt x="56946" y="973325"/>
                    <a:pt x="106158" y="943163"/>
                  </a:cubicBezTo>
                  <a:cubicBezTo>
                    <a:pt x="155370" y="913001"/>
                    <a:pt x="251414" y="783619"/>
                    <a:pt x="296658" y="757425"/>
                  </a:cubicBezTo>
                  <a:cubicBezTo>
                    <a:pt x="341902" y="731231"/>
                    <a:pt x="359364" y="795525"/>
                    <a:pt x="377620" y="786000"/>
                  </a:cubicBezTo>
                  <a:cubicBezTo>
                    <a:pt x="395876" y="776475"/>
                    <a:pt x="405401" y="753456"/>
                    <a:pt x="406195" y="700275"/>
                  </a:cubicBezTo>
                  <a:cubicBezTo>
                    <a:pt x="406989" y="647094"/>
                    <a:pt x="401433" y="543907"/>
                    <a:pt x="382383" y="466913"/>
                  </a:cubicBezTo>
                  <a:cubicBezTo>
                    <a:pt x="363333" y="389919"/>
                    <a:pt x="324439" y="300225"/>
                    <a:pt x="291895" y="238313"/>
                  </a:cubicBezTo>
                  <a:cubicBezTo>
                    <a:pt x="259351" y="176401"/>
                    <a:pt x="209345" y="135125"/>
                    <a:pt x="187120" y="95438"/>
                  </a:cubicBezTo>
                  <a:cubicBezTo>
                    <a:pt x="164895" y="55751"/>
                    <a:pt x="161720" y="-3781"/>
                    <a:pt x="158545" y="188"/>
                  </a:cubicBezTo>
                  <a:cubicBezTo>
                    <a:pt x="155370" y="4157"/>
                    <a:pt x="155370" y="78769"/>
                    <a:pt x="168070" y="119250"/>
                  </a:cubicBezTo>
                  <a:cubicBezTo>
                    <a:pt x="180770" y="159731"/>
                    <a:pt x="216489" y="143857"/>
                    <a:pt x="229983" y="219263"/>
                  </a:cubicBez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TextBox 16"/>
          <p:cNvSpPr txBox="1"/>
          <p:nvPr/>
        </p:nvSpPr>
        <p:spPr>
          <a:xfrm>
            <a:off x="6859274" y="6209106"/>
            <a:ext cx="1600246" cy="276999"/>
          </a:xfrm>
          <a:prstGeom prst="rect">
            <a:avLst/>
          </a:prstGeom>
          <a:noFill/>
        </p:spPr>
        <p:txBody>
          <a:bodyPr wrap="none" rtlCol="0">
            <a:spAutoFit/>
          </a:bodyPr>
          <a:lstStyle/>
          <a:p>
            <a:r>
              <a:rPr lang="nl-NL" sz="1200" dirty="0" smtClean="0"/>
              <a:t>Keizer et al., 2014</a:t>
            </a:r>
            <a:endParaRPr lang="nl-NL" sz="1200" dirty="0"/>
          </a:p>
        </p:txBody>
      </p:sp>
    </p:spTree>
    <p:extLst>
      <p:ext uri="{BB962C8B-B14F-4D97-AF65-F5344CB8AC3E}">
        <p14:creationId xmlns:p14="http://schemas.microsoft.com/office/powerpoint/2010/main" val="226122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460180285"/>
              </p:ex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359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4" name="Slide Number Placeholder 3"/>
          <p:cNvSpPr>
            <a:spLocks noGrp="1"/>
          </p:cNvSpPr>
          <p:nvPr>
            <p:ph type="sldNum" sz="quarter" idx="4"/>
          </p:nvPr>
        </p:nvSpPr>
        <p:spPr/>
        <p:txBody>
          <a:bodyPr/>
          <a:lstStyle/>
          <a:p>
            <a:fld id="{26641ACB-3ECC-42B9-977D-753881E09525}" type="slidenum">
              <a:rPr lang="nl-NL" smtClean="0">
                <a:solidFill>
                  <a:srgbClr val="000000">
                    <a:tint val="75000"/>
                  </a:srgbClr>
                </a:solidFill>
              </a:rPr>
              <a:pPr/>
              <a:t>9</a:t>
            </a:fld>
            <a:endParaRPr lang="nl-NL" dirty="0">
              <a:solidFill>
                <a:srgbClr val="000000">
                  <a:tint val="75000"/>
                </a:srgbClr>
              </a:solidFill>
            </a:endParaRPr>
          </a:p>
        </p:txBody>
      </p:sp>
      <p:sp>
        <p:nvSpPr>
          <p:cNvPr id="3" name="Content Placeholder 2"/>
          <p:cNvSpPr>
            <a:spLocks noGrp="1"/>
          </p:cNvSpPr>
          <p:nvPr>
            <p:ph idx="1"/>
          </p:nvPr>
        </p:nvSpPr>
        <p:spPr>
          <a:xfrm>
            <a:off x="853055" y="1344558"/>
            <a:ext cx="8290945" cy="4158000"/>
          </a:xfrm>
        </p:spPr>
        <p:txBody>
          <a:bodyPr/>
          <a:lstStyle/>
          <a:p>
            <a:pPr marL="82296" indent="0">
              <a:buNone/>
            </a:pPr>
            <a:r>
              <a:rPr lang="en-GB" sz="2200" dirty="0" smtClean="0"/>
              <a:t>H2: </a:t>
            </a:r>
            <a:r>
              <a:rPr lang="en-GB" sz="2200" dirty="0"/>
              <a:t>H</a:t>
            </a:r>
            <a:r>
              <a:rPr lang="en-GB" sz="2200" dirty="0" smtClean="0"/>
              <a:t>ot </a:t>
            </a:r>
            <a:r>
              <a:rPr lang="en-GB" sz="2200" dirty="0"/>
              <a:t>spots of suspended river sediment deposition (high particulate nutrient input</a:t>
            </a:r>
            <a:r>
              <a:rPr lang="en-GB" sz="2200" dirty="0" smtClean="0"/>
              <a:t>) correlate to</a:t>
            </a:r>
            <a:br>
              <a:rPr lang="en-GB" sz="2200" dirty="0" smtClean="0"/>
            </a:br>
            <a:r>
              <a:rPr lang="en-GB" sz="2200" u="sng" dirty="0" smtClean="0"/>
              <a:t>floodplain productivity and biodiversity</a:t>
            </a:r>
            <a:r>
              <a:rPr lang="en-GB" sz="2200" dirty="0" smtClean="0"/>
              <a:t>.</a:t>
            </a:r>
            <a:endParaRPr lang="nl-NL" sz="2200" dirty="0"/>
          </a:p>
        </p:txBody>
      </p:sp>
      <p:pic>
        <p:nvPicPr>
          <p:cNvPr id="12" name="Picture 2" descr="\\soliscom.uu.nl\uu\Users\Keize003\My Documents\Dropbox\Keizer et al. - PS and mats\figures\Figure hypotheses intro.png"/>
          <p:cNvPicPr>
            <a:picLocks noChangeAspect="1" noChangeArrowheads="1"/>
          </p:cNvPicPr>
          <p:nvPr/>
        </p:nvPicPr>
        <p:blipFill rotWithShape="1">
          <a:blip r:embed="rId6">
            <a:extLst>
              <a:ext uri="{28A0092B-C50C-407E-A947-70E740481C1C}">
                <a14:useLocalDpi xmlns:a14="http://schemas.microsoft.com/office/drawing/2010/main" val="0"/>
              </a:ext>
            </a:extLst>
          </a:blip>
          <a:srcRect r="49988" b="31443"/>
          <a:stretch/>
        </p:blipFill>
        <p:spPr bwMode="auto">
          <a:xfrm>
            <a:off x="1533882" y="2586318"/>
            <a:ext cx="6471599" cy="38745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63906" y="3209365"/>
            <a:ext cx="4554069" cy="1936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le 1"/>
          <p:cNvSpPr txBox="1">
            <a:spLocks/>
          </p:cNvSpPr>
          <p:nvPr/>
        </p:nvSpPr>
        <p:spPr>
          <a:xfrm>
            <a:off x="977353" y="804558"/>
            <a:ext cx="7551677" cy="540000"/>
          </a:xfrm>
          <a:prstGeom prst="rect">
            <a:avLst/>
          </a:prstGeom>
        </p:spPr>
        <p:txBody>
          <a:bodyPr anchor="ctr">
            <a:noAutofit/>
          </a:bodyPr>
          <a:lstStyle>
            <a:lvl1pPr algn="l" rtl="0" eaLnBrk="1" latinLnBrk="0" hangingPunct="1">
              <a:spcBef>
                <a:spcPct val="0"/>
              </a:spcBef>
              <a:buNone/>
              <a:defRPr kumimoji="0" sz="3200" b="1" kern="1200" baseline="0">
                <a:solidFill>
                  <a:schemeClr val="tx2">
                    <a:satMod val="130000"/>
                  </a:schemeClr>
                </a:solidFill>
                <a:effectLst/>
                <a:latin typeface="+mj-lt"/>
                <a:ea typeface="+mj-ea"/>
                <a:cs typeface="+mj-cs"/>
              </a:defRPr>
            </a:lvl1pPr>
            <a:extLst/>
          </a:lstStyle>
          <a:p>
            <a:pPr algn="ctr"/>
            <a:r>
              <a:rPr lang="nl-NL" dirty="0" smtClean="0"/>
              <a:t>Hypothesis 2</a:t>
            </a:r>
            <a:endParaRPr lang="nl-NL" dirty="0"/>
          </a:p>
        </p:txBody>
      </p:sp>
      <p:sp>
        <p:nvSpPr>
          <p:cNvPr id="13" name="Tekstvak 8"/>
          <p:cNvSpPr txBox="1"/>
          <p:nvPr/>
        </p:nvSpPr>
        <p:spPr>
          <a:xfrm>
            <a:off x="6640142" y="275423"/>
            <a:ext cx="2503858" cy="369332"/>
          </a:xfrm>
          <a:prstGeom prst="rect">
            <a:avLst/>
          </a:prstGeom>
          <a:solidFill>
            <a:srgbClr val="F7D763"/>
          </a:solidFill>
        </p:spPr>
        <p:txBody>
          <a:bodyPr wrap="square" rtlCol="0">
            <a:spAutoFit/>
          </a:bodyPr>
          <a:lstStyle/>
          <a:p>
            <a:pPr algn="ctr"/>
            <a:r>
              <a:rPr lang="en-US" i="1" dirty="0" smtClean="0">
                <a:latin typeface="Helvetica"/>
                <a:cs typeface="Helvetica"/>
              </a:rPr>
              <a:t>Introduction</a:t>
            </a:r>
            <a:endParaRPr lang="en-US" i="1" dirty="0">
              <a:latin typeface="Helvetica"/>
              <a:cs typeface="Helvetica"/>
            </a:endParaRPr>
          </a:p>
        </p:txBody>
      </p:sp>
    </p:spTree>
    <p:extLst>
      <p:ext uri="{BB962C8B-B14F-4D97-AF65-F5344CB8AC3E}">
        <p14:creationId xmlns:p14="http://schemas.microsoft.com/office/powerpoint/2010/main" val="42741565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13&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P9UQu4mSMGkicbF5To5G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p_ppt_nummering">
  <a:themeElements>
    <a:clrScheme name="Copernicus">
      <a:dk1>
        <a:srgbClr val="000000"/>
      </a:dk1>
      <a:lt1>
        <a:srgbClr val="FFFFFF"/>
      </a:lt1>
      <a:dk2>
        <a:srgbClr val="3F3F3F"/>
      </a:dk2>
      <a:lt2>
        <a:srgbClr val="118F40"/>
      </a:lt2>
      <a:accent1>
        <a:srgbClr val="118F40"/>
      </a:accent1>
      <a:accent2>
        <a:srgbClr val="5F247D"/>
      </a:accent2>
      <a:accent3>
        <a:srgbClr val="A10065"/>
      </a:accent3>
      <a:accent4>
        <a:srgbClr val="DC931A"/>
      </a:accent4>
      <a:accent5>
        <a:srgbClr val="CCCE1E"/>
      </a:accent5>
      <a:accent6>
        <a:srgbClr val="5DB4E5"/>
      </a:accent6>
      <a:hlink>
        <a:srgbClr val="0000FF"/>
      </a:hlink>
      <a:folHlink>
        <a:srgbClr val="800080"/>
      </a:folHlink>
    </a:clrScheme>
    <a:fontScheme name="UU Huisstijl">
      <a:majorFont>
        <a:latin typeface="Verdana"/>
        <a:ea typeface=""/>
        <a:cs typeface=""/>
      </a:majorFont>
      <a:minorFont>
        <a:latin typeface="Verdana"/>
        <a:ea typeface=""/>
        <a:cs typeface=""/>
      </a:minorFont>
    </a:fontScheme>
    <a:fmtScheme name="Zonnewend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fbeelding xmlns="a1bfe4f7-3066-4883-b0f2-28d60af4f208">
      <Url xsi:nil="true"/>
      <Description xsi:nil="true"/>
    </Afbeelding>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6C81F78547AB498961BA66E7AB57B7" ma:contentTypeVersion="9" ma:contentTypeDescription="Create a new document." ma:contentTypeScope="" ma:versionID="2c4956ca5f44ded7a59ace2fb113ebed">
  <xsd:schema xmlns:xsd="http://www.w3.org/2001/XMLSchema" xmlns:xs="http://www.w3.org/2001/XMLSchema" xmlns:p="http://schemas.microsoft.com/office/2006/metadata/properties" xmlns:ns1="http://schemas.microsoft.com/sharepoint/v3" xmlns:ns2="a1bfe4f7-3066-4883-b0f2-28d60af4f208" targetNamespace="http://schemas.microsoft.com/office/2006/metadata/properties" ma:root="true" ma:fieldsID="2e9bf1af39f8a6d646ae0298e830d9a2" ns1:_="" ns2:_="">
    <xsd:import namespace="http://schemas.microsoft.com/sharepoint/v3"/>
    <xsd:import namespace="a1bfe4f7-3066-4883-b0f2-28d60af4f208"/>
    <xsd:element name="properties">
      <xsd:complexType>
        <xsd:sequence>
          <xsd:element name="documentManagement">
            <xsd:complexType>
              <xsd:all>
                <xsd:element ref="ns1:PublishingStartDate" minOccurs="0"/>
                <xsd:element ref="ns1:PublishingExpirationDate" minOccurs="0"/>
                <xsd:element ref="ns2:Afbeeld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bfe4f7-3066-4883-b0f2-28d60af4f208" elementFormDefault="qualified">
    <xsd:import namespace="http://schemas.microsoft.com/office/2006/documentManagement/types"/>
    <xsd:import namespace="http://schemas.microsoft.com/office/infopath/2007/PartnerControls"/>
    <xsd:element name="Afbeelding" ma:index="10" nillable="true" ma:displayName="Afbeelding" ma:format="Image" ma:internalName="Afbeelding">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0E4353-4AEE-4C16-AB2F-642746F8E5D6}">
  <ds:schemaRefs>
    <ds:schemaRef ds:uri="http://schemas.microsoft.com/sharepoint/v3/contenttype/forms"/>
  </ds:schemaRefs>
</ds:datastoreItem>
</file>

<file path=customXml/itemProps2.xml><?xml version="1.0" encoding="utf-8"?>
<ds:datastoreItem xmlns:ds="http://schemas.openxmlformats.org/officeDocument/2006/customXml" ds:itemID="{D5AC1C35-60B1-4450-A1D4-6B811B550998}">
  <ds:schemaRefs>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purl.org/dc/terms/"/>
    <ds:schemaRef ds:uri="http://schemas.microsoft.com/sharepoint/v3"/>
    <ds:schemaRef ds:uri="http://schemas.microsoft.com/office/infopath/2007/PartnerControls"/>
    <ds:schemaRef ds:uri="a1bfe4f7-3066-4883-b0f2-28d60af4f208"/>
    <ds:schemaRef ds:uri="http://purl.org/dc/dcmitype/"/>
  </ds:schemaRefs>
</ds:datastoreItem>
</file>

<file path=customXml/itemProps3.xml><?xml version="1.0" encoding="utf-8"?>
<ds:datastoreItem xmlns:ds="http://schemas.openxmlformats.org/officeDocument/2006/customXml" ds:itemID="{E2A9B0AC-ACA8-4BAE-975A-031D0A9B5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bfe4f7-3066-4883-b0f2-28d60af4f2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Cop_ppt_nummering</Template>
  <TotalTime>0</TotalTime>
  <Words>1095</Words>
  <Application>Microsoft Office PowerPoint</Application>
  <PresentationFormat>On-screen Show (4:3)</PresentationFormat>
  <Paragraphs>209</Paragraphs>
  <Slides>18</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Cop_ppt_nummering</vt:lpstr>
      <vt:lpstr>think-cell Slide</vt:lpstr>
      <vt:lpstr>Revisiting the Flood Pulse Concept:   How peatland hydrology influences  spatial vegetation community distributions  in a natural floodplain </vt:lpstr>
      <vt:lpstr>PowerPoint Presentation</vt:lpstr>
      <vt:lpstr>Flood Pulse Concept Predicts…</vt:lpstr>
      <vt:lpstr>While…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Utrecht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Keizer, F.M. (Floris)</dc:creator>
  <cp:lastModifiedBy>Keizer, F.M. (Floris)</cp:lastModifiedBy>
  <cp:revision>161</cp:revision>
  <dcterms:created xsi:type="dcterms:W3CDTF">2014-04-29T12:51:44Z</dcterms:created>
  <dcterms:modified xsi:type="dcterms:W3CDTF">2017-05-04T08:26:42Z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0x0101006C6C81F78547AB498961BA66E7AB57B7</vt:lpwstr>
  </property>
</Properties>
</file>