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79975" cy="42808525"/>
  <p:notesSz cx="29513213" cy="42041763"/>
  <p:defaultTextStyle>
    <a:defPPr>
      <a:defRPr lang="de-DE"/>
    </a:defPPr>
    <a:lvl1pPr algn="r" rtl="0" fontAlgn="base">
      <a:spcBef>
        <a:spcPct val="0"/>
      </a:spcBef>
      <a:spcAft>
        <a:spcPct val="0"/>
      </a:spcAft>
      <a:defRPr sz="4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4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4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4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4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2F2F"/>
    <a:srgbClr val="0083BD"/>
    <a:srgbClr val="EAE03C"/>
    <a:srgbClr val="D98B3D"/>
    <a:srgbClr val="00478D"/>
    <a:srgbClr val="6EBB47"/>
    <a:srgbClr val="FEFFE0"/>
    <a:srgbClr val="C62F2F"/>
    <a:srgbClr val="024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 autoAdjust="0"/>
    <p:restoredTop sz="99661" autoAdjust="0"/>
  </p:normalViewPr>
  <p:slideViewPr>
    <p:cSldViewPr>
      <p:cViewPr>
        <p:scale>
          <a:sx n="50" d="100"/>
          <a:sy n="50" d="100"/>
        </p:scale>
        <p:origin x="-126" y="8562"/>
      </p:cViewPr>
      <p:guideLst>
        <p:guide orient="horz" pos="13483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68"/>
    </p:cViewPr>
  </p:sorterViewPr>
  <p:notesViewPr>
    <p:cSldViewPr>
      <p:cViewPr varScale="1">
        <p:scale>
          <a:sx n="18" d="100"/>
          <a:sy n="18" d="100"/>
        </p:scale>
        <p:origin x="-3294" y="-228"/>
      </p:cViewPr>
      <p:guideLst>
        <p:guide orient="horz" pos="13242"/>
        <p:guide pos="929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2789478" cy="2102719"/>
          </a:xfrm>
          <a:prstGeom prst="rect">
            <a:avLst/>
          </a:prstGeom>
        </p:spPr>
        <p:txBody>
          <a:bodyPr vert="horz" lIns="90663" tIns="45331" rIns="90663" bIns="45331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16717450" y="0"/>
            <a:ext cx="12789478" cy="2102719"/>
          </a:xfrm>
          <a:prstGeom prst="rect">
            <a:avLst/>
          </a:prstGeom>
        </p:spPr>
        <p:txBody>
          <a:bodyPr vert="horz" lIns="90663" tIns="45331" rIns="90663" bIns="45331" rtlCol="0"/>
          <a:lstStyle>
            <a:lvl1pPr algn="r">
              <a:defRPr sz="1200"/>
            </a:lvl1pPr>
          </a:lstStyle>
          <a:p>
            <a:fld id="{C038EA63-BC6E-4DE7-9F8F-5E4A1F8F183C}" type="datetimeFigureOut">
              <a:rPr lang="de-DE" smtClean="0"/>
              <a:t>01.06.2017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39932739"/>
            <a:ext cx="12789478" cy="2101143"/>
          </a:xfrm>
          <a:prstGeom prst="rect">
            <a:avLst/>
          </a:prstGeom>
        </p:spPr>
        <p:txBody>
          <a:bodyPr vert="horz" lIns="90663" tIns="45331" rIns="90663" bIns="45331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16717450" y="39932739"/>
            <a:ext cx="12789478" cy="2101143"/>
          </a:xfrm>
          <a:prstGeom prst="rect">
            <a:avLst/>
          </a:prstGeom>
        </p:spPr>
        <p:txBody>
          <a:bodyPr vert="horz" lIns="90663" tIns="45331" rIns="90663" bIns="45331" rtlCol="0" anchor="b"/>
          <a:lstStyle>
            <a:lvl1pPr algn="r">
              <a:defRPr sz="1200"/>
            </a:lvl1pPr>
          </a:lstStyle>
          <a:p>
            <a:fld id="{544DBE98-9E2F-477E-99DE-E03D2ED853F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2888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2789478" cy="2102719"/>
          </a:xfrm>
          <a:prstGeom prst="rect">
            <a:avLst/>
          </a:prstGeom>
        </p:spPr>
        <p:txBody>
          <a:bodyPr vert="horz" lIns="90663" tIns="45331" rIns="90663" bIns="45331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16717450" y="0"/>
            <a:ext cx="12789478" cy="2102719"/>
          </a:xfrm>
          <a:prstGeom prst="rect">
            <a:avLst/>
          </a:prstGeom>
        </p:spPr>
        <p:txBody>
          <a:bodyPr vert="horz" lIns="90663" tIns="45331" rIns="90663" bIns="45331" rtlCol="0"/>
          <a:lstStyle>
            <a:lvl1pPr algn="r">
              <a:defRPr sz="1200"/>
            </a:lvl1pPr>
          </a:lstStyle>
          <a:p>
            <a:fld id="{857AC409-6DF9-4069-B5B9-A6B331A22C09}" type="datetimeFigureOut">
              <a:rPr lang="de-DE" smtClean="0"/>
              <a:t>01.06.2017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82100" y="3152775"/>
            <a:ext cx="11149013" cy="15765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63" tIns="45331" rIns="90663" bIns="45331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2950693" y="19969522"/>
            <a:ext cx="23611827" cy="18919739"/>
          </a:xfrm>
          <a:prstGeom prst="rect">
            <a:avLst/>
          </a:prstGeom>
        </p:spPr>
        <p:txBody>
          <a:bodyPr vert="horz" lIns="90663" tIns="45331" rIns="90663" bIns="45331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39932739"/>
            <a:ext cx="12789478" cy="2101143"/>
          </a:xfrm>
          <a:prstGeom prst="rect">
            <a:avLst/>
          </a:prstGeom>
        </p:spPr>
        <p:txBody>
          <a:bodyPr vert="horz" lIns="90663" tIns="45331" rIns="90663" bIns="45331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16717450" y="39932739"/>
            <a:ext cx="12789478" cy="2101143"/>
          </a:xfrm>
          <a:prstGeom prst="rect">
            <a:avLst/>
          </a:prstGeom>
        </p:spPr>
        <p:txBody>
          <a:bodyPr vert="horz" lIns="90663" tIns="45331" rIns="90663" bIns="45331" rtlCol="0" anchor="b"/>
          <a:lstStyle>
            <a:lvl1pPr algn="r">
              <a:defRPr sz="1200"/>
            </a:lvl1pPr>
          </a:lstStyle>
          <a:p>
            <a:fld id="{1A09158E-73F3-454D-9ED8-AAB8EA843F5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0698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158E-73F3-454D-9ED8-AAB8EA843F55}" type="slidenum">
              <a:rPr lang="de-DE" smtClean="0"/>
              <a:t>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1216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1713" y="13298488"/>
            <a:ext cx="25736550" cy="917575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41838" y="24258588"/>
            <a:ext cx="21196300" cy="109394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012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410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554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605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14475" y="9988550"/>
            <a:ext cx="27251025" cy="28251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988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2363" y="27508200"/>
            <a:ext cx="25738137" cy="85026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392363" y="18143538"/>
            <a:ext cx="25738137" cy="93646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2942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475" y="1714500"/>
            <a:ext cx="27251025" cy="71342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14475" y="9988550"/>
            <a:ext cx="13549313" cy="282511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216188" y="9988550"/>
            <a:ext cx="13549312" cy="282511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423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475" y="1714500"/>
            <a:ext cx="27251025" cy="7134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4475" y="9582150"/>
            <a:ext cx="13377863" cy="39941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14475" y="13576300"/>
            <a:ext cx="13377863" cy="24663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5381288" y="9582150"/>
            <a:ext cx="13384212" cy="39941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5381288" y="13576300"/>
            <a:ext cx="13384212" cy="24663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3339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/>
          <p:cNvSpPr/>
          <p:nvPr userDrawn="1"/>
        </p:nvSpPr>
        <p:spPr bwMode="auto">
          <a:xfrm>
            <a:off x="1080000" y="6930654"/>
            <a:ext cx="15553728" cy="11161240"/>
          </a:xfrm>
          <a:prstGeom prst="roundRect">
            <a:avLst>
              <a:gd name="adj" fmla="val 7346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1092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hteck 3"/>
          <p:cNvSpPr/>
          <p:nvPr userDrawn="1"/>
        </p:nvSpPr>
        <p:spPr bwMode="auto">
          <a:xfrm>
            <a:off x="0" y="9234910"/>
            <a:ext cx="1080000" cy="360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1092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hteck 4"/>
          <p:cNvSpPr/>
          <p:nvPr userDrawn="1"/>
        </p:nvSpPr>
        <p:spPr bwMode="auto">
          <a:xfrm>
            <a:off x="2970635" y="5912550"/>
            <a:ext cx="360000" cy="1080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1092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115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 userDrawn="1"/>
        </p:nvSpPr>
        <p:spPr bwMode="auto">
          <a:xfrm>
            <a:off x="359999" y="40032000"/>
            <a:ext cx="29559975" cy="241652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1092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600" b="0" i="0" u="none" strike="noStrike" cap="none" normalizeH="0" baseline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548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406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5663" y="29965650"/>
            <a:ext cx="18167350" cy="3538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935663" y="33504188"/>
            <a:ext cx="18167350" cy="5022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12836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5" name="Picture 31" descr="Plakat_DIN_A0_obe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265688" cy="603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4176713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76713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 New Roman" pitchFamily="18" charset="0"/>
        </a:defRPr>
      </a:lvl2pPr>
      <a:lvl3pPr algn="ctr" defTabSz="4176713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 New Roman" pitchFamily="18" charset="0"/>
        </a:defRPr>
      </a:lvl3pPr>
      <a:lvl4pPr algn="ctr" defTabSz="4176713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 New Roman" pitchFamily="18" charset="0"/>
        </a:defRPr>
      </a:lvl4pPr>
      <a:lvl5pPr algn="ctr" defTabSz="4176713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 New Roman" pitchFamily="18" charset="0"/>
        </a:defRPr>
      </a:lvl5pPr>
      <a:lvl6pPr marL="457200" algn="ctr" defTabSz="4176713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 New Roman" pitchFamily="18" charset="0"/>
        </a:defRPr>
      </a:lvl6pPr>
      <a:lvl7pPr marL="914400" algn="ctr" defTabSz="4176713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 New Roman" pitchFamily="18" charset="0"/>
        </a:defRPr>
      </a:lvl7pPr>
      <a:lvl8pPr marL="1371600" algn="ctr" defTabSz="4176713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 New Roman" pitchFamily="18" charset="0"/>
        </a:defRPr>
      </a:lvl8pPr>
      <a:lvl9pPr marL="1828800" algn="ctr" defTabSz="4176713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 New Roman" pitchFamily="18" charset="0"/>
        </a:defRPr>
      </a:lvl9pPr>
    </p:titleStyle>
    <p:bodyStyle>
      <a:lvl1pPr marL="1565275" indent="-1565275" algn="l" defTabSz="4176713" rtl="0" eaLnBrk="1" fontAlgn="base" hangingPunct="1">
        <a:spcBef>
          <a:spcPct val="20000"/>
        </a:spcBef>
        <a:spcAft>
          <a:spcPct val="0"/>
        </a:spcAft>
        <a:buChar char="•"/>
        <a:defRPr sz="14600">
          <a:solidFill>
            <a:schemeClr val="tx1"/>
          </a:solidFill>
          <a:latin typeface="+mn-lt"/>
          <a:ea typeface="+mn-ea"/>
          <a:cs typeface="+mn-cs"/>
        </a:defRPr>
      </a:lvl1pPr>
      <a:lvl2pPr marL="3390900" indent="-1301750" algn="l" defTabSz="4176713" rtl="0" eaLnBrk="1" fontAlgn="base" hangingPunct="1">
        <a:spcBef>
          <a:spcPct val="20000"/>
        </a:spcBef>
        <a:spcAft>
          <a:spcPct val="0"/>
        </a:spcAft>
        <a:buChar char="–"/>
        <a:defRPr sz="12800">
          <a:solidFill>
            <a:schemeClr val="tx1"/>
          </a:solidFill>
          <a:latin typeface="+mn-lt"/>
        </a:defRPr>
      </a:lvl2pPr>
      <a:lvl3pPr marL="5219700" indent="-1042988" algn="l" defTabSz="4176713" rtl="0" eaLnBrk="1" fontAlgn="base" hangingPunct="1">
        <a:spcBef>
          <a:spcPct val="20000"/>
        </a:spcBef>
        <a:spcAft>
          <a:spcPct val="0"/>
        </a:spcAft>
        <a:buChar char="•"/>
        <a:defRPr sz="11100">
          <a:solidFill>
            <a:schemeClr val="tx1"/>
          </a:solidFill>
          <a:latin typeface="+mn-lt"/>
        </a:defRPr>
      </a:lvl3pPr>
      <a:lvl4pPr marL="7308850" indent="-1042988" algn="l" defTabSz="4176713" rtl="0" eaLnBrk="1" fontAlgn="base" hangingPunct="1">
        <a:spcBef>
          <a:spcPct val="20000"/>
        </a:spcBef>
        <a:spcAft>
          <a:spcPct val="0"/>
        </a:spcAft>
        <a:buChar char="–"/>
        <a:defRPr sz="9200">
          <a:solidFill>
            <a:schemeClr val="tx1"/>
          </a:solidFill>
          <a:latin typeface="+mn-lt"/>
        </a:defRPr>
      </a:lvl4pPr>
      <a:lvl5pPr marL="9394825" indent="-1044575" algn="l" defTabSz="4176713" rtl="0" eaLnBrk="1" fontAlgn="base" hangingPunct="1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5pPr>
      <a:lvl6pPr marL="9852025" indent="-1044575" algn="l" defTabSz="4176713" rtl="0" eaLnBrk="1" fontAlgn="base" hangingPunct="1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6pPr>
      <a:lvl7pPr marL="10309225" indent="-1044575" algn="l" defTabSz="4176713" rtl="0" eaLnBrk="1" fontAlgn="base" hangingPunct="1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7pPr>
      <a:lvl8pPr marL="10766425" indent="-1044575" algn="l" defTabSz="4176713" rtl="0" eaLnBrk="1" fontAlgn="base" hangingPunct="1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8pPr>
      <a:lvl9pPr marL="11223625" indent="-1044575" algn="l" defTabSz="4176713" rtl="0" eaLnBrk="1" fontAlgn="base" hangingPunct="1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bgerundetes Rechteck 24"/>
          <p:cNvSpPr/>
          <p:nvPr/>
        </p:nvSpPr>
        <p:spPr bwMode="auto">
          <a:xfrm>
            <a:off x="735982" y="18516600"/>
            <a:ext cx="28805604" cy="14427588"/>
          </a:xfrm>
          <a:prstGeom prst="roundRect">
            <a:avLst>
              <a:gd name="adj" fmla="val 4754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92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Results</a:t>
            </a:r>
          </a:p>
        </p:txBody>
      </p:sp>
      <p:sp>
        <p:nvSpPr>
          <p:cNvPr id="23" name="Abgerundetes Rechteck 22"/>
          <p:cNvSpPr/>
          <p:nvPr/>
        </p:nvSpPr>
        <p:spPr bwMode="auto">
          <a:xfrm>
            <a:off x="735982" y="33645622"/>
            <a:ext cx="19444565" cy="5779286"/>
          </a:xfrm>
          <a:prstGeom prst="roundRect">
            <a:avLst>
              <a:gd name="adj" fmla="val 11747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92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Conclusions</a:t>
            </a:r>
          </a:p>
        </p:txBody>
      </p:sp>
      <p:sp>
        <p:nvSpPr>
          <p:cNvPr id="24" name="Abgerundetes Rechteck 23"/>
          <p:cNvSpPr/>
          <p:nvPr/>
        </p:nvSpPr>
        <p:spPr bwMode="auto">
          <a:xfrm>
            <a:off x="20900627" y="33645622"/>
            <a:ext cx="8640959" cy="2889643"/>
          </a:xfrm>
          <a:prstGeom prst="roundRect">
            <a:avLst>
              <a:gd name="adj" fmla="val 12403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92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Bibliography</a:t>
            </a:r>
          </a:p>
          <a:p>
            <a:pPr marL="0" marR="0" indent="0" algn="l" defTabSz="1092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 smtClean="0"/>
          </a:p>
          <a:p>
            <a:pPr algn="l"/>
            <a:r>
              <a:rPr lang="en-US" sz="1600" dirty="0" err="1" smtClean="0"/>
              <a:t>Deltares</a:t>
            </a:r>
            <a:r>
              <a:rPr lang="en-US" sz="1600" dirty="0" smtClean="0"/>
              <a:t> (2014): Delft3D-FLOW User Manual, Version 3.15.34158, May 2014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600" dirty="0" err="1" smtClean="0"/>
              <a:t>Haid</a:t>
            </a:r>
            <a:r>
              <a:rPr lang="en-US" sz="1600" dirty="0" smtClean="0"/>
              <a:t>, V. (2012): </a:t>
            </a:r>
            <a:r>
              <a:rPr lang="de-DE" sz="1600" dirty="0"/>
              <a:t>Haid, V. (2012): Korngrößenanalysen von Schwebstoffen im Alpenrhein und Bodensee</a:t>
            </a:r>
            <a:r>
              <a:rPr lang="de-DE" sz="1600" dirty="0" smtClean="0"/>
              <a:t>; </a:t>
            </a:r>
            <a:r>
              <a:rPr lang="de-DE" sz="1600" dirty="0" err="1" smtClean="0"/>
              <a:t>student</a:t>
            </a:r>
            <a:r>
              <a:rPr lang="de-DE" sz="1600" dirty="0" smtClean="0"/>
              <a:t> </a:t>
            </a:r>
            <a:r>
              <a:rPr lang="de-DE" sz="1600" dirty="0" err="1" smtClean="0"/>
              <a:t>report</a:t>
            </a:r>
            <a:r>
              <a:rPr lang="de-DE" sz="1600" dirty="0" smtClean="0"/>
              <a:t>;</a:t>
            </a:r>
            <a:r>
              <a:rPr lang="en-US" sz="1600" dirty="0" smtClean="0"/>
              <a:t> Institute for Lake Research, </a:t>
            </a:r>
            <a:r>
              <a:rPr lang="en-US" sz="1600" dirty="0" err="1" smtClean="0"/>
              <a:t>Langenargen</a:t>
            </a:r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Lang and Mirbach (2013): </a:t>
            </a:r>
            <a:r>
              <a:rPr lang="de-DE" sz="1600" dirty="0"/>
              <a:t>Schwebstoffuntersuchungen Alpenrhein-Bodensee </a:t>
            </a:r>
            <a:r>
              <a:rPr lang="de-DE" sz="1600" dirty="0" smtClean="0"/>
              <a:t>2012; internal </a:t>
            </a:r>
            <a:r>
              <a:rPr lang="de-DE" sz="1600" dirty="0" err="1" smtClean="0"/>
              <a:t>report</a:t>
            </a:r>
            <a:r>
              <a:rPr lang="de-DE" sz="1600" dirty="0" smtClean="0"/>
              <a:t>, Ingenieurgesellschaft Prof. </a:t>
            </a:r>
            <a:r>
              <a:rPr lang="de-DE" sz="1600" dirty="0" err="1" smtClean="0"/>
              <a:t>Kobus</a:t>
            </a:r>
            <a:r>
              <a:rPr lang="de-DE" sz="1600" dirty="0" smtClean="0"/>
              <a:t> und Partner GmbH, Stuttgart</a:t>
            </a:r>
            <a:endParaRPr lang="en-US" sz="1600" dirty="0"/>
          </a:p>
          <a:p>
            <a:pPr marL="0" marR="0" indent="0" algn="l" defTabSz="1092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Abgerundetes Rechteck 21"/>
          <p:cNvSpPr/>
          <p:nvPr/>
        </p:nvSpPr>
        <p:spPr bwMode="auto">
          <a:xfrm>
            <a:off x="9379347" y="6570614"/>
            <a:ext cx="20162239" cy="11233248"/>
          </a:xfrm>
          <a:prstGeom prst="roundRect">
            <a:avLst>
              <a:gd name="adj" fmla="val 5737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92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Methods</a:t>
            </a:r>
          </a:p>
          <a:p>
            <a:pPr marL="0" marR="0" indent="0" algn="l" defTabSz="1092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/>
          </a:p>
          <a:p>
            <a:pPr marL="457200" marR="0" indent="-457200" algn="l" defTabSz="1092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24731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Software: Delft3D-FLOW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(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Deltares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)</a:t>
            </a:r>
          </a:p>
          <a:p>
            <a:pPr marL="457200" marR="0" indent="-457200" algn="l" defTabSz="1092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sz="2800" baseline="0" dirty="0" smtClean="0"/>
          </a:p>
          <a:p>
            <a:pPr marL="457200" marR="0" indent="-457200" algn="l" defTabSz="1092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24731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lang="en-US" sz="2800" dirty="0" smtClean="0"/>
              <a:t>Model / Input / Boundary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Conditions:</a:t>
            </a:r>
          </a:p>
          <a:p>
            <a:pPr marL="914400" lvl="1" indent="-457200" algn="l" defTabSz="1092200">
              <a:buClr>
                <a:srgbClr val="024731"/>
              </a:buClr>
              <a:buFont typeface="Wingdings" panose="05000000000000000000" pitchFamily="2" charset="2"/>
              <a:buChar char="§"/>
            </a:pPr>
            <a:r>
              <a:rPr lang="en-US" sz="2600" b="1" baseline="0" dirty="0" smtClean="0"/>
              <a:t>Spatial resolution: </a:t>
            </a:r>
            <a:r>
              <a:rPr lang="en-US" sz="2600" baseline="0" dirty="0" smtClean="0"/>
              <a:t>500 m</a:t>
            </a:r>
          </a:p>
          <a:p>
            <a:pPr marL="914400" lvl="1" indent="-457200" algn="l" defTabSz="1092200">
              <a:buClr>
                <a:srgbClr val="024731"/>
              </a:buClr>
              <a:buFont typeface="Wingdings" panose="05000000000000000000" pitchFamily="2" charset="2"/>
              <a:buChar char="§"/>
            </a:pPr>
            <a:r>
              <a:rPr kumimoji="0" lang="en-US" sz="2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Time resolution: </a:t>
            </a:r>
            <a:r>
              <a:rPr kumimoji="0" lang="en-US" sz="2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1 min</a:t>
            </a:r>
          </a:p>
          <a:p>
            <a:pPr marL="914400" lvl="1" indent="-457200" algn="l" defTabSz="1092200">
              <a:buClr>
                <a:srgbClr val="024731"/>
              </a:buClr>
              <a:buFont typeface="Wingdings" panose="05000000000000000000" pitchFamily="2" charset="2"/>
              <a:buChar char="§"/>
            </a:pPr>
            <a:r>
              <a:rPr lang="en-US" sz="2600" b="1" baseline="0" dirty="0" smtClean="0"/>
              <a:t>Meteorology:</a:t>
            </a:r>
            <a:r>
              <a:rPr lang="en-US" sz="2600" baseline="0" dirty="0" smtClean="0"/>
              <a:t> temperature, cloud coverage and</a:t>
            </a:r>
            <a:r>
              <a:rPr lang="en-US" sz="2600" dirty="0" smtClean="0"/>
              <a:t> humidity, 2D </a:t>
            </a:r>
            <a:br>
              <a:rPr lang="en-US" sz="2600" dirty="0" smtClean="0"/>
            </a:br>
            <a:r>
              <a:rPr lang="en-US" sz="2600" dirty="0" smtClean="0"/>
              <a:t>(max. 21 weather stations), </a:t>
            </a:r>
            <a:r>
              <a:rPr lang="en-US" sz="2600" i="1" dirty="0" smtClean="0"/>
              <a:t>d</a:t>
            </a:r>
            <a:r>
              <a:rPr lang="en-US" sz="2600" dirty="0" smtClean="0"/>
              <a:t>x = 1000 m, </a:t>
            </a:r>
            <a:r>
              <a:rPr lang="en-US" sz="2600" i="1" dirty="0" err="1" smtClean="0"/>
              <a:t>d</a:t>
            </a:r>
            <a:r>
              <a:rPr lang="en-US" sz="2600" dirty="0" err="1" smtClean="0"/>
              <a:t>t</a:t>
            </a:r>
            <a:r>
              <a:rPr lang="en-US" sz="2600" dirty="0" smtClean="0"/>
              <a:t> = 1 hour</a:t>
            </a:r>
          </a:p>
          <a:p>
            <a:pPr marL="914400" lvl="1" indent="-457200" algn="l" defTabSz="1092200">
              <a:buClr>
                <a:srgbClr val="024731"/>
              </a:buClr>
              <a:buFont typeface="Wingdings" panose="05000000000000000000" pitchFamily="2" charset="2"/>
              <a:buChar char="§"/>
            </a:pPr>
            <a:r>
              <a:rPr lang="en-US" sz="2600" b="1" dirty="0" smtClean="0"/>
              <a:t>Inflows: </a:t>
            </a:r>
            <a:r>
              <a:rPr lang="en-US" sz="2600" dirty="0" smtClean="0"/>
              <a:t>14 discharges with water temperature, </a:t>
            </a:r>
            <a:r>
              <a:rPr lang="en-US" sz="2600" i="1" dirty="0" err="1" smtClean="0"/>
              <a:t>d</a:t>
            </a:r>
            <a:r>
              <a:rPr lang="en-US" sz="2600" dirty="0" err="1" smtClean="0"/>
              <a:t>t</a:t>
            </a:r>
            <a:r>
              <a:rPr lang="en-US" sz="2600" dirty="0" smtClean="0"/>
              <a:t> = 1 hour</a:t>
            </a:r>
          </a:p>
          <a:p>
            <a:pPr marL="914400" lvl="1" indent="-457200" algn="l" defTabSz="1092200">
              <a:buClr>
                <a:srgbClr val="024731"/>
              </a:buClr>
              <a:buFont typeface="Wingdings" panose="05000000000000000000" pitchFamily="2" charset="2"/>
              <a:buChar char="§"/>
            </a:pPr>
            <a:r>
              <a:rPr lang="en-US" sz="2600" b="1" dirty="0" smtClean="0"/>
              <a:t>Outflow: </a:t>
            </a:r>
            <a:r>
              <a:rPr lang="en-US" sz="2600" dirty="0" smtClean="0"/>
              <a:t>calculated from sea area and water level differences </a:t>
            </a:r>
          </a:p>
          <a:p>
            <a:pPr marL="914400" lvl="1" indent="-457200" algn="l" defTabSz="1092200">
              <a:buClr>
                <a:srgbClr val="024731"/>
              </a:buClr>
              <a:buFont typeface="Wingdings" panose="05000000000000000000" pitchFamily="2" charset="2"/>
              <a:buChar char="§"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Tracer:</a:t>
            </a:r>
            <a:r>
              <a:rPr kumimoji="0" lang="en-US" sz="2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without weight, inflow through Alpine Rhine with variable </a:t>
            </a:r>
            <a:br>
              <a:rPr kumimoji="0" lang="en-US" sz="2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sz="2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decay rate (conservative,</a:t>
            </a:r>
            <a:r>
              <a:rPr kumimoji="0" lang="en-US" sz="2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2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yearly,</a:t>
            </a:r>
            <a:r>
              <a:rPr kumimoji="0" lang="en-US" sz="2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monthly)</a:t>
            </a:r>
          </a:p>
          <a:p>
            <a:pPr marL="914400" lvl="1" indent="-457200" algn="l" defTabSz="1092200">
              <a:buClr>
                <a:srgbClr val="024731"/>
              </a:buClr>
              <a:buFont typeface="Wingdings" panose="05000000000000000000" pitchFamily="2" charset="2"/>
              <a:buChar char="§"/>
            </a:pPr>
            <a:r>
              <a:rPr lang="en-US" sz="2600" b="1" baseline="0" dirty="0" smtClean="0"/>
              <a:t>Sediment: </a:t>
            </a:r>
            <a:r>
              <a:rPr lang="en-US" sz="2600" baseline="0" dirty="0" smtClean="0"/>
              <a:t>inflow through </a:t>
            </a:r>
            <a:r>
              <a:rPr lang="en-US" sz="2600" dirty="0" smtClean="0"/>
              <a:t>Alpine Rhine, depending on discharge, </a:t>
            </a:r>
            <a:br>
              <a:rPr lang="en-US" sz="2600" dirty="0" smtClean="0"/>
            </a:br>
            <a:r>
              <a:rPr lang="en-US" sz="2600" dirty="0" smtClean="0"/>
              <a:t>mean grain size </a:t>
            </a:r>
            <a:r>
              <a:rPr lang="en-US" sz="2600" dirty="0"/>
              <a:t>4 </a:t>
            </a:r>
            <a:r>
              <a:rPr lang="en-US" sz="2600" dirty="0" smtClean="0"/>
              <a:t>µm, 30 µm and 150 µm</a:t>
            </a:r>
            <a:endParaRPr kumimoji="0" lang="en-US" sz="2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Abgerundetes Rechteck 11"/>
          <p:cNvSpPr/>
          <p:nvPr/>
        </p:nvSpPr>
        <p:spPr bwMode="auto">
          <a:xfrm>
            <a:off x="738388" y="6570614"/>
            <a:ext cx="7920879" cy="11233248"/>
          </a:xfrm>
          <a:prstGeom prst="roundRect">
            <a:avLst>
              <a:gd name="adj" fmla="val 8932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92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Introduction</a:t>
            </a:r>
          </a:p>
          <a:p>
            <a:pPr marL="0" marR="0" indent="0" algn="l" defTabSz="1092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 smtClean="0"/>
          </a:p>
          <a:p>
            <a:pPr marL="457200" indent="-457200" algn="l" defTabSz="1092200">
              <a:buClr>
                <a:srgbClr val="024731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Lake Constance is one of </a:t>
            </a:r>
            <a:r>
              <a:rPr lang="en-US" sz="2800" b="1" dirty="0" smtClean="0"/>
              <a:t>most important drinking water resources </a:t>
            </a:r>
            <a:r>
              <a:rPr lang="en-US" sz="2800" dirty="0" smtClean="0"/>
              <a:t>in Germany</a:t>
            </a:r>
          </a:p>
          <a:p>
            <a:pPr marL="457200" indent="-457200" algn="l" defTabSz="1092200">
              <a:buClr>
                <a:srgbClr val="024731"/>
              </a:buClr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 marL="457200" indent="-457200" algn="l" defTabSz="1092200">
              <a:buClr>
                <a:srgbClr val="024731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Sustainable development and conservation of the lake ecosystem and drinking water quality is of high importance</a:t>
            </a:r>
          </a:p>
          <a:p>
            <a:pPr marL="457200" indent="-457200" algn="l" defTabSz="1092200">
              <a:buClr>
                <a:srgbClr val="024731"/>
              </a:buClr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 marL="457200" indent="-457200" algn="l" defTabSz="1092200">
              <a:buClr>
                <a:srgbClr val="024731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Project </a:t>
            </a:r>
            <a:r>
              <a:rPr lang="en-US" sz="2800" b="1" dirty="0" smtClean="0"/>
              <a:t>SeeZeichen</a:t>
            </a:r>
            <a:r>
              <a:rPr lang="en-US" sz="2800" dirty="0" smtClean="0"/>
              <a:t> (</a:t>
            </a:r>
            <a:r>
              <a:rPr lang="en-US" sz="2800" dirty="0" err="1" smtClean="0"/>
              <a:t>ReWaM</a:t>
            </a:r>
            <a:r>
              <a:rPr lang="en-US" sz="2800" dirty="0" smtClean="0"/>
              <a:t>-project cluster funded by BMBF) is investigating different </a:t>
            </a:r>
            <a:r>
              <a:rPr lang="en-US" sz="2800" b="1" dirty="0" err="1" smtClean="0"/>
              <a:t>immission</a:t>
            </a:r>
            <a:r>
              <a:rPr lang="en-US" sz="2800" b="1" dirty="0" smtClean="0"/>
              <a:t> pathways </a:t>
            </a:r>
            <a:r>
              <a:rPr lang="en-US" sz="2800" dirty="0" smtClean="0"/>
              <a:t>(groundwater, river, superficial inputs) and their impact on the water quality of Lake Constance</a:t>
            </a:r>
          </a:p>
          <a:p>
            <a:pPr marL="457200" indent="-457200" algn="l" defTabSz="1092200">
              <a:buClr>
                <a:srgbClr val="024731"/>
              </a:buClr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 marL="457200" indent="-457200" algn="l" defTabSz="1092200">
              <a:buClr>
                <a:srgbClr val="024731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Present simulation study investigates the mixing dynamics of Lake Constance and its impacts on river inflows and vice versa and considers</a:t>
            </a:r>
          </a:p>
          <a:p>
            <a:pPr marL="914400" lvl="1" indent="-457200" algn="l" defTabSz="1092200">
              <a:buClr>
                <a:srgbClr val="024731"/>
              </a:buClr>
              <a:buFont typeface="Wingdings" panose="05000000000000000000" pitchFamily="2" charset="2"/>
              <a:buChar char="§"/>
            </a:pPr>
            <a:r>
              <a:rPr lang="en-US" sz="2600" dirty="0" smtClean="0"/>
              <a:t>seasonal (mixing and stratification periods)</a:t>
            </a:r>
          </a:p>
          <a:p>
            <a:pPr marL="914400" lvl="1" indent="-457200" algn="l" defTabSz="1092200">
              <a:buClr>
                <a:srgbClr val="024731"/>
              </a:buClr>
              <a:buFont typeface="Wingdings" panose="05000000000000000000" pitchFamily="2" charset="2"/>
              <a:buChar char="§"/>
            </a:pPr>
            <a:r>
              <a:rPr lang="en-US" sz="2600" dirty="0" smtClean="0"/>
              <a:t>hydrological (flood events, average and low discharge) and</a:t>
            </a:r>
          </a:p>
          <a:p>
            <a:pPr marL="914400" lvl="1" indent="-457200" algn="l" defTabSz="1092200">
              <a:buClr>
                <a:srgbClr val="024731"/>
              </a:buClr>
              <a:buFont typeface="Wingdings" panose="05000000000000000000" pitchFamily="2" charset="2"/>
              <a:buChar char="§"/>
            </a:pPr>
            <a:r>
              <a:rPr lang="en-US" sz="2600" dirty="0" smtClean="0"/>
              <a:t>transport conditions (sediment loads)</a:t>
            </a:r>
            <a:endParaRPr lang="en-US" sz="26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40001983"/>
            <a:ext cx="3186699" cy="2446542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191065" y="161902"/>
            <a:ext cx="2327693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/>
              <a:t>3D hydrodynamic simulation of the influence of internal mixing dynamics on the propagation of river plumes in Lake Constance</a:t>
            </a:r>
          </a:p>
          <a:p>
            <a:pPr algn="ctr"/>
            <a:endParaRPr lang="en-US" sz="1000" dirty="0" smtClean="0"/>
          </a:p>
          <a:p>
            <a:pPr algn="ctr"/>
            <a:r>
              <a:rPr lang="en-US" sz="3200" dirty="0" smtClean="0"/>
              <a:t>Thomas Pflugbeil</a:t>
            </a:r>
            <a:r>
              <a:rPr lang="en-US" sz="3200" baseline="30000" dirty="0" smtClean="0"/>
              <a:t>1</a:t>
            </a:r>
            <a:r>
              <a:rPr lang="en-US" sz="3200" dirty="0" smtClean="0"/>
              <a:t>, Franziska Pöschke</a:t>
            </a:r>
            <a:r>
              <a:rPr lang="en-US" sz="3200" baseline="30000" dirty="0" smtClean="0"/>
              <a:t>1</a:t>
            </a:r>
            <a:r>
              <a:rPr lang="en-US" sz="3200" dirty="0" smtClean="0"/>
              <a:t>, Anna Noffke</a:t>
            </a:r>
            <a:r>
              <a:rPr lang="en-US" sz="3200" baseline="30000" dirty="0" smtClean="0"/>
              <a:t>1</a:t>
            </a:r>
            <a:r>
              <a:rPr lang="en-US" sz="3200" dirty="0" smtClean="0"/>
              <a:t>, Vera Winde</a:t>
            </a:r>
            <a:r>
              <a:rPr lang="en-US" sz="3200" baseline="30000" dirty="0" smtClean="0"/>
              <a:t>1</a:t>
            </a:r>
            <a:r>
              <a:rPr lang="en-US" sz="3200" dirty="0" smtClean="0"/>
              <a:t> and Thomas Wolf</a:t>
            </a:r>
            <a:r>
              <a:rPr lang="en-US" sz="3200" baseline="30000" dirty="0" smtClean="0"/>
              <a:t>1</a:t>
            </a:r>
          </a:p>
          <a:p>
            <a:pPr algn="ctr"/>
            <a:endParaRPr lang="en-US" sz="1200" dirty="0" smtClean="0"/>
          </a:p>
          <a:p>
            <a:pPr algn="ctr"/>
            <a:r>
              <a:rPr lang="en-US" sz="2400" baseline="30000" dirty="0" smtClean="0"/>
              <a:t>1</a:t>
            </a:r>
            <a:r>
              <a:rPr lang="en-US" sz="2400" dirty="0" smtClean="0"/>
              <a:t>Institute for Lake Research, State Office for the Environment, Measurement and Nature Conservation of the Federal State of Baden-Wuerttemberg, Germany</a:t>
            </a:r>
          </a:p>
        </p:txBody>
      </p:sp>
      <p:pic>
        <p:nvPicPr>
          <p:cNvPr id="2074" name="Picture 26" descr="I:\Dokumente\[2017-04] EGU\Bilder\Logos\ReWaM_NaWaM_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219" y="40680000"/>
            <a:ext cx="772844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752" y="40680000"/>
            <a:ext cx="4368459" cy="180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5287" y="40531300"/>
            <a:ext cx="3832683" cy="180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2635" y="40612525"/>
            <a:ext cx="4990724" cy="1800000"/>
          </a:xfrm>
          <a:prstGeom prst="rect">
            <a:avLst/>
          </a:prstGeom>
        </p:spPr>
      </p:pic>
      <p:pic>
        <p:nvPicPr>
          <p:cNvPr id="1027" name="Picture 3" descr="C:\Users\isf_pfl\[2017-04] EGU\Bilder\Logos\LUBW_CMYK.ep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075" y="40648525"/>
            <a:ext cx="4888976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pieren 9"/>
          <p:cNvGrpSpPr/>
          <p:nvPr/>
        </p:nvGrpSpPr>
        <p:grpSpPr>
          <a:xfrm>
            <a:off x="20684603" y="10459046"/>
            <a:ext cx="8423174" cy="7242416"/>
            <a:chOff x="10455420" y="18412377"/>
            <a:chExt cx="10365631" cy="8187483"/>
          </a:xfrm>
        </p:grpSpPr>
        <p:pic>
          <p:nvPicPr>
            <p:cNvPr id="14" name="Picture 4" descr="C:\Users\isf_pfl\[2017-04] EGU\Bilder\LaceConstance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66"/>
            <a:stretch/>
          </p:blipFill>
          <p:spPr bwMode="auto">
            <a:xfrm>
              <a:off x="10476902" y="18412377"/>
              <a:ext cx="10344149" cy="6412997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feld 3"/>
            <p:cNvSpPr txBox="1"/>
            <p:nvPr/>
          </p:nvSpPr>
          <p:spPr>
            <a:xfrm>
              <a:off x="10455420" y="24825374"/>
              <a:ext cx="10344149" cy="1774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1" dirty="0" smtClean="0"/>
                <a:t>Fig. 1 </a:t>
              </a:r>
              <a:r>
                <a:rPr lang="en-US" sz="2400" dirty="0" smtClean="0"/>
                <a:t>Lake Constance with observation points </a:t>
              </a:r>
              <a:r>
                <a:rPr lang="en-US" sz="2400" dirty="0" err="1" smtClean="0"/>
                <a:t>Fischbach</a:t>
              </a:r>
              <a:r>
                <a:rPr lang="en-US" sz="2400" dirty="0" smtClean="0"/>
                <a:t>-Uttwil (FU), </a:t>
              </a:r>
              <a:r>
                <a:rPr lang="en-US" sz="2400" dirty="0" err="1" smtClean="0"/>
                <a:t>Wasserburg</a:t>
              </a:r>
              <a:r>
                <a:rPr lang="en-US" sz="2400" dirty="0" smtClean="0"/>
                <a:t> (WB), </a:t>
              </a:r>
              <a:r>
                <a:rPr lang="en-US" sz="2400" dirty="0" err="1" smtClean="0"/>
                <a:t>Arbon</a:t>
              </a:r>
              <a:r>
                <a:rPr lang="en-US" sz="2400" dirty="0" smtClean="0"/>
                <a:t> (AR) and </a:t>
              </a:r>
              <a:r>
                <a:rPr lang="en-US" sz="2400" dirty="0" err="1" smtClean="0"/>
                <a:t>Bregenzer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Bucht</a:t>
              </a:r>
              <a:r>
                <a:rPr lang="en-US" sz="2400" dirty="0" smtClean="0"/>
                <a:t> (</a:t>
              </a:r>
              <a:r>
                <a:rPr lang="en-US" sz="2400" dirty="0" err="1" smtClean="0"/>
                <a:t>BrB</a:t>
              </a:r>
              <a:r>
                <a:rPr lang="en-US" sz="2400" dirty="0" smtClean="0"/>
                <a:t>) as well as transect 1 (AR – FU) and transect 2 (WB – </a:t>
              </a:r>
              <a:r>
                <a:rPr lang="en-US" sz="2400" dirty="0" err="1" smtClean="0"/>
                <a:t>BrB</a:t>
              </a:r>
              <a:r>
                <a:rPr lang="en-US" sz="2400" dirty="0" smtClean="0"/>
                <a:t>).</a:t>
              </a:r>
              <a:endParaRPr lang="en-US" sz="2400" dirty="0"/>
            </a:p>
          </p:txBody>
        </p:sp>
      </p:grpSp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36358"/>
              </p:ext>
            </p:extLst>
          </p:nvPr>
        </p:nvGraphicFramePr>
        <p:xfrm>
          <a:off x="20813219" y="7176295"/>
          <a:ext cx="7878319" cy="292608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719578"/>
                <a:gridCol w="1311593"/>
                <a:gridCol w="1050036"/>
                <a:gridCol w="1210882"/>
                <a:gridCol w="158623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600" dirty="0" smtClean="0">
                          <a:solidFill>
                            <a:schemeClr val="tx1"/>
                          </a:solidFill>
                        </a:rPr>
                        <a:t>Model </a:t>
                      </a:r>
                      <a:r>
                        <a:rPr lang="de-DE" sz="2600" dirty="0" err="1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de-DE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600" dirty="0" err="1" smtClean="0">
                          <a:solidFill>
                            <a:schemeClr val="tx1"/>
                          </a:solidFill>
                        </a:rPr>
                        <a:t>Inflows</a:t>
                      </a:r>
                      <a:endParaRPr lang="de-DE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600" dirty="0" smtClean="0">
                          <a:solidFill>
                            <a:schemeClr val="tx1"/>
                          </a:solidFill>
                        </a:rPr>
                        <a:t>Wind</a:t>
                      </a:r>
                      <a:endParaRPr lang="de-DE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600" dirty="0" smtClean="0">
                          <a:solidFill>
                            <a:schemeClr val="tx1"/>
                          </a:solidFill>
                        </a:rPr>
                        <a:t>Tracer</a:t>
                      </a:r>
                      <a:endParaRPr lang="de-DE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600" dirty="0" smtClean="0">
                          <a:solidFill>
                            <a:schemeClr val="tx1"/>
                          </a:solidFill>
                        </a:rPr>
                        <a:t>Sediment</a:t>
                      </a:r>
                      <a:endParaRPr lang="de-DE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600" dirty="0" smtClean="0"/>
                        <a:t>Reference</a:t>
                      </a:r>
                      <a:endParaRPr lang="de-DE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de-DE" sz="2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de-DE" sz="2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6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de-DE" sz="2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6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de-DE" sz="2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600" dirty="0" err="1" smtClean="0"/>
                        <a:t>NoDischarge</a:t>
                      </a:r>
                      <a:endParaRPr lang="de-DE" sz="2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6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de-DE" sz="2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6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de-DE" sz="2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6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de-DE" sz="2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6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de-DE" sz="2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600" dirty="0" err="1" smtClean="0"/>
                        <a:t>NoDischargeWind</a:t>
                      </a:r>
                      <a:endParaRPr lang="de-DE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6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de-DE" sz="2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6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de-DE" sz="2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6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de-DE" sz="2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6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de-DE" sz="2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600" dirty="0" smtClean="0"/>
                        <a:t>Tracer</a:t>
                      </a:r>
                      <a:endParaRPr lang="de-DE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6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de-DE" sz="2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6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de-DE" sz="2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6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de-DE" sz="2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6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de-DE" sz="2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600" dirty="0" err="1" smtClean="0"/>
                        <a:t>FineSilt</a:t>
                      </a:r>
                      <a:endParaRPr lang="de-DE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6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de-DE" sz="2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6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de-DE" sz="2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6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de-DE" sz="2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7" name="Textfeld 16"/>
          <p:cNvSpPr txBox="1"/>
          <p:nvPr/>
        </p:nvSpPr>
        <p:spPr>
          <a:xfrm>
            <a:off x="20702059" y="6714630"/>
            <a:ext cx="6559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 smtClean="0"/>
              <a:t>Tab. 1 </a:t>
            </a:r>
            <a:r>
              <a:rPr lang="en-US" sz="2400" dirty="0" smtClean="0"/>
              <a:t>Overview of compared model settings. 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9273" y="19820086"/>
            <a:ext cx="6479993" cy="485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727" y="26290850"/>
            <a:ext cx="6479993" cy="485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727" y="19820086"/>
            <a:ext cx="6479993" cy="485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9273" y="26300808"/>
            <a:ext cx="6479993" cy="485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60067" y="19820086"/>
            <a:ext cx="6479993" cy="485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60067" y="26290850"/>
            <a:ext cx="6479993" cy="485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89250" y="19820086"/>
            <a:ext cx="6479993" cy="485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89256" y="26300808"/>
            <a:ext cx="6479993" cy="485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feld 19"/>
          <p:cNvSpPr txBox="1"/>
          <p:nvPr/>
        </p:nvSpPr>
        <p:spPr>
          <a:xfrm>
            <a:off x="22689250" y="31160806"/>
            <a:ext cx="648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/>
              <a:t>Fig. 9 </a:t>
            </a:r>
            <a:r>
              <a:rPr lang="en-US" sz="2400" dirty="0" smtClean="0"/>
              <a:t>Time series of differences in the tracer concentration between simulation with and without sediment (fine silt) at station </a:t>
            </a:r>
            <a:r>
              <a:rPr lang="en-US" sz="2400" dirty="0" err="1" smtClean="0"/>
              <a:t>BrB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6" name="Textfeld 35"/>
          <p:cNvSpPr txBox="1"/>
          <p:nvPr/>
        </p:nvSpPr>
        <p:spPr>
          <a:xfrm>
            <a:off x="22680444" y="24680084"/>
            <a:ext cx="648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/>
              <a:t>Fig. 8 </a:t>
            </a:r>
            <a:r>
              <a:rPr lang="en-US" sz="2400" dirty="0" smtClean="0"/>
              <a:t>Time series of differences in the tracer concentration between simulation with and without sediment (fine silt) at station FU.</a:t>
            </a:r>
            <a:endParaRPr lang="en-US" sz="2400" dirty="0"/>
          </a:p>
        </p:txBody>
      </p:sp>
      <p:sp>
        <p:nvSpPr>
          <p:cNvPr id="37" name="Textfeld 36"/>
          <p:cNvSpPr txBox="1"/>
          <p:nvPr/>
        </p:nvSpPr>
        <p:spPr>
          <a:xfrm>
            <a:off x="15860061" y="24680083"/>
            <a:ext cx="648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/>
              <a:t>Fig. 6 </a:t>
            </a:r>
            <a:r>
              <a:rPr lang="en-US" sz="2400" dirty="0" smtClean="0"/>
              <a:t>Time series of the tracer concentration (normalized) between simulation without sediment at station FU. </a:t>
            </a:r>
            <a:endParaRPr lang="en-US" sz="2400" dirty="0"/>
          </a:p>
        </p:txBody>
      </p:sp>
      <p:sp>
        <p:nvSpPr>
          <p:cNvPr id="38" name="Textfeld 37"/>
          <p:cNvSpPr txBox="1"/>
          <p:nvPr/>
        </p:nvSpPr>
        <p:spPr>
          <a:xfrm>
            <a:off x="9017721" y="24680082"/>
            <a:ext cx="64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/>
              <a:t>Fig. 4 </a:t>
            </a:r>
            <a:r>
              <a:rPr lang="en-US" sz="2400" dirty="0" smtClean="0"/>
              <a:t>Time series of differences in temperature between simulation without discharge and wind compared to „reference“ simulation at station FU. </a:t>
            </a:r>
            <a:endParaRPr lang="en-US" sz="2400" dirty="0"/>
          </a:p>
        </p:txBody>
      </p:sp>
      <p:sp>
        <p:nvSpPr>
          <p:cNvPr id="39" name="Textfeld 38"/>
          <p:cNvSpPr txBox="1"/>
          <p:nvPr/>
        </p:nvSpPr>
        <p:spPr>
          <a:xfrm>
            <a:off x="2179267" y="24680081"/>
            <a:ext cx="648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/>
              <a:t>Fig. 2 </a:t>
            </a:r>
            <a:r>
              <a:rPr lang="en-US" sz="2400" dirty="0" smtClean="0"/>
              <a:t>Time series of the temperature at station FU using the „reference“ simulation.</a:t>
            </a:r>
            <a:endParaRPr lang="en-US" sz="2400" dirty="0"/>
          </a:p>
        </p:txBody>
      </p:sp>
      <p:sp>
        <p:nvSpPr>
          <p:cNvPr id="40" name="Textfeld 39"/>
          <p:cNvSpPr txBox="1"/>
          <p:nvPr/>
        </p:nvSpPr>
        <p:spPr>
          <a:xfrm>
            <a:off x="2179267" y="31161902"/>
            <a:ext cx="648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/>
              <a:t>Fig. 3 </a:t>
            </a:r>
            <a:r>
              <a:rPr lang="en-US" sz="2400" dirty="0" smtClean="0"/>
              <a:t>Time series of the temperature at station </a:t>
            </a:r>
            <a:r>
              <a:rPr lang="en-US" sz="2400" dirty="0" err="1" smtClean="0"/>
              <a:t>BrB</a:t>
            </a:r>
            <a:r>
              <a:rPr lang="en-US" sz="2400" dirty="0" smtClean="0"/>
              <a:t> using the „reference“ simulation.</a:t>
            </a:r>
            <a:endParaRPr lang="en-US" sz="2400" dirty="0"/>
          </a:p>
        </p:txBody>
      </p:sp>
      <p:sp>
        <p:nvSpPr>
          <p:cNvPr id="41" name="Textfeld 40"/>
          <p:cNvSpPr txBox="1"/>
          <p:nvPr/>
        </p:nvSpPr>
        <p:spPr>
          <a:xfrm>
            <a:off x="9017727" y="31150848"/>
            <a:ext cx="64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/>
              <a:t>Fig. 5 </a:t>
            </a:r>
            <a:r>
              <a:rPr lang="en-US" sz="2400" dirty="0" smtClean="0"/>
              <a:t>Time series of differences in temperature between simulation without discharge and wind compared to „reference“ simulation at station </a:t>
            </a:r>
            <a:r>
              <a:rPr lang="en-US" sz="2400" dirty="0" err="1" smtClean="0"/>
              <a:t>BrB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42" name="Textfeld 41"/>
          <p:cNvSpPr txBox="1"/>
          <p:nvPr/>
        </p:nvSpPr>
        <p:spPr>
          <a:xfrm>
            <a:off x="15860061" y="31150848"/>
            <a:ext cx="648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/>
              <a:t>Fig. 7 </a:t>
            </a:r>
            <a:r>
              <a:rPr lang="en-US" sz="2400" dirty="0" smtClean="0"/>
              <a:t>Time series of the tracer concentration (normalized) between simulation without sediment at station </a:t>
            </a:r>
            <a:r>
              <a:rPr lang="en-US" sz="2400" dirty="0" err="1" smtClean="0"/>
              <a:t>BrB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26" name="Textfeld 25"/>
          <p:cNvSpPr txBox="1"/>
          <p:nvPr/>
        </p:nvSpPr>
        <p:spPr>
          <a:xfrm>
            <a:off x="22680444" y="19172014"/>
            <a:ext cx="648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Differences in tracer concentration</a:t>
            </a:r>
            <a:endParaRPr lang="en-US" sz="2800" b="1" dirty="0"/>
          </a:p>
        </p:txBody>
      </p:sp>
      <p:sp>
        <p:nvSpPr>
          <p:cNvPr id="44" name="Textfeld 43"/>
          <p:cNvSpPr txBox="1"/>
          <p:nvPr/>
        </p:nvSpPr>
        <p:spPr>
          <a:xfrm>
            <a:off x="15860061" y="19203456"/>
            <a:ext cx="648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Tracer concentration</a:t>
            </a:r>
            <a:endParaRPr lang="en-US" sz="2800" b="1" dirty="0"/>
          </a:p>
        </p:txBody>
      </p:sp>
      <p:sp>
        <p:nvSpPr>
          <p:cNvPr id="45" name="Textfeld 44"/>
          <p:cNvSpPr txBox="1"/>
          <p:nvPr/>
        </p:nvSpPr>
        <p:spPr>
          <a:xfrm>
            <a:off x="9017727" y="19203456"/>
            <a:ext cx="648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Differences in temperature</a:t>
            </a:r>
            <a:endParaRPr lang="en-US" sz="2800" b="1" dirty="0"/>
          </a:p>
        </p:txBody>
      </p:sp>
      <p:sp>
        <p:nvSpPr>
          <p:cNvPr id="46" name="Textfeld 45"/>
          <p:cNvSpPr txBox="1"/>
          <p:nvPr/>
        </p:nvSpPr>
        <p:spPr>
          <a:xfrm>
            <a:off x="2179273" y="19203456"/>
            <a:ext cx="648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Temperature</a:t>
            </a:r>
            <a:endParaRPr lang="en-US" sz="2800" b="1" dirty="0"/>
          </a:p>
        </p:txBody>
      </p:sp>
      <p:sp>
        <p:nvSpPr>
          <p:cNvPr id="27" name="Textfeld 26"/>
          <p:cNvSpPr txBox="1"/>
          <p:nvPr/>
        </p:nvSpPr>
        <p:spPr>
          <a:xfrm>
            <a:off x="1242443" y="19964102"/>
            <a:ext cx="615553" cy="4860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b="1" dirty="0" smtClean="0"/>
              <a:t>Station </a:t>
            </a:r>
            <a:r>
              <a:rPr lang="en-US" sz="2800" b="1" dirty="0" err="1" smtClean="0"/>
              <a:t>Fischbach</a:t>
            </a:r>
            <a:r>
              <a:rPr lang="en-US" sz="2800" b="1" dirty="0" smtClean="0"/>
              <a:t>-Uttwil</a:t>
            </a:r>
            <a:endParaRPr lang="en-US" sz="2800" b="1" dirty="0"/>
          </a:p>
        </p:txBody>
      </p:sp>
      <p:sp>
        <p:nvSpPr>
          <p:cNvPr id="48" name="Textfeld 47"/>
          <p:cNvSpPr txBox="1"/>
          <p:nvPr/>
        </p:nvSpPr>
        <p:spPr>
          <a:xfrm>
            <a:off x="1242443" y="26300806"/>
            <a:ext cx="615553" cy="4860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b="1" dirty="0" smtClean="0"/>
              <a:t>Station </a:t>
            </a:r>
            <a:r>
              <a:rPr lang="en-US" sz="2800" b="1" dirty="0" err="1" smtClean="0"/>
              <a:t>Bregenzer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Bucht</a:t>
            </a:r>
            <a:endParaRPr lang="en-US" sz="2800" b="1" dirty="0"/>
          </a:p>
        </p:txBody>
      </p:sp>
      <p:graphicFrame>
        <p:nvGraphicFramePr>
          <p:cNvPr id="52" name="Tabel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951328"/>
              </p:ext>
            </p:extLst>
          </p:nvPr>
        </p:nvGraphicFramePr>
        <p:xfrm>
          <a:off x="1026419" y="34797750"/>
          <a:ext cx="18794088" cy="43586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9397044"/>
                <a:gridCol w="9397044"/>
              </a:tblGrid>
              <a:tr h="122677">
                <a:tc>
                  <a:txBody>
                    <a:bodyPr/>
                    <a:lstStyle/>
                    <a:p>
                      <a:pPr marL="457200" indent="-457200">
                        <a:buClr>
                          <a:srgbClr val="024731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2800" b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Thermal</a:t>
                      </a:r>
                      <a:r>
                        <a:rPr lang="en-US" sz="2800" b="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stratification in summer months in 20 m depth (Fig. 2 + 3)</a:t>
                      </a:r>
                    </a:p>
                    <a:p>
                      <a:pPr marL="457200" indent="-457200">
                        <a:buClr>
                          <a:srgbClr val="024731"/>
                        </a:buClr>
                        <a:buFont typeface="Wingdings" panose="05000000000000000000" pitchFamily="2" charset="2"/>
                        <a:buChar char="Ø"/>
                      </a:pPr>
                      <a:endParaRPr lang="en-US" sz="2800" b="0" baseline="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indent="-457200">
                        <a:buClr>
                          <a:srgbClr val="024731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2800" b="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Without discharge 5 °C higher temperatures in </a:t>
                      </a:r>
                      <a:r>
                        <a:rPr lang="en-US" sz="2800" b="0" baseline="0" noProof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epilimnion</a:t>
                      </a:r>
                      <a:r>
                        <a:rPr lang="en-US" sz="2800" b="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(Fig. 4 + 5)</a:t>
                      </a:r>
                    </a:p>
                    <a:p>
                      <a:pPr marL="457200" indent="-457200">
                        <a:buClr>
                          <a:srgbClr val="024731"/>
                        </a:buClr>
                        <a:buFont typeface="Wingdings" panose="05000000000000000000" pitchFamily="2" charset="2"/>
                        <a:buChar char="Ø"/>
                      </a:pPr>
                      <a:endParaRPr lang="en-US" sz="2800" b="0" baseline="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24731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2800" b="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Without discharge and wind no vertical energy exchange </a:t>
                      </a:r>
                      <a:r>
                        <a:rPr lang="en-US" sz="2800" b="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10 °C higher temperatures in </a:t>
                      </a:r>
                      <a:r>
                        <a:rPr lang="en-US" sz="2800" b="0" baseline="0" noProof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epilmnion</a:t>
                      </a:r>
                      <a:r>
                        <a:rPr lang="en-US" sz="2800" b="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, lower temperatures in </a:t>
                      </a:r>
                      <a:r>
                        <a:rPr lang="en-US" sz="2800" b="0" baseline="0" noProof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metalimnion</a:t>
                      </a:r>
                      <a:r>
                        <a:rPr lang="en-US" sz="2800" b="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(Fig. 4 + 5)</a:t>
                      </a:r>
                    </a:p>
                    <a:p>
                      <a:pPr marL="457200" indent="-457200">
                        <a:buClr>
                          <a:srgbClr val="024731"/>
                        </a:buClr>
                        <a:buFont typeface="Wingdings" panose="05000000000000000000" pitchFamily="2" charset="2"/>
                        <a:buChar char="Ø"/>
                      </a:pPr>
                      <a:endParaRPr lang="en-US" sz="28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Clr>
                          <a:srgbClr val="024731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2800" b="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Conservative tracer accumulates in </a:t>
                      </a:r>
                      <a:r>
                        <a:rPr lang="en-US" sz="2800" b="0" baseline="0" noProof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hypolimnion</a:t>
                      </a:r>
                      <a:r>
                        <a:rPr lang="en-US" sz="2800" b="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over time during winter months, in summer months only in </a:t>
                      </a:r>
                      <a:r>
                        <a:rPr lang="en-US" sz="2800" b="0" baseline="0" noProof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epilimnion</a:t>
                      </a:r>
                      <a:r>
                        <a:rPr lang="en-US" sz="2800" b="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(Fig. 6 + 7)</a:t>
                      </a:r>
                    </a:p>
                    <a:p>
                      <a:pPr marL="457200" indent="-457200">
                        <a:buClr>
                          <a:srgbClr val="024731"/>
                        </a:buClr>
                        <a:buFont typeface="Wingdings" panose="05000000000000000000" pitchFamily="2" charset="2"/>
                        <a:buChar char="Ø"/>
                      </a:pPr>
                      <a:endParaRPr lang="en-US" sz="2800" b="0" baseline="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indent="-457200">
                        <a:buClr>
                          <a:srgbClr val="024731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2800" b="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Tracer with monthly decay rate reaches deepest station (FU) only during stratified periods (Fig. 6)</a:t>
                      </a:r>
                    </a:p>
                    <a:p>
                      <a:pPr marL="449263" indent="-449263">
                        <a:buClr>
                          <a:srgbClr val="024731"/>
                        </a:buClr>
                        <a:buFont typeface="Wingdings" panose="05000000000000000000" pitchFamily="2" charset="2"/>
                        <a:buChar char="Ø"/>
                      </a:pPr>
                      <a:endParaRPr lang="en-US" sz="2800" b="0" kern="120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449263" indent="-449263">
                        <a:buClr>
                          <a:srgbClr val="024731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2800" b="0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en-US" sz="2800" b="0" kern="12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sediment in Alpine Rhine, the tracer is transported in greater depths, especially during flooding in the summer months (Fig. 8 + 9)</a:t>
                      </a:r>
                      <a:endParaRPr lang="en-US" sz="2800" b="0" kern="120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038397"/>
              </p:ext>
            </p:extLst>
          </p:nvPr>
        </p:nvGraphicFramePr>
        <p:xfrm>
          <a:off x="10099427" y="13483382"/>
          <a:ext cx="9174723" cy="36271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206943"/>
                <a:gridCol w="3039670"/>
                <a:gridCol w="2062480"/>
                <a:gridCol w="186563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kumimoji="0" lang="de-DE" sz="280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Facts</a:t>
                      </a:r>
                      <a:endParaRPr kumimoji="0" lang="de-DE" sz="280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0" lang="de-DE" sz="280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kumimoji="0" lang="de-DE" sz="28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Lake Constance:</a:t>
                      </a:r>
                      <a:endParaRPr kumimoji="0" lang="de-DE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0" lang="de-DE" sz="28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Alpine Rhine:</a:t>
                      </a:r>
                      <a:endParaRPr kumimoji="0" lang="de-DE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de-DE" sz="28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area</a:t>
                      </a:r>
                      <a:endParaRPr kumimoji="0" lang="de-DE" sz="280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2800" dirty="0" smtClean="0"/>
                        <a:t>571 km²</a:t>
                      </a:r>
                      <a:endParaRPr kumimoji="0" lang="de-DE" sz="280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0" lang="de-DE" sz="28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length</a:t>
                      </a:r>
                      <a:r>
                        <a:rPr kumimoji="0" lang="de-DE" sz="28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:</a:t>
                      </a:r>
                      <a:endParaRPr kumimoji="0" lang="de-DE" sz="280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dirty="0" smtClean="0"/>
                        <a:t>94 km</a:t>
                      </a:r>
                      <a:endParaRPr lang="de-DE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800" dirty="0" err="1" smtClean="0"/>
                        <a:t>mean</a:t>
                      </a:r>
                      <a:r>
                        <a:rPr lang="de-DE" sz="2800" dirty="0" smtClean="0"/>
                        <a:t> </a:t>
                      </a:r>
                      <a:r>
                        <a:rPr lang="de-DE" sz="2800" dirty="0" err="1" smtClean="0"/>
                        <a:t>depth</a:t>
                      </a:r>
                      <a:r>
                        <a:rPr lang="de-DE" sz="2800" dirty="0" smtClean="0"/>
                        <a:t>: </a:t>
                      </a:r>
                      <a:endParaRPr kumimoji="0" lang="de-DE" sz="280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2800" dirty="0" smtClean="0"/>
                        <a:t>90 m	</a:t>
                      </a:r>
                      <a:endParaRPr kumimoji="0" lang="de-DE" sz="280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0" lang="de-DE" sz="28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NQ:</a:t>
                      </a:r>
                      <a:endParaRPr kumimoji="0" lang="de-DE" sz="280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dirty="0" smtClean="0"/>
                        <a:t>49,5 m³/s</a:t>
                      </a:r>
                      <a:endParaRPr lang="de-DE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800" dirty="0" smtClean="0"/>
                        <a:t>max. </a:t>
                      </a:r>
                      <a:r>
                        <a:rPr lang="de-DE" sz="2800" dirty="0" err="1" smtClean="0"/>
                        <a:t>depth</a:t>
                      </a:r>
                      <a:r>
                        <a:rPr lang="de-DE" sz="2800" dirty="0" smtClean="0"/>
                        <a:t>: </a:t>
                      </a:r>
                      <a:endParaRPr kumimoji="0" lang="de-DE" sz="280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2800" dirty="0" smtClean="0"/>
                        <a:t>251 m</a:t>
                      </a:r>
                      <a:endParaRPr kumimoji="0" lang="de-DE" sz="280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0" lang="de-DE" sz="28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MQ:</a:t>
                      </a:r>
                      <a:endParaRPr kumimoji="0" lang="de-DE" sz="280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dirty="0" smtClean="0"/>
                        <a:t>238 m³/s</a:t>
                      </a:r>
                      <a:endParaRPr lang="de-DE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800" dirty="0" err="1" smtClean="0"/>
                        <a:t>mixis</a:t>
                      </a:r>
                      <a:r>
                        <a:rPr lang="de-DE" sz="2800" dirty="0" smtClean="0"/>
                        <a:t>:	</a:t>
                      </a:r>
                      <a:endParaRPr kumimoji="0" lang="de-DE" sz="280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dirty="0" err="1" smtClean="0"/>
                        <a:t>monomictic</a:t>
                      </a:r>
                      <a:endParaRPr lang="de-DE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0" lang="de-DE" sz="28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HQ 10:</a:t>
                      </a:r>
                      <a:endParaRPr kumimoji="0" lang="de-DE" sz="280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0" lang="de-DE" sz="28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1935 m³/s</a:t>
                      </a:r>
                      <a:endParaRPr kumimoji="0" lang="de-DE" sz="280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800" dirty="0" err="1" smtClean="0"/>
                        <a:t>trophic</a:t>
                      </a:r>
                      <a:r>
                        <a:rPr lang="de-DE" sz="2800" dirty="0" smtClean="0"/>
                        <a:t> </a:t>
                      </a:r>
                      <a:r>
                        <a:rPr lang="de-DE" sz="2800" dirty="0" err="1" smtClean="0"/>
                        <a:t>level</a:t>
                      </a:r>
                      <a:r>
                        <a:rPr lang="de-DE" sz="2800" dirty="0" smtClean="0"/>
                        <a:t>:</a:t>
                      </a:r>
                      <a:endParaRPr kumimoji="0" lang="de-DE" sz="280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2800" dirty="0" err="1" smtClean="0"/>
                        <a:t>oligotrophic</a:t>
                      </a:r>
                      <a:endParaRPr kumimoji="0" lang="de-DE" sz="280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0" lang="de-DE" sz="28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total </a:t>
                      </a:r>
                      <a:r>
                        <a:rPr kumimoji="0" lang="en-US" sz="2800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inflow</a:t>
                      </a:r>
                      <a:r>
                        <a:rPr kumimoji="0" lang="de-DE" sz="28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:</a:t>
                      </a:r>
                      <a:endParaRPr kumimoji="0" lang="de-DE" sz="280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0" lang="de-DE" sz="28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63 %</a:t>
                      </a:r>
                      <a:endParaRPr kumimoji="0" lang="de-DE" sz="280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7" name="Abgerundetes Rechteck 46"/>
          <p:cNvSpPr/>
          <p:nvPr/>
        </p:nvSpPr>
        <p:spPr bwMode="auto">
          <a:xfrm>
            <a:off x="20900627" y="37246022"/>
            <a:ext cx="8607496" cy="2178886"/>
          </a:xfrm>
          <a:prstGeom prst="roundRect">
            <a:avLst>
              <a:gd name="adj" fmla="val 21537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92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/>
              <a:t>Contact</a:t>
            </a:r>
          </a:p>
          <a:p>
            <a:pPr marL="0" marR="0" indent="0" algn="l" defTabSz="1092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/>
          </a:p>
          <a:p>
            <a:pPr marL="0" marR="0" indent="0" algn="l" defTabSz="1092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Homepage: 	www.seezeichen-bodensee.de</a:t>
            </a:r>
          </a:p>
          <a:p>
            <a:pPr marL="0" marR="0" indent="0" algn="l" defTabSz="1092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Email:		</a:t>
            </a:r>
            <a:r>
              <a:rPr lang="en-US" sz="2000" dirty="0" smtClean="0"/>
              <a:t>thomas.pflugbeil@lubw.bwl.de</a:t>
            </a:r>
          </a:p>
          <a:p>
            <a:pPr marL="0" marR="0" indent="0" algn="l" defTabSz="1092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Phone</a:t>
            </a:r>
            <a:r>
              <a:rPr lang="en-US" sz="2000" dirty="0" smtClean="0"/>
              <a:t>:		+ 49 (0) 7543 304 156</a:t>
            </a:r>
            <a:r>
              <a:rPr lang="en-US" sz="2400" dirty="0"/>
              <a:t>	</a:t>
            </a:r>
            <a:endParaRPr lang="en-US" sz="2400" b="1" dirty="0" smtClean="0"/>
          </a:p>
        </p:txBody>
      </p:sp>
      <p:sp>
        <p:nvSpPr>
          <p:cNvPr id="21" name="Textfeld 20"/>
          <p:cNvSpPr txBox="1"/>
          <p:nvPr/>
        </p:nvSpPr>
        <p:spPr>
          <a:xfrm>
            <a:off x="25515272" y="42390528"/>
            <a:ext cx="4472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Project funding </a:t>
            </a:r>
            <a:r>
              <a:rPr lang="en-US" sz="2000" dirty="0" smtClean="0"/>
              <a:t>number: 02WRM1365</a:t>
            </a:r>
            <a:endParaRPr lang="de-DE" sz="2000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8287" y="305918"/>
            <a:ext cx="2539683" cy="888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7_Fachposter_DIN_A0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1092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4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1092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4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07_Fachposter_DIN_A0</Template>
  <TotalTime>0</TotalTime>
  <Words>731</Words>
  <Application>Microsoft Office PowerPoint</Application>
  <PresentationFormat>Benutzerdefiniert</PresentationFormat>
  <Paragraphs>124</Paragraphs>
  <Slides>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07_Fachposter_DIN_A0</vt:lpstr>
      <vt:lpstr>PowerPoint-Präsentation</vt:lpstr>
    </vt:vector>
  </TitlesOfParts>
  <Company>LUBW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Pflugbeil, Thomas (LUBW)</dc:creator>
  <cp:lastModifiedBy>Pflugbeil, Thomas (LUBW)</cp:lastModifiedBy>
  <cp:revision>69</cp:revision>
  <cp:lastPrinted>2017-04-20T10:14:03Z</cp:lastPrinted>
  <dcterms:created xsi:type="dcterms:W3CDTF">2017-04-11T09:42:48Z</dcterms:created>
  <dcterms:modified xsi:type="dcterms:W3CDTF">2017-06-01T07:02:25Z</dcterms:modified>
</cp:coreProperties>
</file>