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77" r:id="rId3"/>
    <p:sldMasterId id="2147483789" r:id="rId4"/>
    <p:sldMasterId id="2147483801" r:id="rId5"/>
    <p:sldMasterId id="2147483813" r:id="rId6"/>
    <p:sldMasterId id="2147483825" r:id="rId7"/>
    <p:sldMasterId id="2147483837" r:id="rId8"/>
    <p:sldMasterId id="2147483849" r:id="rId9"/>
  </p:sldMasterIdLst>
  <p:notesMasterIdLst>
    <p:notesMasterId r:id="rId19"/>
  </p:notesMasterIdLst>
  <p:handoutMasterIdLst>
    <p:handoutMasterId r:id="rId20"/>
  </p:handoutMasterIdLst>
  <p:sldIdLst>
    <p:sldId id="510" r:id="rId10"/>
    <p:sldId id="511" r:id="rId11"/>
    <p:sldId id="512" r:id="rId12"/>
    <p:sldId id="513" r:id="rId13"/>
    <p:sldId id="514" r:id="rId14"/>
    <p:sldId id="515" r:id="rId15"/>
    <p:sldId id="516" r:id="rId16"/>
    <p:sldId id="517" r:id="rId17"/>
    <p:sldId id="518" r:id="rId18"/>
  </p:sldIdLst>
  <p:sldSz cx="12187238"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91">
          <p15:clr>
            <a:srgbClr val="A4A3A4"/>
          </p15:clr>
        </p15:guide>
        <p15:guide id="2" orient="horz" pos="1275">
          <p15:clr>
            <a:srgbClr val="A4A3A4"/>
          </p15:clr>
        </p15:guide>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97" userDrawn="1">
          <p15:clr>
            <a:srgbClr val="A4A3A4"/>
          </p15:clr>
        </p15:guide>
        <p15:guide id="8" pos="91">
          <p15:clr>
            <a:srgbClr val="A4A3A4"/>
          </p15:clr>
        </p15:guide>
        <p15:guide id="9" pos="7585">
          <p15:clr>
            <a:srgbClr val="A4A3A4"/>
          </p15:clr>
        </p15:guide>
        <p15:guide id="10" pos="3839">
          <p15:clr>
            <a:srgbClr val="A4A3A4"/>
          </p15:clr>
        </p15:guide>
        <p15:guide id="11" pos="204">
          <p15:clr>
            <a:srgbClr val="A4A3A4"/>
          </p15:clr>
        </p15:guide>
        <p15:guide id="12" pos="7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0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9" autoAdjust="0"/>
    <p:restoredTop sz="81362" autoAdjust="0"/>
  </p:normalViewPr>
  <p:slideViewPr>
    <p:cSldViewPr snapToObjects="1">
      <p:cViewPr varScale="1">
        <p:scale>
          <a:sx n="59" d="100"/>
          <a:sy n="59" d="100"/>
        </p:scale>
        <p:origin x="-1248" y="-78"/>
      </p:cViewPr>
      <p:guideLst>
        <p:guide orient="horz" pos="391"/>
        <p:guide orient="horz" pos="1275"/>
        <p:guide orient="horz" pos="3929"/>
        <p:guide orient="horz" pos="2160"/>
        <p:guide orient="horz" pos="3045"/>
        <p:guide orient="horz" pos="4269"/>
        <p:guide orient="horz" pos="3997"/>
        <p:guide orient="horz" pos="482"/>
        <p:guide pos="91"/>
        <p:guide pos="7585"/>
        <p:guide pos="3839"/>
        <p:guide pos="204"/>
        <p:guide pos="7472"/>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9" d="100"/>
          <a:sy n="49" d="100"/>
        </p:scale>
        <p:origin x="-2958" y="-11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86A4B46-F6A6-DA4E-8415-64807F0B23D2}" type="datetimeFigureOut">
              <a:rPr lang="de-DE" smtClean="0">
                <a:latin typeface="Arial" panose="020B0604020202020204" pitchFamily="34" charset="0"/>
              </a:rPr>
              <a:pPr/>
              <a:t>03.05.2017</a:t>
            </a:fld>
            <a:endParaRPr lang="de-DE" dirty="0">
              <a:latin typeface="Arial" panose="020B0604020202020204" pitchFamily="34" charset="0"/>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B048993-9816-0246-B1D2-4028350D98C2}" type="slidenum">
              <a:rPr lang="de-DE" smtClean="0">
                <a:latin typeface="Arial" panose="020B0604020202020204" pitchFamily="34" charset="0"/>
              </a:rPr>
              <a:pPr/>
              <a:t>‹#›</a:t>
            </a:fld>
            <a:endParaRPr lang="de-DE" dirty="0">
              <a:latin typeface="Arial" panose="020B0604020202020204" pitchFamily="34" charset="0"/>
            </a:endParaRPr>
          </a:p>
        </p:txBody>
      </p:sp>
    </p:spTree>
    <p:extLst>
      <p:ext uri="{BB962C8B-B14F-4D97-AF65-F5344CB8AC3E}">
        <p14:creationId xmlns:p14="http://schemas.microsoft.com/office/powerpoint/2010/main" xmlns="" val="2195302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atin typeface="Arial" panose="020B0604020202020204" pitchFamily="34" charset="0"/>
              </a:defRPr>
            </a:lvl1pPr>
          </a:lstStyle>
          <a:p>
            <a:endParaRPr lang="de-CH" dirty="0"/>
          </a:p>
        </p:txBody>
      </p:sp>
      <p:sp>
        <p:nvSpPr>
          <p:cNvPr id="3" name="Datumsplatzhalt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atin typeface="Arial" panose="020B0604020202020204" pitchFamily="34" charset="0"/>
              </a:defRPr>
            </a:lvl1pPr>
          </a:lstStyle>
          <a:p>
            <a:fld id="{BCDB334D-D17F-49C4-91DD-37BB7E818209}" type="datetimeFigureOut">
              <a:rPr lang="de-CH" smtClean="0"/>
              <a:pPr/>
              <a:t>03.05.2017</a:t>
            </a:fld>
            <a:endParaRPr lang="de-CH" dirty="0"/>
          </a:p>
        </p:txBody>
      </p:sp>
      <p:sp>
        <p:nvSpPr>
          <p:cNvPr id="4" name="Folienbildplatzhalt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0" tIns="49520" rIns="99040" bIns="49520" rtlCol="0" anchor="ctr"/>
          <a:lstStyle/>
          <a:p>
            <a:endParaRPr lang="de-CH" dirty="0"/>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6" name="Fußzeilenplatzhalt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atin typeface="Arial" panose="020B0604020202020204" pitchFamily="34" charset="0"/>
              </a:defRPr>
            </a:lvl1pPr>
          </a:lstStyle>
          <a:p>
            <a:endParaRPr lang="de-CH" dirty="0"/>
          </a:p>
        </p:txBody>
      </p:sp>
      <p:sp>
        <p:nvSpPr>
          <p:cNvPr id="7" name="Foliennummernplatzhalt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atin typeface="Arial" panose="020B0604020202020204" pitchFamily="34" charset="0"/>
              </a:defRPr>
            </a:lvl1pPr>
          </a:lstStyle>
          <a:p>
            <a:fld id="{A51C0C35-A9A2-4EFD-9BAF-1E52E29E03D1}" type="slidenum">
              <a:rPr lang="de-CH" smtClean="0"/>
              <a:pPr/>
              <a:t>‹#›</a:t>
            </a:fld>
            <a:endParaRPr lang="de-CH" dirty="0"/>
          </a:p>
        </p:txBody>
      </p:sp>
    </p:spTree>
    <p:extLst>
      <p:ext uri="{BB962C8B-B14F-4D97-AF65-F5344CB8AC3E}">
        <p14:creationId xmlns:p14="http://schemas.microsoft.com/office/powerpoint/2010/main" xmlns="" val="277359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Arial" charset="0"/>
                <a:ea typeface="+mn-ea"/>
                <a:cs typeface="+mn-cs"/>
              </a:rPr>
              <a:t>During daytime we observe the typical afternoon storms over land, but no storms over Lake Victoria</a:t>
            </a:r>
            <a:r>
              <a:rPr lang="en-GB" sz="1200" kern="1200" dirty="0" smtClean="0">
                <a:solidFill>
                  <a:schemeClr val="tx1"/>
                </a:solidFill>
                <a:latin typeface="Arial" charset="0"/>
                <a:ea typeface="+mn-ea"/>
                <a:cs typeface="+mn-cs"/>
              </a:rPr>
              <a:t>. At night, in contrast, we see no storms over land but</a:t>
            </a:r>
            <a:r>
              <a:rPr lang="en-GB" sz="1200" kern="1200" baseline="0" dirty="0" smtClean="0">
                <a:solidFill>
                  <a:schemeClr val="tx1"/>
                </a:solidFill>
                <a:latin typeface="Arial" charset="0"/>
                <a:ea typeface="+mn-ea"/>
                <a:cs typeface="+mn-cs"/>
              </a:rPr>
              <a:t> very high storm intensity over the lake</a:t>
            </a:r>
            <a:r>
              <a:rPr lang="en-GB" sz="1200" kern="1200" dirty="0" smtClean="0">
                <a:solidFill>
                  <a:schemeClr val="tx1"/>
                </a:solidFill>
                <a:latin typeface="Arial" charset="0"/>
                <a:ea typeface="+mn-ea"/>
                <a:cs typeface="+mn-cs"/>
              </a:rPr>
              <a:t>. The principle behind this is quite straightforward: due to the thermal inertia of the water surface, at night the lake is warmer then the surrounding land. As a consequence of this temperature</a:t>
            </a:r>
            <a:r>
              <a:rPr lang="en-GB" sz="1200" kern="1200" baseline="0" dirty="0" smtClean="0">
                <a:solidFill>
                  <a:schemeClr val="tx1"/>
                </a:solidFill>
                <a:latin typeface="Arial" charset="0"/>
                <a:ea typeface="+mn-ea"/>
                <a:cs typeface="+mn-cs"/>
              </a:rPr>
              <a:t> difference, </a:t>
            </a:r>
            <a:r>
              <a:rPr lang="en-GB" sz="1200" kern="1200" dirty="0" smtClean="0">
                <a:solidFill>
                  <a:schemeClr val="tx1"/>
                </a:solidFill>
                <a:latin typeface="Arial" charset="0"/>
                <a:ea typeface="+mn-ea"/>
                <a:cs typeface="+mn-cs"/>
              </a:rPr>
              <a:t>land breezes build up across the lakes borders, causing surface winds to converge over the lake surface. At the same time the air is moistened by sustained evaporation from the lake. When these wet air masses</a:t>
            </a:r>
            <a:r>
              <a:rPr lang="en-GB" sz="1200" kern="1200" baseline="0" dirty="0" smtClean="0">
                <a:solidFill>
                  <a:schemeClr val="tx1"/>
                </a:solidFill>
                <a:latin typeface="Arial" charset="0"/>
                <a:ea typeface="+mn-ea"/>
                <a:cs typeface="+mn-cs"/>
              </a:rPr>
              <a:t> come together, they are</a:t>
            </a:r>
            <a:r>
              <a:rPr lang="en-GB" sz="1200" kern="1200" dirty="0" smtClean="0">
                <a:solidFill>
                  <a:schemeClr val="tx1"/>
                </a:solidFill>
                <a:latin typeface="Arial" charset="0"/>
                <a:ea typeface="+mn-ea"/>
                <a:cs typeface="+mn-cs"/>
              </a:rPr>
              <a:t> lifted up into the atmosphere they generate thunderstorms</a:t>
            </a:r>
            <a:r>
              <a:rPr lang="nl-BE" sz="1200" kern="1200" dirty="0" smtClean="0">
                <a:solidFill>
                  <a:schemeClr val="tx1"/>
                </a:solidFill>
                <a:latin typeface="Arial" panose="020B0604020202020204" pitchFamily="34" charset="0"/>
                <a:ea typeface="+mn-ea"/>
                <a:cs typeface="+mn-cs"/>
              </a:rPr>
              <a:t>.</a:t>
            </a:r>
            <a:endParaRPr lang="nl-BE" sz="1200" kern="120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a:t>
            </a:fld>
            <a:endParaRPr lang="de-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sz="1200" kern="1200" dirty="0" smtClean="0">
                <a:solidFill>
                  <a:schemeClr val="tx1"/>
                </a:solidFill>
                <a:latin typeface="Arial" charset="0"/>
                <a:ea typeface="+mn-ea"/>
                <a:cs typeface="+mn-cs"/>
              </a:rPr>
              <a:t>this phenomenon would normally not be such a major problem, were it not that every night, most of the 200 000 fishermen go out on the lake to fish. </a:t>
            </a:r>
            <a:endParaRPr lang="en-GB" sz="1200" kern="1200" dirty="0" smtClean="0">
              <a:solidFill>
                <a:schemeClr val="tx1"/>
              </a:solidFill>
              <a:latin typeface="Arial" charset="0"/>
              <a:ea typeface="+mn-ea"/>
              <a:cs typeface="+mn-cs"/>
            </a:endParaRPr>
          </a:p>
          <a:p>
            <a:pPr>
              <a:buFont typeface="Arial" charset="0"/>
              <a:buChar char="•"/>
            </a:pPr>
            <a:endParaRPr lang="nl-BE" sz="1200" kern="1200" dirty="0" smtClean="0">
              <a:solidFill>
                <a:schemeClr val="tx1"/>
              </a:solidFill>
              <a:latin typeface="Arial" charset="0"/>
              <a:ea typeface="+mn-ea"/>
              <a:cs typeface="+mn-cs"/>
            </a:endParaRPr>
          </a:p>
          <a:p>
            <a:pPr>
              <a:buFont typeface="Arial" charset="0"/>
              <a:buChar char="•"/>
            </a:pPr>
            <a:r>
              <a:rPr lang="en-GB" sz="1200" kern="1200" dirty="0" smtClean="0">
                <a:solidFill>
                  <a:schemeClr val="tx1"/>
                </a:solidFill>
                <a:latin typeface="Arial" charset="0"/>
                <a:ea typeface="+mn-ea"/>
                <a:cs typeface="+mn-cs"/>
              </a:rPr>
              <a:t>Accurate</a:t>
            </a:r>
            <a:r>
              <a:rPr lang="en-GB" sz="1200" kern="1200" baseline="0" dirty="0" smtClean="0">
                <a:solidFill>
                  <a:schemeClr val="tx1"/>
                </a:solidFill>
                <a:latin typeface="Arial" charset="0"/>
                <a:ea typeface="+mn-ea"/>
                <a:cs typeface="+mn-cs"/>
              </a:rPr>
              <a:t> statistics are lacking, but the red cross estimates </a:t>
            </a:r>
            <a:r>
              <a:rPr lang="en-GB" sz="1200" kern="1200" dirty="0" smtClean="0">
                <a:solidFill>
                  <a:schemeClr val="tx1"/>
                </a:solidFill>
                <a:latin typeface="Arial" charset="0"/>
                <a:ea typeface="+mn-ea"/>
                <a:cs typeface="+mn-cs"/>
              </a:rPr>
              <a:t>that every year 3000 to 5000 fishermen die on lake Victoria only. Most of these casualties are related to severe weather.</a:t>
            </a:r>
            <a:r>
              <a:rPr lang="en-US" sz="1200" kern="1200" baseline="0" dirty="0" smtClean="0">
                <a:solidFill>
                  <a:schemeClr val="tx1"/>
                </a:solidFill>
                <a:latin typeface="Arial" charset="0"/>
                <a:ea typeface="+mn-ea"/>
                <a:cs typeface="+mn-cs"/>
              </a:rPr>
              <a:t> </a:t>
            </a:r>
          </a:p>
          <a:p>
            <a:pPr>
              <a:buFont typeface="Arial" charset="0"/>
              <a:buChar char="•"/>
            </a:pPr>
            <a:endParaRPr lang="en-US" sz="1200" b="0" kern="1200" baseline="0" dirty="0" smtClean="0">
              <a:solidFill>
                <a:schemeClr val="tx1"/>
              </a:solidFill>
              <a:latin typeface="Arial" charset="0"/>
              <a:ea typeface="+mn-ea"/>
              <a:cs typeface="+mn-cs"/>
            </a:endParaRPr>
          </a:p>
          <a:p>
            <a:pPr>
              <a:buFont typeface="Arial" charset="0"/>
              <a:buChar char="•"/>
            </a:pPr>
            <a:r>
              <a:rPr lang="en-US" sz="1200" b="0" kern="1200" baseline="0" dirty="0" smtClean="0">
                <a:solidFill>
                  <a:schemeClr val="tx1"/>
                </a:solidFill>
                <a:latin typeface="Arial" charset="0"/>
                <a:ea typeface="+mn-ea"/>
                <a:cs typeface="+mn-cs"/>
              </a:rPr>
              <a:t>t</a:t>
            </a:r>
            <a:r>
              <a:rPr lang="en-GB" b="0" dirty="0" smtClean="0"/>
              <a:t>he large number of number of deaths is because</a:t>
            </a:r>
            <a:r>
              <a:rPr lang="en-GB" b="0" baseline="0" dirty="0" smtClean="0"/>
              <a:t> fishing in this part of the world is still mostly done in a traditional way,</a:t>
            </a:r>
            <a:r>
              <a:rPr lang="en-GB" sz="1200" kern="1200" dirty="0" smtClean="0">
                <a:solidFill>
                  <a:schemeClr val="tx1"/>
                </a:solidFill>
                <a:latin typeface="Arial" charset="0"/>
                <a:ea typeface="+mn-ea"/>
                <a:cs typeface="+mn-cs"/>
              </a:rPr>
              <a:t> such as in these wooden pirogues</a:t>
            </a:r>
            <a:r>
              <a:rPr lang="en-GB" b="0" baseline="0" dirty="0" smtClean="0"/>
              <a:t>. Moreover, fishermen usually can’t swim. But perhaps evenly important is the lack of a proper early warning system which would avoid fishermen sailing off when a severe storm is about to happen. Recently the UK Met </a:t>
            </a:r>
            <a:r>
              <a:rPr lang="en-GB" b="0" baseline="0" dirty="0" err="1" smtClean="0"/>
              <a:t>Offfice</a:t>
            </a:r>
            <a:r>
              <a:rPr lang="en-GB" b="0" baseline="0" dirty="0" smtClean="0"/>
              <a:t> has set up a programme to issue storm warnings based on Numerical Weather Prediction.</a:t>
            </a:r>
          </a:p>
        </p:txBody>
      </p:sp>
      <p:sp>
        <p:nvSpPr>
          <p:cNvPr id="4" name="Slide Number Placeholder 3"/>
          <p:cNvSpPr>
            <a:spLocks noGrp="1"/>
          </p:cNvSpPr>
          <p:nvPr>
            <p:ph type="sldNum" sz="quarter" idx="10"/>
          </p:nvPr>
        </p:nvSpPr>
        <p:spPr/>
        <p:txBody>
          <a:bodyPr/>
          <a:lstStyle/>
          <a:p>
            <a:fld id="{A51C0C35-A9A2-4EFD-9BAF-1E52E29E03D1}" type="slidenum">
              <a:rPr lang="de-CH" smtClean="0"/>
              <a:pPr/>
              <a:t>2</a:t>
            </a:fld>
            <a:endParaRPr lang="de-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we had </a:t>
            </a:r>
            <a:r>
              <a:rPr lang="en-GB" baseline="0" dirty="0" smtClean="0"/>
              <a:t>a paper in Nature communication last fall where projected future changes in extreme thunderstorms over Lake Victoria</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While doing the analysis for that paper, we </a:t>
            </a:r>
            <a:r>
              <a:rPr lang="en-GB" baseline="0" dirty="0" err="1" smtClean="0"/>
              <a:t>doscovered</a:t>
            </a:r>
            <a:r>
              <a:rPr lang="en-GB" baseline="0" dirty="0" smtClean="0"/>
              <a:t> that there is a positive relationship between afternoon  number of OTs on land and the number of OTs the next night on the lake. </a:t>
            </a:r>
            <a:r>
              <a:rPr lang="en-GB" dirty="0" smtClean="0"/>
              <a:t>This means that there is </a:t>
            </a:r>
            <a:r>
              <a:rPr lang="en-GB" baseline="0" dirty="0" smtClean="0"/>
              <a:t>predictability in the system, and we developed a way to forecast extreme nighttime thunderstorms using a simple statistical model.</a:t>
            </a:r>
            <a:endParaRPr lang="en-GB" dirty="0" smtClean="0"/>
          </a:p>
          <a:p>
            <a:endParaRPr lang="en-GB" baseline="0" dirty="0" smtClean="0"/>
          </a:p>
          <a:p>
            <a:r>
              <a:rPr lang="en-GB" baseline="0" dirty="0" smtClean="0"/>
              <a:t>For our early warning system, we first define a class of extreme events that we want to forecast. In this case we take all nighttime precipitation events above the 99</a:t>
            </a:r>
            <a:r>
              <a:rPr lang="en-GB" baseline="30000" dirty="0" smtClean="0"/>
              <a:t>th</a:t>
            </a:r>
            <a:r>
              <a:rPr lang="en-GB" baseline="0" dirty="0" smtClean="0"/>
              <a:t> percentile (so more or less the three strongest events per year). </a:t>
            </a:r>
            <a:r>
              <a:rPr lang="en-GB" dirty="0" smtClean="0"/>
              <a:t>If I observe a number of storms</a:t>
            </a:r>
            <a:r>
              <a:rPr lang="en-GB" baseline="0" dirty="0" smtClean="0"/>
              <a:t> in the afternoon, e.g. 200, the chances of having an extreme event the following night are small, but if we observe 800 storms, then the changes of the following night being ‘extreme’ are large.</a:t>
            </a:r>
          </a:p>
          <a:p>
            <a:endParaRPr lang="en-GB" baseline="0" dirty="0" smtClean="0"/>
          </a:p>
          <a:p>
            <a:r>
              <a:rPr lang="en-GB" dirty="0" smtClean="0"/>
              <a:t>Based on this idea</a:t>
            </a:r>
            <a:r>
              <a:rPr lang="en-GB" baseline="0" dirty="0" smtClean="0"/>
              <a:t> we developed </a:t>
            </a:r>
            <a:r>
              <a:rPr lang="en-GB" dirty="0" smtClean="0"/>
              <a:t>a statistical model</a:t>
            </a:r>
            <a:r>
              <a:rPr lang="en-GB" baseline="0" dirty="0" smtClean="0"/>
              <a:t> that uses logistic regression, which allows you to forecast the occurrence of an extreme event assuming a certain threshold probability.</a:t>
            </a:r>
          </a:p>
        </p:txBody>
      </p:sp>
      <p:sp>
        <p:nvSpPr>
          <p:cNvPr id="4" name="Slide Number Placeholder 3"/>
          <p:cNvSpPr>
            <a:spLocks noGrp="1"/>
          </p:cNvSpPr>
          <p:nvPr>
            <p:ph type="sldNum" sz="quarter" idx="10"/>
          </p:nvPr>
        </p:nvSpPr>
        <p:spPr/>
        <p:txBody>
          <a:bodyPr/>
          <a:lstStyle/>
          <a:p>
            <a:fld id="{A51C0C35-A9A2-4EFD-9BAF-1E52E29E03D1}" type="slidenum">
              <a:rPr lang="de-CH" smtClean="0"/>
              <a:pPr/>
              <a:t>3</a:t>
            </a:fld>
            <a:endParaRPr lang="de-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We can then evaluate the skill of our model over the historic period (2005-2013). </a:t>
            </a:r>
          </a:p>
          <a:p>
            <a:endParaRPr lang="en-GB" baseline="0" dirty="0" smtClean="0"/>
          </a:p>
          <a:p>
            <a:r>
              <a:rPr lang="en-GB" baseline="0" dirty="0" smtClean="0"/>
              <a:t>Now I would like to ask you to focus on the bottom right panel only</a:t>
            </a:r>
          </a:p>
          <a:p>
            <a:endParaRPr lang="en-GB" baseline="0" dirty="0" smtClean="0"/>
          </a:p>
          <a:p>
            <a:r>
              <a:rPr lang="en-GB" baseline="0" dirty="0" smtClean="0"/>
              <a:t>Depending on the choice of the threshold probability (i.e. Being more or less conservative in issuing warnings); your predictions will be more or less skilful; this is visualised in the ROC curve. People familiar with these kind of plots will realise that this model is very skilful, with and area-under-the-curve of 0.93. For a certain warning criterion, we were able to forecast </a:t>
            </a:r>
            <a:r>
              <a:rPr lang="en-GB" b="1" baseline="0" dirty="0" smtClean="0"/>
              <a:t>85% </a:t>
            </a:r>
            <a:r>
              <a:rPr lang="en-GB" baseline="0" dirty="0" smtClean="0"/>
              <a:t>of all extreme events, while only </a:t>
            </a:r>
            <a:r>
              <a:rPr lang="en-GB" b="1" baseline="0" dirty="0" smtClean="0"/>
              <a:t>13%</a:t>
            </a:r>
            <a:r>
              <a:rPr lang="en-GB" baseline="0" dirty="0" smtClean="0"/>
              <a:t> false alarm rate. This means that if you have 4 extreme events per year, our method will forecast at least three of them on average, with a false alarm about every eight days.</a:t>
            </a:r>
          </a:p>
          <a:p>
            <a:endParaRPr lang="en-GB" baseline="0" dirty="0" smtClean="0"/>
          </a:p>
          <a:p>
            <a:r>
              <a:rPr lang="en-GB" baseline="0" dirty="0" smtClean="0"/>
              <a:t>A major advantage of this approach is that is it computationally extremely cheap, you can probably do the calculation on your </a:t>
            </a:r>
            <a:r>
              <a:rPr lang="en-GB" baseline="0" dirty="0" err="1" smtClean="0"/>
              <a:t>smartphone</a:t>
            </a:r>
            <a:r>
              <a:rPr lang="en-GB" baseline="0" dirty="0" smtClean="0"/>
              <a:t>. The prediction system is also open source, so if you want you can download it tonight and start doing your own predictions for the region.</a:t>
            </a:r>
          </a:p>
          <a:p>
            <a:endParaRPr lang="en-GB" baseline="0" dirty="0" smtClean="0"/>
          </a:p>
          <a:p>
            <a:r>
              <a:rPr lang="en-GB" baseline="0" dirty="0" smtClean="0"/>
              <a:t>Although still a prototype, this approach has the potential to become an operational Early Warning System, and thereby help to reduce the loss of lives.</a:t>
            </a:r>
          </a:p>
          <a:p>
            <a:endParaRPr lang="en-GB" baseline="0" dirty="0" smtClean="0"/>
          </a:p>
          <a:p>
            <a:r>
              <a:rPr lang="en-GB" baseline="0" dirty="0" smtClean="0"/>
              <a:t>So our next step will be to further improve the statistical model and transform it into an operational tool that is useful for people working on the ground.</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4</a:t>
            </a:fld>
            <a:endParaRPr lang="de-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8</a:t>
            </a:fld>
            <a:endParaRPr lang="de-CH"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139ADDBC-BF0F-4EDD-B532-EFD5ACFF787D}"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r>
              <a:rPr lang="en-US" smtClean="0"/>
              <a:t>Click icon to add picture</a:t>
            </a:r>
            <a:endParaRPr lang="en-GB" dirty="0"/>
          </a:p>
        </p:txBody>
      </p:sp>
    </p:spTree>
    <p:extLst>
      <p:ext uri="{BB962C8B-B14F-4D97-AF65-F5344CB8AC3E}">
        <p14:creationId xmlns:p14="http://schemas.microsoft.com/office/powerpoint/2010/main" xmlns="" val="82600996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E7534BD4-5E58-42CE-95BB-679256B90237}"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xmlns="" val="236566613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EAC6FF60-FE8B-4B35-ABB0-F117FAFA056C}"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11809981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FCDFF30E-C440-4B30-964D-2E0F750F4FC9}"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22507007"/>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6126886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965FD63F-9AC5-4817-A87F-7E38A534C1BC}"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290288269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711DAA0A-6532-4F01-B5E3-91A5490A6C29}"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359772741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6A6CC51-9D47-4D2F-95E1-18625B56B1BC}"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68345709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5DD44B4-40DC-4E3E-B198-683EDAFAEB2D}"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407150518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EFFBD2CB-12F1-47ED-ACFD-C5B028165D84}"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pic>
        <p:nvPicPr>
          <p:cNvPr id="9" name="Bild 8" descr="eth_logo_kurz_pos.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xmlns="" val="241947282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8BD3A1AE-205B-4570-8C53-CC6A309C542F}"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xmlns="" val="22974935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4B391699-CE9D-4D92-899F-43D35D1FA234}"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826009964"/>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0D780643-57FF-435A-8945-D57064FB9E0D}"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22508653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EB5E9DDF-D79A-4FE5-84E2-950289CA390C}"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4228792304"/>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74687079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85C7FEB4-A9D1-44AC-B627-17E4E3EC99D8}"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268459606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C458CDEF-4931-48B1-B58F-9FB95FCCFB76}"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189741533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2C17EBD-8A65-4FA3-9D88-1B9569F3D0AA}"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418970784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74D9E9B-655D-4136-B4DC-AFC32F73CB1A}"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415688739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B6016CC0-518F-47C3-8001-C5C686A84246}"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pic>
        <p:nvPicPr>
          <p:cNvPr id="9" name="Bild 8" descr="eth_logo_kurz_pos.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xmlns="" val="287561258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283FE5B5-73F3-4946-8BA8-E3C6E84EB854}"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xmlns="" val="260610812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48FF6E50-DF45-44B9-BE81-10395E154232}"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257159663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rgbClr val="1F407A"/>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rgbClr val="1F40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399B3E54-0B39-4DFF-9725-A5ED4C381485}"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1490291718"/>
      </p:ext>
    </p:extLst>
  </p:cSld>
  <p:clrMapOvr>
    <a:masterClrMapping/>
  </p:clrMapOvr>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19422BB3-383A-4675-B2B1-5DB69329E3ED}"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792855932"/>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29384381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AEEBF623-3A5B-4CA0-A9D7-1C2F91D08B09}"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280784549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71B4428F-4115-470C-8F46-3AECD1ACC8F4}"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314787039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B31D87-0642-4C86-BDCF-1B7C99E91A5D}"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135519715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DB1DED58-C5B3-40A0-87F0-D5FE81711FDF}"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72646352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B3D64C23-5DD4-442F-819E-FE05DC54CEC2}"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pic>
        <p:nvPicPr>
          <p:cNvPr id="9" name="Bild 8" descr="eth_logo_kurz_pos.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xmlns="" val="336856928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EC33E9E4-F61D-409E-A01A-CDA8A4B9BF43}"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xmlns="" val="2823415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EE7A4DCE-6463-4D5B-B9B2-A6293F8B3A42}"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263800854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34AC1645-DDD5-4171-85FC-1AC2678F6E51}"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4196920033"/>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rgbClr val="1F40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980723131"/>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2614206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44F54FC1-AD2C-4A4C-AEF0-618673F7400A}"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381801933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FCCDF0ED-829B-40BC-B5F5-314978527F13}"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298343045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D4646D-21C1-40EB-9601-6742FBE32582}"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46217833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1D949FB9-2BBF-418A-9F49-B8876877C2F1}"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9427755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00695235-AE48-41FA-BE40-334887B09D84}"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pic>
        <p:nvPicPr>
          <p:cNvPr id="9" name="Bild 8" descr="eth_logo_kurz_pos.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xmlns="" val="292845740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77D63E22-346E-4A39-B39E-F1877D3DEB9B}"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xmlns="" val="193924177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46DF6F57-51A1-4601-B8B1-2AD3BC4A6F83}"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2915455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371C936E-C1FF-4C59-BC53-0D295C994C39}"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272998158"/>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2130791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B3C0FF14-B644-4F6A-A874-C545935004B4}"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B4A8578F-E6AC-451D-B8F6-518448018350}"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292851137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2E61C925-B72B-4C0C-AB45-DD0CCDC0DA43}"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237869484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A6A84-4D33-4487-8B98-E3F732C7F849}"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102413516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F99FC763-9017-4ED9-A853-1C9BEA214682}"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30382286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5DCAEF78-7ADA-4DF7-B0B6-1010D6FB37DC}"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pic>
        <p:nvPicPr>
          <p:cNvPr id="9" name="Bild 8" descr="eth_logo_kurz_pos.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xmlns="" val="363357921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91614F61-467F-42D4-AD32-AB538BF4591C}"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xmlns="" val="227927120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33AF90CA-A847-444E-AAF8-105414EB4BAD}"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61201938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115B9CD7-ADE5-42BC-A157-FC1767658FB8}"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2987535939"/>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84602382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0FC111DC-1ED4-4C65-A3FC-E509BC4925C5}"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70605164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3E81727C-B6EE-490B-A539-50830B8D866B}"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2C4E31E0-82DB-4984-B1C0-0F91BF30EA33}"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115028168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5AFECAB-4A33-4FB0-8559-96B071ECCF81}"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195414164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43FD36ED-6D60-4394-9391-13E93295AFA3}"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53229146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813BBB77-80D5-414C-9B55-757D32DC93E1}"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pic>
        <p:nvPicPr>
          <p:cNvPr id="9" name="Bild 8" descr="eth_logo_kurz_pos.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xmlns="" val="307514662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D8091C01-062E-43AA-AEB4-A238984FA91E}"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xmlns="" val="373609004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6A55DC1B-F412-4691-B4C3-2D75BAD0C465}"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29617826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1C52792E-C97C-49AE-878F-73EC83D6C9F3}"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4214668999"/>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24492542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055010EC-6AD6-4611-A8EB-B91F91D98A9C}"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235480681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B0987671-D969-4097-BA1A-1A12C0994C5B}"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65221063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DC5B319-D4D8-4777-B244-6FE7DBCFD439}"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5526AE-CADC-4349-B37C-EFD62C634312}"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421300136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BB43AB7-71E7-4A82-8768-9FC9F27203F1}"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58747538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6A4D5072-D682-4777-B22A-B4DAFAB9095F}"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pic>
        <p:nvPicPr>
          <p:cNvPr id="9" name="Bild 8" descr="eth_logo_kurz_pos.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xmlns="" val="243000278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11537949"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D631B413-74E1-4E64-8A9E-FAFE1257C5D1}" type="datetime1">
              <a:rPr lang="en-GB" smtClean="0"/>
              <a:pPr/>
              <a:t>03/05/2017</a:t>
            </a:fld>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2" name="Titel 1"/>
          <p:cNvSpPr>
            <a:spLocks noGrp="1"/>
          </p:cNvSpPr>
          <p:nvPr>
            <p:ph type="ctrTitle" hasCustomPrompt="1"/>
          </p:nvPr>
        </p:nvSpPr>
        <p:spPr>
          <a:xfrm>
            <a:off x="323850" y="3429000"/>
            <a:ext cx="11537949"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7" name="Fußzeilenplatzhalter 6"/>
          <p:cNvSpPr>
            <a:spLocks noGrp="1"/>
          </p:cNvSpPr>
          <p:nvPr>
            <p:ph type="ftr" sz="quarter" idx="13"/>
          </p:nvPr>
        </p:nvSpPr>
        <p:spPr/>
        <p:txBody>
          <a:bodyPr/>
          <a:lstStyle/>
          <a:p>
            <a:r>
              <a:rPr lang="en-GB" smtClean="0"/>
              <a:t>Wim Thiery</a:t>
            </a:r>
            <a:endParaRPr lang="en-GB" dirty="0"/>
          </a:p>
        </p:txBody>
      </p:sp>
      <p:sp>
        <p:nvSpPr>
          <p:cNvPr id="9" name="Bildplatzhalter 8"/>
          <p:cNvSpPr>
            <a:spLocks noGrp="1"/>
          </p:cNvSpPr>
          <p:nvPr>
            <p:ph type="pic" sz="quarter" idx="14"/>
          </p:nvPr>
        </p:nvSpPr>
        <p:spPr>
          <a:xfrm>
            <a:off x="323850" y="619200"/>
            <a:ext cx="11537950" cy="2809800"/>
          </a:xfrm>
        </p:spPr>
        <p:txBody>
          <a:bodyPr/>
          <a:lstStyle/>
          <a:p>
            <a:endParaRPr lang="en-GB" dirty="0"/>
          </a:p>
        </p:txBody>
      </p:sp>
    </p:spTree>
    <p:extLst>
      <p:ext uri="{BB962C8B-B14F-4D97-AF65-F5344CB8AC3E}">
        <p14:creationId xmlns:p14="http://schemas.microsoft.com/office/powerpoint/2010/main" xmlns="" val="214298361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F0375C1B-2C0B-4D2C-93CF-9619A7F73C51}"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249158913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6"/>
            <a:ext cx="1153795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4"/>
            <a:ext cx="1153795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fld id="{6724422C-DAB1-4FE3-B040-38F4ADB53F53}"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4"/>
            <a:ext cx="1153795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3680605271"/>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sp>
        <p:nvSpPr>
          <p:cNvPr id="5" name="Bildplatzhalter 4"/>
          <p:cNvSpPr>
            <a:spLocks noGrp="1"/>
          </p:cNvSpPr>
          <p:nvPr>
            <p:ph type="pic" sz="quarter" idx="10" hasCustomPrompt="1"/>
          </p:nvPr>
        </p:nvSpPr>
        <p:spPr>
          <a:xfrm>
            <a:off x="1" y="0"/>
            <a:ext cx="12187238"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2" name="Titel 1"/>
          <p:cNvSpPr>
            <a:spLocks noGrp="1"/>
          </p:cNvSpPr>
          <p:nvPr>
            <p:ph type="ctrTitle" hasCustomPrompt="1"/>
          </p:nvPr>
        </p:nvSpPr>
        <p:spPr>
          <a:xfrm>
            <a:off x="323849" y="1044001"/>
            <a:ext cx="11537951" cy="980062"/>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grpSp>
        <p:nvGrpSpPr>
          <p:cNvPr id="10" name="Gruppieren 9"/>
          <p:cNvGrpSpPr/>
          <p:nvPr userDrawn="1"/>
        </p:nvGrpSpPr>
        <p:grpSpPr>
          <a:xfrm>
            <a:off x="144463" y="152401"/>
            <a:ext cx="11897959" cy="612775"/>
            <a:chOff x="144463" y="152401"/>
            <a:chExt cx="11897959" cy="612775"/>
          </a:xfrm>
          <a:solidFill>
            <a:schemeClr val="accent1"/>
          </a:solidFill>
        </p:grpSpPr>
        <p:sp>
          <p:nvSpPr>
            <p:cNvPr id="13" name="Rechteck 12"/>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hteck 14"/>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Untertitel 2"/>
          <p:cNvSpPr>
            <a:spLocks noGrp="1"/>
          </p:cNvSpPr>
          <p:nvPr>
            <p:ph type="subTitle" idx="1" hasCustomPrompt="1"/>
          </p:nvPr>
        </p:nvSpPr>
        <p:spPr bwMode="gray">
          <a:xfrm>
            <a:off x="323850" y="620714"/>
            <a:ext cx="11537950"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pic>
        <p:nvPicPr>
          <p:cNvPr id="9" name="Bild 18" descr="g_eth_logo_kurz_neg_Schutzraum.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
        <p:nvSpPr>
          <p:cNvPr id="11" name="Textfeld 10"/>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 Select picture – right click – change picture</a:t>
            </a:r>
            <a:endParaRPr lang="en-GB" sz="1400" dirty="0">
              <a:solidFill>
                <a:schemeClr val="tx1"/>
              </a:solidFill>
            </a:endParaRPr>
          </a:p>
        </p:txBody>
      </p:sp>
      <p:grpSp>
        <p:nvGrpSpPr>
          <p:cNvPr id="12" name="Gruppieren 11"/>
          <p:cNvGrpSpPr/>
          <p:nvPr userDrawn="1"/>
        </p:nvGrpSpPr>
        <p:grpSpPr>
          <a:xfrm>
            <a:off x="-377675" y="-385093"/>
            <a:ext cx="12418863" cy="7159750"/>
            <a:chOff x="-377675" y="-385093"/>
            <a:chExt cx="12418863" cy="7159750"/>
          </a:xfrm>
        </p:grpSpPr>
        <p:cxnSp>
          <p:nvCxnSpPr>
            <p:cNvPr id="16" name="Gerade Verbindung 15"/>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7" name="Gerade Verbindung 26"/>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3207918196"/>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1153795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fld id="{22713EFC-A432-4A2A-BE0A-26CDD46C5B9F}"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7" name="Titel 6"/>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102938037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1" y="2024064"/>
            <a:ext cx="557764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6285565" y="2024064"/>
            <a:ext cx="5567205"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fld id="{D4C577B4-23A3-4AD2-BF18-45FAC0B15F7E}" type="datetime1">
              <a:rPr lang="en-GB" smtClean="0"/>
              <a:pPr/>
              <a:t>03/05/2017</a:t>
            </a:fld>
            <a:endParaRPr lang="en-GB" dirty="0"/>
          </a:p>
        </p:txBody>
      </p:sp>
      <p:sp>
        <p:nvSpPr>
          <p:cNvPr id="6" name="Fußzeilenplatzhalter 5"/>
          <p:cNvSpPr>
            <a:spLocks noGrp="1"/>
          </p:cNvSpPr>
          <p:nvPr>
            <p:ph type="ftr" sz="quarter" idx="11"/>
          </p:nvPr>
        </p:nvSpPr>
        <p:spPr/>
        <p:txBody>
          <a:bodyPr/>
          <a:lstStyle/>
          <a:p>
            <a:r>
              <a:rPr lang="en-GB" smtClean="0"/>
              <a:t>Wim Thiery</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pPr/>
              <a:t>‹#›</a:t>
            </a:fld>
            <a:endParaRPr lang="en-GB" dirty="0"/>
          </a:p>
        </p:txBody>
      </p:sp>
      <p:sp>
        <p:nvSpPr>
          <p:cNvPr id="8" name="Titel 7"/>
          <p:cNvSpPr>
            <a:spLocks noGrp="1"/>
          </p:cNvSpPr>
          <p:nvPr>
            <p:ph type="title" hasCustomPrompt="1"/>
          </p:nvPr>
        </p:nvSpPr>
        <p:spPr>
          <a:xfrm>
            <a:off x="323850" y="620714"/>
            <a:ext cx="11537950" cy="972000"/>
          </a:xfrm>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4057446467"/>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E83DA9C-88F9-428F-B366-F88ACDA86548}"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
        <p:nvSpPr>
          <p:cNvPr id="5" name="Titel 4"/>
          <p:cNvSpPr>
            <a:spLocks noGrp="1"/>
          </p:cNvSpPr>
          <p:nvPr>
            <p:ph type="title" hasCustomPrompt="1"/>
          </p:nvPr>
        </p:nvSpPr>
        <p:spPr>
          <a:xfrm>
            <a:off x="323850" y="620714"/>
            <a:ext cx="11537950" cy="972000"/>
          </a:xfrm>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xmlns="" val="14426806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E602C15-620E-47DF-B88B-A863110C06FE}"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1353896245"/>
      </p:ext>
    </p:extLst>
  </p:cSld>
  <p:clrMapOvr>
    <a:masterClrMapping/>
  </p:clrMapOv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2C1EF42-0AF0-49B2-8D79-D7913F18D329}" type="datetime1">
              <a:rPr lang="en-GB" smtClean="0"/>
              <a:pPr/>
              <a:t>03/05/2017</a:t>
            </a:fld>
            <a:endParaRPr lang="en-GB" dirty="0"/>
          </a:p>
        </p:txBody>
      </p:sp>
      <p:sp>
        <p:nvSpPr>
          <p:cNvPr id="5" name="Fußzeilenplatzhalter 4"/>
          <p:cNvSpPr>
            <a:spLocks noGrp="1"/>
          </p:cNvSpPr>
          <p:nvPr>
            <p:ph type="ftr" sz="quarter" idx="11"/>
          </p:nvPr>
        </p:nvSpPr>
        <p:spPr/>
        <p:txBody>
          <a:bodyPr/>
          <a:lstStyle/>
          <a:p>
            <a:r>
              <a:rPr lang="en-GB" smtClean="0"/>
              <a:t>Wim Thiery</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pPr/>
              <a:t>‹#›</a:t>
            </a:fld>
            <a:endParaRPr lang="en-GB" dirty="0"/>
          </a:p>
        </p:txBody>
      </p:sp>
      <p:sp>
        <p:nvSpPr>
          <p:cNvPr id="10" name="Bildplatzhalter 9"/>
          <p:cNvSpPr>
            <a:spLocks noGrp="1"/>
          </p:cNvSpPr>
          <p:nvPr>
            <p:ph type="pic" sz="quarter" idx="13" hasCustomPrompt="1"/>
          </p:nvPr>
        </p:nvSpPr>
        <p:spPr>
          <a:xfrm>
            <a:off x="323850" y="620713"/>
            <a:ext cx="1153795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xmlns="" val="97254576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688C3467-30AC-47F1-8FFD-684734B0B710}"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pic>
        <p:nvPicPr>
          <p:cNvPr id="9" name="Bild 8" descr="eth_logo_kurz_pos.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xmlns="" val="32587271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12187238"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fld id="{795059B9-921B-48C8-A279-2D899C684D87}" type="datetime1">
              <a:rPr lang="en-GB" smtClean="0"/>
              <a:pPr/>
              <a:t>03/05/2017</a:t>
            </a:fld>
            <a:endParaRPr lang="en-GB" dirty="0"/>
          </a:p>
        </p:txBody>
      </p:sp>
      <p:sp>
        <p:nvSpPr>
          <p:cNvPr id="3" name="Fußzeilenplatzhalter 2"/>
          <p:cNvSpPr>
            <a:spLocks noGrp="1"/>
          </p:cNvSpPr>
          <p:nvPr>
            <p:ph type="ftr" sz="quarter" idx="11"/>
          </p:nvPr>
        </p:nvSpPr>
        <p:spPr/>
        <p:txBody>
          <a:bodyPr/>
          <a:lstStyle/>
          <a:p>
            <a:r>
              <a:rPr lang="en-GB" smtClean="0"/>
              <a:t>Wim Thiery</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pPr/>
              <a:t>‹#›</a:t>
            </a:fld>
            <a:endParaRPr lang="en-GB" dirty="0"/>
          </a:p>
        </p:txBody>
      </p:sp>
    </p:spTree>
    <p:extLst>
      <p:ext uri="{BB962C8B-B14F-4D97-AF65-F5344CB8AC3E}">
        <p14:creationId xmlns:p14="http://schemas.microsoft.com/office/powerpoint/2010/main" xmlns="" val="150638594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emf"/><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emf"/><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emf"/><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emf"/><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rgbClr val="1F407A"/>
                </a:solidFill>
              </a:defRPr>
            </a:lvl1pPr>
          </a:lstStyle>
          <a:p>
            <a:fld id="{7EC8790F-9167-4F35-8339-EAEEE2F21EE6}"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rgbClr val="1F407A"/>
                </a:solidFill>
              </a:defRPr>
            </a:lvl1pPr>
          </a:lstStyle>
          <a:p>
            <a:r>
              <a:rPr lang="en-GB" dirty="0"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rgbClr val="1F407A"/>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solidFill>
                  <a:srgbClr val="1F407A"/>
                </a:solidFill>
              </a:rPr>
              <a:t>Institute of Atmospheric and Climate Science</a:t>
            </a:r>
            <a:endParaRPr lang="en-GB" sz="800" baseline="0" dirty="0" smtClean="0">
              <a:solidFill>
                <a:srgbClr val="1F407A"/>
              </a:solidFill>
            </a:endParaRP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85107" y="306000"/>
            <a:ext cx="971061" cy="158400"/>
          </a:xfrm>
          <a:prstGeom prst="rect">
            <a:avLst/>
          </a:prstGeom>
        </p:spPr>
      </p:pic>
      <p:pic>
        <p:nvPicPr>
          <p:cNvPr id="36" name="Picture 35" descr="VUB SPONSOR LOGO GADGETS-RGB.png"/>
          <p:cNvPicPr>
            <a:picLocks noChangeAspect="1"/>
          </p:cNvPicPr>
          <p:nvPr userDrawn="1"/>
        </p:nvPicPr>
        <p:blipFill>
          <a:blip r:embed="rId12" cstate="print"/>
          <a:stretch>
            <a:fillRect/>
          </a:stretch>
        </p:blipFill>
        <p:spPr>
          <a:xfrm>
            <a:off x="362392" y="152688"/>
            <a:ext cx="1050707" cy="468000"/>
          </a:xfrm>
          <a:prstGeom prst="rect">
            <a:avLst/>
          </a:prstGeom>
        </p:spPr>
      </p:pic>
      <p:pic>
        <p:nvPicPr>
          <p:cNvPr id="37" name="Picture 2" descr="http://meetingorganizer.copernicus.org/webfiles/img/CreativeCommons_Attribution_License.png"/>
          <p:cNvPicPr>
            <a:picLocks noChangeAspect="1" noChangeArrowheads="1"/>
          </p:cNvPicPr>
          <p:nvPr userDrawn="1"/>
        </p:nvPicPr>
        <p:blipFill>
          <a:blip r:embed="rId13" cstate="print"/>
          <a:srcRect/>
          <a:stretch>
            <a:fillRect/>
          </a:stretch>
        </p:blipFill>
        <p:spPr bwMode="auto">
          <a:xfrm>
            <a:off x="11528511" y="6627445"/>
            <a:ext cx="658727" cy="23055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8" r:id="rId9"/>
  </p:sldLayoutIdLst>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rgbClr val="1F407A"/>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rgbClr val="1F407A"/>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rgbClr val="1F407A"/>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rgbClr val="1F407A"/>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rgbClr val="1F407A"/>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rgbClr val="1F40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fld id="{4363AE48-F196-42C9-91CE-A1ECB3EE7E14}"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xmlns="" val="404950438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6"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fld id="{421BF733-25F9-4AE9-AD4C-FBC2D418AA1A}"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xmlns="" val="4276528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8"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fld id="{29A4E2F9-5C5D-4895-A60F-56C88BEB3927}"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xmlns="" val="151447769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800"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fld id="{ED12A559-B4DA-41CF-897B-693BF27A1BF2}"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xmlns="" val="401492542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2"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fld id="{36C3E206-1FDC-4C90-86EC-2A9B53BB97D1}"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xmlns="" val="316887259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4"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fld id="{ABEFDDB8-960E-4DA5-B840-0B6DDC4BD350}"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xmlns="" val="410079726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6"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fld id="{A44CD554-C317-4490-98F3-26C5770DA4D7}"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xmlns="" val="265645987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8"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uppieren 7"/>
          <p:cNvGrpSpPr/>
          <p:nvPr/>
        </p:nvGrpSpPr>
        <p:grpSpPr>
          <a:xfrm>
            <a:off x="-377675" y="-385093"/>
            <a:ext cx="12418863" cy="7159750"/>
            <a:chOff x="-377675" y="-385093"/>
            <a:chExt cx="12418863" cy="7159750"/>
          </a:xfrm>
        </p:grpSpPr>
        <p:cxnSp>
          <p:nvCxnSpPr>
            <p:cNvPr id="19" name="Gerade Verbindung 18"/>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a:off x="1172813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5" name="Gerade Verbindung 24"/>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6" name="Gerade Verbindung 25"/>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0" name="Gerade Verbindung 29"/>
            <p:cNvCxnSpPr/>
            <p:nvPr/>
          </p:nvCxnSpPr>
          <p:spPr>
            <a:xfrm rot="5400000">
              <a:off x="596352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2" name="Gerade Verbindung 3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userDrawn="1"/>
          </p:nvCxnSpPr>
          <p:spPr>
            <a:xfrm rot="5400000">
              <a:off x="11909273"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144463" y="152401"/>
            <a:ext cx="11897959" cy="612775"/>
            <a:chOff x="144463" y="152401"/>
            <a:chExt cx="11897959" cy="612775"/>
          </a:xfrm>
          <a:solidFill>
            <a:schemeClr val="accent1"/>
          </a:solidFill>
        </p:grpSpPr>
        <p:sp>
          <p:nvSpPr>
            <p:cNvPr id="22" name="Rechteck 21"/>
            <p:cNvSpPr/>
            <p:nvPr userDrawn="1"/>
          </p:nvSpPr>
          <p:spPr>
            <a:xfrm>
              <a:off x="144463" y="152401"/>
              <a:ext cx="11896725"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hteck 22"/>
            <p:cNvSpPr/>
            <p:nvPr userDrawn="1"/>
          </p:nvSpPr>
          <p:spPr>
            <a:xfrm>
              <a:off x="144463" y="597695"/>
              <a:ext cx="186361"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hteck 26"/>
            <p:cNvSpPr/>
            <p:nvPr userDrawn="1"/>
          </p:nvSpPr>
          <p:spPr>
            <a:xfrm>
              <a:off x="11855222"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Datumsplatzhalter 3"/>
          <p:cNvSpPr>
            <a:spLocks noGrp="1"/>
          </p:cNvSpPr>
          <p:nvPr>
            <p:ph type="dt" sz="half" idx="2"/>
          </p:nvPr>
        </p:nvSpPr>
        <p:spPr>
          <a:xfrm>
            <a:off x="10916511" y="6308726"/>
            <a:ext cx="612000" cy="468312"/>
          </a:xfrm>
          <a:prstGeom prst="rect">
            <a:avLst/>
          </a:prstGeom>
        </p:spPr>
        <p:txBody>
          <a:bodyPr vert="horz" wrap="none" lIns="0" tIns="0" rIns="0" bIns="0" rtlCol="0" anchor="ctr"/>
          <a:lstStyle>
            <a:lvl1pPr algn="ctr">
              <a:defRPr sz="800">
                <a:solidFill>
                  <a:schemeClr val="tx1"/>
                </a:solidFill>
              </a:defRPr>
            </a:lvl1pPr>
          </a:lstStyle>
          <a:p>
            <a:fld id="{DB91882F-3615-4795-843D-5865B467726C}" type="datetime1">
              <a:rPr lang="en-GB" smtClean="0"/>
              <a:pPr/>
              <a:t>03/05/2017</a:t>
            </a:fld>
            <a:endParaRPr lang="en-GB" dirty="0"/>
          </a:p>
        </p:txBody>
      </p:sp>
      <p:sp>
        <p:nvSpPr>
          <p:cNvPr id="5" name="Fußzeilenplatzhalter 4"/>
          <p:cNvSpPr>
            <a:spLocks noGrp="1"/>
          </p:cNvSpPr>
          <p:nvPr>
            <p:ph type="ftr" sz="quarter" idx="3"/>
          </p:nvPr>
        </p:nvSpPr>
        <p:spPr>
          <a:xfrm>
            <a:off x="6094413" y="6308726"/>
            <a:ext cx="4631883" cy="459776"/>
          </a:xfrm>
          <a:prstGeom prst="rect">
            <a:avLst/>
          </a:prstGeom>
        </p:spPr>
        <p:txBody>
          <a:bodyPr vert="horz" wrap="none" lIns="0" tIns="0" rIns="0" bIns="0" rtlCol="0" anchor="ctr"/>
          <a:lstStyle>
            <a:lvl1pPr algn="r">
              <a:defRPr sz="800">
                <a:solidFill>
                  <a:schemeClr val="tx1"/>
                </a:solidFill>
              </a:defRPr>
            </a:lvl1pPr>
          </a:lstStyle>
          <a:p>
            <a:r>
              <a:rPr lang="en-GB" smtClean="0"/>
              <a:t>Wim Thiery</a:t>
            </a:r>
            <a:endParaRPr lang="en-GB" dirty="0"/>
          </a:p>
        </p:txBody>
      </p:sp>
      <p:sp>
        <p:nvSpPr>
          <p:cNvPr id="6" name="Foliennummernplatzhalter 5"/>
          <p:cNvSpPr>
            <a:spLocks noGrp="1"/>
          </p:cNvSpPr>
          <p:nvPr>
            <p:ph type="sldNum" sz="quarter" idx="4"/>
          </p:nvPr>
        </p:nvSpPr>
        <p:spPr>
          <a:xfrm>
            <a:off x="11624905" y="6308726"/>
            <a:ext cx="355461"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p:ph type="body" idx="1"/>
          </p:nvPr>
        </p:nvSpPr>
        <p:spPr>
          <a:xfrm>
            <a:off x="323850" y="2024064"/>
            <a:ext cx="11528919"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p:nvSpPr>
        <p:spPr>
          <a:xfrm>
            <a:off x="11536270" y="6300190"/>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p:nvSpPr>
        <p:spPr>
          <a:xfrm>
            <a:off x="10779077" y="6300189"/>
            <a:ext cx="141222"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p:ph type="title"/>
          </p:nvPr>
        </p:nvSpPr>
        <p:spPr bwMode="gray">
          <a:xfrm>
            <a:off x="323850" y="620714"/>
            <a:ext cx="1152892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p:nvSpPr>
        <p:spPr>
          <a:xfrm>
            <a:off x="323850" y="6308727"/>
            <a:ext cx="5769769" cy="459774"/>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a:t>
            </a:r>
          </a:p>
        </p:txBody>
      </p:sp>
      <p:pic>
        <p:nvPicPr>
          <p:cNvPr id="17" name="Bild 18" descr="g_eth_logo_kurz_neg_Schutzraum.eps"/>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4000" y="306000"/>
            <a:ext cx="971061" cy="158400"/>
          </a:xfrm>
          <a:prstGeom prst="rect">
            <a:avLst/>
          </a:prstGeom>
        </p:spPr>
      </p:pic>
    </p:spTree>
    <p:extLst>
      <p:ext uri="{BB962C8B-B14F-4D97-AF65-F5344CB8AC3E}">
        <p14:creationId xmlns:p14="http://schemas.microsoft.com/office/powerpoint/2010/main" xmlns="" val="230050799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60"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92" userDrawn="1">
          <p15:clr>
            <a:srgbClr val="F26B43"/>
          </p15:clr>
        </p15:guide>
        <p15:guide id="2" orient="horz" pos="2160" userDrawn="1">
          <p15:clr>
            <a:srgbClr val="F26B43"/>
          </p15:clr>
        </p15:guide>
        <p15:guide id="3" orient="horz" pos="1275" userDrawn="1">
          <p15:clr>
            <a:srgbClr val="F26B43"/>
          </p15:clr>
        </p15:guide>
        <p15:guide id="4" orient="horz" pos="391" userDrawn="1">
          <p15:clr>
            <a:srgbClr val="F26B43"/>
          </p15:clr>
        </p15:guide>
        <p15:guide id="5" orient="horz" pos="3045" userDrawn="1">
          <p15:clr>
            <a:srgbClr val="F26B43"/>
          </p15:clr>
        </p15:guide>
        <p15:guide id="6" orient="horz" pos="3929" userDrawn="1">
          <p15:clr>
            <a:srgbClr val="F26B43"/>
          </p15:clr>
        </p15:guide>
        <p15:guide id="7" pos="204" userDrawn="1">
          <p15:clr>
            <a:srgbClr val="F26B43"/>
          </p15:clr>
        </p15:guide>
        <p15:guide id="8" pos="7467" userDrawn="1">
          <p15:clr>
            <a:srgbClr val="F26B43"/>
          </p15:clr>
        </p15:guide>
        <p15:guide id="9" pos="7581" userDrawn="1">
          <p15:clr>
            <a:srgbClr val="F26B43"/>
          </p15:clr>
        </p15:guide>
        <p15:guide id="10" orient="horz" pos="3997" userDrawn="1">
          <p15:clr>
            <a:srgbClr val="F26B43"/>
          </p15:clr>
        </p15:guide>
        <p15:guide id="11" orient="horz" pos="426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 Target="slide2.xml"/><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1.xm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xml"/><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4.xml"/><Relationship Id="rId5" Type="http://schemas.openxmlformats.org/officeDocument/2006/relationships/slide" Target="slide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xm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slide" Target="slide3.xml"/><Relationship Id="rId5" Type="http://schemas.openxmlformats.org/officeDocument/2006/relationships/image" Target="../media/image7.png"/><Relationship Id="rId10" Type="http://schemas.openxmlformats.org/officeDocument/2006/relationships/slide" Target="slide5.xml"/><Relationship Id="rId4" Type="http://schemas.openxmlformats.org/officeDocument/2006/relationships/slide" Target="slide8.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7.xm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slide" Target="slide1.xml"/><Relationship Id="rId11" Type="http://schemas.openxmlformats.org/officeDocument/2006/relationships/slide" Target="slide3.xml"/><Relationship Id="rId5" Type="http://schemas.openxmlformats.org/officeDocument/2006/relationships/slide" Target="slide6.xml"/><Relationship Id="rId10" Type="http://schemas.openxmlformats.org/officeDocument/2006/relationships/slide" Target="slide5.xml"/><Relationship Id="rId4" Type="http://schemas.openxmlformats.org/officeDocument/2006/relationships/slide" Target="slide8.xml"/><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slide" Target="slide1.xml"/><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slide" Target="slide5.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3.png"/><Relationship Id="rId7"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5.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4.png"/><Relationship Id="rId7"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5.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1.xml"/><Relationship Id="rId7" Type="http://schemas.openxmlformats.org/officeDocument/2006/relationships/slide" Target="slide3.xml"/><Relationship Id="rId12"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slide" Target="slide5.xml"/><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slide" Target="slide2.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8.xml"/><Relationship Id="rId7"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slide" Target="slide1.xml"/><Relationship Id="rId10" Type="http://schemas.openxmlformats.org/officeDocument/2006/relationships/image" Target="../media/image17.png"/><Relationship Id="rId4" Type="http://schemas.openxmlformats.org/officeDocument/2006/relationships/slide" Target="slide6.xml"/><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hlinkClick r:id="rId3"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alpha val="30000"/>
                  </a:srgbClr>
                </a:solidFill>
                <a:latin typeface="Arial Black" pitchFamily="34" charset="0"/>
                <a:ea typeface="Tahoma" pitchFamily="34" charset="0"/>
                <a:cs typeface="Tahoma" pitchFamily="34" charset="0"/>
              </a:rPr>
              <a:t>	The challenge</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5" name="Oval 14">
            <a:hlinkClick r:id="rId3" action="ppaction://hlinksldjump"/>
          </p:cNvPr>
          <p:cNvSpPr/>
          <p:nvPr/>
        </p:nvSpPr>
        <p:spPr>
          <a:xfrm>
            <a:off x="276691" y="428525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r>
              <a:rPr lang="en-GB" dirty="0" smtClean="0"/>
              <a:t>26/04/2017</a:t>
            </a:r>
            <a:endParaRPr lang="en-GB" dirty="0"/>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1</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smtClean="0">
              <a:hlinkClick r:id="rId4" action="ppaction://hlinksldjump"/>
            </a:endParaRPr>
          </a:p>
        </p:txBody>
      </p:sp>
      <p:sp>
        <p:nvSpPr>
          <p:cNvPr id="12" name="Rectangle 11">
            <a:hlinkClick r:id="rId5"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alpha val="30000"/>
                  </a:srgbClr>
                </a:solidFill>
                <a:latin typeface="Arial Black" pitchFamily="34" charset="0"/>
                <a:ea typeface="Tahoma" pitchFamily="34" charset="0"/>
                <a:cs typeface="Tahoma" pitchFamily="34" charset="0"/>
              </a:rPr>
              <a:t>	The results</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3" name="Rectangle 12">
            <a:hlinkClick r:id="rId6"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alpha val="30000"/>
                  </a:srgbClr>
                </a:solidFill>
                <a:latin typeface="Arial Black" pitchFamily="34" charset="0"/>
                <a:ea typeface="Tahoma" pitchFamily="34" charset="0"/>
                <a:cs typeface="Tahoma" pitchFamily="34" charset="0"/>
              </a:rPr>
              <a:t>	Yesterday’s forecast</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8" name="Rectangle 17">
            <a:hlinkClick r:id="rId4"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Content Placeholder 3" descr="OTclimatology_2005-2009_SEVIRI_Kenya_animation.gif">
            <a:hlinkClick r:id="rId7" action="ppaction://hlinksldjump"/>
          </p:cNvPr>
          <p:cNvPicPr>
            <a:picLocks noChangeAspect="1"/>
          </p:cNvPicPr>
          <p:nvPr/>
        </p:nvPicPr>
        <p:blipFill>
          <a:blip r:embed="rId8" cstate="print"/>
          <a:stretch>
            <a:fillRect/>
          </a:stretch>
        </p:blipFill>
        <p:spPr>
          <a:xfrm>
            <a:off x="4373268" y="1592657"/>
            <a:ext cx="8738142" cy="4443511"/>
          </a:xfrm>
          <a:prstGeom prst="rect">
            <a:avLst/>
          </a:prstGeom>
        </p:spPr>
      </p:pic>
      <p:sp>
        <p:nvSpPr>
          <p:cNvPr id="23" name="Rectangle 22"/>
          <p:cNvSpPr/>
          <p:nvPr/>
        </p:nvSpPr>
        <p:spPr>
          <a:xfrm>
            <a:off x="8603830" y="1464898"/>
            <a:ext cx="4834605" cy="462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9"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alpha val="30000"/>
                  </a:srgbClr>
                </a:solidFill>
                <a:latin typeface="Arial Black" pitchFamily="34" charset="0"/>
                <a:ea typeface="Tahoma" pitchFamily="34" charset="0"/>
                <a:cs typeface="Tahoma" pitchFamily="34" charset="0"/>
              </a:rPr>
              <a:t>	The idea</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6" name="Oval 15">
            <a:hlinkClick r:id="rId9" action="ppaction://hlinksldjump"/>
          </p:cNvPr>
          <p:cNvSpPr/>
          <p:nvPr/>
        </p:nvSpPr>
        <p:spPr>
          <a:xfrm>
            <a:off x="276691" y="483393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hlinkClick r:id="rId5" action="ppaction://hlinksldjump"/>
          </p:cNvPr>
          <p:cNvSpPr/>
          <p:nvPr/>
        </p:nvSpPr>
        <p:spPr>
          <a:xfrm>
            <a:off x="276691" y="538261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6" action="ppaction://hlinksldjump"/>
          </p:cNvPr>
          <p:cNvSpPr/>
          <p:nvPr/>
        </p:nvSpPr>
        <p:spPr>
          <a:xfrm>
            <a:off x="276691" y="593129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smtClean="0"/>
              <a:t>26/04/2017</a:t>
            </a:r>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2</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a:p>
        </p:txBody>
      </p:sp>
      <p:sp>
        <p:nvSpPr>
          <p:cNvPr id="19" name="Rectangle 18">
            <a:hlinkClick r:id="rId3"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9"/>
          <p:cNvGrpSpPr/>
          <p:nvPr/>
        </p:nvGrpSpPr>
        <p:grpSpPr>
          <a:xfrm>
            <a:off x="4301777" y="2237177"/>
            <a:ext cx="4024090" cy="3352063"/>
            <a:chOff x="2290119" y="1972250"/>
            <a:chExt cx="4777593" cy="3921281"/>
          </a:xfrm>
        </p:grpSpPr>
        <p:pic>
          <p:nvPicPr>
            <p:cNvPr id="21" name="Picture 2"/>
            <p:cNvPicPr>
              <a:picLocks noChangeAspect="1" noChangeArrowheads="1"/>
            </p:cNvPicPr>
            <p:nvPr/>
          </p:nvPicPr>
          <p:blipFill>
            <a:blip r:embed="rId4" cstate="print"/>
            <a:srcRect l="13555" t="16360" r="39956" b="18673"/>
            <a:stretch>
              <a:fillRect/>
            </a:stretch>
          </p:blipFill>
          <p:spPr bwMode="auto">
            <a:xfrm>
              <a:off x="2290119" y="1972250"/>
              <a:ext cx="4616533" cy="3627275"/>
            </a:xfrm>
            <a:prstGeom prst="rect">
              <a:avLst/>
            </a:prstGeom>
            <a:noFill/>
            <a:ln w="9525">
              <a:noFill/>
              <a:miter lim="800000"/>
              <a:headEnd/>
              <a:tailEnd/>
            </a:ln>
          </p:spPr>
        </p:pic>
        <p:sp>
          <p:nvSpPr>
            <p:cNvPr id="22" name="TextBox 21"/>
            <p:cNvSpPr txBox="1"/>
            <p:nvPr/>
          </p:nvSpPr>
          <p:spPr>
            <a:xfrm>
              <a:off x="5367808" y="5569494"/>
              <a:ext cx="1699904" cy="324037"/>
            </a:xfrm>
            <a:prstGeom prst="rect">
              <a:avLst/>
            </a:prstGeom>
            <a:noFill/>
          </p:spPr>
          <p:txBody>
            <a:bodyPr wrap="none" rtlCol="0">
              <a:spAutoFit/>
            </a:bodyPr>
            <a:lstStyle/>
            <a:p>
              <a:r>
                <a:rPr lang="en-GB" sz="1200" b="1" dirty="0" smtClean="0">
                  <a:solidFill>
                    <a:srgbClr val="1F407A"/>
                  </a:solidFill>
                  <a:latin typeface="Tahoma" pitchFamily="34" charset="0"/>
                  <a:ea typeface="Tahoma" pitchFamily="34" charset="0"/>
                  <a:cs typeface="Tahoma" pitchFamily="34" charset="0"/>
                </a:rPr>
                <a:t>(www.cnn.com)</a:t>
              </a:r>
              <a:endParaRPr lang="en-GB" sz="1200" b="1" dirty="0">
                <a:solidFill>
                  <a:srgbClr val="1F407A"/>
                </a:solidFill>
                <a:latin typeface="Tahoma" pitchFamily="34" charset="0"/>
                <a:ea typeface="Tahoma" pitchFamily="34" charset="0"/>
                <a:cs typeface="Tahoma" pitchFamily="34" charset="0"/>
              </a:endParaRPr>
            </a:p>
          </p:txBody>
        </p:sp>
      </p:grpSp>
      <p:sp>
        <p:nvSpPr>
          <p:cNvPr id="15" name="Rectangle 14">
            <a:hlinkClick r:id="rId5"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The challenge</a:t>
            </a:r>
            <a:endParaRPr lang="en-GB" dirty="0">
              <a:solidFill>
                <a:srgbClr val="1F407A"/>
              </a:solidFill>
              <a:latin typeface="Arial Black" pitchFamily="34" charset="0"/>
              <a:ea typeface="Tahoma" pitchFamily="34" charset="0"/>
              <a:cs typeface="Tahoma" pitchFamily="34" charset="0"/>
            </a:endParaRPr>
          </a:p>
        </p:txBody>
      </p:sp>
      <p:sp>
        <p:nvSpPr>
          <p:cNvPr id="16" name="Oval 15">
            <a:hlinkClick r:id="rId5" action="ppaction://hlinksldjump"/>
          </p:cNvPr>
          <p:cNvSpPr/>
          <p:nvPr/>
        </p:nvSpPr>
        <p:spPr>
          <a:xfrm>
            <a:off x="276691" y="4285256"/>
            <a:ext cx="324000" cy="324000"/>
          </a:xfrm>
          <a:prstGeom prst="ellipse">
            <a:avLst/>
          </a:prstGeom>
          <a:solidFill>
            <a:srgbClr val="1F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6"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alpha val="30000"/>
                  </a:srgbClr>
                </a:solidFill>
                <a:latin typeface="Arial Black" pitchFamily="34" charset="0"/>
                <a:ea typeface="Tahoma" pitchFamily="34" charset="0"/>
                <a:cs typeface="Tahoma" pitchFamily="34" charset="0"/>
              </a:rPr>
              <a:t>	The results</a:t>
            </a:r>
          </a:p>
        </p:txBody>
      </p:sp>
      <p:sp>
        <p:nvSpPr>
          <p:cNvPr id="18" name="Rectangle 17">
            <a:hlinkClick r:id="rId7"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alpha val="30000"/>
                  </a:srgbClr>
                </a:solidFill>
                <a:latin typeface="Arial Black" pitchFamily="34" charset="0"/>
                <a:ea typeface="Tahoma" pitchFamily="34" charset="0"/>
                <a:cs typeface="Tahoma" pitchFamily="34" charset="0"/>
              </a:rPr>
              <a:t>	Yesterday’s forecast</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0" name="Rectangle 19">
            <a:hlinkClick r:id="rId8"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alpha val="30000"/>
                  </a:srgbClr>
                </a:solidFill>
                <a:latin typeface="Arial Black" pitchFamily="34" charset="0"/>
                <a:ea typeface="Tahoma" pitchFamily="34" charset="0"/>
                <a:cs typeface="Tahoma" pitchFamily="34" charset="0"/>
              </a:rPr>
              <a:t>	The idea</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3" name="Oval 22">
            <a:hlinkClick r:id="rId8" action="ppaction://hlinksldjump"/>
          </p:cNvPr>
          <p:cNvSpPr/>
          <p:nvPr/>
        </p:nvSpPr>
        <p:spPr>
          <a:xfrm>
            <a:off x="276691" y="483393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6" action="ppaction://hlinksldjump"/>
          </p:cNvPr>
          <p:cNvSpPr/>
          <p:nvPr/>
        </p:nvSpPr>
        <p:spPr>
          <a:xfrm>
            <a:off x="276691" y="538261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7" action="ppaction://hlinksldjump"/>
          </p:cNvPr>
          <p:cNvSpPr/>
          <p:nvPr/>
        </p:nvSpPr>
        <p:spPr>
          <a:xfrm>
            <a:off x="276691" y="593129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smtClean="0"/>
              <a:t>26/04/2017</a:t>
            </a:r>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3</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a:p>
        </p:txBody>
      </p:sp>
      <p:sp>
        <p:nvSpPr>
          <p:cNvPr id="15" name="Rectangle 14">
            <a:hlinkClick r:id="rId3"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7138" name="Picture 2">
            <a:hlinkClick r:id="rId4" action="ppaction://hlinksldjump"/>
          </p:cNvPr>
          <p:cNvPicPr>
            <a:picLocks noChangeAspect="1" noChangeArrowheads="1"/>
          </p:cNvPicPr>
          <p:nvPr/>
        </p:nvPicPr>
        <p:blipFill>
          <a:blip r:embed="rId5" cstate="print"/>
          <a:srcRect l="7540" t="21805" r="30475" b="18237"/>
          <a:stretch>
            <a:fillRect/>
          </a:stretch>
        </p:blipFill>
        <p:spPr bwMode="auto">
          <a:xfrm>
            <a:off x="7917377" y="1592714"/>
            <a:ext cx="3581999" cy="1846589"/>
          </a:xfrm>
          <a:prstGeom prst="rect">
            <a:avLst/>
          </a:prstGeom>
          <a:noFill/>
          <a:ln w="9525">
            <a:noFill/>
            <a:miter lim="800000"/>
            <a:headEnd/>
            <a:tailEnd/>
          </a:ln>
        </p:spPr>
      </p:pic>
      <p:pic>
        <p:nvPicPr>
          <p:cNvPr id="18" name="Picture 17" descr="figure_03.png"/>
          <p:cNvPicPr>
            <a:picLocks noChangeAspect="1"/>
          </p:cNvPicPr>
          <p:nvPr/>
        </p:nvPicPr>
        <p:blipFill>
          <a:blip r:embed="rId6" cstate="print"/>
          <a:srcRect r="49451" b="51691"/>
          <a:stretch>
            <a:fillRect/>
          </a:stretch>
        </p:blipFill>
        <p:spPr>
          <a:xfrm>
            <a:off x="4551598" y="2910739"/>
            <a:ext cx="3365779" cy="1902397"/>
          </a:xfrm>
          <a:prstGeom prst="rect">
            <a:avLst/>
          </a:prstGeom>
        </p:spPr>
      </p:pic>
      <p:grpSp>
        <p:nvGrpSpPr>
          <p:cNvPr id="2" name="Group 39"/>
          <p:cNvGrpSpPr/>
          <p:nvPr/>
        </p:nvGrpSpPr>
        <p:grpSpPr>
          <a:xfrm rot="1681690">
            <a:off x="3538137" y="4332090"/>
            <a:ext cx="2202808" cy="1351428"/>
            <a:chOff x="4623575" y="4060791"/>
            <a:chExt cx="2202808" cy="1351428"/>
          </a:xfrm>
        </p:grpSpPr>
        <p:pic>
          <p:nvPicPr>
            <p:cNvPr id="17" name="Picture 16" descr="figure_01.png"/>
            <p:cNvPicPr>
              <a:picLocks noChangeAspect="1"/>
            </p:cNvPicPr>
            <p:nvPr/>
          </p:nvPicPr>
          <p:blipFill>
            <a:blip r:embed="rId7" cstate="print"/>
            <a:stretch>
              <a:fillRect/>
            </a:stretch>
          </p:blipFill>
          <p:spPr>
            <a:xfrm>
              <a:off x="4623575" y="4396452"/>
              <a:ext cx="2202808" cy="1015767"/>
            </a:xfrm>
            <a:prstGeom prst="rect">
              <a:avLst/>
            </a:prstGeom>
          </p:spPr>
        </p:pic>
        <p:grpSp>
          <p:nvGrpSpPr>
            <p:cNvPr id="6" name="Group 11"/>
            <p:cNvGrpSpPr/>
            <p:nvPr/>
          </p:nvGrpSpPr>
          <p:grpSpPr>
            <a:xfrm>
              <a:off x="4950480" y="4060791"/>
              <a:ext cx="1835803" cy="1028116"/>
              <a:chOff x="603179" y="4624004"/>
              <a:chExt cx="2460448" cy="1377943"/>
            </a:xfrm>
          </p:grpSpPr>
          <p:sp>
            <p:nvSpPr>
              <p:cNvPr id="20" name="Rectangle 19"/>
              <p:cNvSpPr/>
              <p:nvPr/>
            </p:nvSpPr>
            <p:spPr>
              <a:xfrm>
                <a:off x="603179" y="5386044"/>
                <a:ext cx="594000" cy="612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979712" y="5419910"/>
                <a:ext cx="432048" cy="486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rot="20005797" flipV="1">
                <a:off x="770984" y="4734295"/>
                <a:ext cx="385994" cy="5789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9918310" flipV="1">
                <a:off x="2098642" y="4624004"/>
                <a:ext cx="964985" cy="5789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68328" y="5429318"/>
                <a:ext cx="432048" cy="486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H="1">
                <a:off x="2006000" y="5445224"/>
                <a:ext cx="288032"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noChangeAspect="1"/>
              </p:cNvCxnSpPr>
              <p:nvPr/>
            </p:nvCxnSpPr>
            <p:spPr>
              <a:xfrm flipH="1">
                <a:off x="2211997" y="5687541"/>
                <a:ext cx="207383" cy="2073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noChangeAspect="1"/>
              </p:cNvCxnSpPr>
              <p:nvPr/>
            </p:nvCxnSpPr>
            <p:spPr>
              <a:xfrm flipH="1">
                <a:off x="1970640" y="5436152"/>
                <a:ext cx="225096" cy="2250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108488" y="5578192"/>
                <a:ext cx="288032"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noChangeAspect="1"/>
              </p:cNvCxnSpPr>
              <p:nvPr/>
            </p:nvCxnSpPr>
            <p:spPr>
              <a:xfrm flipH="1">
                <a:off x="2051719" y="5517231"/>
                <a:ext cx="302434" cy="3024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noChangeAspect="1"/>
              </p:cNvCxnSpPr>
              <p:nvPr/>
            </p:nvCxnSpPr>
            <p:spPr>
              <a:xfrm flipH="1">
                <a:off x="611567" y="5382174"/>
                <a:ext cx="135058" cy="1350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noChangeAspect="1"/>
              </p:cNvCxnSpPr>
              <p:nvPr/>
            </p:nvCxnSpPr>
            <p:spPr>
              <a:xfrm flipH="1">
                <a:off x="754134" y="5379394"/>
                <a:ext cx="99042" cy="990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noChangeAspect="1"/>
              </p:cNvCxnSpPr>
              <p:nvPr/>
            </p:nvCxnSpPr>
            <p:spPr>
              <a:xfrm flipH="1">
                <a:off x="1008293" y="5396076"/>
                <a:ext cx="81035" cy="810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noChangeAspect="1"/>
              </p:cNvCxnSpPr>
              <p:nvPr/>
            </p:nvCxnSpPr>
            <p:spPr>
              <a:xfrm flipH="1">
                <a:off x="1084009" y="5452844"/>
                <a:ext cx="104514" cy="104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noChangeAspect="1"/>
              </p:cNvCxnSpPr>
              <p:nvPr/>
            </p:nvCxnSpPr>
            <p:spPr>
              <a:xfrm flipH="1">
                <a:off x="1074088" y="5653628"/>
                <a:ext cx="119588" cy="119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p:cNvCxnSpPr>
              <p:nvPr/>
            </p:nvCxnSpPr>
            <p:spPr>
              <a:xfrm flipH="1">
                <a:off x="1025989" y="5805264"/>
                <a:ext cx="169255" cy="1692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noChangeAspect="1"/>
              </p:cNvCxnSpPr>
              <p:nvPr/>
            </p:nvCxnSpPr>
            <p:spPr>
              <a:xfrm flipH="1">
                <a:off x="891972" y="5884892"/>
                <a:ext cx="94640" cy="946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noChangeAspect="1"/>
              </p:cNvCxnSpPr>
              <p:nvPr/>
            </p:nvCxnSpPr>
            <p:spPr>
              <a:xfrm flipH="1">
                <a:off x="611568" y="5808700"/>
                <a:ext cx="101293" cy="101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noChangeAspect="1"/>
              </p:cNvCxnSpPr>
              <p:nvPr/>
            </p:nvCxnSpPr>
            <p:spPr>
              <a:xfrm flipH="1">
                <a:off x="683568" y="5884897"/>
                <a:ext cx="117050" cy="117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noChangeAspect="1"/>
                <a:endCxn id="20" idx="1"/>
              </p:cNvCxnSpPr>
              <p:nvPr/>
            </p:nvCxnSpPr>
            <p:spPr>
              <a:xfrm flipH="1">
                <a:off x="603179" y="5574000"/>
                <a:ext cx="88009" cy="118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0" name="Rectangle 39">
            <a:hlinkClick r:id="rId8"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challenge</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41" name="Oval 40">
            <a:hlinkClick r:id="rId8" action="ppaction://hlinksldjump"/>
          </p:cNvPr>
          <p:cNvSpPr/>
          <p:nvPr/>
        </p:nvSpPr>
        <p:spPr>
          <a:xfrm>
            <a:off x="276691" y="428525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9"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results</a:t>
            </a:r>
          </a:p>
        </p:txBody>
      </p:sp>
      <p:sp>
        <p:nvSpPr>
          <p:cNvPr id="43" name="Rectangle 42">
            <a:hlinkClick r:id="rId10"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Yesterday’s forecast</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44" name="Rectangle 43">
            <a:hlinkClick r:id="rId11"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The idea</a:t>
            </a:r>
            <a:endParaRPr lang="en-GB" dirty="0">
              <a:solidFill>
                <a:srgbClr val="1F407A"/>
              </a:solidFill>
              <a:latin typeface="Arial Black" pitchFamily="34" charset="0"/>
              <a:ea typeface="Tahoma" pitchFamily="34" charset="0"/>
              <a:cs typeface="Tahoma" pitchFamily="34" charset="0"/>
            </a:endParaRPr>
          </a:p>
        </p:txBody>
      </p:sp>
      <p:sp>
        <p:nvSpPr>
          <p:cNvPr id="45" name="Oval 44">
            <a:hlinkClick r:id="rId11" action="ppaction://hlinksldjump"/>
          </p:cNvPr>
          <p:cNvSpPr/>
          <p:nvPr/>
        </p:nvSpPr>
        <p:spPr>
          <a:xfrm>
            <a:off x="276691" y="4833936"/>
            <a:ext cx="324000" cy="324000"/>
          </a:xfrm>
          <a:prstGeom prst="ellipse">
            <a:avLst/>
          </a:prstGeom>
          <a:solidFill>
            <a:srgbClr val="1F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9" action="ppaction://hlinksldjump"/>
          </p:cNvPr>
          <p:cNvSpPr/>
          <p:nvPr/>
        </p:nvSpPr>
        <p:spPr>
          <a:xfrm>
            <a:off x="276691" y="538261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0" action="ppaction://hlinksldjump"/>
          </p:cNvPr>
          <p:cNvSpPr/>
          <p:nvPr/>
        </p:nvSpPr>
        <p:spPr>
          <a:xfrm>
            <a:off x="276691" y="593129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0052347" y="4901284"/>
            <a:ext cx="147616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rgbClr val="1F407A">
                    <a:alpha val="30000"/>
                  </a:srgbClr>
                </a:solidFill>
                <a:latin typeface="Arial Black" pitchFamily="34" charset="0"/>
                <a:ea typeface="Tahoma" pitchFamily="34" charset="0"/>
                <a:cs typeface="Tahoma" pitchFamily="34" charset="0"/>
              </a:rPr>
              <a:t>More on</a:t>
            </a:r>
          </a:p>
        </p:txBody>
      </p:sp>
      <p:sp>
        <p:nvSpPr>
          <p:cNvPr id="28" name="Rectangle 27">
            <a:hlinkClick r:id="rId3" action="ppaction://hlinksldjump"/>
          </p:cNvPr>
          <p:cNvSpPr/>
          <p:nvPr/>
        </p:nvSpPr>
        <p:spPr>
          <a:xfrm>
            <a:off x="9405987" y="5669136"/>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False</a:t>
            </a:r>
            <a:r>
              <a:rPr lang="en-GB" sz="1400" dirty="0" smtClean="0">
                <a:solidFill>
                  <a:srgbClr val="1F407A">
                    <a:alpha val="30000"/>
                  </a:srgbClr>
                </a:solidFill>
                <a:latin typeface="Arial Black" pitchFamily="34" charset="0"/>
                <a:ea typeface="Tahoma" pitchFamily="34" charset="0"/>
                <a:cs typeface="Tahoma" pitchFamily="34" charset="0"/>
              </a:rPr>
              <a:t> alarms</a:t>
            </a:r>
            <a:endParaRPr lang="en-GB" sz="1400" dirty="0">
              <a:solidFill>
                <a:srgbClr val="1F407A">
                  <a:alpha val="30000"/>
                </a:srgbClr>
              </a:solidFill>
              <a:latin typeface="Arial Black" pitchFamily="34" charset="0"/>
              <a:ea typeface="Tahoma" pitchFamily="34" charset="0"/>
              <a:cs typeface="Tahoma" pitchFamily="34" charset="0"/>
            </a:endParaRPr>
          </a:p>
        </p:txBody>
      </p:sp>
      <p:sp>
        <p:nvSpPr>
          <p:cNvPr id="30" name="Rectangle 29">
            <a:hlinkClick r:id="rId4" action="ppaction://hlinksldjump"/>
          </p:cNvPr>
          <p:cNvSpPr/>
          <p:nvPr/>
        </p:nvSpPr>
        <p:spPr>
          <a:xfrm>
            <a:off x="9405987" y="6093344"/>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Climate</a:t>
            </a:r>
            <a:r>
              <a:rPr lang="en-GB" sz="1400" dirty="0" smtClean="0">
                <a:solidFill>
                  <a:srgbClr val="1F407A">
                    <a:alpha val="30000"/>
                  </a:srgbClr>
                </a:solidFill>
                <a:latin typeface="Arial Black" pitchFamily="34" charset="0"/>
                <a:ea typeface="Tahoma" pitchFamily="34" charset="0"/>
                <a:cs typeface="Tahoma" pitchFamily="34" charset="0"/>
              </a:rPr>
              <a:t> change</a:t>
            </a:r>
            <a:endParaRPr lang="en-GB" sz="1400" dirty="0">
              <a:solidFill>
                <a:srgbClr val="1F407A">
                  <a:alpha val="30000"/>
                </a:srgbClr>
              </a:solidFill>
              <a:latin typeface="Arial Black" pitchFamily="34" charset="0"/>
              <a:ea typeface="Tahoma" pitchFamily="34" charset="0"/>
              <a:cs typeface="Tahoma" pitchFamily="34" charset="0"/>
            </a:endParaRPr>
          </a:p>
        </p:txBody>
      </p:sp>
      <p:sp>
        <p:nvSpPr>
          <p:cNvPr id="25" name="Rectangle 24">
            <a:hlinkClick r:id="rId5" action="ppaction://hlinksldjump"/>
          </p:cNvPr>
          <p:cNvSpPr/>
          <p:nvPr/>
        </p:nvSpPr>
        <p:spPr>
          <a:xfrm>
            <a:off x="9405987" y="5237032"/>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Robustness</a:t>
            </a:r>
            <a:endParaRPr lang="en-GB" sz="1400" dirty="0" smtClean="0">
              <a:solidFill>
                <a:srgbClr val="1F407A">
                  <a:alpha val="30000"/>
                </a:srgbClr>
              </a:solidFill>
              <a:latin typeface="Arial Black" pitchFamily="34" charset="0"/>
              <a:ea typeface="Tahoma" pitchFamily="34" charset="0"/>
              <a:cs typeface="Tahoma" pitchFamily="34" charset="0"/>
            </a:endParaRPr>
          </a:p>
        </p:txBody>
      </p:sp>
      <p:sp>
        <p:nvSpPr>
          <p:cNvPr id="26" name="Oval 25"/>
          <p:cNvSpPr/>
          <p:nvPr/>
        </p:nvSpPr>
        <p:spPr>
          <a:xfrm>
            <a:off x="10118267" y="5345072"/>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0118267" y="5764041"/>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118267" y="6188249"/>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r>
              <a:rPr lang="en-GB" dirty="0" smtClean="0"/>
              <a:t>26/04/2017</a:t>
            </a:r>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4</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a:p>
        </p:txBody>
      </p:sp>
      <p:sp>
        <p:nvSpPr>
          <p:cNvPr id="10" name="Rectangle 9">
            <a:hlinkClick r:id="rId6"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Content Placeholder 9" descr="figure_03.png"/>
          <p:cNvPicPr>
            <a:picLocks noGrp="1" noChangeAspect="1"/>
          </p:cNvPicPr>
          <p:nvPr>
            <p:ph idx="1"/>
          </p:nvPr>
        </p:nvPicPr>
        <p:blipFill>
          <a:blip r:embed="rId7" cstate="print"/>
          <a:srcRect b="49577"/>
          <a:stretch>
            <a:fillRect/>
          </a:stretch>
        </p:blipFill>
        <p:spPr>
          <a:xfrm>
            <a:off x="3791057" y="1844824"/>
            <a:ext cx="5904000" cy="1978688"/>
          </a:xfrm>
        </p:spPr>
      </p:pic>
      <p:pic>
        <p:nvPicPr>
          <p:cNvPr id="17" name="Content Placeholder 9" descr="figure_03.png"/>
          <p:cNvPicPr>
            <a:picLocks noChangeAspect="1"/>
          </p:cNvPicPr>
          <p:nvPr/>
        </p:nvPicPr>
        <p:blipFill>
          <a:blip r:embed="rId7" cstate="print"/>
          <a:srcRect t="50354"/>
          <a:stretch>
            <a:fillRect/>
          </a:stretch>
        </p:blipFill>
        <p:spPr>
          <a:xfrm>
            <a:off x="3791057" y="3950277"/>
            <a:ext cx="5904000" cy="1948180"/>
          </a:xfrm>
          <a:prstGeom prst="rect">
            <a:avLst/>
          </a:prstGeom>
        </p:spPr>
      </p:pic>
      <p:sp>
        <p:nvSpPr>
          <p:cNvPr id="15" name="Rectangle 14">
            <a:hlinkClick r:id="rId8"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challenge</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8" name="Oval 17">
            <a:hlinkClick r:id="rId8" action="ppaction://hlinksldjump"/>
          </p:cNvPr>
          <p:cNvSpPr/>
          <p:nvPr/>
        </p:nvSpPr>
        <p:spPr>
          <a:xfrm>
            <a:off x="276691" y="428525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9"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The results</a:t>
            </a:r>
            <a:endParaRPr lang="en-GB" dirty="0">
              <a:solidFill>
                <a:srgbClr val="1F407A"/>
              </a:solidFill>
              <a:latin typeface="Arial Black" pitchFamily="34" charset="0"/>
              <a:ea typeface="Tahoma" pitchFamily="34" charset="0"/>
              <a:cs typeface="Tahoma" pitchFamily="34" charset="0"/>
            </a:endParaRPr>
          </a:p>
        </p:txBody>
      </p:sp>
      <p:sp>
        <p:nvSpPr>
          <p:cNvPr id="20" name="Rectangle 19">
            <a:hlinkClick r:id="rId10"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Yesterday’s forecast</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1" name="Rectangle 20">
            <a:hlinkClick r:id="rId11"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idea</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2" name="Oval 21">
            <a:hlinkClick r:id="rId11" action="ppaction://hlinksldjump"/>
          </p:cNvPr>
          <p:cNvSpPr/>
          <p:nvPr/>
        </p:nvSpPr>
        <p:spPr>
          <a:xfrm>
            <a:off x="276691" y="483393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p:cNvPr>
          <p:cNvSpPr/>
          <p:nvPr/>
        </p:nvSpPr>
        <p:spPr>
          <a:xfrm>
            <a:off x="276691" y="5382616"/>
            <a:ext cx="324000" cy="324000"/>
          </a:xfrm>
          <a:prstGeom prst="ellipse">
            <a:avLst/>
          </a:prstGeom>
          <a:solidFill>
            <a:srgbClr val="1F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p:cNvPr>
          <p:cNvSpPr/>
          <p:nvPr/>
        </p:nvSpPr>
        <p:spPr>
          <a:xfrm>
            <a:off x="276691" y="593129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149403" y="5898457"/>
            <a:ext cx="280831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1F407A"/>
                </a:solidFill>
                <a:latin typeface="Tahoma" pitchFamily="34" charset="0"/>
                <a:ea typeface="Tahoma" pitchFamily="34" charset="0"/>
                <a:cs typeface="Tahoma" pitchFamily="34" charset="0"/>
              </a:rPr>
              <a:t>(Thiery et al., ERL revised)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smtClean="0"/>
              <a:t>26/04/2017</a:t>
            </a:r>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5</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a:p>
        </p:txBody>
      </p:sp>
      <p:sp>
        <p:nvSpPr>
          <p:cNvPr id="10" name="Rectangle 9">
            <a:hlinkClick r:id="rId2"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3"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challenge</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6" name="Oval 15">
            <a:hlinkClick r:id="rId3" action="ppaction://hlinksldjump"/>
          </p:cNvPr>
          <p:cNvSpPr/>
          <p:nvPr/>
        </p:nvSpPr>
        <p:spPr>
          <a:xfrm>
            <a:off x="276691" y="428525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4"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results</a:t>
            </a:r>
          </a:p>
        </p:txBody>
      </p:sp>
      <p:sp>
        <p:nvSpPr>
          <p:cNvPr id="18" name="Rectangle 17">
            <a:hlinkClick r:id="rId5"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Yesterday’s forecast</a:t>
            </a:r>
            <a:endParaRPr lang="en-GB" dirty="0">
              <a:solidFill>
                <a:srgbClr val="1F407A"/>
              </a:solidFill>
              <a:latin typeface="Arial Black" pitchFamily="34" charset="0"/>
              <a:ea typeface="Tahoma" pitchFamily="34" charset="0"/>
              <a:cs typeface="Tahoma" pitchFamily="34" charset="0"/>
            </a:endParaRPr>
          </a:p>
        </p:txBody>
      </p:sp>
      <p:sp>
        <p:nvSpPr>
          <p:cNvPr id="19" name="Rectangle 18">
            <a:hlinkClick r:id="rId6"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idea</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0" name="Oval 19">
            <a:hlinkClick r:id="rId6" action="ppaction://hlinksldjump"/>
          </p:cNvPr>
          <p:cNvSpPr/>
          <p:nvPr/>
        </p:nvSpPr>
        <p:spPr>
          <a:xfrm>
            <a:off x="276691" y="483393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4" action="ppaction://hlinksldjump"/>
          </p:cNvPr>
          <p:cNvSpPr/>
          <p:nvPr/>
        </p:nvSpPr>
        <p:spPr>
          <a:xfrm>
            <a:off x="276691" y="538261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5" action="ppaction://hlinksldjump"/>
          </p:cNvPr>
          <p:cNvSpPr/>
          <p:nvPr/>
        </p:nvSpPr>
        <p:spPr>
          <a:xfrm>
            <a:off x="276691" y="5931296"/>
            <a:ext cx="324000" cy="324000"/>
          </a:xfrm>
          <a:prstGeom prst="ellipse">
            <a:avLst/>
          </a:prstGeom>
          <a:solidFill>
            <a:srgbClr val="1F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7" cstate="print"/>
          <a:srcRect/>
          <a:stretch>
            <a:fillRect/>
          </a:stretch>
        </p:blipFill>
        <p:spPr bwMode="auto">
          <a:xfrm>
            <a:off x="3381197" y="1989240"/>
            <a:ext cx="6754945" cy="3600000"/>
          </a:xfrm>
          <a:prstGeom prst="rect">
            <a:avLst/>
          </a:prstGeom>
          <a:noFill/>
          <a:ln w="9525">
            <a:noFill/>
            <a:miter lim="800000"/>
            <a:headEnd/>
            <a:tailEnd/>
          </a:ln>
        </p:spPr>
      </p:pic>
      <p:pic>
        <p:nvPicPr>
          <p:cNvPr id="23" name="Picture 22" descr="03_NASA.png"/>
          <p:cNvPicPr>
            <a:picLocks noChangeAspect="1"/>
          </p:cNvPicPr>
          <p:nvPr/>
        </p:nvPicPr>
        <p:blipFill>
          <a:blip r:embed="rId8" cstate="print"/>
          <a:stretch>
            <a:fillRect/>
          </a:stretch>
        </p:blipFill>
        <p:spPr>
          <a:xfrm rot="1945626">
            <a:off x="9385698" y="1469636"/>
            <a:ext cx="1339023" cy="110469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smtClean="0"/>
              <a:t>26/04/2017</a:t>
            </a:r>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6</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a:p>
        </p:txBody>
      </p:sp>
      <p:sp>
        <p:nvSpPr>
          <p:cNvPr id="10" name="Rectangle 9">
            <a:hlinkClick r:id="rId2"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Content Placeholder 6" descr="figure_02.png"/>
          <p:cNvPicPr>
            <a:picLocks noGrp="1" noChangeAspect="1"/>
          </p:cNvPicPr>
          <p:nvPr>
            <p:ph idx="1"/>
          </p:nvPr>
        </p:nvPicPr>
        <p:blipFill>
          <a:blip r:embed="rId3" cstate="print"/>
          <a:srcRect r="67547"/>
          <a:stretch>
            <a:fillRect/>
          </a:stretch>
        </p:blipFill>
        <p:spPr>
          <a:xfrm>
            <a:off x="2421211" y="2449256"/>
            <a:ext cx="2879730" cy="2160000"/>
          </a:xfrm>
        </p:spPr>
      </p:pic>
      <p:pic>
        <p:nvPicPr>
          <p:cNvPr id="19" name="Content Placeholder 6" descr="figure_02.png"/>
          <p:cNvPicPr>
            <a:picLocks noChangeAspect="1"/>
          </p:cNvPicPr>
          <p:nvPr/>
        </p:nvPicPr>
        <p:blipFill>
          <a:blip r:embed="rId3" cstate="print"/>
          <a:srcRect l="32453"/>
          <a:stretch>
            <a:fillRect/>
          </a:stretch>
        </p:blipFill>
        <p:spPr>
          <a:xfrm>
            <a:off x="5391209" y="2449256"/>
            <a:ext cx="5993790" cy="2160000"/>
          </a:xfrm>
          <a:prstGeom prst="rect">
            <a:avLst/>
          </a:prstGeom>
        </p:spPr>
      </p:pic>
      <p:sp>
        <p:nvSpPr>
          <p:cNvPr id="15" name="Rectangle 14">
            <a:hlinkClick r:id="rId4"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challenge</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6" name="Oval 15">
            <a:hlinkClick r:id="rId4" action="ppaction://hlinksldjump"/>
          </p:cNvPr>
          <p:cNvSpPr/>
          <p:nvPr/>
        </p:nvSpPr>
        <p:spPr>
          <a:xfrm>
            <a:off x="276691" y="428525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5"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alpha val="30000"/>
                  </a:srgbClr>
                </a:solidFill>
                <a:latin typeface="Arial Black" pitchFamily="34" charset="0"/>
                <a:ea typeface="Tahoma" pitchFamily="34" charset="0"/>
                <a:cs typeface="Tahoma" pitchFamily="34" charset="0"/>
              </a:rPr>
              <a:t>	</a:t>
            </a:r>
            <a:r>
              <a:rPr lang="en-GB" dirty="0" smtClean="0">
                <a:solidFill>
                  <a:srgbClr val="1F407A"/>
                </a:solidFill>
                <a:latin typeface="Arial Black" pitchFamily="34" charset="0"/>
                <a:ea typeface="Tahoma" pitchFamily="34" charset="0"/>
                <a:cs typeface="Tahoma" pitchFamily="34" charset="0"/>
              </a:rPr>
              <a:t>The results</a:t>
            </a:r>
            <a:endParaRPr lang="en-GB" dirty="0">
              <a:solidFill>
                <a:srgbClr val="1F407A"/>
              </a:solidFill>
              <a:latin typeface="Arial Black" pitchFamily="34" charset="0"/>
              <a:ea typeface="Tahoma" pitchFamily="34" charset="0"/>
              <a:cs typeface="Tahoma" pitchFamily="34" charset="0"/>
            </a:endParaRPr>
          </a:p>
        </p:txBody>
      </p:sp>
      <p:sp>
        <p:nvSpPr>
          <p:cNvPr id="20" name="Rectangle 19">
            <a:hlinkClick r:id="rId6"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Yesterday’s forecast</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1" name="Rectangle 20">
            <a:hlinkClick r:id="rId7"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idea</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2" name="Oval 21">
            <a:hlinkClick r:id="rId7" action="ppaction://hlinksldjump"/>
          </p:cNvPr>
          <p:cNvSpPr/>
          <p:nvPr/>
        </p:nvSpPr>
        <p:spPr>
          <a:xfrm>
            <a:off x="276691" y="483393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5" action="ppaction://hlinksldjump"/>
          </p:cNvPr>
          <p:cNvSpPr/>
          <p:nvPr/>
        </p:nvSpPr>
        <p:spPr>
          <a:xfrm>
            <a:off x="276691" y="5382616"/>
            <a:ext cx="324000" cy="324000"/>
          </a:xfrm>
          <a:prstGeom prst="ellipse">
            <a:avLst/>
          </a:prstGeom>
          <a:solidFill>
            <a:srgbClr val="1F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6" action="ppaction://hlinksldjump"/>
          </p:cNvPr>
          <p:cNvSpPr/>
          <p:nvPr/>
        </p:nvSpPr>
        <p:spPr>
          <a:xfrm>
            <a:off x="276691" y="593129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8" action="ppaction://hlinksldjump"/>
          </p:cNvPr>
          <p:cNvSpPr/>
          <p:nvPr/>
        </p:nvSpPr>
        <p:spPr>
          <a:xfrm>
            <a:off x="9405987" y="5669136"/>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False</a:t>
            </a:r>
            <a:r>
              <a:rPr lang="en-GB" sz="1400" dirty="0" smtClean="0">
                <a:solidFill>
                  <a:srgbClr val="1F407A">
                    <a:alpha val="30000"/>
                  </a:srgbClr>
                </a:solidFill>
                <a:latin typeface="Arial Black" pitchFamily="34" charset="0"/>
                <a:ea typeface="Tahoma" pitchFamily="34" charset="0"/>
                <a:cs typeface="Tahoma" pitchFamily="34" charset="0"/>
              </a:rPr>
              <a:t> alarms</a:t>
            </a:r>
            <a:endParaRPr lang="en-GB" sz="1400" dirty="0">
              <a:solidFill>
                <a:srgbClr val="1F407A">
                  <a:alpha val="30000"/>
                </a:srgbClr>
              </a:solidFill>
              <a:latin typeface="Arial Black" pitchFamily="34" charset="0"/>
              <a:ea typeface="Tahoma" pitchFamily="34" charset="0"/>
              <a:cs typeface="Tahoma" pitchFamily="34" charset="0"/>
            </a:endParaRPr>
          </a:p>
        </p:txBody>
      </p:sp>
      <p:sp>
        <p:nvSpPr>
          <p:cNvPr id="32" name="Rectangle 31">
            <a:hlinkClick r:id="rId9" action="ppaction://hlinksldjump"/>
          </p:cNvPr>
          <p:cNvSpPr/>
          <p:nvPr/>
        </p:nvSpPr>
        <p:spPr>
          <a:xfrm>
            <a:off x="9405987" y="6093344"/>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Climate</a:t>
            </a:r>
            <a:r>
              <a:rPr lang="en-GB" sz="1400" dirty="0" smtClean="0">
                <a:solidFill>
                  <a:srgbClr val="1F407A">
                    <a:alpha val="30000"/>
                  </a:srgbClr>
                </a:solidFill>
                <a:latin typeface="Arial Black" pitchFamily="34" charset="0"/>
                <a:ea typeface="Tahoma" pitchFamily="34" charset="0"/>
                <a:cs typeface="Tahoma" pitchFamily="34" charset="0"/>
              </a:rPr>
              <a:t> change</a:t>
            </a:r>
            <a:endParaRPr lang="en-GB" sz="1400" dirty="0">
              <a:solidFill>
                <a:srgbClr val="1F407A">
                  <a:alpha val="30000"/>
                </a:srgbClr>
              </a:solidFill>
              <a:latin typeface="Arial Black" pitchFamily="34" charset="0"/>
              <a:ea typeface="Tahoma" pitchFamily="34" charset="0"/>
              <a:cs typeface="Tahoma" pitchFamily="34" charset="0"/>
            </a:endParaRPr>
          </a:p>
        </p:txBody>
      </p:sp>
      <p:sp>
        <p:nvSpPr>
          <p:cNvPr id="33" name="Rectangle 32">
            <a:hlinkClick r:id="rId10" action="ppaction://hlinksldjump"/>
          </p:cNvPr>
          <p:cNvSpPr/>
          <p:nvPr/>
        </p:nvSpPr>
        <p:spPr>
          <a:xfrm>
            <a:off x="9405987" y="5237032"/>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solidFill>
                <a:latin typeface="Arial Black" pitchFamily="34" charset="0"/>
                <a:ea typeface="Tahoma" pitchFamily="34" charset="0"/>
                <a:cs typeface="Tahoma" pitchFamily="34" charset="0"/>
              </a:rPr>
              <a:t>Robustness</a:t>
            </a:r>
            <a:endParaRPr lang="en-GB" sz="1400" dirty="0" smtClean="0">
              <a:solidFill>
                <a:srgbClr val="1F407A"/>
              </a:solidFill>
              <a:latin typeface="Arial Black" pitchFamily="34" charset="0"/>
              <a:ea typeface="Tahoma" pitchFamily="34" charset="0"/>
              <a:cs typeface="Tahoma" pitchFamily="34" charset="0"/>
            </a:endParaRPr>
          </a:p>
        </p:txBody>
      </p:sp>
      <p:sp>
        <p:nvSpPr>
          <p:cNvPr id="34" name="Oval 33"/>
          <p:cNvSpPr/>
          <p:nvPr/>
        </p:nvSpPr>
        <p:spPr>
          <a:xfrm>
            <a:off x="10118267" y="5345072"/>
            <a:ext cx="216000" cy="216000"/>
          </a:xfrm>
          <a:prstGeom prst="ellipse">
            <a:avLst/>
          </a:prstGeom>
          <a:solidFill>
            <a:srgbClr val="1F407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10118267" y="5764041"/>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10118267" y="6188249"/>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0052347" y="4901284"/>
            <a:ext cx="147616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rgbClr val="1F407A">
                    <a:alpha val="30000"/>
                  </a:srgbClr>
                </a:solidFill>
                <a:latin typeface="Arial Black" pitchFamily="34" charset="0"/>
                <a:ea typeface="Tahoma" pitchFamily="34" charset="0"/>
                <a:cs typeface="Tahoma" pitchFamily="34" charset="0"/>
              </a:rPr>
              <a:t>More on</a:t>
            </a:r>
          </a:p>
        </p:txBody>
      </p:sp>
      <p:sp>
        <p:nvSpPr>
          <p:cNvPr id="38" name="Rectangle 37"/>
          <p:cNvSpPr/>
          <p:nvPr/>
        </p:nvSpPr>
        <p:spPr>
          <a:xfrm>
            <a:off x="2582897" y="4617936"/>
            <a:ext cx="280831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1F407A"/>
                </a:solidFill>
                <a:latin typeface="Tahoma" pitchFamily="34" charset="0"/>
                <a:ea typeface="Tahoma" pitchFamily="34" charset="0"/>
                <a:cs typeface="Tahoma" pitchFamily="34" charset="0"/>
              </a:rPr>
              <a:t>(Thiery et al., ERL revised)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smtClean="0"/>
              <a:t>26/04/2017</a:t>
            </a:r>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7</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a:p>
        </p:txBody>
      </p:sp>
      <p:sp>
        <p:nvSpPr>
          <p:cNvPr id="10" name="Rectangle 9">
            <a:hlinkClick r:id="rId2"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figure_04.png"/>
          <p:cNvPicPr>
            <a:picLocks noChangeAspect="1"/>
          </p:cNvPicPr>
          <p:nvPr/>
        </p:nvPicPr>
        <p:blipFill>
          <a:blip r:embed="rId3" cstate="print"/>
          <a:stretch>
            <a:fillRect/>
          </a:stretch>
        </p:blipFill>
        <p:spPr>
          <a:xfrm>
            <a:off x="2591036" y="2242219"/>
            <a:ext cx="8135260" cy="2512854"/>
          </a:xfrm>
          <a:prstGeom prst="rect">
            <a:avLst/>
          </a:prstGeom>
        </p:spPr>
      </p:pic>
      <p:sp>
        <p:nvSpPr>
          <p:cNvPr id="15" name="Rectangle 14">
            <a:hlinkClick r:id="rId4"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challenge</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7" name="Oval 16">
            <a:hlinkClick r:id="rId4" action="ppaction://hlinksldjump"/>
          </p:cNvPr>
          <p:cNvSpPr/>
          <p:nvPr/>
        </p:nvSpPr>
        <p:spPr>
          <a:xfrm>
            <a:off x="276691" y="428525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5"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The results</a:t>
            </a:r>
            <a:endParaRPr lang="en-GB" dirty="0">
              <a:solidFill>
                <a:srgbClr val="1F407A"/>
              </a:solidFill>
              <a:latin typeface="Arial Black" pitchFamily="34" charset="0"/>
              <a:ea typeface="Tahoma" pitchFamily="34" charset="0"/>
              <a:cs typeface="Tahoma" pitchFamily="34" charset="0"/>
            </a:endParaRPr>
          </a:p>
        </p:txBody>
      </p:sp>
      <p:sp>
        <p:nvSpPr>
          <p:cNvPr id="19" name="Rectangle 18">
            <a:hlinkClick r:id="rId6"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Yesterday’s forecast</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0" name="Rectangle 19">
            <a:hlinkClick r:id="rId7"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idea</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1" name="Oval 20">
            <a:hlinkClick r:id="rId7" action="ppaction://hlinksldjump"/>
          </p:cNvPr>
          <p:cNvSpPr/>
          <p:nvPr/>
        </p:nvSpPr>
        <p:spPr>
          <a:xfrm>
            <a:off x="276691" y="483393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5" action="ppaction://hlinksldjump"/>
          </p:cNvPr>
          <p:cNvSpPr/>
          <p:nvPr/>
        </p:nvSpPr>
        <p:spPr>
          <a:xfrm>
            <a:off x="276691" y="5382616"/>
            <a:ext cx="324000" cy="324000"/>
          </a:xfrm>
          <a:prstGeom prst="ellipse">
            <a:avLst/>
          </a:prstGeom>
          <a:solidFill>
            <a:srgbClr val="1F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6" action="ppaction://hlinksldjump"/>
          </p:cNvPr>
          <p:cNvSpPr/>
          <p:nvPr/>
        </p:nvSpPr>
        <p:spPr>
          <a:xfrm>
            <a:off x="276691" y="593129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8" action="ppaction://hlinksldjump"/>
          </p:cNvPr>
          <p:cNvSpPr/>
          <p:nvPr/>
        </p:nvSpPr>
        <p:spPr>
          <a:xfrm>
            <a:off x="9405987" y="5669136"/>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solidFill>
                <a:latin typeface="Arial Black" pitchFamily="34" charset="0"/>
                <a:ea typeface="Tahoma" pitchFamily="34" charset="0"/>
                <a:cs typeface="Tahoma" pitchFamily="34" charset="0"/>
              </a:rPr>
              <a:t>False</a:t>
            </a:r>
            <a:r>
              <a:rPr lang="en-GB" sz="1400" dirty="0" smtClean="0">
                <a:solidFill>
                  <a:srgbClr val="1F407A"/>
                </a:solidFill>
                <a:latin typeface="Arial Black" pitchFamily="34" charset="0"/>
                <a:ea typeface="Tahoma" pitchFamily="34" charset="0"/>
                <a:cs typeface="Tahoma" pitchFamily="34" charset="0"/>
              </a:rPr>
              <a:t> alarms</a:t>
            </a:r>
            <a:endParaRPr lang="en-GB" sz="1400" dirty="0">
              <a:solidFill>
                <a:srgbClr val="1F407A"/>
              </a:solidFill>
              <a:latin typeface="Arial Black" pitchFamily="34" charset="0"/>
              <a:ea typeface="Tahoma" pitchFamily="34" charset="0"/>
              <a:cs typeface="Tahoma" pitchFamily="34" charset="0"/>
            </a:endParaRPr>
          </a:p>
        </p:txBody>
      </p:sp>
      <p:sp>
        <p:nvSpPr>
          <p:cNvPr id="31" name="Rectangle 30">
            <a:hlinkClick r:id="rId9" action="ppaction://hlinksldjump"/>
          </p:cNvPr>
          <p:cNvSpPr/>
          <p:nvPr/>
        </p:nvSpPr>
        <p:spPr>
          <a:xfrm>
            <a:off x="9405987" y="6093344"/>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Climate</a:t>
            </a:r>
            <a:r>
              <a:rPr lang="en-GB" sz="1400" dirty="0" smtClean="0">
                <a:solidFill>
                  <a:srgbClr val="1F407A">
                    <a:alpha val="30000"/>
                  </a:srgbClr>
                </a:solidFill>
                <a:latin typeface="Arial Black" pitchFamily="34" charset="0"/>
                <a:ea typeface="Tahoma" pitchFamily="34" charset="0"/>
                <a:cs typeface="Tahoma" pitchFamily="34" charset="0"/>
              </a:rPr>
              <a:t> change</a:t>
            </a:r>
            <a:endParaRPr lang="en-GB" sz="1400" dirty="0">
              <a:solidFill>
                <a:srgbClr val="1F407A">
                  <a:alpha val="30000"/>
                </a:srgbClr>
              </a:solidFill>
              <a:latin typeface="Arial Black" pitchFamily="34" charset="0"/>
              <a:ea typeface="Tahoma" pitchFamily="34" charset="0"/>
              <a:cs typeface="Tahoma" pitchFamily="34" charset="0"/>
            </a:endParaRPr>
          </a:p>
        </p:txBody>
      </p:sp>
      <p:sp>
        <p:nvSpPr>
          <p:cNvPr id="32" name="Rectangle 31">
            <a:hlinkClick r:id="rId10" action="ppaction://hlinksldjump"/>
          </p:cNvPr>
          <p:cNvSpPr/>
          <p:nvPr/>
        </p:nvSpPr>
        <p:spPr>
          <a:xfrm>
            <a:off x="9405987" y="5237032"/>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Robustness</a:t>
            </a:r>
            <a:endParaRPr lang="en-GB" sz="1400" dirty="0" smtClean="0">
              <a:solidFill>
                <a:srgbClr val="1F407A">
                  <a:alpha val="30000"/>
                </a:srgbClr>
              </a:solidFill>
              <a:latin typeface="Arial Black" pitchFamily="34" charset="0"/>
              <a:ea typeface="Tahoma" pitchFamily="34" charset="0"/>
              <a:cs typeface="Tahoma" pitchFamily="34" charset="0"/>
            </a:endParaRPr>
          </a:p>
        </p:txBody>
      </p:sp>
      <p:sp>
        <p:nvSpPr>
          <p:cNvPr id="33" name="Oval 32"/>
          <p:cNvSpPr/>
          <p:nvPr/>
        </p:nvSpPr>
        <p:spPr>
          <a:xfrm>
            <a:off x="10118267" y="5345072"/>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10118267" y="5764041"/>
            <a:ext cx="216000" cy="216000"/>
          </a:xfrm>
          <a:prstGeom prst="ellipse">
            <a:avLst/>
          </a:prstGeom>
          <a:solidFill>
            <a:srgbClr val="1F407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10118267" y="6188249"/>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0052347" y="4901284"/>
            <a:ext cx="147616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rgbClr val="1F407A">
                    <a:alpha val="30000"/>
                  </a:srgbClr>
                </a:solidFill>
                <a:latin typeface="Arial Black" pitchFamily="34" charset="0"/>
                <a:ea typeface="Tahoma" pitchFamily="34" charset="0"/>
                <a:cs typeface="Tahoma" pitchFamily="34" charset="0"/>
              </a:rPr>
              <a:t>More on</a:t>
            </a:r>
          </a:p>
        </p:txBody>
      </p:sp>
      <p:sp>
        <p:nvSpPr>
          <p:cNvPr id="37" name="Rectangle 36"/>
          <p:cNvSpPr/>
          <p:nvPr/>
        </p:nvSpPr>
        <p:spPr>
          <a:xfrm>
            <a:off x="2745247" y="4755073"/>
            <a:ext cx="280831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1F407A"/>
                </a:solidFill>
                <a:latin typeface="Tahoma" pitchFamily="34" charset="0"/>
                <a:ea typeface="Tahoma" pitchFamily="34" charset="0"/>
                <a:cs typeface="Tahoma" pitchFamily="34" charset="0"/>
              </a:rPr>
              <a:t>(Thiery et al., ERL revised)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C0FF14-B644-4F6A-A874-C545935004B4}" type="datetime1">
              <a:rPr lang="en-GB" smtClean="0"/>
              <a:pPr/>
              <a:t>03/05/2017</a:t>
            </a:fld>
            <a:endParaRPr lang="en-GB" dirty="0"/>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8</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a:p>
        </p:txBody>
      </p:sp>
      <p:sp>
        <p:nvSpPr>
          <p:cNvPr id="10" name="Rectangle 9">
            <a:hlinkClick r:id="rId3"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4"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challenge</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7" name="Oval 16">
            <a:hlinkClick r:id="rId4" action="ppaction://hlinksldjump"/>
          </p:cNvPr>
          <p:cNvSpPr/>
          <p:nvPr/>
        </p:nvSpPr>
        <p:spPr>
          <a:xfrm>
            <a:off x="276691" y="428525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5"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The results</a:t>
            </a:r>
            <a:endParaRPr lang="en-GB" dirty="0">
              <a:solidFill>
                <a:srgbClr val="1F407A"/>
              </a:solidFill>
              <a:latin typeface="Arial Black" pitchFamily="34" charset="0"/>
              <a:ea typeface="Tahoma" pitchFamily="34" charset="0"/>
              <a:cs typeface="Tahoma" pitchFamily="34" charset="0"/>
            </a:endParaRPr>
          </a:p>
        </p:txBody>
      </p:sp>
      <p:sp>
        <p:nvSpPr>
          <p:cNvPr id="19" name="Rectangle 18">
            <a:hlinkClick r:id="rId6"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Yesterday’s forecast</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0" name="Rectangle 19">
            <a:hlinkClick r:id="rId7"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idea</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1" name="Oval 20">
            <a:hlinkClick r:id="rId7" action="ppaction://hlinksldjump"/>
          </p:cNvPr>
          <p:cNvSpPr/>
          <p:nvPr/>
        </p:nvSpPr>
        <p:spPr>
          <a:xfrm>
            <a:off x="276691" y="483393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5" action="ppaction://hlinksldjump"/>
          </p:cNvPr>
          <p:cNvSpPr/>
          <p:nvPr/>
        </p:nvSpPr>
        <p:spPr>
          <a:xfrm>
            <a:off x="276691" y="5382616"/>
            <a:ext cx="324000" cy="324000"/>
          </a:xfrm>
          <a:prstGeom prst="ellipse">
            <a:avLst/>
          </a:prstGeom>
          <a:solidFill>
            <a:srgbClr val="1F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6" action="ppaction://hlinksldjump"/>
          </p:cNvPr>
          <p:cNvSpPr/>
          <p:nvPr/>
        </p:nvSpPr>
        <p:spPr>
          <a:xfrm>
            <a:off x="276691" y="593129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figure_02.png"/>
          <p:cNvPicPr>
            <a:picLocks noChangeAspect="1"/>
          </p:cNvPicPr>
          <p:nvPr/>
        </p:nvPicPr>
        <p:blipFill>
          <a:blip r:embed="rId8" cstate="print"/>
          <a:stretch>
            <a:fillRect/>
          </a:stretch>
        </p:blipFill>
        <p:spPr>
          <a:xfrm>
            <a:off x="2661117" y="1592714"/>
            <a:ext cx="3787543" cy="3320133"/>
          </a:xfrm>
          <a:prstGeom prst="rect">
            <a:avLst/>
          </a:prstGeom>
        </p:spPr>
      </p:pic>
      <p:pic>
        <p:nvPicPr>
          <p:cNvPr id="25" name="Picture 24" descr="figure_04.png"/>
          <p:cNvPicPr>
            <a:picLocks noChangeAspect="1"/>
          </p:cNvPicPr>
          <p:nvPr/>
        </p:nvPicPr>
        <p:blipFill>
          <a:blip r:embed="rId9" cstate="print"/>
          <a:stretch>
            <a:fillRect/>
          </a:stretch>
        </p:blipFill>
        <p:spPr>
          <a:xfrm>
            <a:off x="7017948" y="1592714"/>
            <a:ext cx="3898563" cy="3285170"/>
          </a:xfrm>
          <a:prstGeom prst="rect">
            <a:avLst/>
          </a:prstGeom>
        </p:spPr>
      </p:pic>
      <p:sp>
        <p:nvSpPr>
          <p:cNvPr id="32" name="Rectangle 31">
            <a:hlinkClick r:id="rId10" action="ppaction://hlinksldjump"/>
          </p:cNvPr>
          <p:cNvSpPr/>
          <p:nvPr/>
        </p:nvSpPr>
        <p:spPr>
          <a:xfrm>
            <a:off x="9405987" y="5669136"/>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False</a:t>
            </a:r>
            <a:r>
              <a:rPr lang="en-GB" sz="1400" dirty="0" smtClean="0">
                <a:solidFill>
                  <a:srgbClr val="1F407A">
                    <a:alpha val="30000"/>
                  </a:srgbClr>
                </a:solidFill>
                <a:latin typeface="Arial Black" pitchFamily="34" charset="0"/>
                <a:ea typeface="Tahoma" pitchFamily="34" charset="0"/>
                <a:cs typeface="Tahoma" pitchFamily="34" charset="0"/>
              </a:rPr>
              <a:t> alarms</a:t>
            </a:r>
            <a:endParaRPr lang="en-GB" sz="1400" dirty="0">
              <a:solidFill>
                <a:srgbClr val="1F407A">
                  <a:alpha val="30000"/>
                </a:srgbClr>
              </a:solidFill>
              <a:latin typeface="Arial Black" pitchFamily="34" charset="0"/>
              <a:ea typeface="Tahoma" pitchFamily="34" charset="0"/>
              <a:cs typeface="Tahoma" pitchFamily="34" charset="0"/>
            </a:endParaRPr>
          </a:p>
        </p:txBody>
      </p:sp>
      <p:sp>
        <p:nvSpPr>
          <p:cNvPr id="33" name="Rectangle 32">
            <a:hlinkClick r:id="rId11" action="ppaction://hlinksldjump"/>
          </p:cNvPr>
          <p:cNvSpPr/>
          <p:nvPr/>
        </p:nvSpPr>
        <p:spPr>
          <a:xfrm>
            <a:off x="9405987" y="6093344"/>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solidFill>
                <a:latin typeface="Arial Black" pitchFamily="34" charset="0"/>
                <a:ea typeface="Tahoma" pitchFamily="34" charset="0"/>
                <a:cs typeface="Tahoma" pitchFamily="34" charset="0"/>
              </a:rPr>
              <a:t>Climate</a:t>
            </a:r>
            <a:r>
              <a:rPr lang="en-GB" sz="1400" dirty="0" smtClean="0">
                <a:solidFill>
                  <a:srgbClr val="1F407A"/>
                </a:solidFill>
                <a:latin typeface="Arial Black" pitchFamily="34" charset="0"/>
                <a:ea typeface="Tahoma" pitchFamily="34" charset="0"/>
                <a:cs typeface="Tahoma" pitchFamily="34" charset="0"/>
              </a:rPr>
              <a:t> change</a:t>
            </a:r>
            <a:endParaRPr lang="en-GB" sz="1400" dirty="0">
              <a:solidFill>
                <a:srgbClr val="1F407A"/>
              </a:solidFill>
              <a:latin typeface="Arial Black" pitchFamily="34" charset="0"/>
              <a:ea typeface="Tahoma" pitchFamily="34" charset="0"/>
              <a:cs typeface="Tahoma" pitchFamily="34" charset="0"/>
            </a:endParaRPr>
          </a:p>
        </p:txBody>
      </p:sp>
      <p:sp>
        <p:nvSpPr>
          <p:cNvPr id="34" name="Rectangle 33">
            <a:hlinkClick r:id="rId12" action="ppaction://hlinksldjump"/>
          </p:cNvPr>
          <p:cNvSpPr/>
          <p:nvPr/>
        </p:nvSpPr>
        <p:spPr>
          <a:xfrm>
            <a:off x="9405987" y="5237032"/>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Robustness</a:t>
            </a:r>
            <a:endParaRPr lang="en-GB" sz="1400" dirty="0" smtClean="0">
              <a:solidFill>
                <a:srgbClr val="1F407A">
                  <a:alpha val="30000"/>
                </a:srgbClr>
              </a:solidFill>
              <a:latin typeface="Arial Black" pitchFamily="34" charset="0"/>
              <a:ea typeface="Tahoma" pitchFamily="34" charset="0"/>
              <a:cs typeface="Tahoma" pitchFamily="34" charset="0"/>
            </a:endParaRPr>
          </a:p>
        </p:txBody>
      </p:sp>
      <p:sp>
        <p:nvSpPr>
          <p:cNvPr id="35" name="Oval 34"/>
          <p:cNvSpPr/>
          <p:nvPr/>
        </p:nvSpPr>
        <p:spPr>
          <a:xfrm>
            <a:off x="10118267" y="5345072"/>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10118267" y="5764041"/>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0118267" y="6188249"/>
            <a:ext cx="216000" cy="216000"/>
          </a:xfrm>
          <a:prstGeom prst="ellipse">
            <a:avLst/>
          </a:prstGeom>
          <a:solidFill>
            <a:srgbClr val="1F407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0052347" y="4901284"/>
            <a:ext cx="147616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rgbClr val="1F407A">
                    <a:alpha val="30000"/>
                  </a:srgbClr>
                </a:solidFill>
                <a:latin typeface="Arial Black" pitchFamily="34" charset="0"/>
                <a:ea typeface="Tahoma" pitchFamily="34" charset="0"/>
                <a:cs typeface="Tahoma" pitchFamily="34" charset="0"/>
              </a:rPr>
              <a:t>More on</a:t>
            </a:r>
          </a:p>
        </p:txBody>
      </p:sp>
      <p:sp>
        <p:nvSpPr>
          <p:cNvPr id="39" name="Rectangle 38"/>
          <p:cNvSpPr/>
          <p:nvPr/>
        </p:nvSpPr>
        <p:spPr>
          <a:xfrm>
            <a:off x="2745247" y="4950616"/>
            <a:ext cx="3349166"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1F407A"/>
                </a:solidFill>
                <a:latin typeface="Tahoma" pitchFamily="34" charset="0"/>
                <a:ea typeface="Tahoma" pitchFamily="34" charset="0"/>
                <a:cs typeface="Tahoma" pitchFamily="34" charset="0"/>
              </a:rPr>
              <a:t>(Thiery et al., Nature Comm. 2016)</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0052347" y="4901284"/>
            <a:ext cx="147616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rgbClr val="1F407A">
                    <a:alpha val="30000"/>
                  </a:srgbClr>
                </a:solidFill>
                <a:latin typeface="Arial Black" pitchFamily="34" charset="0"/>
                <a:ea typeface="Tahoma" pitchFamily="34" charset="0"/>
                <a:cs typeface="Tahoma" pitchFamily="34" charset="0"/>
              </a:rPr>
              <a:t>More on</a:t>
            </a:r>
          </a:p>
        </p:txBody>
      </p:sp>
      <p:sp>
        <p:nvSpPr>
          <p:cNvPr id="28" name="Rectangle 27">
            <a:hlinkClick r:id="rId2" action="ppaction://hlinksldjump"/>
          </p:cNvPr>
          <p:cNvSpPr/>
          <p:nvPr/>
        </p:nvSpPr>
        <p:spPr>
          <a:xfrm>
            <a:off x="9405987" y="5669136"/>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False</a:t>
            </a:r>
            <a:r>
              <a:rPr lang="en-GB" sz="1400" dirty="0" smtClean="0">
                <a:solidFill>
                  <a:srgbClr val="1F407A">
                    <a:alpha val="30000"/>
                  </a:srgbClr>
                </a:solidFill>
                <a:latin typeface="Arial Black" pitchFamily="34" charset="0"/>
                <a:ea typeface="Tahoma" pitchFamily="34" charset="0"/>
                <a:cs typeface="Tahoma" pitchFamily="34" charset="0"/>
              </a:rPr>
              <a:t> alarms</a:t>
            </a:r>
            <a:endParaRPr lang="en-GB" sz="1400" dirty="0">
              <a:solidFill>
                <a:srgbClr val="1F407A">
                  <a:alpha val="30000"/>
                </a:srgbClr>
              </a:solidFill>
              <a:latin typeface="Arial Black" pitchFamily="34" charset="0"/>
              <a:ea typeface="Tahoma" pitchFamily="34" charset="0"/>
              <a:cs typeface="Tahoma" pitchFamily="34" charset="0"/>
            </a:endParaRPr>
          </a:p>
        </p:txBody>
      </p:sp>
      <p:sp>
        <p:nvSpPr>
          <p:cNvPr id="30" name="Rectangle 29">
            <a:hlinkClick r:id="rId3" action="ppaction://hlinksldjump"/>
          </p:cNvPr>
          <p:cNvSpPr/>
          <p:nvPr/>
        </p:nvSpPr>
        <p:spPr>
          <a:xfrm>
            <a:off x="9405987" y="6093344"/>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Climate</a:t>
            </a:r>
            <a:r>
              <a:rPr lang="en-GB" sz="1400" dirty="0" smtClean="0">
                <a:solidFill>
                  <a:srgbClr val="1F407A">
                    <a:alpha val="30000"/>
                  </a:srgbClr>
                </a:solidFill>
                <a:latin typeface="Arial Black" pitchFamily="34" charset="0"/>
                <a:ea typeface="Tahoma" pitchFamily="34" charset="0"/>
                <a:cs typeface="Tahoma" pitchFamily="34" charset="0"/>
              </a:rPr>
              <a:t> change</a:t>
            </a:r>
            <a:endParaRPr lang="en-GB" sz="1400" dirty="0">
              <a:solidFill>
                <a:srgbClr val="1F407A">
                  <a:alpha val="30000"/>
                </a:srgbClr>
              </a:solidFill>
              <a:latin typeface="Arial Black" pitchFamily="34" charset="0"/>
              <a:ea typeface="Tahoma" pitchFamily="34" charset="0"/>
              <a:cs typeface="Tahoma" pitchFamily="34" charset="0"/>
            </a:endParaRPr>
          </a:p>
        </p:txBody>
      </p:sp>
      <p:sp>
        <p:nvSpPr>
          <p:cNvPr id="25" name="Rectangle 24">
            <a:hlinkClick r:id="rId4" action="ppaction://hlinksldjump"/>
          </p:cNvPr>
          <p:cNvSpPr/>
          <p:nvPr/>
        </p:nvSpPr>
        <p:spPr>
          <a:xfrm>
            <a:off x="9405987" y="5237032"/>
            <a:ext cx="295232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smtClean="0">
                <a:solidFill>
                  <a:schemeClr val="bg1"/>
                </a:solidFill>
                <a:latin typeface="Arial Black" pitchFamily="34" charset="0"/>
                <a:ea typeface="Tahoma" pitchFamily="34" charset="0"/>
                <a:cs typeface="Tahoma" pitchFamily="34" charset="0"/>
              </a:rPr>
              <a:t>nnnnnnnnn</a:t>
            </a:r>
            <a:r>
              <a:rPr lang="en-GB" sz="1400" dirty="0" err="1" smtClean="0">
                <a:solidFill>
                  <a:srgbClr val="1F407A">
                    <a:alpha val="30000"/>
                  </a:srgbClr>
                </a:solidFill>
                <a:latin typeface="Arial Black" pitchFamily="34" charset="0"/>
                <a:ea typeface="Tahoma" pitchFamily="34" charset="0"/>
                <a:cs typeface="Tahoma" pitchFamily="34" charset="0"/>
              </a:rPr>
              <a:t>Robustness</a:t>
            </a:r>
            <a:endParaRPr lang="en-GB" sz="1400" dirty="0" smtClean="0">
              <a:solidFill>
                <a:srgbClr val="1F407A">
                  <a:alpha val="30000"/>
                </a:srgbClr>
              </a:solidFill>
              <a:latin typeface="Arial Black" pitchFamily="34" charset="0"/>
              <a:ea typeface="Tahoma" pitchFamily="34" charset="0"/>
              <a:cs typeface="Tahoma" pitchFamily="34" charset="0"/>
            </a:endParaRPr>
          </a:p>
        </p:txBody>
      </p:sp>
      <p:sp>
        <p:nvSpPr>
          <p:cNvPr id="26" name="Oval 25"/>
          <p:cNvSpPr/>
          <p:nvPr/>
        </p:nvSpPr>
        <p:spPr>
          <a:xfrm>
            <a:off x="10118267" y="5345072"/>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0118267" y="5764041"/>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118267" y="6188249"/>
            <a:ext cx="216000" cy="216000"/>
          </a:xfrm>
          <a:prstGeom prst="ellipse">
            <a:avLst/>
          </a:prstGeom>
          <a:no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r>
              <a:rPr lang="en-GB" dirty="0" smtClean="0"/>
              <a:t>26/04/2017</a:t>
            </a:r>
          </a:p>
        </p:txBody>
      </p:sp>
      <p:sp>
        <p:nvSpPr>
          <p:cNvPr id="4" name="Footer Placeholder 3"/>
          <p:cNvSpPr>
            <a:spLocks noGrp="1"/>
          </p:cNvSpPr>
          <p:nvPr>
            <p:ph type="ftr" sz="quarter" idx="11"/>
          </p:nvPr>
        </p:nvSpPr>
        <p:spPr/>
        <p:txBody>
          <a:bodyPr/>
          <a:lstStyle/>
          <a:p>
            <a:r>
              <a:rPr lang="en-GB" smtClean="0"/>
              <a:t>Wim Thiery</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pPr/>
              <a:t>9</a:t>
            </a:fld>
            <a:endParaRPr lang="en-GB" dirty="0"/>
          </a:p>
        </p:txBody>
      </p:sp>
      <p:sp>
        <p:nvSpPr>
          <p:cNvPr id="9" name="Title 8"/>
          <p:cNvSpPr>
            <a:spLocks noGrp="1"/>
          </p:cNvSpPr>
          <p:nvPr>
            <p:ph type="title"/>
          </p:nvPr>
        </p:nvSpPr>
        <p:spPr/>
        <p:txBody>
          <a:bodyPr/>
          <a:lstStyle/>
          <a:p>
            <a:r>
              <a:rPr lang="en-GB" dirty="0" smtClean="0"/>
              <a:t>The Lake Victoria Intense storm Early Warning System (VIEWS)</a:t>
            </a:r>
            <a:endParaRPr lang="en-GB" dirty="0"/>
          </a:p>
        </p:txBody>
      </p:sp>
      <p:sp>
        <p:nvSpPr>
          <p:cNvPr id="10" name="Rectangle 9">
            <a:hlinkClick r:id="rId5" action="ppaction://hlinksldjump"/>
          </p:cNvPr>
          <p:cNvSpPr/>
          <p:nvPr/>
        </p:nvSpPr>
        <p:spPr>
          <a:xfrm>
            <a:off x="476995" y="620714"/>
            <a:ext cx="10801200" cy="57603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6" action="ppaction://hlinksldjump"/>
          </p:cNvPr>
          <p:cNvSpPr/>
          <p:nvPr/>
        </p:nvSpPr>
        <p:spPr>
          <a:xfrm>
            <a:off x="-291211" y="4193946"/>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challenge</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18" name="Oval 17">
            <a:hlinkClick r:id="rId6" action="ppaction://hlinksldjump"/>
          </p:cNvPr>
          <p:cNvSpPr/>
          <p:nvPr/>
        </p:nvSpPr>
        <p:spPr>
          <a:xfrm>
            <a:off x="276691" y="428525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7" action="ppaction://hlinksldjump"/>
          </p:cNvPr>
          <p:cNvSpPr/>
          <p:nvPr/>
        </p:nvSpPr>
        <p:spPr>
          <a:xfrm>
            <a:off x="-291211" y="5316200"/>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The results</a:t>
            </a:r>
            <a:endParaRPr lang="en-GB" dirty="0">
              <a:solidFill>
                <a:srgbClr val="1F407A"/>
              </a:solidFill>
              <a:latin typeface="Arial Black" pitchFamily="34" charset="0"/>
              <a:ea typeface="Tahoma" pitchFamily="34" charset="0"/>
              <a:cs typeface="Tahoma" pitchFamily="34" charset="0"/>
            </a:endParaRPr>
          </a:p>
        </p:txBody>
      </p:sp>
      <p:sp>
        <p:nvSpPr>
          <p:cNvPr id="20" name="Rectangle 19">
            <a:hlinkClick r:id="rId8" action="ppaction://hlinksldjump"/>
          </p:cNvPr>
          <p:cNvSpPr/>
          <p:nvPr/>
        </p:nvSpPr>
        <p:spPr>
          <a:xfrm>
            <a:off x="-291211" y="5877328"/>
            <a:ext cx="367240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Yesterday’s forecast</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1" name="Rectangle 20">
            <a:hlinkClick r:id="rId9" action="ppaction://hlinksldjump"/>
          </p:cNvPr>
          <p:cNvSpPr/>
          <p:nvPr/>
        </p:nvSpPr>
        <p:spPr>
          <a:xfrm>
            <a:off x="-291211" y="4755073"/>
            <a:ext cx="295232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1F407A"/>
                </a:solidFill>
                <a:latin typeface="Arial Black" pitchFamily="34" charset="0"/>
                <a:ea typeface="Tahoma" pitchFamily="34" charset="0"/>
                <a:cs typeface="Tahoma" pitchFamily="34" charset="0"/>
              </a:rPr>
              <a:t>	</a:t>
            </a:r>
            <a:r>
              <a:rPr lang="en-GB" dirty="0" smtClean="0">
                <a:solidFill>
                  <a:srgbClr val="1F407A">
                    <a:alpha val="30000"/>
                  </a:srgbClr>
                </a:solidFill>
                <a:latin typeface="Arial Black" pitchFamily="34" charset="0"/>
                <a:ea typeface="Tahoma" pitchFamily="34" charset="0"/>
                <a:cs typeface="Tahoma" pitchFamily="34" charset="0"/>
              </a:rPr>
              <a:t>The idea</a:t>
            </a:r>
            <a:endParaRPr lang="en-GB" dirty="0">
              <a:solidFill>
                <a:srgbClr val="1F407A">
                  <a:alpha val="30000"/>
                </a:srgbClr>
              </a:solidFill>
              <a:latin typeface="Arial Black" pitchFamily="34" charset="0"/>
              <a:ea typeface="Tahoma" pitchFamily="34" charset="0"/>
              <a:cs typeface="Tahoma" pitchFamily="34" charset="0"/>
            </a:endParaRPr>
          </a:p>
        </p:txBody>
      </p:sp>
      <p:sp>
        <p:nvSpPr>
          <p:cNvPr id="22" name="Oval 21">
            <a:hlinkClick r:id="rId9" action="ppaction://hlinksldjump"/>
          </p:cNvPr>
          <p:cNvSpPr/>
          <p:nvPr/>
        </p:nvSpPr>
        <p:spPr>
          <a:xfrm>
            <a:off x="276691" y="483393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7" action="ppaction://hlinksldjump"/>
          </p:cNvPr>
          <p:cNvSpPr/>
          <p:nvPr/>
        </p:nvSpPr>
        <p:spPr>
          <a:xfrm>
            <a:off x="276691" y="5382616"/>
            <a:ext cx="324000" cy="324000"/>
          </a:xfrm>
          <a:prstGeom prst="ellipse">
            <a:avLst/>
          </a:prstGeom>
          <a:solidFill>
            <a:srgbClr val="1F4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p:cNvPr>
          <p:cNvSpPr/>
          <p:nvPr/>
        </p:nvSpPr>
        <p:spPr>
          <a:xfrm>
            <a:off x="276691" y="5931296"/>
            <a:ext cx="324000" cy="324000"/>
          </a:xfrm>
          <a:prstGeom prst="ellipse">
            <a:avLst/>
          </a:prstGeom>
          <a:solidFill>
            <a:schemeClr val="bg1"/>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789363" y="6525392"/>
            <a:ext cx="280831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1F407A"/>
                </a:solidFill>
                <a:latin typeface="Tahoma" pitchFamily="34" charset="0"/>
                <a:ea typeface="Tahoma" pitchFamily="34" charset="0"/>
                <a:cs typeface="Tahoma" pitchFamily="34" charset="0"/>
              </a:rPr>
              <a:t>(Thiery et al., ERL revised)</a:t>
            </a:r>
          </a:p>
        </p:txBody>
      </p:sp>
      <p:pic>
        <p:nvPicPr>
          <p:cNvPr id="34" name="Picture 33" descr="figure_01.png"/>
          <p:cNvPicPr>
            <a:picLocks noChangeAspect="1"/>
          </p:cNvPicPr>
          <p:nvPr/>
        </p:nvPicPr>
        <p:blipFill>
          <a:blip r:embed="rId10" cstate="print"/>
          <a:stretch>
            <a:fillRect/>
          </a:stretch>
        </p:blipFill>
        <p:spPr>
          <a:xfrm>
            <a:off x="3826645" y="1298366"/>
            <a:ext cx="4859262" cy="5370994"/>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th_praesentation_16zu9_en">
  <a:themeElements>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th_praesentation_16zu9_ETH2">
  <a:themeElements>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ppt/theme/theme3.xml><?xml version="1.0" encoding="utf-8"?>
<a:theme xmlns:a="http://schemas.openxmlformats.org/drawingml/2006/main" name="eth_praesentation_16zu9_ETH3">
  <a:themeElements>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ppt/theme/theme4.xml><?xml version="1.0" encoding="utf-8"?>
<a:theme xmlns:a="http://schemas.openxmlformats.org/drawingml/2006/main" name="eth_praesentation_16zu9_ETH4">
  <a:themeElements>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ppt/theme/theme5.xml><?xml version="1.0" encoding="utf-8"?>
<a:theme xmlns:a="http://schemas.openxmlformats.org/drawingml/2006/main" name="eth_praesentation_16zu9_ETH5">
  <a:themeElements>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ppt/theme/theme6.xml><?xml version="1.0" encoding="utf-8"?>
<a:theme xmlns:a="http://schemas.openxmlformats.org/drawingml/2006/main" name="eth_praesentation_16zu9_ETH6">
  <a:themeElements>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ppt/theme/theme7.xml><?xml version="1.0" encoding="utf-8"?>
<a:theme xmlns:a="http://schemas.openxmlformats.org/drawingml/2006/main" name="eth_praesentation_16zu9_ETH7">
  <a:themeElements>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ppt/theme/theme8.xml><?xml version="1.0" encoding="utf-8"?>
<a:theme xmlns:a="http://schemas.openxmlformats.org/drawingml/2006/main" name="eth_praesentation_16zu9_ETH8">
  <a:themeElements>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ppt/theme/theme9.xml><?xml version="1.0" encoding="utf-8"?>
<a:theme xmlns:a="http://schemas.openxmlformats.org/drawingml/2006/main" name="eth_praesentation_16zu9_ETH9">
  <a:themeElements>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 xmlns:thm15="http://schemas.microsoft.com/office/thememl/2012/main" name="eth_praesentation_16zu9_ETH1_d" id="{F9B539DF-8A69-4439-8089-24A40A980317}" vid="{5D9C827C-5BA7-402A-8ABB-C7F0BA4B4DEC}"/>
    </a:ext>
  </a:extLst>
</a:theme>
</file>

<file path=docProps/app.xml><?xml version="1.0" encoding="utf-8"?>
<Properties xmlns="http://schemas.openxmlformats.org/officeDocument/2006/extended-properties" xmlns:vt="http://schemas.openxmlformats.org/officeDocument/2006/docPropsVTypes">
  <Template>eth_praesentation_16zu9_en</Template>
  <TotalTime>10440</TotalTime>
  <Words>965</Words>
  <Application>Microsoft Office PowerPoint</Application>
  <PresentationFormat>Custom</PresentationFormat>
  <Paragraphs>129</Paragraphs>
  <Slides>9</Slides>
  <Notes>5</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eth_praesentation_16zu9_en</vt:lpstr>
      <vt:lpstr>eth_praesentation_16zu9_ETH2</vt:lpstr>
      <vt:lpstr>eth_praesentation_16zu9_ETH3</vt:lpstr>
      <vt:lpstr>eth_praesentation_16zu9_ETH4</vt:lpstr>
      <vt:lpstr>eth_praesentation_16zu9_ETH5</vt:lpstr>
      <vt:lpstr>eth_praesentation_16zu9_ETH6</vt:lpstr>
      <vt:lpstr>eth_praesentation_16zu9_ETH7</vt:lpstr>
      <vt:lpstr>eth_praesentation_16zu9_ETH8</vt:lpstr>
      <vt:lpstr>eth_praesentation_16zu9_ETH9</vt:lpstr>
      <vt:lpstr>The Lake Victoria Intense storm Early Warning System (VIEWS)</vt:lpstr>
      <vt:lpstr>The Lake Victoria Intense storm Early Warning System (VIEWS)</vt:lpstr>
      <vt:lpstr>The Lake Victoria Intense storm Early Warning System (VIEWS)</vt:lpstr>
      <vt:lpstr>The Lake Victoria Intense storm Early Warning System (VIEWS)</vt:lpstr>
      <vt:lpstr>The Lake Victoria Intense storm Early Warning System (VIEWS)</vt:lpstr>
      <vt:lpstr>The Lake Victoria Intense storm Early Warning System (VIEWS)</vt:lpstr>
      <vt:lpstr>The Lake Victoria Intense storm Early Warning System (VIEWS)</vt:lpstr>
      <vt:lpstr>The Lake Victoria Intense storm Early Warning System (VIEWS)</vt:lpstr>
      <vt:lpstr>The Lake Victoria Intense storm Early Warning System (VIEWS)</vt:lpstr>
    </vt:vector>
  </TitlesOfParts>
  <Company>Microsoft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wim</dc:creator>
  <cp:lastModifiedBy>wim</cp:lastModifiedBy>
  <cp:revision>786</cp:revision>
  <cp:lastPrinted>2013-06-08T11:22:51Z</cp:lastPrinted>
  <dcterms:created xsi:type="dcterms:W3CDTF">2016-02-12T15:46:07Z</dcterms:created>
  <dcterms:modified xsi:type="dcterms:W3CDTF">2017-05-03T12:52:25Z</dcterms:modified>
</cp:coreProperties>
</file>