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21" r:id="rId2"/>
    <p:sldId id="318" r:id="rId3"/>
    <p:sldId id="256" r:id="rId4"/>
    <p:sldId id="314" r:id="rId5"/>
    <p:sldId id="315" r:id="rId6"/>
    <p:sldId id="330" r:id="rId7"/>
    <p:sldId id="323" r:id="rId8"/>
    <p:sldId id="331" r:id="rId9"/>
    <p:sldId id="322" r:id="rId10"/>
    <p:sldId id="325" r:id="rId11"/>
    <p:sldId id="326" r:id="rId12"/>
    <p:sldId id="324" r:id="rId13"/>
    <p:sldId id="327" r:id="rId14"/>
    <p:sldId id="332" r:id="rId15"/>
    <p:sldId id="329" r:id="rId16"/>
    <p:sldId id="26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FF"/>
    <a:srgbClr val="339933"/>
    <a:srgbClr val="00FF00"/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/>
    <p:restoredTop sz="94194" autoAdjust="0"/>
  </p:normalViewPr>
  <p:slideViewPr>
    <p:cSldViewPr snapToGrid="0" snapToObjects="1" showGuides="1">
      <p:cViewPr varScale="1">
        <p:scale>
          <a:sx n="81" d="100"/>
          <a:sy n="81" d="100"/>
        </p:scale>
        <p:origin x="97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2BBD0-D247-E34D-9C76-810BA4B5229A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24A98-307E-E84E-9F54-BB9DCE235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5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4278240" y="10156680"/>
            <a:ext cx="3273120" cy="526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2000"/>
              </a:lnSpc>
            </a:pPr>
            <a:fld id="{5E51F6ED-5EF4-453D-99DE-50DB90878A9E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</a:t>
            </a:fld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755640" y="5078520"/>
            <a:ext cx="6048000" cy="481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3"/>
          <p:cNvSpPr/>
          <p:nvPr/>
        </p:nvSpPr>
        <p:spPr>
          <a:xfrm>
            <a:off x="755640" y="5078520"/>
            <a:ext cx="6040080" cy="480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822960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Column properties are important here- again their character and variability as a f(regimes);</a:t>
            </a:r>
          </a:p>
          <a:p>
            <a:r>
              <a:rPr lang="en-GB" dirty="0" smtClean="0"/>
              <a:t>What process variability do we see and </a:t>
            </a:r>
            <a:r>
              <a:rPr lang="en-GB" dirty="0" err="1" smtClean="0"/>
              <a:t>expecially</a:t>
            </a:r>
            <a:r>
              <a:rPr lang="en-GB" dirty="0" smtClean="0"/>
              <a:t> repeatable or systematic </a:t>
            </a:r>
            <a:r>
              <a:rPr lang="en-GB" dirty="0" err="1" smtClean="0"/>
              <a:t>behavior</a:t>
            </a:r>
            <a:r>
              <a:rPr lang="en-GB" dirty="0" smtClean="0"/>
              <a:t>.  E.g., ocean to land ice properties and contribution to total rain/snowfall.  </a:t>
            </a:r>
          </a:p>
          <a:p>
            <a:r>
              <a:rPr lang="en-GB" dirty="0" smtClean="0"/>
              <a:t>Ubiquitous layers of preferential growth of ice types and densities; ice water path contribution to liquid water path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24A98-307E-E84E-9F54-BB9DCE2357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1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B24A98-307E-E84E-9F54-BB9DCE2357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5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D6C0-E729-DF44-A6AB-47E11E909D4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FD091-54F1-784B-84BA-979099AF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2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D6C0-E729-DF44-A6AB-47E11E909D4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FD091-54F1-784B-84BA-979099AF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5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D6C0-E729-DF44-A6AB-47E11E909D4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FD091-54F1-784B-84BA-979099AF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51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D6C0-E729-DF44-A6AB-47E11E909D4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FD091-54F1-784B-84BA-979099AF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3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D6C0-E729-DF44-A6AB-47E11E909D4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FD091-54F1-784B-84BA-979099AF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5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D6C0-E729-DF44-A6AB-47E11E909D4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FD091-54F1-784B-84BA-979099AF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8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D6C0-E729-DF44-A6AB-47E11E909D4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FD091-54F1-784B-84BA-979099AF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3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D6C0-E729-DF44-A6AB-47E11E909D4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FD091-54F1-784B-84BA-979099AF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8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D6C0-E729-DF44-A6AB-47E11E909D4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FD091-54F1-784B-84BA-979099AF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9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D6C0-E729-DF44-A6AB-47E11E909D4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FD091-54F1-784B-84BA-979099AF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85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1D6C0-E729-DF44-A6AB-47E11E909D4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FD091-54F1-784B-84BA-979099AF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01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1D6C0-E729-DF44-A6AB-47E11E909D4D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FD091-54F1-784B-84BA-979099AF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0" y="-11069"/>
            <a:ext cx="9143760" cy="180680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GB" sz="2903" b="1" spc="-1" dirty="0" smtClean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Multi-Frequency </a:t>
            </a:r>
            <a:r>
              <a:rPr lang="en-GB" sz="2903" b="1" spc="-1" dirty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Radar/Passive Microwave retrievals of Cold Season Precipitation </a:t>
            </a:r>
            <a:endParaRPr lang="en-GB" sz="2903" b="1" spc="-1" dirty="0" smtClean="0">
              <a:solidFill>
                <a:srgbClr val="FF3333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GB" sz="2903" b="1" spc="-1" dirty="0" smtClean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from </a:t>
            </a:r>
            <a:r>
              <a:rPr lang="en-GB" sz="2903" b="1" spc="-1" dirty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OLYMPEX </a:t>
            </a:r>
            <a:r>
              <a:rPr lang="en-GB" sz="2903" b="1" spc="-1" dirty="0" smtClean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data</a:t>
            </a:r>
            <a:endParaRPr lang="en-GB" sz="2903" b="1" spc="-1" dirty="0">
              <a:solidFill>
                <a:srgbClr val="FF3333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46" y="1923852"/>
            <a:ext cx="9139514" cy="83335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GB" sz="2400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Frederic </a:t>
            </a:r>
            <a:r>
              <a:rPr lang="en-GB" sz="24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Tridon</a:t>
            </a:r>
            <a:r>
              <a:rPr lang="en-GB" sz="2400" spc="-1" baseline="30000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</a:t>
            </a:r>
            <a:r>
              <a:rPr lang="en-GB" sz="24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</a:t>
            </a:r>
            <a:r>
              <a:rPr lang="en-GB" sz="2400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Alessandro </a:t>
            </a:r>
            <a:r>
              <a:rPr lang="en-GB" sz="24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Battaglia</a:t>
            </a:r>
            <a:r>
              <a:rPr lang="en-GB" sz="2400" spc="-1" baseline="30000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1,2</a:t>
            </a:r>
            <a:r>
              <a:rPr lang="en-GB" sz="24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</a:t>
            </a:r>
            <a:r>
              <a:rPr lang="en-GB" sz="2400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Joe </a:t>
            </a:r>
            <a:r>
              <a:rPr lang="en-GB" sz="24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Turk</a:t>
            </a:r>
            <a:r>
              <a:rPr lang="en-GB" sz="2400" spc="-1" baseline="30000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</a:t>
            </a:r>
            <a:r>
              <a:rPr lang="en-GB" sz="24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</a:t>
            </a:r>
            <a:r>
              <a:rPr lang="en-GB" sz="2400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Simone </a:t>
            </a:r>
            <a:r>
              <a:rPr lang="en-GB" sz="24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Tanelli</a:t>
            </a:r>
            <a:r>
              <a:rPr lang="en-GB" sz="2400" spc="-1" baseline="30000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</a:t>
            </a:r>
            <a:r>
              <a:rPr lang="en-GB" sz="24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</a:t>
            </a:r>
            <a:r>
              <a:rPr lang="en-GB" sz="2400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Stefan </a:t>
            </a:r>
            <a:r>
              <a:rPr lang="en-GB" sz="24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Kneifel</a:t>
            </a:r>
            <a:r>
              <a:rPr lang="en-GB" sz="2400" spc="-1" baseline="30000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</a:t>
            </a:r>
            <a:r>
              <a:rPr lang="en-GB" sz="24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</a:t>
            </a:r>
            <a:r>
              <a:rPr lang="en-GB" sz="2400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Jussi</a:t>
            </a:r>
            <a:r>
              <a:rPr lang="en-GB" sz="2400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GB" sz="24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Leinonen</a:t>
            </a:r>
            <a:r>
              <a:rPr lang="en-GB" sz="2400" spc="-1" baseline="30000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</a:t>
            </a:r>
            <a:r>
              <a:rPr lang="en-GB" sz="24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GB" sz="2400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and </a:t>
            </a:r>
            <a:r>
              <a:rPr lang="en-GB" sz="2400" spc="-1" dirty="0" err="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Pavlos</a:t>
            </a:r>
            <a:r>
              <a:rPr lang="en-GB" sz="2400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GB" sz="24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Kollias</a:t>
            </a:r>
            <a:r>
              <a:rPr lang="en-GB" sz="2400" spc="-1" baseline="30000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5</a:t>
            </a:r>
          </a:p>
          <a:p>
            <a:pPr algn="ctr">
              <a:lnSpc>
                <a:spcPct val="100000"/>
              </a:lnSpc>
            </a:pPr>
            <a:r>
              <a:rPr lang="en-GB" sz="2400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</a:t>
            </a:r>
            <a:r>
              <a:rPr lang="en-GB" sz="2400" spc="-1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nd </a:t>
            </a:r>
            <a:r>
              <a:rPr lang="en-GB" sz="24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OLYMPEX team</a:t>
            </a:r>
            <a:endParaRPr lang="en-GB" sz="2400" spc="-1" dirty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n-GB" sz="1633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8" name="Picture 157"/>
          <p:cNvPicPr/>
          <p:nvPr/>
        </p:nvPicPr>
        <p:blipFill>
          <a:blip r:embed="rId3"/>
          <a:stretch/>
        </p:blipFill>
        <p:spPr>
          <a:xfrm>
            <a:off x="5421854" y="4519121"/>
            <a:ext cx="2742931" cy="845743"/>
          </a:xfrm>
          <a:prstGeom prst="rect">
            <a:avLst/>
          </a:prstGeom>
          <a:ln>
            <a:noFill/>
          </a:ln>
        </p:spPr>
      </p:pic>
      <p:pic>
        <p:nvPicPr>
          <p:cNvPr id="159" name="Picture 158"/>
          <p:cNvPicPr/>
          <p:nvPr/>
        </p:nvPicPr>
        <p:blipFill>
          <a:blip r:embed="rId4"/>
          <a:stretch/>
        </p:blipFill>
        <p:spPr>
          <a:xfrm>
            <a:off x="507697" y="4576110"/>
            <a:ext cx="2845799" cy="839935"/>
          </a:xfrm>
          <a:prstGeom prst="rect">
            <a:avLst/>
          </a:prstGeom>
          <a:ln>
            <a:noFill/>
          </a:ln>
        </p:spPr>
      </p:pic>
      <p:sp>
        <p:nvSpPr>
          <p:cNvPr id="160" name="CustomShape 3"/>
          <p:cNvSpPr/>
          <p:nvPr/>
        </p:nvSpPr>
        <p:spPr>
          <a:xfrm>
            <a:off x="675009" y="3294287"/>
            <a:ext cx="5485733" cy="123468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2452" rIns="81638" bIns="42452"/>
          <a:lstStyle/>
          <a:p>
            <a:pPr>
              <a:lnSpc>
                <a:spcPct val="100000"/>
              </a:lnSpc>
            </a:pPr>
            <a:r>
              <a:rPr lang="en-GB" sz="10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1. </a:t>
            </a:r>
            <a:r>
              <a:rPr lang="en-GB" sz="1000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Department of Physics and Astronomy, University of Leicester, UK</a:t>
            </a:r>
            <a:endParaRPr lang="en-GB" sz="1000" spc="-1" dirty="0" smtClean="0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000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2. National Centre for Earth Observation, University of Leicester, Leicester, United Kingdom, Department of Physics and Astronomy, University of Leicester, UK</a:t>
            </a:r>
            <a:endParaRPr lang="en-GB" sz="1000" spc="-1" dirty="0" smtClean="0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000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3</a:t>
            </a:r>
            <a:r>
              <a:rPr lang="en-GB" sz="1000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. NASA JPL, California Institute of Technology, USA</a:t>
            </a:r>
          </a:p>
          <a:p>
            <a:pPr>
              <a:lnSpc>
                <a:spcPct val="100000"/>
              </a:lnSpc>
            </a:pPr>
            <a:r>
              <a:rPr lang="en-GB" sz="1000" spc="-1" dirty="0" smtClean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4. University of Cologne, Institute of Geophysics and Meteorology   </a:t>
            </a:r>
          </a:p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5. Stony Brook University, School of Marine and Atmospheric Sciences </a:t>
            </a:r>
            <a:endParaRPr lang="en-GB" sz="1089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69" y="5793904"/>
            <a:ext cx="4057650" cy="1123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5" y="5533921"/>
            <a:ext cx="2840794" cy="707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01" y="5416045"/>
            <a:ext cx="957263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75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8" y="3821114"/>
            <a:ext cx="3960000" cy="2970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587833" y="6356350"/>
            <a:ext cx="2133600" cy="365125"/>
          </a:xfrm>
        </p:spPr>
        <p:txBody>
          <a:bodyPr/>
          <a:lstStyle/>
          <a:p>
            <a:fld id="{ACA5A2F3-5366-48CE-AEFF-F6CE2F1E03D2}" type="slidenum">
              <a:rPr lang="fr-FR" smtClean="0"/>
              <a:t>10</a:t>
            </a:fld>
            <a:endParaRPr lang="fr-FR" dirty="0"/>
          </a:p>
        </p:txBody>
      </p:sp>
      <p:sp>
        <p:nvSpPr>
          <p:cNvPr id="17" name="TextBox 16"/>
          <p:cNvSpPr txBox="1"/>
          <p:nvPr/>
        </p:nvSpPr>
        <p:spPr>
          <a:xfrm>
            <a:off x="896981" y="3666316"/>
            <a:ext cx="33353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Flux [mm h</a:t>
            </a:r>
            <a:r>
              <a:rPr lang="en-GB" b="1" baseline="30000" dirty="0" smtClean="0"/>
              <a:t>-1</a:t>
            </a:r>
            <a:r>
              <a:rPr lang="en-GB" b="1" dirty="0" smtClean="0"/>
              <a:t>]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7" y="711842"/>
            <a:ext cx="3960000" cy="2969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0" y="711842"/>
            <a:ext cx="3960000" cy="2970000"/>
          </a:xfrm>
          <a:prstGeom prst="rect">
            <a:avLst/>
          </a:prstGeom>
        </p:spPr>
      </p:pic>
      <p:sp>
        <p:nvSpPr>
          <p:cNvPr id="12" name="CustomShape 1"/>
          <p:cNvSpPr/>
          <p:nvPr/>
        </p:nvSpPr>
        <p:spPr>
          <a:xfrm>
            <a:off x="0" y="2"/>
            <a:ext cx="9144000" cy="677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Retrieval with </a:t>
            </a:r>
            <a:r>
              <a:rPr lang="en-GB" sz="3200" b="1" spc="-1" dirty="0" err="1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leinonenC</a:t>
            </a:r>
            <a:r>
              <a:rPr lang="en-GB" sz="3200" b="1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habit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8090" y="535578"/>
            <a:ext cx="3174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Mean volume diameter [mm]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168547" y="531222"/>
            <a:ext cx="3174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Water content [g m</a:t>
            </a:r>
            <a:r>
              <a:rPr lang="en-GB" b="1" baseline="30000" dirty="0" smtClean="0"/>
              <a:t>-3</a:t>
            </a:r>
            <a:r>
              <a:rPr lang="en-GB" b="1" dirty="0" smtClean="0"/>
              <a:t>]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99870" y="4035648"/>
            <a:ext cx="49116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dirty="0" smtClean="0"/>
              <a:t>Retrieved rain microphysics well constrained in the retrieval</a:t>
            </a:r>
          </a:p>
          <a:p>
            <a:pPr marL="342900" indent="-342900">
              <a:buAutoNum type="arabicParenR"/>
            </a:pPr>
            <a:r>
              <a:rPr lang="en-GB" dirty="0" smtClean="0"/>
              <a:t>Clearly increase of </a:t>
            </a:r>
            <a:r>
              <a:rPr lang="en-GB" dirty="0" err="1" smtClean="0"/>
              <a:t>D</a:t>
            </a:r>
            <a:r>
              <a:rPr lang="en-GB" baseline="-25000" dirty="0" err="1" smtClean="0"/>
              <a:t>m</a:t>
            </a:r>
            <a:r>
              <a:rPr lang="en-GB" dirty="0" smtClean="0"/>
              <a:t> (1 mm over ocean to 1.5 mm over orography)</a:t>
            </a:r>
          </a:p>
          <a:p>
            <a:pPr marL="342900" indent="-342900">
              <a:buAutoNum type="arabicParenR"/>
            </a:pPr>
            <a:r>
              <a:rPr lang="en-GB" dirty="0" smtClean="0"/>
              <a:t>Retrieved snow microphysics strongly dependent on snow scattering model 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499616" y="2693112"/>
            <a:ext cx="1171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Melting layer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22369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8" y="3821114"/>
            <a:ext cx="3960000" cy="29699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587833" y="6356350"/>
            <a:ext cx="2133600" cy="365125"/>
          </a:xfrm>
        </p:spPr>
        <p:txBody>
          <a:bodyPr/>
          <a:lstStyle/>
          <a:p>
            <a:fld id="{ACA5A2F3-5366-48CE-AEFF-F6CE2F1E03D2}" type="slidenum">
              <a:rPr lang="fr-FR" smtClean="0"/>
              <a:t>11</a:t>
            </a:fld>
            <a:endParaRPr lang="fr-FR" dirty="0"/>
          </a:p>
        </p:txBody>
      </p:sp>
      <p:sp>
        <p:nvSpPr>
          <p:cNvPr id="17" name="TextBox 16"/>
          <p:cNvSpPr txBox="1"/>
          <p:nvPr/>
        </p:nvSpPr>
        <p:spPr>
          <a:xfrm>
            <a:off x="896981" y="3666316"/>
            <a:ext cx="33353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Flux [mm h</a:t>
            </a:r>
            <a:r>
              <a:rPr lang="en-GB" b="1" baseline="30000" dirty="0" smtClean="0"/>
              <a:t>-1</a:t>
            </a:r>
            <a:r>
              <a:rPr lang="en-GB" b="1" dirty="0" smtClean="0"/>
              <a:t>]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8" y="711842"/>
            <a:ext cx="3959998" cy="2969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0" y="711842"/>
            <a:ext cx="3960000" cy="2969999"/>
          </a:xfrm>
          <a:prstGeom prst="rect">
            <a:avLst/>
          </a:prstGeom>
        </p:spPr>
      </p:pic>
      <p:sp>
        <p:nvSpPr>
          <p:cNvPr id="12" name="CustomShape 1"/>
          <p:cNvSpPr/>
          <p:nvPr/>
        </p:nvSpPr>
        <p:spPr>
          <a:xfrm>
            <a:off x="0" y="2"/>
            <a:ext cx="9144000" cy="677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Retrieval with hoganwestbrook2017 habit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8090" y="535578"/>
            <a:ext cx="3174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Mean volume diameter [mm]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168547" y="531222"/>
            <a:ext cx="3174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Water content [g m</a:t>
            </a:r>
            <a:r>
              <a:rPr lang="en-GB" b="1" baseline="30000" dirty="0" smtClean="0"/>
              <a:t>-3</a:t>
            </a:r>
            <a:r>
              <a:rPr lang="en-GB" b="1" dirty="0" smtClean="0"/>
              <a:t>]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67266" y="4741818"/>
            <a:ext cx="3797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Multiple possible solutions 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 filter unrealistic ones using in-situ statistics, matching with PIA and TBs, cost function, continuity in flux, etc.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815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14835" r="9956" b="17170"/>
          <a:stretch/>
        </p:blipFill>
        <p:spPr bwMode="auto">
          <a:xfrm>
            <a:off x="35496" y="930820"/>
            <a:ext cx="8964489" cy="406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stomShape 1"/>
          <p:cNvSpPr/>
          <p:nvPr/>
        </p:nvSpPr>
        <p:spPr>
          <a:xfrm>
            <a:off x="0" y="2"/>
            <a:ext cx="9144000" cy="677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PSD statistics from in-situ measurements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219304" y="4920572"/>
            <a:ext cx="4650377" cy="107529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64C80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64C80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64C80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64C80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464C80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fr-FR" sz="1800" i="1" kern="0" dirty="0" err="1">
                <a:solidFill>
                  <a:schemeClr val="tx1"/>
                </a:solidFill>
              </a:rPr>
              <a:t>From</a:t>
            </a:r>
            <a:r>
              <a:rPr lang="fr-FR" sz="1800" i="1" kern="0" dirty="0">
                <a:solidFill>
                  <a:schemeClr val="tx1"/>
                </a:solidFill>
              </a:rPr>
              <a:t> </a:t>
            </a:r>
            <a:r>
              <a:rPr lang="fr-FR" sz="1800" i="1" kern="0" dirty="0" err="1" smtClean="0">
                <a:solidFill>
                  <a:schemeClr val="tx1"/>
                </a:solidFill>
              </a:rPr>
              <a:t>McFarquhar</a:t>
            </a:r>
            <a:r>
              <a:rPr lang="fr-FR" sz="1800" i="1" kern="0" dirty="0" smtClean="0">
                <a:solidFill>
                  <a:schemeClr val="tx1"/>
                </a:solidFill>
              </a:rPr>
              <a:t> et al., </a:t>
            </a:r>
            <a:r>
              <a:rPr lang="fr-FR" sz="1800" i="1" kern="0" dirty="0">
                <a:solidFill>
                  <a:schemeClr val="tx1"/>
                </a:solidFill>
              </a:rPr>
              <a:t>2017: Aircraft PSD </a:t>
            </a:r>
            <a:r>
              <a:rPr lang="fr-FR" sz="1800" i="1" kern="0" dirty="0" err="1">
                <a:solidFill>
                  <a:schemeClr val="tx1"/>
                </a:solidFill>
              </a:rPr>
              <a:t>Studies</a:t>
            </a:r>
            <a:r>
              <a:rPr lang="fr-FR" sz="1800" i="1" kern="0" dirty="0">
                <a:solidFill>
                  <a:schemeClr val="tx1"/>
                </a:solidFill>
              </a:rPr>
              <a:t> </a:t>
            </a:r>
            <a:r>
              <a:rPr lang="fr-FR" sz="1800" i="1" kern="0" dirty="0" err="1">
                <a:solidFill>
                  <a:schemeClr val="tx1"/>
                </a:solidFill>
              </a:rPr>
              <a:t>Using</a:t>
            </a:r>
            <a:r>
              <a:rPr lang="fr-FR" sz="1800" i="1" kern="0" dirty="0">
                <a:solidFill>
                  <a:schemeClr val="tx1"/>
                </a:solidFill>
              </a:rPr>
              <a:t> UND Citation Data, OLYMPEX Workshop, Seattle, 22 March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805" y="6049918"/>
            <a:ext cx="4119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 smtClean="0"/>
              <a:t>Snow </a:t>
            </a:r>
            <a:r>
              <a:rPr lang="en-GB" sz="2000" dirty="0" err="1" smtClean="0"/>
              <a:t>D</a:t>
            </a:r>
            <a:r>
              <a:rPr lang="en-GB" sz="2000" baseline="-25000" dirty="0" err="1" smtClean="0"/>
              <a:t>m</a:t>
            </a:r>
            <a:r>
              <a:rPr lang="en-GB" sz="2000" dirty="0" smtClean="0"/>
              <a:t> </a:t>
            </a:r>
            <a:r>
              <a:rPr lang="en-GB" sz="2000" dirty="0"/>
              <a:t>rarely larger than 2.5 mm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700" y="4637315"/>
            <a:ext cx="24819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/>
              <a:t>D</a:t>
            </a:r>
            <a:r>
              <a:rPr lang="en-GB" sz="1400" baseline="-25000" dirty="0" err="1" smtClean="0"/>
              <a:t>m</a:t>
            </a:r>
            <a:r>
              <a:rPr lang="en-GB" sz="1400" dirty="0" smtClean="0"/>
              <a:t> [mm]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1" y="4646022"/>
            <a:ext cx="24819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/>
              <a:t>D</a:t>
            </a:r>
            <a:r>
              <a:rPr lang="en-GB" sz="1400" baseline="-25000" dirty="0" err="1" smtClean="0"/>
              <a:t>m</a:t>
            </a:r>
            <a:r>
              <a:rPr lang="en-GB" sz="1400" dirty="0" smtClean="0"/>
              <a:t> [mm]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960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0" y="2"/>
            <a:ext cx="9144000" cy="677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Unrealistic </a:t>
            </a:r>
            <a:r>
              <a:rPr lang="en-GB" sz="3200" b="1" spc="-1" dirty="0" err="1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</a:t>
            </a:r>
            <a:r>
              <a:rPr lang="en-GB" sz="3200" b="1" spc="-1" baseline="-25000" dirty="0" err="1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</a:t>
            </a:r>
            <a:r>
              <a:rPr lang="en-GB" sz="3200" b="1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compared to in-situ measurements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92" y="4803762"/>
            <a:ext cx="2784000" cy="208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1" y="4803762"/>
            <a:ext cx="2784000" cy="208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4" y="4803762"/>
            <a:ext cx="2784000" cy="208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11" y="574963"/>
            <a:ext cx="2784001" cy="208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20" y="574963"/>
            <a:ext cx="2784000" cy="208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83" y="574963"/>
            <a:ext cx="2784001" cy="208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92" y="2696014"/>
            <a:ext cx="2784000" cy="208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01" y="2696014"/>
            <a:ext cx="2784000" cy="208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4" y="2696014"/>
            <a:ext cx="2784000" cy="20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47864" y="5085184"/>
            <a:ext cx="24545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Similar with </a:t>
            </a:r>
            <a:r>
              <a:rPr lang="en-GB" dirty="0" err="1" smtClean="0"/>
              <a:t>leinonenB</a:t>
            </a:r>
            <a:endParaRPr lang="en-GB" dirty="0"/>
          </a:p>
        </p:txBody>
      </p:sp>
      <p:sp>
        <p:nvSpPr>
          <p:cNvPr id="13" name="Multiply 12"/>
          <p:cNvSpPr/>
          <p:nvPr/>
        </p:nvSpPr>
        <p:spPr>
          <a:xfrm>
            <a:off x="107504" y="133458"/>
            <a:ext cx="2952328" cy="2647470"/>
          </a:xfrm>
          <a:prstGeom prst="mathMultiply">
            <a:avLst>
              <a:gd name="adj1" fmla="val 154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Multiply 13"/>
          <p:cNvSpPr/>
          <p:nvPr/>
        </p:nvSpPr>
        <p:spPr>
          <a:xfrm>
            <a:off x="3101847" y="132702"/>
            <a:ext cx="2952328" cy="2647470"/>
          </a:xfrm>
          <a:prstGeom prst="mathMultiply">
            <a:avLst>
              <a:gd name="adj1" fmla="val 154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Multiply 14"/>
          <p:cNvSpPr/>
          <p:nvPr/>
        </p:nvSpPr>
        <p:spPr>
          <a:xfrm>
            <a:off x="3027464" y="2310066"/>
            <a:ext cx="2952328" cy="2647470"/>
          </a:xfrm>
          <a:prstGeom prst="mathMultiply">
            <a:avLst>
              <a:gd name="adj1" fmla="val 154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Multiply 15"/>
          <p:cNvSpPr/>
          <p:nvPr/>
        </p:nvSpPr>
        <p:spPr>
          <a:xfrm>
            <a:off x="5943422" y="2283711"/>
            <a:ext cx="2952328" cy="2647470"/>
          </a:xfrm>
          <a:prstGeom prst="mathMultiply">
            <a:avLst>
              <a:gd name="adj1" fmla="val 154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6684264" y="923544"/>
            <a:ext cx="1728216" cy="138652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84264" y="923544"/>
            <a:ext cx="1728216" cy="122529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0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1" y="3755051"/>
            <a:ext cx="7813019" cy="2930301"/>
          </a:xfrm>
          <a:prstGeom prst="rect">
            <a:avLst/>
          </a:prstGeom>
        </p:spPr>
      </p:pic>
      <p:sp>
        <p:nvSpPr>
          <p:cNvPr id="2" name="CustomShape 1"/>
          <p:cNvSpPr/>
          <p:nvPr/>
        </p:nvSpPr>
        <p:spPr>
          <a:xfrm>
            <a:off x="0" y="2"/>
            <a:ext cx="9144000" cy="677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Matching with PIA and TBs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865168"/>
            <a:ext cx="7920000" cy="29704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387737" y="561703"/>
            <a:ext cx="0" cy="590441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78333" y="627016"/>
            <a:ext cx="1395767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</a:rPr>
              <a:t>Over ocean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2216" y="635723"/>
            <a:ext cx="1221040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</a:rPr>
              <a:t>Over land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461" y="1249679"/>
            <a:ext cx="417102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</a:rPr>
              <a:t>W</a:t>
            </a:r>
            <a:endParaRPr lang="en-GB" sz="2000" b="1" dirty="0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582563" y="1449734"/>
            <a:ext cx="357963" cy="243"/>
          </a:xfrm>
          <a:prstGeom prst="straightConnector1">
            <a:avLst/>
          </a:prstGeom>
          <a:ln>
            <a:solidFill>
              <a:srgbClr val="00206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231" y="2577735"/>
            <a:ext cx="449097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rgbClr val="002060"/>
                </a:solidFill>
              </a:rPr>
              <a:t>Ka</a:t>
            </a:r>
            <a:endParaRPr lang="en-GB" sz="2000" b="1" dirty="0">
              <a:solidFill>
                <a:srgbClr val="002060"/>
              </a:solidFill>
            </a:endParaRP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>
            <a:off x="636328" y="2777790"/>
            <a:ext cx="325968" cy="243"/>
          </a:xfrm>
          <a:prstGeom prst="straightConnector1">
            <a:avLst/>
          </a:prstGeom>
          <a:ln>
            <a:solidFill>
              <a:srgbClr val="00206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2875" y="3161214"/>
            <a:ext cx="460832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</a:rPr>
              <a:t>Ku</a:t>
            </a:r>
            <a:endParaRPr lang="en-GB" sz="2000" b="1" dirty="0">
              <a:solidFill>
                <a:srgbClr val="002060"/>
              </a:solidFill>
            </a:endParaRPr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>
            <a:off x="643707" y="3361269"/>
            <a:ext cx="314233" cy="243"/>
          </a:xfrm>
          <a:prstGeom prst="straightConnector1">
            <a:avLst/>
          </a:prstGeom>
          <a:ln>
            <a:solidFill>
              <a:srgbClr val="00206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24482" y="3915983"/>
            <a:ext cx="872355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</a:rPr>
              <a:t>85GHz</a:t>
            </a:r>
            <a:endParaRPr lang="en-GB" sz="20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>
            <a:off x="847873" y="4116038"/>
            <a:ext cx="410484" cy="200055"/>
          </a:xfrm>
          <a:prstGeom prst="straightConnector1">
            <a:avLst/>
          </a:prstGeom>
          <a:ln>
            <a:solidFill>
              <a:srgbClr val="00206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175" y="5938571"/>
            <a:ext cx="872355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</a:rPr>
              <a:t>10GHz</a:t>
            </a:r>
            <a:endParaRPr lang="en-GB" sz="2000" b="1" dirty="0">
              <a:solidFill>
                <a:srgbClr val="002060"/>
              </a:solidFill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 flipV="1">
            <a:off x="907530" y="6018962"/>
            <a:ext cx="410484" cy="119664"/>
          </a:xfrm>
          <a:prstGeom prst="straightConnector1">
            <a:avLst/>
          </a:prstGeom>
          <a:ln>
            <a:solidFill>
              <a:srgbClr val="00206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04265" y="2429319"/>
            <a:ext cx="386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 smtClean="0"/>
              <a:t>Is </a:t>
            </a:r>
            <a:r>
              <a:rPr lang="en-GB" i="1" u="sng" dirty="0" err="1" smtClean="0"/>
              <a:t>PIA@Ka</a:t>
            </a:r>
            <a:r>
              <a:rPr lang="en-GB" i="1" u="sng" dirty="0" smtClean="0"/>
              <a:t> really 6 times </a:t>
            </a:r>
            <a:r>
              <a:rPr lang="en-GB" i="1" u="sng" dirty="0" err="1" smtClean="0"/>
              <a:t>PIA@Ku</a:t>
            </a:r>
            <a:r>
              <a:rPr lang="en-GB" i="1" u="sng" dirty="0" smtClean="0"/>
              <a:t>?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3593" y="5094275"/>
            <a:ext cx="872355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</a:rPr>
              <a:t>19GHz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83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0" y="2"/>
            <a:ext cx="9144000" cy="677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Flux continuity between snow and rain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0" y="1678169"/>
            <a:ext cx="8421555" cy="31585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2232" y="1275344"/>
            <a:ext cx="568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Flux relative change [%] = (snow rate – rain rate) / rain rate</a:t>
            </a:r>
            <a:endParaRPr lang="en-GB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82055" y="5310139"/>
            <a:ext cx="7652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 first instance, the flux change could be expected to be close to zero?</a:t>
            </a:r>
          </a:p>
          <a:p>
            <a:r>
              <a:rPr lang="en-GB" dirty="0" smtClean="0"/>
              <a:t>but it can change if microphysics processes strongly modify the shape of the PSD (e.g. aggregation in the melting layer, evaporation below cloud base, …)</a:t>
            </a:r>
          </a:p>
          <a:p>
            <a:r>
              <a:rPr lang="en-GB" dirty="0" smtClean="0"/>
              <a:t>On going work (parametrization of fall speed still with large uncertainties </a:t>
            </a:r>
            <a:r>
              <a:rPr lang="en-GB" dirty="0" smtClean="0">
                <a:sym typeface="Wingdings" panose="05000000000000000000" pitchFamily="2" charset="2"/>
              </a:rPr>
              <a:t> MASC observation </a:t>
            </a:r>
            <a:r>
              <a:rPr lang="en-GB" smtClean="0">
                <a:sym typeface="Wingdings" panose="05000000000000000000" pitchFamily="2" charset="2"/>
              </a:rPr>
              <a:t>could help</a:t>
            </a:r>
            <a:r>
              <a:rPr lang="en-GB" smtClean="0"/>
              <a:t>)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51560" y="3639312"/>
            <a:ext cx="7635240" cy="68580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325187" y="2934270"/>
            <a:ext cx="1312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Factor</a:t>
            </a:r>
          </a:p>
          <a:p>
            <a:pPr algn="ctr"/>
            <a:r>
              <a:rPr lang="en-GB" dirty="0" smtClean="0"/>
              <a:t> 2 boundary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44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7184"/>
            <a:ext cx="91439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Optimal estimation retrieval for multi-wavelength active and passive microwave OLYMPEX airborne observations </a:t>
            </a:r>
            <a:r>
              <a:rPr lang="en-US" dirty="0" smtClean="0">
                <a:latin typeface="Arial"/>
                <a:cs typeface="Arial"/>
              </a:rPr>
              <a:t>developed with recently developed scattering properties LUT.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339933"/>
                </a:solidFill>
                <a:latin typeface="Arial"/>
                <a:cs typeface="Arial"/>
              </a:rPr>
              <a:t>Rain microphysics well constrained by observations </a:t>
            </a:r>
            <a:r>
              <a:rPr lang="en-US" dirty="0" smtClean="0">
                <a:latin typeface="Arial"/>
                <a:cs typeface="Arial"/>
                <a:sym typeface="Wingdings" panose="05000000000000000000" pitchFamily="2" charset="2"/>
              </a:rPr>
              <a:t> for the example shown there is an increase of </a:t>
            </a:r>
            <a:r>
              <a:rPr lang="en-US" dirty="0" err="1" smtClean="0">
                <a:latin typeface="Arial"/>
                <a:cs typeface="Arial"/>
                <a:sym typeface="Wingdings" panose="05000000000000000000" pitchFamily="2" charset="2"/>
              </a:rPr>
              <a:t>Dm</a:t>
            </a:r>
            <a:r>
              <a:rPr lang="en-US" dirty="0" smtClean="0">
                <a:latin typeface="Arial"/>
                <a:cs typeface="Arial"/>
                <a:sym typeface="Wingdings" panose="05000000000000000000" pitchFamily="2" charset="2"/>
              </a:rPr>
              <a:t> moving from the ocean inland (confirmed by </a:t>
            </a:r>
            <a:r>
              <a:rPr lang="en-US" dirty="0" err="1" smtClean="0">
                <a:latin typeface="Arial"/>
                <a:cs typeface="Arial"/>
                <a:sym typeface="Wingdings" panose="05000000000000000000" pitchFamily="2" charset="2"/>
              </a:rPr>
              <a:t>disdrometers</a:t>
            </a:r>
            <a:r>
              <a:rPr lang="en-US" dirty="0" smtClean="0">
                <a:latin typeface="Arial"/>
                <a:cs typeface="Arial"/>
                <a:sym typeface="Wingdings" panose="05000000000000000000" pitchFamily="2" charset="2"/>
              </a:rPr>
              <a:t> observations) 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00FF"/>
                </a:solidFill>
                <a:latin typeface="Arial"/>
                <a:cs typeface="Arial"/>
              </a:rPr>
              <a:t>Snow microphysics still challenging </a:t>
            </a:r>
            <a:r>
              <a:rPr lang="en-US" dirty="0" smtClean="0">
                <a:latin typeface="Arial"/>
                <a:cs typeface="Arial"/>
              </a:rPr>
              <a:t>(difficult to discriminate between different degree of riming </a:t>
            </a:r>
            <a:r>
              <a:rPr lang="en-US" dirty="0" smtClean="0">
                <a:latin typeface="Arial"/>
                <a:cs typeface="Arial"/>
                <a:sym typeface="Wingdings" panose="05000000000000000000" pitchFamily="2" charset="2"/>
              </a:rPr>
              <a:t> triple frequency signatures are not so clear as previously highlighted in some case studies  in situ constraints crucial to down-select solutions)</a:t>
            </a:r>
          </a:p>
          <a:p>
            <a:endParaRPr lang="en-US" dirty="0">
              <a:latin typeface="Arial"/>
              <a:cs typeface="Arial"/>
              <a:sym typeface="Wingdings" panose="05000000000000000000" pitchFamily="2" charset="2"/>
            </a:endParaRPr>
          </a:p>
          <a:p>
            <a:r>
              <a:rPr lang="en-US" dirty="0" smtClean="0">
                <a:solidFill>
                  <a:srgbClr val="FF9900"/>
                </a:solidFill>
                <a:latin typeface="Arial"/>
                <a:cs typeface="Arial"/>
                <a:sym typeface="Wingdings" panose="05000000000000000000" pitchFamily="2" charset="2"/>
              </a:rPr>
              <a:t>Bright band extinction need to be better parametrized as a function of rain rate </a:t>
            </a:r>
            <a:r>
              <a:rPr lang="en-US" dirty="0" smtClean="0">
                <a:latin typeface="Arial"/>
                <a:cs typeface="Arial"/>
                <a:sym typeface="Wingdings" panose="05000000000000000000" pitchFamily="2" charset="2"/>
              </a:rPr>
              <a:t>(important for Ku-</a:t>
            </a:r>
            <a:r>
              <a:rPr lang="en-US" dirty="0" err="1" smtClean="0">
                <a:latin typeface="Arial"/>
                <a:cs typeface="Arial"/>
                <a:sym typeface="Wingdings" panose="05000000000000000000" pitchFamily="2" charset="2"/>
              </a:rPr>
              <a:t>Ka</a:t>
            </a:r>
            <a:r>
              <a:rPr lang="en-US" dirty="0" smtClean="0">
                <a:latin typeface="Arial"/>
                <a:cs typeface="Arial"/>
                <a:sym typeface="Wingdings" panose="05000000000000000000" pitchFamily="2" charset="2"/>
              </a:rPr>
              <a:t> PIA relationship critical to derive PIA over land)</a:t>
            </a:r>
          </a:p>
          <a:p>
            <a:endParaRPr lang="en-US" dirty="0" smtClean="0">
              <a:latin typeface="Arial"/>
              <a:cs typeface="Arial"/>
              <a:sym typeface="Wingdings" panose="05000000000000000000" pitchFamily="2" charset="2"/>
            </a:endParaRPr>
          </a:p>
          <a:p>
            <a:r>
              <a:rPr lang="en-US" dirty="0" smtClean="0">
                <a:latin typeface="Arial"/>
                <a:cs typeface="Arial"/>
                <a:sym typeface="Wingdings" panose="05000000000000000000" pitchFamily="2" charset="2"/>
              </a:rPr>
              <a:t>Future work: analysis currently restricted to few legs will be extended to the most interesting OLYMPEX case studies (including GPM overpasses)  identification of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GB" dirty="0">
                <a:latin typeface="Arial"/>
                <a:cs typeface="Arial"/>
              </a:rPr>
              <a:t>process variability </a:t>
            </a:r>
            <a:r>
              <a:rPr lang="en-GB" dirty="0" smtClean="0">
                <a:latin typeface="Arial"/>
                <a:cs typeface="Arial"/>
              </a:rPr>
              <a:t>(ice </a:t>
            </a:r>
            <a:r>
              <a:rPr lang="en-GB" dirty="0">
                <a:latin typeface="Arial"/>
                <a:cs typeface="Arial"/>
              </a:rPr>
              <a:t>properties and contribution to total </a:t>
            </a:r>
            <a:r>
              <a:rPr lang="en-GB" dirty="0" smtClean="0">
                <a:latin typeface="Arial"/>
                <a:cs typeface="Arial"/>
              </a:rPr>
              <a:t>rain/snowfall) as a function of regimes still challenging based on airborne-only measurements.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3" name="CustomShape 1"/>
          <p:cNvSpPr/>
          <p:nvPr/>
        </p:nvSpPr>
        <p:spPr>
          <a:xfrm>
            <a:off x="0" y="2"/>
            <a:ext cx="9144000" cy="677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Conclusions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10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7" y="883105"/>
            <a:ext cx="49700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Olympic Mountains Experiment (OLYMPEX) took place during the </a:t>
            </a:r>
            <a:r>
              <a:rPr lang="en-GB" dirty="0" smtClean="0"/>
              <a:t>2015-2016 </a:t>
            </a:r>
            <a:r>
              <a:rPr lang="en-GB" dirty="0"/>
              <a:t>fall-winter </a:t>
            </a:r>
            <a:r>
              <a:rPr lang="en-GB" dirty="0" smtClean="0"/>
              <a:t>season </a:t>
            </a:r>
            <a:r>
              <a:rPr lang="en-GB" dirty="0"/>
              <a:t>in the vicinity of the mountainous Olympic Peninsula of Washington State</a:t>
            </a:r>
            <a:r>
              <a:rPr lang="en-GB" dirty="0" smtClean="0"/>
              <a:t>. Two goals:</a:t>
            </a:r>
          </a:p>
          <a:p>
            <a:endParaRPr lang="en-GB" dirty="0"/>
          </a:p>
          <a:p>
            <a:pPr marL="342900" indent="-342900">
              <a:buAutoNum type="arabicParenR"/>
            </a:pPr>
            <a:r>
              <a:rPr lang="en-GB" dirty="0" smtClean="0"/>
              <a:t>To collect </a:t>
            </a:r>
            <a:r>
              <a:rPr lang="en-GB" dirty="0"/>
              <a:t>a statistically </a:t>
            </a:r>
            <a:r>
              <a:rPr lang="en-GB" dirty="0" smtClean="0"/>
              <a:t>significant dataset </a:t>
            </a:r>
            <a:r>
              <a:rPr lang="en-GB" dirty="0"/>
              <a:t>in </a:t>
            </a:r>
            <a:r>
              <a:rPr lang="en-GB" b="1" dirty="0" err="1">
                <a:solidFill>
                  <a:srgbClr val="008000"/>
                </a:solidFill>
              </a:rPr>
              <a:t>midlatitude</a:t>
            </a:r>
            <a:r>
              <a:rPr lang="en-GB" b="1" dirty="0">
                <a:solidFill>
                  <a:srgbClr val="008000"/>
                </a:solidFill>
              </a:rPr>
              <a:t> cyclones upstream of, over, and downstream of a </a:t>
            </a:r>
            <a:r>
              <a:rPr lang="en-GB" b="1" dirty="0" smtClean="0">
                <a:solidFill>
                  <a:srgbClr val="008000"/>
                </a:solidFill>
              </a:rPr>
              <a:t>mountain range</a:t>
            </a:r>
            <a:r>
              <a:rPr lang="en-GB" dirty="0" smtClean="0"/>
              <a:t> </a:t>
            </a:r>
            <a:r>
              <a:rPr lang="en-GB" dirty="0" smtClean="0">
                <a:sym typeface="Wingdings" panose="05000000000000000000" pitchFamily="2" charset="2"/>
              </a:rPr>
              <a:t> (GPM) </a:t>
            </a:r>
            <a:r>
              <a:rPr lang="en-GB" dirty="0" smtClean="0"/>
              <a:t>satellite algorithm improvements;</a:t>
            </a:r>
          </a:p>
          <a:p>
            <a:pPr marL="342900" indent="-342900">
              <a:buAutoNum type="arabicParenR"/>
            </a:pPr>
            <a:r>
              <a:rPr lang="en-GB" b="1" dirty="0" smtClean="0">
                <a:solidFill>
                  <a:srgbClr val="00B0F0"/>
                </a:solidFill>
              </a:rPr>
              <a:t>to </a:t>
            </a:r>
            <a:r>
              <a:rPr lang="en-GB" b="1" dirty="0">
                <a:solidFill>
                  <a:srgbClr val="00B0F0"/>
                </a:solidFill>
              </a:rPr>
              <a:t>better understand orographic modification of frontal precipitation </a:t>
            </a:r>
            <a:r>
              <a:rPr lang="en-GB" b="1" dirty="0" smtClean="0">
                <a:solidFill>
                  <a:srgbClr val="00B0F0"/>
                </a:solidFill>
              </a:rPr>
              <a:t>processes </a:t>
            </a:r>
            <a:r>
              <a:rPr lang="en-GB" b="1" dirty="0" smtClean="0">
                <a:sym typeface="Wingdings" panose="05000000000000000000" pitchFamily="2" charset="2"/>
              </a:rPr>
              <a:t> </a:t>
            </a:r>
            <a:r>
              <a:rPr lang="en-GB" dirty="0" smtClean="0"/>
              <a:t>how </a:t>
            </a:r>
            <a:r>
              <a:rPr lang="en-GB" dirty="0"/>
              <a:t>the </a:t>
            </a:r>
            <a:r>
              <a:rPr lang="en-GB" b="1" dirty="0">
                <a:solidFill>
                  <a:srgbClr val="00B0F0"/>
                </a:solidFill>
              </a:rPr>
              <a:t>physics </a:t>
            </a:r>
            <a:r>
              <a:rPr lang="en-GB" b="1" dirty="0" smtClean="0">
                <a:solidFill>
                  <a:srgbClr val="00B0F0"/>
                </a:solidFill>
              </a:rPr>
              <a:t>and dynamics </a:t>
            </a:r>
            <a:r>
              <a:rPr lang="en-GB" b="1" dirty="0">
                <a:solidFill>
                  <a:srgbClr val="00B0F0"/>
                </a:solidFill>
              </a:rPr>
              <a:t>of the precipitation mechanisms </a:t>
            </a:r>
            <a:r>
              <a:rPr lang="en-GB" dirty="0"/>
              <a:t>affect </a:t>
            </a:r>
            <a:r>
              <a:rPr lang="en-GB" dirty="0" smtClean="0"/>
              <a:t>the </a:t>
            </a:r>
            <a:r>
              <a:rPr lang="en-GB" b="1" dirty="0">
                <a:solidFill>
                  <a:srgbClr val="00B0F0"/>
                </a:solidFill>
              </a:rPr>
              <a:t>vertical structure of precipitating clouds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The venue for </a:t>
            </a:r>
            <a:r>
              <a:rPr lang="en-GB" dirty="0"/>
              <a:t>OLYMPEX was chosen because it has precipitation from </a:t>
            </a:r>
            <a:r>
              <a:rPr lang="en-GB" dirty="0" err="1" smtClean="0"/>
              <a:t>midlatitude</a:t>
            </a:r>
            <a:r>
              <a:rPr lang="en-GB" dirty="0" smtClean="0"/>
              <a:t> </a:t>
            </a:r>
            <a:r>
              <a:rPr lang="en-GB" dirty="0" err="1" smtClean="0"/>
              <a:t>baroclinic</a:t>
            </a:r>
            <a:r>
              <a:rPr lang="en-GB" dirty="0" smtClean="0"/>
              <a:t> </a:t>
            </a:r>
            <a:r>
              <a:rPr lang="en-GB" dirty="0"/>
              <a:t>storm systems arriving frequently from the adjacent Pacific Ocean and </a:t>
            </a:r>
            <a:r>
              <a:rPr lang="en-GB" dirty="0" smtClean="0"/>
              <a:t>abruptly transiting </a:t>
            </a:r>
            <a:r>
              <a:rPr lang="en-GB" dirty="0"/>
              <a:t>mountainous </a:t>
            </a:r>
            <a:r>
              <a:rPr lang="en-GB" dirty="0" smtClean="0"/>
              <a:t>terrain.</a:t>
            </a:r>
            <a:endParaRPr lang="en-GB" dirty="0"/>
          </a:p>
        </p:txBody>
      </p:sp>
      <p:sp>
        <p:nvSpPr>
          <p:cNvPr id="5" name="CustomShape 1"/>
          <p:cNvSpPr/>
          <p:nvPr/>
        </p:nvSpPr>
        <p:spPr>
          <a:xfrm>
            <a:off x="0" y="0"/>
            <a:ext cx="9144000" cy="83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trike="noStrike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OLYMPEX field campaign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068" y="848478"/>
            <a:ext cx="4359932" cy="5002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6554" y="6035039"/>
            <a:ext cx="3515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i="1" dirty="0" err="1" smtClean="0"/>
              <a:t>Houze</a:t>
            </a:r>
            <a:r>
              <a:rPr lang="en-GB" sz="1600" i="1" dirty="0" smtClean="0"/>
              <a:t> et al., BAMS 2017</a:t>
            </a:r>
          </a:p>
          <a:p>
            <a:pPr algn="ctr"/>
            <a:r>
              <a:rPr lang="en-GB" sz="1600" i="1" dirty="0"/>
              <a:t>http://</a:t>
            </a:r>
            <a:r>
              <a:rPr lang="en-GB" sz="1600" i="1" dirty="0" smtClean="0"/>
              <a:t>olympex.atmos.washington.edu/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40742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0_ku_mapped_OLYMPEX_al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"/>
          <a:stretch/>
        </p:blipFill>
        <p:spPr>
          <a:xfrm>
            <a:off x="3270331" y="864123"/>
            <a:ext cx="5954579" cy="3496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7268" y="4369936"/>
            <a:ext cx="561658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/>
                <a:cs typeface="Arial"/>
              </a:rPr>
              <a:t>All DC-8 Flight Tracks During OLYMPEX (APR3 Ku-band </a:t>
            </a:r>
            <a:r>
              <a:rPr lang="en-US" sz="1400" i="1" dirty="0" smtClean="0">
                <a:latin typeface="Symbol" panose="05050102010706020507" pitchFamily="18" charset="2"/>
                <a:cs typeface="Arial"/>
              </a:rPr>
              <a:t>s</a:t>
            </a:r>
            <a:r>
              <a:rPr lang="en-US" sz="1400" i="1" baseline="-25000" dirty="0" smtClean="0">
                <a:latin typeface="Arial"/>
                <a:cs typeface="Arial"/>
              </a:rPr>
              <a:t>0</a:t>
            </a:r>
            <a:r>
              <a:rPr lang="en-US" sz="1400" i="1" dirty="0" smtClean="0">
                <a:latin typeface="Arial"/>
                <a:cs typeface="Arial"/>
              </a:rPr>
              <a:t> in color)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82" y="6326"/>
            <a:ext cx="8943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Multi-Platform Analysis of APR3 and MW Radiometric  Observations During OLYMPEX</a:t>
            </a:r>
          </a:p>
          <a:p>
            <a:pPr algn="ctr"/>
            <a:endParaRPr lang="en-US" sz="2400" b="1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15" y="4101019"/>
            <a:ext cx="55310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Nov 12-13: Prefrontal Rain, then cold frontal rain</a:t>
            </a:r>
          </a:p>
          <a:p>
            <a:r>
              <a:rPr lang="en-US" sz="1200" dirty="0" smtClean="0">
                <a:latin typeface="Arial"/>
                <a:cs typeface="Arial"/>
              </a:rPr>
              <a:t>Nov 18: </a:t>
            </a:r>
            <a:r>
              <a:rPr lang="en-US" sz="1200" dirty="0">
                <a:latin typeface="Arial"/>
                <a:cs typeface="Arial"/>
              </a:rPr>
              <a:t>S</a:t>
            </a:r>
            <a:r>
              <a:rPr lang="en-US" sz="1200" dirty="0" smtClean="0">
                <a:latin typeface="Arial"/>
                <a:cs typeface="Arial"/>
              </a:rPr>
              <a:t>hallow </a:t>
            </a:r>
            <a:r>
              <a:rPr lang="en-US" sz="1200" dirty="0">
                <a:latin typeface="Arial"/>
                <a:cs typeface="Arial"/>
              </a:rPr>
              <a:t>small-scale post-frontal </a:t>
            </a:r>
            <a:r>
              <a:rPr lang="en-US" sz="1200" dirty="0" smtClean="0">
                <a:latin typeface="Arial"/>
                <a:cs typeface="Arial"/>
              </a:rPr>
              <a:t>convection</a:t>
            </a:r>
          </a:p>
          <a:p>
            <a:r>
              <a:rPr lang="en-US" sz="1200" dirty="0" smtClean="0">
                <a:latin typeface="Arial"/>
                <a:cs typeface="Arial"/>
              </a:rPr>
              <a:t>Nov 23-24: Weak frontal system passage</a:t>
            </a:r>
          </a:p>
          <a:p>
            <a:r>
              <a:rPr lang="en-US" sz="1200" dirty="0" smtClean="0">
                <a:latin typeface="Arial"/>
                <a:cs typeface="Arial"/>
              </a:rPr>
              <a:t>Nov 25: Clear-sky flights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Dec 01-02:  </a:t>
            </a:r>
            <a:r>
              <a:rPr lang="en-GB" sz="1200" dirty="0" smtClean="0">
                <a:solidFill>
                  <a:srgbClr val="FF0000"/>
                </a:solidFill>
                <a:latin typeface="Arial"/>
                <a:cs typeface="Arial"/>
              </a:rPr>
              <a:t>Weakening </a:t>
            </a:r>
            <a:r>
              <a:rPr lang="en-GB" sz="1200" dirty="0">
                <a:solidFill>
                  <a:srgbClr val="FF0000"/>
                </a:solidFill>
                <a:latin typeface="Arial"/>
                <a:cs typeface="Arial"/>
              </a:rPr>
              <a:t>storm with broad </a:t>
            </a:r>
            <a:r>
              <a:rPr lang="en-GB" sz="1200" dirty="0" err="1">
                <a:solidFill>
                  <a:srgbClr val="FF0000"/>
                </a:solidFill>
                <a:latin typeface="Arial"/>
                <a:cs typeface="Arial"/>
              </a:rPr>
              <a:t>stratiform</a:t>
            </a:r>
            <a:r>
              <a:rPr lang="en-GB" sz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GB" sz="1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GB" sz="1200" dirty="0" smtClean="0">
                <a:solidFill>
                  <a:srgbClr val="FF0000"/>
                </a:solidFill>
                <a:latin typeface="Arial"/>
                <a:cs typeface="Arial"/>
              </a:rPr>
              <a:t>region and orographic </a:t>
            </a:r>
            <a:r>
              <a:rPr lang="en-GB" sz="1200" dirty="0">
                <a:solidFill>
                  <a:srgbClr val="FF0000"/>
                </a:solidFill>
                <a:latin typeface="Arial"/>
                <a:cs typeface="Arial"/>
              </a:rPr>
              <a:t>enhancement.</a:t>
            </a:r>
            <a:endParaRPr lang="en-US" sz="12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Dec 03: </a:t>
            </a:r>
            <a:r>
              <a:rPr lang="en-US" sz="1200" dirty="0" err="1" smtClean="0">
                <a:latin typeface="Arial"/>
                <a:cs typeface="Arial"/>
              </a:rPr>
              <a:t>Baroclinic</a:t>
            </a:r>
            <a:r>
              <a:rPr lang="en-US" sz="1200" dirty="0" smtClean="0">
                <a:latin typeface="Arial"/>
                <a:cs typeface="Arial"/>
              </a:rPr>
              <a:t> system w/</a:t>
            </a:r>
            <a:r>
              <a:rPr lang="en-US" sz="1200" dirty="0" err="1" smtClean="0">
                <a:latin typeface="Arial"/>
                <a:cs typeface="Arial"/>
              </a:rPr>
              <a:t>orographics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Dec 04: Leftover post-frontal convection</a:t>
            </a:r>
          </a:p>
          <a:p>
            <a:r>
              <a:rPr lang="en-US" sz="1200" dirty="0" smtClean="0">
                <a:latin typeface="Arial"/>
                <a:cs typeface="Arial"/>
              </a:rPr>
              <a:t>Dec 05:  Large frontal system</a:t>
            </a:r>
          </a:p>
          <a:p>
            <a:r>
              <a:rPr lang="en-US" sz="1200" dirty="0" smtClean="0">
                <a:latin typeface="Arial"/>
                <a:cs typeface="Arial"/>
              </a:rPr>
              <a:t>Dec 08: Atmospheric river type event w/</a:t>
            </a:r>
            <a:r>
              <a:rPr lang="en-US" sz="1200" dirty="0" err="1" smtClean="0">
                <a:latin typeface="Arial"/>
                <a:cs typeface="Arial"/>
              </a:rPr>
              <a:t>orographics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Dec 10: Good post-frontal convection event</a:t>
            </a:r>
          </a:p>
          <a:p>
            <a:r>
              <a:rPr lang="en-US" sz="1200" dirty="0" smtClean="0">
                <a:latin typeface="Arial"/>
                <a:cs typeface="Arial"/>
              </a:rPr>
              <a:t>Dec 12: Occluded frontal passage</a:t>
            </a:r>
          </a:p>
          <a:p>
            <a:r>
              <a:rPr lang="en-US" sz="1200" dirty="0" smtClean="0">
                <a:latin typeface="Arial"/>
                <a:cs typeface="Arial"/>
              </a:rPr>
              <a:t>Dec 13: Post-frontal convection</a:t>
            </a:r>
          </a:p>
          <a:p>
            <a:r>
              <a:rPr lang="en-US" sz="1200" dirty="0" smtClean="0">
                <a:latin typeface="Arial"/>
                <a:cs typeface="Arial"/>
              </a:rPr>
              <a:t>Dec 18: Weak/mixed frontal passage</a:t>
            </a:r>
          </a:p>
          <a:p>
            <a:r>
              <a:rPr lang="en-US" sz="1200" dirty="0" smtClean="0">
                <a:latin typeface="Arial"/>
                <a:cs typeface="Arial"/>
              </a:rPr>
              <a:t>Dec 19: Weak post-frontal convection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655" y="1043491"/>
            <a:ext cx="3449808" cy="15365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98664" y="5080970"/>
            <a:ext cx="5045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NASA aircraft (the DC-8 and ER-2, both with flight durations </a:t>
            </a:r>
            <a:r>
              <a:rPr lang="en-GB" dirty="0" smtClean="0"/>
              <a:t>of </a:t>
            </a:r>
            <a:r>
              <a:rPr lang="en-GB" dirty="0"/>
              <a:t>7-8 hours) were used to mimic the satellite measurements by flying above cloud with </a:t>
            </a:r>
            <a:r>
              <a:rPr lang="en-GB" dirty="0" err="1" smtClean="0"/>
              <a:t>onboard</a:t>
            </a:r>
            <a:r>
              <a:rPr lang="en-GB" dirty="0" smtClean="0"/>
              <a:t> radars </a:t>
            </a:r>
            <a:r>
              <a:rPr lang="en-GB" dirty="0"/>
              <a:t>and passive microwave sensors similar to those on the satellite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9768" y="1689237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08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51201_s0_ku_mapp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50" y="3798123"/>
            <a:ext cx="3767618" cy="22680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3907" y="143768"/>
            <a:ext cx="5695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1 December 2015  event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67" y="1039661"/>
            <a:ext cx="2856353" cy="340707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4" y="1097632"/>
            <a:ext cx="2580517" cy="184340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-8074" y="686703"/>
            <a:ext cx="2589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Calibri" charset="0"/>
                <a:ea typeface="Calibri" charset="0"/>
                <a:cs typeface="Calibri" charset="0"/>
              </a:rPr>
              <a:t>NARR integrated vapor </a:t>
            </a:r>
            <a:r>
              <a:rPr lang="en-US" sz="1400" i="1" dirty="0" smtClean="0">
                <a:latin typeface="Calibri" charset="0"/>
                <a:ea typeface="Calibri" charset="0"/>
                <a:cs typeface="Calibri" charset="0"/>
              </a:rPr>
              <a:t>transport</a:t>
            </a:r>
            <a:endParaRPr lang="en-US" sz="14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" y="2931219"/>
            <a:ext cx="2048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 smtClean="0">
                <a:latin typeface="Apple SD Gothic Neo" charset="-127"/>
                <a:ea typeface="Apple SD Gothic Neo" charset="-127"/>
                <a:cs typeface="Apple SD Gothic Neo" charset="-127"/>
              </a:rPr>
              <a:t>Credit </a:t>
            </a:r>
            <a:r>
              <a:rPr lang="en-US" sz="1400" b="1" i="1" dirty="0" err="1" smtClean="0">
                <a:latin typeface="Apple SD Gothic Neo" charset="-127"/>
                <a:ea typeface="Apple SD Gothic Neo" charset="-127"/>
                <a:cs typeface="Apple SD Gothic Neo" charset="-127"/>
              </a:rPr>
              <a:t>J.Zagrodnik</a:t>
            </a:r>
            <a:endParaRPr lang="en-US" sz="1400" b="1" i="1" dirty="0">
              <a:latin typeface="Apple SD Gothic Neo" charset="-127"/>
              <a:ea typeface="Apple SD Gothic Neo" charset="-127"/>
              <a:cs typeface="Apple SD Gothic Neo" charset="-127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488" y="4632976"/>
            <a:ext cx="2985512" cy="15042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65" y="6126918"/>
            <a:ext cx="9084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Can we capture systematic microphysical parameter and process variability from ocean to </a:t>
            </a:r>
            <a:r>
              <a:rPr lang="en-US" dirty="0" smtClean="0"/>
              <a:t>summit by multi-frequency suite of instruments?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501122" y="522336"/>
            <a:ext cx="511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Prefrontal, warm sector</a:t>
            </a:r>
            <a:r>
              <a:rPr lang="en-GB" dirty="0" smtClean="0">
                <a:latin typeface="Arial" panose="020B0604020202020204" pitchFamily="34" charset="0"/>
              </a:rPr>
              <a:t>, some </a:t>
            </a:r>
            <a:r>
              <a:rPr lang="en-GB" dirty="0">
                <a:latin typeface="Arial" panose="020B0604020202020204" pitchFamily="34" charset="0"/>
              </a:rPr>
              <a:t>frontal waves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142" y="892174"/>
            <a:ext cx="2967480" cy="296999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1618155" y="2388198"/>
            <a:ext cx="2211567" cy="850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95971" y="5621692"/>
            <a:ext cx="2710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Credit: Randy Chase, U. Illinois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56514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1201_apr3_masc_cosmir_ampr.nc.profile.TB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4" y="645458"/>
            <a:ext cx="6158539" cy="56779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04728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Can we derive retrieval consistent with all radar-radiometer observables? </a:t>
            </a:r>
          </a:p>
          <a:p>
            <a:pPr algn="ctr"/>
            <a:r>
              <a:rPr lang="en-US" sz="1500" b="1" dirty="0" smtClean="0"/>
              <a:t>How accurate are these retrievals? </a:t>
            </a:r>
            <a:endParaRPr lang="en-US" sz="1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" y="68462"/>
            <a:ext cx="914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1 December 2015 co-located dataset</a:t>
            </a:r>
          </a:p>
        </p:txBody>
      </p:sp>
    </p:spTree>
    <p:extLst>
      <p:ext uri="{BB962C8B-B14F-4D97-AF65-F5344CB8AC3E}">
        <p14:creationId xmlns:p14="http://schemas.microsoft.com/office/powerpoint/2010/main" val="94385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24041" r="26767" b="36768"/>
          <a:stretch/>
        </p:blipFill>
        <p:spPr>
          <a:xfrm>
            <a:off x="4890650" y="777643"/>
            <a:ext cx="3740730" cy="2687782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6" y="569443"/>
            <a:ext cx="4320000" cy="32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4" y="3597389"/>
            <a:ext cx="4320000" cy="3239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66" y="3593373"/>
            <a:ext cx="4320000" cy="3239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4557" y="629603"/>
            <a:ext cx="2923675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2" name="CustomShape 1"/>
          <p:cNvSpPr/>
          <p:nvPr/>
        </p:nvSpPr>
        <p:spPr>
          <a:xfrm>
            <a:off x="0" y="0"/>
            <a:ext cx="9144000" cy="677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12 December 2015 – 22:54 to 23:06 UTC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0541" y="517298"/>
            <a:ext cx="2923675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ZKu</a:t>
            </a:r>
            <a:r>
              <a:rPr lang="en-GB" b="1" dirty="0" smtClean="0"/>
              <a:t> [</a:t>
            </a:r>
            <a:r>
              <a:rPr lang="en-GB" b="1" dirty="0" err="1" smtClean="0"/>
              <a:t>dBZ</a:t>
            </a:r>
            <a:r>
              <a:rPr lang="en-GB" dirty="0" smtClean="0"/>
              <a:t>]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982573" y="3633494"/>
            <a:ext cx="2923675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78557" y="3521189"/>
            <a:ext cx="292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ZKa</a:t>
            </a:r>
            <a:r>
              <a:rPr lang="en-GB" b="1" dirty="0" smtClean="0"/>
              <a:t> [</a:t>
            </a:r>
            <a:r>
              <a:rPr lang="en-GB" b="1" dirty="0" err="1" smtClean="0"/>
              <a:t>dBZ</a:t>
            </a:r>
            <a:r>
              <a:rPr lang="en-GB" dirty="0" smtClean="0"/>
              <a:t>]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157540" y="3633486"/>
            <a:ext cx="2923675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153524" y="3521181"/>
            <a:ext cx="292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ZW [</a:t>
            </a:r>
            <a:r>
              <a:rPr lang="en-GB" b="1" dirty="0" err="1" smtClean="0"/>
              <a:t>dBZ</a:t>
            </a:r>
            <a:r>
              <a:rPr lang="en-GB" dirty="0" smtClean="0"/>
              <a:t>]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36039" y="3388106"/>
            <a:ext cx="0" cy="3480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944055" y="6379961"/>
            <a:ext cx="0" cy="3480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259383" y="6111242"/>
            <a:ext cx="0" cy="3480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04543" y="6148134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Next: 22:58 profile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536" y="1521154"/>
            <a:ext cx="40149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 smtClean="0">
                <a:ea typeface="Apple SD Gothic Neo" charset="-127"/>
                <a:cs typeface="Apple SD Gothic Neo" charset="-127"/>
              </a:rPr>
              <a:t>Radar </a:t>
            </a:r>
            <a:r>
              <a:rPr lang="en-US" sz="2000" b="1" dirty="0">
                <a:ea typeface="Apple SD Gothic Neo" charset="-127"/>
                <a:cs typeface="Apple SD Gothic Neo" charset="-127"/>
              </a:rPr>
              <a:t>echo extends </a:t>
            </a:r>
            <a:endParaRPr lang="en-US" sz="2000" b="1" dirty="0" smtClean="0">
              <a:ea typeface="Apple SD Gothic Neo" charset="-127"/>
              <a:cs typeface="Apple SD Gothic Neo" charset="-127"/>
            </a:endParaRPr>
          </a:p>
          <a:p>
            <a:pPr lvl="1"/>
            <a:r>
              <a:rPr lang="en-US" sz="2000" b="1" dirty="0" smtClean="0">
                <a:ea typeface="Apple SD Gothic Neo" charset="-127"/>
                <a:cs typeface="Apple SD Gothic Neo" charset="-127"/>
              </a:rPr>
              <a:t>further </a:t>
            </a:r>
            <a:r>
              <a:rPr lang="en-US" sz="2000" b="1" dirty="0">
                <a:ea typeface="Apple SD Gothic Neo" charset="-127"/>
                <a:cs typeface="Apple SD Gothic Neo" charset="-127"/>
              </a:rPr>
              <a:t>inland</a:t>
            </a:r>
          </a:p>
          <a:p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444272" y="4029564"/>
            <a:ext cx="40149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900" b="1" dirty="0" smtClean="0">
                <a:solidFill>
                  <a:schemeClr val="bg1"/>
                </a:solidFill>
                <a:ea typeface="Apple SD Gothic Neo" charset="-127"/>
                <a:cs typeface="Apple SD Gothic Neo" charset="-127"/>
              </a:rPr>
              <a:t>Intense bright band and enhanced reflectivity along windward slopes</a:t>
            </a:r>
          </a:p>
          <a:p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599254" y="1861205"/>
            <a:ext cx="226248" cy="3282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55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860153" y="1474044"/>
            <a:ext cx="5228543" cy="3921408"/>
            <a:chOff x="3836031" y="1666556"/>
            <a:chExt cx="5228543" cy="3921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031" y="1666556"/>
              <a:ext cx="5228543" cy="3921408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4134847" y="1693013"/>
              <a:ext cx="4912567" cy="270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CustomShape 1"/>
          <p:cNvSpPr/>
          <p:nvPr/>
        </p:nvSpPr>
        <p:spPr>
          <a:xfrm>
            <a:off x="0" y="0"/>
            <a:ext cx="9144000" cy="677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Retrieval technique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52666" y="3846666"/>
            <a:ext cx="3840000" cy="2999451"/>
            <a:chOff x="252666" y="3690250"/>
            <a:chExt cx="3840000" cy="2999451"/>
          </a:xfrm>
        </p:grpSpPr>
        <p:grpSp>
          <p:nvGrpSpPr>
            <p:cNvPr id="18" name="Group 17"/>
            <p:cNvGrpSpPr/>
            <p:nvPr/>
          </p:nvGrpSpPr>
          <p:grpSpPr>
            <a:xfrm>
              <a:off x="252666" y="3690250"/>
              <a:ext cx="3840000" cy="2999451"/>
              <a:chOff x="252666" y="3690250"/>
              <a:chExt cx="3840000" cy="299945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52666" y="3690250"/>
                <a:ext cx="3840000" cy="2901488"/>
                <a:chOff x="252666" y="3918858"/>
                <a:chExt cx="3840000" cy="2901488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66" y="3940346"/>
                  <a:ext cx="3840000" cy="2880000"/>
                </a:xfrm>
                <a:prstGeom prst="rect">
                  <a:avLst/>
                </a:prstGeom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886317" y="3918858"/>
                  <a:ext cx="2755236" cy="248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942466" y="6441461"/>
                <a:ext cx="2755236" cy="248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064806" y="6334266"/>
              <a:ext cx="24819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/>
                <a:t>WC [g m</a:t>
              </a:r>
              <a:r>
                <a:rPr lang="en-GB" sz="1600" b="1" baseline="30000" dirty="0" smtClean="0"/>
                <a:t>-3</a:t>
              </a:r>
              <a:r>
                <a:rPr lang="en-GB" sz="1600" b="1" dirty="0" smtClean="0"/>
                <a:t>]</a:t>
              </a:r>
              <a:endParaRPr lang="en-GB" sz="16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45962" y="581724"/>
            <a:ext cx="780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Variational method: finds the best profiles optimally matching the measurements</a:t>
            </a:r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276732" y="1131536"/>
            <a:ext cx="3840000" cy="2975390"/>
            <a:chOff x="276732" y="975120"/>
            <a:chExt cx="3840000" cy="2975390"/>
          </a:xfrm>
        </p:grpSpPr>
        <p:grpSp>
          <p:nvGrpSpPr>
            <p:cNvPr id="19" name="Group 18"/>
            <p:cNvGrpSpPr/>
            <p:nvPr/>
          </p:nvGrpSpPr>
          <p:grpSpPr>
            <a:xfrm>
              <a:off x="276732" y="975120"/>
              <a:ext cx="3840000" cy="2975390"/>
              <a:chOff x="276732" y="975120"/>
              <a:chExt cx="3840000" cy="297539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76732" y="975120"/>
                <a:ext cx="3840000" cy="2916360"/>
                <a:chOff x="276732" y="1191696"/>
                <a:chExt cx="3840000" cy="291636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732" y="1228056"/>
                  <a:ext cx="3840000" cy="2880000"/>
                </a:xfrm>
                <a:prstGeom prst="rect">
                  <a:avLst/>
                </a:prstGeom>
              </p:spPr>
            </p:pic>
            <p:sp>
              <p:nvSpPr>
                <p:cNvPr id="11" name="Rectangle 10"/>
                <p:cNvSpPr/>
                <p:nvPr/>
              </p:nvSpPr>
              <p:spPr>
                <a:xfrm>
                  <a:off x="878301" y="1191696"/>
                  <a:ext cx="2755236" cy="2482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6" name="Rectangle 15"/>
              <p:cNvSpPr/>
              <p:nvPr/>
            </p:nvSpPr>
            <p:spPr>
              <a:xfrm>
                <a:off x="946478" y="3702270"/>
                <a:ext cx="2755236" cy="248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044756" y="3607102"/>
              <a:ext cx="24819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err="1" smtClean="0"/>
                <a:t>D</a:t>
              </a:r>
              <a:r>
                <a:rPr lang="en-GB" sz="1600" b="1" baseline="-25000" dirty="0" err="1" smtClean="0"/>
                <a:t>m</a:t>
              </a:r>
              <a:r>
                <a:rPr lang="en-GB" sz="1600" b="1" dirty="0" smtClean="0"/>
                <a:t> [mm]</a:t>
              </a:r>
              <a:endParaRPr lang="en-GB" sz="1600" b="1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540559" y="5155174"/>
            <a:ext cx="24819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Z [</a:t>
            </a:r>
            <a:r>
              <a:rPr lang="en-GB" sz="1600" b="1" dirty="0" err="1" smtClean="0"/>
              <a:t>dBZm</a:t>
            </a:r>
            <a:r>
              <a:rPr lang="en-GB" sz="1600" b="1" dirty="0" smtClean="0"/>
              <a:t>] </a:t>
            </a:r>
            <a:r>
              <a:rPr lang="en-GB" sz="1600" b="1" dirty="0" smtClean="0">
                <a:solidFill>
                  <a:srgbClr val="FF0000"/>
                </a:solidFill>
              </a:rPr>
              <a:t>Ku</a:t>
            </a:r>
            <a:r>
              <a:rPr lang="en-GB" sz="1600" b="1" dirty="0" smtClean="0"/>
              <a:t> </a:t>
            </a:r>
            <a:r>
              <a:rPr lang="en-GB" sz="1600" b="1" dirty="0" err="1" smtClean="0">
                <a:solidFill>
                  <a:srgbClr val="00FF00"/>
                </a:solidFill>
              </a:rPr>
              <a:t>Ka</a:t>
            </a:r>
            <a:r>
              <a:rPr lang="en-GB" sz="1600" b="1" dirty="0" smtClean="0"/>
              <a:t> </a:t>
            </a:r>
            <a:r>
              <a:rPr lang="en-GB" sz="1600" b="1" dirty="0" smtClean="0">
                <a:solidFill>
                  <a:srgbClr val="0000FF"/>
                </a:solidFill>
              </a:rPr>
              <a:t>W</a:t>
            </a:r>
            <a:endParaRPr lang="en-GB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19325" y="1380181"/>
            <a:ext cx="41865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Measurements: 3 Z profiles with PIA, 5 TBs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633646" y="1027255"/>
            <a:ext cx="331263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Unknowns: </a:t>
            </a:r>
            <a:r>
              <a:rPr lang="en-GB" dirty="0" err="1" smtClean="0"/>
              <a:t>Dm</a:t>
            </a:r>
            <a:r>
              <a:rPr lang="en-GB" dirty="0" smtClean="0"/>
              <a:t>, WC + snow habit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3801905" y="5846312"/>
            <a:ext cx="2370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Example of retrieval with habit from Hogan and </a:t>
            </a:r>
            <a:r>
              <a:rPr lang="en-GB" dirty="0" err="1" smtClean="0"/>
              <a:t>Nowell</a:t>
            </a:r>
            <a:r>
              <a:rPr lang="en-GB" dirty="0" smtClean="0"/>
              <a:t> (2017)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276856" y="1771429"/>
            <a:ext cx="171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Exponential PSD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2728190" y="327701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Gamma DSD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05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6" y="2252304"/>
            <a:ext cx="4373701" cy="328027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860153" y="1474044"/>
            <a:ext cx="5228543" cy="3921408"/>
            <a:chOff x="3836031" y="1666556"/>
            <a:chExt cx="5228543" cy="3921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031" y="1666556"/>
              <a:ext cx="5228543" cy="3921408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4134847" y="1693013"/>
              <a:ext cx="4912567" cy="270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CustomShape 1"/>
          <p:cNvSpPr/>
          <p:nvPr/>
        </p:nvSpPr>
        <p:spPr>
          <a:xfrm>
            <a:off x="0" y="0"/>
            <a:ext cx="9144000" cy="677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Melting layer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65776" y="5519178"/>
            <a:ext cx="40057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Melting layer is treated as a black box </a:t>
            </a:r>
            <a:r>
              <a:rPr lang="en-GB" sz="1500" dirty="0" smtClean="0"/>
              <a:t>(</a:t>
            </a:r>
            <a:r>
              <a:rPr lang="en-GB" sz="1500" dirty="0"/>
              <a:t>Z measurements are not </a:t>
            </a:r>
            <a:r>
              <a:rPr lang="en-GB" sz="1500" dirty="0" smtClean="0"/>
              <a:t>fitted). Extinction is parametrized as </a:t>
            </a:r>
            <a:r>
              <a:rPr lang="en-GB" sz="1500" dirty="0"/>
              <a:t>a function of </a:t>
            </a:r>
            <a:r>
              <a:rPr lang="en-GB" sz="1500" dirty="0" smtClean="0"/>
              <a:t>the rain </a:t>
            </a:r>
            <a:r>
              <a:rPr lang="en-GB" sz="1500" dirty="0"/>
              <a:t>rate </a:t>
            </a:r>
            <a:r>
              <a:rPr lang="en-GB" sz="1500" dirty="0" smtClean="0"/>
              <a:t>below. </a:t>
            </a:r>
            <a:endParaRPr lang="en-GB" sz="1500" dirty="0"/>
          </a:p>
        </p:txBody>
      </p:sp>
      <p:sp>
        <p:nvSpPr>
          <p:cNvPr id="6" name="Rectangle 5"/>
          <p:cNvSpPr/>
          <p:nvPr/>
        </p:nvSpPr>
        <p:spPr>
          <a:xfrm>
            <a:off x="7026447" y="4240243"/>
            <a:ext cx="1627449" cy="13562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7952875" y="4375869"/>
            <a:ext cx="421104" cy="10610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40559" y="5155174"/>
            <a:ext cx="24819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Z [</a:t>
            </a:r>
            <a:r>
              <a:rPr lang="en-GB" sz="1600" b="1" dirty="0" err="1" smtClean="0"/>
              <a:t>dBZm</a:t>
            </a:r>
            <a:r>
              <a:rPr lang="en-GB" sz="1600" b="1" dirty="0" smtClean="0"/>
              <a:t>] </a:t>
            </a:r>
            <a:r>
              <a:rPr lang="en-GB" sz="1600" b="1" dirty="0" smtClean="0">
                <a:solidFill>
                  <a:srgbClr val="FF0000"/>
                </a:solidFill>
              </a:rPr>
              <a:t>Ku</a:t>
            </a:r>
            <a:r>
              <a:rPr lang="en-GB" sz="1600" b="1" dirty="0" smtClean="0"/>
              <a:t> </a:t>
            </a:r>
            <a:r>
              <a:rPr lang="en-GB" sz="1600" b="1" dirty="0" err="1" smtClean="0">
                <a:solidFill>
                  <a:srgbClr val="00FF00"/>
                </a:solidFill>
              </a:rPr>
              <a:t>Ka</a:t>
            </a:r>
            <a:r>
              <a:rPr lang="en-GB" sz="1600" b="1" dirty="0" smtClean="0"/>
              <a:t> </a:t>
            </a:r>
            <a:r>
              <a:rPr lang="en-GB" sz="1600" b="1" dirty="0" smtClean="0">
                <a:solidFill>
                  <a:srgbClr val="0000FF"/>
                </a:solidFill>
              </a:rPr>
              <a:t>W</a:t>
            </a:r>
            <a:endParaRPr lang="en-GB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19325" y="1380181"/>
            <a:ext cx="41865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Measurements: 3 Z profiles with PIA, 5 TBs</a:t>
            </a:r>
            <a:endParaRPr lang="en-GB" dirty="0"/>
          </a:p>
        </p:txBody>
      </p:sp>
      <p:graphicFrame>
        <p:nvGraphicFramePr>
          <p:cNvPr id="3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539342"/>
              </p:ext>
            </p:extLst>
          </p:nvPr>
        </p:nvGraphicFramePr>
        <p:xfrm>
          <a:off x="280979" y="1955818"/>
          <a:ext cx="3454648" cy="38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quation" r:id="rId5" imgW="2120760" imgH="241200" progId="Equation.3">
                  <p:embed/>
                </p:oleObj>
              </mc:Choice>
              <mc:Fallback>
                <p:oleObj name="Equation" r:id="rId5" imgW="2120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79" y="1955818"/>
                        <a:ext cx="3454648" cy="38165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40000"/>
                        </a:srgbClr>
                      </a:solidFill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6790" y="5492401"/>
            <a:ext cx="3862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 smtClean="0"/>
              <a:t>Is </a:t>
            </a:r>
            <a:r>
              <a:rPr lang="en-GB" i="1" u="sng" dirty="0" err="1" smtClean="0"/>
              <a:t>PIA@Ka</a:t>
            </a:r>
            <a:r>
              <a:rPr lang="en-GB" i="1" u="sng" dirty="0" smtClean="0"/>
              <a:t> really 6 times </a:t>
            </a:r>
            <a:r>
              <a:rPr lang="en-GB" i="1" u="sng" dirty="0" err="1" smtClean="0"/>
              <a:t>PIA@Ku</a:t>
            </a:r>
            <a:r>
              <a:rPr lang="en-GB" i="1" u="sng" dirty="0" smtClean="0"/>
              <a:t>? </a:t>
            </a:r>
          </a:p>
          <a:p>
            <a:r>
              <a:rPr lang="en-GB" dirty="0" smtClean="0"/>
              <a:t>Hopefully more insight from the next talk by our Japanese  colleagues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87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0" y="0"/>
            <a:ext cx="9144000" cy="677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GB" sz="32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</a:t>
            </a:r>
            <a:r>
              <a:rPr lang="en-GB" sz="3200" b="1" strike="noStrike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cattering models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1884"/>
            <a:ext cx="804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Ice scattering properties are derived according to the most recent scattering models: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6061" y="1065008"/>
            <a:ext cx="7459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GB" dirty="0"/>
              <a:t>Liu </a:t>
            </a:r>
            <a:r>
              <a:rPr lang="en-GB" dirty="0" smtClean="0"/>
              <a:t>DDA (BAMS 2007)</a:t>
            </a:r>
            <a:endParaRPr lang="en-GB" dirty="0"/>
          </a:p>
          <a:p>
            <a:pPr marL="342900" indent="-342900">
              <a:buAutoNum type="arabicParenR"/>
            </a:pPr>
            <a:r>
              <a:rPr lang="en-GB" dirty="0" smtClean="0"/>
              <a:t>Hogan Self-similar Rayleigh-</a:t>
            </a:r>
            <a:r>
              <a:rPr lang="en-GB" dirty="0" err="1" smtClean="0"/>
              <a:t>Gans</a:t>
            </a:r>
            <a:r>
              <a:rPr lang="en-GB" dirty="0" smtClean="0"/>
              <a:t> (JAMC 2017) </a:t>
            </a:r>
          </a:p>
          <a:p>
            <a:pPr marL="342900" indent="-342900">
              <a:buAutoNum type="arabicParenR"/>
            </a:pPr>
            <a:r>
              <a:rPr lang="en-GB" dirty="0" err="1" smtClean="0"/>
              <a:t>Leinonen</a:t>
            </a:r>
            <a:r>
              <a:rPr lang="en-GB" dirty="0" smtClean="0"/>
              <a:t> aggregation and riming particles (Earth and Space Science 2015)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42130"/>
            <a:ext cx="4078646" cy="1095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727" y="1075790"/>
            <a:ext cx="1947084" cy="5961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483" y="976243"/>
            <a:ext cx="426512" cy="349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172" y="877009"/>
            <a:ext cx="579341" cy="627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4574" y="967403"/>
            <a:ext cx="882414" cy="457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4559"/>
            <a:ext cx="4518212" cy="3388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20" y="3343478"/>
            <a:ext cx="4822405" cy="36168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2215" y="5705932"/>
            <a:ext cx="3851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Next slides, examples of retrieval using two contrasting habits: </a:t>
            </a:r>
            <a:r>
              <a:rPr lang="en-GB" b="1" dirty="0" smtClean="0">
                <a:solidFill>
                  <a:srgbClr val="00FF00"/>
                </a:solidFill>
              </a:rPr>
              <a:t>hoganwestbrook2017</a:t>
            </a:r>
            <a:r>
              <a:rPr lang="en-GB" dirty="0" smtClean="0"/>
              <a:t> vs. </a:t>
            </a:r>
            <a:r>
              <a:rPr lang="en-GB" b="1" dirty="0" err="1">
                <a:solidFill>
                  <a:srgbClr val="FF0000"/>
                </a:solidFill>
              </a:rPr>
              <a:t>l</a:t>
            </a:r>
            <a:r>
              <a:rPr lang="en-GB" b="1" dirty="0" err="1" smtClean="0">
                <a:solidFill>
                  <a:srgbClr val="FF0000"/>
                </a:solidFill>
              </a:rPr>
              <a:t>einonenC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3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5566</TotalTime>
  <Words>1102</Words>
  <Application>Microsoft Office PowerPoint</Application>
  <PresentationFormat>On-screen Show (4:3)</PresentationFormat>
  <Paragraphs>135</Paragraphs>
  <Slides>16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Apple SD Gothic Neo</vt:lpstr>
      <vt:lpstr>Arial</vt:lpstr>
      <vt:lpstr>Calibri</vt:lpstr>
      <vt:lpstr>DejaVu Sans</vt:lpstr>
      <vt:lpstr>Symbol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jturk</dc:creator>
  <cp:lastModifiedBy>Battaglia, Alessandro (Dr.)</cp:lastModifiedBy>
  <cp:revision>162</cp:revision>
  <cp:lastPrinted>2017-03-22T22:15:45Z</cp:lastPrinted>
  <dcterms:created xsi:type="dcterms:W3CDTF">2016-04-01T23:59:50Z</dcterms:created>
  <dcterms:modified xsi:type="dcterms:W3CDTF">2017-04-28T09:37:45Z</dcterms:modified>
</cp:coreProperties>
</file>