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</p:sldMasterIdLst>
  <p:notesMasterIdLst>
    <p:notesMasterId r:id="rId20"/>
  </p:notesMasterIdLst>
  <p:sldIdLst>
    <p:sldId id="256" r:id="rId5"/>
    <p:sldId id="257" r:id="rId6"/>
    <p:sldId id="258" r:id="rId7"/>
    <p:sldId id="270" r:id="rId8"/>
    <p:sldId id="259" r:id="rId9"/>
    <p:sldId id="260" r:id="rId10"/>
    <p:sldId id="261" r:id="rId11"/>
    <p:sldId id="271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x="10080625" cy="7559675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139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notes format</a:t>
            </a:r>
          </a:p>
        </p:txBody>
      </p:sp>
      <p:sp>
        <p:nvSpPr>
          <p:cNvPr id="152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</a:p>
        </p:txBody>
      </p:sp>
      <p:sp>
        <p:nvSpPr>
          <p:cNvPr id="153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en-GB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</a:p>
        </p:txBody>
      </p:sp>
      <p:sp>
        <p:nvSpPr>
          <p:cNvPr id="154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GB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</a:p>
        </p:txBody>
      </p:sp>
      <p:sp>
        <p:nvSpPr>
          <p:cNvPr id="155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E5A96594-DE35-415F-93EB-FD2D107A89B3}" type="slidenum">
              <a:rPr lang="en-GB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‹#›</a:t>
            </a:fld>
            <a:endParaRPr lang="en-GB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16035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CustomShape 1"/>
          <p:cNvSpPr/>
          <p:nvPr/>
        </p:nvSpPr>
        <p:spPr>
          <a:xfrm>
            <a:off x="4278240" y="10156680"/>
            <a:ext cx="3273120" cy="526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102000"/>
              </a:lnSpc>
            </a:pPr>
            <a:fld id="{5E51F6ED-5EF4-453D-99DE-50DB90878A9E}" type="slidenum">
              <a:rPr lang="en-GB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1</a:t>
            </a:fld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9" name="CustomShape 2"/>
          <p:cNvSpPr/>
          <p:nvPr/>
        </p:nvSpPr>
        <p:spPr>
          <a:xfrm>
            <a:off x="755640" y="5078520"/>
            <a:ext cx="6048000" cy="4811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0" name="CustomShape 3"/>
          <p:cNvSpPr/>
          <p:nvPr/>
        </p:nvSpPr>
        <p:spPr>
          <a:xfrm>
            <a:off x="755640" y="5078520"/>
            <a:ext cx="6040080" cy="480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30802012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CustomShape 1"/>
          <p:cNvSpPr/>
          <p:nvPr/>
        </p:nvSpPr>
        <p:spPr>
          <a:xfrm>
            <a:off x="4278240" y="10156680"/>
            <a:ext cx="3273120" cy="526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102000"/>
              </a:lnSpc>
            </a:pPr>
            <a:fld id="{7BFCF8D7-C6B7-43DD-86CA-9B71C0BFD662}" type="slidenum">
              <a:rPr lang="en-GB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11</a:t>
            </a:fld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9" name="CustomShape 2"/>
          <p:cNvSpPr/>
          <p:nvPr/>
        </p:nvSpPr>
        <p:spPr>
          <a:xfrm>
            <a:off x="4281480" y="10155240"/>
            <a:ext cx="3274560" cy="534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F4346E8F-6B60-4115-8D5C-7B047B99A652}" type="slidenum">
              <a:rPr lang="en-GB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11</a:t>
            </a:fld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0" name="CustomShape 3"/>
          <p:cNvSpPr/>
          <p:nvPr/>
        </p:nvSpPr>
        <p:spPr>
          <a:xfrm>
            <a:off x="755640" y="5078520"/>
            <a:ext cx="6048000" cy="4811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37990605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CustomShape 1"/>
          <p:cNvSpPr/>
          <p:nvPr/>
        </p:nvSpPr>
        <p:spPr>
          <a:xfrm>
            <a:off x="4278240" y="10156680"/>
            <a:ext cx="3273120" cy="526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102000"/>
              </a:lnSpc>
            </a:pPr>
            <a:fld id="{B424DEF7-CC5B-4EAE-AADC-6655B8A93375}" type="slidenum">
              <a:rPr lang="en-GB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12</a:t>
            </a:fld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2" name="CustomShape 2"/>
          <p:cNvSpPr/>
          <p:nvPr/>
        </p:nvSpPr>
        <p:spPr>
          <a:xfrm>
            <a:off x="755640" y="5078520"/>
            <a:ext cx="6043320" cy="4806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20942774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CustomShape 1"/>
          <p:cNvSpPr/>
          <p:nvPr/>
        </p:nvSpPr>
        <p:spPr>
          <a:xfrm>
            <a:off x="4277880" y="10156320"/>
            <a:ext cx="3273480" cy="5270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102000"/>
              </a:lnSpc>
            </a:pPr>
            <a:fld id="{A4AF495D-B814-40B5-B060-F97912E80A51}" type="slidenum">
              <a:rPr lang="en-GB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13</a:t>
            </a:fld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4" name="CustomShape 2"/>
          <p:cNvSpPr/>
          <p:nvPr/>
        </p:nvSpPr>
        <p:spPr>
          <a:xfrm>
            <a:off x="755640" y="5078520"/>
            <a:ext cx="6043320" cy="4806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19012423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CustomShape 1"/>
          <p:cNvSpPr/>
          <p:nvPr/>
        </p:nvSpPr>
        <p:spPr>
          <a:xfrm>
            <a:off x="4278240" y="10156680"/>
            <a:ext cx="3273120" cy="526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102000"/>
              </a:lnSpc>
            </a:pPr>
            <a:fld id="{9F693612-1A9F-4D48-A1C4-5819D853A54D}" type="slidenum">
              <a:rPr lang="en-GB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14</a:t>
            </a:fld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6" name="CustomShape 2"/>
          <p:cNvSpPr/>
          <p:nvPr/>
        </p:nvSpPr>
        <p:spPr>
          <a:xfrm>
            <a:off x="755640" y="5078520"/>
            <a:ext cx="6043320" cy="4806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3264039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CustomShape 1"/>
          <p:cNvSpPr/>
          <p:nvPr/>
        </p:nvSpPr>
        <p:spPr>
          <a:xfrm>
            <a:off x="4278240" y="10156680"/>
            <a:ext cx="3273120" cy="526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102000"/>
              </a:lnSpc>
            </a:pPr>
            <a:fld id="{2ACE688A-A6EE-4AAA-B13D-228F3E283657}" type="slidenum">
              <a:rPr lang="en-GB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15</a:t>
            </a:fld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8" name="CustomShape 2"/>
          <p:cNvSpPr/>
          <p:nvPr/>
        </p:nvSpPr>
        <p:spPr>
          <a:xfrm>
            <a:off x="4281480" y="10155240"/>
            <a:ext cx="3274560" cy="534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marL="226800" indent="-196560" algn="r">
              <a:lnSpc>
                <a:spcPct val="100000"/>
              </a:lnSpc>
            </a:pPr>
            <a:fld id="{AED2054F-5C30-46E9-8793-DC5B0FD9CC90}" type="slidenum">
              <a:rPr lang="en-GB"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15</a:t>
            </a:fld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755640" y="5078520"/>
            <a:ext cx="6040080" cy="480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23191913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CustomShape 1"/>
          <p:cNvSpPr/>
          <p:nvPr/>
        </p:nvSpPr>
        <p:spPr>
          <a:xfrm>
            <a:off x="4278240" y="10156680"/>
            <a:ext cx="3273120" cy="526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102000"/>
              </a:lnSpc>
            </a:pPr>
            <a:fld id="{4E5243E4-B83F-4BC2-9C41-2906AD1481AC}" type="slidenum">
              <a:rPr lang="en-GB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2</a:t>
            </a:fld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2" name="CustomShape 2"/>
          <p:cNvSpPr/>
          <p:nvPr/>
        </p:nvSpPr>
        <p:spPr>
          <a:xfrm>
            <a:off x="4281480" y="10155240"/>
            <a:ext cx="3274560" cy="534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marL="226800" indent="-196560" algn="r">
              <a:lnSpc>
                <a:spcPct val="100000"/>
              </a:lnSpc>
            </a:pPr>
            <a:fld id="{0DB20AAC-D710-439C-937B-ED9719BCCBFF}" type="slidenum">
              <a:rPr lang="en-GB"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2</a:t>
            </a:fld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3" name="CustomShape 3"/>
          <p:cNvSpPr/>
          <p:nvPr/>
        </p:nvSpPr>
        <p:spPr>
          <a:xfrm>
            <a:off x="755640" y="5078520"/>
            <a:ext cx="6040080" cy="480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1839429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CustomShape 1"/>
          <p:cNvSpPr/>
          <p:nvPr/>
        </p:nvSpPr>
        <p:spPr>
          <a:xfrm>
            <a:off x="4278240" y="10156680"/>
            <a:ext cx="3273120" cy="526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102000"/>
              </a:lnSpc>
            </a:pPr>
            <a:fld id="{5D1285EA-3075-4E0E-AE44-6FA377B95C16}" type="slidenum">
              <a:rPr lang="en-GB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3</a:t>
            </a:fld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5" name="CustomShape 2"/>
          <p:cNvSpPr/>
          <p:nvPr/>
        </p:nvSpPr>
        <p:spPr>
          <a:xfrm>
            <a:off x="755640" y="5078520"/>
            <a:ext cx="6046560" cy="4809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30265592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CustomShape 1"/>
          <p:cNvSpPr/>
          <p:nvPr/>
        </p:nvSpPr>
        <p:spPr>
          <a:xfrm>
            <a:off x="4278240" y="10156680"/>
            <a:ext cx="3273120" cy="526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102000"/>
              </a:lnSpc>
            </a:pPr>
            <a:fld id="{3B53F0A0-E989-49AE-B921-84795711AFF8}" type="slidenum">
              <a:rPr lang="en-GB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5</a:t>
            </a:fld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7" name="CustomShape 2"/>
          <p:cNvSpPr/>
          <p:nvPr/>
        </p:nvSpPr>
        <p:spPr>
          <a:xfrm>
            <a:off x="4281480" y="10155240"/>
            <a:ext cx="3274560" cy="534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marL="226800" indent="-196560" algn="r">
              <a:lnSpc>
                <a:spcPct val="100000"/>
              </a:lnSpc>
            </a:pPr>
            <a:fld id="{16CAAF66-F30C-4BDF-97F9-78D888049E97}" type="slidenum">
              <a:rPr lang="en-GB"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5</a:t>
            </a:fld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8" name="CustomShape 3"/>
          <p:cNvSpPr/>
          <p:nvPr/>
        </p:nvSpPr>
        <p:spPr>
          <a:xfrm>
            <a:off x="755640" y="5078520"/>
            <a:ext cx="6040080" cy="480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2005960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CustomShape 1"/>
          <p:cNvSpPr/>
          <p:nvPr/>
        </p:nvSpPr>
        <p:spPr>
          <a:xfrm>
            <a:off x="4278240" y="10156680"/>
            <a:ext cx="3273120" cy="526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102000"/>
              </a:lnSpc>
            </a:pPr>
            <a:fld id="{ADF1DE93-B1E2-4C6D-A045-C787D54ADCC6}" type="slidenum">
              <a:rPr lang="en-GB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6</a:t>
            </a:fld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0" name="CustomShape 2"/>
          <p:cNvSpPr/>
          <p:nvPr/>
        </p:nvSpPr>
        <p:spPr>
          <a:xfrm>
            <a:off x="4281480" y="10155240"/>
            <a:ext cx="3274560" cy="534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marL="226800" indent="-196560" algn="r">
              <a:lnSpc>
                <a:spcPct val="100000"/>
              </a:lnSpc>
            </a:pPr>
            <a:fld id="{8339A108-C64B-4F60-ABB7-8D54A216ABF2}" type="slidenum">
              <a:rPr lang="en-GB"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6</a:t>
            </a:fld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1" name="CustomShape 3"/>
          <p:cNvSpPr/>
          <p:nvPr/>
        </p:nvSpPr>
        <p:spPr>
          <a:xfrm>
            <a:off x="755640" y="5078520"/>
            <a:ext cx="6040080" cy="480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16750148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CustomShape 1"/>
          <p:cNvSpPr/>
          <p:nvPr/>
        </p:nvSpPr>
        <p:spPr>
          <a:xfrm>
            <a:off x="4278240" y="10156680"/>
            <a:ext cx="3273120" cy="526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102000"/>
              </a:lnSpc>
            </a:pPr>
            <a:fld id="{5E08C6AF-972E-4172-91F2-654071A7B504}" type="slidenum">
              <a:rPr lang="en-GB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7</a:t>
            </a:fld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3" name="CustomShape 2"/>
          <p:cNvSpPr/>
          <p:nvPr/>
        </p:nvSpPr>
        <p:spPr>
          <a:xfrm>
            <a:off x="4281480" y="10155240"/>
            <a:ext cx="3274560" cy="534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marL="226800" indent="-196560" algn="r">
              <a:lnSpc>
                <a:spcPct val="100000"/>
              </a:lnSpc>
            </a:pPr>
            <a:fld id="{854CAE36-A5F8-4E9D-8CC3-88A6EEBC3CA2}" type="slidenum">
              <a:rPr lang="en-GB"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7</a:t>
            </a:fld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4" name="CustomShape 3"/>
          <p:cNvSpPr/>
          <p:nvPr/>
        </p:nvSpPr>
        <p:spPr>
          <a:xfrm>
            <a:off x="755640" y="5078520"/>
            <a:ext cx="6040080" cy="480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29909817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CustomShape 1"/>
          <p:cNvSpPr/>
          <p:nvPr/>
        </p:nvSpPr>
        <p:spPr>
          <a:xfrm>
            <a:off x="755640" y="5078520"/>
            <a:ext cx="6038280" cy="4801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12957126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CustomShape 1"/>
          <p:cNvSpPr/>
          <p:nvPr/>
        </p:nvSpPr>
        <p:spPr>
          <a:xfrm>
            <a:off x="755640" y="5078520"/>
            <a:ext cx="6038640" cy="480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16990149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CustomShape 1"/>
          <p:cNvSpPr/>
          <p:nvPr/>
        </p:nvSpPr>
        <p:spPr>
          <a:xfrm>
            <a:off x="755640" y="5078520"/>
            <a:ext cx="6038640" cy="480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1417224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6" name="Picture 35"/>
          <p:cNvPicPr/>
          <p:nvPr/>
        </p:nvPicPr>
        <p:blipFill>
          <a:blip r:embed="rId2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37" name="Picture 36"/>
          <p:cNvPicPr/>
          <p:nvPr/>
        </p:nvPicPr>
        <p:blipFill>
          <a:blip r:embed="rId2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3" name="Picture 72"/>
          <p:cNvPicPr/>
          <p:nvPr/>
        </p:nvPicPr>
        <p:blipFill>
          <a:blip r:embed="rId2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74" name="Picture 73"/>
          <p:cNvPicPr/>
          <p:nvPr/>
        </p:nvPicPr>
        <p:blipFill>
          <a:blip r:embed="rId2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0" name="Picture 109"/>
          <p:cNvPicPr/>
          <p:nvPr/>
        </p:nvPicPr>
        <p:blipFill>
          <a:blip r:embed="rId2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111" name="Picture 110"/>
          <p:cNvPicPr/>
          <p:nvPr/>
        </p:nvPicPr>
        <p:blipFill>
          <a:blip r:embed="rId2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9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3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7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5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9" name="Picture 148"/>
          <p:cNvPicPr/>
          <p:nvPr/>
        </p:nvPicPr>
        <p:blipFill>
          <a:blip r:embed="rId2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150" name="Picture 149"/>
          <p:cNvPicPr/>
          <p:nvPr/>
        </p:nvPicPr>
        <p:blipFill>
          <a:blip r:embed="rId2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503280" y="6886440"/>
            <a:ext cx="2339640" cy="512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" name="CustomShape 2"/>
          <p:cNvSpPr/>
          <p:nvPr/>
        </p:nvSpPr>
        <p:spPr>
          <a:xfrm>
            <a:off x="3448080" y="6886440"/>
            <a:ext cx="3187440" cy="512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PlaceHolder 3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ustomShape 1"/>
          <p:cNvSpPr/>
          <p:nvPr/>
        </p:nvSpPr>
        <p:spPr>
          <a:xfrm>
            <a:off x="3443400" y="7007400"/>
            <a:ext cx="3190320" cy="4010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" name="PlaceHolder 2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CustomShape 1"/>
          <p:cNvSpPr/>
          <p:nvPr/>
        </p:nvSpPr>
        <p:spPr>
          <a:xfrm>
            <a:off x="3443400" y="7007400"/>
            <a:ext cx="3190320" cy="4010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" name="PlaceHolder 2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dt"/>
          </p:nvPr>
        </p:nvSpPr>
        <p:spPr>
          <a:xfrm>
            <a:off x="502920" y="7006680"/>
            <a:ext cx="2328840" cy="3790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>
              <a:lnSpc>
                <a:spcPct val="100000"/>
              </a:lnSpc>
            </a:pPr>
            <a:r>
              <a:rPr lang="en-GB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03/02/16</a:t>
            </a:r>
            <a:endParaRPr lang="en-GB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13" name="CustomShape 2"/>
          <p:cNvSpPr/>
          <p:nvPr/>
        </p:nvSpPr>
        <p:spPr>
          <a:xfrm>
            <a:off x="3443760" y="7007040"/>
            <a:ext cx="3190680" cy="401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4" name="PlaceHolder 3"/>
          <p:cNvSpPr>
            <a:spLocks noGrp="1"/>
          </p:cNvSpPr>
          <p:nvPr>
            <p:ph type="sldNum"/>
          </p:nvPr>
        </p:nvSpPr>
        <p:spPr>
          <a:xfrm>
            <a:off x="7223040" y="7006680"/>
            <a:ext cx="2328840" cy="3790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r">
              <a:lnSpc>
                <a:spcPct val="100000"/>
              </a:lnSpc>
            </a:pPr>
            <a:fld id="{FC5E7065-BA96-452E-8EF4-B4347C02A0D1}" type="slidenum">
              <a:rPr lang="en-GB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‹#›</a:t>
            </a:fld>
            <a:endParaRPr lang="en-GB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 type="title"/>
          </p:nvPr>
        </p:nvSpPr>
        <p:spPr>
          <a:xfrm>
            <a:off x="502920" y="301320"/>
            <a:ext cx="9049320" cy="12398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GB" sz="21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Click to edit the title text format</a:t>
            </a:r>
          </a:p>
        </p:txBody>
      </p:sp>
      <p:sp>
        <p:nvSpPr>
          <p:cNvPr id="116" name="PlaceHolder 5"/>
          <p:cNvSpPr>
            <a:spLocks noGrp="1"/>
          </p:cNvSpPr>
          <p:nvPr>
            <p:ph type="body"/>
          </p:nvPr>
        </p:nvSpPr>
        <p:spPr>
          <a:xfrm>
            <a:off x="502920" y="1767960"/>
            <a:ext cx="9049320" cy="4362120"/>
          </a:xfrm>
          <a:prstGeom prst="rect">
            <a:avLst/>
          </a:prstGeom>
        </p:spPr>
        <p:txBody>
          <a:bodyPr lIns="0" tIns="9000" rIns="0" bIns="0"/>
          <a:lstStyle/>
          <a:p>
            <a:pPr marL="342360" indent="-342360"/>
            <a:r>
              <a:rPr lang="en-GB" sz="35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Click to edit the outline text format</a:t>
            </a:r>
          </a:p>
          <a:p>
            <a:pPr marL="741600" lvl="1" indent="-285120"/>
            <a:r>
              <a:rPr lang="en-GB" sz="27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Second Outline Level</a:t>
            </a:r>
          </a:p>
          <a:p>
            <a:pPr marL="1141200" lvl="2" indent="-228240">
              <a:buClr>
                <a:srgbClr val="000000"/>
              </a:buClr>
              <a:buFont typeface="Times New Roman"/>
              <a:buChar char="•"/>
            </a:pPr>
            <a:r>
              <a:rPr lang="en-GB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Third Outline Level</a:t>
            </a:r>
          </a:p>
          <a:p>
            <a:pPr marL="1598040" lvl="3" indent="-228240">
              <a:buClr>
                <a:srgbClr val="000000"/>
              </a:buClr>
              <a:buFont typeface="Times New Roman"/>
              <a:buChar char="–"/>
            </a:pPr>
            <a:r>
              <a:rPr lang="en-GB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Fourth Outline Level</a:t>
            </a:r>
          </a:p>
          <a:p>
            <a:pPr marL="2054520" lvl="4" indent="-228240">
              <a:buClr>
                <a:srgbClr val="000000"/>
              </a:buClr>
              <a:buFont typeface="Times New Roman"/>
              <a:buChar char="»"/>
            </a:pPr>
            <a:r>
              <a:rPr lang="en-GB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Fifth Outline Level</a:t>
            </a:r>
          </a:p>
          <a:p>
            <a:pPr marL="2054520" lvl="5" indent="-228240">
              <a:buClr>
                <a:srgbClr val="000000"/>
              </a:buClr>
              <a:buFont typeface="Times New Roman"/>
              <a:buChar char="»"/>
            </a:pPr>
            <a:r>
              <a:rPr lang="en-GB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Sixth Outline Level</a:t>
            </a:r>
          </a:p>
          <a:p>
            <a:pPr marL="2054520" lvl="6" indent="-228240">
              <a:buClr>
                <a:srgbClr val="000000"/>
              </a:buClr>
              <a:buFont typeface="Times New Roman"/>
              <a:buChar char="»"/>
            </a:pPr>
            <a:r>
              <a:rPr lang="en-GB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7.emf"/><Relationship Id="rId4" Type="http://schemas.openxmlformats.org/officeDocument/2006/relationships/image" Target="../media/image12.png"/><Relationship Id="rId9" Type="http://schemas.openxmlformats.org/officeDocument/2006/relationships/image" Target="../media/image26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wmf"/><Relationship Id="rId5" Type="http://schemas.openxmlformats.org/officeDocument/2006/relationships/image" Target="../media/image24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CustomShape 1"/>
          <p:cNvSpPr/>
          <p:nvPr/>
        </p:nvSpPr>
        <p:spPr>
          <a:xfrm>
            <a:off x="0" y="-12600"/>
            <a:ext cx="10080360" cy="19918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GB" sz="3200" b="1" strike="noStrike" spc="-1" dirty="0">
                <a:solidFill>
                  <a:srgbClr val="FF333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Hail detection algorithm </a:t>
            </a:r>
            <a:endParaRPr lang="en-GB" sz="3200" b="1" strike="noStrike" spc="-1" dirty="0" smtClean="0">
              <a:solidFill>
                <a:srgbClr val="FF3333"/>
              </a:solidFill>
              <a:uFill>
                <a:solidFill>
                  <a:srgbClr val="FFFFFF"/>
                </a:solidFill>
              </a:uFill>
              <a:latin typeface="Arial"/>
              <a:ea typeface="DejaVu Sans"/>
            </a:endParaRPr>
          </a:p>
          <a:p>
            <a:pPr algn="ctr">
              <a:lnSpc>
                <a:spcPct val="100000"/>
              </a:lnSpc>
            </a:pPr>
            <a:r>
              <a:rPr lang="en-GB" sz="3200" b="1" strike="noStrike" spc="-1" dirty="0" smtClean="0">
                <a:solidFill>
                  <a:srgbClr val="FF333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for </a:t>
            </a:r>
            <a:r>
              <a:rPr lang="en-GB" sz="3200" b="1" strike="noStrike" spc="-1" dirty="0">
                <a:solidFill>
                  <a:srgbClr val="FF333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the </a:t>
            </a:r>
            <a:r>
              <a:rPr lang="en-GB" sz="3200" b="1" strike="noStrike" spc="-1" dirty="0" smtClean="0">
                <a:solidFill>
                  <a:srgbClr val="FF333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Global Precipitation Measuring </a:t>
            </a:r>
          </a:p>
          <a:p>
            <a:pPr algn="ctr">
              <a:lnSpc>
                <a:spcPct val="100000"/>
              </a:lnSpc>
            </a:pPr>
            <a:r>
              <a:rPr lang="en-GB" sz="3200" b="1" strike="noStrike" spc="-1" dirty="0" smtClean="0">
                <a:solidFill>
                  <a:srgbClr val="FF333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mission </a:t>
            </a:r>
            <a:r>
              <a:rPr lang="en-GB" sz="3200" b="1" strike="noStrike" spc="-1" dirty="0">
                <a:solidFill>
                  <a:srgbClr val="FF333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core satellite sensors</a:t>
            </a: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7" name="CustomShape 2"/>
          <p:cNvSpPr/>
          <p:nvPr/>
        </p:nvSpPr>
        <p:spPr>
          <a:xfrm>
            <a:off x="4680" y="2124893"/>
            <a:ext cx="10075680" cy="918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GB" sz="3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Kamil Mroz</a:t>
            </a:r>
            <a:r>
              <a:rPr lang="en-GB" sz="3200" b="0" strike="noStrike" spc="-1" baseline="3000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2</a:t>
            </a:r>
            <a:r>
              <a:rPr lang="en-GB" sz="3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, Alessandro Battaglia</a:t>
            </a:r>
            <a:r>
              <a:rPr lang="en-GB" sz="3200" b="0" strike="noStrike" spc="-1" baseline="3000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1,2</a:t>
            </a:r>
            <a:r>
              <a:rPr lang="en-GB" sz="3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, Timothy J. Lang</a:t>
            </a:r>
            <a:r>
              <a:rPr lang="en-GB" sz="3200" b="0" strike="noStrike" spc="-1" baseline="3000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3</a:t>
            </a:r>
            <a:r>
              <a:rPr lang="en-GB" sz="3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, Daniel </a:t>
            </a:r>
            <a:r>
              <a:rPr lang="en-GB" sz="3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Cecil</a:t>
            </a:r>
            <a:r>
              <a:rPr lang="en-GB" sz="3200" b="0" strike="noStrike" spc="-1" baseline="30000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3</a:t>
            </a:r>
            <a:r>
              <a:rPr lang="en-GB" sz="32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, S</a:t>
            </a:r>
            <a:r>
              <a:rPr lang="en-GB" sz="32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. </a:t>
            </a:r>
            <a:r>
              <a:rPr lang="en-GB" sz="32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Tanelli</a:t>
            </a:r>
            <a:r>
              <a:rPr lang="en-GB" sz="3200" spc="-1" baseline="30000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4</a:t>
            </a:r>
            <a:r>
              <a:rPr lang="en-GB" sz="32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 and </a:t>
            </a:r>
            <a:r>
              <a:rPr lang="en-GB" sz="3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Frederic Tridon</a:t>
            </a:r>
            <a:r>
              <a:rPr lang="en-GB" sz="3200" b="0" strike="noStrike" spc="-1" baseline="3000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1</a:t>
            </a:r>
            <a:endParaRPr lang="en-GB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8" name="Picture 157"/>
          <p:cNvPicPr/>
          <p:nvPr/>
        </p:nvPicPr>
        <p:blipFill>
          <a:blip r:embed="rId4"/>
          <a:stretch/>
        </p:blipFill>
        <p:spPr>
          <a:xfrm>
            <a:off x="3767970" y="6142383"/>
            <a:ext cx="2125933" cy="819220"/>
          </a:xfrm>
          <a:prstGeom prst="rect">
            <a:avLst/>
          </a:prstGeom>
          <a:ln>
            <a:noFill/>
          </a:ln>
        </p:spPr>
      </p:pic>
      <p:pic>
        <p:nvPicPr>
          <p:cNvPr id="159" name="Picture 158"/>
          <p:cNvPicPr/>
          <p:nvPr/>
        </p:nvPicPr>
        <p:blipFill>
          <a:blip r:embed="rId5"/>
          <a:stretch/>
        </p:blipFill>
        <p:spPr>
          <a:xfrm>
            <a:off x="4680" y="6142383"/>
            <a:ext cx="2808094" cy="805977"/>
          </a:xfrm>
          <a:prstGeom prst="rect">
            <a:avLst/>
          </a:prstGeom>
          <a:ln>
            <a:noFill/>
          </a:ln>
        </p:spPr>
      </p:pic>
      <p:sp>
        <p:nvSpPr>
          <p:cNvPr id="160" name="CustomShape 3"/>
          <p:cNvSpPr/>
          <p:nvPr/>
        </p:nvSpPr>
        <p:spPr>
          <a:xfrm>
            <a:off x="382537" y="3678058"/>
            <a:ext cx="6047640" cy="8780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1. Department of Physics and Astronomy, University of Leicester, UK</a:t>
            </a:r>
            <a:endParaRPr lang="en-GB" sz="1200" b="0" strike="noStrike" spc="-1" dirty="0">
              <a:solidFill>
                <a:srgbClr val="FFFF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2. National Centre for Earth Observation, University of Leicester, Leicester, United Kingdom, Department of Physics and Astronomy, University of Leicester, UK</a:t>
            </a:r>
            <a:endParaRPr lang="en-GB" sz="1200" b="0" strike="noStrike" spc="-1" dirty="0">
              <a:solidFill>
                <a:srgbClr val="FFFF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3. NASA Marshall Space Flight </a:t>
            </a:r>
            <a:r>
              <a:rPr lang="en-GB" sz="1200" b="0" strike="noStrike" spc="-1" dirty="0" err="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Center</a:t>
            </a:r>
            <a:r>
              <a:rPr lang="en-GB" sz="1200" b="0" strike="noStrike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, Redstone Arsenal, Huntsville, USA</a:t>
            </a:r>
            <a:r>
              <a:rPr lang="en-GB" sz="1200" b="0" strike="noStrike" spc="-1" dirty="0" smtClean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en-GB" sz="1200" spc="-1" dirty="0" smtClean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4. NASA JPL, California Institute of Technology, USA</a:t>
            </a:r>
            <a:endParaRPr lang="en-GB" sz="1200" b="0" strike="noStrike" spc="-1" dirty="0">
              <a:solidFill>
                <a:srgbClr val="FFFF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CustomShape 1"/>
          <p:cNvSpPr/>
          <p:nvPr/>
        </p:nvSpPr>
        <p:spPr>
          <a:xfrm>
            <a:off x="144360" y="879480"/>
            <a:ext cx="4751640" cy="6680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Among all combinations we considered, the biggest improvement in the CSI was not greater than </a:t>
            </a:r>
            <a:r>
              <a:rPr lang="en-GB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4 percentage points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Symbol" charset="2"/>
              <a:buChar char=""/>
            </a:pPr>
            <a:r>
              <a:rPr lang="en-GB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Two best performing pairs of parameters are Z</a:t>
            </a:r>
            <a:r>
              <a:rPr lang="en-GB" sz="1800" b="0" strike="noStrike" spc="-1" baseline="-33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mix</a:t>
            </a:r>
            <a:r>
              <a:rPr lang="en-GB" sz="1800" b="0" strike="noStrike" spc="-1" baseline="33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ku</a:t>
            </a:r>
            <a:r>
              <a:rPr lang="en-GB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coupled with Z</a:t>
            </a:r>
            <a:r>
              <a:rPr lang="en-GB" sz="1800" b="0" strike="noStrike" spc="-1" baseline="-33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mix</a:t>
            </a:r>
            <a:r>
              <a:rPr lang="en-GB" sz="1800" b="0" strike="noStrike" spc="-1" baseline="33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ka  </a:t>
            </a:r>
            <a:r>
              <a:rPr lang="en-GB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(CSI:41→ 44%) and Z</a:t>
            </a:r>
            <a:r>
              <a:rPr lang="en-GB" sz="1800" b="0" strike="noStrike" spc="-1" baseline="-33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int</a:t>
            </a:r>
            <a:r>
              <a:rPr lang="en-GB" sz="1800" b="0" strike="noStrike" spc="-1" baseline="33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ku</a:t>
            </a:r>
            <a:r>
              <a:rPr lang="en-GB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coupled with Z</a:t>
            </a:r>
            <a:r>
              <a:rPr lang="en-GB" sz="1800" b="0" strike="noStrike" spc="-1" baseline="-33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int</a:t>
            </a:r>
            <a:r>
              <a:rPr lang="en-GB" sz="1800" b="0" strike="noStrike" spc="-1" baseline="33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ka</a:t>
            </a:r>
            <a:r>
              <a:rPr lang="en-GB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(CSI:45%→ 49%)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Symbol" charset="2"/>
              <a:buChar char=""/>
            </a:pPr>
            <a:r>
              <a:rPr lang="en-GB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Symbol" charset="2"/>
              <a:buChar char=""/>
            </a:pPr>
            <a:r>
              <a:rPr lang="en-GB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The best performing radar-radiometer proxy is based on Z</a:t>
            </a:r>
            <a:r>
              <a:rPr lang="en-GB" sz="1800" b="0" strike="noStrike" spc="-1" baseline="-33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mix</a:t>
            </a:r>
            <a:r>
              <a:rPr lang="en-GB" sz="1800" b="0" strike="noStrike" spc="-1" baseline="33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ku</a:t>
            </a:r>
            <a:r>
              <a:rPr lang="en-GB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and TB @ 19 GHz (CSI:45%→ 46%)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Symbol" charset="2"/>
              <a:buChar char=""/>
            </a:pPr>
            <a:r>
              <a:rPr lang="en-GB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Symbol" charset="2"/>
              <a:buChar char=""/>
            </a:pPr>
            <a:r>
              <a:rPr lang="en-GB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Outside the DPR swath, passive measurements at 36.6 GHz supplemented by 166 GHz channel have the greatest ability to detect hail (CSI of 27.5%)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8" name="CustomShape 2"/>
          <p:cNvSpPr/>
          <p:nvPr/>
        </p:nvSpPr>
        <p:spPr>
          <a:xfrm>
            <a:off x="0" y="0"/>
            <a:ext cx="10000800" cy="837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en-GB" sz="32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Results: Dual parameter setting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29" name="Picture 228"/>
          <p:cNvPicPr/>
          <p:nvPr/>
        </p:nvPicPr>
        <p:blipFill>
          <a:blip r:embed="rId3"/>
          <a:stretch/>
        </p:blipFill>
        <p:spPr>
          <a:xfrm>
            <a:off x="5472000" y="4968000"/>
            <a:ext cx="3322440" cy="2534760"/>
          </a:xfrm>
          <a:prstGeom prst="rect">
            <a:avLst/>
          </a:prstGeom>
          <a:ln>
            <a:noFill/>
          </a:ln>
        </p:spPr>
      </p:pic>
      <p:pic>
        <p:nvPicPr>
          <p:cNvPr id="230" name="Picture 229"/>
          <p:cNvPicPr/>
          <p:nvPr/>
        </p:nvPicPr>
        <p:blipFill>
          <a:blip r:embed="rId4"/>
          <a:stretch/>
        </p:blipFill>
        <p:spPr>
          <a:xfrm>
            <a:off x="7056000" y="2736000"/>
            <a:ext cx="3024720" cy="2304000"/>
          </a:xfrm>
          <a:prstGeom prst="rect">
            <a:avLst/>
          </a:prstGeom>
          <a:ln>
            <a:noFill/>
          </a:ln>
        </p:spPr>
      </p:pic>
      <p:pic>
        <p:nvPicPr>
          <p:cNvPr id="231" name="Picture 230"/>
          <p:cNvPicPr/>
          <p:nvPr/>
        </p:nvPicPr>
        <p:blipFill>
          <a:blip r:embed="rId5"/>
          <a:stretch/>
        </p:blipFill>
        <p:spPr>
          <a:xfrm>
            <a:off x="5647320" y="777240"/>
            <a:ext cx="2776680" cy="2102760"/>
          </a:xfrm>
          <a:prstGeom prst="rect">
            <a:avLst/>
          </a:prstGeom>
          <a:ln>
            <a:noFill/>
          </a:ln>
        </p:spPr>
      </p:pic>
      <p:sp>
        <p:nvSpPr>
          <p:cNvPr id="232" name="Line 3"/>
          <p:cNvSpPr/>
          <p:nvPr/>
        </p:nvSpPr>
        <p:spPr>
          <a:xfrm flipV="1">
            <a:off x="4104000" y="1728000"/>
            <a:ext cx="1656000" cy="136800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3" name="Line 4"/>
          <p:cNvSpPr/>
          <p:nvPr/>
        </p:nvSpPr>
        <p:spPr>
          <a:xfrm flipV="1">
            <a:off x="4752000" y="3816000"/>
            <a:ext cx="2376000" cy="28800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4" name="Line 5"/>
          <p:cNvSpPr/>
          <p:nvPr/>
        </p:nvSpPr>
        <p:spPr>
          <a:xfrm>
            <a:off x="4320000" y="5832000"/>
            <a:ext cx="1152000" cy="57600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CustomShape 1"/>
          <p:cNvSpPr/>
          <p:nvPr/>
        </p:nvSpPr>
        <p:spPr>
          <a:xfrm>
            <a:off x="0" y="0"/>
            <a:ext cx="10077120" cy="44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2800" tIns="41400" rIns="82800" bIns="41400"/>
          <a:lstStyle/>
          <a:p>
            <a:pPr algn="ctr">
              <a:lnSpc>
                <a:spcPct val="100000"/>
              </a:lnSpc>
            </a:pPr>
            <a:r>
              <a:rPr lang="en-GB" sz="2400" b="1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Global distribution of hail </a:t>
            </a:r>
            <a:r>
              <a:rPr lang="en-GB" sz="2400" b="1" strike="noStrike" spc="-1" dirty="0" smtClean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events (in the column)</a:t>
            </a: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6" name="CustomShape 2"/>
          <p:cNvSpPr/>
          <p:nvPr/>
        </p:nvSpPr>
        <p:spPr>
          <a:xfrm>
            <a:off x="72720" y="4783854"/>
            <a:ext cx="10059840" cy="2558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200" indent="-448920" algn="just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45540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Intense storms cluster in equatorial Africa, in the ”tornado alley” in the USA and in Argentina</a:t>
            </a: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45540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The region of severe weather in </a:t>
            </a:r>
            <a:r>
              <a:rPr lang="en-GB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North </a:t>
            </a:r>
            <a:r>
              <a:rPr lang="en-GB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America extends to the mid latitudes</a:t>
            </a: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45540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Other smaller regions affected by hail: the eastern shore of India, the southern slope of the Himalayas, South Africa, Indochina and the coast of the Yellow Sea.</a:t>
            </a: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45540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In Europe moderate hail-fall intensity, which decreases even more in northern Asia. </a:t>
            </a: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45540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Marine storms are less intense, typically located on the eastern shore of continents e.g. off the coast of Argentina, South Africa, Australia.</a:t>
            </a: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441000" algn="just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37" name="Picture 39"/>
          <p:cNvPicPr/>
          <p:nvPr/>
        </p:nvPicPr>
        <p:blipFill>
          <a:blip r:embed="rId3"/>
          <a:stretch/>
        </p:blipFill>
        <p:spPr>
          <a:xfrm>
            <a:off x="72720" y="448920"/>
            <a:ext cx="9991440" cy="3726720"/>
          </a:xfrm>
          <a:prstGeom prst="rect">
            <a:avLst/>
          </a:prstGeom>
          <a:ln>
            <a:noFill/>
          </a:ln>
        </p:spPr>
      </p:pic>
      <p:sp>
        <p:nvSpPr>
          <p:cNvPr id="238" name="CustomShape 3"/>
          <p:cNvSpPr/>
          <p:nvPr/>
        </p:nvSpPr>
        <p:spPr>
          <a:xfrm>
            <a:off x="6455880" y="3348000"/>
            <a:ext cx="336852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2 years of the GPM data 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592467" y="3930838"/>
            <a:ext cx="318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%</a:t>
            </a:r>
            <a:endParaRPr lang="en-GB" sz="1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3622" y="4207837"/>
            <a:ext cx="3018298" cy="6068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56174" y="447264"/>
            <a:ext cx="1790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2.5</a:t>
            </a:r>
            <a:r>
              <a:rPr lang="en-GB" baseline="30000" dirty="0" smtClean="0"/>
              <a:t>o</a:t>
            </a:r>
            <a:r>
              <a:rPr lang="en-GB" dirty="0" smtClean="0"/>
              <a:t>x2.5</a:t>
            </a:r>
            <a:r>
              <a:rPr lang="en-GB" baseline="30000" dirty="0" smtClean="0"/>
              <a:t>o</a:t>
            </a:r>
            <a:r>
              <a:rPr lang="en-GB" dirty="0" smtClean="0"/>
              <a:t> boxes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2226365" y="4294893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Proxy: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CustomShape 1"/>
          <p:cNvSpPr/>
          <p:nvPr/>
        </p:nvSpPr>
        <p:spPr>
          <a:xfrm>
            <a:off x="72360" y="4634280"/>
            <a:ext cx="6335280" cy="2003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2800" tIns="41400" rIns="82800" bIns="41400"/>
          <a:lstStyle/>
          <a:p>
            <a:pPr marL="257040" indent="-237960">
              <a:lnSpc>
                <a:spcPct val="100000"/>
              </a:lnSpc>
            </a:pPr>
            <a:r>
              <a:rPr lang="en-GB" sz="1800" b="0" u="sng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Seasonality: </a:t>
            </a: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824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Majority </a:t>
            </a:r>
            <a:r>
              <a:rPr lang="en-GB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of extreme storms happens in the warm season</a:t>
            </a: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824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Spring and summer in the south-central United States </a:t>
            </a: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824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Autumn and winter in Argentina</a:t>
            </a: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824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July-Sept in Europe, October-November for the Mediterranean Sea</a:t>
            </a: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824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Seasonal difference of marine and land storms</a:t>
            </a: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824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Most of the inland storms occur in the afternoon </a:t>
            </a: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40" name="Picture 239"/>
          <p:cNvPicPr/>
          <p:nvPr/>
        </p:nvPicPr>
        <p:blipFill>
          <a:blip r:embed="rId3"/>
          <a:srcRect t="4332"/>
          <a:stretch/>
        </p:blipFill>
        <p:spPr>
          <a:xfrm>
            <a:off x="36360" y="936720"/>
            <a:ext cx="10044000" cy="3801600"/>
          </a:xfrm>
          <a:prstGeom prst="rect">
            <a:avLst/>
          </a:prstGeom>
          <a:ln>
            <a:noFill/>
          </a:ln>
        </p:spPr>
      </p:pic>
      <p:sp>
        <p:nvSpPr>
          <p:cNvPr id="241" name="CustomShape 2"/>
          <p:cNvSpPr/>
          <p:nvPr/>
        </p:nvSpPr>
        <p:spPr>
          <a:xfrm>
            <a:off x="0" y="0"/>
            <a:ext cx="10077120" cy="44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2800" tIns="41400" rIns="82800" bIns="41400"/>
          <a:lstStyle/>
          <a:p>
            <a:pPr algn="ctr">
              <a:lnSpc>
                <a:spcPct val="100000"/>
              </a:lnSpc>
            </a:pPr>
            <a:r>
              <a:rPr lang="en-GB" sz="2400" b="1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Seasonal distribution of hail </a:t>
            </a:r>
            <a:r>
              <a:rPr lang="en-GB" sz="2400" b="1" strike="noStrike" spc="-1" dirty="0" smtClean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events</a:t>
            </a: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42" name="Picture 40"/>
          <p:cNvPicPr/>
          <p:nvPr/>
        </p:nvPicPr>
        <p:blipFill>
          <a:blip r:embed="rId4"/>
          <a:stretch/>
        </p:blipFill>
        <p:spPr>
          <a:xfrm>
            <a:off x="6480000" y="4842360"/>
            <a:ext cx="3527280" cy="2644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CustomShape 1"/>
          <p:cNvSpPr/>
          <p:nvPr/>
        </p:nvSpPr>
        <p:spPr>
          <a:xfrm>
            <a:off x="0" y="0"/>
            <a:ext cx="10001880" cy="838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en-GB" sz="32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Summary </a:t>
            </a:r>
            <a:endParaRPr lang="en-GB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4" name="CustomShape 2"/>
          <p:cNvSpPr/>
          <p:nvPr/>
        </p:nvSpPr>
        <p:spPr>
          <a:xfrm>
            <a:off x="-1" y="482202"/>
            <a:ext cx="10080625" cy="6415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10960" indent="-201600" algn="ctr"/>
            <a:r>
              <a:rPr lang="en-GB" sz="2000" b="0" i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Hail detection </a:t>
            </a:r>
            <a:r>
              <a:rPr lang="en-GB" sz="2000" b="0" i="1" strike="noStrike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algorithm</a:t>
            </a:r>
            <a:endParaRPr lang="en-GB" sz="2000" b="0" i="1" strike="noStrike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01600" indent="-2016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Designed for </a:t>
            </a:r>
            <a:r>
              <a:rPr lang="en-GB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</a:t>
            </a:r>
            <a:r>
              <a:rPr lang="en-GB" sz="20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new GPM dataset</a:t>
            </a:r>
            <a:r>
              <a:rPr lang="en-GB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GB" sz="20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01600" indent="-2016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GB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Uses </a:t>
            </a:r>
            <a:r>
              <a:rPr lang="en-GB" sz="20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polarimetric</a:t>
            </a:r>
            <a:r>
              <a:rPr lang="en-GB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GB" sz="20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hydrometeor </a:t>
            </a:r>
            <a:r>
              <a:rPr lang="en-GB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classification</a:t>
            </a:r>
            <a:r>
              <a:rPr lang="en-GB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as “truth” not ground reports </a:t>
            </a:r>
            <a:endParaRPr lang="en-GB" sz="20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01600" indent="-2016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Nearly instantaneous matching of GPM observations and the hydrometeor </a:t>
            </a:r>
            <a:r>
              <a:rPr lang="en-GB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classification</a:t>
            </a:r>
            <a:endParaRPr lang="en-GB" sz="20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0960" indent="-201600"/>
            <a:r>
              <a:rPr lang="en-GB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GB" sz="20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lang="en-GB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</a:t>
            </a:r>
            <a:r>
              <a:rPr lang="en-GB" sz="2000" b="0" i="1" strike="noStrike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Results</a:t>
            </a:r>
            <a:endParaRPr lang="en-GB" sz="2000" b="0" i="1" strike="noStrike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06280" indent="-20628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Proxies based on </a:t>
            </a:r>
            <a:r>
              <a:rPr lang="en-GB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Ku radar reflectivity</a:t>
            </a:r>
            <a:r>
              <a:rPr lang="en-GB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(H40</a:t>
            </a:r>
            <a:r>
              <a:rPr lang="en-GB" sz="2000" b="0" strike="noStrike" spc="-1" baseline="33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ku</a:t>
            </a:r>
            <a:r>
              <a:rPr lang="en-GB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, </a:t>
            </a:r>
            <a:r>
              <a:rPr lang="en-GB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Z</a:t>
            </a:r>
            <a:r>
              <a:rPr lang="en-GB" sz="2000" b="0" strike="noStrike" spc="-1" baseline="-3300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int</a:t>
            </a:r>
            <a:r>
              <a:rPr lang="en-GB" sz="2000" b="0" strike="noStrike" spc="-1" baseline="3300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ku</a:t>
            </a:r>
            <a:r>
              <a:rPr lang="en-GB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</a:t>
            </a:r>
            <a:r>
              <a:rPr lang="en-GB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Z</a:t>
            </a:r>
            <a:r>
              <a:rPr lang="en-GB" sz="2000" b="0" strike="noStrike" spc="-1" baseline="-3300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mix</a:t>
            </a:r>
            <a:r>
              <a:rPr lang="en-GB" sz="2000" b="0" strike="noStrike" spc="-1" baseline="3300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ku</a:t>
            </a:r>
            <a:r>
              <a:rPr lang="en-GB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) have the highest CSI (42-45%)</a:t>
            </a:r>
            <a:endParaRPr lang="en-GB" sz="20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06280" indent="-20628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Algorithms based on </a:t>
            </a:r>
            <a:r>
              <a:rPr lang="en-GB" sz="20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Ka</a:t>
            </a:r>
            <a:r>
              <a:rPr lang="en-GB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measurements perform at least </a:t>
            </a:r>
            <a:r>
              <a:rPr lang="en-GB" sz="20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10% </a:t>
            </a:r>
            <a:r>
              <a:rPr lang="en-GB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worse</a:t>
            </a:r>
            <a:r>
              <a:rPr lang="en-GB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than Ku-proxies</a:t>
            </a:r>
            <a:endParaRPr lang="en-GB" sz="20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06280" indent="-20628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best performing radiometer-based algorithm uses</a:t>
            </a:r>
            <a:r>
              <a:rPr lang="en-GB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TB19 or PCT37 </a:t>
            </a:r>
            <a:r>
              <a:rPr lang="en-GB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(CSI=25%)</a:t>
            </a:r>
            <a:endParaRPr lang="en-GB" sz="20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06280" indent="-20628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Not very significant </a:t>
            </a:r>
            <a:r>
              <a:rPr lang="en-GB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improvement when 2-variable proxies </a:t>
            </a:r>
            <a:r>
              <a:rPr lang="en-GB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are used</a:t>
            </a:r>
            <a:endParaRPr lang="en-GB" sz="20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5640" indent="-206280"/>
            <a:r>
              <a:rPr lang="en-GB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GB" sz="20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5640" indent="-206280" algn="ctr"/>
            <a:r>
              <a:rPr lang="en-GB" sz="2000" i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Applications</a:t>
            </a:r>
          </a:p>
          <a:p>
            <a:pPr marL="206280" indent="-20628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Hail risk maps</a:t>
            </a:r>
            <a:endParaRPr lang="en-GB" sz="20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  <a:p>
            <a:pPr marL="206280" indent="-20628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Extreme weather climatology (GPM could fly for more than a decade</a:t>
            </a:r>
            <a:r>
              <a:rPr lang="en-GB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!)</a:t>
            </a:r>
          </a:p>
          <a:p>
            <a:r>
              <a:rPr lang="en-GB" sz="2000" i="1" dirty="0" smtClean="0"/>
              <a:t>K. Mroz, A. Battaglia, T. Lang, D. Cecil, S. </a:t>
            </a:r>
            <a:r>
              <a:rPr lang="en-GB" sz="2000" i="1" dirty="0" err="1" smtClean="0"/>
              <a:t>Tanelli</a:t>
            </a:r>
            <a:r>
              <a:rPr lang="en-GB" sz="2000" i="1" dirty="0" smtClean="0"/>
              <a:t> and F. Tridon, Hail detection</a:t>
            </a:r>
            <a:endParaRPr lang="en-GB" sz="2000" i="1" dirty="0"/>
          </a:p>
          <a:p>
            <a:r>
              <a:rPr lang="en-GB" sz="2000" i="1" dirty="0" smtClean="0"/>
              <a:t>Algorithm for the GPM core Satellite, 2017, JAMC in press</a:t>
            </a:r>
            <a:r>
              <a:rPr lang="en-GB" sz="2000" i="1" dirty="0"/>
              <a:t>.</a:t>
            </a:r>
            <a:endParaRPr lang="en-GB" sz="2000" i="1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215640" indent="-206280" algn="ctr"/>
            <a:endParaRPr lang="en-GB" sz="2000" i="1" spc="-1" dirty="0" smtClean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marL="215640" indent="-206280" algn="ctr"/>
            <a:r>
              <a:rPr lang="en-GB" sz="2000" i="1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Future work</a:t>
            </a:r>
            <a:endParaRPr lang="en-GB" sz="2000" i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marL="206280" indent="-20628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Investigation of vertical structure of hail shafts </a:t>
            </a:r>
            <a:r>
              <a:rPr lang="en-GB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sym typeface="Wingdings" panose="05000000000000000000" pitchFamily="2" charset="2"/>
              </a:rPr>
              <a:t> identification of hail mandatory for refining precipitation algorithms</a:t>
            </a:r>
            <a:endParaRPr lang="en-GB" sz="2000" b="0" strike="noStrike" spc="-1" dirty="0" smtClea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5640" indent="-201600"/>
            <a:r>
              <a:rPr lang="en-GB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GB" sz="20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CustomShape 1"/>
          <p:cNvSpPr/>
          <p:nvPr/>
        </p:nvSpPr>
        <p:spPr>
          <a:xfrm>
            <a:off x="0" y="0"/>
            <a:ext cx="10077120" cy="81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2800" tIns="41400" rIns="82800" bIns="41400"/>
          <a:lstStyle/>
          <a:p>
            <a:pPr algn="ctr">
              <a:lnSpc>
                <a:spcPct val="100000"/>
              </a:lnSpc>
            </a:pPr>
            <a:r>
              <a:rPr lang="en-GB" sz="24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Next step: vertical distribution of hail,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24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Preliminary results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46" name="Picture 245"/>
          <p:cNvPicPr/>
          <p:nvPr/>
        </p:nvPicPr>
        <p:blipFill>
          <a:blip r:embed="rId3"/>
          <a:stretch/>
        </p:blipFill>
        <p:spPr>
          <a:xfrm>
            <a:off x="53280" y="777960"/>
            <a:ext cx="4434480" cy="3325680"/>
          </a:xfrm>
          <a:prstGeom prst="rect">
            <a:avLst/>
          </a:prstGeom>
          <a:ln>
            <a:noFill/>
          </a:ln>
        </p:spPr>
      </p:pic>
      <p:sp>
        <p:nvSpPr>
          <p:cNvPr id="247" name="CustomShape 2"/>
          <p:cNvSpPr/>
          <p:nvPr/>
        </p:nvSpPr>
        <p:spPr>
          <a:xfrm>
            <a:off x="4488120" y="1728000"/>
            <a:ext cx="4751640" cy="345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GB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histogram of all hail contaminated profiles:</a:t>
            </a: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High hail fraction only for altitudes between 0 and 5 km AFL.</a:t>
            </a: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highest level where hail is observed is widely distributed</a:t>
            </a: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 most cases hail melts 2 km BFL.</a:t>
            </a: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frequency of hail occurrence at the lowest elevation scan is decreasing  exponentially w.r.t. the fraction of the DPR footprint filled by hail</a:t>
            </a:r>
          </a:p>
        </p:txBody>
      </p:sp>
      <p:pic>
        <p:nvPicPr>
          <p:cNvPr id="248" name="Picture 247"/>
          <p:cNvPicPr/>
          <p:nvPr/>
        </p:nvPicPr>
        <p:blipFill>
          <a:blip r:embed="rId4"/>
          <a:stretch/>
        </p:blipFill>
        <p:spPr>
          <a:xfrm>
            <a:off x="53280" y="4319640"/>
            <a:ext cx="4338360" cy="3253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CustomShape 1"/>
          <p:cNvSpPr/>
          <p:nvPr/>
        </p:nvSpPr>
        <p:spPr>
          <a:xfrm>
            <a:off x="0" y="0"/>
            <a:ext cx="10000800" cy="837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en-GB" sz="32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Hail detection from the ground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50" name="Picture 249"/>
          <p:cNvPicPr/>
          <p:nvPr/>
        </p:nvPicPr>
        <p:blipFill>
          <a:blip r:embed="rId3"/>
          <a:stretch/>
        </p:blipFill>
        <p:spPr>
          <a:xfrm>
            <a:off x="2463840" y="3564000"/>
            <a:ext cx="2647440" cy="2009520"/>
          </a:xfrm>
          <a:prstGeom prst="rect">
            <a:avLst/>
          </a:prstGeom>
          <a:ln>
            <a:noFill/>
          </a:ln>
        </p:spPr>
      </p:pic>
      <p:pic>
        <p:nvPicPr>
          <p:cNvPr id="251" name="Picture 250"/>
          <p:cNvPicPr/>
          <p:nvPr/>
        </p:nvPicPr>
        <p:blipFill>
          <a:blip r:embed="rId4"/>
          <a:stretch/>
        </p:blipFill>
        <p:spPr>
          <a:xfrm>
            <a:off x="2448000" y="5549760"/>
            <a:ext cx="2647440" cy="2009520"/>
          </a:xfrm>
          <a:prstGeom prst="rect">
            <a:avLst/>
          </a:prstGeom>
          <a:ln>
            <a:noFill/>
          </a:ln>
        </p:spPr>
      </p:pic>
      <p:pic>
        <p:nvPicPr>
          <p:cNvPr id="252" name="Picture 251"/>
          <p:cNvPicPr/>
          <p:nvPr/>
        </p:nvPicPr>
        <p:blipFill>
          <a:blip r:embed="rId5"/>
          <a:stretch/>
        </p:blipFill>
        <p:spPr>
          <a:xfrm>
            <a:off x="15840" y="3600360"/>
            <a:ext cx="2647800" cy="2009520"/>
          </a:xfrm>
          <a:prstGeom prst="rect">
            <a:avLst/>
          </a:prstGeom>
          <a:ln>
            <a:noFill/>
          </a:ln>
        </p:spPr>
      </p:pic>
      <p:pic>
        <p:nvPicPr>
          <p:cNvPr id="253" name="Picture 252"/>
          <p:cNvPicPr/>
          <p:nvPr/>
        </p:nvPicPr>
        <p:blipFill>
          <a:blip r:embed="rId6"/>
          <a:stretch/>
        </p:blipFill>
        <p:spPr>
          <a:xfrm>
            <a:off x="15840" y="5549760"/>
            <a:ext cx="2647800" cy="2009520"/>
          </a:xfrm>
          <a:prstGeom prst="rect">
            <a:avLst/>
          </a:prstGeom>
          <a:ln>
            <a:noFill/>
          </a:ln>
        </p:spPr>
      </p:pic>
      <p:pic>
        <p:nvPicPr>
          <p:cNvPr id="254" name="Picture 253"/>
          <p:cNvPicPr/>
          <p:nvPr/>
        </p:nvPicPr>
        <p:blipFill>
          <a:blip r:embed="rId7"/>
          <a:stretch/>
        </p:blipFill>
        <p:spPr>
          <a:xfrm>
            <a:off x="5913360" y="4392720"/>
            <a:ext cx="4165200" cy="3131640"/>
          </a:xfrm>
          <a:prstGeom prst="rect">
            <a:avLst/>
          </a:prstGeom>
          <a:ln>
            <a:noFill/>
          </a:ln>
        </p:spPr>
      </p:pic>
      <p:sp>
        <p:nvSpPr>
          <p:cNvPr id="255" name="CustomShape 2"/>
          <p:cNvSpPr/>
          <p:nvPr/>
        </p:nvSpPr>
        <p:spPr>
          <a:xfrm>
            <a:off x="5183280" y="3384720"/>
            <a:ext cx="2088720" cy="934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  fuzzy logic 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hydrometeor     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classification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6" name="CustomShape 3"/>
          <p:cNvSpPr/>
          <p:nvPr/>
        </p:nvSpPr>
        <p:spPr>
          <a:xfrm>
            <a:off x="7995960" y="3152880"/>
            <a:ext cx="1952280" cy="302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400" b="0" strike="noStrike" spc="-1">
                <a:solidFill>
                  <a:srgbClr val="111111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Dolan, B., at. al. 2013: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aphicFrame>
        <p:nvGraphicFramePr>
          <p:cNvPr id="257" name="Table 4"/>
          <p:cNvGraphicFramePr/>
          <p:nvPr/>
        </p:nvGraphicFramePr>
        <p:xfrm>
          <a:off x="34560" y="446400"/>
          <a:ext cx="9998280" cy="2500560"/>
        </p:xfrm>
        <a:graphic>
          <a:graphicData uri="http://schemas.openxmlformats.org/drawingml/2006/table">
            <a:tbl>
              <a:tblPr/>
              <a:tblGrid>
                <a:gridCol w="2499120"/>
                <a:gridCol w="2499120"/>
                <a:gridCol w="2499120"/>
                <a:gridCol w="2500920"/>
              </a:tblGrid>
              <a:tr h="531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8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Variable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8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Dry, small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8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Melting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8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Large (D&gt;5cm)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</a:tr>
              <a:tr h="531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8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Z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8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&gt;55 dBZ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8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&gt;60 dBZ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8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40-80 dBZ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531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8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ZDR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8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0-1 dB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8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&gt;1 dB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8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-0.5 – 1 dB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  <a:tr h="3772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8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CC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8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0.95-0.97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8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~ 0.95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8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&lt;0.9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5302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8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KDP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8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~0 deg/km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8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&gt;3 deg/km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8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N/A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CustomShape 1"/>
          <p:cNvSpPr/>
          <p:nvPr/>
        </p:nvSpPr>
        <p:spPr>
          <a:xfrm>
            <a:off x="0" y="0"/>
            <a:ext cx="10000800" cy="837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en-GB" sz="2600" b="1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O</a:t>
            </a:r>
            <a:r>
              <a:rPr lang="en-GB" sz="2600" b="1" strike="noStrike" spc="-1" dirty="0" smtClean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pportunity: </a:t>
            </a:r>
            <a:r>
              <a:rPr lang="en-GB" sz="2600" b="1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NASA-JAXA </a:t>
            </a:r>
            <a:r>
              <a:rPr lang="en-GB" sz="2600" b="1" strike="noStrike" spc="-1" dirty="0" smtClean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Global Precipitation Measuring mission</a:t>
            </a:r>
            <a:endParaRPr lang="en-GB" sz="2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2" name="Picture 161"/>
          <p:cNvPicPr/>
          <p:nvPr/>
        </p:nvPicPr>
        <p:blipFill>
          <a:blip r:embed="rId3"/>
          <a:stretch/>
        </p:blipFill>
        <p:spPr>
          <a:xfrm>
            <a:off x="123840" y="725400"/>
            <a:ext cx="4926332" cy="3628486"/>
          </a:xfrm>
          <a:prstGeom prst="rect">
            <a:avLst/>
          </a:prstGeom>
          <a:ln>
            <a:noFill/>
          </a:ln>
        </p:spPr>
      </p:pic>
      <p:sp>
        <p:nvSpPr>
          <p:cNvPr id="163" name="CustomShape 2"/>
          <p:cNvSpPr/>
          <p:nvPr/>
        </p:nvSpPr>
        <p:spPr>
          <a:xfrm>
            <a:off x="5396040" y="995400"/>
            <a:ext cx="4603320" cy="1735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D0D0D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The GPM radar is </a:t>
            </a:r>
            <a:r>
              <a:rPr lang="en-GB" sz="1800" b="1" strike="noStrike" spc="-1" dirty="0">
                <a:solidFill>
                  <a:srgbClr val="0D0D0D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the first ever dual frequency (Ku-</a:t>
            </a:r>
            <a:r>
              <a:rPr lang="en-GB" sz="1800" b="1" strike="noStrike" spc="-1" dirty="0" err="1">
                <a:solidFill>
                  <a:srgbClr val="0D0D0D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Ka</a:t>
            </a:r>
            <a:r>
              <a:rPr lang="en-GB" sz="1800" b="1" strike="noStrike" spc="-1" dirty="0">
                <a:solidFill>
                  <a:srgbClr val="0D0D0D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) precipitation radar</a:t>
            </a:r>
            <a:r>
              <a:rPr lang="en-GB" sz="1800" b="0" strike="noStrike" spc="-1" dirty="0">
                <a:solidFill>
                  <a:srgbClr val="0D0D0D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in space </a:t>
            </a:r>
            <a:r>
              <a:rPr lang="en-GB" sz="1800" b="0" strike="noStrike" spc="-1" dirty="0" smtClean="0">
                <a:solidFill>
                  <a:srgbClr val="0D0D0D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with </a:t>
            </a:r>
            <a:r>
              <a:rPr lang="en-GB" sz="1800" b="0" strike="noStrike" spc="-1" dirty="0">
                <a:solidFill>
                  <a:srgbClr val="0D0D0D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a </a:t>
            </a:r>
            <a:r>
              <a:rPr lang="en-GB" sz="1800" b="1" strike="noStrike" spc="-1" dirty="0">
                <a:solidFill>
                  <a:srgbClr val="0D0D0D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radiometer system </a:t>
            </a:r>
            <a:r>
              <a:rPr lang="en-GB" sz="1800" b="0" strike="noStrike" spc="-1" dirty="0">
                <a:solidFill>
                  <a:srgbClr val="0D0D0D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operating at 13 different channels ranging from 10 to 188 GHz. </a:t>
            </a: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D0D0D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</a:t>
            </a: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4" name="Picture 16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139" y="4176000"/>
            <a:ext cx="4463362" cy="3348000"/>
          </a:xfrm>
          <a:prstGeom prst="rect">
            <a:avLst/>
          </a:prstGeom>
          <a:ln>
            <a:noFill/>
          </a:ln>
        </p:spPr>
      </p:pic>
      <p:sp>
        <p:nvSpPr>
          <p:cNvPr id="166" name="TextShape 4"/>
          <p:cNvSpPr txBox="1"/>
          <p:nvPr/>
        </p:nvSpPr>
        <p:spPr>
          <a:xfrm>
            <a:off x="5544139" y="3095898"/>
            <a:ext cx="4282200" cy="125798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GB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Three-dimensional view of the convective event captured on </a:t>
            </a:r>
            <a:r>
              <a:rPr lang="en-GB" sz="1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2nd </a:t>
            </a:r>
            <a:r>
              <a:rPr lang="en-GB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April 2014.  The 3-D </a:t>
            </a:r>
            <a:r>
              <a:rPr lang="en-GB" sz="1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surface </a:t>
            </a:r>
            <a:r>
              <a:rPr lang="en-GB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corresponds to the measured </a:t>
            </a:r>
            <a:r>
              <a:rPr lang="en-GB" sz="1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 </a:t>
            </a:r>
            <a:r>
              <a:rPr lang="en-GB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and </a:t>
            </a:r>
            <a:r>
              <a:rPr lang="en-GB" sz="1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40 </a:t>
            </a:r>
            <a:r>
              <a:rPr lang="en-GB" sz="1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dBZ</a:t>
            </a:r>
            <a:r>
              <a:rPr lang="en-GB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GB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Ku band reflectivity </a:t>
            </a:r>
            <a:r>
              <a:rPr lang="en-GB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factors in blue and </a:t>
            </a:r>
            <a:r>
              <a:rPr lang="en-GB" sz="1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orange, </a:t>
            </a:r>
            <a:r>
              <a:rPr lang="en-GB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respectively. </a:t>
            </a:r>
          </a:p>
        </p:txBody>
      </p:sp>
      <p:pic>
        <p:nvPicPr>
          <p:cNvPr id="8" name="Picture 7"/>
          <p:cNvPicPr/>
          <p:nvPr/>
        </p:nvPicPr>
        <p:blipFill>
          <a:blip r:embed="rId5"/>
          <a:stretch/>
        </p:blipFill>
        <p:spPr>
          <a:xfrm>
            <a:off x="2772000" y="5525077"/>
            <a:ext cx="2647440" cy="2009160"/>
          </a:xfrm>
          <a:prstGeom prst="rect">
            <a:avLst/>
          </a:prstGeom>
          <a:ln>
            <a:noFill/>
          </a:ln>
        </p:spPr>
      </p:pic>
      <p:pic>
        <p:nvPicPr>
          <p:cNvPr id="9" name="Picture 8"/>
          <p:cNvPicPr/>
          <p:nvPr/>
        </p:nvPicPr>
        <p:blipFill>
          <a:blip r:embed="rId6"/>
          <a:stretch/>
        </p:blipFill>
        <p:spPr>
          <a:xfrm>
            <a:off x="0" y="5550155"/>
            <a:ext cx="2647440" cy="2009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CustomShape 1"/>
          <p:cNvSpPr/>
          <p:nvPr/>
        </p:nvSpPr>
        <p:spPr>
          <a:xfrm>
            <a:off x="41463" y="1102176"/>
            <a:ext cx="10007280" cy="5832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5640">
              <a:lnSpc>
                <a:spcPct val="104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 dirty="0" smtClean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Extreme </a:t>
            </a:r>
            <a:r>
              <a:rPr lang="en-GB" sz="3200" b="0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weather events in a changing climate: monitoring the intensity and frequency </a:t>
            </a:r>
            <a:r>
              <a:rPr lang="en-GB" sz="3200" b="0" strike="noStrike" spc="-1" dirty="0" smtClean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(regional/seasonal</a:t>
            </a:r>
            <a:r>
              <a:rPr lang="en-GB" sz="3200" b="0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) of intense convective storms (and their changes</a:t>
            </a:r>
            <a:r>
              <a:rPr lang="en-GB" sz="3200" b="0" strike="noStrike" spc="-1" dirty="0" smtClean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) </a:t>
            </a:r>
            <a:r>
              <a:rPr lang="en-GB" sz="3200" spc="-1" dirty="0" smtClean="0">
                <a:uFill>
                  <a:solidFill>
                    <a:srgbClr val="FFFFFF"/>
                  </a:solidFill>
                </a:uFill>
              </a:rPr>
              <a:t>→ the </a:t>
            </a:r>
            <a:r>
              <a:rPr lang="en-GB" sz="3200" b="0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satellite is providing measurements </a:t>
            </a:r>
            <a:r>
              <a:rPr lang="en-GB" sz="3200" b="0" strike="noStrike" spc="-1" dirty="0" smtClean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over </a:t>
            </a:r>
            <a:r>
              <a:rPr lang="en-GB" sz="3200" b="0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90% of the globe.</a:t>
            </a:r>
            <a:endParaRPr lang="en-GB" sz="32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4000"/>
              </a:lnSpc>
            </a:pPr>
            <a:endParaRPr lang="en-GB" sz="32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5640">
              <a:lnSpc>
                <a:spcPct val="104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Modelling of convection </a:t>
            </a:r>
            <a:endParaRPr lang="en-GB" sz="32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0">
              <a:lnSpc>
                <a:spcPct val="104000"/>
              </a:lnSpc>
              <a:buClr>
                <a:srgbClr val="000000"/>
              </a:buClr>
              <a:buSzPct val="45000"/>
            </a:pPr>
            <a:r>
              <a:rPr lang="en-GB" sz="3200" b="0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→ time of the occurrence (</a:t>
            </a:r>
            <a:r>
              <a:rPr lang="en-GB" sz="3200" b="0" strike="noStrike" spc="-1" dirty="0" smtClean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non sun-synchronous </a:t>
            </a:r>
            <a:r>
              <a:rPr lang="en-GB" sz="3200" b="0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orbit)</a:t>
            </a:r>
            <a:endParaRPr lang="en-GB" sz="32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0">
              <a:lnSpc>
                <a:spcPct val="104000"/>
              </a:lnSpc>
              <a:buClr>
                <a:srgbClr val="000000"/>
              </a:buClr>
              <a:buSzPct val="45000"/>
            </a:pPr>
            <a:r>
              <a:rPr lang="en-GB" sz="3200" b="0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→ </a:t>
            </a:r>
            <a:r>
              <a:rPr lang="en-GB" sz="3200" b="0" strike="noStrike" spc="-1" dirty="0" smtClean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vertical structure of hail shafts    </a:t>
            </a:r>
            <a:endParaRPr lang="en-GB" sz="32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8" name="CustomShape 2"/>
          <p:cNvSpPr/>
          <p:nvPr/>
        </p:nvSpPr>
        <p:spPr>
          <a:xfrm>
            <a:off x="7920" y="88920"/>
            <a:ext cx="10078560" cy="7790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4400" b="1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Motivation</a:t>
            </a: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2"/>
          <p:cNvSpPr/>
          <p:nvPr/>
        </p:nvSpPr>
        <p:spPr>
          <a:xfrm>
            <a:off x="7920" y="88920"/>
            <a:ext cx="10078560" cy="7790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4400" b="1" strike="noStrike" spc="-1" dirty="0" smtClean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Previous studies</a:t>
            </a: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666" y="5077637"/>
            <a:ext cx="5538733" cy="24820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46" y="955553"/>
            <a:ext cx="4402220" cy="2811104"/>
          </a:xfrm>
          <a:prstGeom prst="rect">
            <a:avLst/>
          </a:prstGeom>
        </p:spPr>
      </p:pic>
      <p:sp>
        <p:nvSpPr>
          <p:cNvPr id="8" name="CustomShape 2"/>
          <p:cNvSpPr/>
          <p:nvPr/>
        </p:nvSpPr>
        <p:spPr>
          <a:xfrm>
            <a:off x="4519666" y="866799"/>
            <a:ext cx="3384000" cy="2484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Williams 1973</a:t>
            </a:r>
          </a:p>
          <a:p>
            <a:pPr>
              <a:lnSpc>
                <a:spcPct val="100000"/>
              </a:lnSpc>
            </a:pPr>
            <a:r>
              <a:rPr lang="en-GB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d</a:t>
            </a:r>
            <a:r>
              <a:rPr lang="en-GB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at</a:t>
            </a:r>
            <a:r>
              <a:rPr lang="en-GB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 gathered from government meteorological services and private individuals</a:t>
            </a: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" name="CustomShape 2"/>
          <p:cNvSpPr/>
          <p:nvPr/>
        </p:nvSpPr>
        <p:spPr>
          <a:xfrm>
            <a:off x="1245726" y="5747714"/>
            <a:ext cx="3384000" cy="2484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Cecil and Blankenship 2011</a:t>
            </a:r>
          </a:p>
          <a:p>
            <a:pPr>
              <a:lnSpc>
                <a:spcPct val="100000"/>
              </a:lnSpc>
            </a:pPr>
            <a:r>
              <a:rPr lang="en-GB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Hailstorm frequency of occurrence estimated from AMSR-E 36 GHz PCT</a:t>
            </a: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90" y="4021236"/>
            <a:ext cx="5940734" cy="1056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6299624" y="3240048"/>
            <a:ext cx="3781001" cy="1776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2800" tIns="41400" rIns="82800" bIns="414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en-GB" altLang="en-US" sz="2200" dirty="0" err="1">
                <a:solidFill>
                  <a:srgbClr val="000000"/>
                </a:solidFill>
                <a:latin typeface="Calibri" panose="020F0502020204030204" pitchFamily="34" charset="0"/>
              </a:rPr>
              <a:t>Zipser</a:t>
            </a:r>
            <a:r>
              <a:rPr lang="en-GB" altLang="en-US" sz="2200" dirty="0">
                <a:solidFill>
                  <a:srgbClr val="000000"/>
                </a:solidFill>
                <a:latin typeface="Calibri" panose="020F0502020204030204" pitchFamily="34" charset="0"/>
              </a:rPr>
              <a:t> et al., 2006 showed a distribution of extreme storms in tropics based on proxies </a:t>
            </a:r>
            <a:r>
              <a:rPr lang="en-GB" altLang="en-US" sz="2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derived from </a:t>
            </a:r>
            <a:r>
              <a:rPr lang="en-GB" altLang="en-US" sz="2200" dirty="0">
                <a:solidFill>
                  <a:srgbClr val="000000"/>
                </a:solidFill>
                <a:latin typeface="Calibri" panose="020F0502020204030204" pitchFamily="34" charset="0"/>
              </a:rPr>
              <a:t>different TRMM observations.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29726" y="2148507"/>
            <a:ext cx="54286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Ground-based radars: occurrence </a:t>
            </a:r>
            <a:r>
              <a:rPr lang="en-GB" dirty="0"/>
              <a:t>of hail </a:t>
            </a:r>
            <a:r>
              <a:rPr lang="en-GB" dirty="0" smtClean="0"/>
              <a:t>is strongly </a:t>
            </a:r>
            <a:r>
              <a:rPr lang="en-GB" dirty="0"/>
              <a:t>related to the storm height and to the maximal reflectivity values.</a:t>
            </a:r>
          </a:p>
        </p:txBody>
      </p:sp>
    </p:spTree>
    <p:extLst>
      <p:ext uri="{BB962C8B-B14F-4D97-AF65-F5344CB8AC3E}">
        <p14:creationId xmlns:p14="http://schemas.microsoft.com/office/powerpoint/2010/main" val="189697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Picture 168"/>
          <p:cNvPicPr/>
          <p:nvPr/>
        </p:nvPicPr>
        <p:blipFill>
          <a:blip r:embed="rId3"/>
          <a:stretch/>
        </p:blipFill>
        <p:spPr>
          <a:xfrm>
            <a:off x="6408000" y="585720"/>
            <a:ext cx="3626280" cy="2726280"/>
          </a:xfrm>
          <a:prstGeom prst="rect">
            <a:avLst/>
          </a:prstGeom>
          <a:ln>
            <a:noFill/>
          </a:ln>
        </p:spPr>
      </p:pic>
      <p:pic>
        <p:nvPicPr>
          <p:cNvPr id="170" name="Picture 169"/>
          <p:cNvPicPr/>
          <p:nvPr/>
        </p:nvPicPr>
        <p:blipFill>
          <a:blip r:embed="rId4"/>
          <a:stretch/>
        </p:blipFill>
        <p:spPr>
          <a:xfrm>
            <a:off x="7416000" y="3096000"/>
            <a:ext cx="2647440" cy="2009520"/>
          </a:xfrm>
          <a:prstGeom prst="rect">
            <a:avLst/>
          </a:prstGeom>
          <a:ln>
            <a:noFill/>
          </a:ln>
        </p:spPr>
      </p:pic>
      <p:sp>
        <p:nvSpPr>
          <p:cNvPr id="171" name="CustomShape 1"/>
          <p:cNvSpPr/>
          <p:nvPr/>
        </p:nvSpPr>
        <p:spPr>
          <a:xfrm>
            <a:off x="0" y="0"/>
            <a:ext cx="10000800" cy="837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en-GB" sz="32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Ground-based validation: NEXRAD data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2" name="Picture 171"/>
          <p:cNvPicPr/>
          <p:nvPr/>
        </p:nvPicPr>
        <p:blipFill>
          <a:blip r:embed="rId5"/>
          <a:stretch/>
        </p:blipFill>
        <p:spPr>
          <a:xfrm>
            <a:off x="44280" y="647640"/>
            <a:ext cx="2907360" cy="2251440"/>
          </a:xfrm>
          <a:prstGeom prst="rect">
            <a:avLst/>
          </a:prstGeom>
          <a:ln>
            <a:noFill/>
          </a:ln>
        </p:spPr>
      </p:pic>
      <p:sp>
        <p:nvSpPr>
          <p:cNvPr id="173" name="CustomShape 2"/>
          <p:cNvSpPr/>
          <p:nvPr/>
        </p:nvSpPr>
        <p:spPr>
          <a:xfrm>
            <a:off x="2952000" y="539640"/>
            <a:ext cx="3384000" cy="2484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NEXRAD (</a:t>
            </a:r>
            <a:r>
              <a:rPr lang="en-GB" sz="1800" b="0" u="sng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Nex</a:t>
            </a:r>
            <a:r>
              <a:rPr lang="en-GB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t-Generation </a:t>
            </a:r>
            <a:r>
              <a:rPr lang="en-GB" sz="1800" b="0" u="sng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Rad</a:t>
            </a:r>
            <a:r>
              <a:rPr lang="en-GB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ar) is a network of 160 high-resolution ground-based </a:t>
            </a:r>
            <a:r>
              <a:rPr lang="en-GB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S-band</a:t>
            </a:r>
            <a:r>
              <a:rPr lang="en-GB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en-GB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Doppler </a:t>
            </a:r>
            <a:r>
              <a:rPr lang="en-GB" sz="18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polarimetric</a:t>
            </a:r>
            <a:r>
              <a:rPr lang="en-GB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radars.</a:t>
            </a: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4" name="Picture 173"/>
          <p:cNvPicPr/>
          <p:nvPr/>
        </p:nvPicPr>
        <p:blipFill>
          <a:blip r:embed="rId6"/>
          <a:stretch/>
        </p:blipFill>
        <p:spPr>
          <a:xfrm>
            <a:off x="15840" y="3168000"/>
            <a:ext cx="2647800" cy="2009520"/>
          </a:xfrm>
          <a:prstGeom prst="rect">
            <a:avLst/>
          </a:prstGeom>
          <a:ln>
            <a:noFill/>
          </a:ln>
        </p:spPr>
      </p:pic>
      <p:pic>
        <p:nvPicPr>
          <p:cNvPr id="175" name="Picture 174"/>
          <p:cNvPicPr/>
          <p:nvPr/>
        </p:nvPicPr>
        <p:blipFill>
          <a:blip r:embed="rId7"/>
          <a:stretch/>
        </p:blipFill>
        <p:spPr>
          <a:xfrm>
            <a:off x="2628000" y="3096000"/>
            <a:ext cx="2647800" cy="2009520"/>
          </a:xfrm>
          <a:prstGeom prst="rect">
            <a:avLst/>
          </a:prstGeom>
          <a:ln>
            <a:noFill/>
          </a:ln>
        </p:spPr>
      </p:pic>
      <p:pic>
        <p:nvPicPr>
          <p:cNvPr id="176" name="Picture 175"/>
          <p:cNvPicPr/>
          <p:nvPr/>
        </p:nvPicPr>
        <p:blipFill>
          <a:blip r:embed="rId8"/>
          <a:stretch/>
        </p:blipFill>
        <p:spPr>
          <a:xfrm>
            <a:off x="5240160" y="3138120"/>
            <a:ext cx="2647440" cy="2009520"/>
          </a:xfrm>
          <a:prstGeom prst="rect">
            <a:avLst/>
          </a:prstGeom>
          <a:ln>
            <a:noFill/>
          </a:ln>
        </p:spPr>
      </p:pic>
      <p:sp>
        <p:nvSpPr>
          <p:cNvPr id="177" name="CustomShape 3"/>
          <p:cNvSpPr/>
          <p:nvPr/>
        </p:nvSpPr>
        <p:spPr>
          <a:xfrm>
            <a:off x="2664000" y="5040000"/>
            <a:ext cx="266364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8" name="CustomShape 4"/>
          <p:cNvSpPr/>
          <p:nvPr/>
        </p:nvSpPr>
        <p:spPr>
          <a:xfrm>
            <a:off x="2664000" y="5177880"/>
            <a:ext cx="2591640" cy="150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GB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Insensitive to the concentration but  </a:t>
            </a:r>
            <a:r>
              <a:rPr lang="en-GB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defines the drop shape/particle orientation</a:t>
            </a: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9" name="Picture 178"/>
          <p:cNvPicPr/>
          <p:nvPr/>
        </p:nvPicPr>
        <p:blipFill>
          <a:blip r:embed="rId9"/>
          <a:stretch/>
        </p:blipFill>
        <p:spPr>
          <a:xfrm>
            <a:off x="2736000" y="6697800"/>
            <a:ext cx="1871640" cy="793800"/>
          </a:xfrm>
          <a:prstGeom prst="rect">
            <a:avLst/>
          </a:prstGeom>
          <a:ln>
            <a:noFill/>
          </a:ln>
        </p:spPr>
      </p:pic>
      <p:sp>
        <p:nvSpPr>
          <p:cNvPr id="180" name="CustomShape 5"/>
          <p:cNvSpPr/>
          <p:nvPr/>
        </p:nvSpPr>
        <p:spPr>
          <a:xfrm>
            <a:off x="7704000" y="5118840"/>
            <a:ext cx="2375640" cy="1789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GB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Measure of how similarly the hor. and ver. polarized pulses are behaving,</a:t>
            </a:r>
          </a:p>
          <a:p>
            <a:r>
              <a:rPr lang="en-GB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Discriminate non vs met </a:t>
            </a:r>
            <a:r>
              <a:rPr lang="en-GB" sz="18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echos</a:t>
            </a:r>
            <a:r>
              <a:rPr lang="en-GB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~1 for regular particles (rain, snow)</a:t>
            </a: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1" name="CustomShape 6"/>
          <p:cNvSpPr/>
          <p:nvPr/>
        </p:nvSpPr>
        <p:spPr>
          <a:xfrm>
            <a:off x="5256000" y="5177880"/>
            <a:ext cx="2375640" cy="93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GB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More sensitive </a:t>
            </a:r>
            <a:r>
              <a:rPr lang="en-GB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to the </a:t>
            </a:r>
            <a:r>
              <a:rPr lang="en-GB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concentration, close to 0 for the ice phase</a:t>
            </a: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3" name="CustomShape 7"/>
          <p:cNvSpPr/>
          <p:nvPr/>
        </p:nvSpPr>
        <p:spPr>
          <a:xfrm>
            <a:off x="15840" y="5178240"/>
            <a:ext cx="2591640" cy="1789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GB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sum of the </a:t>
            </a:r>
            <a:r>
              <a:rPr lang="en-GB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r>
              <a:rPr lang="en-GB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</a:t>
            </a:r>
            <a:r>
              <a:rPr lang="en-GB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GB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power of the diameter of all particles in the volume, </a:t>
            </a:r>
          </a:p>
          <a:p>
            <a:r>
              <a:rPr lang="en-GB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Measures total concentration/size </a:t>
            </a: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4" name="CustomShape 8"/>
          <p:cNvSpPr/>
          <p:nvPr/>
        </p:nvSpPr>
        <p:spPr>
          <a:xfrm>
            <a:off x="4667400" y="2560320"/>
            <a:ext cx="1952280" cy="302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400" b="0" strike="noStrike" spc="-1" dirty="0">
                <a:solidFill>
                  <a:srgbClr val="111111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Dolan, B., at. al. 2013:</a:t>
            </a: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Picture 184"/>
          <p:cNvPicPr/>
          <p:nvPr/>
        </p:nvPicPr>
        <p:blipFill>
          <a:blip r:embed="rId3"/>
          <a:stretch/>
        </p:blipFill>
        <p:spPr>
          <a:xfrm>
            <a:off x="7396200" y="5508720"/>
            <a:ext cx="2647440" cy="2009160"/>
          </a:xfrm>
          <a:prstGeom prst="rect">
            <a:avLst/>
          </a:prstGeom>
          <a:ln>
            <a:noFill/>
          </a:ln>
        </p:spPr>
      </p:pic>
      <p:pic>
        <p:nvPicPr>
          <p:cNvPr id="186" name="Picture 185"/>
          <p:cNvPicPr/>
          <p:nvPr/>
        </p:nvPicPr>
        <p:blipFill>
          <a:blip r:embed="rId4"/>
          <a:stretch/>
        </p:blipFill>
        <p:spPr>
          <a:xfrm>
            <a:off x="7396200" y="3564000"/>
            <a:ext cx="2647440" cy="2009520"/>
          </a:xfrm>
          <a:prstGeom prst="rect">
            <a:avLst/>
          </a:prstGeom>
          <a:ln>
            <a:noFill/>
          </a:ln>
        </p:spPr>
      </p:pic>
      <p:sp>
        <p:nvSpPr>
          <p:cNvPr id="187" name="CustomShape 1"/>
          <p:cNvSpPr/>
          <p:nvPr/>
        </p:nvSpPr>
        <p:spPr>
          <a:xfrm>
            <a:off x="0" y="0"/>
            <a:ext cx="10007280" cy="837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en-GB" sz="28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GPM-NEXRAD collocated dataset of extreme events 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8" name="CustomShape 2"/>
          <p:cNvSpPr/>
          <p:nvPr/>
        </p:nvSpPr>
        <p:spPr>
          <a:xfrm>
            <a:off x="3491280" y="1063581"/>
            <a:ext cx="6119640" cy="15901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68200" indent="-267840">
              <a:lnSpc>
                <a:spcPct val="100000"/>
              </a:lnSpc>
              <a:buClr>
                <a:srgbClr val="0D0D0D"/>
              </a:buClr>
              <a:buFont typeface="Calibri"/>
              <a:buChar char="-"/>
            </a:pPr>
            <a:r>
              <a:rPr lang="en-GB" sz="1800" b="0" strike="noStrike" spc="-1" dirty="0">
                <a:solidFill>
                  <a:srgbClr val="0D0D0D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Data </a:t>
            </a:r>
            <a:r>
              <a:rPr lang="en-GB" sz="1800" b="0" strike="noStrike" spc="-1" dirty="0" smtClean="0">
                <a:solidFill>
                  <a:srgbClr val="0D0D0D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from GPM </a:t>
            </a:r>
            <a:r>
              <a:rPr lang="en-GB" sz="1800" b="0" strike="noStrike" spc="-1" dirty="0">
                <a:solidFill>
                  <a:srgbClr val="0D0D0D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satellite launch to </a:t>
            </a:r>
            <a:r>
              <a:rPr lang="en-GB" sz="1800" b="0" strike="noStrike" spc="-1" dirty="0" smtClean="0">
                <a:solidFill>
                  <a:srgbClr val="0D0D0D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June 2016 </a:t>
            </a:r>
            <a:r>
              <a:rPr lang="en-GB" sz="1800" b="0" strike="noStrike" spc="-1" dirty="0">
                <a:solidFill>
                  <a:srgbClr val="0D0D0D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used</a:t>
            </a: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68200" indent="-267840">
              <a:lnSpc>
                <a:spcPct val="100000"/>
              </a:lnSpc>
              <a:buClr>
                <a:srgbClr val="0D0D0D"/>
              </a:buClr>
              <a:buFont typeface="Calibri"/>
              <a:buChar char="-"/>
            </a:pPr>
            <a:r>
              <a:rPr lang="en-GB" sz="1800" b="0" strike="noStrike" spc="-1" dirty="0">
                <a:solidFill>
                  <a:srgbClr val="0D0D0D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Only those storms that produce at least 40 </a:t>
            </a:r>
            <a:r>
              <a:rPr lang="en-GB" sz="1800" b="0" strike="noStrike" spc="-1" dirty="0" err="1">
                <a:solidFill>
                  <a:srgbClr val="0D0D0D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dBZ</a:t>
            </a:r>
            <a:r>
              <a:rPr lang="en-GB" sz="1800" b="0" strike="noStrike" spc="-1" dirty="0">
                <a:solidFill>
                  <a:srgbClr val="0D0D0D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echo at Ku band above the freezing level considered</a:t>
            </a: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68200" indent="-267840">
              <a:lnSpc>
                <a:spcPct val="100000"/>
              </a:lnSpc>
              <a:buClr>
                <a:srgbClr val="0D0D0D"/>
              </a:buClr>
              <a:buFont typeface="Calibri"/>
              <a:buChar char="-"/>
            </a:pPr>
            <a:r>
              <a:rPr lang="en-GB" sz="1800" b="0" strike="noStrike" spc="-1" dirty="0">
                <a:solidFill>
                  <a:srgbClr val="0D0D0D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Ground-based data restricted in range to the nearest 150 km</a:t>
            </a: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68200" indent="-267840">
              <a:lnSpc>
                <a:spcPct val="100000"/>
              </a:lnSpc>
              <a:buClr>
                <a:srgbClr val="0D0D0D"/>
              </a:buClr>
              <a:buFont typeface="Calibri"/>
              <a:buChar char="-"/>
            </a:pPr>
            <a:r>
              <a:rPr lang="en-GB" sz="1800" b="1" strike="noStrike" spc="-1" dirty="0">
                <a:solidFill>
                  <a:srgbClr val="0D0D0D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311 intense storms were selected </a:t>
            </a: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4040" indent="-26784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D0D0D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</a:t>
            </a: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89" name="Picture 188"/>
          <p:cNvPicPr/>
          <p:nvPr/>
        </p:nvPicPr>
        <p:blipFill>
          <a:blip r:embed="rId5"/>
          <a:stretch/>
        </p:blipFill>
        <p:spPr>
          <a:xfrm>
            <a:off x="36360" y="982800"/>
            <a:ext cx="3276360" cy="2368080"/>
          </a:xfrm>
          <a:prstGeom prst="rect">
            <a:avLst/>
          </a:prstGeom>
          <a:ln>
            <a:noFill/>
          </a:ln>
        </p:spPr>
      </p:pic>
      <p:sp>
        <p:nvSpPr>
          <p:cNvPr id="190" name="CustomShape 3"/>
          <p:cNvSpPr/>
          <p:nvPr/>
        </p:nvSpPr>
        <p:spPr>
          <a:xfrm>
            <a:off x="216000" y="755640"/>
            <a:ext cx="3384000" cy="2761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en-GB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Position and the minimal BT at 37 GHz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1" name="Picture 190"/>
          <p:cNvPicPr/>
          <p:nvPr/>
        </p:nvPicPr>
        <p:blipFill>
          <a:blip r:embed="rId6"/>
          <a:stretch/>
        </p:blipFill>
        <p:spPr>
          <a:xfrm>
            <a:off x="4911840" y="3564000"/>
            <a:ext cx="2647440" cy="2009520"/>
          </a:xfrm>
          <a:prstGeom prst="rect">
            <a:avLst/>
          </a:prstGeom>
          <a:ln>
            <a:noFill/>
          </a:ln>
        </p:spPr>
      </p:pic>
      <p:pic>
        <p:nvPicPr>
          <p:cNvPr id="192" name="Picture 191"/>
          <p:cNvPicPr/>
          <p:nvPr/>
        </p:nvPicPr>
        <p:blipFill>
          <a:blip r:embed="rId7"/>
          <a:stretch/>
        </p:blipFill>
        <p:spPr>
          <a:xfrm>
            <a:off x="4913280" y="5508720"/>
            <a:ext cx="2647800" cy="2009160"/>
          </a:xfrm>
          <a:prstGeom prst="rect">
            <a:avLst/>
          </a:prstGeom>
          <a:ln>
            <a:noFill/>
          </a:ln>
        </p:spPr>
      </p:pic>
      <p:sp>
        <p:nvSpPr>
          <p:cNvPr id="193" name="CustomShape 4"/>
          <p:cNvSpPr/>
          <p:nvPr/>
        </p:nvSpPr>
        <p:spPr>
          <a:xfrm>
            <a:off x="1332000" y="3528000"/>
            <a:ext cx="1295280" cy="3632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800" b="1" strike="noStrike" spc="-1">
                <a:solidFill>
                  <a:srgbClr val="111111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NEXRAD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4" name="CustomShape 5"/>
          <p:cNvSpPr/>
          <p:nvPr/>
        </p:nvSpPr>
        <p:spPr>
          <a:xfrm>
            <a:off x="5904000" y="3240000"/>
            <a:ext cx="791640" cy="3632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800" b="1" strike="noStrike" spc="-1">
                <a:solidFill>
                  <a:srgbClr val="111111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DPR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5" name="CustomShape 6"/>
          <p:cNvSpPr/>
          <p:nvPr/>
        </p:nvSpPr>
        <p:spPr>
          <a:xfrm>
            <a:off x="8423280" y="3240000"/>
            <a:ext cx="1294920" cy="3632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800" b="1" strike="noStrike" spc="-1">
                <a:solidFill>
                  <a:srgbClr val="111111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GMI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6" name="Picture 195"/>
          <p:cNvPicPr/>
          <p:nvPr/>
        </p:nvPicPr>
        <p:blipFill>
          <a:blip r:embed="rId8"/>
          <a:stretch/>
        </p:blipFill>
        <p:spPr>
          <a:xfrm>
            <a:off x="288000" y="4104000"/>
            <a:ext cx="3626280" cy="2726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Picture 196"/>
          <p:cNvPicPr/>
          <p:nvPr/>
        </p:nvPicPr>
        <p:blipFill>
          <a:blip r:embed="rId3"/>
          <a:srcRect t="6253" b="10122"/>
          <a:stretch/>
        </p:blipFill>
        <p:spPr>
          <a:xfrm>
            <a:off x="6527520" y="5184000"/>
            <a:ext cx="3552120" cy="2231640"/>
          </a:xfrm>
          <a:prstGeom prst="rect">
            <a:avLst/>
          </a:prstGeom>
          <a:ln>
            <a:noFill/>
          </a:ln>
        </p:spPr>
      </p:pic>
      <p:pic>
        <p:nvPicPr>
          <p:cNvPr id="198" name="Picture 197"/>
          <p:cNvPicPr/>
          <p:nvPr/>
        </p:nvPicPr>
        <p:blipFill>
          <a:blip r:embed="rId4"/>
          <a:stretch/>
        </p:blipFill>
        <p:spPr>
          <a:xfrm>
            <a:off x="0" y="651600"/>
            <a:ext cx="3347280" cy="2516040"/>
          </a:xfrm>
          <a:prstGeom prst="rect">
            <a:avLst/>
          </a:prstGeom>
          <a:ln>
            <a:noFill/>
          </a:ln>
        </p:spPr>
      </p:pic>
      <p:pic>
        <p:nvPicPr>
          <p:cNvPr id="199" name="Picture 198"/>
          <p:cNvPicPr/>
          <p:nvPr/>
        </p:nvPicPr>
        <p:blipFill>
          <a:blip r:embed="rId5"/>
          <a:stretch/>
        </p:blipFill>
        <p:spPr>
          <a:xfrm>
            <a:off x="3439800" y="720360"/>
            <a:ext cx="3255840" cy="2447280"/>
          </a:xfrm>
          <a:prstGeom prst="rect">
            <a:avLst/>
          </a:prstGeom>
          <a:ln>
            <a:noFill/>
          </a:ln>
        </p:spPr>
      </p:pic>
      <p:pic>
        <p:nvPicPr>
          <p:cNvPr id="200" name="Picture 199"/>
          <p:cNvPicPr/>
          <p:nvPr/>
        </p:nvPicPr>
        <p:blipFill>
          <a:blip r:embed="rId6"/>
          <a:stretch/>
        </p:blipFill>
        <p:spPr>
          <a:xfrm>
            <a:off x="6840000" y="766080"/>
            <a:ext cx="3239640" cy="2435040"/>
          </a:xfrm>
          <a:prstGeom prst="rect">
            <a:avLst/>
          </a:prstGeom>
          <a:ln>
            <a:noFill/>
          </a:ln>
        </p:spPr>
      </p:pic>
      <p:sp>
        <p:nvSpPr>
          <p:cNvPr id="201" name="CustomShape 1"/>
          <p:cNvSpPr/>
          <p:nvPr/>
        </p:nvSpPr>
        <p:spPr>
          <a:xfrm>
            <a:off x="0" y="0"/>
            <a:ext cx="10000800" cy="837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en-GB" sz="3200" b="1" strike="noStrike" spc="-1" dirty="0" smtClean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Space vs ground-based observations  </a:t>
            </a: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2" name="Picture 201"/>
          <p:cNvPicPr/>
          <p:nvPr/>
        </p:nvPicPr>
        <p:blipFill>
          <a:blip r:embed="rId7"/>
          <a:stretch/>
        </p:blipFill>
        <p:spPr>
          <a:xfrm>
            <a:off x="13320" y="5112000"/>
            <a:ext cx="3204360" cy="2408400"/>
          </a:xfrm>
          <a:prstGeom prst="rect">
            <a:avLst/>
          </a:prstGeom>
          <a:ln>
            <a:noFill/>
          </a:ln>
        </p:spPr>
      </p:pic>
      <p:pic>
        <p:nvPicPr>
          <p:cNvPr id="203" name="Picture 202"/>
          <p:cNvPicPr/>
          <p:nvPr/>
        </p:nvPicPr>
        <p:blipFill>
          <a:blip r:embed="rId8"/>
          <a:srcRect t="7595"/>
          <a:stretch/>
        </p:blipFill>
        <p:spPr>
          <a:xfrm>
            <a:off x="3780000" y="5245920"/>
            <a:ext cx="3275640" cy="2275200"/>
          </a:xfrm>
          <a:prstGeom prst="rect">
            <a:avLst/>
          </a:prstGeom>
          <a:ln>
            <a:noFill/>
          </a:ln>
        </p:spPr>
      </p:pic>
      <p:sp>
        <p:nvSpPr>
          <p:cNvPr id="204" name="Line 2"/>
          <p:cNvSpPr/>
          <p:nvPr/>
        </p:nvSpPr>
        <p:spPr>
          <a:xfrm>
            <a:off x="0" y="0"/>
            <a:ext cx="360" cy="36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5" name="Line 3"/>
          <p:cNvSpPr/>
          <p:nvPr/>
        </p:nvSpPr>
        <p:spPr>
          <a:xfrm>
            <a:off x="0" y="0"/>
            <a:ext cx="360" cy="36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6" name="CustomShape 4"/>
          <p:cNvSpPr/>
          <p:nvPr/>
        </p:nvSpPr>
        <p:spPr>
          <a:xfrm>
            <a:off x="4274280" y="4149456"/>
            <a:ext cx="572652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en-GB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Examples of columnar properties </a:t>
            </a:r>
          </a:p>
          <a:p>
            <a:pPr algn="ctr"/>
            <a:r>
              <a:rPr lang="en-GB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of </a:t>
            </a:r>
            <a:r>
              <a:rPr lang="en-GB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reflectivity profile</a:t>
            </a:r>
          </a:p>
        </p:txBody>
      </p:sp>
      <p:sp>
        <p:nvSpPr>
          <p:cNvPr id="207" name="CustomShape 5"/>
          <p:cNvSpPr/>
          <p:nvPr/>
        </p:nvSpPr>
        <p:spPr>
          <a:xfrm>
            <a:off x="4274280" y="4905720"/>
            <a:ext cx="2525040" cy="3031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400" b="0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Mixed-phase reflectivity [dBZ]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8" name="CustomShape 6"/>
          <p:cNvSpPr/>
          <p:nvPr/>
        </p:nvSpPr>
        <p:spPr>
          <a:xfrm>
            <a:off x="7188480" y="4885920"/>
            <a:ext cx="2098440" cy="302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400" b="0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40 dBZ level height [km]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9" name="TextShape 7"/>
          <p:cNvSpPr txBox="1"/>
          <p:nvPr/>
        </p:nvSpPr>
        <p:spPr>
          <a:xfrm>
            <a:off x="3439800" y="3167640"/>
            <a:ext cx="3255840" cy="589872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Vertical projection with hydrometeor hierarchy</a:t>
            </a: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0" name="TextShape 8"/>
          <p:cNvSpPr txBox="1"/>
          <p:nvPr/>
        </p:nvSpPr>
        <p:spPr>
          <a:xfrm>
            <a:off x="7509600" y="3245040"/>
            <a:ext cx="2230748" cy="4197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Re-sampling to GPM footprint</a:t>
            </a: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8784" y="3341634"/>
            <a:ext cx="3168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i="1" dirty="0" smtClean="0"/>
              <a:t>We are looking for hail in the </a:t>
            </a:r>
          </a:p>
          <a:p>
            <a:pPr algn="ctr"/>
            <a:r>
              <a:rPr lang="en-GB" i="1" dirty="0" smtClean="0"/>
              <a:t>column!</a:t>
            </a:r>
            <a:endParaRPr lang="en-GB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24237" y="3952502"/>
            <a:ext cx="2513269" cy="479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7561" y="4481128"/>
            <a:ext cx="3018298" cy="6068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10"/>
          <p:cNvPicPr/>
          <p:nvPr/>
        </p:nvPicPr>
        <p:blipFill>
          <a:blip r:embed="rId3"/>
          <a:stretch/>
        </p:blipFill>
        <p:spPr>
          <a:xfrm>
            <a:off x="6113520" y="36360"/>
            <a:ext cx="3958560" cy="2972880"/>
          </a:xfrm>
          <a:prstGeom prst="rect">
            <a:avLst/>
          </a:prstGeom>
          <a:ln>
            <a:noFill/>
          </a:ln>
        </p:spPr>
      </p:pic>
      <p:sp>
        <p:nvSpPr>
          <p:cNvPr id="43" name="CustomShape 1"/>
          <p:cNvSpPr/>
          <p:nvPr/>
        </p:nvSpPr>
        <p:spPr>
          <a:xfrm>
            <a:off x="3959280" y="1513440"/>
            <a:ext cx="1072440" cy="10069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" name="CustomShape 2"/>
          <p:cNvSpPr/>
          <p:nvPr/>
        </p:nvSpPr>
        <p:spPr>
          <a:xfrm flipH="1">
            <a:off x="5031000" y="1523160"/>
            <a:ext cx="1081440" cy="995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" name="CustomShape 3"/>
          <p:cNvSpPr/>
          <p:nvPr/>
        </p:nvSpPr>
        <p:spPr>
          <a:xfrm>
            <a:off x="4608360" y="1579680"/>
            <a:ext cx="1078920" cy="3628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800" b="0" strike="noStrike" spc="-1">
                <a:solidFill>
                  <a:srgbClr val="111111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MERGE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" name="CustomShape 4"/>
          <p:cNvSpPr/>
          <p:nvPr/>
        </p:nvSpPr>
        <p:spPr>
          <a:xfrm flipH="1">
            <a:off x="2007360" y="3778920"/>
            <a:ext cx="1347480" cy="792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" name="CustomShape 5"/>
          <p:cNvSpPr/>
          <p:nvPr/>
        </p:nvSpPr>
        <p:spPr>
          <a:xfrm>
            <a:off x="6711840" y="3778920"/>
            <a:ext cx="1387080" cy="792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" name="CustomShape 6"/>
          <p:cNvSpPr/>
          <p:nvPr/>
        </p:nvSpPr>
        <p:spPr>
          <a:xfrm>
            <a:off x="1008000" y="3311640"/>
            <a:ext cx="1799640" cy="12200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800" b="0" strike="noStrike" spc="-1">
                <a:solidFill>
                  <a:srgbClr val="111111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The Probability 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800" b="0" strike="noStrike" spc="-1">
                <a:solidFill>
                  <a:srgbClr val="111111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Distribution 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800" b="0" strike="noStrike" spc="-1">
                <a:solidFill>
                  <a:srgbClr val="111111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Function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" name="CustomShape 7"/>
          <p:cNvSpPr/>
          <p:nvPr/>
        </p:nvSpPr>
        <p:spPr>
          <a:xfrm>
            <a:off x="7559640" y="3527280"/>
            <a:ext cx="1799640" cy="934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800" b="0" strike="noStrike" spc="-1">
                <a:solidFill>
                  <a:srgbClr val="111111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The optimal 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800" b="0" strike="noStrike" spc="-1">
                <a:solidFill>
                  <a:srgbClr val="111111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threshold for 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800" b="0" strike="noStrike" spc="-1">
                <a:solidFill>
                  <a:srgbClr val="111111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hail detection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0" name="Picture 220"/>
          <p:cNvPicPr/>
          <p:nvPr/>
        </p:nvPicPr>
        <p:blipFill>
          <a:blip r:embed="rId4"/>
          <a:stretch/>
        </p:blipFill>
        <p:spPr>
          <a:xfrm>
            <a:off x="6231960" y="4691520"/>
            <a:ext cx="3848400" cy="2901960"/>
          </a:xfrm>
          <a:prstGeom prst="rect">
            <a:avLst/>
          </a:prstGeom>
          <a:ln>
            <a:noFill/>
          </a:ln>
        </p:spPr>
      </p:pic>
      <p:pic>
        <p:nvPicPr>
          <p:cNvPr id="51" name="Picture 221"/>
          <p:cNvPicPr/>
          <p:nvPr/>
        </p:nvPicPr>
        <p:blipFill>
          <a:blip r:embed="rId5"/>
          <a:stretch/>
        </p:blipFill>
        <p:spPr>
          <a:xfrm>
            <a:off x="0" y="27000"/>
            <a:ext cx="3958560" cy="2972520"/>
          </a:xfrm>
          <a:prstGeom prst="rect">
            <a:avLst/>
          </a:prstGeom>
          <a:ln>
            <a:noFill/>
          </a:ln>
        </p:spPr>
      </p:pic>
      <p:pic>
        <p:nvPicPr>
          <p:cNvPr id="52" name="Picture 1"/>
          <p:cNvPicPr/>
          <p:nvPr/>
        </p:nvPicPr>
        <p:blipFill>
          <a:blip r:embed="rId6"/>
          <a:stretch/>
        </p:blipFill>
        <p:spPr>
          <a:xfrm>
            <a:off x="0" y="4615920"/>
            <a:ext cx="3625560" cy="2977920"/>
          </a:xfrm>
          <a:prstGeom prst="rect">
            <a:avLst/>
          </a:prstGeom>
          <a:ln>
            <a:noFill/>
          </a:ln>
        </p:spPr>
      </p:pic>
      <p:pic>
        <p:nvPicPr>
          <p:cNvPr id="53" name="Picture 214"/>
          <p:cNvPicPr/>
          <p:nvPr/>
        </p:nvPicPr>
        <p:blipFill>
          <a:blip r:embed="rId7"/>
          <a:stretch/>
        </p:blipFill>
        <p:spPr>
          <a:xfrm>
            <a:off x="3355920" y="2519280"/>
            <a:ext cx="3355200" cy="2518560"/>
          </a:xfrm>
          <a:prstGeom prst="rect">
            <a:avLst/>
          </a:prstGeom>
          <a:ln>
            <a:noFill/>
          </a:ln>
        </p:spPr>
      </p:pic>
      <p:sp>
        <p:nvSpPr>
          <p:cNvPr id="54" name="CustomShape 8"/>
          <p:cNvSpPr/>
          <p:nvPr/>
        </p:nvSpPr>
        <p:spPr>
          <a:xfrm>
            <a:off x="4316760" y="5277600"/>
            <a:ext cx="200520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Contingency table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5" name="Picture 3"/>
          <p:cNvPicPr/>
          <p:nvPr/>
        </p:nvPicPr>
        <p:blipFill>
          <a:blip r:embed="rId8"/>
          <a:stretch/>
        </p:blipFill>
        <p:spPr>
          <a:xfrm>
            <a:off x="3048840" y="5847840"/>
            <a:ext cx="4239000" cy="679680"/>
          </a:xfrm>
          <a:prstGeom prst="rect">
            <a:avLst/>
          </a:prstGeom>
          <a:ln>
            <a:noFill/>
          </a:ln>
        </p:spPr>
      </p:pic>
      <p:sp>
        <p:nvSpPr>
          <p:cNvPr id="56" name="CustomShape 9"/>
          <p:cNvSpPr/>
          <p:nvPr/>
        </p:nvSpPr>
        <p:spPr>
          <a:xfrm>
            <a:off x="3934080" y="6691680"/>
            <a:ext cx="19886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We maximise CSI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671215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CustomShape 1"/>
          <p:cNvSpPr/>
          <p:nvPr/>
        </p:nvSpPr>
        <p:spPr>
          <a:xfrm>
            <a:off x="144360" y="879480"/>
            <a:ext cx="5327280" cy="31618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RADAR-based proxies</a:t>
            </a: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The hail detection algorithm based on three of Ku-based parameters, </a:t>
            </a:r>
            <a:r>
              <a:rPr lang="en-GB" sz="1800" b="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H40</a:t>
            </a:r>
            <a:r>
              <a:rPr lang="en-GB" sz="1800" b="0" strike="noStrike" spc="-1" baseline="33000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ku</a:t>
            </a:r>
            <a:r>
              <a:rPr lang="en-GB" sz="1800" b="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, </a:t>
            </a:r>
            <a:r>
              <a:rPr lang="en-GB" sz="1800" b="0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Z</a:t>
            </a:r>
            <a:r>
              <a:rPr lang="en-GB" sz="1800" b="0" strike="noStrike" spc="-1" baseline="-33000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int</a:t>
            </a:r>
            <a:r>
              <a:rPr lang="en-GB" sz="1800" b="0" strike="noStrike" spc="-1" baseline="33000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ku</a:t>
            </a:r>
            <a:r>
              <a:rPr lang="en-GB" sz="1800" b="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, </a:t>
            </a:r>
            <a:r>
              <a:rPr lang="en-GB" sz="1800" b="0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Z</a:t>
            </a:r>
            <a:r>
              <a:rPr lang="en-GB" sz="1800" b="0" strike="noStrike" spc="-1" baseline="-33000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mix</a:t>
            </a:r>
            <a:r>
              <a:rPr lang="en-GB" sz="1800" b="0" strike="noStrike" spc="-1" baseline="33000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ku</a:t>
            </a:r>
            <a:r>
              <a:rPr lang="en-GB" sz="1800" b="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,  reached a Critical Success Index of 42%-45%</a:t>
            </a:r>
            <a:endParaRPr lang="en-GB" sz="1800" b="0" strike="noStrike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The simple measure of storm strength, </a:t>
            </a:r>
            <a:r>
              <a:rPr lang="en-GB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Z</a:t>
            </a:r>
            <a:r>
              <a:rPr lang="en-GB" sz="1800" b="0" strike="noStrike" spc="-1" baseline="-3300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max</a:t>
            </a:r>
            <a:r>
              <a:rPr lang="en-GB" sz="1800" b="0" strike="noStrike" spc="-1" baseline="3300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ku</a:t>
            </a:r>
            <a:r>
              <a:rPr lang="en-GB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, performs very poorly. </a:t>
            </a: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When </a:t>
            </a:r>
            <a:r>
              <a:rPr lang="en-GB" sz="1800" b="0" strike="noStrike" spc="-1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35 GHz radar </a:t>
            </a:r>
            <a:r>
              <a:rPr lang="en-GB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measurements are considered, the best performing criteria for hail detection are based on </a:t>
            </a:r>
            <a:r>
              <a:rPr lang="en-GB" sz="1800" b="0" strike="noStrike" spc="-1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H30</a:t>
            </a:r>
            <a:r>
              <a:rPr lang="en-GB" sz="1800" b="0" strike="noStrike" spc="-1" baseline="33000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ka</a:t>
            </a:r>
            <a:r>
              <a:rPr lang="en-GB" sz="1800" b="0" strike="noStrike" spc="-1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, </a:t>
            </a:r>
            <a:r>
              <a:rPr lang="en-GB" sz="1800" b="0" strike="noStrike" spc="-1" dirty="0" err="1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Z</a:t>
            </a:r>
            <a:r>
              <a:rPr lang="en-GB" sz="1800" b="0" strike="noStrike" spc="-1" baseline="-33000" dirty="0" err="1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int</a:t>
            </a:r>
            <a:r>
              <a:rPr lang="en-GB" sz="1800" b="0" strike="noStrike" spc="-1" baseline="33000" dirty="0" err="1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ka</a:t>
            </a:r>
            <a:endParaRPr lang="en-GB" sz="1800" b="0" strike="noStrike" spc="-1" dirty="0">
              <a:solidFill>
                <a:srgbClr val="FFC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4" name="CustomShape 2"/>
          <p:cNvSpPr/>
          <p:nvPr/>
        </p:nvSpPr>
        <p:spPr>
          <a:xfrm>
            <a:off x="0" y="0"/>
            <a:ext cx="10000800" cy="837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en-GB" sz="32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Results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5" name="CustomShape 3"/>
          <p:cNvSpPr/>
          <p:nvPr/>
        </p:nvSpPr>
        <p:spPr>
          <a:xfrm>
            <a:off x="144360" y="4041720"/>
            <a:ext cx="5327280" cy="3301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RADIOMETER-based proxies</a:t>
            </a: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en-GB" sz="1800" b="0" strike="noStrike" spc="-1" dirty="0">
                <a:solidFill>
                  <a:srgbClr val="008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19 and 37 GHz radiometric channels are the best hail indicators </a:t>
            </a:r>
            <a:r>
              <a:rPr lang="en-GB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among all passive measurements available on board of the GPM satellite. </a:t>
            </a: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Higher frequency TBs </a:t>
            </a:r>
            <a:r>
              <a:rPr lang="en-GB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cannot separate LD </a:t>
            </a:r>
            <a:r>
              <a:rPr lang="en-GB" sz="1800" b="0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graupel</a:t>
            </a:r>
            <a:r>
              <a:rPr lang="en-GB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vs HD </a:t>
            </a:r>
            <a:r>
              <a:rPr lang="en-GB" sz="1800" b="0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graupel</a:t>
            </a:r>
            <a:r>
              <a:rPr lang="en-GB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vs hail. </a:t>
            </a: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10 GHz channels are strongly dependent on emissivity of the underlying surface</a:t>
            </a: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1640" y="1043607"/>
            <a:ext cx="4860509" cy="58435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724939" y="3468757"/>
            <a:ext cx="2445026" cy="337930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5728254" y="2806151"/>
            <a:ext cx="2445026" cy="337930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5708376" y="2468220"/>
            <a:ext cx="2445026" cy="337930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5718315" y="1444492"/>
            <a:ext cx="2445026" cy="337930"/>
          </a:xfrm>
          <a:prstGeom prst="rect">
            <a:avLst/>
          </a:prstGeom>
          <a:solidFill>
            <a:srgbClr val="008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5711691" y="2113723"/>
            <a:ext cx="2445026" cy="337930"/>
          </a:xfrm>
          <a:prstGeom prst="rect">
            <a:avLst/>
          </a:prstGeom>
          <a:solidFill>
            <a:srgbClr val="008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5718315" y="4475920"/>
            <a:ext cx="2445026" cy="337930"/>
          </a:xfrm>
          <a:prstGeom prst="rect">
            <a:avLst/>
          </a:prstGeom>
          <a:solidFill>
            <a:srgbClr val="FFC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5691813" y="5155092"/>
            <a:ext cx="2445026" cy="337930"/>
          </a:xfrm>
          <a:prstGeom prst="rect">
            <a:avLst/>
          </a:prstGeom>
          <a:solidFill>
            <a:srgbClr val="FFC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3016</TotalTime>
  <Words>1177</Words>
  <Application>Microsoft Office PowerPoint</Application>
  <PresentationFormat>Custom</PresentationFormat>
  <Paragraphs>172</Paragraphs>
  <Slides>15</Slides>
  <Notes>14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Arial</vt:lpstr>
      <vt:lpstr>Calibri</vt:lpstr>
      <vt:lpstr>DejaVu Sans</vt:lpstr>
      <vt:lpstr>Droid Sans Fallback</vt:lpstr>
      <vt:lpstr>Symbol</vt:lpstr>
      <vt:lpstr>Times New Roman</vt:lpstr>
      <vt:lpstr>Wingdings</vt:lpstr>
      <vt:lpstr>Office Theme</vt:lpstr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Space-borne observations of the most extreme storms on Earth:  a new perspective from the  NASA-JAXA GPM mission</dc:title>
  <dc:subject/>
  <dc:creator/>
  <dc:description/>
  <cp:lastModifiedBy>Battaglia, Alessandro (Dr.)</cp:lastModifiedBy>
  <cp:revision>211</cp:revision>
  <dcterms:created xsi:type="dcterms:W3CDTF">2016-01-12T12:20:55Z</dcterms:created>
  <dcterms:modified xsi:type="dcterms:W3CDTF">2017-04-25T13:05:53Z</dcterms:modified>
  <dc:language>en-GB</dc:language>
</cp:coreProperties>
</file>