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3" r:id="rId6"/>
    <p:sldId id="279" r:id="rId7"/>
    <p:sldId id="270" r:id="rId8"/>
    <p:sldId id="275" r:id="rId9"/>
    <p:sldId id="265" r:id="rId10"/>
    <p:sldId id="271" r:id="rId11"/>
    <p:sldId id="281" r:id="rId12"/>
    <p:sldId id="282" r:id="rId13"/>
    <p:sldId id="268" r:id="rId14"/>
    <p:sldId id="269" r:id="rId15"/>
    <p:sldId id="273" r:id="rId16"/>
    <p:sldId id="28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70" d="100"/>
          <a:sy n="70" d="100"/>
        </p:scale>
        <p:origin x="78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0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5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9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0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2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EF29-39FA-416C-BBD2-AA30F7F433F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82DED-6675-4163-953F-731B0C597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5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em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jp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8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7030" y="2133600"/>
            <a:ext cx="11702846" cy="6159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Hawaiʻi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Supersite: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Success Story for Science and Society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77030" y="4386978"/>
            <a:ext cx="2923370" cy="71842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Michael Poland</a:t>
            </a:r>
          </a:p>
          <a:p>
            <a:pPr marL="0" indent="0">
              <a:buNone/>
            </a:pPr>
            <a:r>
              <a:rPr lang="en-US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USGS – Cascades Volcano Observatory</a:t>
            </a:r>
            <a:endParaRPr lang="en-US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77030" y="5965632"/>
            <a:ext cx="2395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U.S. Department of the Interior</a:t>
            </a:r>
          </a:p>
          <a:p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U.S. Geological Survey</a:t>
            </a:r>
          </a:p>
        </p:txBody>
      </p:sp>
      <p:pic>
        <p:nvPicPr>
          <p:cNvPr id="6" name="Picture 5" descr="Image of large USGS Identifier"/>
          <p:cNvPicPr>
            <a:picLocks noChangeAspect="1" noChangeArrowheads="1"/>
          </p:cNvPicPr>
          <p:nvPr/>
        </p:nvPicPr>
        <p:blipFill>
          <a:blip r:embed="rId3" cstate="screen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81000" y="533400"/>
            <a:ext cx="24336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34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755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Kīlauea’s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2015 summit intrusion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27038" y="1071563"/>
            <a:ext cx="11277600" cy="5253037"/>
            <a:chOff x="269" y="675"/>
            <a:chExt cx="7104" cy="3309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9" y="677"/>
              <a:ext cx="7104" cy="3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" y="675"/>
              <a:ext cx="3503" cy="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" y="675"/>
              <a:ext cx="3497" cy="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71" y="684"/>
              <a:ext cx="3496" cy="3291"/>
            </a:xfrm>
            <a:prstGeom prst="rect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874" y="684"/>
              <a:ext cx="3494" cy="3291"/>
            </a:xfrm>
            <a:prstGeom prst="rect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954" y="3608"/>
              <a:ext cx="46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DFEFF"/>
                  </a:solidFill>
                  <a:effectLst/>
                  <a:latin typeface="Arial" panose="020B0604020202020204" pitchFamily="34" charset="0"/>
                </a:rPr>
                <a:t>5 km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049" y="736"/>
              <a:ext cx="1264" cy="477"/>
            </a:xfrm>
            <a:prstGeom prst="rect">
              <a:avLst/>
            </a:prstGeom>
            <a:solidFill>
              <a:srgbClr val="FFFFFF"/>
            </a:solidFill>
            <a:ln w="11113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" y="948"/>
              <a:ext cx="92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6094" y="1058"/>
              <a:ext cx="12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6850" y="1058"/>
              <a:ext cx="49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2.83 cm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6181" y="757"/>
              <a:ext cx="891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range change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6131" y="948"/>
              <a:ext cx="925" cy="114"/>
            </a:xfrm>
            <a:prstGeom prst="rect">
              <a:avLst/>
            </a:prstGeom>
            <a:noFill/>
            <a:ln w="7938" cap="flat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445" y="736"/>
              <a:ext cx="1265" cy="477"/>
            </a:xfrm>
            <a:prstGeom prst="rect">
              <a:avLst/>
            </a:prstGeom>
            <a:solidFill>
              <a:srgbClr val="FFFFFF"/>
            </a:solidFill>
            <a:ln w="11113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" y="948"/>
              <a:ext cx="92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2491" y="1058"/>
              <a:ext cx="12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3247" y="1058"/>
              <a:ext cx="49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1.55 cm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578" y="757"/>
              <a:ext cx="891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smtClean="0">
                  <a:ln>
                    <a:noFill/>
                  </a:ln>
                  <a:solidFill>
                    <a:srgbClr val="231F20"/>
                  </a:solidFill>
                  <a:effectLst/>
                  <a:latin typeface="Arial" panose="020B0604020202020204" pitchFamily="34" charset="0"/>
                </a:rPr>
                <a:t>range change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2528" y="948"/>
              <a:ext cx="926" cy="114"/>
            </a:xfrm>
            <a:prstGeom prst="rect">
              <a:avLst/>
            </a:prstGeom>
            <a:noFill/>
            <a:ln w="7938" cap="flat">
              <a:solidFill>
                <a:srgbClr val="231F2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2665" y="3881"/>
              <a:ext cx="943" cy="0"/>
            </a:xfrm>
            <a:custGeom>
              <a:avLst/>
              <a:gdLst>
                <a:gd name="T0" fmla="*/ 0 w 943"/>
                <a:gd name="T1" fmla="*/ 943 w 943"/>
                <a:gd name="T2" fmla="*/ 0 w 9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43">
                  <a:moveTo>
                    <a:pt x="0" y="0"/>
                  </a:moveTo>
                  <a:lnTo>
                    <a:pt x="9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23"/>
            <p:cNvSpPr>
              <a:spLocks noChangeShapeType="1"/>
            </p:cNvSpPr>
            <p:nvPr/>
          </p:nvSpPr>
          <p:spPr bwMode="auto">
            <a:xfrm>
              <a:off x="2665" y="3881"/>
              <a:ext cx="943" cy="0"/>
            </a:xfrm>
            <a:prstGeom prst="line">
              <a:avLst/>
            </a:prstGeom>
            <a:noFill/>
            <a:ln w="222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321" y="723"/>
              <a:ext cx="4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CSK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25"/>
            <p:cNvSpPr>
              <a:spLocks noChangeArrowheads="1"/>
            </p:cNvSpPr>
            <p:nvPr/>
          </p:nvSpPr>
          <p:spPr bwMode="auto">
            <a:xfrm>
              <a:off x="321" y="925"/>
              <a:ext cx="7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2015-04-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26"/>
            <p:cNvSpPr>
              <a:spLocks noChangeArrowheads="1"/>
            </p:cNvSpPr>
            <p:nvPr/>
          </p:nvSpPr>
          <p:spPr bwMode="auto">
            <a:xfrm>
              <a:off x="991" y="925"/>
              <a:ext cx="1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27"/>
            <p:cNvSpPr>
              <a:spLocks noChangeArrowheads="1"/>
            </p:cNvSpPr>
            <p:nvPr/>
          </p:nvSpPr>
          <p:spPr bwMode="auto">
            <a:xfrm>
              <a:off x="1071" y="925"/>
              <a:ext cx="132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1 to 2015-05-22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28"/>
            <p:cNvSpPr>
              <a:spLocks noChangeArrowheads="1"/>
            </p:cNvSpPr>
            <p:nvPr/>
          </p:nvSpPr>
          <p:spPr bwMode="auto">
            <a:xfrm>
              <a:off x="3929" y="723"/>
              <a:ext cx="3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RS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29"/>
            <p:cNvSpPr>
              <a:spLocks noChangeArrowheads="1"/>
            </p:cNvSpPr>
            <p:nvPr/>
          </p:nvSpPr>
          <p:spPr bwMode="auto">
            <a:xfrm>
              <a:off x="4162" y="723"/>
              <a:ext cx="19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0"/>
            <p:cNvSpPr>
              <a:spLocks noChangeArrowheads="1"/>
            </p:cNvSpPr>
            <p:nvPr/>
          </p:nvSpPr>
          <p:spPr bwMode="auto">
            <a:xfrm>
              <a:off x="4260" y="723"/>
              <a:ext cx="28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T2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3929" y="925"/>
              <a:ext cx="21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</a:rPr>
                <a:t>2015-04-01 to 2015-06-12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8" name="Oval 57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558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Mauna Kea pit crater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28911"/>
            <a:ext cx="7315200" cy="496411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33400" y="5791200"/>
            <a:ext cx="132072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88" y="1094792"/>
            <a:ext cx="3309217" cy="50311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16723" y="4267200"/>
            <a:ext cx="400962" cy="304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51361" y="54218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558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Mauna Kea pit crater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2" y="1043197"/>
            <a:ext cx="4920788" cy="518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62" y="1046561"/>
            <a:ext cx="3927870" cy="51801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4000" y="1788280"/>
            <a:ext cx="259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RADARSAT-2 data constrain the formation time of the crater to be between 5 and 29 September, 2015.  </a:t>
            </a: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Interferograms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suggest ~1 cm of subsidence in the weeks to months prior to crater formation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4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54815" y="1143000"/>
            <a:ext cx="377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Coherence from ENVISAT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8133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Mapping lava flows with coherence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123951"/>
            <a:ext cx="6934197" cy="52006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181717"/>
              </a:clrFrom>
              <a:clrTo>
                <a:srgbClr val="181717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123952"/>
            <a:ext cx="6934198" cy="52006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200" y="1132799"/>
            <a:ext cx="368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12, 2011 – June 13, 2013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99" y="5631179"/>
            <a:ext cx="1075041" cy="56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SCMshor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352" r="5953"/>
          <a:stretch/>
        </p:blipFill>
        <p:spPr>
          <a:xfrm>
            <a:off x="7239000" y="1776115"/>
            <a:ext cx="4803424" cy="4155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0481447" y="6105646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Dietterich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3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127404" y="1424507"/>
            <a:ext cx="5949848" cy="4545363"/>
            <a:chOff x="76199" y="1371600"/>
            <a:chExt cx="5949848" cy="454536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1" y="1371600"/>
              <a:ext cx="5949846" cy="45453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199" y="1412885"/>
              <a:ext cx="403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 July – 14 October 2014 coherence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1082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Mapping lava flows with coherence and amplitude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093338" y="1424507"/>
            <a:ext cx="5988395" cy="4545363"/>
            <a:chOff x="37652" y="1371600"/>
            <a:chExt cx="5988395" cy="45453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" y="1371600"/>
              <a:ext cx="5949847" cy="45453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7652" y="1412885"/>
              <a:ext cx="3365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 October 2014 HH amplitude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0667"/>
          <a:stretch/>
        </p:blipFill>
        <p:spPr bwMode="auto">
          <a:xfrm>
            <a:off x="0" y="1507506"/>
            <a:ext cx="6073632" cy="43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 b="1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 b="1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10669"/>
          <a:stretch/>
        </p:blipFill>
        <p:spPr bwMode="auto">
          <a:xfrm>
            <a:off x="0" y="1506998"/>
            <a:ext cx="6073632" cy="43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6093338" y="1424507"/>
            <a:ext cx="5988396" cy="4545363"/>
            <a:chOff x="37651" y="1371600"/>
            <a:chExt cx="5988396" cy="45453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1" y="1371600"/>
              <a:ext cx="5949846" cy="454536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7651" y="1412885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 October 2014 HV amplitude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93338" y="1424507"/>
            <a:ext cx="5988395" cy="4545363"/>
            <a:chOff x="37651" y="1371600"/>
            <a:chExt cx="5988395" cy="45453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00" y="1371600"/>
              <a:ext cx="5949846" cy="454536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7651" y="1412885"/>
              <a:ext cx="44486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 = 10 July 2014 HV amplitude</a:t>
              </a:r>
            </a:p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 = 14 October 2014 HV amplitude</a:t>
              </a:r>
            </a:p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 = 10 July – 14 October 2014 coherence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6754" y="3810000"/>
            <a:ext cx="4680545" cy="24607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19200"/>
            <a:ext cx="4680546" cy="2470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10439400" y="5566206"/>
            <a:ext cx="161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RADARSAT-2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:\tmp\IMG_05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58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04800" y="1251474"/>
            <a:ext cx="11430000" cy="52081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Despite many noteworthy results, opportunities abound: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 on-line visibility and posting of results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Encourage  coordination between user groups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Create an archive for non-SAR satellite imagery and supporting data (including DEMs)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sources of funding (current efforts are in-kind contributions)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Focus on data fusion between SAR and other remote sensing data (thermal and optical, in particular)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1405"/>
            <a:ext cx="6449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Hawaiʻi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Supersite: Challenges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04801" y="1219200"/>
            <a:ext cx="115062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years in…What do we have to show for our efforts?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least 40 peer-reviewed journal articles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Improved models of volcano-tectonic processes, as well as magma supply, storage and transport at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Kīlauea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Mauna Loa volcanoes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new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InSAR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techniques (for example, 3D displacements, coherence mapping, atmospheric adjustments)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 for software development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Operational exploitation of SAR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1405"/>
            <a:ext cx="6950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Hawaiʻi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Supersite: Achievements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81000"/>
            <a:ext cx="3235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9297" r="8293" b="31287"/>
          <a:stretch/>
        </p:blipFill>
        <p:spPr bwMode="auto">
          <a:xfrm>
            <a:off x="0" y="609600"/>
            <a:ext cx="12192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1405"/>
            <a:ext cx="8882560" cy="531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Geohazard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Supersites and Natural Laboratories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28600" y="1371600"/>
            <a:ext cx="117348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Initiative of the Group on Earth Observations (GEO) 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evelop deeper understanding of processes that pose natural hazards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Focus on a few regions of high priority, visibility, and applicability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Create comprehensive and open datasets </a:t>
            </a:r>
          </a:p>
          <a:p>
            <a:pPr>
              <a:spcBef>
                <a:spcPts val="1800"/>
              </a:spcBef>
              <a:spcAft>
                <a:spcPts val="2400"/>
              </a:spcAft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Hawaiʻi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Iceland, Etna,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Vesuvio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Flegrei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Ecuadorian volcanoes, New Zealand volcanoes, Marmara, San Andreas Fault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3101" r="2564" b="2396"/>
          <a:stretch/>
        </p:blipFill>
        <p:spPr bwMode="auto">
          <a:xfrm>
            <a:off x="152400" y="1130820"/>
            <a:ext cx="4557997" cy="518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811778" y="1219200"/>
            <a:ext cx="3445934" cy="2164441"/>
            <a:chOff x="5514016" y="521732"/>
            <a:chExt cx="3445934" cy="2164441"/>
          </a:xfrm>
        </p:grpSpPr>
        <p:pic>
          <p:nvPicPr>
            <p:cNvPr id="15" name="Picture 6" descr="http://hvo.wr.usgs.gov/hazards/dds24167_L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418" y="533400"/>
              <a:ext cx="3443532" cy="215277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14016" y="521732"/>
              <a:ext cx="1249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Volcanoes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Content Placeholder 12"/>
          <p:cNvSpPr txBox="1">
            <a:spLocks/>
          </p:cNvSpPr>
          <p:nvPr/>
        </p:nvSpPr>
        <p:spPr>
          <a:xfrm>
            <a:off x="5105401" y="4273509"/>
            <a:ext cx="6934199" cy="18986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Established in 2008, made permanent in 2012</a:t>
            </a:r>
          </a:p>
          <a:p>
            <a:pPr marL="274320" indent="-274320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a population exposed to volcanic and seismic hazards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likelihood of future seismic and eruptive activity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History of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Kīlauea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Mauna Loa as volcanoes that stimulate basic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volcanological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585279" y="1230868"/>
            <a:ext cx="3443532" cy="2590677"/>
            <a:chOff x="5516418" y="3573372"/>
            <a:chExt cx="3443532" cy="2590677"/>
          </a:xfrm>
        </p:grpSpPr>
        <p:pic>
          <p:nvPicPr>
            <p:cNvPr id="19" name="Picture 18" descr="http://www.historichawaii.org/Historic_Sites/DSCN0849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418" y="3581400"/>
              <a:ext cx="3443532" cy="258264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454658" y="3573372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Earthquakes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51405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Hawaiʻi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Supersite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67560" y="1169300"/>
            <a:ext cx="7653040" cy="5036509"/>
          </a:xfrm>
          <a:prstGeom prst="rect">
            <a:avLst/>
          </a:prstGeom>
        </p:spPr>
        <p:txBody>
          <a:bodyPr numCol="2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Supersite Users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REm-sen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Arizona State University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South University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Chinese Academy of Sciences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GFZ Potsdam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INGV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IREA-CNR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NASA JPL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Resources Canada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Stanford University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Miami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Seoul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Wisconsin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UNAVCO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USGS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0"/>
          <p:cNvSpPr txBox="1">
            <a:spLocks/>
          </p:cNvSpPr>
          <p:nvPr/>
        </p:nvSpPr>
        <p:spPr>
          <a:xfrm>
            <a:off x="238939" y="1177538"/>
            <a:ext cx="4201519" cy="50708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Contributing agencies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ASI (Italy)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CSA (Canada)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DLR (Germany)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ESA (Europe)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GEO (Switzerland)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JAXA (Japan)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NASA (United States)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UNAVCO (United States)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USGS (United States)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51405"/>
            <a:ext cx="430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Users and contributors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76800" y="1556871"/>
            <a:ext cx="6858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177114" y="1154944"/>
            <a:ext cx="4038600" cy="5017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SAR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ENVISAT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756 scenes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RADARSAT-1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ALOS-1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414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-X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-X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COSMO-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SkyMed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764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RADARSAT-2 (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470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ALOS-2 (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 b</a:t>
            </a:r>
            <a:endParaRPr lang="en-U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4234249" y="1154943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Ground / airborne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Gas emissions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Geologic mapping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UAVSAR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8155459" y="1154943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Optical / IR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Pleiades</a:t>
            </a:r>
            <a:r>
              <a:rPr lang="en-US" sz="24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ASTER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MODIS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Landsat-7/8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51405"/>
            <a:ext cx="275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Available data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40635"/>
            <a:ext cx="598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a</a:t>
            </a:r>
            <a:r>
              <a:rPr lang="en-US" sz="1400" dirty="0" smtClean="0"/>
              <a:t> fulfilled through non-Supersite PI account   </a:t>
            </a:r>
            <a:r>
              <a:rPr lang="en-US" sz="1400" baseline="30000" dirty="0" smtClean="0"/>
              <a:t>b</a:t>
            </a:r>
            <a:r>
              <a:rPr lang="en-US" sz="1400" dirty="0" smtClean="0"/>
              <a:t> does not include all data acquired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4" y="1089000"/>
            <a:ext cx="4573560" cy="5088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11" y="784096"/>
            <a:ext cx="5898315" cy="55198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4242" y="1088999"/>
            <a:ext cx="4542020" cy="5130801"/>
            <a:chOff x="264308" y="661265"/>
            <a:chExt cx="4924422" cy="55627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309" y="661268"/>
              <a:ext cx="4924421" cy="55627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64308" y="661265"/>
              <a:ext cx="3984877" cy="700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2012-03-29 to 2014-06-19</a:t>
              </a:r>
            </a:p>
            <a:p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CSK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436385" y="5365927"/>
              <a:ext cx="1625600" cy="711200"/>
              <a:chOff x="10517188" y="3203573"/>
              <a:chExt cx="1625600" cy="711200"/>
            </a:xfrm>
          </p:grpSpPr>
          <p:sp>
            <p:nvSpPr>
              <p:cNvPr id="8" name="Rectangle 102"/>
              <p:cNvSpPr>
                <a:spLocks noChangeArrowheads="1"/>
              </p:cNvSpPr>
              <p:nvPr/>
            </p:nvSpPr>
            <p:spPr bwMode="auto">
              <a:xfrm>
                <a:off x="10517188" y="3203573"/>
                <a:ext cx="1617663" cy="711200"/>
              </a:xfrm>
              <a:prstGeom prst="rect">
                <a:avLst/>
              </a:prstGeom>
              <a:solidFill>
                <a:srgbClr val="FFFFFF"/>
              </a:solidFill>
              <a:ln w="11113" cap="flat">
                <a:solidFill>
                  <a:srgbClr val="01010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103"/>
              <p:cNvSpPr>
                <a:spLocks noChangeArrowheads="1"/>
              </p:cNvSpPr>
              <p:nvPr/>
            </p:nvSpPr>
            <p:spPr bwMode="auto">
              <a:xfrm>
                <a:off x="10650538" y="3511548"/>
                <a:ext cx="1250950" cy="123825"/>
              </a:xfrm>
              <a:prstGeom prst="rect">
                <a:avLst/>
              </a:prstGeom>
              <a:solidFill>
                <a:srgbClr val="FFFFFF"/>
              </a:solidFill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" name="Picture 10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50538" y="3511548"/>
                <a:ext cx="1249363" cy="122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5"/>
              <p:cNvSpPr>
                <a:spLocks noChangeArrowheads="1"/>
              </p:cNvSpPr>
              <p:nvPr/>
            </p:nvSpPr>
            <p:spPr bwMode="auto">
              <a:xfrm>
                <a:off x="10580688" y="3236910"/>
                <a:ext cx="1562100" cy="233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10101"/>
                    </a:solidFill>
                    <a:effectLst/>
                    <a:latin typeface="Arial" panose="020B0604020202020204" pitchFamily="34" charset="0"/>
                  </a:rPr>
                  <a:t>range change (cm)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106"/>
              <p:cNvSpPr>
                <a:spLocks noChangeArrowheads="1"/>
              </p:cNvSpPr>
              <p:nvPr/>
            </p:nvSpPr>
            <p:spPr bwMode="auto">
              <a:xfrm>
                <a:off x="10610851" y="3663948"/>
                <a:ext cx="176213" cy="233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10101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" name="Rectangle 108"/>
              <p:cNvSpPr>
                <a:spLocks noChangeArrowheads="1"/>
              </p:cNvSpPr>
              <p:nvPr/>
            </p:nvSpPr>
            <p:spPr bwMode="auto">
              <a:xfrm>
                <a:off x="11834813" y="3663948"/>
                <a:ext cx="232436" cy="200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dirty="0" smtClean="0">
                    <a:ln>
                      <a:noFill/>
                    </a:ln>
                    <a:solidFill>
                      <a:srgbClr val="010101"/>
                    </a:solidFill>
                    <a:effectLst/>
                    <a:latin typeface="Arial" panose="020B0604020202020204" pitchFamily="34" charset="0"/>
                  </a:rPr>
                  <a:t>1.5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6100821" y="5886822"/>
            <a:ext cx="1871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and </a:t>
            </a:r>
            <a:r>
              <a:rPr lang="en-US" sz="12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Witzke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2011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51405"/>
            <a:ext cx="10115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synergy: SAR and thermal satellite observations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16" descr="Image of small USGS Identifier"/>
          <p:cNvPicPr>
            <a:picLocks noChangeAspect="1" noChangeArrowheads="1"/>
          </p:cNvPicPr>
          <p:nvPr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10712040" y="3469735"/>
            <a:ext cx="195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(°C)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329359" y="1464571"/>
            <a:ext cx="5708213" cy="4563259"/>
            <a:chOff x="1828800" y="534988"/>
            <a:chExt cx="6306312" cy="50413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534988"/>
              <a:ext cx="6306312" cy="504139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781800" y="3961368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49°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34200" y="583168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March 6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81200" y="6212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ALOS-1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0331" y="1455543"/>
            <a:ext cx="5713731" cy="4560500"/>
            <a:chOff x="1822704" y="522288"/>
            <a:chExt cx="6312408" cy="50383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04" y="522288"/>
              <a:ext cx="6312408" cy="503834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781800" y="3961368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40°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05960" y="583168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March 10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81200" y="621268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COSMO-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SkyMed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29359" y="1464571"/>
            <a:ext cx="5710972" cy="4563259"/>
            <a:chOff x="1825752" y="534988"/>
            <a:chExt cx="6309360" cy="504139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752" y="534988"/>
              <a:ext cx="6309360" cy="504139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81800" y="3962400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18720" y="583168"/>
              <a:ext cx="1172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March 11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81200" y="621268"/>
              <a:ext cx="1462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TerraSAR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-X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336678" y="1473235"/>
            <a:ext cx="5690259" cy="4539263"/>
            <a:chOff x="1841500" y="548243"/>
            <a:chExt cx="6286476" cy="501488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500" y="548243"/>
              <a:ext cx="6286476" cy="501488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165033" y="58316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May 3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81200" y="621268"/>
              <a:ext cx="1142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UAVSAR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8399" y="1451230"/>
            <a:ext cx="6038511" cy="466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6200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synergy: SAR and GPS / tilt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6" y="1371600"/>
            <a:ext cx="6003142" cy="482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4" t="-5387" r="-3943" b="-7744"/>
          <a:stretch>
            <a:fillRect/>
          </a:stretch>
        </p:blipFill>
        <p:spPr bwMode="auto">
          <a:xfrm>
            <a:off x="6398332" y="4730859"/>
            <a:ext cx="1064157" cy="12415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9" name="Rectangle 38"/>
          <p:cNvSpPr/>
          <p:nvPr/>
        </p:nvSpPr>
        <p:spPr>
          <a:xfrm>
            <a:off x="7048650" y="5465779"/>
            <a:ext cx="206919" cy="16173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10720275" y="4191000"/>
            <a:ext cx="1310488" cy="1200859"/>
            <a:chOff x="6705600" y="3603338"/>
            <a:chExt cx="1447800" cy="1326683"/>
          </a:xfrm>
        </p:grpSpPr>
        <p:sp>
          <p:nvSpPr>
            <p:cNvPr id="41" name="Freeform 40"/>
            <p:cNvSpPr/>
            <p:nvPr/>
          </p:nvSpPr>
          <p:spPr>
            <a:xfrm>
              <a:off x="6705600" y="3603338"/>
              <a:ext cx="1447800" cy="1161219"/>
            </a:xfrm>
            <a:custGeom>
              <a:avLst/>
              <a:gdLst>
                <a:gd name="connsiteX0" fmla="*/ 1308100 w 1447800"/>
                <a:gd name="connsiteY0" fmla="*/ 3462 h 1161219"/>
                <a:gd name="connsiteX1" fmla="*/ 1308100 w 1447800"/>
                <a:gd name="connsiteY1" fmla="*/ 3462 h 1161219"/>
                <a:gd name="connsiteX2" fmla="*/ 1206500 w 1447800"/>
                <a:gd name="connsiteY2" fmla="*/ 41562 h 1161219"/>
                <a:gd name="connsiteX3" fmla="*/ 1168400 w 1447800"/>
                <a:gd name="connsiteY3" fmla="*/ 66962 h 1161219"/>
                <a:gd name="connsiteX4" fmla="*/ 1092200 w 1447800"/>
                <a:gd name="connsiteY4" fmla="*/ 92362 h 1161219"/>
                <a:gd name="connsiteX5" fmla="*/ 977900 w 1447800"/>
                <a:gd name="connsiteY5" fmla="*/ 155862 h 1161219"/>
                <a:gd name="connsiteX6" fmla="*/ 952500 w 1447800"/>
                <a:gd name="connsiteY6" fmla="*/ 193962 h 1161219"/>
                <a:gd name="connsiteX7" fmla="*/ 914400 w 1447800"/>
                <a:gd name="connsiteY7" fmla="*/ 206662 h 1161219"/>
                <a:gd name="connsiteX8" fmla="*/ 876300 w 1447800"/>
                <a:gd name="connsiteY8" fmla="*/ 232062 h 1161219"/>
                <a:gd name="connsiteX9" fmla="*/ 723900 w 1447800"/>
                <a:gd name="connsiteY9" fmla="*/ 270162 h 1161219"/>
                <a:gd name="connsiteX10" fmla="*/ 647700 w 1447800"/>
                <a:gd name="connsiteY10" fmla="*/ 295562 h 1161219"/>
                <a:gd name="connsiteX11" fmla="*/ 609600 w 1447800"/>
                <a:gd name="connsiteY11" fmla="*/ 308262 h 1161219"/>
                <a:gd name="connsiteX12" fmla="*/ 533400 w 1447800"/>
                <a:gd name="connsiteY12" fmla="*/ 359062 h 1161219"/>
                <a:gd name="connsiteX13" fmla="*/ 495300 w 1447800"/>
                <a:gd name="connsiteY13" fmla="*/ 371762 h 1161219"/>
                <a:gd name="connsiteX14" fmla="*/ 457200 w 1447800"/>
                <a:gd name="connsiteY14" fmla="*/ 397162 h 1161219"/>
                <a:gd name="connsiteX15" fmla="*/ 381000 w 1447800"/>
                <a:gd name="connsiteY15" fmla="*/ 422562 h 1161219"/>
                <a:gd name="connsiteX16" fmla="*/ 342900 w 1447800"/>
                <a:gd name="connsiteY16" fmla="*/ 447962 h 1161219"/>
                <a:gd name="connsiteX17" fmla="*/ 304800 w 1447800"/>
                <a:gd name="connsiteY17" fmla="*/ 460662 h 1161219"/>
                <a:gd name="connsiteX18" fmla="*/ 228600 w 1447800"/>
                <a:gd name="connsiteY18" fmla="*/ 511462 h 1161219"/>
                <a:gd name="connsiteX19" fmla="*/ 190500 w 1447800"/>
                <a:gd name="connsiteY19" fmla="*/ 536862 h 1161219"/>
                <a:gd name="connsiteX20" fmla="*/ 114300 w 1447800"/>
                <a:gd name="connsiteY20" fmla="*/ 587662 h 1161219"/>
                <a:gd name="connsiteX21" fmla="*/ 88900 w 1447800"/>
                <a:gd name="connsiteY21" fmla="*/ 625762 h 1161219"/>
                <a:gd name="connsiteX22" fmla="*/ 25400 w 1447800"/>
                <a:gd name="connsiteY22" fmla="*/ 689262 h 1161219"/>
                <a:gd name="connsiteX23" fmla="*/ 0 w 1447800"/>
                <a:gd name="connsiteY23" fmla="*/ 765462 h 1161219"/>
                <a:gd name="connsiteX24" fmla="*/ 25400 w 1447800"/>
                <a:gd name="connsiteY24" fmla="*/ 841662 h 1161219"/>
                <a:gd name="connsiteX25" fmla="*/ 76200 w 1447800"/>
                <a:gd name="connsiteY25" fmla="*/ 917862 h 1161219"/>
                <a:gd name="connsiteX26" fmla="*/ 152400 w 1447800"/>
                <a:gd name="connsiteY26" fmla="*/ 981362 h 1161219"/>
                <a:gd name="connsiteX27" fmla="*/ 228600 w 1447800"/>
                <a:gd name="connsiteY27" fmla="*/ 1032162 h 1161219"/>
                <a:gd name="connsiteX28" fmla="*/ 342900 w 1447800"/>
                <a:gd name="connsiteY28" fmla="*/ 1082962 h 1161219"/>
                <a:gd name="connsiteX29" fmla="*/ 393700 w 1447800"/>
                <a:gd name="connsiteY29" fmla="*/ 1095662 h 1161219"/>
                <a:gd name="connsiteX30" fmla="*/ 762000 w 1447800"/>
                <a:gd name="connsiteY30" fmla="*/ 1108362 h 1161219"/>
                <a:gd name="connsiteX31" fmla="*/ 863600 w 1447800"/>
                <a:gd name="connsiteY31" fmla="*/ 1121062 h 1161219"/>
                <a:gd name="connsiteX32" fmla="*/ 1117600 w 1447800"/>
                <a:gd name="connsiteY32" fmla="*/ 1146462 h 1161219"/>
                <a:gd name="connsiteX33" fmla="*/ 1219200 w 1447800"/>
                <a:gd name="connsiteY33" fmla="*/ 1159162 h 1161219"/>
                <a:gd name="connsiteX34" fmla="*/ 1397000 w 1447800"/>
                <a:gd name="connsiteY34" fmla="*/ 1108362 h 1161219"/>
                <a:gd name="connsiteX35" fmla="*/ 1422400 w 1447800"/>
                <a:gd name="connsiteY35" fmla="*/ 1070262 h 1161219"/>
                <a:gd name="connsiteX36" fmla="*/ 1422400 w 1447800"/>
                <a:gd name="connsiteY36" fmla="*/ 841662 h 1161219"/>
                <a:gd name="connsiteX37" fmla="*/ 1397000 w 1447800"/>
                <a:gd name="connsiteY37" fmla="*/ 765462 h 1161219"/>
                <a:gd name="connsiteX38" fmla="*/ 1384300 w 1447800"/>
                <a:gd name="connsiteY38" fmla="*/ 727362 h 1161219"/>
                <a:gd name="connsiteX39" fmla="*/ 1397000 w 1447800"/>
                <a:gd name="connsiteY39" fmla="*/ 486062 h 1161219"/>
                <a:gd name="connsiteX40" fmla="*/ 1435100 w 1447800"/>
                <a:gd name="connsiteY40" fmla="*/ 333662 h 1161219"/>
                <a:gd name="connsiteX41" fmla="*/ 1447800 w 1447800"/>
                <a:gd name="connsiteY41" fmla="*/ 282862 h 1161219"/>
                <a:gd name="connsiteX42" fmla="*/ 1435100 w 1447800"/>
                <a:gd name="connsiteY42" fmla="*/ 41562 h 1161219"/>
                <a:gd name="connsiteX43" fmla="*/ 1397000 w 1447800"/>
                <a:gd name="connsiteY43" fmla="*/ 16162 h 1161219"/>
                <a:gd name="connsiteX44" fmla="*/ 1308100 w 1447800"/>
                <a:gd name="connsiteY44" fmla="*/ 3462 h 116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47800" h="1161219">
                  <a:moveTo>
                    <a:pt x="1308100" y="3462"/>
                  </a:moveTo>
                  <a:lnTo>
                    <a:pt x="1308100" y="3462"/>
                  </a:lnTo>
                  <a:cubicBezTo>
                    <a:pt x="1274233" y="16162"/>
                    <a:pt x="1239428" y="26595"/>
                    <a:pt x="1206500" y="41562"/>
                  </a:cubicBezTo>
                  <a:cubicBezTo>
                    <a:pt x="1192605" y="47878"/>
                    <a:pt x="1182348" y="60763"/>
                    <a:pt x="1168400" y="66962"/>
                  </a:cubicBezTo>
                  <a:cubicBezTo>
                    <a:pt x="1143934" y="77836"/>
                    <a:pt x="1114477" y="77510"/>
                    <a:pt x="1092200" y="92362"/>
                  </a:cubicBezTo>
                  <a:cubicBezTo>
                    <a:pt x="1004861" y="150588"/>
                    <a:pt x="1044960" y="133509"/>
                    <a:pt x="977900" y="155862"/>
                  </a:cubicBezTo>
                  <a:cubicBezTo>
                    <a:pt x="969433" y="168562"/>
                    <a:pt x="964419" y="184427"/>
                    <a:pt x="952500" y="193962"/>
                  </a:cubicBezTo>
                  <a:cubicBezTo>
                    <a:pt x="942047" y="202325"/>
                    <a:pt x="926374" y="200675"/>
                    <a:pt x="914400" y="206662"/>
                  </a:cubicBezTo>
                  <a:cubicBezTo>
                    <a:pt x="900748" y="213488"/>
                    <a:pt x="890645" y="226846"/>
                    <a:pt x="876300" y="232062"/>
                  </a:cubicBezTo>
                  <a:cubicBezTo>
                    <a:pt x="736600" y="282862"/>
                    <a:pt x="819150" y="238412"/>
                    <a:pt x="723900" y="270162"/>
                  </a:cubicBezTo>
                  <a:lnTo>
                    <a:pt x="647700" y="295562"/>
                  </a:lnTo>
                  <a:cubicBezTo>
                    <a:pt x="635000" y="299795"/>
                    <a:pt x="620739" y="300836"/>
                    <a:pt x="609600" y="308262"/>
                  </a:cubicBezTo>
                  <a:cubicBezTo>
                    <a:pt x="584200" y="325195"/>
                    <a:pt x="562360" y="349409"/>
                    <a:pt x="533400" y="359062"/>
                  </a:cubicBezTo>
                  <a:cubicBezTo>
                    <a:pt x="520700" y="363295"/>
                    <a:pt x="507274" y="365775"/>
                    <a:pt x="495300" y="371762"/>
                  </a:cubicBezTo>
                  <a:cubicBezTo>
                    <a:pt x="481648" y="378588"/>
                    <a:pt x="471148" y="390963"/>
                    <a:pt x="457200" y="397162"/>
                  </a:cubicBezTo>
                  <a:cubicBezTo>
                    <a:pt x="432734" y="408036"/>
                    <a:pt x="403277" y="407710"/>
                    <a:pt x="381000" y="422562"/>
                  </a:cubicBezTo>
                  <a:cubicBezTo>
                    <a:pt x="368300" y="431029"/>
                    <a:pt x="356552" y="441136"/>
                    <a:pt x="342900" y="447962"/>
                  </a:cubicBezTo>
                  <a:cubicBezTo>
                    <a:pt x="330926" y="453949"/>
                    <a:pt x="316502" y="454161"/>
                    <a:pt x="304800" y="460662"/>
                  </a:cubicBezTo>
                  <a:cubicBezTo>
                    <a:pt x="278115" y="475487"/>
                    <a:pt x="254000" y="494529"/>
                    <a:pt x="228600" y="511462"/>
                  </a:cubicBezTo>
                  <a:cubicBezTo>
                    <a:pt x="215900" y="519929"/>
                    <a:pt x="201293" y="526069"/>
                    <a:pt x="190500" y="536862"/>
                  </a:cubicBezTo>
                  <a:cubicBezTo>
                    <a:pt x="142934" y="584428"/>
                    <a:pt x="169439" y="569282"/>
                    <a:pt x="114300" y="587662"/>
                  </a:cubicBezTo>
                  <a:cubicBezTo>
                    <a:pt x="105833" y="600362"/>
                    <a:pt x="99693" y="614969"/>
                    <a:pt x="88900" y="625762"/>
                  </a:cubicBezTo>
                  <a:cubicBezTo>
                    <a:pt x="44873" y="669789"/>
                    <a:pt x="52493" y="628302"/>
                    <a:pt x="25400" y="689262"/>
                  </a:cubicBezTo>
                  <a:cubicBezTo>
                    <a:pt x="14526" y="713728"/>
                    <a:pt x="0" y="765462"/>
                    <a:pt x="0" y="765462"/>
                  </a:cubicBezTo>
                  <a:cubicBezTo>
                    <a:pt x="8467" y="790862"/>
                    <a:pt x="10548" y="819385"/>
                    <a:pt x="25400" y="841662"/>
                  </a:cubicBezTo>
                  <a:cubicBezTo>
                    <a:pt x="42333" y="867062"/>
                    <a:pt x="50800" y="900929"/>
                    <a:pt x="76200" y="917862"/>
                  </a:cubicBezTo>
                  <a:cubicBezTo>
                    <a:pt x="212346" y="1008626"/>
                    <a:pt x="5721" y="867279"/>
                    <a:pt x="152400" y="981362"/>
                  </a:cubicBezTo>
                  <a:cubicBezTo>
                    <a:pt x="176497" y="1000104"/>
                    <a:pt x="203200" y="1015229"/>
                    <a:pt x="228600" y="1032162"/>
                  </a:cubicBezTo>
                  <a:cubicBezTo>
                    <a:pt x="278638" y="1065521"/>
                    <a:pt x="270356" y="1064826"/>
                    <a:pt x="342900" y="1082962"/>
                  </a:cubicBezTo>
                  <a:cubicBezTo>
                    <a:pt x="359833" y="1087195"/>
                    <a:pt x="376277" y="1094606"/>
                    <a:pt x="393700" y="1095662"/>
                  </a:cubicBezTo>
                  <a:cubicBezTo>
                    <a:pt x="516315" y="1103093"/>
                    <a:pt x="639233" y="1104129"/>
                    <a:pt x="762000" y="1108362"/>
                  </a:cubicBezTo>
                  <a:lnTo>
                    <a:pt x="863600" y="1121062"/>
                  </a:lnTo>
                  <a:cubicBezTo>
                    <a:pt x="948205" y="1130127"/>
                    <a:pt x="1033168" y="1135908"/>
                    <a:pt x="1117600" y="1146462"/>
                  </a:cubicBezTo>
                  <a:lnTo>
                    <a:pt x="1219200" y="1159162"/>
                  </a:lnTo>
                  <a:cubicBezTo>
                    <a:pt x="1462299" y="1140462"/>
                    <a:pt x="1351165" y="1200032"/>
                    <a:pt x="1397000" y="1108362"/>
                  </a:cubicBezTo>
                  <a:cubicBezTo>
                    <a:pt x="1403826" y="1094710"/>
                    <a:pt x="1413933" y="1082962"/>
                    <a:pt x="1422400" y="1070262"/>
                  </a:cubicBezTo>
                  <a:cubicBezTo>
                    <a:pt x="1439733" y="966266"/>
                    <a:pt x="1444658" y="975208"/>
                    <a:pt x="1422400" y="841662"/>
                  </a:cubicBezTo>
                  <a:cubicBezTo>
                    <a:pt x="1417998" y="815252"/>
                    <a:pt x="1405467" y="790862"/>
                    <a:pt x="1397000" y="765462"/>
                  </a:cubicBezTo>
                  <a:lnTo>
                    <a:pt x="1384300" y="727362"/>
                  </a:lnTo>
                  <a:cubicBezTo>
                    <a:pt x="1388533" y="646929"/>
                    <a:pt x="1390577" y="566350"/>
                    <a:pt x="1397000" y="486062"/>
                  </a:cubicBezTo>
                  <a:cubicBezTo>
                    <a:pt x="1404819" y="388321"/>
                    <a:pt x="1411208" y="429229"/>
                    <a:pt x="1435100" y="333662"/>
                  </a:cubicBezTo>
                  <a:lnTo>
                    <a:pt x="1447800" y="282862"/>
                  </a:lnTo>
                  <a:cubicBezTo>
                    <a:pt x="1443567" y="202429"/>
                    <a:pt x="1450171" y="120684"/>
                    <a:pt x="1435100" y="41562"/>
                  </a:cubicBezTo>
                  <a:cubicBezTo>
                    <a:pt x="1432244" y="26568"/>
                    <a:pt x="1410948" y="22361"/>
                    <a:pt x="1397000" y="16162"/>
                  </a:cubicBezTo>
                  <a:cubicBezTo>
                    <a:pt x="1333826" y="-11915"/>
                    <a:pt x="1322917" y="5579"/>
                    <a:pt x="1308100" y="34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250" y="3810000"/>
              <a:ext cx="10096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7116806" y="4560689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27°-69°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481447" y="6105646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Lundgren et al.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46914" r="5991" b="20510"/>
          <a:stretch/>
        </p:blipFill>
        <p:spPr>
          <a:xfrm>
            <a:off x="129092" y="1354878"/>
            <a:ext cx="6515657" cy="43899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51405"/>
            <a:ext cx="6428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synergy: SAR and GPS / tilt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81447" y="5870201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Lundgren et al.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7789" y="2778540"/>
            <a:ext cx="5257800" cy="29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2800" y="15240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Kīlauea’s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March 2011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Kamoamoa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fissure eruption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0917" y="5867400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Orr et al.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04163" y="1598421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ALOS-1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January – 11 March 2011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92" y="1143000"/>
            <a:ext cx="5776848" cy="5168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16" descr="Image of small USGS Identifier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2400" y="6505576"/>
            <a:ext cx="95726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383" y="0"/>
            <a:ext cx="121920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2660" y="115392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2014 – January 2017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3897" y="6418875"/>
            <a:ext cx="2105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EGU2017-2246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Vienna, Austria (27 April 2017)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51405"/>
            <a:ext cx="8610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Results: Mauna Loa inflation—2014 to present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0348" y="3798217"/>
            <a:ext cx="2809252" cy="25135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342" y="3796594"/>
            <a:ext cx="2809252" cy="2513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6153575" y="5663805"/>
            <a:ext cx="154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February – 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2016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94581" y="5665428"/>
            <a:ext cx="171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2016 –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January 2017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27384" y="1209338"/>
            <a:ext cx="1625600" cy="711200"/>
            <a:chOff x="10517188" y="3203573"/>
            <a:chExt cx="1625600" cy="711200"/>
          </a:xfrm>
        </p:grpSpPr>
        <p:sp>
          <p:nvSpPr>
            <p:cNvPr id="23" name="Rectangle 102"/>
            <p:cNvSpPr>
              <a:spLocks noChangeArrowheads="1"/>
            </p:cNvSpPr>
            <p:nvPr/>
          </p:nvSpPr>
          <p:spPr bwMode="auto">
            <a:xfrm>
              <a:off x="10517188" y="3203573"/>
              <a:ext cx="1617663" cy="711200"/>
            </a:xfrm>
            <a:prstGeom prst="rect">
              <a:avLst/>
            </a:prstGeom>
            <a:solidFill>
              <a:srgbClr val="FFFFFF"/>
            </a:solidFill>
            <a:ln w="11113" cap="flat">
              <a:solidFill>
                <a:srgbClr val="01010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03"/>
            <p:cNvSpPr>
              <a:spLocks noChangeArrowheads="1"/>
            </p:cNvSpPr>
            <p:nvPr/>
          </p:nvSpPr>
          <p:spPr bwMode="auto">
            <a:xfrm>
              <a:off x="10650538" y="3511548"/>
              <a:ext cx="1250950" cy="123825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" name="Picture 1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0538" y="3511548"/>
              <a:ext cx="1249363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105"/>
            <p:cNvSpPr>
              <a:spLocks noChangeArrowheads="1"/>
            </p:cNvSpPr>
            <p:nvPr/>
          </p:nvSpPr>
          <p:spPr bwMode="auto">
            <a:xfrm>
              <a:off x="10580688" y="3236910"/>
              <a:ext cx="15621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range change (cm)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106"/>
            <p:cNvSpPr>
              <a:spLocks noChangeArrowheads="1"/>
            </p:cNvSpPr>
            <p:nvPr/>
          </p:nvSpPr>
          <p:spPr bwMode="auto">
            <a:xfrm>
              <a:off x="10610851" y="3663948"/>
              <a:ext cx="1762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08"/>
            <p:cNvSpPr>
              <a:spLocks noChangeArrowheads="1"/>
            </p:cNvSpPr>
            <p:nvPr/>
          </p:nvSpPr>
          <p:spPr bwMode="auto">
            <a:xfrm>
              <a:off x="11834813" y="3663948"/>
              <a:ext cx="23243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 smtClean="0">
                  <a:ln>
                    <a:noFill/>
                  </a:ln>
                  <a:solidFill>
                    <a:srgbClr val="010101"/>
                  </a:solidFill>
                  <a:effectLst/>
                  <a:latin typeface="Arial" panose="020B0604020202020204" pitchFamily="34" charset="0"/>
                </a:rPr>
                <a:t>1.5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4" t="-5387" r="-3943" b="-7744"/>
          <a:stretch>
            <a:fillRect/>
          </a:stretch>
        </p:blipFill>
        <p:spPr bwMode="auto">
          <a:xfrm>
            <a:off x="4770523" y="4877328"/>
            <a:ext cx="1182461" cy="13795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5133153" y="5550439"/>
            <a:ext cx="228600" cy="2286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89342" y="1066800"/>
            <a:ext cx="585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Cosmo-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SkyMed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interferograms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reveal a change in the locus of deformation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481" y="2015373"/>
            <a:ext cx="5410200" cy="1733365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1032951" y="2055098"/>
            <a:ext cx="756336" cy="14691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-383" y="685800"/>
            <a:ext cx="12192000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2400" y="68580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25118" y="685800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ata and users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8748" y="685800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34400" y="6858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331976" y="685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9211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451689" y="801956"/>
            <a:ext cx="91152" cy="9115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6906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19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147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376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605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32289" y="801956"/>
            <a:ext cx="91152" cy="9115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8712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0998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3284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557048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564739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621111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17594" y="801956"/>
            <a:ext cx="91152" cy="911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964</Words>
  <Application>Microsoft Office PowerPoint</Application>
  <PresentationFormat>Widescreen</PresentationFormat>
  <Paragraphs>273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Poland, Michael P</dc:creator>
  <cp:lastModifiedBy>Poland, Michael P</cp:lastModifiedBy>
  <cp:revision>51</cp:revision>
  <dcterms:created xsi:type="dcterms:W3CDTF">2017-04-03T15:32:44Z</dcterms:created>
  <dcterms:modified xsi:type="dcterms:W3CDTF">2017-04-27T04:47:20Z</dcterms:modified>
</cp:coreProperties>
</file>