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10693400" cy="7561263"/>
  <p:notesSz cx="6858000" cy="9144000"/>
  <p:custDataLst>
    <p:tags r:id="rId4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7">
          <p15:clr>
            <a:srgbClr val="A4A3A4"/>
          </p15:clr>
        </p15:guide>
        <p15:guide id="2" orient="horz" pos="4659">
          <p15:clr>
            <a:srgbClr val="A4A3A4"/>
          </p15:clr>
        </p15:guide>
        <p15:guide id="3" pos="2352">
          <p15:clr>
            <a:srgbClr val="A4A3A4"/>
          </p15:clr>
        </p15:guide>
        <p15:guide id="4" pos="2249">
          <p15:clr>
            <a:srgbClr val="A4A3A4"/>
          </p15:clr>
        </p15:guide>
        <p15:guide id="5" pos="217">
          <p15:clr>
            <a:srgbClr val="A4A3A4"/>
          </p15:clr>
        </p15:guide>
        <p15:guide id="6" pos="4385">
          <p15:clr>
            <a:srgbClr val="A4A3A4"/>
          </p15:clr>
        </p15:guide>
        <p15:guide id="7" pos="4490">
          <p15:clr>
            <a:srgbClr val="A4A3A4"/>
          </p15:clr>
        </p15:guide>
        <p15:guide id="8" pos="65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D13"/>
    <a:srgbClr val="55793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62"/>
    <p:restoredTop sz="94674"/>
  </p:normalViewPr>
  <p:slideViewPr>
    <p:cSldViewPr snapToGrid="0" snapToObjects="1">
      <p:cViewPr>
        <p:scale>
          <a:sx n="139" d="100"/>
          <a:sy n="139" d="100"/>
        </p:scale>
        <p:origin x="192" y="0"/>
      </p:cViewPr>
      <p:guideLst>
        <p:guide orient="horz" pos="677"/>
        <p:guide orient="horz" pos="4659"/>
        <p:guide pos="2352"/>
        <p:guide pos="2249"/>
        <p:guide pos="217"/>
        <p:guide pos="4385"/>
        <p:guide pos="4490"/>
        <p:guide pos="65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4" Type="http://schemas.openxmlformats.org/officeDocument/2006/relationships/tags" Target="tags/tag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456B4-BF8F-0947-8E08-DA7F6A5E12D3}" type="datetimeFigureOut">
              <a:rPr lang="en-US" smtClean="0"/>
              <a:t>5/15/17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F0A0A-1FE7-8848-84B3-1818786AC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18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90025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375" y="4284663"/>
            <a:ext cx="7486650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3C98B-0ABE-405D-A3D5-4E66C951E44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0A83D-0FC6-4039-8FE3-CD4D0288FFF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3350" y="303213"/>
            <a:ext cx="2405063" cy="645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988" y="303213"/>
            <a:ext cx="7065962" cy="645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DD5FD5-470A-4D0E-962C-4AE0501A050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4988" y="1763713"/>
            <a:ext cx="4735512" cy="2419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4988" y="4335463"/>
            <a:ext cx="4735512" cy="2419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5422900" y="1763713"/>
            <a:ext cx="4735513" cy="4991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34988" y="6884988"/>
            <a:ext cx="2495550" cy="525462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652838" y="6884988"/>
            <a:ext cx="3387725" cy="525462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662863" y="6884988"/>
            <a:ext cx="2495550" cy="525462"/>
          </a:xfrm>
        </p:spPr>
        <p:txBody>
          <a:bodyPr/>
          <a:lstStyle>
            <a:lvl1pPr>
              <a:defRPr/>
            </a:lvl1pPr>
          </a:lstStyle>
          <a:p>
            <a:fld id="{4E36CBD2-AFD6-448F-A11D-1DF5E8CF7AA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AB862-DCC4-4522-A865-649F0F77C14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3422D-DBDB-4FE5-9B09-9692D4B686C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988" y="1763713"/>
            <a:ext cx="4735512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2900" y="1763713"/>
            <a:ext cx="4735513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4239E-653D-4A82-BD25-9FF427C81C1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21951-73BF-4E25-AB26-F75C408258F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E4DDD-2707-45C8-85DD-05303150640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2ADB6E-AA1D-4539-92E9-F889C8005C2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C7E22-E7E7-4022-994F-7D2E85F529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6545F-9FBA-4DB7-9A15-1E5A90ED1DF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4988" y="6884988"/>
            <a:ext cx="24955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defTabSz="1042988">
              <a:defRPr sz="160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2838" y="6884988"/>
            <a:ext cx="33877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algn="ctr" defTabSz="1042988">
              <a:defRPr sz="16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2863" y="6884988"/>
            <a:ext cx="24955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algn="r" defTabSz="1042988">
              <a:defRPr sz="1600"/>
            </a:lvl1pPr>
          </a:lstStyle>
          <a:p>
            <a:fld id="{A3087C58-75B8-440A-826A-53C6D2896CF9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04298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4298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ctr" defTabSz="104298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ctr" defTabSz="104298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ctr" defTabSz="104298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6pPr>
      <a:lvl7pPr marL="9144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7pPr>
      <a:lvl8pPr marL="13716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8pPr>
      <a:lvl9pPr marL="18288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9pPr>
    </p:titleStyle>
    <p:bodyStyle>
      <a:lvl1pPr marL="390525" indent="-390525" algn="l" defTabSz="1042988" rtl="0" fontAlgn="base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47725" indent="-325438" algn="l" defTabSz="1042988" rtl="0" fontAlgn="base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303338" indent="-260350" algn="l" defTabSz="1042988" rtl="0" fontAlgn="base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825625" indent="-260350" algn="l" defTabSz="1042988" rtl="0" fontAlgn="base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346325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803525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260725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3717925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175125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emf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627" y="0"/>
            <a:ext cx="11496819" cy="7739519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" y="0"/>
            <a:ext cx="1885389" cy="1112379"/>
          </a:xfrm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1588"/>
            <a:ext cx="10693400" cy="11123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306000" rIns="198000" anchor="ctr"/>
          <a:lstStyle/>
          <a:p>
            <a:pPr algn="ctr" defTabSz="1042988">
              <a:spcAft>
                <a:spcPct val="20000"/>
              </a:spcAft>
            </a:pPr>
            <a:r>
              <a:rPr lang="en-US" sz="1600" b="1" dirty="0" smtClean="0"/>
              <a:t>Feeling bogged down about climate change mitigation? </a:t>
            </a:r>
            <a:br>
              <a:rPr lang="en-US" sz="1600" b="1" dirty="0" smtClean="0"/>
            </a:br>
            <a:r>
              <a:rPr lang="en-US" sz="1600" b="1" dirty="0" smtClean="0"/>
              <a:t>Insight from a Dutch peat-hydrology model </a:t>
            </a:r>
          </a:p>
          <a:p>
            <a:pPr algn="ctr" defTabSz="1042988">
              <a:lnSpc>
                <a:spcPct val="150000"/>
              </a:lnSpc>
              <a:spcAft>
                <a:spcPct val="20000"/>
              </a:spcAft>
            </a:pPr>
            <a:r>
              <a:rPr lang="en-GB" sz="1200" b="1" dirty="0"/>
              <a:t>Tanya </a:t>
            </a:r>
            <a:r>
              <a:rPr lang="en-GB" sz="1200" b="1" dirty="0" smtClean="0"/>
              <a:t>Lippmann</a:t>
            </a:r>
            <a:r>
              <a:rPr lang="en-GB" sz="1200" dirty="0" smtClean="0"/>
              <a:t>, </a:t>
            </a:r>
            <a:r>
              <a:rPr lang="en-GB" sz="1200" dirty="0" err="1"/>
              <a:t>Ko</a:t>
            </a:r>
            <a:r>
              <a:rPr lang="en-GB" sz="1200" dirty="0"/>
              <a:t> van </a:t>
            </a:r>
            <a:r>
              <a:rPr lang="en-GB" sz="1200" dirty="0" err="1" smtClean="0"/>
              <a:t>Huissteden</a:t>
            </a:r>
            <a:r>
              <a:rPr lang="en-GB" sz="1200" dirty="0" smtClean="0"/>
              <a:t>, </a:t>
            </a:r>
            <a:r>
              <a:rPr lang="en-GB" sz="1200" dirty="0"/>
              <a:t>and </a:t>
            </a:r>
            <a:r>
              <a:rPr lang="en-GB" sz="1200" dirty="0" err="1"/>
              <a:t>Dimmie</a:t>
            </a:r>
            <a:r>
              <a:rPr lang="en-GB" sz="1200" dirty="0"/>
              <a:t> </a:t>
            </a:r>
            <a:r>
              <a:rPr lang="en-GB" sz="1200" dirty="0" smtClean="0"/>
              <a:t>Hendriks</a:t>
            </a:r>
            <a:r>
              <a:rPr lang="en-GB" i="1" dirty="0"/>
              <a:t/>
            </a:r>
            <a:br>
              <a:rPr lang="en-GB" i="1" dirty="0"/>
            </a:br>
            <a:r>
              <a:rPr lang="en-GB" sz="1200" b="1" dirty="0" smtClean="0">
                <a:solidFill>
                  <a:srgbClr val="0F2D13"/>
                </a:solidFill>
              </a:rPr>
              <a:t>Contact: </a:t>
            </a:r>
            <a:r>
              <a:rPr lang="en-GB" sz="1200" b="1" dirty="0" err="1" smtClean="0">
                <a:solidFill>
                  <a:srgbClr val="0F2D13"/>
                </a:solidFill>
              </a:rPr>
              <a:t>t.j.r.lippmann@vu.nl</a:t>
            </a:r>
            <a:endParaRPr lang="en-GB" sz="1200" b="1" dirty="0">
              <a:solidFill>
                <a:srgbClr val="0F2D13"/>
              </a:solidFill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344488" y="1240969"/>
            <a:ext cx="3217862" cy="68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1042988">
              <a:spcAft>
                <a:spcPct val="15000"/>
              </a:spcAft>
            </a:pPr>
            <a:r>
              <a:rPr lang="en-GB" sz="1200" b="1" dirty="0" smtClean="0"/>
              <a:t>Key objective</a:t>
            </a:r>
          </a:p>
          <a:p>
            <a:pPr>
              <a:buFont typeface="Wingdings" pitchFamily="2" charset="2"/>
              <a:buChar char="§"/>
            </a:pPr>
            <a:r>
              <a:rPr lang="en-GB" dirty="0" smtClean="0"/>
              <a:t>To investigate the </a:t>
            </a:r>
            <a:r>
              <a:rPr lang="en-GB" dirty="0"/>
              <a:t>ability of </a:t>
            </a:r>
            <a:r>
              <a:rPr lang="en-GB" dirty="0" err="1" smtClean="0"/>
              <a:t>peatland</a:t>
            </a:r>
            <a:r>
              <a:rPr lang="en-GB" dirty="0" smtClean="0"/>
              <a:t> </a:t>
            </a:r>
            <a:r>
              <a:rPr lang="en-GB" dirty="0"/>
              <a:t>sites to </a:t>
            </a:r>
            <a:r>
              <a:rPr lang="en-GB" dirty="0" smtClean="0"/>
              <a:t>see-saw between a </a:t>
            </a:r>
            <a:r>
              <a:rPr lang="en-GB" dirty="0"/>
              <a:t>source </a:t>
            </a:r>
            <a:r>
              <a:rPr lang="en-GB" dirty="0" smtClean="0"/>
              <a:t>and sink of methane </a:t>
            </a:r>
            <a:r>
              <a:rPr lang="en-GB" dirty="0"/>
              <a:t>and carbon </a:t>
            </a:r>
            <a:r>
              <a:rPr lang="en-GB" dirty="0" smtClean="0"/>
              <a:t>dioxide</a:t>
            </a:r>
          </a:p>
          <a:p>
            <a:endParaRPr lang="en-GB" dirty="0"/>
          </a:p>
          <a:p>
            <a:pPr algn="just"/>
            <a:endParaRPr lang="en-GB" sz="800" dirty="0" smtClean="0"/>
          </a:p>
        </p:txBody>
      </p:sp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7573771" y="2824675"/>
            <a:ext cx="3217863" cy="497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1042988">
              <a:spcAft>
                <a:spcPct val="15000"/>
              </a:spcAft>
            </a:pPr>
            <a:r>
              <a:rPr lang="en-GB" sz="1200" b="1" dirty="0" smtClean="0"/>
              <a:t>But loses variability:</a:t>
            </a:r>
            <a:endParaRPr lang="en-GB" sz="800" dirty="0"/>
          </a:p>
          <a:p>
            <a:pPr algn="ctr" defTabSz="1042988">
              <a:spcAft>
                <a:spcPct val="15000"/>
              </a:spcAft>
            </a:pPr>
            <a:endParaRPr lang="en-GB" sz="800" dirty="0" smtClean="0"/>
          </a:p>
          <a:p>
            <a:pPr algn="ctr" defTabSz="1042988">
              <a:spcAft>
                <a:spcPct val="15000"/>
              </a:spcAft>
            </a:pPr>
            <a:endParaRPr lang="en-GB" sz="800" dirty="0"/>
          </a:p>
          <a:p>
            <a:pPr algn="ctr" defTabSz="1042988">
              <a:spcAft>
                <a:spcPct val="15000"/>
              </a:spcAft>
            </a:pPr>
            <a:endParaRPr lang="en-GB" sz="800" dirty="0" smtClean="0"/>
          </a:p>
          <a:p>
            <a:pPr algn="ctr" defTabSz="1042988">
              <a:spcAft>
                <a:spcPct val="15000"/>
              </a:spcAft>
            </a:pPr>
            <a:endParaRPr lang="en-GB" sz="800" dirty="0"/>
          </a:p>
          <a:p>
            <a:pPr algn="ctr" defTabSz="1042988">
              <a:spcAft>
                <a:spcPct val="15000"/>
              </a:spcAft>
            </a:pPr>
            <a:endParaRPr lang="en-GB" sz="800" dirty="0" smtClean="0"/>
          </a:p>
          <a:p>
            <a:pPr algn="ctr" defTabSz="1042988">
              <a:spcAft>
                <a:spcPct val="15000"/>
              </a:spcAft>
            </a:pPr>
            <a:endParaRPr lang="en-GB" sz="800" dirty="0"/>
          </a:p>
          <a:p>
            <a:pPr defTabSz="1042988">
              <a:lnSpc>
                <a:spcPct val="110000"/>
              </a:lnSpc>
              <a:spcAft>
                <a:spcPct val="30000"/>
              </a:spcAft>
            </a:pPr>
            <a:endParaRPr lang="en-GB" sz="800" dirty="0"/>
          </a:p>
          <a:p>
            <a:pPr defTabSz="1042988">
              <a:lnSpc>
                <a:spcPct val="110000"/>
              </a:lnSpc>
              <a:spcAft>
                <a:spcPct val="30000"/>
              </a:spcAft>
            </a:pPr>
            <a:endParaRPr lang="en-GB" sz="800" dirty="0"/>
          </a:p>
          <a:p>
            <a:pPr defTabSz="1042988">
              <a:lnSpc>
                <a:spcPct val="110000"/>
              </a:lnSpc>
              <a:spcAft>
                <a:spcPct val="30000"/>
              </a:spcAft>
            </a:pPr>
            <a:endParaRPr lang="en-GB" sz="800" dirty="0"/>
          </a:p>
          <a:p>
            <a:pPr defTabSz="1042988">
              <a:lnSpc>
                <a:spcPct val="110000"/>
              </a:lnSpc>
              <a:spcAft>
                <a:spcPct val="30000"/>
              </a:spcAft>
            </a:pPr>
            <a:r>
              <a:rPr lang="en-GB" sz="800" dirty="0"/>
              <a:t>Surface height variability within one 25m x 25m AZURE grid cell as reported by the AHN 0.5m x 0.5m dataset</a:t>
            </a:r>
            <a:r>
              <a:rPr lang="en-GB" sz="800" dirty="0" smtClean="0"/>
              <a:t>.</a:t>
            </a:r>
            <a:endParaRPr lang="en-GB" sz="8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29" y="18869"/>
            <a:ext cx="1875971" cy="1095098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" y="5589260"/>
            <a:ext cx="3217863" cy="1903248"/>
          </a:xfrm>
        </p:spPr>
      </p:pic>
      <p:sp>
        <p:nvSpPr>
          <p:cNvPr id="2259" name="Rectangle 211"/>
          <p:cNvSpPr>
            <a:spLocks noChangeArrowheads="1"/>
          </p:cNvSpPr>
          <p:nvPr/>
        </p:nvSpPr>
        <p:spPr bwMode="auto">
          <a:xfrm>
            <a:off x="3729038" y="4965700"/>
            <a:ext cx="32258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306" tIns="52153" rIns="104306" bIns="52153"/>
          <a:lstStyle/>
          <a:p>
            <a:pPr marL="390525" indent="-390525" defTabSz="1042988">
              <a:spcBef>
                <a:spcPct val="20000"/>
              </a:spcBef>
            </a:pPr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4858788" y="4920818"/>
            <a:ext cx="351693" cy="12700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73" y="0"/>
            <a:ext cx="803346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119" y="6428854"/>
            <a:ext cx="929195" cy="657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614" y="5452663"/>
            <a:ext cx="940319" cy="700073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 bwMode="auto">
          <a:xfrm flipV="1">
            <a:off x="1617760" y="5947222"/>
            <a:ext cx="849886" cy="2086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2141801" y="6803749"/>
            <a:ext cx="570318" cy="530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7681739" y="5397647"/>
            <a:ext cx="3109895" cy="78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1042988">
              <a:spcAft>
                <a:spcPct val="15000"/>
              </a:spcAft>
            </a:pPr>
            <a:r>
              <a:rPr lang="en-GB" sz="700" b="1" dirty="0" smtClean="0"/>
              <a:t>	References</a:t>
            </a:r>
            <a:endParaRPr lang="en-GB" sz="700" dirty="0"/>
          </a:p>
          <a:p>
            <a:pPr marL="171450" indent="-171450">
              <a:buFont typeface="Wingdings" charset="2"/>
              <a:buChar char="§"/>
            </a:pPr>
            <a:r>
              <a:rPr lang="en-GB" sz="700" dirty="0" err="1" smtClean="0"/>
              <a:t>Deltares</a:t>
            </a:r>
            <a:r>
              <a:rPr lang="en-GB" sz="700" dirty="0" smtClean="0"/>
              <a:t>. 2014. </a:t>
            </a:r>
            <a:r>
              <a:rPr lang="en-GB" sz="700" i="1" dirty="0" err="1"/>
              <a:t>Grondwatermodel</a:t>
            </a:r>
            <a:r>
              <a:rPr lang="en-GB" sz="700" i="1" dirty="0"/>
              <a:t> AZURE </a:t>
            </a:r>
            <a:r>
              <a:rPr lang="en-GB" sz="700" i="1" dirty="0" err="1"/>
              <a:t>versie</a:t>
            </a:r>
            <a:r>
              <a:rPr lang="en-GB" sz="700" i="1" dirty="0"/>
              <a:t> </a:t>
            </a:r>
            <a:r>
              <a:rPr lang="en-GB" sz="700" i="1" dirty="0" smtClean="0"/>
              <a:t>1.0. </a:t>
            </a:r>
            <a:r>
              <a:rPr lang="en-GB" sz="700" dirty="0" smtClean="0"/>
              <a:t>Delft, the Netherlands</a:t>
            </a:r>
            <a:r>
              <a:rPr lang="en-GB" sz="800" dirty="0" smtClean="0"/>
              <a:t>. </a:t>
            </a:r>
            <a:endParaRPr lang="en-GB" sz="700" dirty="0" smtClean="0"/>
          </a:p>
          <a:p>
            <a:pPr marL="171450" indent="-171450">
              <a:buFont typeface="Wingdings" charset="2"/>
              <a:buChar char="§"/>
            </a:pPr>
            <a:r>
              <a:rPr lang="en-GB" sz="700" dirty="0" err="1" smtClean="0"/>
              <a:t>Erkens</a:t>
            </a:r>
            <a:r>
              <a:rPr lang="en-GB" sz="700" dirty="0"/>
              <a:t>, G., van der </a:t>
            </a:r>
            <a:r>
              <a:rPr lang="en-GB" sz="700" dirty="0" err="1"/>
              <a:t>Meulen</a:t>
            </a:r>
            <a:r>
              <a:rPr lang="en-GB" sz="700" dirty="0"/>
              <a:t>, M. J., &amp; </a:t>
            </a:r>
            <a:r>
              <a:rPr lang="en-GB" sz="700" dirty="0" err="1"/>
              <a:t>Middelkoop</a:t>
            </a:r>
            <a:r>
              <a:rPr lang="en-GB" sz="700" dirty="0"/>
              <a:t>, H. </a:t>
            </a:r>
            <a:r>
              <a:rPr lang="en-GB" sz="700" dirty="0" smtClean="0"/>
              <a:t>2016. </a:t>
            </a:r>
            <a:r>
              <a:rPr lang="en-GB" sz="700" dirty="0"/>
              <a:t>Double trouble: subsidence and CO 2 respiration due to 1,000 years of Dutch coastal peatlands cultivation. </a:t>
            </a:r>
            <a:r>
              <a:rPr lang="en-GB" sz="700" i="1" dirty="0"/>
              <a:t>Hydrogeology Journal</a:t>
            </a:r>
            <a:r>
              <a:rPr lang="en-GB" sz="700" dirty="0"/>
              <a:t>, </a:t>
            </a:r>
            <a:r>
              <a:rPr lang="en-GB" sz="700" b="1" dirty="0" smtClean="0"/>
              <a:t>24</a:t>
            </a:r>
            <a:r>
              <a:rPr lang="en-GB" sz="700" dirty="0"/>
              <a:t>:</a:t>
            </a:r>
            <a:r>
              <a:rPr lang="en-GB" sz="700" dirty="0" smtClean="0"/>
              <a:t> </a:t>
            </a:r>
            <a:r>
              <a:rPr lang="en-GB" sz="700" dirty="0"/>
              <a:t>551–568</a:t>
            </a:r>
            <a:r>
              <a:rPr lang="en-GB" sz="700" dirty="0" smtClean="0"/>
              <a:t>.</a:t>
            </a:r>
          </a:p>
          <a:p>
            <a:pPr marL="171450" indent="-171450">
              <a:buFont typeface="Wingdings" charset="2"/>
              <a:buChar char="§"/>
            </a:pPr>
            <a:r>
              <a:rPr lang="nl-NL" sz="700" dirty="0"/>
              <a:t>Lamers, L. P. M., </a:t>
            </a:r>
            <a:r>
              <a:rPr lang="nl-NL" sz="700" dirty="0" err="1"/>
              <a:t>Vile</a:t>
            </a:r>
            <a:r>
              <a:rPr lang="nl-NL" sz="700" dirty="0"/>
              <a:t>, M. A., </a:t>
            </a:r>
            <a:r>
              <a:rPr lang="nl-NL" sz="700" dirty="0" err="1"/>
              <a:t>Grootjans</a:t>
            </a:r>
            <a:r>
              <a:rPr lang="nl-NL" sz="700" dirty="0"/>
              <a:t>, A. P., </a:t>
            </a:r>
            <a:r>
              <a:rPr lang="nl-NL" sz="700" dirty="0" err="1"/>
              <a:t>Acreman</a:t>
            </a:r>
            <a:r>
              <a:rPr lang="nl-NL" sz="700" dirty="0"/>
              <a:t>, M. C., van Diggelen, R., Evans, M. G., … </a:t>
            </a:r>
            <a:r>
              <a:rPr lang="en-AU" sz="700" dirty="0" err="1"/>
              <a:t>Smolders</a:t>
            </a:r>
            <a:r>
              <a:rPr lang="en-AU" sz="700" dirty="0"/>
              <a:t>, A. J. P. (2014). Ecological restoration of rich fens in Europe and North America: From trial and error to an evidence-based approach. </a:t>
            </a:r>
            <a:r>
              <a:rPr lang="en-AU" sz="700" i="1" dirty="0"/>
              <a:t>Biological Reviews</a:t>
            </a:r>
            <a:r>
              <a:rPr lang="en-AU" sz="700" dirty="0"/>
              <a:t>, </a:t>
            </a:r>
            <a:r>
              <a:rPr lang="en-AU" sz="700" b="1" dirty="0" smtClean="0"/>
              <a:t>183</a:t>
            </a:r>
            <a:r>
              <a:rPr lang="en-AU" sz="700" dirty="0"/>
              <a:t>:</a:t>
            </a:r>
            <a:r>
              <a:rPr lang="en-AU" sz="700" dirty="0" smtClean="0"/>
              <a:t> 182–203.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700" dirty="0" err="1"/>
              <a:t>Tiemeyer</a:t>
            </a:r>
            <a:r>
              <a:rPr lang="en-AU" sz="700" dirty="0"/>
              <a:t>, B., </a:t>
            </a:r>
            <a:r>
              <a:rPr lang="en-AU" sz="700" dirty="0" err="1"/>
              <a:t>Albiac</a:t>
            </a:r>
            <a:r>
              <a:rPr lang="en-AU" sz="700" dirty="0"/>
              <a:t> </a:t>
            </a:r>
            <a:r>
              <a:rPr lang="en-AU" sz="700" dirty="0" err="1"/>
              <a:t>Borraz</a:t>
            </a:r>
            <a:r>
              <a:rPr lang="en-AU" sz="700" dirty="0"/>
              <a:t>, E., Augustin, J., </a:t>
            </a:r>
            <a:r>
              <a:rPr lang="en-AU" sz="700" dirty="0" err="1"/>
              <a:t>Bechtold</a:t>
            </a:r>
            <a:r>
              <a:rPr lang="en-AU" sz="700" dirty="0"/>
              <a:t>, M., </a:t>
            </a:r>
            <a:r>
              <a:rPr lang="en-AU" sz="700" dirty="0" err="1"/>
              <a:t>Beetz</a:t>
            </a:r>
            <a:r>
              <a:rPr lang="en-AU" sz="700" dirty="0"/>
              <a:t>, S., Beyer, C., … </a:t>
            </a:r>
            <a:r>
              <a:rPr lang="en-AU" sz="700" dirty="0" err="1"/>
              <a:t>Zeitz</a:t>
            </a:r>
            <a:r>
              <a:rPr lang="en-AU" sz="700" dirty="0"/>
              <a:t>, J. (2016). High emissions of greenhouse gases from grasslands on peat and other organic soils. </a:t>
            </a:r>
            <a:r>
              <a:rPr lang="nl-NL" sz="700" i="1" dirty="0"/>
              <a:t>Global Change </a:t>
            </a:r>
            <a:r>
              <a:rPr lang="nl-NL" sz="700" i="1" dirty="0" err="1"/>
              <a:t>Biology</a:t>
            </a:r>
            <a:r>
              <a:rPr lang="nl-NL" sz="700" dirty="0"/>
              <a:t>, </a:t>
            </a:r>
            <a:r>
              <a:rPr lang="nl-NL" sz="700" b="1" dirty="0" smtClean="0"/>
              <a:t>22</a:t>
            </a:r>
            <a:r>
              <a:rPr lang="nl-NL" sz="700" dirty="0"/>
              <a:t>:</a:t>
            </a:r>
            <a:r>
              <a:rPr lang="nl-NL" sz="700" dirty="0" smtClean="0"/>
              <a:t> </a:t>
            </a:r>
            <a:r>
              <a:rPr lang="nl-NL" sz="700" dirty="0"/>
              <a:t>4134–4149.</a:t>
            </a:r>
            <a:endParaRPr lang="en-GB" sz="700" dirty="0" smtClean="0"/>
          </a:p>
          <a:p>
            <a:pPr marL="171450" indent="-171450">
              <a:buFont typeface="Wingdings" charset="2"/>
              <a:buChar char="§"/>
            </a:pPr>
            <a:r>
              <a:rPr lang="en-GB" sz="700" dirty="0" smtClean="0"/>
              <a:t>van </a:t>
            </a:r>
            <a:r>
              <a:rPr lang="en-GB" sz="700" dirty="0" err="1" smtClean="0"/>
              <a:t>Huissteden</a:t>
            </a:r>
            <a:r>
              <a:rPr lang="en-GB" sz="700" dirty="0" smtClean="0"/>
              <a:t> J, </a:t>
            </a:r>
            <a:r>
              <a:rPr lang="en-GB" sz="700" dirty="0" err="1" smtClean="0"/>
              <a:t>Petrescu</a:t>
            </a:r>
            <a:r>
              <a:rPr lang="en-GB" sz="700" dirty="0" smtClean="0"/>
              <a:t> A. M. R, Hendriks D. M. D</a:t>
            </a:r>
            <a:r>
              <a:rPr lang="en-GB" sz="700" dirty="0"/>
              <a:t>., &amp; </a:t>
            </a:r>
            <a:r>
              <a:rPr lang="en-GB" sz="700" dirty="0" smtClean="0"/>
              <a:t>Rebel K</a:t>
            </a:r>
            <a:r>
              <a:rPr lang="en-GB" sz="700" dirty="0"/>
              <a:t>. T. </a:t>
            </a:r>
            <a:r>
              <a:rPr lang="en-GB" sz="700" dirty="0" smtClean="0"/>
              <a:t>2009. </a:t>
            </a:r>
            <a:r>
              <a:rPr lang="en-GB" sz="700" dirty="0"/>
              <a:t>Sensitivity analysis of a wetland methane emission model based on temperate and Arctic wetland sites. </a:t>
            </a:r>
            <a:r>
              <a:rPr lang="en-GB" sz="700" i="1" dirty="0" err="1"/>
              <a:t>Biogeosciences</a:t>
            </a:r>
            <a:r>
              <a:rPr lang="en-GB" sz="700" i="1" dirty="0"/>
              <a:t> </a:t>
            </a:r>
            <a:r>
              <a:rPr lang="en-GB" sz="700" i="1" dirty="0" smtClean="0"/>
              <a:t>Discussions</a:t>
            </a:r>
            <a:r>
              <a:rPr lang="en-GB" sz="700" b="1" dirty="0" smtClean="0"/>
              <a:t> 6</a:t>
            </a:r>
            <a:r>
              <a:rPr lang="en-GB" sz="700" dirty="0" smtClean="0"/>
              <a:t>: </a:t>
            </a:r>
            <a:r>
              <a:rPr lang="hu-HU" sz="700" dirty="0"/>
              <a:t>3035–3051</a:t>
            </a:r>
            <a:r>
              <a:rPr lang="en-GB" sz="700" dirty="0" smtClean="0"/>
              <a:t>.</a:t>
            </a:r>
            <a:endParaRPr lang="en-GB" sz="700" dirty="0">
              <a:effectLst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" y="5438061"/>
            <a:ext cx="797090" cy="935909"/>
          </a:xfrm>
          <a:prstGeom prst="rect">
            <a:avLst/>
          </a:prstGeom>
        </p:spPr>
      </p:pic>
      <p:pic>
        <p:nvPicPr>
          <p:cNvPr id="7" name="Picture 6" descr="Histogram_surfaceHeightLargeHeading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489" y="3106555"/>
            <a:ext cx="3275719" cy="12679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696" y="5151426"/>
            <a:ext cx="30876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42988">
              <a:spcAft>
                <a:spcPct val="15000"/>
              </a:spcAft>
            </a:pPr>
            <a:r>
              <a:rPr lang="en-GB" b="1" dirty="0">
                <a:solidFill>
                  <a:srgbClr val="000000"/>
                </a:solidFill>
              </a:rPr>
              <a:t>Validation </a:t>
            </a:r>
            <a:r>
              <a:rPr lang="en-GB" b="1" dirty="0" smtClean="0">
                <a:solidFill>
                  <a:srgbClr val="000000"/>
                </a:solidFill>
              </a:rPr>
              <a:t>sites</a:t>
            </a:r>
            <a:endParaRPr lang="en-GB" sz="700" dirty="0">
              <a:solidFill>
                <a:srgbClr val="000000"/>
              </a:solidFill>
            </a:endParaRPr>
          </a:p>
        </p:txBody>
      </p:sp>
      <p:grpSp>
        <p:nvGrpSpPr>
          <p:cNvPr id="2246" name="Group 2245"/>
          <p:cNvGrpSpPr/>
          <p:nvPr/>
        </p:nvGrpSpPr>
        <p:grpSpPr>
          <a:xfrm>
            <a:off x="14294" y="2325361"/>
            <a:ext cx="3634913" cy="1654117"/>
            <a:chOff x="0" y="4858649"/>
            <a:chExt cx="3634913" cy="1654117"/>
          </a:xfrm>
        </p:grpSpPr>
        <p:pic>
          <p:nvPicPr>
            <p:cNvPr id="10" name="Picture 9" descr="Screen Shot 2017-04-23 at 18.47.49.png"/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6857" y="4858649"/>
              <a:ext cx="1668056" cy="870058"/>
            </a:xfrm>
            <a:prstGeom prst="rect">
              <a:avLst/>
            </a:prstGeom>
            <a:ln w="12700" cmpd="sng">
              <a:solidFill>
                <a:schemeClr val="tx1"/>
              </a:solidFill>
            </a:ln>
          </p:spPr>
        </p:pic>
        <p:pic>
          <p:nvPicPr>
            <p:cNvPr id="12" name="Picture 11" descr="Model_schematic copy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944648"/>
              <a:ext cx="1966857" cy="1568118"/>
            </a:xfrm>
            <a:prstGeom prst="rect">
              <a:avLst/>
            </a:prstGeom>
          </p:spPr>
        </p:pic>
        <p:cxnSp>
          <p:nvCxnSpPr>
            <p:cNvPr id="2242" name="Elbow Connector 2241"/>
            <p:cNvCxnSpPr/>
            <p:nvPr/>
          </p:nvCxnSpPr>
          <p:spPr bwMode="auto">
            <a:xfrm rot="10800000" flipV="1">
              <a:off x="1885519" y="5728706"/>
              <a:ext cx="632114" cy="62169"/>
            </a:xfrm>
            <a:prstGeom prst="bentConnector3">
              <a:avLst/>
            </a:prstGeom>
            <a:solidFill>
              <a:schemeClr val="accent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247" name="TextBox 2246"/>
          <p:cNvSpPr txBox="1"/>
          <p:nvPr/>
        </p:nvSpPr>
        <p:spPr>
          <a:xfrm>
            <a:off x="130696" y="4025956"/>
            <a:ext cx="2958599" cy="939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2" lvl="1" indent="-171450" defTabSz="1042988">
              <a:lnSpc>
                <a:spcPct val="110000"/>
              </a:lnSpc>
              <a:spcAft>
                <a:spcPct val="30000"/>
              </a:spcAft>
              <a:buFont typeface="Wingdings" charset="2"/>
              <a:buChar char="§"/>
            </a:pPr>
            <a:r>
              <a:rPr lang="en-GB" sz="800" dirty="0" smtClean="0"/>
              <a:t>AZURE</a:t>
            </a:r>
            <a:r>
              <a:rPr lang="en-GB" sz="800" dirty="0"/>
              <a:t>: </a:t>
            </a:r>
            <a:r>
              <a:rPr lang="en-US" sz="800" dirty="0"/>
              <a:t>Hydrological model containing unsaturated zone (</a:t>
            </a:r>
            <a:r>
              <a:rPr lang="en-US" sz="800" dirty="0" err="1"/>
              <a:t>MetaSWAP</a:t>
            </a:r>
            <a:r>
              <a:rPr lang="en-US" sz="800" dirty="0"/>
              <a:t>) saturated zone/groundwater (</a:t>
            </a:r>
            <a:r>
              <a:rPr lang="en-US" sz="800" dirty="0" err="1"/>
              <a:t>iModflow</a:t>
            </a:r>
            <a:r>
              <a:rPr lang="en-US" sz="800" dirty="0"/>
              <a:t>), surface water flow and surface water distribution over the Noord Holland region at 25m resolution (</a:t>
            </a:r>
            <a:r>
              <a:rPr lang="en-US" sz="800" dirty="0" err="1"/>
              <a:t>Deltares</a:t>
            </a:r>
            <a:r>
              <a:rPr lang="en-US" sz="800" dirty="0"/>
              <a:t>, </a:t>
            </a:r>
            <a:r>
              <a:rPr lang="en-US" sz="800" dirty="0" smtClean="0"/>
              <a:t>2015).</a:t>
            </a:r>
            <a:endParaRPr lang="en-GB" sz="800" dirty="0"/>
          </a:p>
          <a:p>
            <a:pPr marL="176212" lvl="1" indent="-171450" defTabSz="1042988">
              <a:lnSpc>
                <a:spcPct val="110000"/>
              </a:lnSpc>
              <a:spcAft>
                <a:spcPct val="30000"/>
              </a:spcAft>
              <a:buFont typeface="Wingdings" charset="2"/>
              <a:buChar char="§"/>
            </a:pPr>
            <a:r>
              <a:rPr lang="en-GB" sz="800" dirty="0" err="1"/>
              <a:t>Peatland</a:t>
            </a:r>
            <a:r>
              <a:rPr lang="en-GB" sz="800" dirty="0"/>
              <a:t>-VU: </a:t>
            </a:r>
            <a:r>
              <a:rPr lang="en-US" sz="800" dirty="0"/>
              <a:t>a peatland process plot-scale model (van </a:t>
            </a:r>
            <a:r>
              <a:rPr lang="en-US" sz="800" dirty="0" err="1"/>
              <a:t>Huissteden</a:t>
            </a:r>
            <a:r>
              <a:rPr lang="en-US" sz="800" dirty="0"/>
              <a:t> et al., 2009</a:t>
            </a:r>
            <a:r>
              <a:rPr lang="en-US" sz="800" dirty="0" smtClean="0"/>
              <a:t>).</a:t>
            </a:r>
            <a:endParaRPr lang="en-US" sz="800" dirty="0"/>
          </a:p>
        </p:txBody>
      </p:sp>
      <p:sp>
        <p:nvSpPr>
          <p:cNvPr id="2248" name="TextBox 2247"/>
          <p:cNvSpPr txBox="1"/>
          <p:nvPr/>
        </p:nvSpPr>
        <p:spPr>
          <a:xfrm>
            <a:off x="3687535" y="1095615"/>
            <a:ext cx="347680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/>
              <a:t>The problem: Land subsidence &amp; GHG emissions:</a:t>
            </a:r>
          </a:p>
          <a:p>
            <a:pPr algn="just">
              <a:buFont typeface="Wingdings" pitchFamily="2" charset="2"/>
              <a:buChar char="§"/>
            </a:pPr>
            <a:r>
              <a:rPr lang="en-GB" dirty="0"/>
              <a:t> Continuous drainage of Dutch </a:t>
            </a:r>
            <a:r>
              <a:rPr lang="en-GB" dirty="0" err="1"/>
              <a:t>peatlands</a:t>
            </a:r>
            <a:r>
              <a:rPr lang="en-GB" dirty="0"/>
              <a:t> over the last millennium has resulted in land subsidence and enhanced carbon dioxide (CO</a:t>
            </a:r>
            <a:r>
              <a:rPr lang="en-GB" baseline="-25000" dirty="0"/>
              <a:t>2</a:t>
            </a:r>
            <a:r>
              <a:rPr lang="en-GB" dirty="0"/>
              <a:t>)</a:t>
            </a:r>
            <a:r>
              <a:rPr lang="en-GB" baseline="-25000" dirty="0"/>
              <a:t> </a:t>
            </a:r>
            <a:r>
              <a:rPr lang="en-GB" dirty="0"/>
              <a:t>emissions (</a:t>
            </a:r>
            <a:r>
              <a:rPr lang="nl-NL" dirty="0"/>
              <a:t>Erkens, van der Meulen</a:t>
            </a:r>
            <a:r>
              <a:rPr lang="en-AU" dirty="0"/>
              <a:t> &amp; </a:t>
            </a:r>
            <a:r>
              <a:rPr lang="nl-NL" dirty="0"/>
              <a:t>Middelkoop, 2016)</a:t>
            </a:r>
            <a:r>
              <a:rPr lang="en-GB" dirty="0"/>
              <a:t>.</a:t>
            </a:r>
          </a:p>
          <a:p>
            <a:pPr algn="just"/>
            <a:endParaRPr lang="en-GB" dirty="0"/>
          </a:p>
          <a:p>
            <a:pPr algn="just">
              <a:buFont typeface="Wingdings" pitchFamily="2" charset="2"/>
              <a:buChar char="§"/>
            </a:pPr>
            <a:r>
              <a:rPr lang="en-GB" dirty="0"/>
              <a:t> </a:t>
            </a:r>
            <a:r>
              <a:rPr lang="en-GB" dirty="0" err="1"/>
              <a:t>Peatland</a:t>
            </a:r>
            <a:r>
              <a:rPr lang="en-GB" dirty="0"/>
              <a:t> restoration could reverse these effects. However, preliminary field studies show that raising the water table enhances methane (CH</a:t>
            </a:r>
            <a:r>
              <a:rPr lang="en-GB" baseline="-25000" dirty="0"/>
              <a:t>4</a:t>
            </a:r>
            <a:r>
              <a:rPr lang="en-GB" dirty="0"/>
              <a:t>) emissions (</a:t>
            </a:r>
            <a:r>
              <a:rPr lang="en-GB" dirty="0" err="1"/>
              <a:t>Lamers</a:t>
            </a:r>
            <a:r>
              <a:rPr lang="en-GB" dirty="0"/>
              <a:t> et al. 2014).</a:t>
            </a:r>
          </a:p>
          <a:p>
            <a:pPr algn="just"/>
            <a:endParaRPr lang="en-GB" dirty="0"/>
          </a:p>
          <a:p>
            <a:pPr algn="just">
              <a:buFont typeface="Wingdings" pitchFamily="2" charset="2"/>
              <a:buChar char="§"/>
            </a:pPr>
            <a:r>
              <a:rPr lang="en-GB" dirty="0"/>
              <a:t> The time period required to achieve stable greenhouse gas (CO</a:t>
            </a:r>
            <a:r>
              <a:rPr lang="en-GB" baseline="-25000" dirty="0"/>
              <a:t>2 </a:t>
            </a:r>
            <a:r>
              <a:rPr lang="en-GB" dirty="0"/>
              <a:t>&amp; CH</a:t>
            </a:r>
            <a:r>
              <a:rPr lang="en-GB" baseline="-25000" dirty="0"/>
              <a:t>4</a:t>
            </a:r>
            <a:r>
              <a:rPr lang="en-GB" dirty="0"/>
              <a:t>) emissions is unknown. Therefore, models can provide insight into the suitability of restoration midst the onset of anthropogenic climate change (</a:t>
            </a:r>
            <a:r>
              <a:rPr lang="en-AU" dirty="0" err="1"/>
              <a:t>Tiemeyer</a:t>
            </a:r>
            <a:r>
              <a:rPr lang="en-US" dirty="0"/>
              <a:t> et al. 2016)</a:t>
            </a:r>
            <a:r>
              <a:rPr lang="en-GB" dirty="0"/>
              <a:t>.</a:t>
            </a:r>
          </a:p>
        </p:txBody>
      </p:sp>
      <p:sp>
        <p:nvSpPr>
          <p:cNvPr id="2249" name="TextBox 2248"/>
          <p:cNvSpPr txBox="1"/>
          <p:nvPr/>
        </p:nvSpPr>
        <p:spPr>
          <a:xfrm>
            <a:off x="130696" y="2050308"/>
            <a:ext cx="3509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Offline coupling of a hydrological and </a:t>
            </a:r>
            <a:r>
              <a:rPr lang="en-US" b="1" dirty="0" err="1" smtClean="0"/>
              <a:t>peatland</a:t>
            </a:r>
            <a:r>
              <a:rPr lang="en-US" b="1" dirty="0" smtClean="0"/>
              <a:t> model:</a:t>
            </a:r>
            <a:endParaRPr lang="en-US" b="1" dirty="0"/>
          </a:p>
        </p:txBody>
      </p:sp>
      <p:sp>
        <p:nvSpPr>
          <p:cNvPr id="2250" name="TextBox 2249"/>
          <p:cNvSpPr txBox="1"/>
          <p:nvPr/>
        </p:nvSpPr>
        <p:spPr>
          <a:xfrm>
            <a:off x="7262944" y="1160765"/>
            <a:ext cx="3682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Including a water </a:t>
            </a:r>
            <a:r>
              <a:rPr lang="en-GB" sz="1200" b="1" dirty="0" smtClean="0"/>
              <a:t>balance model </a:t>
            </a:r>
            <a:r>
              <a:rPr lang="en-GB" sz="1200" b="1" dirty="0" smtClean="0"/>
              <a:t>improves skill:</a:t>
            </a:r>
            <a:endParaRPr lang="en-GB" sz="1200" b="1" dirty="0"/>
          </a:p>
          <a:p>
            <a:endParaRPr lang="en-US" sz="1200" dirty="0"/>
          </a:p>
        </p:txBody>
      </p:sp>
      <p:grpSp>
        <p:nvGrpSpPr>
          <p:cNvPr id="2254" name="Group 2253"/>
          <p:cNvGrpSpPr/>
          <p:nvPr/>
        </p:nvGrpSpPr>
        <p:grpSpPr>
          <a:xfrm>
            <a:off x="3687535" y="3799357"/>
            <a:ext cx="4006873" cy="3690800"/>
            <a:chOff x="3641314" y="3799357"/>
            <a:chExt cx="4051171" cy="3690800"/>
          </a:xfrm>
        </p:grpSpPr>
        <p:sp>
          <p:nvSpPr>
            <p:cNvPr id="71" name="Rectangle 70"/>
            <p:cNvSpPr/>
            <p:nvPr/>
          </p:nvSpPr>
          <p:spPr bwMode="auto">
            <a:xfrm>
              <a:off x="3649208" y="6340462"/>
              <a:ext cx="3350537" cy="114969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3641314" y="3799357"/>
              <a:ext cx="4051171" cy="3503468"/>
              <a:chOff x="3670504" y="4103375"/>
              <a:chExt cx="4147844" cy="3503468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3670504" y="4103375"/>
                <a:ext cx="4147844" cy="3503468"/>
                <a:chOff x="3614340" y="3235181"/>
                <a:chExt cx="4147844" cy="3503468"/>
              </a:xfrm>
            </p:grpSpPr>
            <p:grpSp>
              <p:nvGrpSpPr>
                <p:cNvPr id="77" name="Group 76"/>
                <p:cNvGrpSpPr/>
                <p:nvPr/>
              </p:nvGrpSpPr>
              <p:grpSpPr>
                <a:xfrm>
                  <a:off x="3614340" y="3235181"/>
                  <a:ext cx="3404945" cy="2557312"/>
                  <a:chOff x="2032914" y="2709737"/>
                  <a:chExt cx="3404945" cy="2557312"/>
                </a:xfrm>
              </p:grpSpPr>
              <p:pic>
                <p:nvPicPr>
                  <p:cNvPr id="91" name="Picture 90"/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32914" y="2709737"/>
                    <a:ext cx="3404945" cy="2543794"/>
                  </a:xfrm>
                  <a:prstGeom prst="rect">
                    <a:avLst/>
                  </a:prstGeom>
                </p:spPr>
              </p:pic>
              <p:sp>
                <p:nvSpPr>
                  <p:cNvPr id="92" name="Rectangle 91"/>
                  <p:cNvSpPr/>
                  <p:nvPr/>
                </p:nvSpPr>
                <p:spPr bwMode="auto">
                  <a:xfrm>
                    <a:off x="4858788" y="4965700"/>
                    <a:ext cx="579071" cy="30134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1042988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04894" y="4524477"/>
                  <a:ext cx="616971" cy="663014"/>
                </a:xfrm>
                <a:prstGeom prst="rect">
                  <a:avLst/>
                </a:prstGeom>
              </p:spPr>
            </p:pic>
            <p:sp>
              <p:nvSpPr>
                <p:cNvPr id="80" name="TextBox 79"/>
                <p:cNvSpPr txBox="1"/>
                <p:nvPr/>
              </p:nvSpPr>
              <p:spPr>
                <a:xfrm>
                  <a:off x="5354177" y="4144633"/>
                  <a:ext cx="2172074" cy="1846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dirty="0" smtClean="0"/>
                    <a:t>High water table + natural vegetation </a:t>
                  </a:r>
                  <a:r>
                    <a:rPr lang="en-US" sz="600" dirty="0" smtClean="0">
                      <a:sym typeface="Wingdings"/>
                    </a:rPr>
                    <a:t></a:t>
                  </a:r>
                  <a:r>
                    <a:rPr lang="en-US" sz="600" dirty="0" smtClean="0"/>
                    <a:t> Carbon sink</a:t>
                  </a: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5870178" y="5470797"/>
                  <a:ext cx="1892006" cy="1846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dirty="0" smtClean="0"/>
                    <a:t>Low water table + agriculture </a:t>
                  </a:r>
                  <a:r>
                    <a:rPr lang="en-US" sz="600" dirty="0" smtClean="0">
                      <a:sym typeface="Wingdings"/>
                    </a:rPr>
                    <a:t></a:t>
                  </a:r>
                  <a:r>
                    <a:rPr lang="en-US" sz="600" dirty="0" smtClean="0"/>
                    <a:t> Carbon source</a:t>
                  </a:r>
                </a:p>
              </p:txBody>
            </p:sp>
            <p:grpSp>
              <p:nvGrpSpPr>
                <p:cNvPr id="82" name="Group 81"/>
                <p:cNvGrpSpPr/>
                <p:nvPr/>
              </p:nvGrpSpPr>
              <p:grpSpPr>
                <a:xfrm>
                  <a:off x="3725869" y="5726785"/>
                  <a:ext cx="3995996" cy="1011864"/>
                  <a:chOff x="3725869" y="5726785"/>
                  <a:chExt cx="3995996" cy="1011864"/>
                </a:xfrm>
              </p:grpSpPr>
              <p:pic>
                <p:nvPicPr>
                  <p:cNvPr id="84" name="Picture 83"/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97832" y="5726785"/>
                    <a:ext cx="824033" cy="1011864"/>
                  </a:xfrm>
                  <a:prstGeom prst="rect">
                    <a:avLst/>
                  </a:prstGeom>
                </p:spPr>
              </p:pic>
              <p:pic>
                <p:nvPicPr>
                  <p:cNvPr id="85" name="Picture 84"/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25869" y="5879273"/>
                    <a:ext cx="927797" cy="768564"/>
                  </a:xfrm>
                  <a:prstGeom prst="rect">
                    <a:avLst/>
                  </a:prstGeom>
                </p:spPr>
              </p:pic>
              <p:pic>
                <p:nvPicPr>
                  <p:cNvPr id="86" name="Picture 85"/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34555" y="5891977"/>
                    <a:ext cx="449605" cy="687987"/>
                  </a:xfrm>
                  <a:prstGeom prst="rect">
                    <a:avLst/>
                  </a:prstGeom>
                </p:spPr>
              </p:pic>
              <p:pic>
                <p:nvPicPr>
                  <p:cNvPr id="87" name="Picture 86"/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055562" y="5778409"/>
                    <a:ext cx="931862" cy="717879"/>
                  </a:xfrm>
                  <a:prstGeom prst="rect">
                    <a:avLst/>
                  </a:prstGeom>
                </p:spPr>
              </p:pic>
              <p:pic>
                <p:nvPicPr>
                  <p:cNvPr id="88" name="Picture 87"/>
                  <p:cNvPicPr>
                    <a:picLocks noChangeAspect="1"/>
                  </p:cNvPicPr>
                  <p:nvPr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59766" y="5726785"/>
                    <a:ext cx="755249" cy="701811"/>
                  </a:xfrm>
                  <a:prstGeom prst="rect">
                    <a:avLst/>
                  </a:prstGeom>
                </p:spPr>
              </p:pic>
              <p:pic>
                <p:nvPicPr>
                  <p:cNvPr id="89" name="Picture 88"/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50991" y="5891977"/>
                    <a:ext cx="724933" cy="152059"/>
                  </a:xfrm>
                  <a:prstGeom prst="rect">
                    <a:avLst/>
                  </a:prstGeom>
                </p:spPr>
              </p:pic>
              <p:sp>
                <p:nvSpPr>
                  <p:cNvPr id="90" name="Right Arrow 89"/>
                  <p:cNvSpPr/>
                  <p:nvPr/>
                </p:nvSpPr>
                <p:spPr bwMode="auto">
                  <a:xfrm>
                    <a:off x="6407365" y="5863445"/>
                    <a:ext cx="541896" cy="152400"/>
                  </a:xfrm>
                  <a:prstGeom prst="rightArrow">
                    <a:avLst/>
                  </a:prstGeom>
                  <a:solidFill>
                    <a:srgbClr val="C000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1042988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83" name="TextBox 82"/>
                <p:cNvSpPr txBox="1"/>
                <p:nvPr/>
              </p:nvSpPr>
              <p:spPr>
                <a:xfrm>
                  <a:off x="5069386" y="6431810"/>
                  <a:ext cx="2652479" cy="1846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dirty="0" smtClean="0"/>
                    <a:t>High water table + </a:t>
                  </a:r>
                  <a:r>
                    <a:rPr lang="en-US" sz="600" dirty="0" err="1" smtClean="0"/>
                    <a:t>paludiculture</a:t>
                  </a:r>
                  <a:r>
                    <a:rPr lang="en-US" sz="600" dirty="0" smtClean="0"/>
                    <a:t> + natural vegetation </a:t>
                  </a:r>
                  <a:r>
                    <a:rPr lang="en-US" sz="600" dirty="0">
                      <a:sym typeface="Wingdings"/>
                    </a:rPr>
                    <a:t></a:t>
                  </a:r>
                  <a:r>
                    <a:rPr lang="en-US" sz="600" dirty="0" smtClean="0"/>
                    <a:t> Carbon sink</a:t>
                  </a:r>
                </a:p>
              </p:txBody>
            </p:sp>
          </p:grpSp>
          <p:sp>
            <p:nvSpPr>
              <p:cNvPr id="75" name="Right Arrow 74"/>
              <p:cNvSpPr/>
              <p:nvPr/>
            </p:nvSpPr>
            <p:spPr bwMode="auto">
              <a:xfrm>
                <a:off x="6706587" y="5638476"/>
                <a:ext cx="541896" cy="152400"/>
              </a:xfrm>
              <a:prstGeom prst="rightArrow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255" name="TextBox 2254"/>
          <p:cNvSpPr txBox="1"/>
          <p:nvPr/>
        </p:nvSpPr>
        <p:spPr>
          <a:xfrm>
            <a:off x="7807301" y="4647254"/>
            <a:ext cx="28059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Conclusions</a:t>
            </a:r>
            <a:endParaRPr lang="en-US" b="1" dirty="0"/>
          </a:p>
        </p:txBody>
      </p:sp>
      <p:sp>
        <p:nvSpPr>
          <p:cNvPr id="2256" name="TextBox 2255"/>
          <p:cNvSpPr txBox="1"/>
          <p:nvPr/>
        </p:nvSpPr>
        <p:spPr>
          <a:xfrm>
            <a:off x="7681738" y="4778972"/>
            <a:ext cx="3011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n-US" dirty="0" smtClean="0"/>
              <a:t>Model is capable of simulating </a:t>
            </a:r>
            <a:r>
              <a:rPr lang="en-US" dirty="0"/>
              <a:t>mean emissions </a:t>
            </a:r>
            <a:r>
              <a:rPr lang="en-US" dirty="0" smtClean="0"/>
              <a:t>but is less skillful at simulating extremes.</a:t>
            </a:r>
          </a:p>
          <a:p>
            <a:pPr marL="171450" indent="-171450">
              <a:buFont typeface="Wingdings" charset="2"/>
              <a:buChar char="§"/>
            </a:pPr>
            <a:r>
              <a:rPr lang="en-US" dirty="0" smtClean="0"/>
              <a:t>Rewetting methods are not communicated to modelers (i.e. </a:t>
            </a:r>
            <a:r>
              <a:rPr lang="en-US" dirty="0" err="1" smtClean="0"/>
              <a:t>Ilperveld</a:t>
            </a:r>
            <a:r>
              <a:rPr lang="en-US" dirty="0" smtClean="0"/>
              <a:t> </a:t>
            </a:r>
            <a:r>
              <a:rPr lang="en-US" dirty="0" smtClean="0"/>
              <a:t>site).</a:t>
            </a:r>
            <a:endParaRPr lang="en-US" dirty="0"/>
          </a:p>
        </p:txBody>
      </p:sp>
      <p:pic>
        <p:nvPicPr>
          <p:cNvPr id="8" name="Picture 7" descr="OBS_METHAN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489" y="1410252"/>
            <a:ext cx="3236574" cy="1414423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3728180" y="7224634"/>
            <a:ext cx="17473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Restoration possibility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0936" y="6034973"/>
            <a:ext cx="983823" cy="2769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smtClean="0"/>
              <a:t>Top soil removed before rewetting (2013)</a:t>
            </a:r>
            <a:endParaRPr lang="en-US" sz="600" dirty="0"/>
          </a:p>
        </p:txBody>
      </p:sp>
      <p:sp>
        <p:nvSpPr>
          <p:cNvPr id="57" name="TextBox 56"/>
          <p:cNvSpPr txBox="1"/>
          <p:nvPr/>
        </p:nvSpPr>
        <p:spPr>
          <a:xfrm>
            <a:off x="2704063" y="6376469"/>
            <a:ext cx="844503" cy="18466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smtClean="0"/>
              <a:t>Rewetted in 1993</a:t>
            </a:r>
            <a:endParaRPr lang="en-US" sz="600" dirty="0"/>
          </a:p>
        </p:txBody>
      </p:sp>
      <p:sp>
        <p:nvSpPr>
          <p:cNvPr id="14" name="TextBox 13"/>
          <p:cNvSpPr txBox="1"/>
          <p:nvPr/>
        </p:nvSpPr>
        <p:spPr>
          <a:xfrm>
            <a:off x="5472290" y="7287636"/>
            <a:ext cx="2183169" cy="2000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700" dirty="0" smtClean="0"/>
              <a:t>Figure adapted from </a:t>
            </a:r>
            <a:r>
              <a:rPr lang="en-US" sz="700" dirty="0" err="1" smtClean="0"/>
              <a:t>Ko</a:t>
            </a:r>
            <a:r>
              <a:rPr lang="en-US" sz="700" dirty="0" smtClean="0"/>
              <a:t> van </a:t>
            </a:r>
            <a:r>
              <a:rPr lang="en-US" sz="700" dirty="0" err="1" smtClean="0"/>
              <a:t>Huissteden</a:t>
            </a:r>
            <a:r>
              <a:rPr lang="en-US" sz="700" dirty="0" smtClean="0"/>
              <a:t>, 2017</a:t>
            </a:r>
            <a:endParaRPr lang="en-US" sz="7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932" y="4929935"/>
            <a:ext cx="1038548" cy="363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6.0&quot;&gt;&lt;object type=&quot;1&quot; unique_id=&quot;10001&quot;&gt;&lt;object type=&quot;8&quot; unique_id=&quot;10035&quot;&gt;&lt;/object&gt;&lt;object type=&quot;2&quot; unique_id=&quot;10036&quot;&gt;&lt;object type=&quot;3&quot; unique_id=&quot;10037&quot;&gt;&lt;property id=&quot;20148&quot; value=&quot;5&quot;/&gt;&lt;property id=&quot;20300&quot; value=&quot;Slide 1&quot;/&gt;&lt;property id=&quot;20307&quot; value=&quot;256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13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DDDDDD"/>
      </a:accent1>
      <a:accent2>
        <a:srgbClr val="33CCCC"/>
      </a:accent2>
      <a:accent3>
        <a:srgbClr val="FFFFFF"/>
      </a:accent3>
      <a:accent4>
        <a:srgbClr val="000000"/>
      </a:accent4>
      <a:accent5>
        <a:srgbClr val="EBEBEB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DDDDDD"/>
        </a:accent1>
        <a:accent2>
          <a:srgbClr val="33CC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7740</TotalTime>
  <Words>322</Words>
  <Application>Microsoft Macintosh PowerPoint</Application>
  <PresentationFormat>Custom</PresentationFormat>
  <Paragraphs>42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Wingdings</vt:lpstr>
      <vt:lpstr>Default Design</vt:lpstr>
      <vt:lpstr>PowerPoint Presentation</vt:lpstr>
    </vt:vector>
  </TitlesOfParts>
  <Company>University of Leicester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Stuart Johnson</dc:creator>
  <cp:lastModifiedBy>Tanya Lippmann</cp:lastModifiedBy>
  <cp:revision>74</cp:revision>
  <cp:lastPrinted>2017-04-23T10:11:56Z</cp:lastPrinted>
  <dcterms:created xsi:type="dcterms:W3CDTF">2007-03-05T14:13:19Z</dcterms:created>
  <dcterms:modified xsi:type="dcterms:W3CDTF">2017-05-15T12:36:57Z</dcterms:modified>
</cp:coreProperties>
</file>