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76" r:id="rId6"/>
    <p:sldId id="262" r:id="rId7"/>
    <p:sldId id="263" r:id="rId8"/>
    <p:sldId id="268" r:id="rId9"/>
    <p:sldId id="272" r:id="rId10"/>
    <p:sldId id="273" r:id="rId11"/>
    <p:sldId id="271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00FF"/>
    <a:srgbClr val="FF6600"/>
    <a:srgbClr val="E17D2B"/>
    <a:srgbClr val="FF8F26"/>
    <a:srgbClr val="FF8F2A"/>
    <a:srgbClr val="CB6C1D"/>
    <a:srgbClr val="4CF52A"/>
    <a:srgbClr val="2EE68E"/>
    <a:srgbClr val="31E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58" autoAdjust="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7.xml"/><Relationship Id="rId1" Type="http://schemas.openxmlformats.org/officeDocument/2006/relationships/slide" Target="../slides/slide6.xml"/><Relationship Id="rId4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F8FDE-D19D-4335-9D13-88DAF92BCE2B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B4C6D332-2E32-42B3-B334-CC7D7B7655B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Introduction</a:t>
          </a:r>
          <a:endParaRPr lang="el-GR" sz="20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314A840C-B729-4E91-B5A9-479AFCFDE695}" type="parTrans" cxnId="{033DEDD0-16EB-4823-AD4B-E15E292AAB4B}">
      <dgm:prSet/>
      <dgm:spPr/>
      <dgm:t>
        <a:bodyPr/>
        <a:lstStyle/>
        <a:p>
          <a:endParaRPr lang="el-GR"/>
        </a:p>
      </dgm:t>
    </dgm:pt>
    <dgm:pt modelId="{9148C3D6-01DA-4FFD-BB7A-83D8E31AF983}" type="sibTrans" cxnId="{033DEDD0-16EB-4823-AD4B-E15E292AAB4B}">
      <dgm:prSet/>
      <dgm:spPr/>
      <dgm:t>
        <a:bodyPr/>
        <a:lstStyle/>
        <a:p>
          <a:endParaRPr lang="el-GR"/>
        </a:p>
      </dgm:t>
    </dgm:pt>
    <dgm:pt modelId="{E79F4020-1F1E-487C-96D7-BFA880F2CBF2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Aim</a:t>
          </a:r>
          <a:endParaRPr lang="el-GR" sz="20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BA64A53-023A-4ACA-821E-059036EE120C}" type="parTrans" cxnId="{8B5D1E2C-9A9F-465A-987B-8C4F3EB3E220}">
      <dgm:prSet/>
      <dgm:spPr/>
      <dgm:t>
        <a:bodyPr/>
        <a:lstStyle/>
        <a:p>
          <a:endParaRPr lang="el-GR"/>
        </a:p>
      </dgm:t>
    </dgm:pt>
    <dgm:pt modelId="{65C22BC2-6046-4F72-BC5A-B605FA12653F}" type="sibTrans" cxnId="{8B5D1E2C-9A9F-465A-987B-8C4F3EB3E220}">
      <dgm:prSet/>
      <dgm:spPr/>
      <dgm:t>
        <a:bodyPr/>
        <a:lstStyle/>
        <a:p>
          <a:endParaRPr lang="el-GR"/>
        </a:p>
      </dgm:t>
    </dgm:pt>
    <dgm:pt modelId="{F2600CE8-B77F-4228-AA86-E824D44BC754}">
      <dgm:prSet phldrT="[Text]" custT="1"/>
      <dgm:spPr>
        <a:gradFill rotWithShape="0">
          <a:gsLst>
            <a:gs pos="0">
              <a:srgbClr val="3AB820"/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Methodology</a:t>
          </a:r>
          <a:endParaRPr lang="el-GR" sz="20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5D0CA5D-C1CD-48CE-8F17-3BD8730294D1}" type="parTrans" cxnId="{4B7E6650-85C4-4F3F-83F9-A186F5FF1E7F}">
      <dgm:prSet/>
      <dgm:spPr/>
      <dgm:t>
        <a:bodyPr/>
        <a:lstStyle/>
        <a:p>
          <a:endParaRPr lang="el-GR"/>
        </a:p>
      </dgm:t>
    </dgm:pt>
    <dgm:pt modelId="{2339E96F-4366-402E-BC6F-D7406FB78A46}" type="sibTrans" cxnId="{4B7E6650-85C4-4F3F-83F9-A186F5FF1E7F}">
      <dgm:prSet/>
      <dgm:spPr/>
      <dgm:t>
        <a:bodyPr/>
        <a:lstStyle/>
        <a:p>
          <a:endParaRPr lang="el-GR"/>
        </a:p>
      </dgm:t>
    </dgm:pt>
    <dgm:pt modelId="{3461E7B6-3816-4770-A240-8AA9FB7CE8CB}">
      <dgm:prSet phldrT="[Text]" custT="1"/>
      <dgm:spPr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Conclusions</a:t>
          </a:r>
          <a:endParaRPr lang="el-GR" sz="20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A96353DE-01E2-479E-8B32-2737A9068ABE}" type="parTrans" cxnId="{895BC226-D757-45BA-827E-E15A24C6FCDA}">
      <dgm:prSet/>
      <dgm:spPr/>
      <dgm:t>
        <a:bodyPr/>
        <a:lstStyle/>
        <a:p>
          <a:endParaRPr lang="el-GR"/>
        </a:p>
      </dgm:t>
    </dgm:pt>
    <dgm:pt modelId="{71DBDABF-90E8-416A-AEAD-40F26E8EFB56}" type="sibTrans" cxnId="{895BC226-D757-45BA-827E-E15A24C6FCDA}">
      <dgm:prSet/>
      <dgm:spPr/>
      <dgm:t>
        <a:bodyPr/>
        <a:lstStyle/>
        <a:p>
          <a:endParaRPr lang="el-GR"/>
        </a:p>
      </dgm:t>
    </dgm:pt>
    <dgm:pt modelId="{0134E048-6A1D-4076-A73B-455495A2CC7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Results</a:t>
          </a:r>
          <a:endParaRPr lang="el-GR" sz="20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83157BED-A151-4034-AAEA-68126D56E11B}" type="parTrans" cxnId="{83ABDF54-E77D-46CA-8D80-16B91C45FDB7}">
      <dgm:prSet/>
      <dgm:spPr/>
      <dgm:t>
        <a:bodyPr/>
        <a:lstStyle/>
        <a:p>
          <a:endParaRPr lang="el-GR"/>
        </a:p>
      </dgm:t>
    </dgm:pt>
    <dgm:pt modelId="{92A42CDD-3C63-4645-8E3A-CD38513FB435}" type="sibTrans" cxnId="{83ABDF54-E77D-46CA-8D80-16B91C45FDB7}">
      <dgm:prSet/>
      <dgm:spPr/>
      <dgm:t>
        <a:bodyPr/>
        <a:lstStyle/>
        <a:p>
          <a:endParaRPr lang="el-GR"/>
        </a:p>
      </dgm:t>
    </dgm:pt>
    <dgm:pt modelId="{AAD9E5EC-63B3-46BA-B5A9-2218E89C653C}" type="pres">
      <dgm:prSet presAssocID="{05BF8FDE-D19D-4335-9D13-88DAF92BCE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91028A0-D71E-438E-A9EB-7875AA0ABA11}" type="pres">
      <dgm:prSet presAssocID="{B4C6D332-2E32-42B3-B334-CC7D7B7655B3}" presName="parentLin" presStyleCnt="0"/>
      <dgm:spPr/>
      <dgm:t>
        <a:bodyPr/>
        <a:lstStyle/>
        <a:p>
          <a:endParaRPr lang="el-GR"/>
        </a:p>
      </dgm:t>
    </dgm:pt>
    <dgm:pt modelId="{DE8FD2AC-7177-4E26-9E7F-80665D087302}" type="pres">
      <dgm:prSet presAssocID="{B4C6D332-2E32-42B3-B334-CC7D7B7655B3}" presName="parentLeftMargin" presStyleLbl="node1" presStyleIdx="0" presStyleCnt="5"/>
      <dgm:spPr/>
      <dgm:t>
        <a:bodyPr/>
        <a:lstStyle/>
        <a:p>
          <a:endParaRPr lang="el-GR"/>
        </a:p>
      </dgm:t>
    </dgm:pt>
    <dgm:pt modelId="{05827402-819A-4D01-80E3-0A3272FDDCAD}" type="pres">
      <dgm:prSet presAssocID="{B4C6D332-2E32-42B3-B334-CC7D7B7655B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7A365D-2885-427A-B9FF-3CD5B72D25F0}" type="pres">
      <dgm:prSet presAssocID="{B4C6D332-2E32-42B3-B334-CC7D7B7655B3}" presName="negativeSpace" presStyleCnt="0"/>
      <dgm:spPr/>
      <dgm:t>
        <a:bodyPr/>
        <a:lstStyle/>
        <a:p>
          <a:endParaRPr lang="el-GR"/>
        </a:p>
      </dgm:t>
    </dgm:pt>
    <dgm:pt modelId="{4CDADCC5-34CA-46E9-856A-193EDF8497A5}" type="pres">
      <dgm:prSet presAssocID="{B4C6D332-2E32-42B3-B334-CC7D7B7655B3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D655DD-FE53-40B8-AD2D-8A88ECA96ADF}" type="pres">
      <dgm:prSet presAssocID="{9148C3D6-01DA-4FFD-BB7A-83D8E31AF983}" presName="spaceBetweenRectangles" presStyleCnt="0"/>
      <dgm:spPr/>
      <dgm:t>
        <a:bodyPr/>
        <a:lstStyle/>
        <a:p>
          <a:endParaRPr lang="el-GR"/>
        </a:p>
      </dgm:t>
    </dgm:pt>
    <dgm:pt modelId="{653F59B0-EBE7-4D5A-B069-87A8D1CFD511}" type="pres">
      <dgm:prSet presAssocID="{E79F4020-1F1E-487C-96D7-BFA880F2CBF2}" presName="parentLin" presStyleCnt="0"/>
      <dgm:spPr/>
      <dgm:t>
        <a:bodyPr/>
        <a:lstStyle/>
        <a:p>
          <a:endParaRPr lang="el-GR"/>
        </a:p>
      </dgm:t>
    </dgm:pt>
    <dgm:pt modelId="{26DAAAAB-ED92-4E52-A740-88125C2C40DC}" type="pres">
      <dgm:prSet presAssocID="{E79F4020-1F1E-487C-96D7-BFA880F2CBF2}" presName="parentLeftMargin" presStyleLbl="node1" presStyleIdx="0" presStyleCnt="5"/>
      <dgm:spPr/>
      <dgm:t>
        <a:bodyPr/>
        <a:lstStyle/>
        <a:p>
          <a:endParaRPr lang="el-GR"/>
        </a:p>
      </dgm:t>
    </dgm:pt>
    <dgm:pt modelId="{37EAEB29-14C4-4CC2-B25E-45DE310D0C79}" type="pres">
      <dgm:prSet presAssocID="{E79F4020-1F1E-487C-96D7-BFA880F2CBF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D916A2-C60C-4687-911D-30A9B718BA05}" type="pres">
      <dgm:prSet presAssocID="{E79F4020-1F1E-487C-96D7-BFA880F2CBF2}" presName="negativeSpace" presStyleCnt="0"/>
      <dgm:spPr/>
      <dgm:t>
        <a:bodyPr/>
        <a:lstStyle/>
        <a:p>
          <a:endParaRPr lang="el-GR"/>
        </a:p>
      </dgm:t>
    </dgm:pt>
    <dgm:pt modelId="{8CEA4307-22B7-4289-AB7E-D8031AA3B2E8}" type="pres">
      <dgm:prSet presAssocID="{E79F4020-1F1E-487C-96D7-BFA880F2CBF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509DA1-97C5-4E0E-8A6C-281DA446AC40}" type="pres">
      <dgm:prSet presAssocID="{65C22BC2-6046-4F72-BC5A-B605FA12653F}" presName="spaceBetweenRectangles" presStyleCnt="0"/>
      <dgm:spPr/>
      <dgm:t>
        <a:bodyPr/>
        <a:lstStyle/>
        <a:p>
          <a:endParaRPr lang="el-GR"/>
        </a:p>
      </dgm:t>
    </dgm:pt>
    <dgm:pt modelId="{1FF346EA-DF39-4051-A218-3FF87394F019}" type="pres">
      <dgm:prSet presAssocID="{F2600CE8-B77F-4228-AA86-E824D44BC754}" presName="parentLin" presStyleCnt="0"/>
      <dgm:spPr/>
      <dgm:t>
        <a:bodyPr/>
        <a:lstStyle/>
        <a:p>
          <a:endParaRPr lang="el-GR"/>
        </a:p>
      </dgm:t>
    </dgm:pt>
    <dgm:pt modelId="{12FA3DCF-C52C-4B18-8D37-2AC59D7BEEE3}" type="pres">
      <dgm:prSet presAssocID="{F2600CE8-B77F-4228-AA86-E824D44BC754}" presName="parentLeftMargin" presStyleLbl="node1" presStyleIdx="1" presStyleCnt="5"/>
      <dgm:spPr/>
      <dgm:t>
        <a:bodyPr/>
        <a:lstStyle/>
        <a:p>
          <a:endParaRPr lang="el-GR"/>
        </a:p>
      </dgm:t>
    </dgm:pt>
    <dgm:pt modelId="{8E94199C-2B6B-42FB-A7B6-BE69F4E86BF5}" type="pres">
      <dgm:prSet presAssocID="{F2600CE8-B77F-4228-AA86-E824D44BC75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8A9AD29-226E-4C15-899A-6F2BA504EF60}" type="pres">
      <dgm:prSet presAssocID="{F2600CE8-B77F-4228-AA86-E824D44BC754}" presName="negativeSpace" presStyleCnt="0"/>
      <dgm:spPr/>
      <dgm:t>
        <a:bodyPr/>
        <a:lstStyle/>
        <a:p>
          <a:endParaRPr lang="el-GR"/>
        </a:p>
      </dgm:t>
    </dgm:pt>
    <dgm:pt modelId="{934376C0-EDE2-4AE9-9086-4DB7E907D9EE}" type="pres">
      <dgm:prSet presAssocID="{F2600CE8-B77F-4228-AA86-E824D44BC754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632003-2B39-4102-BD8A-9F7E6AD84E42}" type="pres">
      <dgm:prSet presAssocID="{2339E96F-4366-402E-BC6F-D7406FB78A46}" presName="spaceBetweenRectangles" presStyleCnt="0"/>
      <dgm:spPr/>
      <dgm:t>
        <a:bodyPr/>
        <a:lstStyle/>
        <a:p>
          <a:endParaRPr lang="el-GR"/>
        </a:p>
      </dgm:t>
    </dgm:pt>
    <dgm:pt modelId="{8112C6E7-5DB9-48BC-A07C-1DD14094E3D9}" type="pres">
      <dgm:prSet presAssocID="{0134E048-6A1D-4076-A73B-455495A2CC7B}" presName="parentLin" presStyleCnt="0"/>
      <dgm:spPr/>
      <dgm:t>
        <a:bodyPr/>
        <a:lstStyle/>
        <a:p>
          <a:endParaRPr lang="el-GR"/>
        </a:p>
      </dgm:t>
    </dgm:pt>
    <dgm:pt modelId="{F8C86BBD-D51C-4667-855D-5A8703539EC7}" type="pres">
      <dgm:prSet presAssocID="{0134E048-6A1D-4076-A73B-455495A2CC7B}" presName="parentLeftMargin" presStyleLbl="node1" presStyleIdx="2" presStyleCnt="5"/>
      <dgm:spPr/>
      <dgm:t>
        <a:bodyPr/>
        <a:lstStyle/>
        <a:p>
          <a:endParaRPr lang="el-GR"/>
        </a:p>
      </dgm:t>
    </dgm:pt>
    <dgm:pt modelId="{EC0AAAE3-CDBD-4312-8E29-93F8088ADB5A}" type="pres">
      <dgm:prSet presAssocID="{0134E048-6A1D-4076-A73B-455495A2CC7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583991-CB57-435E-9B71-357188043A4F}" type="pres">
      <dgm:prSet presAssocID="{0134E048-6A1D-4076-A73B-455495A2CC7B}" presName="negativeSpace" presStyleCnt="0"/>
      <dgm:spPr/>
      <dgm:t>
        <a:bodyPr/>
        <a:lstStyle/>
        <a:p>
          <a:endParaRPr lang="el-GR"/>
        </a:p>
      </dgm:t>
    </dgm:pt>
    <dgm:pt modelId="{25204E8C-6972-4A24-8969-C555D8040FE3}" type="pres">
      <dgm:prSet presAssocID="{0134E048-6A1D-4076-A73B-455495A2CC7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6EA38C-1B33-4458-963D-6FF7AB5F36F0}" type="pres">
      <dgm:prSet presAssocID="{92A42CDD-3C63-4645-8E3A-CD38513FB435}" presName="spaceBetweenRectangles" presStyleCnt="0"/>
      <dgm:spPr/>
      <dgm:t>
        <a:bodyPr/>
        <a:lstStyle/>
        <a:p>
          <a:endParaRPr lang="el-GR"/>
        </a:p>
      </dgm:t>
    </dgm:pt>
    <dgm:pt modelId="{8E75F8AF-4B79-4974-A2FF-7364324B56D2}" type="pres">
      <dgm:prSet presAssocID="{3461E7B6-3816-4770-A240-8AA9FB7CE8CB}" presName="parentLin" presStyleCnt="0"/>
      <dgm:spPr/>
      <dgm:t>
        <a:bodyPr/>
        <a:lstStyle/>
        <a:p>
          <a:endParaRPr lang="el-GR"/>
        </a:p>
      </dgm:t>
    </dgm:pt>
    <dgm:pt modelId="{CD09C5EF-C2D1-46AE-A28F-BDADD1761AAB}" type="pres">
      <dgm:prSet presAssocID="{3461E7B6-3816-4770-A240-8AA9FB7CE8CB}" presName="parentLeftMargin" presStyleLbl="node1" presStyleIdx="3" presStyleCnt="5"/>
      <dgm:spPr/>
      <dgm:t>
        <a:bodyPr/>
        <a:lstStyle/>
        <a:p>
          <a:endParaRPr lang="el-GR"/>
        </a:p>
      </dgm:t>
    </dgm:pt>
    <dgm:pt modelId="{57880317-A6BB-4A0E-BE53-73A5B3592302}" type="pres">
      <dgm:prSet presAssocID="{3461E7B6-3816-4770-A240-8AA9FB7CE8C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0B874AC-0952-4ED4-BD33-EA39153998A6}" type="pres">
      <dgm:prSet presAssocID="{3461E7B6-3816-4770-A240-8AA9FB7CE8CB}" presName="negativeSpace" presStyleCnt="0"/>
      <dgm:spPr/>
      <dgm:t>
        <a:bodyPr/>
        <a:lstStyle/>
        <a:p>
          <a:endParaRPr lang="el-GR"/>
        </a:p>
      </dgm:t>
    </dgm:pt>
    <dgm:pt modelId="{164B60FC-58F7-493B-92BA-F63D19B0D8DA}" type="pres">
      <dgm:prSet presAssocID="{3461E7B6-3816-4770-A240-8AA9FB7CE8CB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14D11C4-C970-4129-A746-0F6945763134}" type="presOf" srcId="{F2600CE8-B77F-4228-AA86-E824D44BC754}" destId="{8E94199C-2B6B-42FB-A7B6-BE69F4E86BF5}" srcOrd="1" destOrd="0" presId="urn:microsoft.com/office/officeart/2005/8/layout/list1"/>
    <dgm:cxn modelId="{E3F6C443-C071-411B-8736-B626F63214C5}" type="presOf" srcId="{3461E7B6-3816-4770-A240-8AA9FB7CE8CB}" destId="{CD09C5EF-C2D1-46AE-A28F-BDADD1761AAB}" srcOrd="0" destOrd="0" presId="urn:microsoft.com/office/officeart/2005/8/layout/list1"/>
    <dgm:cxn modelId="{83ABDF54-E77D-46CA-8D80-16B91C45FDB7}" srcId="{05BF8FDE-D19D-4335-9D13-88DAF92BCE2B}" destId="{0134E048-6A1D-4076-A73B-455495A2CC7B}" srcOrd="3" destOrd="0" parTransId="{83157BED-A151-4034-AAEA-68126D56E11B}" sibTransId="{92A42CDD-3C63-4645-8E3A-CD38513FB435}"/>
    <dgm:cxn modelId="{B2A7AD22-A1A9-469C-8CF7-45013133CD23}" type="presOf" srcId="{0134E048-6A1D-4076-A73B-455495A2CC7B}" destId="{EC0AAAE3-CDBD-4312-8E29-93F8088ADB5A}" srcOrd="1" destOrd="0" presId="urn:microsoft.com/office/officeart/2005/8/layout/list1"/>
    <dgm:cxn modelId="{098137E9-4F91-4C2E-AF65-2DA30AE0CD4C}" type="presOf" srcId="{F2600CE8-B77F-4228-AA86-E824D44BC754}" destId="{12FA3DCF-C52C-4B18-8D37-2AC59D7BEEE3}" srcOrd="0" destOrd="0" presId="urn:microsoft.com/office/officeart/2005/8/layout/list1"/>
    <dgm:cxn modelId="{8B5D1E2C-9A9F-465A-987B-8C4F3EB3E220}" srcId="{05BF8FDE-D19D-4335-9D13-88DAF92BCE2B}" destId="{E79F4020-1F1E-487C-96D7-BFA880F2CBF2}" srcOrd="1" destOrd="0" parTransId="{7BA64A53-023A-4ACA-821E-059036EE120C}" sibTransId="{65C22BC2-6046-4F72-BC5A-B605FA12653F}"/>
    <dgm:cxn modelId="{8C1619CE-8BA6-4004-A693-6539EDA1CC76}" type="presOf" srcId="{B4C6D332-2E32-42B3-B334-CC7D7B7655B3}" destId="{DE8FD2AC-7177-4E26-9E7F-80665D087302}" srcOrd="0" destOrd="0" presId="urn:microsoft.com/office/officeart/2005/8/layout/list1"/>
    <dgm:cxn modelId="{3140C705-5B35-4F14-AB2A-0C24573DA40F}" type="presOf" srcId="{05BF8FDE-D19D-4335-9D13-88DAF92BCE2B}" destId="{AAD9E5EC-63B3-46BA-B5A9-2218E89C653C}" srcOrd="0" destOrd="0" presId="urn:microsoft.com/office/officeart/2005/8/layout/list1"/>
    <dgm:cxn modelId="{CF7A76BC-B2F4-41E8-88BD-A60307FA8D93}" type="presOf" srcId="{3461E7B6-3816-4770-A240-8AA9FB7CE8CB}" destId="{57880317-A6BB-4A0E-BE53-73A5B3592302}" srcOrd="1" destOrd="0" presId="urn:microsoft.com/office/officeart/2005/8/layout/list1"/>
    <dgm:cxn modelId="{FA94153E-B77B-442E-85C5-77E22BA26FA9}" type="presOf" srcId="{0134E048-6A1D-4076-A73B-455495A2CC7B}" destId="{F8C86BBD-D51C-4667-855D-5A8703539EC7}" srcOrd="0" destOrd="0" presId="urn:microsoft.com/office/officeart/2005/8/layout/list1"/>
    <dgm:cxn modelId="{E888C512-2CB6-4CC5-A5BD-C34BB63B8EEE}" type="presOf" srcId="{E79F4020-1F1E-487C-96D7-BFA880F2CBF2}" destId="{26DAAAAB-ED92-4E52-A740-88125C2C40DC}" srcOrd="0" destOrd="0" presId="urn:microsoft.com/office/officeart/2005/8/layout/list1"/>
    <dgm:cxn modelId="{A477DEF0-9F3D-4024-8071-D37D573F4B2A}" type="presOf" srcId="{E79F4020-1F1E-487C-96D7-BFA880F2CBF2}" destId="{37EAEB29-14C4-4CC2-B25E-45DE310D0C79}" srcOrd="1" destOrd="0" presId="urn:microsoft.com/office/officeart/2005/8/layout/list1"/>
    <dgm:cxn modelId="{895BC226-D757-45BA-827E-E15A24C6FCDA}" srcId="{05BF8FDE-D19D-4335-9D13-88DAF92BCE2B}" destId="{3461E7B6-3816-4770-A240-8AA9FB7CE8CB}" srcOrd="4" destOrd="0" parTransId="{A96353DE-01E2-479E-8B32-2737A9068ABE}" sibTransId="{71DBDABF-90E8-416A-AEAD-40F26E8EFB56}"/>
    <dgm:cxn modelId="{ED9599E0-67EE-482E-9528-F142678BCB8D}" type="presOf" srcId="{B4C6D332-2E32-42B3-B334-CC7D7B7655B3}" destId="{05827402-819A-4D01-80E3-0A3272FDDCAD}" srcOrd="1" destOrd="0" presId="urn:microsoft.com/office/officeart/2005/8/layout/list1"/>
    <dgm:cxn modelId="{4B7E6650-85C4-4F3F-83F9-A186F5FF1E7F}" srcId="{05BF8FDE-D19D-4335-9D13-88DAF92BCE2B}" destId="{F2600CE8-B77F-4228-AA86-E824D44BC754}" srcOrd="2" destOrd="0" parTransId="{75D0CA5D-C1CD-48CE-8F17-3BD8730294D1}" sibTransId="{2339E96F-4366-402E-BC6F-D7406FB78A46}"/>
    <dgm:cxn modelId="{033DEDD0-16EB-4823-AD4B-E15E292AAB4B}" srcId="{05BF8FDE-D19D-4335-9D13-88DAF92BCE2B}" destId="{B4C6D332-2E32-42B3-B334-CC7D7B7655B3}" srcOrd="0" destOrd="0" parTransId="{314A840C-B729-4E91-B5A9-479AFCFDE695}" sibTransId="{9148C3D6-01DA-4FFD-BB7A-83D8E31AF983}"/>
    <dgm:cxn modelId="{67723EE9-FE22-4291-83B8-EE34803AAAC8}" type="presParOf" srcId="{AAD9E5EC-63B3-46BA-B5A9-2218E89C653C}" destId="{091028A0-D71E-438E-A9EB-7875AA0ABA11}" srcOrd="0" destOrd="0" presId="urn:microsoft.com/office/officeart/2005/8/layout/list1"/>
    <dgm:cxn modelId="{D9F97332-58F9-4D33-B8CA-3C171C7C34FC}" type="presParOf" srcId="{091028A0-D71E-438E-A9EB-7875AA0ABA11}" destId="{DE8FD2AC-7177-4E26-9E7F-80665D087302}" srcOrd="0" destOrd="0" presId="urn:microsoft.com/office/officeart/2005/8/layout/list1"/>
    <dgm:cxn modelId="{0DE90754-0478-4C9F-94D7-28DC3BD73C91}" type="presParOf" srcId="{091028A0-D71E-438E-A9EB-7875AA0ABA11}" destId="{05827402-819A-4D01-80E3-0A3272FDDCAD}" srcOrd="1" destOrd="0" presId="urn:microsoft.com/office/officeart/2005/8/layout/list1"/>
    <dgm:cxn modelId="{7B46E7E0-530F-48BF-A06B-D47DB0495998}" type="presParOf" srcId="{AAD9E5EC-63B3-46BA-B5A9-2218E89C653C}" destId="{917A365D-2885-427A-B9FF-3CD5B72D25F0}" srcOrd="1" destOrd="0" presId="urn:microsoft.com/office/officeart/2005/8/layout/list1"/>
    <dgm:cxn modelId="{2D25AAB5-D69E-4550-9520-8A699A784FF9}" type="presParOf" srcId="{AAD9E5EC-63B3-46BA-B5A9-2218E89C653C}" destId="{4CDADCC5-34CA-46E9-856A-193EDF8497A5}" srcOrd="2" destOrd="0" presId="urn:microsoft.com/office/officeart/2005/8/layout/list1"/>
    <dgm:cxn modelId="{074FFCD6-850C-4F7A-A66B-A5CE0B3FB0B0}" type="presParOf" srcId="{AAD9E5EC-63B3-46BA-B5A9-2218E89C653C}" destId="{5ED655DD-FE53-40B8-AD2D-8A88ECA96ADF}" srcOrd="3" destOrd="0" presId="urn:microsoft.com/office/officeart/2005/8/layout/list1"/>
    <dgm:cxn modelId="{96A45DEA-2A30-412C-BE29-C9E78B1FC981}" type="presParOf" srcId="{AAD9E5EC-63B3-46BA-B5A9-2218E89C653C}" destId="{653F59B0-EBE7-4D5A-B069-87A8D1CFD511}" srcOrd="4" destOrd="0" presId="urn:microsoft.com/office/officeart/2005/8/layout/list1"/>
    <dgm:cxn modelId="{374F7075-7ACF-4162-B36B-15247E29E20B}" type="presParOf" srcId="{653F59B0-EBE7-4D5A-B069-87A8D1CFD511}" destId="{26DAAAAB-ED92-4E52-A740-88125C2C40DC}" srcOrd="0" destOrd="0" presId="urn:microsoft.com/office/officeart/2005/8/layout/list1"/>
    <dgm:cxn modelId="{BB854B8C-6C92-43EA-AADA-2E69D24C8638}" type="presParOf" srcId="{653F59B0-EBE7-4D5A-B069-87A8D1CFD511}" destId="{37EAEB29-14C4-4CC2-B25E-45DE310D0C79}" srcOrd="1" destOrd="0" presId="urn:microsoft.com/office/officeart/2005/8/layout/list1"/>
    <dgm:cxn modelId="{93AE6E8E-C4FB-481D-BA4E-67E9FBA3D8AB}" type="presParOf" srcId="{AAD9E5EC-63B3-46BA-B5A9-2218E89C653C}" destId="{E9D916A2-C60C-4687-911D-30A9B718BA05}" srcOrd="5" destOrd="0" presId="urn:microsoft.com/office/officeart/2005/8/layout/list1"/>
    <dgm:cxn modelId="{AF82401C-634E-4C4B-BE94-D4AC8A0A5452}" type="presParOf" srcId="{AAD9E5EC-63B3-46BA-B5A9-2218E89C653C}" destId="{8CEA4307-22B7-4289-AB7E-D8031AA3B2E8}" srcOrd="6" destOrd="0" presId="urn:microsoft.com/office/officeart/2005/8/layout/list1"/>
    <dgm:cxn modelId="{2DA40614-0F52-4B60-8E30-F0E6800B8513}" type="presParOf" srcId="{AAD9E5EC-63B3-46BA-B5A9-2218E89C653C}" destId="{09509DA1-97C5-4E0E-8A6C-281DA446AC40}" srcOrd="7" destOrd="0" presId="urn:microsoft.com/office/officeart/2005/8/layout/list1"/>
    <dgm:cxn modelId="{50E63169-3EAA-4425-A3C6-D7CF3643C0B5}" type="presParOf" srcId="{AAD9E5EC-63B3-46BA-B5A9-2218E89C653C}" destId="{1FF346EA-DF39-4051-A218-3FF87394F019}" srcOrd="8" destOrd="0" presId="urn:microsoft.com/office/officeart/2005/8/layout/list1"/>
    <dgm:cxn modelId="{67987399-A0B7-4349-A58D-7E453B99D8A7}" type="presParOf" srcId="{1FF346EA-DF39-4051-A218-3FF87394F019}" destId="{12FA3DCF-C52C-4B18-8D37-2AC59D7BEEE3}" srcOrd="0" destOrd="0" presId="urn:microsoft.com/office/officeart/2005/8/layout/list1"/>
    <dgm:cxn modelId="{1F71CCD4-8B89-4936-BF89-F6144972C99C}" type="presParOf" srcId="{1FF346EA-DF39-4051-A218-3FF87394F019}" destId="{8E94199C-2B6B-42FB-A7B6-BE69F4E86BF5}" srcOrd="1" destOrd="0" presId="urn:microsoft.com/office/officeart/2005/8/layout/list1"/>
    <dgm:cxn modelId="{02CC25C6-ABD8-4EAB-9AF9-B66732C8CEA9}" type="presParOf" srcId="{AAD9E5EC-63B3-46BA-B5A9-2218E89C653C}" destId="{D8A9AD29-226E-4C15-899A-6F2BA504EF60}" srcOrd="9" destOrd="0" presId="urn:microsoft.com/office/officeart/2005/8/layout/list1"/>
    <dgm:cxn modelId="{F07F8F01-AA5E-45A0-A8AD-868ABDD7365D}" type="presParOf" srcId="{AAD9E5EC-63B3-46BA-B5A9-2218E89C653C}" destId="{934376C0-EDE2-4AE9-9086-4DB7E907D9EE}" srcOrd="10" destOrd="0" presId="urn:microsoft.com/office/officeart/2005/8/layout/list1"/>
    <dgm:cxn modelId="{6632DD91-0C27-49FC-AD80-5870677483C7}" type="presParOf" srcId="{AAD9E5EC-63B3-46BA-B5A9-2218E89C653C}" destId="{CB632003-2B39-4102-BD8A-9F7E6AD84E42}" srcOrd="11" destOrd="0" presId="urn:microsoft.com/office/officeart/2005/8/layout/list1"/>
    <dgm:cxn modelId="{FF6BFF2B-C072-433C-B999-F79FE2675B05}" type="presParOf" srcId="{AAD9E5EC-63B3-46BA-B5A9-2218E89C653C}" destId="{8112C6E7-5DB9-48BC-A07C-1DD14094E3D9}" srcOrd="12" destOrd="0" presId="urn:microsoft.com/office/officeart/2005/8/layout/list1"/>
    <dgm:cxn modelId="{B97C1542-B454-46D1-BC44-DEEA9A7269F7}" type="presParOf" srcId="{8112C6E7-5DB9-48BC-A07C-1DD14094E3D9}" destId="{F8C86BBD-D51C-4667-855D-5A8703539EC7}" srcOrd="0" destOrd="0" presId="urn:microsoft.com/office/officeart/2005/8/layout/list1"/>
    <dgm:cxn modelId="{D60C0361-8257-4B06-B9E9-AB2DB2024703}" type="presParOf" srcId="{8112C6E7-5DB9-48BC-A07C-1DD14094E3D9}" destId="{EC0AAAE3-CDBD-4312-8E29-93F8088ADB5A}" srcOrd="1" destOrd="0" presId="urn:microsoft.com/office/officeart/2005/8/layout/list1"/>
    <dgm:cxn modelId="{546EC52C-3440-48DF-9E3B-1C71D715B175}" type="presParOf" srcId="{AAD9E5EC-63B3-46BA-B5A9-2218E89C653C}" destId="{C1583991-CB57-435E-9B71-357188043A4F}" srcOrd="13" destOrd="0" presId="urn:microsoft.com/office/officeart/2005/8/layout/list1"/>
    <dgm:cxn modelId="{EAE0D8DF-E34B-4D5E-B450-F17FF7E8A6AB}" type="presParOf" srcId="{AAD9E5EC-63B3-46BA-B5A9-2218E89C653C}" destId="{25204E8C-6972-4A24-8969-C555D8040FE3}" srcOrd="14" destOrd="0" presId="urn:microsoft.com/office/officeart/2005/8/layout/list1"/>
    <dgm:cxn modelId="{5381F6B6-A547-420E-8417-A9B9B1C2C55D}" type="presParOf" srcId="{AAD9E5EC-63B3-46BA-B5A9-2218E89C653C}" destId="{4B6EA38C-1B33-4458-963D-6FF7AB5F36F0}" srcOrd="15" destOrd="0" presId="urn:microsoft.com/office/officeart/2005/8/layout/list1"/>
    <dgm:cxn modelId="{552C399C-0D44-4C2E-9565-556BC1B1E98E}" type="presParOf" srcId="{AAD9E5EC-63B3-46BA-B5A9-2218E89C653C}" destId="{8E75F8AF-4B79-4974-A2FF-7364324B56D2}" srcOrd="16" destOrd="0" presId="urn:microsoft.com/office/officeart/2005/8/layout/list1"/>
    <dgm:cxn modelId="{AFE65AAE-AEEF-46C4-8116-DC60FAC74732}" type="presParOf" srcId="{8E75F8AF-4B79-4974-A2FF-7364324B56D2}" destId="{CD09C5EF-C2D1-46AE-A28F-BDADD1761AAB}" srcOrd="0" destOrd="0" presId="urn:microsoft.com/office/officeart/2005/8/layout/list1"/>
    <dgm:cxn modelId="{B1415733-BDA6-4E41-8B5A-FC7E0AD37293}" type="presParOf" srcId="{8E75F8AF-4B79-4974-A2FF-7364324B56D2}" destId="{57880317-A6BB-4A0E-BE53-73A5B3592302}" srcOrd="1" destOrd="0" presId="urn:microsoft.com/office/officeart/2005/8/layout/list1"/>
    <dgm:cxn modelId="{FE15B6F0-4C7A-4F04-9AC8-5100821862A4}" type="presParOf" srcId="{AAD9E5EC-63B3-46BA-B5A9-2218E89C653C}" destId="{50B874AC-0952-4ED4-BD33-EA39153998A6}" srcOrd="17" destOrd="0" presId="urn:microsoft.com/office/officeart/2005/8/layout/list1"/>
    <dgm:cxn modelId="{6851E4A6-16B4-499B-9E80-7B1F09739FB0}" type="presParOf" srcId="{AAD9E5EC-63B3-46BA-B5A9-2218E89C653C}" destId="{164B60FC-58F7-493B-92BA-F63D19B0D8D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ADCC5-34CA-46E9-856A-193EDF8497A5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827402-819A-4D01-80E3-0A3272FDDCAD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Introduction</a:t>
          </a:r>
          <a:endParaRPr lang="el-GR" sz="20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0739" y="65338"/>
        <a:ext cx="4215322" cy="479482"/>
      </dsp:txXfrm>
    </dsp:sp>
    <dsp:sp modelId="{8CEA4307-22B7-4289-AB7E-D8031AA3B2E8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EAEB29-14C4-4CC2-B25E-45DE310D0C79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Aim</a:t>
          </a:r>
          <a:endParaRPr lang="el-GR" sz="20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0739" y="881818"/>
        <a:ext cx="4215322" cy="479482"/>
      </dsp:txXfrm>
    </dsp:sp>
    <dsp:sp modelId="{934376C0-EDE2-4AE9-9086-4DB7E907D9EE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94199C-2B6B-42FB-A7B6-BE69F4E86BF5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gradFill rotWithShape="0">
          <a:gsLst>
            <a:gs pos="0">
              <a:srgbClr val="3AB820"/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Methodology</a:t>
          </a:r>
          <a:endParaRPr lang="el-GR" sz="20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0739" y="1698298"/>
        <a:ext cx="4215322" cy="479482"/>
      </dsp:txXfrm>
    </dsp:sp>
    <dsp:sp modelId="{25204E8C-6972-4A24-8969-C555D8040FE3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0AAAE3-CDBD-4312-8E29-93F8088ADB5A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Results</a:t>
          </a:r>
          <a:endParaRPr lang="el-GR" sz="20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0739" y="2514779"/>
        <a:ext cx="4215322" cy="479482"/>
      </dsp:txXfrm>
    </dsp:sp>
    <dsp:sp modelId="{164B60FC-58F7-493B-92BA-F63D19B0D8DA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880317-A6BB-4A0E-BE53-73A5B3592302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Conclusions</a:t>
          </a:r>
          <a:endParaRPr lang="el-GR" sz="20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0739" y="3331259"/>
        <a:ext cx="421532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79A77-3280-4946-8AB8-F6FF7A96A541}" type="datetimeFigureOut">
              <a:rPr lang="el-GR" smtClean="0"/>
              <a:t>25/4/2017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F6512-9848-4731-87E2-A6A033618D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71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A2BC-BC04-4D38-ACED-60ACD6E3A94C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7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6512-9848-4731-87E2-A6A033618DD7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14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0A5-FBA1-48C8-A0C0-857E39AA68D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25/4/2017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D81-47FF-4321-AA9A-FA809CE95D28}" type="slidenum">
              <a:rPr lang="el-GR" smtClean="0">
                <a:solidFill>
                  <a:srgbClr val="009DD9"/>
                </a:solidFill>
              </a:rPr>
              <a:pPr/>
              <a:t>‹#›</a:t>
            </a:fld>
            <a:endParaRPr lang="el-GR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5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0A5-FBA1-48C8-A0C0-857E39AA68D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25/4/2017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D81-47FF-4321-AA9A-FA809CE95D28}" type="slidenum">
              <a:rPr lang="el-GR" smtClean="0">
                <a:solidFill>
                  <a:srgbClr val="009DD9"/>
                </a:solidFill>
              </a:rPr>
              <a:pPr/>
              <a:t>‹#›</a:t>
            </a:fld>
            <a:endParaRPr lang="el-GR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1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0A5-FBA1-48C8-A0C0-857E39AA68D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25/4/2017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D81-47FF-4321-AA9A-FA809CE95D28}" type="slidenum">
              <a:rPr lang="el-GR" smtClean="0">
                <a:solidFill>
                  <a:srgbClr val="009DD9"/>
                </a:solidFill>
              </a:rPr>
              <a:pPr/>
              <a:t>‹#›</a:t>
            </a:fld>
            <a:endParaRPr lang="el-GR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9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0A5-FBA1-48C8-A0C0-857E39AA68D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25/4/2017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D81-47FF-4321-AA9A-FA809CE95D28}" type="slidenum">
              <a:rPr lang="el-GR" smtClean="0">
                <a:solidFill>
                  <a:srgbClr val="009DD9"/>
                </a:solidFill>
              </a:rPr>
              <a:pPr/>
              <a:t>‹#›</a:t>
            </a:fld>
            <a:endParaRPr lang="el-GR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9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0A5-FBA1-48C8-A0C0-857E39AA68D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25/4/2017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D81-47FF-4321-AA9A-FA809CE95D28}" type="slidenum">
              <a:rPr lang="el-GR" smtClean="0">
                <a:solidFill>
                  <a:srgbClr val="009DD9"/>
                </a:solidFill>
              </a:rPr>
              <a:pPr/>
              <a:t>‹#›</a:t>
            </a:fld>
            <a:endParaRPr lang="el-GR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8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0A5-FBA1-48C8-A0C0-857E39AA68D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25/4/2017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D81-47FF-4321-AA9A-FA809CE95D28}" type="slidenum">
              <a:rPr lang="el-GR" smtClean="0">
                <a:solidFill>
                  <a:srgbClr val="009DD9"/>
                </a:solidFill>
              </a:rPr>
              <a:pPr/>
              <a:t>‹#›</a:t>
            </a:fld>
            <a:endParaRPr lang="el-GR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1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0A5-FBA1-48C8-A0C0-857E39AA68D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25/4/2017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D81-47FF-4321-AA9A-FA809CE95D28}" type="slidenum">
              <a:rPr lang="el-GR" smtClean="0">
                <a:solidFill>
                  <a:srgbClr val="009DD9"/>
                </a:solidFill>
              </a:rPr>
              <a:pPr/>
              <a:t>‹#›</a:t>
            </a:fld>
            <a:endParaRPr lang="el-GR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3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0A5-FBA1-48C8-A0C0-857E39AA68D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25/4/2017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D81-47FF-4321-AA9A-FA809CE95D28}" type="slidenum">
              <a:rPr lang="el-GR" smtClean="0">
                <a:solidFill>
                  <a:srgbClr val="009DD9"/>
                </a:solidFill>
              </a:rPr>
              <a:pPr/>
              <a:t>‹#›</a:t>
            </a:fld>
            <a:endParaRPr lang="el-GR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7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0A5-FBA1-48C8-A0C0-857E39AA68D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25/4/2017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D81-47FF-4321-AA9A-FA809CE95D28}" type="slidenum">
              <a:rPr lang="el-GR" smtClean="0">
                <a:solidFill>
                  <a:srgbClr val="009DD9"/>
                </a:solidFill>
              </a:rPr>
              <a:pPr/>
              <a:t>‹#›</a:t>
            </a:fld>
            <a:endParaRPr lang="el-GR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0A5-FBA1-48C8-A0C0-857E39AA68D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25/4/2017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D81-47FF-4321-AA9A-FA809CE95D28}" type="slidenum">
              <a:rPr lang="el-GR" smtClean="0">
                <a:solidFill>
                  <a:srgbClr val="009DD9"/>
                </a:solidFill>
              </a:rPr>
              <a:pPr/>
              <a:t>‹#›</a:t>
            </a:fld>
            <a:endParaRPr lang="el-GR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3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C0A5-FBA1-48C8-A0C0-857E39AA68D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25/4/2017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D81-47FF-4321-AA9A-FA809CE95D28}" type="slidenum">
              <a:rPr lang="el-GR" smtClean="0">
                <a:solidFill>
                  <a:srgbClr val="009DD9"/>
                </a:solidFill>
              </a:rPr>
              <a:pPr/>
              <a:t>‹#›</a:t>
            </a:fld>
            <a:endParaRPr lang="el-GR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2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5C0A5-FBA1-48C8-A0C0-857E39AA68D3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25/4/2017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E7D81-47FF-4321-AA9A-FA809CE95D28}" type="slidenum">
              <a:rPr lang="el-GR" smtClean="0">
                <a:solidFill>
                  <a:srgbClr val="009DD9"/>
                </a:solidFill>
              </a:rPr>
              <a:pPr/>
              <a:t>‹#›</a:t>
            </a:fld>
            <a:endParaRPr lang="el-GR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3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2.xm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8877" y="1988840"/>
            <a:ext cx="9144000" cy="1246495"/>
          </a:xfrm>
        </p:spPr>
        <p:txBody>
          <a:bodyPr wrap="square" anchor="ctr" anchorCtr="1">
            <a:spAutoFit/>
          </a:bodyPr>
          <a:lstStyle/>
          <a:p>
            <a:pPr defTabSz="457200">
              <a:spcBef>
                <a:spcPts val="0"/>
              </a:spcBef>
              <a:defRPr/>
            </a:pPr>
            <a:r>
              <a:rPr lang="en-US" altLang="el-GR" sz="25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IMPACT OF </a:t>
            </a:r>
            <a:r>
              <a:rPr lang="en-US" altLang="el-GR" sz="25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FLOODS</a:t>
            </a:r>
            <a:br>
              <a:rPr lang="en-US" altLang="el-GR" sz="25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l-GR" sz="25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INDUCED </a:t>
            </a:r>
            <a:r>
              <a:rPr lang="en-US" altLang="el-GR" sz="25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BY EXTREME PRECIPITATION </a:t>
            </a:r>
            <a:r>
              <a:rPr lang="en-US" altLang="el-GR" sz="25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EVENTS</a:t>
            </a:r>
            <a:br>
              <a:rPr lang="en-US" altLang="el-GR" sz="25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l-GR" sz="25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altLang="el-GR" sz="25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PUBLIC HEALTHC</a:t>
            </a:r>
            <a:endParaRPr lang="el-GR" altLang="el-GR" sz="25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3356992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A8CDD7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BEAF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EC597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C597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C597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C597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C597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el-GR" sz="21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Spyridon </a:t>
            </a:r>
            <a:r>
              <a:rPr lang="en-US" altLang="el-GR" sz="21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Mavroulis</a:t>
            </a:r>
            <a:r>
              <a:rPr lang="en-US" altLang="el-GR" sz="21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l-GR" sz="2100" b="1" spc="3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(1</a:t>
            </a:r>
            <a:r>
              <a:rPr lang="en-US" altLang="el-GR" sz="2100" b="1" spc="3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altLang="el-GR" sz="21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Maria </a:t>
            </a:r>
            <a:r>
              <a:rPr lang="en-US" altLang="el-GR" sz="2100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Mavrouli</a:t>
            </a:r>
            <a:r>
              <a:rPr lang="en-US" altLang="el-GR" sz="21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l-GR" sz="2100" b="1" spc="3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(2)</a:t>
            </a:r>
            <a:r>
              <a:rPr lang="en-US" altLang="el-GR" sz="21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l-GR" sz="21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l-GR" sz="21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l-GR" sz="21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Efthymios</a:t>
            </a:r>
            <a:r>
              <a:rPr lang="en-US" altLang="el-GR" sz="21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l-GR" sz="21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Lekkas </a:t>
            </a:r>
            <a:r>
              <a:rPr lang="en-US" altLang="el-GR" sz="2100" b="1" spc="3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(1)</a:t>
            </a:r>
            <a:r>
              <a:rPr lang="en-US" altLang="el-GR" sz="21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l-GR" sz="2100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Athanassios</a:t>
            </a:r>
            <a:r>
              <a:rPr lang="en-US" altLang="el-GR" sz="21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l-GR" sz="2100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Tsakris</a:t>
            </a:r>
            <a:r>
              <a:rPr lang="en-US" altLang="el-GR" sz="21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l-GR" sz="2100" b="1" spc="3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(2)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368622"/>
            <a:ext cx="9144000" cy="107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6924">
              <a:lnSpc>
                <a:spcPct val="120000"/>
              </a:lnSpc>
            </a:pPr>
            <a:r>
              <a:rPr lang="en-US" altLang="el-GR" sz="1600" spc="127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(1) </a:t>
            </a:r>
            <a:r>
              <a:rPr lang="en-US" altLang="el-GR" sz="16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Department of Dynamic Tectonic Applied Geology, Faculty of Geology and </a:t>
            </a:r>
            <a:r>
              <a:rPr lang="en-US" altLang="el-GR" sz="160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Geoenvironment</a:t>
            </a:r>
            <a:r>
              <a:rPr lang="en-US" altLang="el-GR" sz="16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School of Sciences,  National and </a:t>
            </a:r>
            <a:r>
              <a:rPr lang="en-US" altLang="el-GR" sz="160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Kapodistrian</a:t>
            </a:r>
            <a:r>
              <a:rPr lang="en-US" altLang="el-GR" sz="16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University of Athens, Greece</a:t>
            </a:r>
            <a:endParaRPr lang="en-US" altLang="el-GR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826924">
              <a:lnSpc>
                <a:spcPct val="120000"/>
              </a:lnSpc>
            </a:pPr>
            <a:r>
              <a:rPr lang="en-US" altLang="el-GR" sz="16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(2) Department of Microbiology, Medical School, National and </a:t>
            </a:r>
            <a:r>
              <a:rPr lang="en-US" altLang="el-GR" sz="1600" dirty="0" err="1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Kapodistrian</a:t>
            </a:r>
            <a:r>
              <a:rPr lang="en-US" altLang="el-GR" sz="16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University of Athens, Greece</a:t>
            </a:r>
          </a:p>
        </p:txBody>
      </p:sp>
      <p:pic>
        <p:nvPicPr>
          <p:cNvPr id="16" name="Picture 2" descr="G:\ECCMID 2017, Vienna\EGU_2017\Screen-Shot-2016-10-30-at-15.33.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1"/>
          <a:stretch/>
        </p:blipFill>
        <p:spPr bwMode="auto">
          <a:xfrm>
            <a:off x="2267743" y="5844250"/>
            <a:ext cx="4260481" cy="82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Ομάδα 7"/>
          <p:cNvGrpSpPr/>
          <p:nvPr/>
        </p:nvGrpSpPr>
        <p:grpSpPr>
          <a:xfrm>
            <a:off x="0" y="0"/>
            <a:ext cx="9144000" cy="1440000"/>
            <a:chOff x="0" y="0"/>
            <a:chExt cx="9144000" cy="1440000"/>
          </a:xfrm>
        </p:grpSpPr>
        <p:sp>
          <p:nvSpPr>
            <p:cNvPr id="17" name="23 - Ορθογώνιο"/>
            <p:cNvSpPr/>
            <p:nvPr/>
          </p:nvSpPr>
          <p:spPr bwMode="auto">
            <a:xfrm>
              <a:off x="0" y="0"/>
              <a:ext cx="9144000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dirty="0"/>
            </a:p>
          </p:txBody>
        </p:sp>
        <p:grpSp>
          <p:nvGrpSpPr>
            <p:cNvPr id="7" name="Ομάδα 6"/>
            <p:cNvGrpSpPr/>
            <p:nvPr/>
          </p:nvGrpSpPr>
          <p:grpSpPr>
            <a:xfrm>
              <a:off x="1" y="27000"/>
              <a:ext cx="8990944" cy="1386000"/>
              <a:chOff x="1" y="42183"/>
              <a:chExt cx="8990944" cy="1386000"/>
            </a:xfrm>
          </p:grpSpPr>
          <p:grpSp>
            <p:nvGrpSpPr>
              <p:cNvPr id="12" name="Ομάδα 13"/>
              <p:cNvGrpSpPr>
                <a:grpSpLocks noChangeAspect="1"/>
              </p:cNvGrpSpPr>
              <p:nvPr/>
            </p:nvGrpSpPr>
            <p:grpSpPr>
              <a:xfrm>
                <a:off x="7884368" y="78299"/>
                <a:ext cx="1106577" cy="1313768"/>
                <a:chOff x="44420572" y="220108"/>
                <a:chExt cx="5040000" cy="5040000"/>
              </a:xfrm>
              <a:effectLst/>
            </p:grpSpPr>
            <p:sp>
              <p:nvSpPr>
                <p:cNvPr id="13" name="Ορθογώνιο 3"/>
                <p:cNvSpPr/>
                <p:nvPr/>
              </p:nvSpPr>
              <p:spPr>
                <a:xfrm>
                  <a:off x="44420572" y="220108"/>
                  <a:ext cx="5040000" cy="5040000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pic>
              <p:nvPicPr>
                <p:cNvPr id="14" name="Εικόνα 3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20572" y="220108"/>
                  <a:ext cx="5040000" cy="5040000"/>
                </a:xfrm>
                <a:prstGeom prst="rect">
                  <a:avLst/>
                </a:prstGeom>
              </p:spPr>
            </p:pic>
          </p:grpSp>
          <p:pic>
            <p:nvPicPr>
              <p:cNvPr id="2" name="Εικόνα 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296" b="5565"/>
              <a:stretch/>
            </p:blipFill>
            <p:spPr>
              <a:xfrm>
                <a:off x="1" y="42183"/>
                <a:ext cx="7333431" cy="1386000"/>
              </a:xfrm>
              <a:prstGeom prst="rect">
                <a:avLst/>
              </a:prstGeom>
            </p:spPr>
          </p:pic>
        </p:grpSp>
      </p:grpSp>
      <p:sp>
        <p:nvSpPr>
          <p:cNvPr id="18" name="Ορθογώνιο 17"/>
          <p:cNvSpPr/>
          <p:nvPr/>
        </p:nvSpPr>
        <p:spPr>
          <a:xfrm>
            <a:off x="2780837" y="1449272"/>
            <a:ext cx="358232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EGU2017-3886 | PICOs | HS7.3</a:t>
            </a:r>
            <a:endParaRPr lang="el-GR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0963" y="80963"/>
            <a:ext cx="89820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l-GR" altLang="el-GR" sz="1600">
              <a:solidFill>
                <a:srgbClr val="CC0099"/>
              </a:solidFill>
              <a:latin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63" y="144000"/>
            <a:ext cx="898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RESULTS</a:t>
            </a:r>
            <a:endParaRPr lang="el-GR" sz="2400" b="1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Πίνακας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6154"/>
              </p:ext>
            </p:extLst>
          </p:nvPr>
        </p:nvGraphicFramePr>
        <p:xfrm>
          <a:off x="80962" y="980728"/>
          <a:ext cx="8982075" cy="510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2075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9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RISK FACTORS FOR DISEASE EMERGENCE AND DISEASE INCIDENCE INCREASE</a:t>
                      </a:r>
                      <a:endParaRPr lang="en-US" sz="19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70471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3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700" dirty="0" smtClean="0"/>
                        <a:t>Poor economic status and living in flood prone areas</a:t>
                      </a:r>
                      <a:endParaRPr lang="en-US" sz="1700" dirty="0" smtClean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134208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3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700" dirty="0" smtClean="0"/>
                        <a:t>Destruction of infrastructures, disruption of public utilities</a:t>
                      </a:r>
                      <a:r>
                        <a:rPr lang="el-GR" sz="1700" dirty="0" smtClean="0"/>
                        <a:t>,</a:t>
                      </a:r>
                      <a:r>
                        <a:rPr lang="el-GR" sz="1700" baseline="0" dirty="0" smtClean="0"/>
                        <a:t> </a:t>
                      </a:r>
                      <a:r>
                        <a:rPr lang="en-US" sz="1700" dirty="0" smtClean="0"/>
                        <a:t>interruption of public health services</a:t>
                      </a:r>
                      <a:endParaRPr lang="en-US" sz="1700" dirty="0" smtClean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dirty="0" smtClean="0"/>
                        <a:t>Direct physical exposure to sewage-polluted flood water</a:t>
                      </a:r>
                      <a:endParaRPr lang="en-US" sz="1700" dirty="0" smtClean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277706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dirty="0" smtClean="0"/>
                        <a:t>Lack of adequate potable water and water-supply from contaminated ponds and tube wells along with lack of distribution of water purification tablets</a:t>
                      </a:r>
                      <a:endParaRPr lang="en-US" sz="1700" dirty="0" smtClean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415173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dirty="0" smtClean="0"/>
                        <a:t>Aggravation of environmental conditions comprising rapid cooling of the environment and heightened humidity</a:t>
                      </a:r>
                      <a:endParaRPr lang="en-US" sz="1700" dirty="0" smtClean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120592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dirty="0" smtClean="0"/>
                        <a:t>Population displacement resulting in densely populated and overcrowded regions</a:t>
                      </a:r>
                      <a:endParaRPr lang="en-US" sz="1700" dirty="0" smtClean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156337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dirty="0" smtClean="0"/>
                        <a:t>Unfavorable living conditions in emergency shelters </a:t>
                      </a:r>
                      <a:endParaRPr lang="en-US" sz="1700" dirty="0" smtClean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120074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dirty="0" smtClean="0"/>
                        <a:t>Improper and inadequate sanitation or no access to clean water and sanitation</a:t>
                      </a:r>
                      <a:endParaRPr lang="en-US" sz="1700" dirty="0" smtClean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155819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dirty="0" smtClean="0"/>
                        <a:t>Proliferation and abrupt increase of vector and rodent populations after flooding</a:t>
                      </a:r>
                      <a:endParaRPr lang="en-US" sz="1700" dirty="0" smtClean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407588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dirty="0" smtClean="0"/>
                        <a:t>Contamination of water, damp soil, mud or vegetation caused by rodent urine, dead animals and overflow of latrines</a:t>
                      </a:r>
                      <a:endParaRPr lang="el-GR" sz="1700" dirty="0" smtClean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38" y="144000"/>
            <a:ext cx="720000" cy="581335"/>
          </a:xfrm>
          <a:prstGeom prst="rect">
            <a:avLst/>
          </a:prstGeom>
        </p:spPr>
      </p:pic>
      <p:sp>
        <p:nvSpPr>
          <p:cNvPr id="12" name="Action Button: Home 4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127655" y="116708"/>
            <a:ext cx="573329" cy="573329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Αριστερό βέλος 12">
            <a:hlinkClick r:id="" action="ppaction://hlinkshowjump?jump=previousslide" highlightClick="1"/>
          </p:cNvPr>
          <p:cNvSpPr/>
          <p:nvPr/>
        </p:nvSpPr>
        <p:spPr>
          <a:xfrm>
            <a:off x="80963" y="6254239"/>
            <a:ext cx="540000" cy="5400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6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0"/>
          <p:cNvSpPr/>
          <p:nvPr/>
        </p:nvSpPr>
        <p:spPr>
          <a:xfrm>
            <a:off x="80963" y="908720"/>
            <a:ext cx="8982075" cy="3864698"/>
          </a:xfrm>
          <a:prstGeom prst="rect">
            <a:avLst/>
          </a:prstGeom>
        </p:spPr>
        <p:txBody>
          <a:bodyPr wrap="square" lIns="38659" tIns="19329" rIns="38659" bIns="19329">
            <a:spAutoFit/>
          </a:bodyPr>
          <a:lstStyle/>
          <a:p>
            <a:pPr algn="just">
              <a:lnSpc>
                <a:spcPct val="113000"/>
              </a:lnSpc>
            </a:pPr>
            <a:r>
              <a:rPr lang="en-US" sz="20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Various </a:t>
            </a:r>
            <a:r>
              <a:rPr lang="en-US" sz="20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infectious diseases </a:t>
            </a:r>
            <a:r>
              <a:rPr lang="en-US" sz="20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emerge </a:t>
            </a:r>
            <a:r>
              <a:rPr lang="en-US" sz="20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after the flood onset, and outbreaks may result due to the combined effect of several aggravating socio-economic factors and unfavorable environmental conditions</a:t>
            </a:r>
            <a:r>
              <a:rPr lang="en-US" sz="20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13000"/>
              </a:lnSpc>
            </a:pPr>
            <a:endParaRPr lang="el-GR" sz="2000" dirty="0" smtClean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3000"/>
              </a:lnSpc>
            </a:pPr>
            <a:r>
              <a:rPr lang="en-US" sz="20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Because </a:t>
            </a:r>
            <a:r>
              <a:rPr lang="en-US" sz="20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 the increased potential for outbreaks after flooding disasters, enhanced public health services and </a:t>
            </a:r>
            <a:r>
              <a:rPr lang="en-US" sz="20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systems </a:t>
            </a:r>
            <a:r>
              <a:rPr lang="en-US" sz="20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are necessary for the early </a:t>
            </a:r>
            <a:r>
              <a:rPr lang="en-US" sz="20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detection, surveillance and control </a:t>
            </a:r>
            <a:r>
              <a:rPr lang="en-US" sz="20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 emerging diseases and </a:t>
            </a:r>
            <a:r>
              <a:rPr lang="en-US" sz="20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outbreaks.</a:t>
            </a:r>
            <a:endParaRPr lang="en-US" sz="2000" dirty="0" smtClean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3000"/>
              </a:lnSpc>
            </a:pPr>
            <a:endParaRPr lang="el-GR" sz="2000" dirty="0" smtClean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3000"/>
              </a:lnSpc>
            </a:pPr>
            <a:r>
              <a:rPr lang="en-US" sz="20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integration of different scientific domains and fields are necessary for the early detection of emerging diseases and outbreaks and the targeted intervention for disease control.</a:t>
            </a:r>
            <a:endParaRPr lang="el-GR" sz="20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0963" y="80963"/>
            <a:ext cx="89820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l-GR" altLang="el-GR" sz="1600">
              <a:solidFill>
                <a:srgbClr val="CC0099"/>
              </a:solidFill>
              <a:latin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CONCLUSIONS</a:t>
            </a:r>
            <a:endParaRPr lang="el-GR" sz="2400" b="1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127655" y="116708"/>
            <a:ext cx="573329" cy="573329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2" descr="G:\ECCMID 2017, Vienna\EGU_2017\Screen-Shot-2016-10-30-at-15.33.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1"/>
          <a:stretch/>
        </p:blipFill>
        <p:spPr bwMode="auto">
          <a:xfrm>
            <a:off x="2267743" y="5844250"/>
            <a:ext cx="4260481" cy="82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0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0963" y="80963"/>
            <a:ext cx="89820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l-GR" altLang="el-GR" sz="1600">
              <a:solidFill>
                <a:srgbClr val="CC0099"/>
              </a:solidFill>
              <a:latin typeface="Tahoma" pitchFamily="34" charset="0"/>
              <a:cs typeface="Tahoma" pitchFamily="34" charset="0"/>
              <a:sym typeface="Wingdings" pitchFamily="2" charset="2"/>
            </a:endParaRP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508467290"/>
              </p:ext>
            </p:extLst>
          </p:nvPr>
        </p:nvGraphicFramePr>
        <p:xfrm>
          <a:off x="1524000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38" y="144000"/>
            <a:ext cx="720000" cy="581335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0" y="260648"/>
            <a:ext cx="9144000" cy="1246495"/>
          </a:xfrm>
          <a:prstGeom prst="rect">
            <a:avLst/>
          </a:prstGeom>
        </p:spPr>
        <p:txBody>
          <a:bodyPr wrap="square" anchor="ctr" anchorCtr="1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Bef>
                <a:spcPts val="0"/>
              </a:spcBef>
              <a:defRPr/>
            </a:pPr>
            <a:r>
              <a:rPr lang="en-US" altLang="el-GR" sz="25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IMPACT OF FLOODS</a:t>
            </a:r>
            <a:br>
              <a:rPr lang="en-US" altLang="el-GR" sz="25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l-GR" sz="25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INDUCED BY EXTREME PRECIPITATION EVENTS</a:t>
            </a:r>
            <a:br>
              <a:rPr lang="en-US" altLang="el-GR" sz="25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l-GR" sz="25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ON PUBLIC HEALTH</a:t>
            </a:r>
            <a:endParaRPr lang="el-GR" altLang="el-GR" sz="25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87A0"/>
            </a:gs>
            <a:gs pos="80000">
              <a:srgbClr val="36B1D2"/>
            </a:gs>
            <a:gs pos="100000">
              <a:srgbClr val="34B3D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0963" y="80963"/>
            <a:ext cx="89820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l-GR" altLang="el-GR" sz="1600">
              <a:solidFill>
                <a:srgbClr val="CC0099"/>
              </a:solidFill>
              <a:latin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Calibri" pitchFamily="34" charset="0"/>
              </a:rPr>
              <a:t>INTRODUCTION</a:t>
            </a:r>
            <a:endParaRPr lang="el-G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963" y="836712"/>
            <a:ext cx="8982075" cy="322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3000"/>
              </a:lnSpc>
            </a:pP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Hydrometeorological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disasters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comprise the most reported type of natural disaster, and floods account for the majority of disasters in this category in both developed and developing countries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13000"/>
              </a:lnSpc>
            </a:pP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3000"/>
              </a:lnSpc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Various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definitions of floods have been provided from various sources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13000"/>
              </a:lnSpc>
            </a:pP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3000"/>
              </a:lnSpc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common point of all these definitions is the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temporary partial or complete water inundation of normally dry land resulting from various processes and causing damage and losses to human, natural and built environments. </a:t>
            </a:r>
            <a:endParaRPr lang="el-G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ight Arrow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433038" y="6237038"/>
            <a:ext cx="540000" cy="540000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Action Button: Home 6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127655" y="116708"/>
            <a:ext cx="573329" cy="573329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38" y="144000"/>
            <a:ext cx="720000" cy="58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63" y="836712"/>
            <a:ext cx="89820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According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 their generation mechanism and their basic characteristics, floods are classified into: (a)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river or fluvial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(b)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coastal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(c)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urban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(e)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groundwater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(f)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rain-on-snow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(g)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ice-jam floods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l-GR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According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 their duration, floods can be divided into: (a)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slow-onset floods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lasting for long period of one or more weeks or even months, (b)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rapid-onset floods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lasting for short period of only one or two days and (c)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flash floods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occurring within minutes or few hours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l-GR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Regardless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of classifications</a:t>
            </a:r>
            <a:r>
              <a:rPr lang="el-G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flooding can lead to extensive morbidity and mortality and pose multiple risks to public health throughout the world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l-GR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0963" y="80963"/>
            <a:ext cx="89820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l-GR" altLang="el-GR" sz="1600">
              <a:solidFill>
                <a:srgbClr val="CC0099"/>
              </a:solidFill>
              <a:latin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Calibri" pitchFamily="34" charset="0"/>
              </a:rPr>
              <a:t>INTRODUCTION</a:t>
            </a:r>
            <a:endParaRPr lang="el-G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127655" y="116708"/>
            <a:ext cx="573329" cy="573329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38" y="144000"/>
            <a:ext cx="720000" cy="581335"/>
          </a:xfrm>
          <a:prstGeom prst="rect">
            <a:avLst/>
          </a:prstGeom>
        </p:spPr>
      </p:pic>
      <p:sp>
        <p:nvSpPr>
          <p:cNvPr id="8" name="Right Arrow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433038" y="6237038"/>
            <a:ext cx="540000" cy="540000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4" name="Ομάδα 13"/>
          <p:cNvGrpSpPr/>
          <p:nvPr/>
        </p:nvGrpSpPr>
        <p:grpSpPr>
          <a:xfrm>
            <a:off x="127655" y="3777218"/>
            <a:ext cx="8935383" cy="2921636"/>
            <a:chOff x="127655" y="3777218"/>
            <a:chExt cx="8935383" cy="2921636"/>
          </a:xfrm>
        </p:grpSpPr>
        <p:pic>
          <p:nvPicPr>
            <p:cNvPr id="11" name="Εικόνα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88"/>
            <a:stretch/>
          </p:blipFill>
          <p:spPr>
            <a:xfrm>
              <a:off x="127655" y="3777218"/>
              <a:ext cx="5400000" cy="2921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Ορθογώνιο 11"/>
            <p:cNvSpPr/>
            <p:nvPr/>
          </p:nvSpPr>
          <p:spPr>
            <a:xfrm>
              <a:off x="5527655" y="4430123"/>
              <a:ext cx="3535383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Rankings of country-level population flood exposure expressed as quintiles. 148 countries (of 228) had no floods in populated areas during the 1985-2003 period of analysis and are each tied for 181</a:t>
              </a:r>
              <a:r>
                <a:rPr lang="en-US" sz="1500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</a:t>
              </a:r>
              <a:r>
                <a:rPr lang="en-US" sz="15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5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rank.</a:t>
              </a:r>
              <a:endParaRPr lang="el-GR" sz="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127655" y="6421855"/>
              <a:ext cx="18630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Christenson et al</a:t>
              </a:r>
              <a:r>
                <a:rPr lang="en-US" sz="12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(2014)</a:t>
              </a:r>
              <a:endParaRPr lang="el-G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5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787A0"/>
            </a:gs>
            <a:gs pos="80000">
              <a:srgbClr val="36B1D2"/>
            </a:gs>
            <a:gs pos="100000">
              <a:srgbClr val="34B3D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0963" y="80963"/>
            <a:ext cx="89820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l-GR" altLang="el-GR" sz="1600">
              <a:solidFill>
                <a:srgbClr val="CC0099"/>
              </a:solidFill>
              <a:latin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TYPES OF FLOODS</a:t>
            </a:r>
            <a:endParaRPr lang="el-G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127655" y="116708"/>
            <a:ext cx="573329" cy="573329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38" y="144000"/>
            <a:ext cx="720000" cy="58133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17" b="4095"/>
          <a:stretch/>
        </p:blipFill>
        <p:spPr>
          <a:xfrm>
            <a:off x="129662" y="1193068"/>
            <a:ext cx="2880000" cy="18141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3"/>
          <p:cNvSpPr/>
          <p:nvPr/>
        </p:nvSpPr>
        <p:spPr>
          <a:xfrm>
            <a:off x="332256" y="726427"/>
            <a:ext cx="2474813" cy="420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3000"/>
              </a:lnSpc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River or fluvial</a:t>
            </a:r>
            <a:endParaRPr lang="el-G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3313973" y="741489"/>
            <a:ext cx="2474813" cy="420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3000"/>
              </a:lnSpc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Urban</a:t>
            </a:r>
            <a:endParaRPr lang="el-G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4"/>
          <a:stretch/>
        </p:blipFill>
        <p:spPr>
          <a:xfrm>
            <a:off x="3111379" y="1193069"/>
            <a:ext cx="2880000" cy="18141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3"/>
          <p:cNvSpPr/>
          <p:nvPr/>
        </p:nvSpPr>
        <p:spPr>
          <a:xfrm>
            <a:off x="6319259" y="757369"/>
            <a:ext cx="2474813" cy="44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3000"/>
              </a:lnSpc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Rain on snow</a:t>
            </a:r>
            <a:endParaRPr lang="el-G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Εικόνα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011"/>
          <a:stretch/>
        </p:blipFill>
        <p:spPr>
          <a:xfrm>
            <a:off x="6116665" y="1193068"/>
            <a:ext cx="2880000" cy="18141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1" name="Rectangle 3"/>
          <p:cNvSpPr/>
          <p:nvPr/>
        </p:nvSpPr>
        <p:spPr>
          <a:xfrm>
            <a:off x="332256" y="3009994"/>
            <a:ext cx="2474813" cy="338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3000"/>
              </a:lnSpc>
            </a:pP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2015 – </a:t>
            </a:r>
            <a:r>
              <a:rPr lang="en-US" sz="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Evros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River (Greece)</a:t>
            </a:r>
            <a:endParaRPr lang="el-GR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"/>
          <p:cNvSpPr/>
          <p:nvPr/>
        </p:nvSpPr>
        <p:spPr>
          <a:xfrm>
            <a:off x="3313973" y="3025056"/>
            <a:ext cx="2474813" cy="338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3000"/>
              </a:lnSpc>
            </a:pPr>
            <a:r>
              <a:rPr lang="el-G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2013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Athens (Greece)</a:t>
            </a:r>
            <a:endParaRPr lang="el-GR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"/>
          <p:cNvSpPr/>
          <p:nvPr/>
        </p:nvSpPr>
        <p:spPr>
          <a:xfrm>
            <a:off x="6319259" y="3031906"/>
            <a:ext cx="2474813" cy="338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3000"/>
              </a:lnSpc>
            </a:pPr>
            <a:r>
              <a:rPr lang="el-G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Lake Tahoe (USA)</a:t>
            </a:r>
            <a:endParaRPr lang="el-GR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"/>
          <p:cNvSpPr/>
          <p:nvPr/>
        </p:nvSpPr>
        <p:spPr>
          <a:xfrm>
            <a:off x="332256" y="5640225"/>
            <a:ext cx="247481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2012 – Long 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Beach Island, New 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Jersey (USA) – Hurricane Sandy</a:t>
            </a:r>
            <a:endParaRPr lang="el-GR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728300" y="3390723"/>
            <a:ext cx="1682725" cy="420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3000"/>
              </a:lnSpc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Coastal</a:t>
            </a:r>
            <a:endParaRPr lang="el-G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6"/>
          <a:stretch/>
        </p:blipFill>
        <p:spPr>
          <a:xfrm>
            <a:off x="129662" y="3834225"/>
            <a:ext cx="2880000" cy="180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3"/>
          <p:cNvSpPr/>
          <p:nvPr/>
        </p:nvSpPr>
        <p:spPr>
          <a:xfrm>
            <a:off x="3313973" y="3390723"/>
            <a:ext cx="2474813" cy="420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3000"/>
              </a:lnSpc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Groundwater</a:t>
            </a:r>
            <a:endParaRPr lang="el-G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" b="2455"/>
          <a:stretch/>
        </p:blipFill>
        <p:spPr>
          <a:xfrm>
            <a:off x="3132000" y="3840714"/>
            <a:ext cx="2880000" cy="1800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3"/>
          <p:cNvSpPr/>
          <p:nvPr/>
        </p:nvSpPr>
        <p:spPr>
          <a:xfrm>
            <a:off x="6319259" y="3394619"/>
            <a:ext cx="2474813" cy="420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3000"/>
              </a:lnSpc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Ice jam</a:t>
            </a:r>
            <a:endParaRPr lang="el-G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Εικόνα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304" r="14518" b="5383"/>
          <a:stretch/>
        </p:blipFill>
        <p:spPr>
          <a:xfrm>
            <a:off x="6109723" y="3834225"/>
            <a:ext cx="2893885" cy="180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" name="Rectangle 3"/>
          <p:cNvSpPr/>
          <p:nvPr/>
        </p:nvSpPr>
        <p:spPr>
          <a:xfrm>
            <a:off x="3313973" y="5670022"/>
            <a:ext cx="2474813" cy="614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3000"/>
              </a:lnSpc>
            </a:pP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2012 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– Christ Church 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Meadow, Oxford (UK)</a:t>
            </a:r>
            <a:endParaRPr lang="el-GR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"/>
          <p:cNvSpPr/>
          <p:nvPr/>
        </p:nvSpPr>
        <p:spPr>
          <a:xfrm>
            <a:off x="6319259" y="5640225"/>
            <a:ext cx="2474813" cy="614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3000"/>
              </a:lnSpc>
            </a:pPr>
            <a:r>
              <a:rPr lang="el-G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Bighorn 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River </a:t>
            </a:r>
            <a:r>
              <a:rPr 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(Western USA)</a:t>
            </a:r>
            <a:endParaRPr lang="el-GR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Αριστερό βέλος 3">
            <a:hlinkClick r:id="" action="ppaction://hlinkshowjump?jump=previousslide" highlightClick="1"/>
          </p:cNvPr>
          <p:cNvSpPr/>
          <p:nvPr/>
        </p:nvSpPr>
        <p:spPr>
          <a:xfrm>
            <a:off x="80963" y="6254239"/>
            <a:ext cx="540000" cy="540000"/>
          </a:xfrm>
          <a:prstGeom prst="leftArrow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80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3AC6B"/>
            </a:gs>
            <a:gs pos="80000">
              <a:srgbClr val="31E28D"/>
            </a:gs>
            <a:gs pos="100000">
              <a:srgbClr val="2EE68E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63" y="715846"/>
            <a:ext cx="89820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This study aims </a:t>
            </a:r>
            <a:r>
              <a:rPr lang="en-US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review </a:t>
            </a: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physical health effects of floods occurred worldwide from 1942 to </a:t>
            </a:r>
            <a:r>
              <a:rPr lang="en-US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  <a:r>
              <a:rPr lang="el-GR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describe </a:t>
            </a: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basic epidemiological profile of potential infectious diseases following floods induced by extreme precipitation </a:t>
            </a:r>
            <a:r>
              <a:rPr lang="en-US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events</a:t>
            </a:r>
            <a:r>
              <a:rPr lang="el-GR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present the </a:t>
            </a: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most fatal infectious </a:t>
            </a:r>
            <a:r>
              <a:rPr lang="en-US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diseases 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following floods induced by extreme precipitation events </a:t>
            </a:r>
            <a:r>
              <a:rPr lang="en-US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along </a:t>
            </a: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with the associated key risk factors and the most vulnerable population groups in terms of age and </a:t>
            </a:r>
            <a:r>
              <a:rPr lang="en-US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gende</a:t>
            </a: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endParaRPr lang="en-US" sz="20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based </a:t>
            </a: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available already published scientific data.</a:t>
            </a:r>
            <a:endParaRPr lang="el-GR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0963" y="80963"/>
            <a:ext cx="89820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l-GR" altLang="el-GR" sz="1600">
              <a:solidFill>
                <a:srgbClr val="CC0099"/>
              </a:solidFill>
              <a:latin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62" y="144000"/>
            <a:ext cx="898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a typeface="Calibri" pitchFamily="34" charset="0"/>
                <a:cs typeface="Calibri" pitchFamily="34" charset="0"/>
              </a:rPr>
              <a:t>AIM</a:t>
            </a:r>
            <a:endParaRPr lang="el-GR" sz="24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127655" y="116708"/>
            <a:ext cx="573329" cy="573329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6181954" y="4024393"/>
            <a:ext cx="28810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Global view of the flood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hazard based </a:t>
            </a: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on data from 1997 to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2006. </a:t>
            </a: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Asia is greatly affected by</a:t>
            </a:r>
            <a:r>
              <a:rPr lang="el-GR" sz="16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flooding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US" sz="1600" i="1" dirty="0">
                <a:ea typeface="Tahoma" panose="020B0604030504040204" pitchFamily="34" charset="0"/>
                <a:cs typeface="Tahoma" panose="020B0604030504040204" pitchFamily="34" charset="0"/>
              </a:rPr>
              <a:t>Center for Research on Epidemiology of Disasters</a:t>
            </a:r>
            <a:r>
              <a:rPr lang="el-GR" sz="1600" i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i="1" dirty="0">
                <a:ea typeface="Tahoma" panose="020B0604030504040204" pitchFamily="34" charset="0"/>
                <a:cs typeface="Tahoma" panose="020B0604030504040204" pitchFamily="34" charset="0"/>
              </a:rPr>
              <a:t>(CRED) University of Louvain, Brussels, Belgium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lang="el-GR" sz="16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38" y="144000"/>
            <a:ext cx="720000" cy="581335"/>
          </a:xfrm>
          <a:prstGeom prst="rect">
            <a:avLst/>
          </a:prstGeom>
        </p:spPr>
      </p:pic>
      <p:grpSp>
        <p:nvGrpSpPr>
          <p:cNvPr id="11" name="Ομάδα 10"/>
          <p:cNvGrpSpPr/>
          <p:nvPr/>
        </p:nvGrpSpPr>
        <p:grpSpPr>
          <a:xfrm>
            <a:off x="127655" y="3644023"/>
            <a:ext cx="6054299" cy="3069064"/>
            <a:chOff x="127655" y="3644023"/>
            <a:chExt cx="6054299" cy="3069064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" t="4452" r="1296" b="1830"/>
            <a:stretch/>
          </p:blipFill>
          <p:spPr bwMode="auto">
            <a:xfrm>
              <a:off x="127655" y="3644023"/>
              <a:ext cx="6054299" cy="306906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Ορθογώνιο 9"/>
            <p:cNvSpPr/>
            <p:nvPr/>
          </p:nvSpPr>
          <p:spPr>
            <a:xfrm>
              <a:off x="5075956" y="6436088"/>
              <a:ext cx="110599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Keller (2012) </a:t>
              </a:r>
              <a:endParaRPr lang="el-GR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9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AB820"/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rgbClr val="4CF52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0963" y="80963"/>
            <a:ext cx="89820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l-GR" altLang="el-GR" sz="1600">
              <a:solidFill>
                <a:srgbClr val="CC0099"/>
              </a:solidFill>
              <a:latin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63" y="144000"/>
            <a:ext cx="898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a typeface="Calibri" pitchFamily="34" charset="0"/>
                <a:cs typeface="Calibri" pitchFamily="34" charset="0"/>
              </a:rPr>
              <a:t>METHODOLOGY</a:t>
            </a:r>
            <a:endParaRPr lang="el-GR" sz="24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963" y="716400"/>
            <a:ext cx="8982075" cy="2855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3000"/>
              </a:lnSpc>
            </a:pPr>
            <a:r>
              <a:rPr lang="en-US" sz="2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This study involved an 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extensive and systematic literature review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124 research publications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related to public health impact of 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98 floods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that occurred globally (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Oceania: 4, Africa: 9, America: 22, Europe: 24, Asia: 39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 from 1942 to 2014. The 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inclusion criteria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were 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literature type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comprising journal articles and official reports, 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natural disaster type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including floods induced after extreme precipitation events (accumulation of rainwater in poorly-drained environments, riverine and flash floods), 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population type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including humans, and 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outcome measure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characterized by infectious diseases (ID) incidence increase.</a:t>
            </a:r>
            <a:endParaRPr lang="el-GR" sz="2000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127655" y="116708"/>
            <a:ext cx="573329" cy="573329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0" y="3610246"/>
            <a:ext cx="6230190" cy="3159446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6372200" y="4509014"/>
            <a:ext cx="269083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distribution of floods caused by extreme precipitation events and followed by infectious diseases.</a:t>
            </a:r>
            <a:endParaRPr lang="el-GR" sz="15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38" y="144000"/>
            <a:ext cx="720000" cy="58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0963" y="80963"/>
            <a:ext cx="89820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l-GR" altLang="el-GR" sz="1600">
              <a:solidFill>
                <a:srgbClr val="CC0099"/>
              </a:solidFill>
              <a:latin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63" y="144000"/>
            <a:ext cx="898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a typeface="Calibri" pitchFamily="34" charset="0"/>
                <a:cs typeface="Calibri" pitchFamily="34" charset="0"/>
              </a:rPr>
              <a:t>RESULTS</a:t>
            </a:r>
            <a:endParaRPr lang="el-GR" sz="2400" b="1" dirty="0"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19937"/>
              </p:ext>
            </p:extLst>
          </p:nvPr>
        </p:nvGraphicFramePr>
        <p:xfrm>
          <a:off x="1356678" y="778976"/>
          <a:ext cx="6430644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610"/>
                <a:gridCol w="1934908"/>
                <a:gridCol w="1647126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TYPES</a:t>
                      </a:r>
                      <a:r>
                        <a:rPr lang="en-US" sz="1800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</a:t>
                      </a:r>
                      <a:r>
                        <a:rPr lang="en-US" sz="1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INFECTIOUS DISEASES </a:t>
                      </a:r>
                      <a:br>
                        <a:rPr lang="en-US" sz="1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1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FOLLOWING  98 STUDIED FLOODS</a:t>
                      </a:r>
                      <a:r>
                        <a:rPr lang="en-US" sz="1800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br>
                        <a:rPr lang="en-US" sz="1800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1800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INDUCED BY EXTREME PRECIPITATION EVENTS</a:t>
                      </a:r>
                      <a:endParaRPr lang="el-GR" sz="18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b="1" kern="1200" dirty="0" smtClean="0">
                          <a:effectLst/>
                        </a:rPr>
                        <a:t>Types of Infectious</a:t>
                      </a:r>
                      <a:r>
                        <a:rPr lang="en-US" sz="1800" b="1" kern="1200" baseline="0" dirty="0" smtClean="0">
                          <a:effectLst/>
                        </a:rPr>
                        <a:t> diseases</a:t>
                      </a:r>
                      <a:endParaRPr lang="el-GR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b="1" kern="1200" dirty="0" smtClean="0">
                          <a:effectLst/>
                        </a:rPr>
                        <a:t>Number</a:t>
                      </a:r>
                      <a:r>
                        <a:rPr lang="en-US" sz="1800" b="1" kern="1200" baseline="0" dirty="0" smtClean="0">
                          <a:effectLst/>
                        </a:rPr>
                        <a:t> of events</a:t>
                      </a:r>
                      <a:endParaRPr lang="el-GR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b="1" kern="1200" dirty="0" smtClean="0">
                          <a:effectLst/>
                        </a:rPr>
                        <a:t>Percentage (%)</a:t>
                      </a:r>
                      <a:endParaRPr lang="el-GR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Rodent-borne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kern="1200" dirty="0" smtClean="0">
                          <a:effectLst/>
                        </a:rPr>
                        <a:t>38</a:t>
                      </a:r>
                      <a:endParaRPr lang="el-G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38.78</a:t>
                      </a:r>
                      <a:endParaRPr lang="el-G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8952"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Water-borne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kern="1200" dirty="0" smtClean="0">
                          <a:effectLst/>
                        </a:rPr>
                        <a:t>33</a:t>
                      </a:r>
                      <a:endParaRPr lang="el-GR" sz="18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kern="1200" dirty="0" smtClean="0">
                          <a:effectLst/>
                        </a:rPr>
                        <a:t>33.67</a:t>
                      </a:r>
                      <a:endParaRPr lang="el-G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8952"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Vector-borne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kern="1200" dirty="0" smtClean="0">
                          <a:effectLst/>
                        </a:rPr>
                        <a:t>25</a:t>
                      </a:r>
                      <a:endParaRPr lang="el-G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kern="1200" dirty="0" smtClean="0">
                          <a:effectLst/>
                        </a:rPr>
                        <a:t>25.51</a:t>
                      </a:r>
                      <a:endParaRPr lang="el-G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6944"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Respiratory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kern="1200" dirty="0" smtClean="0">
                          <a:effectLst/>
                        </a:rPr>
                        <a:t>19</a:t>
                      </a:r>
                      <a:endParaRPr lang="el-G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kern="1200" dirty="0" smtClean="0">
                          <a:effectLst/>
                        </a:rPr>
                        <a:t>19.39</a:t>
                      </a:r>
                      <a:endParaRPr lang="el-G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6944"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Fecal-oral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kern="1200" dirty="0" smtClean="0">
                          <a:effectLst/>
                        </a:rPr>
                        <a:t>14</a:t>
                      </a:r>
                      <a:endParaRPr lang="el-G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14.29</a:t>
                      </a:r>
                      <a:endParaRPr lang="el-GR" sz="18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4936"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Skin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9</a:t>
                      </a:r>
                      <a:endParaRPr lang="el-GR" sz="18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9.18</a:t>
                      </a:r>
                      <a:endParaRPr lang="el-GR" sz="18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4936"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Blood-borne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kern="1200" dirty="0" smtClean="0">
                          <a:effectLst/>
                        </a:rPr>
                        <a:t>4</a:t>
                      </a:r>
                      <a:endParaRPr lang="el-G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kern="1200" dirty="0" smtClean="0">
                          <a:effectLst/>
                        </a:rPr>
                        <a:t>4.08</a:t>
                      </a:r>
                      <a:endParaRPr lang="el-GR" sz="18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2928"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Eye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3</a:t>
                      </a:r>
                      <a:endParaRPr lang="el-GR" sz="18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3.06</a:t>
                      </a:r>
                      <a:endParaRPr lang="el-GR" sz="18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0920"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Soil-related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kern="1200" dirty="0" smtClean="0">
                          <a:effectLst/>
                        </a:rPr>
                        <a:t>3</a:t>
                      </a:r>
                      <a:endParaRPr lang="el-G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3.06</a:t>
                      </a:r>
                      <a:endParaRPr lang="el-GR" sz="18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Ear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kern="1200" dirty="0" smtClean="0">
                          <a:effectLst/>
                        </a:rPr>
                        <a:t>2</a:t>
                      </a:r>
                      <a:endParaRPr lang="el-G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kern="1200" dirty="0" smtClean="0">
                          <a:effectLst/>
                        </a:rPr>
                        <a:t>2.04</a:t>
                      </a:r>
                      <a:endParaRPr lang="el-G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0920"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Fungal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</a:rPr>
                        <a:t>1</a:t>
                      </a:r>
                      <a:endParaRPr lang="el-GR" sz="18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kern="1200" dirty="0" smtClean="0">
                          <a:effectLst/>
                        </a:rPr>
                        <a:t>1.02</a:t>
                      </a:r>
                      <a:endParaRPr lang="el-G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799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Wound-borne</a:t>
                      </a:r>
                      <a:endParaRPr lang="el-GR" sz="18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kern="1200" dirty="0" smtClean="0">
                          <a:effectLst/>
                        </a:rPr>
                        <a:t>1</a:t>
                      </a:r>
                      <a:endParaRPr lang="el-G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799960" rtl="0" eaLnBrk="1" latinLnBrk="0" hangingPunct="1"/>
                      <a:r>
                        <a:rPr lang="en-US" sz="1800" kern="1200" dirty="0" smtClean="0">
                          <a:effectLst/>
                        </a:rPr>
                        <a:t>1.02</a:t>
                      </a:r>
                      <a:endParaRPr lang="el-G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38" y="144000"/>
            <a:ext cx="720000" cy="581335"/>
          </a:xfrm>
          <a:prstGeom prst="rect">
            <a:avLst/>
          </a:prstGeom>
        </p:spPr>
      </p:pic>
      <p:sp>
        <p:nvSpPr>
          <p:cNvPr id="10" name="Action Button: Home 4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127655" y="116708"/>
            <a:ext cx="573329" cy="573329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433038" y="6237038"/>
            <a:ext cx="540000" cy="540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8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0963" y="80963"/>
            <a:ext cx="89820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l-GR" altLang="el-GR" sz="1600">
              <a:solidFill>
                <a:srgbClr val="CC0099"/>
              </a:solidFill>
              <a:latin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63" y="144000"/>
            <a:ext cx="898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RESULTS</a:t>
            </a:r>
            <a:endParaRPr lang="el-GR" sz="2400" b="1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961660"/>
              </p:ext>
            </p:extLst>
          </p:nvPr>
        </p:nvGraphicFramePr>
        <p:xfrm>
          <a:off x="1344681" y="955496"/>
          <a:ext cx="64296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800"/>
                <a:gridCol w="3214800"/>
              </a:tblGrid>
              <a:tr h="37084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MOST FATAL INFECTIOUS DISEASES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CAUSED BY FLOODS</a:t>
                      </a:r>
                      <a:b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INDUCED BY EXTREME PRECIPITATION EVENTS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Type of infectious</a:t>
                      </a:r>
                      <a:r>
                        <a:rPr lang="en-US" b="1" baseline="0" dirty="0" smtClean="0"/>
                        <a:t> diseases</a:t>
                      </a:r>
                      <a:endParaRPr lang="el-G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Infectious</a:t>
                      </a:r>
                      <a:r>
                        <a:rPr lang="en-US" b="1" baseline="0" dirty="0" smtClean="0"/>
                        <a:t> diseases</a:t>
                      </a:r>
                      <a:endParaRPr lang="el-GR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Rodent-borne infections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prstClr val="black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Leptospirosis</a:t>
                      </a:r>
                      <a:endParaRPr lang="el-G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Water-borne infections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prstClr val="black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Diarrhea</a:t>
                      </a:r>
                      <a:endParaRPr lang="el-G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Respiratory</a:t>
                      </a:r>
                      <a:r>
                        <a:rPr lang="en-US" baseline="0" dirty="0" smtClean="0"/>
                        <a:t> infections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prstClr val="black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Respiratory tract infection</a:t>
                      </a:r>
                      <a:endParaRPr lang="el-GR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Πίνακας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230663"/>
              </p:ext>
            </p:extLst>
          </p:nvPr>
        </p:nvGraphicFramePr>
        <p:xfrm>
          <a:off x="1357200" y="3735928"/>
          <a:ext cx="64296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800"/>
                <a:gridCol w="32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MOST VULNERABLE POPULATION GROUPS</a:t>
                      </a:r>
                      <a:b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 INFECTIOUS DISEASES CAUSED BY FLOODS</a:t>
                      </a:r>
                      <a:b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INDUCED BY EXTREME PRECIPITATION EVENTS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Age group</a:t>
                      </a:r>
                      <a:endParaRPr lang="el-G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young children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(age ≤ 5 years)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Genre group</a:t>
                      </a:r>
                      <a:endParaRPr lang="el-G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</a:t>
                      </a:r>
                      <a:endParaRPr lang="el-GR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38" y="144000"/>
            <a:ext cx="720000" cy="581335"/>
          </a:xfrm>
          <a:prstGeom prst="rect">
            <a:avLst/>
          </a:prstGeom>
        </p:spPr>
      </p:pic>
      <p:sp>
        <p:nvSpPr>
          <p:cNvPr id="11" name="Right Arrow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433038" y="6237038"/>
            <a:ext cx="540000" cy="5400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Action Button: Home 4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127655" y="116708"/>
            <a:ext cx="573329" cy="573329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Αριστερό βέλος 13">
            <a:hlinkClick r:id="" action="ppaction://hlinkshowjump?jump=previousslide" highlightClick="1"/>
          </p:cNvPr>
          <p:cNvSpPr/>
          <p:nvPr/>
        </p:nvSpPr>
        <p:spPr>
          <a:xfrm>
            <a:off x="80963" y="6254239"/>
            <a:ext cx="540000" cy="5400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9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936</Words>
  <Application>Microsoft Office PowerPoint</Application>
  <PresentationFormat>Προβολή στην οθόνη (4:3)</PresentationFormat>
  <Paragraphs>125</Paragraphs>
  <Slides>11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Wingdings</vt:lpstr>
      <vt:lpstr>Office Theme</vt:lpstr>
      <vt:lpstr>IMPACT OF FLOODS INDUCED BY EXTREME PRECIPITATION EVENTS ON PUBLIC HEALTHC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FLOODS INDUCED BY EXTREME PRECIPITATION EVENTS ON PUBLIC HEALTH</dc:title>
  <dc:creator>SM</dc:creator>
  <cp:lastModifiedBy>warezwolf</cp:lastModifiedBy>
  <cp:revision>49</cp:revision>
  <dcterms:created xsi:type="dcterms:W3CDTF">2017-04-19T17:40:15Z</dcterms:created>
  <dcterms:modified xsi:type="dcterms:W3CDTF">2017-04-24T22:03:34Z</dcterms:modified>
</cp:coreProperties>
</file>