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283" r:id="rId4"/>
    <p:sldId id="260" r:id="rId5"/>
    <p:sldId id="261" r:id="rId6"/>
    <p:sldId id="262" r:id="rId7"/>
    <p:sldId id="264" r:id="rId8"/>
    <p:sldId id="265" r:id="rId9"/>
    <p:sldId id="266" r:id="rId10"/>
    <p:sldId id="271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85" r:id="rId19"/>
    <p:sldId id="286" r:id="rId20"/>
    <p:sldId id="281" r:id="rId21"/>
    <p:sldId id="287" r:id="rId22"/>
    <p:sldId id="288" r:id="rId23"/>
    <p:sldId id="282" r:id="rId24"/>
    <p:sldId id="275" r:id="rId25"/>
    <p:sldId id="280" r:id="rId26"/>
    <p:sldId id="279" r:id="rId27"/>
    <p:sldId id="284" r:id="rId28"/>
    <p:sldId id="277" r:id="rId29"/>
  </p:sldIdLst>
  <p:sldSz cx="9144000" cy="5143500" type="screen16x9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0" autoAdjust="0"/>
    <p:restoredTop sz="94660"/>
  </p:normalViewPr>
  <p:slideViewPr>
    <p:cSldViewPr>
      <p:cViewPr varScale="1">
        <p:scale>
          <a:sx n="124" d="100"/>
          <a:sy n="124" d="100"/>
        </p:scale>
        <p:origin x="576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522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85000"/>
              </a:lnSpc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5000"/>
              </a:lnSpc>
              <a:defRPr sz="1200"/>
            </a:lvl1pPr>
          </a:lstStyle>
          <a:p>
            <a:fld id="{855D99EA-8F3A-42B1-AF31-87852502B812}" type="datetimeFigureOut">
              <a:rPr lang="en-US"/>
              <a:pPr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85000"/>
              </a:lnSpc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5000"/>
              </a:lnSpc>
              <a:defRPr sz="1200"/>
            </a:lvl1pPr>
          </a:lstStyle>
          <a:p>
            <a:fld id="{87F57827-7191-4170-BA86-5CE216D258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70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5B93AAD-0B62-4D11-952A-2B5A8C4C6C9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298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0DB30-E347-F441-AF02-9DE71AB320F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53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0DB30-E347-F441-AF02-9DE71AB320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57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5000"/>
              </a:lnSpc>
              <a:defRPr/>
            </a:pPr>
            <a:endParaRPr lang="en-US">
              <a:ln w="101600" cmpd="sng">
                <a:solidFill>
                  <a:schemeClr val="tx1"/>
                </a:solidFill>
              </a:ln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179388" y="4833938"/>
            <a:ext cx="20891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chemeClr val="tx1"/>
                </a:solidFill>
              </a:rPr>
              <a:t>www.metoffice.gov.uk</a:t>
            </a:r>
          </a:p>
        </p:txBody>
      </p:sp>
      <p:sp>
        <p:nvSpPr>
          <p:cNvPr id="7" name="TextBox 7"/>
          <p:cNvSpPr txBox="1">
            <a:spLocks noChangeArrowheads="1"/>
          </p:cNvSpPr>
          <p:nvPr userDrawn="1"/>
        </p:nvSpPr>
        <p:spPr bwMode="auto">
          <a:xfrm>
            <a:off x="7380288" y="4833938"/>
            <a:ext cx="176371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rgbClr val="FFFFFF"/>
                </a:solidFill>
              </a:rPr>
              <a:t>© Crown Copyright 2016, Met Office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in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79388" y="4833938"/>
            <a:ext cx="20891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rgbClr val="000000"/>
                </a:solidFill>
              </a:rPr>
              <a:t>www.metoffice.gov.uk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380288" y="4833938"/>
            <a:ext cx="176371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chemeClr val="bg2"/>
                </a:solidFill>
              </a:rPr>
              <a:t>© Crown Copyright 2016, Met Office</a:t>
            </a:r>
          </a:p>
        </p:txBody>
      </p:sp>
      <p:pic>
        <p:nvPicPr>
          <p:cNvPr id="9" name="Picture 7" descr="MO_RGB_whitebackg.jpg"/>
          <p:cNvPicPr>
            <a:picLocks noChangeAspect="1"/>
          </p:cNvPicPr>
          <p:nvPr userDrawn="1"/>
        </p:nvPicPr>
        <p:blipFill>
          <a:blip r:embed="rId3" cstate="print"/>
          <a:srcRect b="13242"/>
          <a:stretch>
            <a:fillRect/>
          </a:stretch>
        </p:blipFill>
        <p:spPr bwMode="auto">
          <a:xfrm>
            <a:off x="107950" y="106363"/>
            <a:ext cx="12192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212734"/>
            <a:ext cx="734481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50302"/>
            <a:ext cx="734481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19250" y="1924050"/>
            <a:ext cx="3600822" cy="302396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2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5652120" y="2211710"/>
            <a:ext cx="3024336" cy="2448272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in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79388" y="4833938"/>
            <a:ext cx="20891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rgbClr val="000000"/>
                </a:solidFill>
              </a:rPr>
              <a:t>www.metoffice.gov.uk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380288" y="4833938"/>
            <a:ext cx="176371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chemeClr val="bg2"/>
                </a:solidFill>
              </a:rPr>
              <a:t>© Crown Copyright 2016, Met Office</a:t>
            </a:r>
          </a:p>
        </p:txBody>
      </p:sp>
      <p:pic>
        <p:nvPicPr>
          <p:cNvPr id="10" name="Picture 7" descr="MO_RGB_whitebackg.jpg"/>
          <p:cNvPicPr>
            <a:picLocks noChangeAspect="1"/>
          </p:cNvPicPr>
          <p:nvPr userDrawn="1"/>
        </p:nvPicPr>
        <p:blipFill>
          <a:blip r:embed="rId3" cstate="print"/>
          <a:srcRect b="13242"/>
          <a:stretch>
            <a:fillRect/>
          </a:stretch>
        </p:blipFill>
        <p:spPr bwMode="auto">
          <a:xfrm>
            <a:off x="107950" y="106363"/>
            <a:ext cx="12192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212734"/>
            <a:ext cx="734481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50302"/>
            <a:ext cx="734481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19250" y="1924050"/>
            <a:ext cx="3600822" cy="302396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651500" y="2211388"/>
            <a:ext cx="3024188" cy="2447925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79388" y="4833938"/>
            <a:ext cx="20891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chemeClr val="tx1"/>
                </a:solidFill>
              </a:rPr>
              <a:t>www.metoffice.gov.uk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380288" y="4833938"/>
            <a:ext cx="176371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rgbClr val="FFFFFF"/>
                </a:solidFill>
              </a:rPr>
              <a:t>© Crown Copyright 2016, Met Office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179388" y="4833938"/>
            <a:ext cx="20891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chemeClr val="tx1"/>
                </a:solidFill>
              </a:rPr>
              <a:t>www.metoffice.gov.uk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380288" y="4833938"/>
            <a:ext cx="176371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rgbClr val="FFFFFF"/>
                </a:solidFill>
              </a:rPr>
              <a:t>© Crown Copyright 2016, Met Office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 userDrawn="1"/>
        </p:nvSpPr>
        <p:spPr bwMode="auto">
          <a:xfrm>
            <a:off x="179388" y="4833938"/>
            <a:ext cx="20891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chemeClr val="tx1"/>
                </a:solidFill>
              </a:rPr>
              <a:t>www.metoffice.gov.uk</a:t>
            </a: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7380288" y="4833938"/>
            <a:ext cx="176371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rgbClr val="FFFFFF"/>
                </a:solidFill>
              </a:rPr>
              <a:t>© Crown Copyright 2016, Met Office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455086"/>
            <a:ext cx="7416824" cy="1754520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 userDrawn="1"/>
        </p:nvSpPr>
        <p:spPr bwMode="auto">
          <a:xfrm>
            <a:off x="179388" y="4833938"/>
            <a:ext cx="20891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chemeClr val="tx1"/>
                </a:solidFill>
              </a:rPr>
              <a:t>www.metoffice.gov.uk</a:t>
            </a: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7380288" y="4833938"/>
            <a:ext cx="176371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rgbClr val="FFFFFF"/>
                </a:solidFill>
              </a:rPr>
              <a:t>© Crown Copyright 2016, Met Office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455086"/>
            <a:ext cx="7416824" cy="1754520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434063"/>
            <a:ext cx="6984776" cy="700992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27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155887"/>
            <a:ext cx="6984776" cy="37804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5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24076" y="1707355"/>
            <a:ext cx="6840413" cy="3294665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306"/>
              </a:spcAft>
              <a:defRPr/>
            </a:lvl1pPr>
            <a:lvl2pPr>
              <a:spcAft>
                <a:spcPts val="306"/>
              </a:spcAft>
              <a:defRPr/>
            </a:lvl2pPr>
            <a:lvl3pPr>
              <a:spcAft>
                <a:spcPts val="306"/>
              </a:spcAft>
              <a:defRPr sz="1200"/>
            </a:lvl3pPr>
            <a:lvl4pPr>
              <a:spcAft>
                <a:spcPts val="306"/>
              </a:spcAft>
              <a:defRPr sz="1200"/>
            </a:lvl4pPr>
            <a:lvl5pPr>
              <a:spcAft>
                <a:spcPts val="306"/>
              </a:spcAft>
              <a:defRPr sz="12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56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5000"/>
              </a:lnSpc>
              <a:defRPr/>
            </a:pPr>
            <a:endParaRPr lang="en-US">
              <a:ln w="101600" cmpd="sng">
                <a:solidFill>
                  <a:schemeClr val="tx1"/>
                </a:solidFill>
              </a:ln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179388" y="4833938"/>
            <a:ext cx="20891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chemeClr val="tx1"/>
                </a:solidFill>
              </a:rPr>
              <a:t>www.metoffice.gov.uk</a:t>
            </a:r>
          </a:p>
        </p:txBody>
      </p:sp>
      <p:sp>
        <p:nvSpPr>
          <p:cNvPr id="7" name="TextBox 7"/>
          <p:cNvSpPr txBox="1">
            <a:spLocks noChangeArrowheads="1"/>
          </p:cNvSpPr>
          <p:nvPr userDrawn="1"/>
        </p:nvSpPr>
        <p:spPr bwMode="auto">
          <a:xfrm>
            <a:off x="7380288" y="4833938"/>
            <a:ext cx="176371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rgbClr val="FFFFFF"/>
                </a:solidFill>
              </a:rPr>
              <a:t>© Crown Copyright 2016, Met Office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5000"/>
              </a:lnSpc>
              <a:defRPr/>
            </a:pPr>
            <a:endParaRPr lang="en-US">
              <a:ln w="101600" cmpd="sng">
                <a:solidFill>
                  <a:schemeClr val="tx1"/>
                </a:solidFill>
              </a:ln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179388" y="4833938"/>
            <a:ext cx="20891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chemeClr val="tx1"/>
                </a:solidFill>
              </a:rPr>
              <a:t>www.metoffice.gov.uk</a:t>
            </a:r>
          </a:p>
        </p:txBody>
      </p:sp>
      <p:sp>
        <p:nvSpPr>
          <p:cNvPr id="7" name="TextBox 7"/>
          <p:cNvSpPr txBox="1">
            <a:spLocks noChangeArrowheads="1"/>
          </p:cNvSpPr>
          <p:nvPr userDrawn="1"/>
        </p:nvSpPr>
        <p:spPr bwMode="auto">
          <a:xfrm>
            <a:off x="7380288" y="4833938"/>
            <a:ext cx="176371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rgbClr val="FFFFFF"/>
                </a:solidFill>
              </a:rPr>
              <a:t>© Crown Copyright 2016, Met Office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179388" y="4833938"/>
            <a:ext cx="20891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chemeClr val="tx1"/>
                </a:solidFill>
              </a:rPr>
              <a:t>www.metoffice.gov.uk</a:t>
            </a:r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7380288" y="4833938"/>
            <a:ext cx="176371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chemeClr val="bg2"/>
                </a:solidFill>
              </a:rPr>
              <a:t>© Crown Copyright 2016, Met Office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50302"/>
            <a:ext cx="734481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212734"/>
            <a:ext cx="734481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19250" y="1924050"/>
            <a:ext cx="7345238" cy="302396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79388" y="4833938"/>
            <a:ext cx="20891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chemeClr val="tx1"/>
                </a:solidFill>
              </a:rPr>
              <a:t>www.metoffice.gov.uk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380288" y="4833938"/>
            <a:ext cx="176371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chemeClr val="bg2"/>
                </a:solidFill>
              </a:rPr>
              <a:t>© Crown Copyright 2016, Met Office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50302"/>
            <a:ext cx="734481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212734"/>
            <a:ext cx="734481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19250" y="1924050"/>
            <a:ext cx="3600822" cy="302396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35674" y="1923678"/>
            <a:ext cx="3528814" cy="302396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79388" y="4833938"/>
            <a:ext cx="20891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chemeClr val="tx1"/>
                </a:solidFill>
              </a:rPr>
              <a:t>www.metoffice.gov.uk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380288" y="4833938"/>
            <a:ext cx="176371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chemeClr val="bg2"/>
                </a:solidFill>
              </a:rPr>
              <a:t>© Crown Copyright 2016, Met Office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50302"/>
            <a:ext cx="734481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212734"/>
            <a:ext cx="734481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19250" y="1924050"/>
            <a:ext cx="3600822" cy="302396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5652120" y="2211710"/>
            <a:ext cx="3024336" cy="2448272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79388" y="4833938"/>
            <a:ext cx="20891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chemeClr val="tx1"/>
                </a:solidFill>
              </a:rPr>
              <a:t>www.metoffice.gov.uk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380288" y="4833938"/>
            <a:ext cx="176371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chemeClr val="bg2"/>
                </a:solidFill>
              </a:rPr>
              <a:t>© Crown Copyright 2016, Met Office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50302"/>
            <a:ext cx="734481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212734"/>
            <a:ext cx="734481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19250" y="1924050"/>
            <a:ext cx="3600822" cy="302396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651500" y="2211388"/>
            <a:ext cx="3024188" cy="2447925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O_RGB_whitebackg.jpg"/>
          <p:cNvPicPr>
            <a:picLocks noChangeAspect="1"/>
          </p:cNvPicPr>
          <p:nvPr userDrawn="1"/>
        </p:nvPicPr>
        <p:blipFill>
          <a:blip r:embed="rId3" cstate="print"/>
          <a:srcRect b="13242"/>
          <a:stretch>
            <a:fillRect/>
          </a:stretch>
        </p:blipFill>
        <p:spPr bwMode="auto">
          <a:xfrm>
            <a:off x="107950" y="106363"/>
            <a:ext cx="12192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179388" y="4833938"/>
            <a:ext cx="20891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rgbClr val="000000"/>
                </a:solidFill>
              </a:rPr>
              <a:t>www.metoffice.gov.uk</a:t>
            </a:r>
          </a:p>
        </p:txBody>
      </p:sp>
      <p:sp>
        <p:nvSpPr>
          <p:cNvPr id="7" name="TextBox 7"/>
          <p:cNvSpPr txBox="1">
            <a:spLocks noChangeArrowheads="1"/>
          </p:cNvSpPr>
          <p:nvPr userDrawn="1"/>
        </p:nvSpPr>
        <p:spPr bwMode="auto">
          <a:xfrm>
            <a:off x="7380288" y="4833938"/>
            <a:ext cx="176371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chemeClr val="bg2"/>
                </a:solidFill>
              </a:rPr>
              <a:t>© Crown Copyright 2016, Met Office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50302"/>
            <a:ext cx="734481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212734"/>
            <a:ext cx="734481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19250" y="1924050"/>
            <a:ext cx="7345238" cy="302396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79388" y="4833938"/>
            <a:ext cx="20891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rgbClr val="000000"/>
                </a:solidFill>
              </a:rPr>
              <a:t>www.metoffice.gov.uk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380288" y="4833938"/>
            <a:ext cx="176371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700">
                <a:solidFill>
                  <a:schemeClr val="bg2"/>
                </a:solidFill>
              </a:rPr>
              <a:t>© Crown Copyright 2016, Met Office</a:t>
            </a:r>
          </a:p>
        </p:txBody>
      </p:sp>
      <p:pic>
        <p:nvPicPr>
          <p:cNvPr id="11" name="Picture 7" descr="MO_RGB_whitebackg.jpg"/>
          <p:cNvPicPr>
            <a:picLocks noChangeAspect="1"/>
          </p:cNvPicPr>
          <p:nvPr userDrawn="1"/>
        </p:nvPicPr>
        <p:blipFill>
          <a:blip r:embed="rId3" cstate="print"/>
          <a:srcRect b="13242"/>
          <a:stretch>
            <a:fillRect/>
          </a:stretch>
        </p:blipFill>
        <p:spPr bwMode="auto">
          <a:xfrm>
            <a:off x="107950" y="106363"/>
            <a:ext cx="12192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212734"/>
            <a:ext cx="734481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19250" y="1924050"/>
            <a:ext cx="3600822" cy="302396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35674" y="1923678"/>
            <a:ext cx="3528814" cy="302396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50302"/>
            <a:ext cx="734481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5000"/>
              </a:lnSpc>
              <a:defRPr/>
            </a:pPr>
            <a:endParaRPr lang="en-US">
              <a:ln w="101600" cmpd="sng">
                <a:solidFill>
                  <a:schemeClr val="tx1"/>
                </a:solidFill>
              </a:ln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7" name="Picture 6" descr="MOHC_RGB_transpbackg.png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5250" y="88900"/>
            <a:ext cx="1243013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  <p:sldLayoutId id="2147484322" r:id="rId12"/>
    <p:sldLayoutId id="2147484323" r:id="rId13"/>
    <p:sldLayoutId id="2147484324" r:id="rId14"/>
    <p:sldLayoutId id="2147484325" r:id="rId15"/>
    <p:sldLayoutId id="2147484326" r:id="rId16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1800" dirty="0"/>
              <a:t>The impact of </a:t>
            </a:r>
            <a:r>
              <a:rPr lang="en-GB" sz="1800" dirty="0">
                <a:solidFill>
                  <a:schemeClr val="accent5"/>
                </a:solidFill>
              </a:rPr>
              <a:t>Labrador Sea </a:t>
            </a:r>
            <a:r>
              <a:rPr lang="en-GB" sz="1800" dirty="0"/>
              <a:t>temperature and salinity variability on the subpolar </a:t>
            </a:r>
            <a:r>
              <a:rPr lang="en-GB" sz="1800" dirty="0">
                <a:solidFill>
                  <a:schemeClr val="accent5"/>
                </a:solidFill>
              </a:rPr>
              <a:t>AMOC</a:t>
            </a:r>
            <a:r>
              <a:rPr lang="en-GB" sz="1800" dirty="0"/>
              <a:t> in a </a:t>
            </a:r>
            <a:r>
              <a:rPr lang="en-GB" sz="1800" dirty="0">
                <a:solidFill>
                  <a:schemeClr val="accent5"/>
                </a:solidFill>
              </a:rPr>
              <a:t>decadal prediction </a:t>
            </a:r>
            <a:r>
              <a:rPr lang="en-GB" sz="1800" dirty="0" smtClean="0">
                <a:solidFill>
                  <a:schemeClr val="accent5"/>
                </a:solidFill>
              </a:rPr>
              <a:t>system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Matthew Menary, </a:t>
            </a:r>
            <a:r>
              <a:rPr lang="en-US" dirty="0" smtClean="0"/>
              <a:t>Leon Hermanson, Nick Dunstone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EGU, Vienna, 24/4/17, 4pm, Room D2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57986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Published in GRL in December 2016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7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hotors.fig.p1.png"/>
          <p:cNvPicPr>
            <a:picLocks noChangeAspect="1"/>
          </p:cNvPicPr>
          <p:nvPr/>
        </p:nvPicPr>
        <p:blipFill>
          <a:blip r:embed="rId2" cstate="print"/>
          <a:srcRect b="51701"/>
          <a:stretch>
            <a:fillRect/>
          </a:stretch>
        </p:blipFill>
        <p:spPr>
          <a:xfrm>
            <a:off x="2267744" y="309560"/>
            <a:ext cx="6696856" cy="4559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781" y="1426447"/>
            <a:ext cx="1818947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The switching of the density-drivers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43600" y="1146425"/>
            <a:ext cx="0" cy="2196000"/>
          </a:xfrm>
          <a:prstGeom prst="line">
            <a:avLst/>
          </a:prstGeom>
          <a:ln w="101600">
            <a:solidFill>
              <a:schemeClr val="accent5">
                <a:alpha val="3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320000"/>
            <a:ext cx="1152000" cy="7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8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hotors.fig.p1.png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449"/>
          <a:stretch>
            <a:fillRect/>
          </a:stretch>
        </p:blipFill>
        <p:spPr>
          <a:xfrm>
            <a:off x="2264785" y="345422"/>
            <a:ext cx="6701661" cy="45905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781" y="1426447"/>
            <a:ext cx="1818947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Impact on hindcast skill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43600" y="1146425"/>
            <a:ext cx="0" cy="2196000"/>
          </a:xfrm>
          <a:prstGeom prst="line">
            <a:avLst/>
          </a:prstGeom>
          <a:ln w="101600">
            <a:solidFill>
              <a:schemeClr val="accent5">
                <a:alpha val="3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320000"/>
            <a:ext cx="1152000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hotors.fig.p2.png"/>
          <p:cNvPicPr>
            <a:picLocks/>
          </p:cNvPicPr>
          <p:nvPr/>
        </p:nvPicPr>
        <p:blipFill>
          <a:blip r:embed="rId2" cstate="print"/>
          <a:srcRect t="51469"/>
          <a:stretch>
            <a:fillRect/>
          </a:stretch>
        </p:blipFill>
        <p:spPr>
          <a:xfrm>
            <a:off x="2264400" y="345600"/>
            <a:ext cx="6703200" cy="459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781" y="1426447"/>
            <a:ext cx="1818947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Impact on hindcast skill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443600" y="1146425"/>
            <a:ext cx="0" cy="2196000"/>
          </a:xfrm>
          <a:prstGeom prst="line">
            <a:avLst/>
          </a:prstGeom>
          <a:ln w="101600">
            <a:solidFill>
              <a:schemeClr val="accent5">
                <a:alpha val="3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320000"/>
            <a:ext cx="1152000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hotors.fig.p3.png"/>
          <p:cNvPicPr>
            <a:picLocks/>
          </p:cNvPicPr>
          <p:nvPr/>
        </p:nvPicPr>
        <p:blipFill>
          <a:blip r:embed="rId2" cstate="print"/>
          <a:srcRect t="51469"/>
          <a:stretch>
            <a:fillRect/>
          </a:stretch>
        </p:blipFill>
        <p:spPr>
          <a:xfrm>
            <a:off x="2264400" y="345600"/>
            <a:ext cx="6703200" cy="459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781" y="1426447"/>
            <a:ext cx="1818947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Impact on hindcast skill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43600" y="1146425"/>
            <a:ext cx="0" cy="2196000"/>
          </a:xfrm>
          <a:prstGeom prst="line">
            <a:avLst/>
          </a:prstGeom>
          <a:ln w="101600">
            <a:solidFill>
              <a:schemeClr val="accent5">
                <a:alpha val="3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355976" y="393990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bg2"/>
                </a:solidFill>
              </a:rPr>
              <a:t>Good </a:t>
            </a:r>
            <a:r>
              <a:rPr lang="en-GB" sz="1800" i="1" dirty="0" smtClean="0">
                <a:solidFill>
                  <a:schemeClr val="bg2"/>
                </a:solidFill>
              </a:rPr>
              <a:t>negative</a:t>
            </a:r>
            <a:r>
              <a:rPr lang="en-GB" sz="1800" dirty="0" smtClean="0">
                <a:solidFill>
                  <a:schemeClr val="bg2"/>
                </a:solidFill>
              </a:rPr>
              <a:t> skill</a:t>
            </a:r>
            <a:endParaRPr lang="en-GB" sz="1800" dirty="0">
              <a:solidFill>
                <a:schemeClr val="bg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320000"/>
            <a:ext cx="1152000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igure2.png"/>
          <p:cNvPicPr>
            <a:picLocks/>
          </p:cNvPicPr>
          <p:nvPr/>
        </p:nvPicPr>
        <p:blipFill>
          <a:blip r:embed="rId2" cstate="print"/>
          <a:srcRect t="51449"/>
          <a:stretch>
            <a:fillRect/>
          </a:stretch>
        </p:blipFill>
        <p:spPr>
          <a:xfrm>
            <a:off x="2264400" y="345600"/>
            <a:ext cx="6703200" cy="459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781" y="1426447"/>
            <a:ext cx="1818947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Impact on hindcast skill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443600" y="1146425"/>
            <a:ext cx="0" cy="2196000"/>
          </a:xfrm>
          <a:prstGeom prst="line">
            <a:avLst/>
          </a:prstGeom>
          <a:ln w="101600">
            <a:solidFill>
              <a:schemeClr val="accent5">
                <a:alpha val="3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320000"/>
            <a:ext cx="1152000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2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372200" y="1426447"/>
            <a:ext cx="2088232" cy="222542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bg2"/>
                </a:solidFill>
              </a:rPr>
              <a:t>Hindcasts switch from S-driven (</a:t>
            </a:r>
            <a:r>
              <a:rPr lang="en-GB" sz="2000" dirty="0" smtClean="0">
                <a:solidFill>
                  <a:srgbClr val="FF0000"/>
                </a:solidFill>
              </a:rPr>
              <a:t>red</a:t>
            </a:r>
            <a:r>
              <a:rPr lang="en-GB" sz="2000" dirty="0" smtClean="0">
                <a:solidFill>
                  <a:schemeClr val="bg2"/>
                </a:solidFill>
              </a:rPr>
              <a:t>) to T-driven (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blue</a:t>
            </a:r>
            <a:r>
              <a:rPr lang="en-GB" sz="2000" dirty="0" smtClean="0">
                <a:solidFill>
                  <a:schemeClr val="bg2"/>
                </a:solidFill>
              </a:rPr>
              <a:t>) density variability within 2/3 years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15986" y="339502"/>
            <a:ext cx="4490850" cy="4657446"/>
            <a:chOff x="3167844" y="249492"/>
            <a:chExt cx="4490850" cy="4657446"/>
          </a:xfrm>
        </p:grpSpPr>
        <p:pic>
          <p:nvPicPr>
            <p:cNvPr id="17" name="Picture 16" descr="Figure3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80012" y="249492"/>
              <a:ext cx="2978682" cy="465744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167844" y="318263"/>
              <a:ext cx="1134126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 anchor="ctr" anchorCtr="1">
              <a:spAutoFit/>
            </a:bodyPr>
            <a:lstStyle/>
            <a:p>
              <a:r>
                <a:rPr lang="en-GB" sz="2400" dirty="0">
                  <a:solidFill>
                    <a:schemeClr val="accent5"/>
                  </a:solidFill>
                </a:rPr>
                <a:t>Target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4200181" y="512284"/>
              <a:ext cx="479831" cy="115250"/>
            </a:xfrm>
            <a:prstGeom prst="straightConnector1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Oval 20"/>
            <p:cNvSpPr/>
            <p:nvPr/>
          </p:nvSpPr>
          <p:spPr bwMode="auto">
            <a:xfrm>
              <a:off x="5976156" y="465516"/>
              <a:ext cx="810090" cy="648072"/>
            </a:xfrm>
            <a:prstGeom prst="ellipse">
              <a:avLst/>
            </a:prstGeom>
            <a:noFill/>
            <a:ln w="508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>
                <a:lnSpc>
                  <a:spcPct val="85000"/>
                </a:lnSpc>
              </a:pPr>
              <a:endParaRPr lang="en-GB" sz="3300"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786246" y="465516"/>
              <a:ext cx="810090" cy="648072"/>
            </a:xfrm>
            <a:prstGeom prst="ellipse">
              <a:avLst/>
            </a:prstGeom>
            <a:noFill/>
            <a:ln w="508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>
                <a:lnSpc>
                  <a:spcPct val="85000"/>
                </a:lnSpc>
              </a:pPr>
              <a:endParaRPr lang="en-GB" sz="3300">
                <a:latin typeface="Arial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4781" y="1426447"/>
            <a:ext cx="2431276" cy="163121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Due to changes in magnitude of T/S </a:t>
            </a:r>
            <a:r>
              <a:rPr lang="en-GB" sz="2000" i="1" dirty="0">
                <a:solidFill>
                  <a:schemeClr val="tx1"/>
                </a:solidFill>
              </a:rPr>
              <a:t>variability</a:t>
            </a:r>
            <a:r>
              <a:rPr lang="en-GB" sz="2000" dirty="0">
                <a:solidFill>
                  <a:schemeClr val="tx1"/>
                </a:solidFill>
              </a:rPr>
              <a:t> in the </a:t>
            </a:r>
            <a:r>
              <a:rPr lang="en-GB" sz="2000" dirty="0" smtClean="0">
                <a:solidFill>
                  <a:schemeClr val="tx1"/>
                </a:solidFill>
              </a:rPr>
              <a:t>hindcasts, </a:t>
            </a:r>
            <a:r>
              <a:rPr lang="en-GB" sz="2000" dirty="0">
                <a:solidFill>
                  <a:schemeClr val="tx1"/>
                </a:solidFill>
              </a:rPr>
              <a:t>not shifts in T/S </a:t>
            </a:r>
            <a:r>
              <a:rPr lang="en-GB" sz="2000" i="1" dirty="0">
                <a:solidFill>
                  <a:schemeClr val="tx1"/>
                </a:solidFill>
              </a:rPr>
              <a:t>mean state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443600" y="1146425"/>
            <a:ext cx="0" cy="2196000"/>
          </a:xfrm>
          <a:prstGeom prst="line">
            <a:avLst/>
          </a:prstGeom>
          <a:ln w="101600">
            <a:solidFill>
              <a:schemeClr val="accent5">
                <a:alpha val="3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319212"/>
            <a:ext cx="1152000" cy="7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9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42211" y="267494"/>
            <a:ext cx="3744416" cy="4740260"/>
            <a:chOff x="4680012" y="303498"/>
            <a:chExt cx="3180577" cy="4468711"/>
          </a:xfrm>
        </p:grpSpPr>
        <p:pic>
          <p:nvPicPr>
            <p:cNvPr id="9" name="Picture 8" descr="FigureS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0012" y="303498"/>
              <a:ext cx="3180577" cy="4468711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 bwMode="auto">
            <a:xfrm>
              <a:off x="5760132" y="1653648"/>
              <a:ext cx="1350150" cy="0"/>
            </a:xfrm>
            <a:prstGeom prst="straightConnector1">
              <a:avLst/>
            </a:prstGeom>
            <a:noFill/>
            <a:ln w="508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5598114" y="3543858"/>
              <a:ext cx="1350150" cy="0"/>
            </a:xfrm>
            <a:prstGeom prst="straightConnector1">
              <a:avLst/>
            </a:prstGeom>
            <a:noFill/>
            <a:ln w="50800" cap="flat" cmpd="sng" algn="ctr">
              <a:solidFill>
                <a:schemeClr val="accent5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H="1">
              <a:off x="5652120" y="1815666"/>
              <a:ext cx="1242138" cy="1620180"/>
            </a:xfrm>
            <a:prstGeom prst="straightConnector1">
              <a:avLst/>
            </a:prstGeom>
            <a:noFill/>
            <a:ln w="508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304781" y="1426447"/>
            <a:ext cx="2323003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Wintertime mixing increases rapidly after </a:t>
            </a:r>
            <a:r>
              <a:rPr lang="en-GB" sz="2000" dirty="0" smtClean="0">
                <a:solidFill>
                  <a:schemeClr val="tx1"/>
                </a:solidFill>
              </a:rPr>
              <a:t>initialisation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443600" y="1146425"/>
            <a:ext cx="0" cy="2196000"/>
          </a:xfrm>
          <a:prstGeom prst="line">
            <a:avLst/>
          </a:prstGeom>
          <a:ln w="101600">
            <a:solidFill>
              <a:schemeClr val="accent5">
                <a:alpha val="3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40512" y="1117002"/>
            <a:ext cx="2323976" cy="222542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bg2"/>
                </a:solidFill>
              </a:rPr>
              <a:t>Increased mixing damps salinity variability more than temperature variability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2"/>
                </a:solidFill>
              </a:rPr>
              <a:t>Perhaps because ocean-atmosphere heat flux more tightly coupled than ocean-atmosphere freshwater flux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20000"/>
            <a:ext cx="1152000" cy="7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67744" y="411510"/>
            <a:ext cx="6480719" cy="4446495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sz="2000" dirty="0" smtClean="0">
                <a:solidFill>
                  <a:srgbClr val="FF0000"/>
                </a:solidFill>
              </a:rPr>
              <a:t>EN4</a:t>
            </a:r>
            <a:r>
              <a:rPr lang="en-GB" sz="2000" dirty="0" smtClean="0"/>
              <a:t> (</a:t>
            </a:r>
            <a:r>
              <a:rPr lang="en-GB" sz="2000" dirty="0" err="1" smtClean="0"/>
              <a:t>obs</a:t>
            </a:r>
            <a:r>
              <a:rPr lang="en-GB" sz="2000" dirty="0" smtClean="0"/>
              <a:t>) and </a:t>
            </a:r>
            <a:r>
              <a:rPr lang="en-GB" sz="2000" dirty="0" smtClean="0">
                <a:solidFill>
                  <a:srgbClr val="FF0000"/>
                </a:solidFill>
              </a:rPr>
              <a:t>DePreSys3</a:t>
            </a:r>
            <a:r>
              <a:rPr lang="en-GB" sz="2000" dirty="0" smtClean="0"/>
              <a:t> (assimilation) show similar interannual variability in Lab Sea top 500m 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lang="en-GB" sz="2000" dirty="0" smtClean="0"/>
              <a:t>/</a:t>
            </a:r>
            <a:r>
              <a:rPr lang="en-GB" sz="2000" dirty="0" smtClean="0">
                <a:solidFill>
                  <a:srgbClr val="FF0000"/>
                </a:solidFill>
              </a:rPr>
              <a:t>S</a:t>
            </a:r>
            <a:r>
              <a:rPr lang="en-GB" sz="2000" dirty="0" smtClean="0"/>
              <a:t>/</a:t>
            </a:r>
            <a:r>
              <a:rPr lang="el-GR" sz="2000" dirty="0" smtClean="0">
                <a:solidFill>
                  <a:schemeClr val="tx2"/>
                </a:solidFill>
              </a:rPr>
              <a:t>ρ</a:t>
            </a:r>
            <a:endParaRPr lang="en-GB" sz="2000" dirty="0" smtClean="0">
              <a:solidFill>
                <a:schemeClr val="tx2"/>
              </a:solidFill>
            </a:endParaRPr>
          </a:p>
          <a:p>
            <a:pPr marL="533400" lvl="1" indent="-171450"/>
            <a:r>
              <a:rPr lang="en-GB" sz="1600" dirty="0" smtClean="0"/>
              <a:t>Both suggest interannual </a:t>
            </a:r>
            <a:r>
              <a:rPr lang="el-GR" sz="1600" dirty="0" smtClean="0">
                <a:solidFill>
                  <a:schemeClr val="tx2"/>
                </a:solidFill>
              </a:rPr>
              <a:t>ρ</a:t>
            </a:r>
            <a:r>
              <a:rPr lang="en-GB" sz="1600" dirty="0" smtClean="0">
                <a:solidFill>
                  <a:schemeClr val="tx2"/>
                </a:solidFill>
              </a:rPr>
              <a:t>500 </a:t>
            </a:r>
            <a:r>
              <a:rPr lang="en-GB" sz="1600" dirty="0" smtClean="0"/>
              <a:t>variability is due to </a:t>
            </a:r>
            <a:r>
              <a:rPr lang="en-GB" sz="1600" dirty="0" smtClean="0">
                <a:solidFill>
                  <a:srgbClr val="FF0000"/>
                </a:solidFill>
              </a:rPr>
              <a:t>salinity</a:t>
            </a:r>
            <a:r>
              <a:rPr lang="en-GB" sz="1600" dirty="0" smtClean="0"/>
              <a:t>, though the trend since 1995 is due to </a:t>
            </a:r>
            <a:r>
              <a:rPr lang="en-GB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temperature</a:t>
            </a:r>
          </a:p>
          <a:p>
            <a:pPr marL="533400" lvl="1" indent="-171450"/>
            <a:r>
              <a:rPr lang="en-GB" sz="1600" dirty="0" smtClean="0"/>
              <a:t>The climate model (</a:t>
            </a:r>
            <a:r>
              <a:rPr lang="en-GB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HadGEM3-GC2</a:t>
            </a:r>
            <a:r>
              <a:rPr lang="en-GB" sz="1600" dirty="0" smtClean="0"/>
              <a:t>), upon which </a:t>
            </a:r>
            <a:r>
              <a:rPr lang="en-GB" sz="1600" dirty="0" smtClean="0">
                <a:solidFill>
                  <a:srgbClr val="FF0000"/>
                </a:solidFill>
              </a:rPr>
              <a:t>DePreSys3</a:t>
            </a:r>
            <a:r>
              <a:rPr lang="en-GB" sz="1600" dirty="0" smtClean="0"/>
              <a:t> is based, has </a:t>
            </a:r>
            <a:r>
              <a:rPr lang="en-GB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temperature-driven</a:t>
            </a:r>
            <a:r>
              <a:rPr lang="en-GB" sz="1600" dirty="0" smtClean="0"/>
              <a:t> density variability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2000" dirty="0" smtClean="0"/>
              <a:t>Freely evolving hindcasts with </a:t>
            </a:r>
            <a:r>
              <a:rPr lang="en-GB" sz="2000" dirty="0" smtClean="0">
                <a:solidFill>
                  <a:srgbClr val="FF0000"/>
                </a:solidFill>
              </a:rPr>
              <a:t>DePreSys3</a:t>
            </a:r>
            <a:r>
              <a:rPr lang="en-GB" sz="2000" dirty="0" smtClean="0"/>
              <a:t> </a:t>
            </a:r>
            <a:r>
              <a:rPr lang="en-GB" sz="2000" i="1" u="sng" dirty="0" smtClean="0"/>
              <a:t>switch</a:t>
            </a:r>
            <a:r>
              <a:rPr lang="en-GB" sz="2000" dirty="0" smtClean="0"/>
              <a:t> to 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temperature-driven</a:t>
            </a:r>
            <a:r>
              <a:rPr lang="en-GB" sz="2000" dirty="0" smtClean="0"/>
              <a:t> density variability within 2-3 years</a:t>
            </a:r>
          </a:p>
          <a:p>
            <a:pPr lvl="1"/>
            <a:r>
              <a:rPr lang="en-GB" sz="1600" dirty="0" smtClean="0"/>
              <a:t>This is due to changing magnitude of </a:t>
            </a:r>
            <a:r>
              <a:rPr lang="en-GB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lang="en-GB" sz="1600" dirty="0" smtClean="0"/>
              <a:t>/</a:t>
            </a:r>
            <a:r>
              <a:rPr lang="en-GB" sz="1600" dirty="0" smtClean="0">
                <a:solidFill>
                  <a:srgbClr val="FF0000"/>
                </a:solidFill>
              </a:rPr>
              <a:t>S</a:t>
            </a:r>
            <a:r>
              <a:rPr lang="en-GB" sz="1600" dirty="0" smtClean="0"/>
              <a:t> variability (particularly </a:t>
            </a:r>
            <a:r>
              <a:rPr lang="en-GB" sz="1600" dirty="0" smtClean="0">
                <a:solidFill>
                  <a:srgbClr val="FF0000"/>
                </a:solidFill>
              </a:rPr>
              <a:t>S</a:t>
            </a:r>
            <a:r>
              <a:rPr lang="en-GB" sz="1600" dirty="0" smtClean="0"/>
              <a:t>), </a:t>
            </a:r>
            <a:r>
              <a:rPr lang="en-GB" sz="1600" i="1" u="sng" dirty="0" smtClean="0"/>
              <a:t>not</a:t>
            </a:r>
            <a:r>
              <a:rPr lang="en-GB" sz="1600" dirty="0" smtClean="0"/>
              <a:t> drifts in the mean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2000" dirty="0" smtClean="0"/>
              <a:t>There remains high skill in Lab Sea 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lang="en-GB" sz="2000" dirty="0" smtClean="0"/>
              <a:t>/</a:t>
            </a:r>
            <a:r>
              <a:rPr lang="en-GB" sz="2000" dirty="0" smtClean="0">
                <a:solidFill>
                  <a:srgbClr val="FF0000"/>
                </a:solidFill>
              </a:rPr>
              <a:t>S500</a:t>
            </a:r>
            <a:r>
              <a:rPr lang="en-GB" sz="2000" dirty="0" smtClean="0"/>
              <a:t>, but </a:t>
            </a:r>
            <a:r>
              <a:rPr lang="en-GB" sz="2000" i="1" u="sng" dirty="0" smtClean="0"/>
              <a:t>negative</a:t>
            </a:r>
            <a:r>
              <a:rPr lang="en-GB" sz="2000" dirty="0" smtClean="0"/>
              <a:t> skill in </a:t>
            </a:r>
            <a:r>
              <a:rPr lang="el-GR" sz="2000" dirty="0">
                <a:solidFill>
                  <a:schemeClr val="tx2"/>
                </a:solidFill>
              </a:rPr>
              <a:t>ρ</a:t>
            </a:r>
            <a:r>
              <a:rPr lang="en-GB" sz="2000" dirty="0" smtClean="0">
                <a:solidFill>
                  <a:schemeClr val="tx2"/>
                </a:solidFill>
              </a:rPr>
              <a:t>500</a:t>
            </a:r>
            <a:r>
              <a:rPr lang="en-GB" sz="2000" dirty="0" smtClean="0"/>
              <a:t>, consistent with the switch in density-driver</a:t>
            </a:r>
          </a:p>
          <a:p>
            <a:pPr marL="647700" lvl="1" indent="-285750"/>
            <a:r>
              <a:rPr lang="en-GB" sz="1600" dirty="0" smtClean="0"/>
              <a:t>This also leads to poor skill in dynamic sea level and the AMOC at 45ºN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781" y="1426447"/>
            <a:ext cx="1818947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Summary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443600" y="1146425"/>
            <a:ext cx="0" cy="2196000"/>
          </a:xfrm>
          <a:prstGeom prst="line">
            <a:avLst/>
          </a:prstGeom>
          <a:ln w="101600">
            <a:solidFill>
              <a:schemeClr val="accent5">
                <a:alpha val="3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2123728" y="2244424"/>
            <a:ext cx="6696744" cy="2775598"/>
          </a:xfrm>
          <a:prstGeom prst="rect">
            <a:avLst/>
          </a:prstGeom>
          <a:solidFill>
            <a:sysClr val="window" lastClr="FFFFFF">
              <a:alpha val="7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320000"/>
            <a:ext cx="1152000" cy="7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67744" y="411510"/>
            <a:ext cx="6480719" cy="4446495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sz="2000" dirty="0" smtClean="0">
                <a:solidFill>
                  <a:srgbClr val="FF0000"/>
                </a:solidFill>
              </a:rPr>
              <a:t>EN4</a:t>
            </a:r>
            <a:r>
              <a:rPr lang="en-GB" sz="2000" dirty="0" smtClean="0"/>
              <a:t> (</a:t>
            </a:r>
            <a:r>
              <a:rPr lang="en-GB" sz="2000" dirty="0" err="1" smtClean="0"/>
              <a:t>obs</a:t>
            </a:r>
            <a:r>
              <a:rPr lang="en-GB" sz="2000" dirty="0" smtClean="0"/>
              <a:t>) and </a:t>
            </a:r>
            <a:r>
              <a:rPr lang="en-GB" sz="2000" dirty="0" smtClean="0">
                <a:solidFill>
                  <a:srgbClr val="FF0000"/>
                </a:solidFill>
              </a:rPr>
              <a:t>DePreSys3</a:t>
            </a:r>
            <a:r>
              <a:rPr lang="en-GB" sz="2000" dirty="0" smtClean="0"/>
              <a:t> (assimilation) show similar interannual variability in Lab Sea top 500m 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lang="en-GB" sz="2000" dirty="0" smtClean="0"/>
              <a:t>/</a:t>
            </a:r>
            <a:r>
              <a:rPr lang="en-GB" sz="2000" dirty="0" smtClean="0">
                <a:solidFill>
                  <a:srgbClr val="FF0000"/>
                </a:solidFill>
              </a:rPr>
              <a:t>S</a:t>
            </a:r>
            <a:r>
              <a:rPr lang="en-GB" sz="2000" dirty="0" smtClean="0"/>
              <a:t>/</a:t>
            </a:r>
            <a:r>
              <a:rPr lang="el-GR" sz="2000" dirty="0" smtClean="0">
                <a:solidFill>
                  <a:schemeClr val="tx2"/>
                </a:solidFill>
              </a:rPr>
              <a:t>ρ</a:t>
            </a:r>
            <a:endParaRPr lang="en-GB" sz="2000" dirty="0" smtClean="0">
              <a:solidFill>
                <a:schemeClr val="tx2"/>
              </a:solidFill>
            </a:endParaRPr>
          </a:p>
          <a:p>
            <a:pPr marL="533400" lvl="1" indent="-171450"/>
            <a:r>
              <a:rPr lang="en-GB" sz="1600" dirty="0" smtClean="0"/>
              <a:t>Both suggest interannual </a:t>
            </a:r>
            <a:r>
              <a:rPr lang="el-GR" sz="1600" dirty="0" smtClean="0">
                <a:solidFill>
                  <a:schemeClr val="tx2"/>
                </a:solidFill>
              </a:rPr>
              <a:t>ρ</a:t>
            </a:r>
            <a:r>
              <a:rPr lang="en-GB" sz="1600" dirty="0" smtClean="0">
                <a:solidFill>
                  <a:schemeClr val="tx2"/>
                </a:solidFill>
              </a:rPr>
              <a:t>500 </a:t>
            </a:r>
            <a:r>
              <a:rPr lang="en-GB" sz="1600" dirty="0" smtClean="0"/>
              <a:t>variability is due to </a:t>
            </a:r>
            <a:r>
              <a:rPr lang="en-GB" sz="1600" dirty="0" smtClean="0">
                <a:solidFill>
                  <a:srgbClr val="FF0000"/>
                </a:solidFill>
              </a:rPr>
              <a:t>salinity</a:t>
            </a:r>
            <a:r>
              <a:rPr lang="en-GB" sz="1600" dirty="0" smtClean="0"/>
              <a:t>, though the trend since 1995 is due to </a:t>
            </a:r>
            <a:r>
              <a:rPr lang="en-GB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temperature</a:t>
            </a:r>
          </a:p>
          <a:p>
            <a:pPr marL="533400" lvl="1" indent="-171450"/>
            <a:r>
              <a:rPr lang="en-GB" sz="1600" dirty="0" smtClean="0"/>
              <a:t>The climate model (</a:t>
            </a:r>
            <a:r>
              <a:rPr lang="en-GB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HadGEM3-GC2</a:t>
            </a:r>
            <a:r>
              <a:rPr lang="en-GB" sz="1600" dirty="0" smtClean="0"/>
              <a:t>), upon which </a:t>
            </a:r>
            <a:r>
              <a:rPr lang="en-GB" sz="1600" dirty="0" smtClean="0">
                <a:solidFill>
                  <a:srgbClr val="FF0000"/>
                </a:solidFill>
              </a:rPr>
              <a:t>DePreSys3</a:t>
            </a:r>
            <a:r>
              <a:rPr lang="en-GB" sz="1600" dirty="0" smtClean="0"/>
              <a:t> is based, has </a:t>
            </a:r>
            <a:r>
              <a:rPr lang="en-GB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temperature-driven</a:t>
            </a:r>
            <a:r>
              <a:rPr lang="en-GB" sz="1600" dirty="0" smtClean="0"/>
              <a:t> density variability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2000" dirty="0" smtClean="0"/>
              <a:t>Freely evolving hindcasts with </a:t>
            </a:r>
            <a:r>
              <a:rPr lang="en-GB" sz="2000" dirty="0" smtClean="0">
                <a:solidFill>
                  <a:srgbClr val="FF0000"/>
                </a:solidFill>
              </a:rPr>
              <a:t>DePreSys3</a:t>
            </a:r>
            <a:r>
              <a:rPr lang="en-GB" sz="2000" dirty="0" smtClean="0"/>
              <a:t> </a:t>
            </a:r>
            <a:r>
              <a:rPr lang="en-GB" sz="2000" i="1" u="sng" dirty="0" smtClean="0"/>
              <a:t>switch</a:t>
            </a:r>
            <a:r>
              <a:rPr lang="en-GB" sz="2000" dirty="0" smtClean="0"/>
              <a:t> to 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temperature-driven</a:t>
            </a:r>
            <a:r>
              <a:rPr lang="en-GB" sz="2000" dirty="0" smtClean="0"/>
              <a:t> density variability within 2-3 years</a:t>
            </a:r>
          </a:p>
          <a:p>
            <a:pPr lvl="1"/>
            <a:r>
              <a:rPr lang="en-GB" sz="1600" dirty="0" smtClean="0"/>
              <a:t>This is due to changing magnitude of </a:t>
            </a:r>
            <a:r>
              <a:rPr lang="en-GB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lang="en-GB" sz="1600" dirty="0" smtClean="0"/>
              <a:t>/</a:t>
            </a:r>
            <a:r>
              <a:rPr lang="en-GB" sz="1600" dirty="0" smtClean="0">
                <a:solidFill>
                  <a:srgbClr val="FF0000"/>
                </a:solidFill>
              </a:rPr>
              <a:t>S</a:t>
            </a:r>
            <a:r>
              <a:rPr lang="en-GB" sz="1600" dirty="0" smtClean="0"/>
              <a:t> variability (particularly </a:t>
            </a:r>
            <a:r>
              <a:rPr lang="en-GB" sz="1600" dirty="0" smtClean="0">
                <a:solidFill>
                  <a:srgbClr val="FF0000"/>
                </a:solidFill>
              </a:rPr>
              <a:t>S</a:t>
            </a:r>
            <a:r>
              <a:rPr lang="en-GB" sz="1600" dirty="0" smtClean="0"/>
              <a:t>), </a:t>
            </a:r>
            <a:r>
              <a:rPr lang="en-GB" sz="1600" i="1" u="sng" dirty="0" smtClean="0"/>
              <a:t>not</a:t>
            </a:r>
            <a:r>
              <a:rPr lang="en-GB" sz="1600" dirty="0" smtClean="0"/>
              <a:t> drifts in the mean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2000" dirty="0" smtClean="0"/>
              <a:t>There remains high skill in Lab Sea 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lang="en-GB" sz="2000" dirty="0" smtClean="0"/>
              <a:t>/</a:t>
            </a:r>
            <a:r>
              <a:rPr lang="en-GB" sz="2000" dirty="0" smtClean="0">
                <a:solidFill>
                  <a:srgbClr val="FF0000"/>
                </a:solidFill>
              </a:rPr>
              <a:t>S500</a:t>
            </a:r>
            <a:r>
              <a:rPr lang="en-GB" sz="2000" dirty="0" smtClean="0"/>
              <a:t>, but </a:t>
            </a:r>
            <a:r>
              <a:rPr lang="en-GB" sz="2000" i="1" u="sng" dirty="0" smtClean="0"/>
              <a:t>negative</a:t>
            </a:r>
            <a:r>
              <a:rPr lang="en-GB" sz="2000" dirty="0" smtClean="0"/>
              <a:t> skill in </a:t>
            </a:r>
            <a:r>
              <a:rPr lang="el-GR" sz="2000" dirty="0">
                <a:solidFill>
                  <a:schemeClr val="tx2"/>
                </a:solidFill>
              </a:rPr>
              <a:t>ρ</a:t>
            </a:r>
            <a:r>
              <a:rPr lang="en-GB" sz="2000" dirty="0" smtClean="0">
                <a:solidFill>
                  <a:schemeClr val="tx2"/>
                </a:solidFill>
              </a:rPr>
              <a:t>500</a:t>
            </a:r>
            <a:r>
              <a:rPr lang="en-GB" sz="2000" dirty="0" smtClean="0"/>
              <a:t>, consistent with the switch in density-driver</a:t>
            </a:r>
          </a:p>
          <a:p>
            <a:pPr marL="647700" lvl="1" indent="-285750"/>
            <a:r>
              <a:rPr lang="en-GB" sz="1600" dirty="0" smtClean="0"/>
              <a:t>This also leads to poor skill in dynamic sea level and the AMOC at 45ºN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781" y="1426447"/>
            <a:ext cx="1818947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Summary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443600" y="1146425"/>
            <a:ext cx="0" cy="2196000"/>
          </a:xfrm>
          <a:prstGeom prst="line">
            <a:avLst/>
          </a:prstGeom>
          <a:ln w="101600">
            <a:solidFill>
              <a:schemeClr val="accent5">
                <a:alpha val="3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 bwMode="auto">
          <a:xfrm>
            <a:off x="2123728" y="3507854"/>
            <a:ext cx="6696744" cy="1512168"/>
          </a:xfrm>
          <a:prstGeom prst="rect">
            <a:avLst/>
          </a:prstGeom>
          <a:solidFill>
            <a:sysClr val="window" lastClr="FFFFFF">
              <a:alpha val="7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320000"/>
            <a:ext cx="1152000" cy="7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3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67744" y="411510"/>
            <a:ext cx="6480719" cy="4446495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sz="2000" dirty="0" smtClean="0">
                <a:solidFill>
                  <a:srgbClr val="FF0000"/>
                </a:solidFill>
              </a:rPr>
              <a:t>EN4</a:t>
            </a:r>
            <a:r>
              <a:rPr lang="en-GB" sz="2000" dirty="0" smtClean="0"/>
              <a:t> (</a:t>
            </a:r>
            <a:r>
              <a:rPr lang="en-GB" sz="2000" dirty="0" err="1" smtClean="0"/>
              <a:t>obs</a:t>
            </a:r>
            <a:r>
              <a:rPr lang="en-GB" sz="2000" dirty="0" smtClean="0"/>
              <a:t>) and </a:t>
            </a:r>
            <a:r>
              <a:rPr lang="en-GB" sz="2000" dirty="0" smtClean="0">
                <a:solidFill>
                  <a:srgbClr val="FF0000"/>
                </a:solidFill>
              </a:rPr>
              <a:t>DePreSys3</a:t>
            </a:r>
            <a:r>
              <a:rPr lang="en-GB" sz="2000" dirty="0" smtClean="0"/>
              <a:t> (assimilation) show similar interannual variability in Lab Sea top 500m 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lang="en-GB" sz="2000" dirty="0" smtClean="0"/>
              <a:t>/</a:t>
            </a:r>
            <a:r>
              <a:rPr lang="en-GB" sz="2000" dirty="0" smtClean="0">
                <a:solidFill>
                  <a:srgbClr val="FF0000"/>
                </a:solidFill>
              </a:rPr>
              <a:t>S</a:t>
            </a:r>
            <a:r>
              <a:rPr lang="en-GB" sz="2000" dirty="0" smtClean="0"/>
              <a:t>/</a:t>
            </a:r>
            <a:r>
              <a:rPr lang="el-GR" sz="2000" dirty="0" smtClean="0">
                <a:solidFill>
                  <a:schemeClr val="tx2"/>
                </a:solidFill>
              </a:rPr>
              <a:t>ρ</a:t>
            </a:r>
            <a:endParaRPr lang="en-GB" sz="2000" dirty="0" smtClean="0">
              <a:solidFill>
                <a:schemeClr val="tx2"/>
              </a:solidFill>
            </a:endParaRPr>
          </a:p>
          <a:p>
            <a:pPr marL="533400" lvl="1" indent="-171450"/>
            <a:r>
              <a:rPr lang="en-GB" sz="1600" dirty="0" smtClean="0"/>
              <a:t>Both suggest interannual </a:t>
            </a:r>
            <a:r>
              <a:rPr lang="el-GR" sz="1600" dirty="0" smtClean="0">
                <a:solidFill>
                  <a:schemeClr val="tx2"/>
                </a:solidFill>
              </a:rPr>
              <a:t>ρ</a:t>
            </a:r>
            <a:r>
              <a:rPr lang="en-GB" sz="1600" dirty="0" smtClean="0">
                <a:solidFill>
                  <a:schemeClr val="tx2"/>
                </a:solidFill>
              </a:rPr>
              <a:t>500 </a:t>
            </a:r>
            <a:r>
              <a:rPr lang="en-GB" sz="1600" dirty="0" smtClean="0"/>
              <a:t>variability is due to </a:t>
            </a:r>
            <a:r>
              <a:rPr lang="en-GB" sz="1600" dirty="0" smtClean="0">
                <a:solidFill>
                  <a:srgbClr val="FF0000"/>
                </a:solidFill>
              </a:rPr>
              <a:t>salinity</a:t>
            </a:r>
            <a:r>
              <a:rPr lang="en-GB" sz="1600" dirty="0" smtClean="0"/>
              <a:t>, though the trend since 1995 is due to </a:t>
            </a:r>
            <a:r>
              <a:rPr lang="en-GB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temperature</a:t>
            </a:r>
          </a:p>
          <a:p>
            <a:pPr marL="533400" lvl="1" indent="-171450"/>
            <a:r>
              <a:rPr lang="en-GB" sz="1600" dirty="0" smtClean="0"/>
              <a:t>The climate model (</a:t>
            </a:r>
            <a:r>
              <a:rPr lang="en-GB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HadGEM3-GC2</a:t>
            </a:r>
            <a:r>
              <a:rPr lang="en-GB" sz="1600" dirty="0" smtClean="0"/>
              <a:t>), upon which </a:t>
            </a:r>
            <a:r>
              <a:rPr lang="en-GB" sz="1600" dirty="0" smtClean="0">
                <a:solidFill>
                  <a:srgbClr val="FF0000"/>
                </a:solidFill>
              </a:rPr>
              <a:t>DePreSys3</a:t>
            </a:r>
            <a:r>
              <a:rPr lang="en-GB" sz="1600" dirty="0" smtClean="0"/>
              <a:t> is based, has </a:t>
            </a:r>
            <a:r>
              <a:rPr lang="en-GB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temperature-driven</a:t>
            </a:r>
            <a:r>
              <a:rPr lang="en-GB" sz="1600" dirty="0" smtClean="0"/>
              <a:t> density variability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2000" dirty="0" smtClean="0"/>
              <a:t>Freely evolving hindcasts with </a:t>
            </a:r>
            <a:r>
              <a:rPr lang="en-GB" sz="2000" dirty="0" smtClean="0">
                <a:solidFill>
                  <a:srgbClr val="FF0000"/>
                </a:solidFill>
              </a:rPr>
              <a:t>DePreSys3</a:t>
            </a:r>
            <a:r>
              <a:rPr lang="en-GB" sz="2000" dirty="0" smtClean="0"/>
              <a:t> </a:t>
            </a:r>
            <a:r>
              <a:rPr lang="en-GB" sz="2000" i="1" u="sng" dirty="0" smtClean="0"/>
              <a:t>switch</a:t>
            </a:r>
            <a:r>
              <a:rPr lang="en-GB" sz="2000" dirty="0" smtClean="0"/>
              <a:t> to 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temperature-driven</a:t>
            </a:r>
            <a:r>
              <a:rPr lang="en-GB" sz="2000" dirty="0" smtClean="0"/>
              <a:t> density variability within 2-3 years</a:t>
            </a:r>
          </a:p>
          <a:p>
            <a:pPr lvl="1"/>
            <a:r>
              <a:rPr lang="en-GB" sz="1600" dirty="0" smtClean="0"/>
              <a:t>This is due to changing magnitude of </a:t>
            </a:r>
            <a:r>
              <a:rPr lang="en-GB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lang="en-GB" sz="1600" dirty="0" smtClean="0"/>
              <a:t>/</a:t>
            </a:r>
            <a:r>
              <a:rPr lang="en-GB" sz="1600" dirty="0" smtClean="0">
                <a:solidFill>
                  <a:srgbClr val="FF0000"/>
                </a:solidFill>
              </a:rPr>
              <a:t>S</a:t>
            </a:r>
            <a:r>
              <a:rPr lang="en-GB" sz="1600" dirty="0" smtClean="0"/>
              <a:t> variability (particularly </a:t>
            </a:r>
            <a:r>
              <a:rPr lang="en-GB" sz="1600" dirty="0" smtClean="0">
                <a:solidFill>
                  <a:srgbClr val="FF0000"/>
                </a:solidFill>
              </a:rPr>
              <a:t>S</a:t>
            </a:r>
            <a:r>
              <a:rPr lang="en-GB" sz="1600" dirty="0" smtClean="0"/>
              <a:t>), </a:t>
            </a:r>
            <a:r>
              <a:rPr lang="en-GB" sz="1600" i="1" u="sng" dirty="0" smtClean="0"/>
              <a:t>not</a:t>
            </a:r>
            <a:r>
              <a:rPr lang="en-GB" sz="1600" dirty="0" smtClean="0"/>
              <a:t> drifts in the mean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2000" dirty="0" smtClean="0"/>
              <a:t>There remains high skill in Lab Sea 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lang="en-GB" sz="2000" dirty="0" smtClean="0"/>
              <a:t>/</a:t>
            </a:r>
            <a:r>
              <a:rPr lang="en-GB" sz="2000" dirty="0" smtClean="0">
                <a:solidFill>
                  <a:srgbClr val="FF0000"/>
                </a:solidFill>
              </a:rPr>
              <a:t>S500</a:t>
            </a:r>
            <a:r>
              <a:rPr lang="en-GB" sz="2000" dirty="0" smtClean="0"/>
              <a:t>, but </a:t>
            </a:r>
            <a:r>
              <a:rPr lang="en-GB" sz="2000" i="1" u="sng" dirty="0" smtClean="0"/>
              <a:t>negative</a:t>
            </a:r>
            <a:r>
              <a:rPr lang="en-GB" sz="2000" dirty="0" smtClean="0"/>
              <a:t> skill in </a:t>
            </a:r>
            <a:r>
              <a:rPr lang="el-GR" sz="2000" dirty="0">
                <a:solidFill>
                  <a:schemeClr val="tx2"/>
                </a:solidFill>
              </a:rPr>
              <a:t>ρ</a:t>
            </a:r>
            <a:r>
              <a:rPr lang="en-GB" sz="2000" dirty="0" smtClean="0">
                <a:solidFill>
                  <a:schemeClr val="tx2"/>
                </a:solidFill>
              </a:rPr>
              <a:t>500</a:t>
            </a:r>
            <a:r>
              <a:rPr lang="en-GB" sz="2000" dirty="0" smtClean="0"/>
              <a:t>, consistent with the switch in density-driver</a:t>
            </a:r>
          </a:p>
          <a:p>
            <a:pPr marL="647700" lvl="1" indent="-285750"/>
            <a:r>
              <a:rPr lang="en-GB" sz="1600" dirty="0" smtClean="0"/>
              <a:t>This also leads to poor skill in dynamic sea level and the AMOC at 45ºN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781" y="1426447"/>
            <a:ext cx="1818947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Summary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443600" y="1146425"/>
            <a:ext cx="0" cy="2196000"/>
          </a:xfrm>
          <a:prstGeom prst="line">
            <a:avLst/>
          </a:prstGeom>
          <a:ln w="101600">
            <a:solidFill>
              <a:schemeClr val="accent5">
                <a:alpha val="3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20000"/>
            <a:ext cx="1152000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68000" y="410400"/>
            <a:ext cx="6480000" cy="446560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Introduction/motivation</a:t>
            </a:r>
          </a:p>
          <a:p>
            <a:pPr lvl="1"/>
            <a:r>
              <a:rPr lang="en-GB" sz="1800" dirty="0" smtClean="0"/>
              <a:t>The models; their biases</a:t>
            </a:r>
          </a:p>
          <a:p>
            <a:pPr lvl="1"/>
            <a:r>
              <a:rPr lang="en-GB" sz="1800" dirty="0" smtClean="0"/>
              <a:t>Density drivers; resolution</a:t>
            </a:r>
          </a:p>
          <a:p>
            <a:pPr lvl="1"/>
            <a:r>
              <a:rPr lang="en-GB" sz="1800" dirty="0" smtClean="0"/>
              <a:t>Mechanisms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This study</a:t>
            </a:r>
          </a:p>
          <a:p>
            <a:pPr lvl="1"/>
            <a:r>
              <a:rPr lang="en-GB" sz="1800" dirty="0" smtClean="0"/>
              <a:t>Decadal prediction</a:t>
            </a:r>
          </a:p>
          <a:p>
            <a:pPr lvl="1"/>
            <a:r>
              <a:rPr lang="en-GB" sz="1800" dirty="0" smtClean="0"/>
              <a:t>Assimilation; truth</a:t>
            </a:r>
          </a:p>
          <a:p>
            <a:pPr lvl="1"/>
            <a:r>
              <a:rPr lang="en-GB" sz="1800" dirty="0">
                <a:solidFill>
                  <a:schemeClr val="accent1"/>
                </a:solidFill>
              </a:rPr>
              <a:t>=&gt; Switching density drivers</a:t>
            </a:r>
          </a:p>
          <a:p>
            <a:pPr lvl="1"/>
            <a:r>
              <a:rPr lang="en-GB" sz="1800" dirty="0" smtClean="0"/>
              <a:t>Density/AMOC skill; T/S skill</a:t>
            </a:r>
          </a:p>
          <a:p>
            <a:pPr lvl="1"/>
            <a:r>
              <a:rPr lang="en-GB" sz="1800" dirty="0" smtClean="0"/>
              <a:t>Mixed layer depths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Summary/implications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8144" y="887838"/>
            <a:ext cx="3114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“Exploring the impact of CMIP5 model biases on the simulation of North Atlantic decadal variability” (2015)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23740" y="2715766"/>
            <a:ext cx="3120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“The impact of Labrador Sea temperature and salinity variability on the subpolar AMOC in a decadal prediction system” (2016)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781" y="1426447"/>
            <a:ext cx="1818948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Contents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443600" y="1158331"/>
            <a:ext cx="0" cy="1901238"/>
          </a:xfrm>
          <a:prstGeom prst="line">
            <a:avLst/>
          </a:prstGeom>
          <a:ln w="101600">
            <a:solidFill>
              <a:schemeClr val="accent5">
                <a:alpha val="3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320000"/>
            <a:ext cx="1152000" cy="7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5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68000" y="410400"/>
            <a:ext cx="6480000" cy="4374487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Poor </a:t>
            </a:r>
            <a:r>
              <a:rPr lang="en-GB" sz="2800" dirty="0"/>
              <a:t>skill in </a:t>
            </a:r>
            <a:r>
              <a:rPr lang="en-GB" sz="2800" dirty="0">
                <a:solidFill>
                  <a:schemeClr val="tx2"/>
                </a:solidFill>
              </a:rPr>
              <a:t>density/DSL</a:t>
            </a:r>
            <a:r>
              <a:rPr lang="en-GB" sz="2800" dirty="0"/>
              <a:t> </a:t>
            </a:r>
            <a:r>
              <a:rPr lang="en-GB" sz="2800" dirty="0" smtClean="0"/>
              <a:t>affects the </a:t>
            </a:r>
            <a:r>
              <a:rPr lang="en-GB" sz="2800" b="1" dirty="0" smtClean="0"/>
              <a:t>AMOC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Implications for predictions/projections </a:t>
            </a:r>
            <a:r>
              <a:rPr lang="en-GB" sz="1800" dirty="0"/>
              <a:t>of </a:t>
            </a:r>
            <a:r>
              <a:rPr lang="en-GB" sz="1800" b="1" dirty="0"/>
              <a:t>AMOC</a:t>
            </a:r>
            <a:r>
              <a:rPr lang="en-GB" sz="1800" dirty="0"/>
              <a:t> </a:t>
            </a:r>
            <a:r>
              <a:rPr lang="en-GB" sz="1800" i="1" dirty="0"/>
              <a:t>variability</a:t>
            </a:r>
            <a:r>
              <a:rPr lang="en-GB" sz="1800" dirty="0"/>
              <a:t> </a:t>
            </a:r>
            <a:r>
              <a:rPr lang="en-GB" sz="1800" dirty="0" smtClean="0"/>
              <a:t>– and any </a:t>
            </a:r>
            <a:r>
              <a:rPr lang="en-GB" sz="1800" dirty="0"/>
              <a:t>dynamical contribution to future </a:t>
            </a:r>
            <a:r>
              <a:rPr lang="en-GB" sz="1800" i="1" dirty="0" smtClean="0"/>
              <a:t>trends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May be the case in any prediction system where the </a:t>
            </a: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underlying climate model </a:t>
            </a:r>
            <a:r>
              <a:rPr lang="en-GB" sz="1800" dirty="0" smtClean="0"/>
              <a:t>and </a:t>
            </a:r>
            <a:r>
              <a:rPr lang="en-GB" sz="1800" dirty="0" smtClean="0">
                <a:solidFill>
                  <a:srgbClr val="FF0000"/>
                </a:solidFill>
              </a:rPr>
              <a:t>assimilation</a:t>
            </a:r>
            <a:r>
              <a:rPr lang="en-GB" sz="1800" dirty="0" smtClean="0"/>
              <a:t> disagree on the driver of </a:t>
            </a:r>
            <a:r>
              <a:rPr lang="en-GB" sz="1800" dirty="0" smtClean="0">
                <a:solidFill>
                  <a:schemeClr val="tx2"/>
                </a:solidFill>
              </a:rPr>
              <a:t>density</a:t>
            </a:r>
            <a:r>
              <a:rPr lang="en-GB" sz="1800" dirty="0" smtClean="0"/>
              <a:t> variability</a:t>
            </a:r>
          </a:p>
          <a:p>
            <a:pPr>
              <a:buFont typeface="+mj-lt"/>
              <a:buAutoNum type="arabicPeriod"/>
            </a:pPr>
            <a:r>
              <a:rPr lang="en-GB" sz="1800" dirty="0"/>
              <a:t>e</a:t>
            </a:r>
            <a:r>
              <a:rPr lang="en-GB" sz="1800" dirty="0" smtClean="0"/>
              <a:t>.g. Any model that has </a:t>
            </a: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temperature-dominated</a:t>
            </a:r>
            <a:r>
              <a:rPr lang="en-GB" sz="1800" dirty="0" smtClean="0"/>
              <a:t> near surface </a:t>
            </a:r>
            <a:r>
              <a:rPr lang="en-GB" sz="1800" dirty="0" smtClean="0">
                <a:solidFill>
                  <a:schemeClr val="tx2"/>
                </a:solidFill>
              </a:rPr>
              <a:t>density</a:t>
            </a:r>
            <a:r>
              <a:rPr lang="en-GB" sz="1800" dirty="0" smtClean="0"/>
              <a:t> variability in the Labrador Sea (primarily those with </a:t>
            </a:r>
            <a:r>
              <a:rPr lang="en-GB" sz="1800" dirty="0" smtClean="0">
                <a:solidFill>
                  <a:srgbClr val="FF0000"/>
                </a:solidFill>
              </a:rPr>
              <a:t>warm/salty</a:t>
            </a:r>
            <a:r>
              <a:rPr lang="en-GB" sz="1800" dirty="0" smtClean="0"/>
              <a:t> mean state biases, </a:t>
            </a:r>
            <a:r>
              <a:rPr lang="en-GB" sz="1800" i="1" dirty="0" smtClean="0"/>
              <a:t>cf. </a:t>
            </a:r>
            <a:r>
              <a:rPr lang="en-GB" sz="1800" u="sng" dirty="0" smtClean="0"/>
              <a:t>Introduction</a:t>
            </a:r>
            <a:r>
              <a:rPr lang="en-GB" sz="1800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To improve models, </a:t>
            </a:r>
            <a:r>
              <a:rPr lang="en-GB" sz="1800" dirty="0"/>
              <a:t>sustained </a:t>
            </a:r>
            <a:r>
              <a:rPr lang="en-GB" sz="1800" dirty="0" smtClean="0"/>
              <a:t>observations </a:t>
            </a:r>
            <a:r>
              <a:rPr lang="en-GB" sz="1800" dirty="0"/>
              <a:t>of </a:t>
            </a:r>
            <a:r>
              <a:rPr lang="en-GB" sz="1800" dirty="0" smtClean="0"/>
              <a:t>subsurface </a:t>
            </a: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lang="en-GB" sz="1800" dirty="0" smtClean="0"/>
              <a:t>/</a:t>
            </a:r>
            <a:r>
              <a:rPr lang="en-GB" sz="1800" dirty="0" smtClean="0">
                <a:solidFill>
                  <a:srgbClr val="FF0000"/>
                </a:solidFill>
              </a:rPr>
              <a:t>S</a:t>
            </a:r>
            <a:r>
              <a:rPr lang="en-GB" sz="1800" dirty="0" smtClean="0"/>
              <a:t> as </a:t>
            </a:r>
            <a:r>
              <a:rPr lang="en-GB" sz="1800" dirty="0"/>
              <a:t>well as their fluxes </a:t>
            </a:r>
            <a:r>
              <a:rPr lang="en-GB" sz="1800" dirty="0" smtClean="0"/>
              <a:t>(to pinpoint poorly represented processes) </a:t>
            </a:r>
            <a:r>
              <a:rPr lang="en-GB" sz="1800" dirty="0"/>
              <a:t>are </a:t>
            </a:r>
            <a:r>
              <a:rPr lang="en-GB" sz="1800" dirty="0" smtClean="0"/>
              <a:t>paramount.</a:t>
            </a:r>
          </a:p>
          <a:p>
            <a:pPr lvl="1"/>
            <a:r>
              <a:rPr lang="en-GB" sz="1600" dirty="0" smtClean="0"/>
              <a:t>OSNAP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04781" y="1426447"/>
            <a:ext cx="1818947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Implications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43600" y="1146425"/>
            <a:ext cx="0" cy="2196000"/>
          </a:xfrm>
          <a:prstGeom prst="line">
            <a:avLst/>
          </a:prstGeom>
          <a:ln w="101600">
            <a:solidFill>
              <a:schemeClr val="accent5">
                <a:alpha val="3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auto">
          <a:xfrm>
            <a:off x="2051256" y="1923677"/>
            <a:ext cx="6696744" cy="3141231"/>
          </a:xfrm>
          <a:prstGeom prst="rect">
            <a:avLst/>
          </a:prstGeom>
          <a:solidFill>
            <a:sysClr val="window" lastClr="FFFFFF">
              <a:alpha val="7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320000"/>
            <a:ext cx="1152000" cy="7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68000" y="410400"/>
            <a:ext cx="6480000" cy="4374487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Poor </a:t>
            </a:r>
            <a:r>
              <a:rPr lang="en-GB" sz="2800" dirty="0"/>
              <a:t>skill in </a:t>
            </a:r>
            <a:r>
              <a:rPr lang="en-GB" sz="2800" dirty="0">
                <a:solidFill>
                  <a:schemeClr val="tx2"/>
                </a:solidFill>
              </a:rPr>
              <a:t>density/DSL</a:t>
            </a:r>
            <a:r>
              <a:rPr lang="en-GB" sz="2800" dirty="0"/>
              <a:t> </a:t>
            </a:r>
            <a:r>
              <a:rPr lang="en-GB" sz="2800" dirty="0" smtClean="0"/>
              <a:t>affects the </a:t>
            </a:r>
            <a:r>
              <a:rPr lang="en-GB" sz="2800" b="1" dirty="0" smtClean="0"/>
              <a:t>AMOC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Implications for predictions/projections </a:t>
            </a:r>
            <a:r>
              <a:rPr lang="en-GB" sz="1800" dirty="0"/>
              <a:t>of </a:t>
            </a:r>
            <a:r>
              <a:rPr lang="en-GB" sz="1800" b="1" dirty="0"/>
              <a:t>AMOC</a:t>
            </a:r>
            <a:r>
              <a:rPr lang="en-GB" sz="1800" dirty="0"/>
              <a:t> </a:t>
            </a:r>
            <a:r>
              <a:rPr lang="en-GB" sz="1800" i="1" dirty="0"/>
              <a:t>variability</a:t>
            </a:r>
            <a:r>
              <a:rPr lang="en-GB" sz="1800" dirty="0"/>
              <a:t> </a:t>
            </a:r>
            <a:r>
              <a:rPr lang="en-GB" sz="1800" dirty="0" smtClean="0"/>
              <a:t>– and any </a:t>
            </a:r>
            <a:r>
              <a:rPr lang="en-GB" sz="1800" dirty="0"/>
              <a:t>dynamical contribution to future </a:t>
            </a:r>
            <a:r>
              <a:rPr lang="en-GB" sz="1800" i="1" dirty="0" smtClean="0"/>
              <a:t>trends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May be the case in any prediction system where the </a:t>
            </a: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underlying climate model </a:t>
            </a:r>
            <a:r>
              <a:rPr lang="en-GB" sz="1800" dirty="0" smtClean="0"/>
              <a:t>and </a:t>
            </a:r>
            <a:r>
              <a:rPr lang="en-GB" sz="1800" dirty="0" smtClean="0">
                <a:solidFill>
                  <a:srgbClr val="FF0000"/>
                </a:solidFill>
              </a:rPr>
              <a:t>assimilation</a:t>
            </a:r>
            <a:r>
              <a:rPr lang="en-GB" sz="1800" dirty="0" smtClean="0"/>
              <a:t> disagree on the driver of </a:t>
            </a:r>
            <a:r>
              <a:rPr lang="en-GB" sz="1800" dirty="0" smtClean="0">
                <a:solidFill>
                  <a:schemeClr val="tx2"/>
                </a:solidFill>
              </a:rPr>
              <a:t>density</a:t>
            </a:r>
            <a:r>
              <a:rPr lang="en-GB" sz="1800" dirty="0" smtClean="0"/>
              <a:t> variability</a:t>
            </a:r>
          </a:p>
          <a:p>
            <a:pPr>
              <a:buFont typeface="+mj-lt"/>
              <a:buAutoNum type="arabicPeriod"/>
            </a:pPr>
            <a:r>
              <a:rPr lang="en-GB" sz="1800" dirty="0"/>
              <a:t>e</a:t>
            </a:r>
            <a:r>
              <a:rPr lang="en-GB" sz="1800" dirty="0" smtClean="0"/>
              <a:t>.g. Any model that has </a:t>
            </a: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temperature-dominated</a:t>
            </a:r>
            <a:r>
              <a:rPr lang="en-GB" sz="1800" dirty="0" smtClean="0"/>
              <a:t> near surface </a:t>
            </a:r>
            <a:r>
              <a:rPr lang="en-GB" sz="1800" dirty="0" smtClean="0">
                <a:solidFill>
                  <a:schemeClr val="tx2"/>
                </a:solidFill>
              </a:rPr>
              <a:t>density</a:t>
            </a:r>
            <a:r>
              <a:rPr lang="en-GB" sz="1800" dirty="0" smtClean="0"/>
              <a:t> variability in the Labrador Sea (primarily those with </a:t>
            </a:r>
            <a:r>
              <a:rPr lang="en-GB" sz="1800" dirty="0" smtClean="0">
                <a:solidFill>
                  <a:srgbClr val="FF0000"/>
                </a:solidFill>
              </a:rPr>
              <a:t>warm/salty</a:t>
            </a:r>
            <a:r>
              <a:rPr lang="en-GB" sz="1800" dirty="0" smtClean="0"/>
              <a:t> mean state biases, </a:t>
            </a:r>
            <a:r>
              <a:rPr lang="en-GB" sz="1800" i="1" dirty="0" smtClean="0"/>
              <a:t>cf. </a:t>
            </a:r>
            <a:r>
              <a:rPr lang="en-GB" sz="1800" u="sng" dirty="0" smtClean="0"/>
              <a:t>Introduction</a:t>
            </a:r>
            <a:r>
              <a:rPr lang="en-GB" sz="1800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To improve models, </a:t>
            </a:r>
            <a:r>
              <a:rPr lang="en-GB" sz="1800" dirty="0"/>
              <a:t>sustained </a:t>
            </a:r>
            <a:r>
              <a:rPr lang="en-GB" sz="1800" dirty="0" smtClean="0"/>
              <a:t>observations </a:t>
            </a:r>
            <a:r>
              <a:rPr lang="en-GB" sz="1800" dirty="0"/>
              <a:t>of </a:t>
            </a:r>
            <a:r>
              <a:rPr lang="en-GB" sz="1800" dirty="0" smtClean="0"/>
              <a:t>subsurface </a:t>
            </a: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lang="en-GB" sz="1800" dirty="0" smtClean="0"/>
              <a:t>/</a:t>
            </a:r>
            <a:r>
              <a:rPr lang="en-GB" sz="1800" dirty="0" smtClean="0">
                <a:solidFill>
                  <a:srgbClr val="FF0000"/>
                </a:solidFill>
              </a:rPr>
              <a:t>S</a:t>
            </a:r>
            <a:r>
              <a:rPr lang="en-GB" sz="1800" dirty="0" smtClean="0"/>
              <a:t> as </a:t>
            </a:r>
            <a:r>
              <a:rPr lang="en-GB" sz="1800" dirty="0"/>
              <a:t>well as their fluxes </a:t>
            </a:r>
            <a:r>
              <a:rPr lang="en-GB" sz="1800" dirty="0" smtClean="0"/>
              <a:t>(to pinpoint poorly represented processes) </a:t>
            </a:r>
            <a:r>
              <a:rPr lang="en-GB" sz="1800" dirty="0"/>
              <a:t>are </a:t>
            </a:r>
            <a:r>
              <a:rPr lang="en-GB" sz="1800" dirty="0" smtClean="0"/>
              <a:t>paramount.</a:t>
            </a:r>
          </a:p>
          <a:p>
            <a:pPr lvl="1"/>
            <a:r>
              <a:rPr lang="en-GB" sz="1600" dirty="0" smtClean="0"/>
              <a:t>OSNAP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04781" y="1426447"/>
            <a:ext cx="1818947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Implications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43600" y="1146425"/>
            <a:ext cx="0" cy="2196000"/>
          </a:xfrm>
          <a:prstGeom prst="line">
            <a:avLst/>
          </a:prstGeom>
          <a:ln w="101600">
            <a:solidFill>
              <a:schemeClr val="accent5">
                <a:alpha val="3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auto">
          <a:xfrm>
            <a:off x="2100872" y="2787774"/>
            <a:ext cx="6696744" cy="2088232"/>
          </a:xfrm>
          <a:prstGeom prst="rect">
            <a:avLst/>
          </a:prstGeom>
          <a:solidFill>
            <a:sysClr val="window" lastClr="FFFFFF">
              <a:alpha val="7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320000"/>
            <a:ext cx="1152000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7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68000" y="410400"/>
            <a:ext cx="6480000" cy="4374487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Poor </a:t>
            </a:r>
            <a:r>
              <a:rPr lang="en-GB" sz="2800" dirty="0"/>
              <a:t>skill in </a:t>
            </a:r>
            <a:r>
              <a:rPr lang="en-GB" sz="2800" dirty="0">
                <a:solidFill>
                  <a:schemeClr val="tx2"/>
                </a:solidFill>
              </a:rPr>
              <a:t>density/DSL</a:t>
            </a:r>
            <a:r>
              <a:rPr lang="en-GB" sz="2800" dirty="0"/>
              <a:t> </a:t>
            </a:r>
            <a:r>
              <a:rPr lang="en-GB" sz="2800" dirty="0" smtClean="0"/>
              <a:t>affects the </a:t>
            </a:r>
            <a:r>
              <a:rPr lang="en-GB" sz="2800" b="1" dirty="0" smtClean="0"/>
              <a:t>AMOC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Implications for predictions/projections </a:t>
            </a:r>
            <a:r>
              <a:rPr lang="en-GB" sz="1800" dirty="0"/>
              <a:t>of </a:t>
            </a:r>
            <a:r>
              <a:rPr lang="en-GB" sz="1800" b="1" dirty="0"/>
              <a:t>AMOC</a:t>
            </a:r>
            <a:r>
              <a:rPr lang="en-GB" sz="1800" dirty="0"/>
              <a:t> </a:t>
            </a:r>
            <a:r>
              <a:rPr lang="en-GB" sz="1800" i="1" dirty="0"/>
              <a:t>variability</a:t>
            </a:r>
            <a:r>
              <a:rPr lang="en-GB" sz="1800" dirty="0"/>
              <a:t> </a:t>
            </a:r>
            <a:r>
              <a:rPr lang="en-GB" sz="1800" dirty="0" smtClean="0"/>
              <a:t>– and any </a:t>
            </a:r>
            <a:r>
              <a:rPr lang="en-GB" sz="1800" dirty="0"/>
              <a:t>dynamical contribution to future </a:t>
            </a:r>
            <a:r>
              <a:rPr lang="en-GB" sz="1800" i="1" dirty="0" smtClean="0"/>
              <a:t>trends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May be the case in any prediction system where the </a:t>
            </a: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underlying climate model </a:t>
            </a:r>
            <a:r>
              <a:rPr lang="en-GB" sz="1800" dirty="0" smtClean="0"/>
              <a:t>and </a:t>
            </a:r>
            <a:r>
              <a:rPr lang="en-GB" sz="1800" dirty="0" smtClean="0">
                <a:solidFill>
                  <a:srgbClr val="FF0000"/>
                </a:solidFill>
              </a:rPr>
              <a:t>assimilation</a:t>
            </a:r>
            <a:r>
              <a:rPr lang="en-GB" sz="1800" dirty="0" smtClean="0"/>
              <a:t> disagree on the driver of </a:t>
            </a:r>
            <a:r>
              <a:rPr lang="en-GB" sz="1800" dirty="0" smtClean="0">
                <a:solidFill>
                  <a:schemeClr val="tx2"/>
                </a:solidFill>
              </a:rPr>
              <a:t>density</a:t>
            </a:r>
            <a:r>
              <a:rPr lang="en-GB" sz="1800" dirty="0" smtClean="0"/>
              <a:t> variability</a:t>
            </a:r>
          </a:p>
          <a:p>
            <a:pPr>
              <a:buFont typeface="+mj-lt"/>
              <a:buAutoNum type="arabicPeriod"/>
            </a:pPr>
            <a:r>
              <a:rPr lang="en-GB" sz="1800" dirty="0"/>
              <a:t>e</a:t>
            </a:r>
            <a:r>
              <a:rPr lang="en-GB" sz="1800" dirty="0" smtClean="0"/>
              <a:t>.g. Any model that has </a:t>
            </a: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temperature-dominated</a:t>
            </a:r>
            <a:r>
              <a:rPr lang="en-GB" sz="1800" dirty="0" smtClean="0"/>
              <a:t> near surface </a:t>
            </a:r>
            <a:r>
              <a:rPr lang="en-GB" sz="1800" dirty="0" smtClean="0">
                <a:solidFill>
                  <a:schemeClr val="tx2"/>
                </a:solidFill>
              </a:rPr>
              <a:t>density</a:t>
            </a:r>
            <a:r>
              <a:rPr lang="en-GB" sz="1800" dirty="0" smtClean="0"/>
              <a:t> variability in the Labrador Sea (primarily those with </a:t>
            </a:r>
            <a:r>
              <a:rPr lang="en-GB" sz="1800" dirty="0" smtClean="0">
                <a:solidFill>
                  <a:srgbClr val="FF0000"/>
                </a:solidFill>
              </a:rPr>
              <a:t>warm/salty</a:t>
            </a:r>
            <a:r>
              <a:rPr lang="en-GB" sz="1800" dirty="0" smtClean="0"/>
              <a:t> mean state biases, </a:t>
            </a:r>
            <a:r>
              <a:rPr lang="en-GB" sz="1800" i="1" dirty="0" smtClean="0"/>
              <a:t>cf. </a:t>
            </a:r>
            <a:r>
              <a:rPr lang="en-GB" sz="1800" u="sng" dirty="0" smtClean="0"/>
              <a:t>Introduction</a:t>
            </a:r>
            <a:r>
              <a:rPr lang="en-GB" sz="1800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To improve models, </a:t>
            </a:r>
            <a:r>
              <a:rPr lang="en-GB" sz="1800" dirty="0"/>
              <a:t>sustained </a:t>
            </a:r>
            <a:r>
              <a:rPr lang="en-GB" sz="1800" dirty="0" smtClean="0"/>
              <a:t>observations </a:t>
            </a:r>
            <a:r>
              <a:rPr lang="en-GB" sz="1800" dirty="0"/>
              <a:t>of </a:t>
            </a:r>
            <a:r>
              <a:rPr lang="en-GB" sz="1800" dirty="0" smtClean="0"/>
              <a:t>subsurface </a:t>
            </a: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lang="en-GB" sz="1800" dirty="0" smtClean="0"/>
              <a:t>/</a:t>
            </a:r>
            <a:r>
              <a:rPr lang="en-GB" sz="1800" dirty="0" smtClean="0">
                <a:solidFill>
                  <a:srgbClr val="FF0000"/>
                </a:solidFill>
              </a:rPr>
              <a:t>S</a:t>
            </a:r>
            <a:r>
              <a:rPr lang="en-GB" sz="1800" dirty="0" smtClean="0"/>
              <a:t> as </a:t>
            </a:r>
            <a:r>
              <a:rPr lang="en-GB" sz="1800" dirty="0"/>
              <a:t>well as their fluxes </a:t>
            </a:r>
            <a:r>
              <a:rPr lang="en-GB" sz="1800" dirty="0" smtClean="0"/>
              <a:t>(to pinpoint poorly represented processes) </a:t>
            </a:r>
            <a:r>
              <a:rPr lang="en-GB" sz="1800" dirty="0"/>
              <a:t>are </a:t>
            </a:r>
            <a:r>
              <a:rPr lang="en-GB" sz="1800" dirty="0" smtClean="0"/>
              <a:t>paramount.</a:t>
            </a:r>
          </a:p>
          <a:p>
            <a:pPr lvl="1"/>
            <a:r>
              <a:rPr lang="en-GB" sz="1600" dirty="0" smtClean="0"/>
              <a:t>OSNAP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04781" y="1426447"/>
            <a:ext cx="1818947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Implications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43600" y="1146425"/>
            <a:ext cx="0" cy="2196000"/>
          </a:xfrm>
          <a:prstGeom prst="line">
            <a:avLst/>
          </a:prstGeom>
          <a:ln w="101600">
            <a:solidFill>
              <a:schemeClr val="accent5">
                <a:alpha val="3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auto">
          <a:xfrm>
            <a:off x="2123728" y="3651870"/>
            <a:ext cx="6696744" cy="1368152"/>
          </a:xfrm>
          <a:prstGeom prst="rect">
            <a:avLst/>
          </a:prstGeom>
          <a:solidFill>
            <a:sysClr val="window" lastClr="FFFFFF">
              <a:alpha val="7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320000"/>
            <a:ext cx="1152000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781" y="1426447"/>
            <a:ext cx="1818947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Implications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43600" y="1146425"/>
            <a:ext cx="0" cy="2196000"/>
          </a:xfrm>
          <a:prstGeom prst="line">
            <a:avLst/>
          </a:prstGeom>
          <a:ln w="101600">
            <a:solidFill>
              <a:schemeClr val="accent5">
                <a:alpha val="3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64288" y="4443958"/>
            <a:ext cx="197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2"/>
                </a:solidFill>
              </a:rPr>
              <a:t>The end</a:t>
            </a:r>
            <a:endParaRPr lang="en-GB" sz="2800" dirty="0">
              <a:solidFill>
                <a:schemeClr val="bg2"/>
              </a:solidFill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68000" y="410400"/>
            <a:ext cx="6480000" cy="4374487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Poor </a:t>
            </a:r>
            <a:r>
              <a:rPr lang="en-GB" sz="2800" dirty="0"/>
              <a:t>skill in </a:t>
            </a:r>
            <a:r>
              <a:rPr lang="en-GB" sz="2800" dirty="0">
                <a:solidFill>
                  <a:schemeClr val="tx2"/>
                </a:solidFill>
              </a:rPr>
              <a:t>density/DSL</a:t>
            </a:r>
            <a:r>
              <a:rPr lang="en-GB" sz="2800" dirty="0"/>
              <a:t> </a:t>
            </a:r>
            <a:r>
              <a:rPr lang="en-GB" sz="2800" dirty="0" smtClean="0"/>
              <a:t>affects the </a:t>
            </a:r>
            <a:r>
              <a:rPr lang="en-GB" sz="2800" b="1" dirty="0" smtClean="0"/>
              <a:t>AMOC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Implications for predictions/projections </a:t>
            </a:r>
            <a:r>
              <a:rPr lang="en-GB" sz="1800" dirty="0"/>
              <a:t>of </a:t>
            </a:r>
            <a:r>
              <a:rPr lang="en-GB" sz="1800" b="1" dirty="0"/>
              <a:t>AMOC</a:t>
            </a:r>
            <a:r>
              <a:rPr lang="en-GB" sz="1800" dirty="0"/>
              <a:t> </a:t>
            </a:r>
            <a:r>
              <a:rPr lang="en-GB" sz="1800" i="1" dirty="0"/>
              <a:t>variability</a:t>
            </a:r>
            <a:r>
              <a:rPr lang="en-GB" sz="1800" dirty="0"/>
              <a:t> </a:t>
            </a:r>
            <a:r>
              <a:rPr lang="en-GB" sz="1800" dirty="0" smtClean="0"/>
              <a:t>– and any </a:t>
            </a:r>
            <a:r>
              <a:rPr lang="en-GB" sz="1800" dirty="0"/>
              <a:t>dynamical contribution to future </a:t>
            </a:r>
            <a:r>
              <a:rPr lang="en-GB" sz="1800" i="1" dirty="0" smtClean="0"/>
              <a:t>trends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May be the case in any prediction system where the </a:t>
            </a: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underlying climate model </a:t>
            </a:r>
            <a:r>
              <a:rPr lang="en-GB" sz="1800" dirty="0" smtClean="0"/>
              <a:t>and </a:t>
            </a:r>
            <a:r>
              <a:rPr lang="en-GB" sz="1800" dirty="0" smtClean="0">
                <a:solidFill>
                  <a:srgbClr val="FF0000"/>
                </a:solidFill>
              </a:rPr>
              <a:t>assimilation</a:t>
            </a:r>
            <a:r>
              <a:rPr lang="en-GB" sz="1800" dirty="0" smtClean="0"/>
              <a:t> disagree on the driver of </a:t>
            </a:r>
            <a:r>
              <a:rPr lang="en-GB" sz="1800" dirty="0" smtClean="0">
                <a:solidFill>
                  <a:schemeClr val="tx2"/>
                </a:solidFill>
              </a:rPr>
              <a:t>density</a:t>
            </a:r>
            <a:r>
              <a:rPr lang="en-GB" sz="1800" dirty="0" smtClean="0"/>
              <a:t> variability</a:t>
            </a:r>
          </a:p>
          <a:p>
            <a:pPr>
              <a:buFont typeface="+mj-lt"/>
              <a:buAutoNum type="arabicPeriod"/>
            </a:pPr>
            <a:r>
              <a:rPr lang="en-GB" sz="1800" dirty="0"/>
              <a:t>e</a:t>
            </a:r>
            <a:r>
              <a:rPr lang="en-GB" sz="1800" dirty="0" smtClean="0"/>
              <a:t>.g. Any model that has </a:t>
            </a: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temperature-dominated</a:t>
            </a:r>
            <a:r>
              <a:rPr lang="en-GB" sz="1800" dirty="0" smtClean="0"/>
              <a:t> near surface </a:t>
            </a:r>
            <a:r>
              <a:rPr lang="en-GB" sz="1800" dirty="0" smtClean="0">
                <a:solidFill>
                  <a:schemeClr val="tx2"/>
                </a:solidFill>
              </a:rPr>
              <a:t>density</a:t>
            </a:r>
            <a:r>
              <a:rPr lang="en-GB" sz="1800" dirty="0" smtClean="0"/>
              <a:t> variability in the Labrador Sea (primarily those with </a:t>
            </a:r>
            <a:r>
              <a:rPr lang="en-GB" sz="1800" dirty="0" smtClean="0">
                <a:solidFill>
                  <a:srgbClr val="FF0000"/>
                </a:solidFill>
              </a:rPr>
              <a:t>warm/salty</a:t>
            </a:r>
            <a:r>
              <a:rPr lang="en-GB" sz="1800" dirty="0" smtClean="0"/>
              <a:t> mean state biases, </a:t>
            </a:r>
            <a:r>
              <a:rPr lang="en-GB" sz="1800" i="1" dirty="0" smtClean="0"/>
              <a:t>cf. </a:t>
            </a:r>
            <a:r>
              <a:rPr lang="en-GB" sz="1800" u="sng" dirty="0" smtClean="0"/>
              <a:t>Introduction</a:t>
            </a:r>
            <a:r>
              <a:rPr lang="en-GB" sz="1800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To improve models, </a:t>
            </a:r>
            <a:r>
              <a:rPr lang="en-GB" sz="1800" dirty="0"/>
              <a:t>sustained </a:t>
            </a:r>
            <a:r>
              <a:rPr lang="en-GB" sz="1800" dirty="0" smtClean="0"/>
              <a:t>observations </a:t>
            </a:r>
            <a:r>
              <a:rPr lang="en-GB" sz="1800" dirty="0"/>
              <a:t>of </a:t>
            </a:r>
            <a:r>
              <a:rPr lang="en-GB" sz="1800" dirty="0" smtClean="0"/>
              <a:t>subsurface </a:t>
            </a: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lang="en-GB" sz="1800" dirty="0" smtClean="0"/>
              <a:t>/</a:t>
            </a:r>
            <a:r>
              <a:rPr lang="en-GB" sz="1800" dirty="0" smtClean="0">
                <a:solidFill>
                  <a:srgbClr val="FF0000"/>
                </a:solidFill>
              </a:rPr>
              <a:t>S</a:t>
            </a:r>
            <a:r>
              <a:rPr lang="en-GB" sz="1800" dirty="0" smtClean="0"/>
              <a:t> as </a:t>
            </a:r>
            <a:r>
              <a:rPr lang="en-GB" sz="1800" dirty="0"/>
              <a:t>well as their fluxes </a:t>
            </a:r>
            <a:r>
              <a:rPr lang="en-GB" sz="1800" dirty="0" smtClean="0"/>
              <a:t>(to pinpoint poorly represented processes) </a:t>
            </a:r>
            <a:r>
              <a:rPr lang="en-GB" sz="1800" dirty="0"/>
              <a:t>are </a:t>
            </a:r>
            <a:r>
              <a:rPr lang="en-GB" sz="1800" dirty="0" smtClean="0"/>
              <a:t>paramount.</a:t>
            </a:r>
          </a:p>
          <a:p>
            <a:pPr lvl="1"/>
            <a:r>
              <a:rPr lang="en-GB" sz="1600" dirty="0" smtClean="0"/>
              <a:t>OSNAP</a:t>
            </a:r>
            <a:endParaRPr lang="en-GB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7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0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_labsea_dens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555526"/>
            <a:ext cx="7029722" cy="2808312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811077"/>
              </p:ext>
            </p:extLst>
          </p:nvPr>
        </p:nvGraphicFramePr>
        <p:xfrm>
          <a:off x="1979712" y="3507854"/>
          <a:ext cx="6400081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4" imgW="2743200" imgH="431640" progId="Equation.3">
                  <p:embed/>
                </p:oleObj>
              </mc:Choice>
              <mc:Fallback>
                <p:oleObj name="Equation" r:id="rId4" imgW="2743200" imgH="4316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507854"/>
                        <a:ext cx="6400081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6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4237" y="483518"/>
            <a:ext cx="5149192" cy="4376160"/>
          </a:xfrm>
          <a:prstGeom prst="rect">
            <a:avLst/>
          </a:prstGeom>
        </p:spPr>
      </p:pic>
      <p:pic>
        <p:nvPicPr>
          <p:cNvPr id="9" name="Picture 8" descr="Figure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67494"/>
            <a:ext cx="2342361" cy="4684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2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47664" y="4011910"/>
            <a:ext cx="7272808" cy="81773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Links between </a:t>
            </a:r>
            <a:r>
              <a:rPr lang="en-GB" dirty="0" smtClean="0">
                <a:solidFill>
                  <a:schemeClr val="tx2"/>
                </a:solidFill>
              </a:rPr>
              <a:t>density-drivers</a:t>
            </a:r>
            <a:r>
              <a:rPr lang="en-GB" dirty="0" smtClean="0"/>
              <a:t>; </a:t>
            </a:r>
            <a:r>
              <a:rPr lang="en-GB" dirty="0" smtClean="0">
                <a:solidFill>
                  <a:schemeClr val="accent1"/>
                </a:solidFill>
              </a:rPr>
              <a:t>model mechanisms</a:t>
            </a:r>
            <a:r>
              <a:rPr lang="en-GB" dirty="0" smtClean="0"/>
              <a:t>; </a:t>
            </a:r>
            <a:r>
              <a:rPr lang="en-GB" dirty="0" smtClean="0">
                <a:solidFill>
                  <a:schemeClr val="accent3"/>
                </a:solidFill>
              </a:rPr>
              <a:t>ocean model resolution</a:t>
            </a:r>
            <a:endParaRPr lang="en-GB" dirty="0">
              <a:solidFill>
                <a:schemeClr val="accent3"/>
              </a:solidFill>
            </a:endParaRPr>
          </a:p>
        </p:txBody>
      </p:sp>
      <p:pic>
        <p:nvPicPr>
          <p:cNvPr id="12" name="Picture 11" descr="figure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918" y="123478"/>
            <a:ext cx="7076344" cy="3793538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>
          <a:xfrm>
            <a:off x="3347864" y="4843100"/>
            <a:ext cx="5688632" cy="330185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“Exploring the impact of CMIP5 model biases on the simulation of North Atlantic decadal variability” (2015)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781" y="1426447"/>
            <a:ext cx="1674931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Mechanisms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443600" y="1146425"/>
            <a:ext cx="0" cy="1901238"/>
          </a:xfrm>
          <a:prstGeom prst="line">
            <a:avLst/>
          </a:prstGeom>
          <a:ln w="101600">
            <a:solidFill>
              <a:schemeClr val="accent5">
                <a:alpha val="3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95486"/>
            <a:ext cx="2991817" cy="4677984"/>
          </a:xfrm>
          <a:prstGeom prst="rect">
            <a:avLst/>
          </a:prstGeom>
        </p:spPr>
      </p:pic>
      <p:pic>
        <p:nvPicPr>
          <p:cNvPr id="3" name="Picture 2" descr="Figure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95486"/>
            <a:ext cx="2991817" cy="467798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1835696" y="4515966"/>
            <a:ext cx="504056" cy="357504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292080" y="4515966"/>
            <a:ext cx="504056" cy="357504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4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68000" y="410400"/>
            <a:ext cx="6480000" cy="4374487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Poor </a:t>
            </a:r>
            <a:r>
              <a:rPr lang="en-GB" sz="2800" dirty="0"/>
              <a:t>skill in </a:t>
            </a:r>
            <a:r>
              <a:rPr lang="en-GB" sz="2800" dirty="0">
                <a:solidFill>
                  <a:schemeClr val="tx2"/>
                </a:solidFill>
              </a:rPr>
              <a:t>density/DSL</a:t>
            </a:r>
            <a:r>
              <a:rPr lang="en-GB" sz="2800" dirty="0"/>
              <a:t> </a:t>
            </a:r>
            <a:r>
              <a:rPr lang="en-GB" sz="2800" dirty="0" smtClean="0"/>
              <a:t>affects the </a:t>
            </a:r>
            <a:r>
              <a:rPr lang="en-GB" sz="2800" b="1" dirty="0" smtClean="0"/>
              <a:t>AMOC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Implications for predictions/projections </a:t>
            </a:r>
            <a:r>
              <a:rPr lang="en-GB" sz="1800" dirty="0"/>
              <a:t>of </a:t>
            </a:r>
            <a:r>
              <a:rPr lang="en-GB" sz="1800" b="1" dirty="0"/>
              <a:t>AMOC</a:t>
            </a:r>
            <a:r>
              <a:rPr lang="en-GB" sz="1800" dirty="0"/>
              <a:t> </a:t>
            </a:r>
            <a:r>
              <a:rPr lang="en-GB" sz="1800" i="1" dirty="0"/>
              <a:t>variability</a:t>
            </a:r>
            <a:r>
              <a:rPr lang="en-GB" sz="1800" dirty="0"/>
              <a:t> </a:t>
            </a:r>
            <a:r>
              <a:rPr lang="en-GB" sz="1800" dirty="0" smtClean="0"/>
              <a:t>– and any </a:t>
            </a:r>
            <a:r>
              <a:rPr lang="en-GB" sz="1800" dirty="0"/>
              <a:t>dynamical contribution to future </a:t>
            </a:r>
            <a:r>
              <a:rPr lang="en-GB" sz="1800" i="1" dirty="0" smtClean="0"/>
              <a:t>trends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May be the case in any prediction system where the </a:t>
            </a: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underlying climate model </a:t>
            </a:r>
            <a:r>
              <a:rPr lang="en-GB" sz="1800" dirty="0" smtClean="0"/>
              <a:t>and </a:t>
            </a:r>
            <a:r>
              <a:rPr lang="en-GB" sz="1800" dirty="0" smtClean="0">
                <a:solidFill>
                  <a:srgbClr val="FF0000"/>
                </a:solidFill>
              </a:rPr>
              <a:t>assimilation</a:t>
            </a:r>
            <a:r>
              <a:rPr lang="en-GB" sz="1800" dirty="0" smtClean="0"/>
              <a:t> disagree on the driver of </a:t>
            </a:r>
            <a:r>
              <a:rPr lang="en-GB" sz="1800" dirty="0" smtClean="0">
                <a:solidFill>
                  <a:schemeClr val="tx2"/>
                </a:solidFill>
              </a:rPr>
              <a:t>density</a:t>
            </a:r>
            <a:r>
              <a:rPr lang="en-GB" sz="1800" dirty="0" smtClean="0"/>
              <a:t> variability</a:t>
            </a:r>
          </a:p>
          <a:p>
            <a:pPr>
              <a:buFont typeface="+mj-lt"/>
              <a:buAutoNum type="arabicPeriod"/>
            </a:pPr>
            <a:r>
              <a:rPr lang="en-GB" sz="1800" dirty="0"/>
              <a:t>e</a:t>
            </a:r>
            <a:r>
              <a:rPr lang="en-GB" sz="1800" dirty="0" smtClean="0"/>
              <a:t>.g. Any model that has </a:t>
            </a: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temperature-dominated</a:t>
            </a:r>
            <a:r>
              <a:rPr lang="en-GB" sz="1800" dirty="0" smtClean="0"/>
              <a:t> near surface </a:t>
            </a:r>
            <a:r>
              <a:rPr lang="en-GB" sz="1800" dirty="0" smtClean="0">
                <a:solidFill>
                  <a:schemeClr val="tx2"/>
                </a:solidFill>
              </a:rPr>
              <a:t>density</a:t>
            </a:r>
            <a:r>
              <a:rPr lang="en-GB" sz="1800" dirty="0" smtClean="0"/>
              <a:t> variability in the Labrador Sea (primarily those with </a:t>
            </a:r>
            <a:r>
              <a:rPr lang="en-GB" sz="1800" dirty="0" smtClean="0">
                <a:solidFill>
                  <a:srgbClr val="FF0000"/>
                </a:solidFill>
              </a:rPr>
              <a:t>warm/salty</a:t>
            </a:r>
            <a:r>
              <a:rPr lang="en-GB" sz="1800" dirty="0" smtClean="0"/>
              <a:t> mean state biases, </a:t>
            </a:r>
            <a:r>
              <a:rPr lang="en-GB" sz="1800" i="1" dirty="0" smtClean="0"/>
              <a:t>cf. </a:t>
            </a:r>
            <a:r>
              <a:rPr lang="en-GB" sz="1800" u="sng" dirty="0" smtClean="0"/>
              <a:t>Introduction</a:t>
            </a:r>
            <a:r>
              <a:rPr lang="en-GB" sz="1800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To improve models, </a:t>
            </a:r>
            <a:r>
              <a:rPr lang="en-GB" sz="1800" dirty="0"/>
              <a:t>sustained </a:t>
            </a:r>
            <a:r>
              <a:rPr lang="en-GB" sz="1800" dirty="0" smtClean="0"/>
              <a:t>observations </a:t>
            </a:r>
            <a:r>
              <a:rPr lang="en-GB" sz="1800" dirty="0"/>
              <a:t>of </a:t>
            </a:r>
            <a:r>
              <a:rPr lang="en-GB" sz="1800" dirty="0" smtClean="0"/>
              <a:t>subsurface </a:t>
            </a: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lang="en-GB" sz="1800" dirty="0" smtClean="0"/>
              <a:t>/</a:t>
            </a:r>
            <a:r>
              <a:rPr lang="en-GB" sz="1800" dirty="0" smtClean="0">
                <a:solidFill>
                  <a:srgbClr val="FF0000"/>
                </a:solidFill>
              </a:rPr>
              <a:t>S</a:t>
            </a:r>
            <a:r>
              <a:rPr lang="en-GB" sz="1800" dirty="0" smtClean="0"/>
              <a:t> as </a:t>
            </a:r>
            <a:r>
              <a:rPr lang="en-GB" sz="1800" dirty="0"/>
              <a:t>well as their fluxes </a:t>
            </a:r>
            <a:r>
              <a:rPr lang="en-GB" sz="1800" dirty="0" smtClean="0"/>
              <a:t>(to pinpoint poorly represented processes) </a:t>
            </a:r>
            <a:r>
              <a:rPr lang="en-GB" sz="1800" dirty="0"/>
              <a:t>are </a:t>
            </a:r>
            <a:r>
              <a:rPr lang="en-GB" sz="1800" dirty="0" smtClean="0"/>
              <a:t>paramount.</a:t>
            </a:r>
          </a:p>
          <a:p>
            <a:pPr lvl="1"/>
            <a:r>
              <a:rPr lang="en-GB" sz="1600" dirty="0" smtClean="0"/>
              <a:t>OSNAP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04781" y="1426447"/>
            <a:ext cx="1818947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Implications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43600" y="1146425"/>
            <a:ext cx="0" cy="2196000"/>
          </a:xfrm>
          <a:prstGeom prst="line">
            <a:avLst/>
          </a:prstGeom>
          <a:ln w="101600">
            <a:solidFill>
              <a:schemeClr val="accent5">
                <a:alpha val="3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320000"/>
            <a:ext cx="1152000" cy="7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7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83768" y="555526"/>
            <a:ext cx="5544616" cy="4176464"/>
          </a:xfrm>
        </p:spPr>
        <p:txBody>
          <a:bodyPr/>
          <a:lstStyle/>
          <a:p>
            <a:pPr>
              <a:buNone/>
            </a:pPr>
            <a:r>
              <a:rPr lang="en-GB" sz="2800" dirty="0" smtClean="0"/>
              <a:t>Two hypotheses:</a:t>
            </a:r>
          </a:p>
          <a:p>
            <a:pPr marL="673894" lvl="1" indent="-342900">
              <a:buFont typeface="+mj-lt"/>
              <a:buAutoNum type="arabicPeriod"/>
            </a:pPr>
            <a:r>
              <a:rPr lang="en-GB" sz="2400" dirty="0" smtClean="0"/>
              <a:t>In PI Control simulations, model biases (NA SPG) systematically affect what we interpret controls density changes</a:t>
            </a:r>
          </a:p>
          <a:p>
            <a:pPr marL="673894" lvl="1" indent="-342900">
              <a:buFont typeface="+mj-lt"/>
              <a:buAutoNum type="arabicPeriod"/>
            </a:pPr>
            <a:r>
              <a:rPr lang="en-GB" sz="2400" dirty="0" smtClean="0"/>
              <a:t>What controls density changes then has some systematic effect on the reported mechanism of variability and the timescales involved</a:t>
            </a:r>
          </a:p>
          <a:p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781" y="1426447"/>
            <a:ext cx="1818948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Introduction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43600" y="1146425"/>
            <a:ext cx="0" cy="1901238"/>
          </a:xfrm>
          <a:prstGeom prst="line">
            <a:avLst/>
          </a:prstGeom>
          <a:ln w="101600">
            <a:solidFill>
              <a:schemeClr val="accent5">
                <a:alpha val="3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 useBgFill="1">
        <p:nvSpPr>
          <p:cNvPr id="7" name="Rectangle 6"/>
          <p:cNvSpPr/>
          <p:nvPr/>
        </p:nvSpPr>
        <p:spPr>
          <a:xfrm>
            <a:off x="3347864" y="4843100"/>
            <a:ext cx="5688632" cy="330185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r"/>
            <a:r>
              <a:rPr lang="en-GB" sz="900" dirty="0">
                <a:solidFill>
                  <a:schemeClr val="bg2"/>
                </a:solidFill>
              </a:rPr>
              <a:t>“Exploring the impact of CMIP5 model biases on the simulation of North Atlantic decadal variability” (2015)</a:t>
            </a:r>
          </a:p>
          <a:p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20000"/>
            <a:ext cx="1152000" cy="7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6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/>
          <p:cNvSpPr/>
          <p:nvPr/>
        </p:nvSpPr>
        <p:spPr>
          <a:xfrm>
            <a:off x="3347864" y="4843100"/>
            <a:ext cx="5688632" cy="330185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r"/>
            <a:r>
              <a:rPr lang="en-GB" sz="900" dirty="0">
                <a:solidFill>
                  <a:schemeClr val="bg2"/>
                </a:solidFill>
              </a:rPr>
              <a:t>“Exploring the impact of CMIP5 model biases on the simulation of North Atlantic decadal variability” (2015)</a:t>
            </a:r>
          </a:p>
          <a:p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6" name="Picture 5" descr="figure5_supp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2299" y="311737"/>
            <a:ext cx="6181702" cy="463627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97754" y="3089642"/>
            <a:ext cx="1366836" cy="1349279"/>
            <a:chOff x="1605109" y="3184689"/>
            <a:chExt cx="1366836" cy="1349279"/>
          </a:xfrm>
        </p:grpSpPr>
        <p:pic>
          <p:nvPicPr>
            <p:cNvPr id="8" name="Picture 7" descr="Ocean_currents_1943_(borderless)3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BFF"/>
                </a:clrFrom>
                <a:clrTo>
                  <a:srgbClr val="FFFBFF">
                    <a:alpha val="0"/>
                  </a:srgbClr>
                </a:clrTo>
              </a:clrChange>
            </a:blip>
            <a:srcRect l="48319" t="10762" r="30533" b="55879"/>
            <a:stretch>
              <a:fillRect/>
            </a:stretch>
          </p:blipFill>
          <p:spPr>
            <a:xfrm>
              <a:off x="1607400" y="3507854"/>
              <a:ext cx="1362254" cy="102611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1919937" y="3860059"/>
              <a:ext cx="250829" cy="2708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lnSpc>
                  <a:spcPct val="85000"/>
                </a:lnSpc>
              </a:pPr>
              <a:endParaRPr lang="en-GB" sz="33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05109" y="3184689"/>
              <a:ext cx="1366836" cy="323165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>
                  <a:solidFill>
                    <a:schemeClr val="tx1"/>
                  </a:solidFill>
                </a:rPr>
                <a:t>Labrador Sea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4780" y="1426447"/>
            <a:ext cx="2638771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Temperature and salinity biases in CMIP5 PI Control simulations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443600" y="1146425"/>
            <a:ext cx="0" cy="1901238"/>
          </a:xfrm>
          <a:prstGeom prst="line">
            <a:avLst/>
          </a:prstGeom>
          <a:ln w="101600">
            <a:solidFill>
              <a:schemeClr val="accent5">
                <a:alpha val="3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78921"/>
            <a:ext cx="1152000" cy="7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/>
          <p:nvPr/>
        </p:nvSpPr>
        <p:spPr>
          <a:xfrm>
            <a:off x="3347864" y="4843100"/>
            <a:ext cx="5688632" cy="330185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r"/>
            <a:r>
              <a:rPr lang="en-GB" sz="900" dirty="0">
                <a:solidFill>
                  <a:schemeClr val="bg2"/>
                </a:solidFill>
              </a:rPr>
              <a:t>“Exploring the impact of CMIP5 model biases on the simulation of North Atlantic decadal variability” (2015)</a:t>
            </a:r>
          </a:p>
          <a:p>
            <a:endParaRPr lang="en-GB" sz="800" dirty="0">
              <a:solidFill>
                <a:schemeClr val="bg2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67745" y="123478"/>
            <a:ext cx="6994893" cy="4575606"/>
            <a:chOff x="2041603" y="267494"/>
            <a:chExt cx="7073793" cy="4608512"/>
          </a:xfrm>
        </p:grpSpPr>
        <p:pic>
          <p:nvPicPr>
            <p:cNvPr id="21" name="Picture 20" descr="figure3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81119" y="267494"/>
              <a:ext cx="6134277" cy="4608512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/>
            <p:nvPr/>
          </p:nvCxnSpPr>
          <p:spPr>
            <a:xfrm flipV="1">
              <a:off x="2922530" y="555526"/>
              <a:ext cx="0" cy="1602178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" name="Straight Arrow Connector 22"/>
            <p:cNvCxnSpPr/>
            <p:nvPr/>
          </p:nvCxnSpPr>
          <p:spPr>
            <a:xfrm flipV="1">
              <a:off x="2922530" y="2571750"/>
              <a:ext cx="0" cy="1728192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headEnd type="arrow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4" name="TextBox 23"/>
            <p:cNvSpPr txBox="1"/>
            <p:nvPr/>
          </p:nvSpPr>
          <p:spPr>
            <a:xfrm rot="16200000">
              <a:off x="1704023" y="1156559"/>
              <a:ext cx="1836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kern="0" dirty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Temperature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2001056" y="3235791"/>
              <a:ext cx="12421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kern="0" dirty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Salinity</a:t>
              </a:r>
              <a:endParaRPr lang="en-GB" sz="1500" kern="0" dirty="0">
                <a:solidFill>
                  <a:prstClr val="black"/>
                </a:solidFill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3851920" y="4876006"/>
              <a:ext cx="1656184" cy="0"/>
            </a:xfrm>
            <a:prstGeom prst="line">
              <a:avLst/>
            </a:prstGeom>
            <a:ln w="254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>
              <a:off x="6876256" y="4876006"/>
              <a:ext cx="1368152" cy="0"/>
            </a:xfrm>
            <a:prstGeom prst="line">
              <a:avLst/>
            </a:prstGeom>
            <a:ln w="254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6200000">
              <a:off x="828245" y="2013107"/>
              <a:ext cx="2949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2"/>
                  </a:solidFill>
                </a:rPr>
                <a:t>Density driver</a:t>
              </a:r>
              <a:endParaRPr lang="en-GB" sz="2800" dirty="0">
                <a:solidFill>
                  <a:schemeClr val="bg2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04781" y="1426447"/>
            <a:ext cx="1962964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Relationship between density-drivers and biases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1443600" y="1146425"/>
            <a:ext cx="0" cy="1901238"/>
          </a:xfrm>
          <a:prstGeom prst="line">
            <a:avLst/>
          </a:prstGeom>
          <a:ln w="101600">
            <a:solidFill>
              <a:schemeClr val="accent5">
                <a:alpha val="3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320000"/>
            <a:ext cx="1152000" cy="72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This study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320000"/>
            <a:ext cx="1152000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5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88224" y="4778715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2"/>
                </a:solidFill>
              </a:rPr>
              <a:t>IPCC:AR5, from </a:t>
            </a:r>
            <a:r>
              <a:rPr lang="en-GB" sz="900" dirty="0" err="1">
                <a:solidFill>
                  <a:schemeClr val="bg2"/>
                </a:solidFill>
              </a:rPr>
              <a:t>Meehl</a:t>
            </a:r>
            <a:r>
              <a:rPr lang="en-GB" sz="900" dirty="0">
                <a:solidFill>
                  <a:schemeClr val="bg2"/>
                </a:solidFill>
              </a:rPr>
              <a:t> et al. (2009)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781" y="1426447"/>
            <a:ext cx="1674931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DePreSys3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443600" y="1146425"/>
            <a:ext cx="0" cy="1901238"/>
          </a:xfrm>
          <a:prstGeom prst="line">
            <a:avLst/>
          </a:prstGeom>
          <a:ln w="101600">
            <a:solidFill>
              <a:schemeClr val="accent5">
                <a:alpha val="3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" name="Picture 7" descr="AR5Box11.1Fig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7" t="2755" r="1142" b="2433"/>
          <a:stretch>
            <a:fillRect/>
          </a:stretch>
        </p:blipFill>
        <p:spPr>
          <a:xfrm>
            <a:off x="3491880" y="2283718"/>
            <a:ext cx="5410116" cy="249499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051720" y="483518"/>
            <a:ext cx="4608020" cy="342357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Atmosphere and ocean “decadal” prediction system</a:t>
            </a:r>
          </a:p>
          <a:p>
            <a:pPr lvl="1"/>
            <a:r>
              <a:rPr lang="en-GB" dirty="0" smtClean="0"/>
              <a:t>NEMO v3.4 </a:t>
            </a:r>
            <a:r>
              <a:rPr lang="en-GB" i="1" dirty="0" smtClean="0"/>
              <a:t>ORCA025</a:t>
            </a:r>
            <a:r>
              <a:rPr lang="en-GB" dirty="0" smtClean="0"/>
              <a:t>, GA6.0 </a:t>
            </a:r>
            <a:r>
              <a:rPr lang="en-GB" i="1" dirty="0" smtClean="0"/>
              <a:t>N216</a:t>
            </a:r>
          </a:p>
          <a:p>
            <a:pPr lvl="1"/>
            <a:r>
              <a:rPr lang="en-GB" dirty="0" smtClean="0"/>
              <a:t>Full field assimilation</a:t>
            </a:r>
          </a:p>
          <a:p>
            <a:pPr lvl="1"/>
            <a:r>
              <a:rPr lang="en-GB" dirty="0" smtClean="0"/>
              <a:t>21 start dates, 10 ensemble members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320000"/>
            <a:ext cx="1152000" cy="7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7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igure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3" y="267494"/>
            <a:ext cx="6347072" cy="4673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781" y="1426447"/>
            <a:ext cx="2178987" cy="163121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Labrador Sea: Density and contributions from T/S in “</a:t>
            </a:r>
            <a:r>
              <a:rPr lang="en-GB" sz="2000" dirty="0" err="1" smtClean="0">
                <a:solidFill>
                  <a:schemeClr val="tx1"/>
                </a:solidFill>
              </a:rPr>
              <a:t>obs</a:t>
            </a:r>
            <a:r>
              <a:rPr lang="en-GB" sz="2000" dirty="0" smtClean="0">
                <a:solidFill>
                  <a:schemeClr val="tx1"/>
                </a:solidFill>
              </a:rPr>
              <a:t>” and assimilation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443600" y="1146425"/>
            <a:ext cx="0" cy="2196000"/>
          </a:xfrm>
          <a:prstGeom prst="line">
            <a:avLst/>
          </a:prstGeom>
          <a:ln w="101600">
            <a:solidFill>
              <a:schemeClr val="accent5">
                <a:alpha val="3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05407" y="780427"/>
            <a:ext cx="818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2"/>
                </a:solidFill>
              </a:rPr>
              <a:t>(</a:t>
            </a:r>
            <a:r>
              <a:rPr lang="en-GB" sz="1400" dirty="0" err="1" smtClean="0">
                <a:solidFill>
                  <a:schemeClr val="bg2"/>
                </a:solidFill>
              </a:rPr>
              <a:t>obs</a:t>
            </a:r>
            <a:r>
              <a:rPr lang="en-GB" sz="1400" dirty="0">
                <a:solidFill>
                  <a:schemeClr val="bg2"/>
                </a:solidFill>
              </a:rPr>
              <a:t>)</a:t>
            </a:r>
            <a:endParaRPr lang="en-GB" sz="1400" dirty="0" smtClean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1965" y="1181936"/>
            <a:ext cx="818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2"/>
                </a:solidFill>
              </a:rPr>
              <a:t>(</a:t>
            </a:r>
            <a:r>
              <a:rPr lang="en-GB" sz="1400" dirty="0" err="1" smtClean="0">
                <a:solidFill>
                  <a:schemeClr val="bg2"/>
                </a:solidFill>
              </a:rPr>
              <a:t>assim</a:t>
            </a:r>
            <a:r>
              <a:rPr lang="en-GB" sz="1400" dirty="0" smtClean="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320000"/>
            <a:ext cx="1152000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" y="51312"/>
            <a:ext cx="568543" cy="1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0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master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METcorporate</Template>
  <TotalTime>1148</TotalTime>
  <Words>1280</Words>
  <Application>Microsoft Office PowerPoint</Application>
  <PresentationFormat>On-screen Show (16:9)</PresentationFormat>
  <Paragraphs>119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ＭＳ Ｐゴシック</vt:lpstr>
      <vt:lpstr>Arial</vt:lpstr>
      <vt:lpstr>Blank master</vt:lpstr>
      <vt:lpstr>Equation</vt:lpstr>
      <vt:lpstr>The impact of Labrador Sea temperature and salinity variability on the subpolar AMOC in a decadal prediction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slides</vt:lpstr>
      <vt:lpstr>PowerPoint Presentation</vt:lpstr>
      <vt:lpstr>PowerPoint Presentation</vt:lpstr>
      <vt:lpstr>PowerPoint Presentation</vt:lpstr>
      <vt:lpstr>PowerPoint Presentation</vt:lpstr>
    </vt:vector>
  </TitlesOfParts>
  <Company>Met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helen.chater</dc:creator>
  <dc:description>submitted 26.7.2005     CHG015666 refers</dc:description>
  <cp:lastModifiedBy>matthew.menary</cp:lastModifiedBy>
  <cp:revision>127</cp:revision>
  <cp:lastPrinted>2004-10-15T09:34:20Z</cp:lastPrinted>
  <dcterms:created xsi:type="dcterms:W3CDTF">2009-08-03T14:32:49Z</dcterms:created>
  <dcterms:modified xsi:type="dcterms:W3CDTF">2017-05-08T10:11:08Z</dcterms:modified>
</cp:coreProperties>
</file>