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04" r:id="rId3"/>
    <p:sldId id="257" r:id="rId4"/>
    <p:sldId id="315" r:id="rId5"/>
    <p:sldId id="306" r:id="rId6"/>
    <p:sldId id="313" r:id="rId7"/>
    <p:sldId id="308" r:id="rId8"/>
    <p:sldId id="316" r:id="rId9"/>
    <p:sldId id="320" r:id="rId10"/>
    <p:sldId id="301" r:id="rId11"/>
    <p:sldId id="261" r:id="rId12"/>
    <p:sldId id="262" r:id="rId13"/>
    <p:sldId id="275" r:id="rId14"/>
    <p:sldId id="319" r:id="rId15"/>
    <p:sldId id="326" r:id="rId16"/>
    <p:sldId id="321" r:id="rId17"/>
    <p:sldId id="265" r:id="rId18"/>
    <p:sldId id="267" r:id="rId19"/>
    <p:sldId id="318" r:id="rId20"/>
    <p:sldId id="268" r:id="rId21"/>
    <p:sldId id="269" r:id="rId22"/>
    <p:sldId id="281" r:id="rId23"/>
    <p:sldId id="271" r:id="rId24"/>
    <p:sldId id="323" r:id="rId25"/>
    <p:sldId id="266" r:id="rId26"/>
    <p:sldId id="32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3D3A"/>
    <a:srgbClr val="C6D9F1"/>
    <a:srgbClr val="FD5830"/>
    <a:srgbClr val="1111B1"/>
    <a:srgbClr val="1023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22" autoAdjust="0"/>
  </p:normalViewPr>
  <p:slideViewPr>
    <p:cSldViewPr>
      <p:cViewPr>
        <p:scale>
          <a:sx n="70" d="100"/>
          <a:sy n="70" d="100"/>
        </p:scale>
        <p:origin x="1046" y="2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B6A7B0-8E15-41E4-B646-68BED1D23549}" type="datetimeFigureOut">
              <a:rPr lang="en-CA" smtClean="0"/>
              <a:pPr/>
              <a:t>2017-05-07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DA4242-A1BA-4B44-8C1D-4581241485FF}" type="slidenum">
              <a:rPr lang="en-CA" smtClean="0"/>
              <a:pPr/>
              <a:t>‹#›</a:t>
            </a:fld>
            <a:endParaRPr lang="en-CA"/>
          </a:p>
        </p:txBody>
      </p:sp>
    </p:spTree>
    <p:extLst>
      <p:ext uri="{BB962C8B-B14F-4D97-AF65-F5344CB8AC3E}">
        <p14:creationId xmlns:p14="http://schemas.microsoft.com/office/powerpoint/2010/main" val="434943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0D4299-B0FD-4655-A001-1BD758B7FDF1}" type="slidenum">
              <a:rPr lang="en-US" smtClean="0"/>
              <a:pPr/>
              <a:t>2</a:t>
            </a:fld>
            <a:endParaRPr lang="en-US" dirty="0"/>
          </a:p>
        </p:txBody>
      </p:sp>
    </p:spTree>
    <p:extLst>
      <p:ext uri="{BB962C8B-B14F-4D97-AF65-F5344CB8AC3E}">
        <p14:creationId xmlns:p14="http://schemas.microsoft.com/office/powerpoint/2010/main" val="4151990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0D4299-B0FD-4655-A001-1BD758B7FDF1}" type="slidenum">
              <a:rPr lang="en-US" smtClean="0"/>
              <a:pPr/>
              <a:t>3</a:t>
            </a:fld>
            <a:endParaRPr lang="en-US" dirty="0"/>
          </a:p>
        </p:txBody>
      </p:sp>
    </p:spTree>
    <p:extLst>
      <p:ext uri="{BB962C8B-B14F-4D97-AF65-F5344CB8AC3E}">
        <p14:creationId xmlns:p14="http://schemas.microsoft.com/office/powerpoint/2010/main" val="3017865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B3A34-6C04-4298-860E-FFFA472F8A9D}" type="slidenum">
              <a:rPr lang="en-US" smtClean="0"/>
              <a:pPr/>
              <a:t>5</a:t>
            </a:fld>
            <a:endParaRPr lang="en-US" dirty="0"/>
          </a:p>
        </p:txBody>
      </p:sp>
    </p:spTree>
    <p:extLst>
      <p:ext uri="{BB962C8B-B14F-4D97-AF65-F5344CB8AC3E}">
        <p14:creationId xmlns:p14="http://schemas.microsoft.com/office/powerpoint/2010/main" val="246855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DA4242-A1BA-4B44-8C1D-4581241485FF}" type="slidenum">
              <a:rPr lang="en-CA" smtClean="0"/>
              <a:pPr/>
              <a:t>6</a:t>
            </a:fld>
            <a:endParaRPr lang="en-CA"/>
          </a:p>
        </p:txBody>
      </p:sp>
    </p:spTree>
    <p:extLst>
      <p:ext uri="{BB962C8B-B14F-4D97-AF65-F5344CB8AC3E}">
        <p14:creationId xmlns:p14="http://schemas.microsoft.com/office/powerpoint/2010/main" val="201580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4224004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31605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4197874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769529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129592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3495637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3354640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4256585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3543577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45577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54DB24-92A8-4D8B-87BF-EC1EBF6620A8}" type="datetimeFigureOut">
              <a:rPr lang="en-CA" smtClean="0"/>
              <a:pPr/>
              <a:t>2017-05-07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341F16B-BE1F-4D83-87E3-79117767ED0E}" type="slidenum">
              <a:rPr lang="en-CA" smtClean="0"/>
              <a:pPr/>
              <a:t>‹#›</a:t>
            </a:fld>
            <a:endParaRPr lang="en-CA"/>
          </a:p>
        </p:txBody>
      </p:sp>
    </p:spTree>
    <p:extLst>
      <p:ext uri="{BB962C8B-B14F-4D97-AF65-F5344CB8AC3E}">
        <p14:creationId xmlns:p14="http://schemas.microsoft.com/office/powerpoint/2010/main" val="68176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54DB24-92A8-4D8B-87BF-EC1EBF6620A8}" type="datetimeFigureOut">
              <a:rPr lang="en-CA" smtClean="0"/>
              <a:pPr/>
              <a:t>2017-05-07</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1F16B-BE1F-4D83-87E3-79117767ED0E}" type="slidenum">
              <a:rPr lang="en-CA" smtClean="0"/>
              <a:pPr/>
              <a:t>‹#›</a:t>
            </a:fld>
            <a:endParaRPr lang="en-CA"/>
          </a:p>
        </p:txBody>
      </p:sp>
    </p:spTree>
    <p:extLst>
      <p:ext uri="{BB962C8B-B14F-4D97-AF65-F5344CB8AC3E}">
        <p14:creationId xmlns:p14="http://schemas.microsoft.com/office/powerpoint/2010/main" val="2435012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gif"/><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9.gif"/><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6.png"/><Relationship Id="rId10" Type="http://schemas.openxmlformats.org/officeDocument/2006/relationships/image" Target="../media/image2.png"/><Relationship Id="rId4" Type="http://schemas.openxmlformats.org/officeDocument/2006/relationships/image" Target="../media/image55.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2.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5.png"/><Relationship Id="rId7"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4.jpeg"/><Relationship Id="rId13" Type="http://schemas.microsoft.com/office/2007/relationships/hdphoto" Target="../media/hdphoto13.wdp"/><Relationship Id="rId18" Type="http://schemas.openxmlformats.org/officeDocument/2006/relationships/image" Target="../media/image2.pn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1.png"/><Relationship Id="rId2" Type="http://schemas.openxmlformats.org/officeDocument/2006/relationships/image" Target="../media/image69.png"/><Relationship Id="rId16" Type="http://schemas.microsoft.com/office/2007/relationships/hdphoto" Target="../media/hdphoto14.wdp"/><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77.jpeg"/><Relationship Id="rId5" Type="http://schemas.openxmlformats.org/officeDocument/2006/relationships/image" Target="../media/image72.png"/><Relationship Id="rId15" Type="http://schemas.openxmlformats.org/officeDocument/2006/relationships/image" Target="../media/image80.png"/><Relationship Id="rId10" Type="http://schemas.openxmlformats.org/officeDocument/2006/relationships/image" Target="../media/image76.jpeg"/><Relationship Id="rId4" Type="http://schemas.openxmlformats.org/officeDocument/2006/relationships/image" Target="../media/image71.png"/><Relationship Id="rId9" Type="http://schemas.openxmlformats.org/officeDocument/2006/relationships/image" Target="../media/image75.jpeg"/><Relationship Id="rId14"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9.jpeg"/><Relationship Id="rId3" Type="http://schemas.openxmlformats.org/officeDocument/2006/relationships/image" Target="../media/image83.png"/><Relationship Id="rId7" Type="http://schemas.openxmlformats.org/officeDocument/2006/relationships/image" Target="../media/image52.png"/><Relationship Id="rId12" Type="http://schemas.microsoft.com/office/2007/relationships/hdphoto" Target="../media/hdphoto16.wdp"/><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8.png"/><Relationship Id="rId5" Type="http://schemas.microsoft.com/office/2007/relationships/hdphoto" Target="../media/hdphoto15.wdp"/><Relationship Id="rId15" Type="http://schemas.openxmlformats.org/officeDocument/2006/relationships/image" Target="../media/image90.png"/><Relationship Id="rId10" Type="http://schemas.openxmlformats.org/officeDocument/2006/relationships/image" Target="../media/image87.png"/><Relationship Id="rId4" Type="http://schemas.openxmlformats.org/officeDocument/2006/relationships/image" Target="../media/image84.png"/><Relationship Id="rId9" Type="http://schemas.openxmlformats.org/officeDocument/2006/relationships/image" Target="../media/image86.png"/><Relationship Id="rId14" Type="http://schemas.microsoft.com/office/2007/relationships/hdphoto" Target="../media/hdphoto17.wdp"/></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6.gif"/><Relationship Id="rId4" Type="http://schemas.microsoft.com/office/2007/relationships/hdphoto" Target="../media/hdphoto18.wdp"/></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pn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104.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0.jpeg"/><Relationship Id="rId11" Type="http://schemas.microsoft.com/office/2007/relationships/hdphoto" Target="../media/hdphoto20.wdp"/><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49.gif"/><Relationship Id="rId9" Type="http://schemas.microsoft.com/office/2007/relationships/hdphoto" Target="../media/hdphoto19.wdp"/><Relationship Id="rId1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21.wdp"/><Relationship Id="rId7" Type="http://schemas.microsoft.com/office/2007/relationships/hdphoto" Target="../media/hdphoto22.wdp"/><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23.wdp"/><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13" Type="http://schemas.openxmlformats.org/officeDocument/2006/relationships/slide" Target="slide10.xml"/><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4.png"/><Relationship Id="rId21" Type="http://schemas.openxmlformats.org/officeDocument/2006/relationships/image" Target="../media/image16.png"/><Relationship Id="rId34" Type="http://schemas.openxmlformats.org/officeDocument/2006/relationships/image" Target="../media/image27.png"/><Relationship Id="rId7" Type="http://schemas.openxmlformats.org/officeDocument/2006/relationships/slide" Target="slide17.xml"/><Relationship Id="rId12" Type="http://schemas.openxmlformats.org/officeDocument/2006/relationships/image" Target="../media/image9.pn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image" Target="../media/image15.png"/><Relationship Id="rId29"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slide" Target="slide25.xml"/><Relationship Id="rId24" Type="http://schemas.openxmlformats.org/officeDocument/2006/relationships/image" Target="../media/image19.png"/><Relationship Id="rId32" Type="http://schemas.openxmlformats.org/officeDocument/2006/relationships/image" Target="../media/image25.png"/><Relationship Id="rId5" Type="http://schemas.microsoft.com/office/2007/relationships/hdphoto" Target="../media/hdphoto1.wdp"/><Relationship Id="rId15" Type="http://schemas.openxmlformats.org/officeDocument/2006/relationships/slide" Target="slide22.xml"/><Relationship Id="rId23" Type="http://schemas.openxmlformats.org/officeDocument/2006/relationships/image" Target="../media/image18.png"/><Relationship Id="rId28" Type="http://schemas.openxmlformats.org/officeDocument/2006/relationships/image" Target="../media/image23.png"/><Relationship Id="rId36" Type="http://schemas.openxmlformats.org/officeDocument/2006/relationships/image" Target="../media/image2.png"/><Relationship Id="rId10" Type="http://schemas.openxmlformats.org/officeDocument/2006/relationships/image" Target="../media/image8.png"/><Relationship Id="rId19" Type="http://schemas.openxmlformats.org/officeDocument/2006/relationships/image" Target="../media/image14.png"/><Relationship Id="rId31" Type="http://schemas.microsoft.com/office/2007/relationships/hdphoto" Target="../media/hdphoto3.wdp"/><Relationship Id="rId4" Type="http://schemas.openxmlformats.org/officeDocument/2006/relationships/image" Target="../media/image5.png"/><Relationship Id="rId9" Type="http://schemas.openxmlformats.org/officeDocument/2006/relationships/slide" Target="slide20.xml"/><Relationship Id="rId14" Type="http://schemas.openxmlformats.org/officeDocument/2006/relationships/image" Target="../media/image10.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4.png"/><Relationship Id="rId35" Type="http://schemas.openxmlformats.org/officeDocument/2006/relationships/image" Target="../media/image28.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4.wdp"/><Relationship Id="rId7" Type="http://schemas.openxmlformats.org/officeDocument/2006/relationships/image" Target="../media/image33.png"/><Relationship Id="rId12"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2.png"/><Relationship Id="rId5" Type="http://schemas.openxmlformats.org/officeDocument/2006/relationships/image" Target="../media/image39.png"/><Relationship Id="rId10" Type="http://schemas.openxmlformats.org/officeDocument/2006/relationships/image" Target="../media/image43.png"/><Relationship Id="rId4" Type="http://schemas.microsoft.com/office/2007/relationships/hdphoto" Target="../media/hdphoto5.wdp"/><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5.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 y="332656"/>
            <a:ext cx="9144001" cy="864096"/>
          </a:xfrm>
          <a:prstGeom prst="rect">
            <a:avLst/>
          </a:prstGeom>
        </p:spPr>
      </p:pic>
      <p:sp>
        <p:nvSpPr>
          <p:cNvPr id="2" name="TextBox 1"/>
          <p:cNvSpPr txBox="1"/>
          <p:nvPr/>
        </p:nvSpPr>
        <p:spPr>
          <a:xfrm>
            <a:off x="395537" y="1595424"/>
            <a:ext cx="8352928" cy="4154984"/>
          </a:xfrm>
          <a:prstGeom prst="rect">
            <a:avLst/>
          </a:prstGeom>
          <a:noFill/>
        </p:spPr>
        <p:txBody>
          <a:bodyPr wrap="square" rtlCol="0">
            <a:spAutoFit/>
          </a:bodyPr>
          <a:lstStyle/>
          <a:p>
            <a:pPr algn="ctr"/>
            <a:endParaRPr lang="en-CA" sz="4000" b="1" dirty="0">
              <a:latin typeface="Arial" panose="020B0604020202020204" pitchFamily="34" charset="0"/>
              <a:cs typeface="Arial" panose="020B0604020202020204" pitchFamily="34" charset="0"/>
            </a:endParaRPr>
          </a:p>
          <a:p>
            <a:pPr algn="ctr"/>
            <a:r>
              <a:rPr lang="en-CA" sz="4000" b="1" dirty="0">
                <a:latin typeface="Arial" panose="020B0604020202020204" pitchFamily="34" charset="0"/>
                <a:cs typeface="Arial" panose="020B0604020202020204" pitchFamily="34" charset="0"/>
              </a:rPr>
              <a:t> </a:t>
            </a:r>
          </a:p>
          <a:p>
            <a:pPr algn="ctr"/>
            <a:endParaRPr lang="en-CA" sz="4000" b="1" dirty="0">
              <a:latin typeface="Arial" panose="020B0604020202020204" pitchFamily="34" charset="0"/>
              <a:cs typeface="Arial" panose="020B0604020202020204" pitchFamily="34" charset="0"/>
            </a:endParaRPr>
          </a:p>
          <a:p>
            <a:pPr algn="ctr"/>
            <a:endParaRPr lang="en-CA" sz="2400" b="1" dirty="0"/>
          </a:p>
          <a:p>
            <a:pPr algn="ctr"/>
            <a:endParaRPr lang="en-CA" sz="2400" b="1" dirty="0"/>
          </a:p>
          <a:p>
            <a:pPr algn="ctr"/>
            <a:endParaRPr lang="en-CA" sz="2400" b="1" dirty="0"/>
          </a:p>
          <a:p>
            <a:pPr algn="ctr"/>
            <a:r>
              <a:rPr lang="en-CA" sz="2400" b="1" dirty="0">
                <a:latin typeface="Arial" panose="020B0604020202020204" pitchFamily="34" charset="0"/>
                <a:cs typeface="Arial" panose="020B0604020202020204" pitchFamily="34" charset="0"/>
              </a:rPr>
              <a:t>Dr. Peter Carter</a:t>
            </a:r>
          </a:p>
          <a:p>
            <a:pPr algn="ctr"/>
            <a:r>
              <a:rPr lang="en-CA" sz="2400" b="1" dirty="0">
                <a:latin typeface="Arial" panose="020B0604020202020204" pitchFamily="34" charset="0"/>
                <a:cs typeface="Arial" panose="020B0604020202020204" pitchFamily="34" charset="0"/>
              </a:rPr>
              <a:t>Climate Emergency Institute, Canada</a:t>
            </a:r>
          </a:p>
          <a:p>
            <a:pPr algn="ctr"/>
            <a:r>
              <a:rPr lang="en-CA" sz="2400" b="1" dirty="0">
                <a:latin typeface="Arial" panose="020B0604020202020204" pitchFamily="34" charset="0"/>
                <a:cs typeface="Arial" panose="020B0604020202020204" pitchFamily="34" charset="0"/>
              </a:rPr>
              <a:t>petercarter46@shaw.ca</a:t>
            </a:r>
          </a:p>
        </p:txBody>
      </p:sp>
      <p:sp>
        <p:nvSpPr>
          <p:cNvPr id="6" name="TextBox 5"/>
          <p:cNvSpPr txBox="1"/>
          <p:nvPr/>
        </p:nvSpPr>
        <p:spPr>
          <a:xfrm>
            <a:off x="683567" y="1628800"/>
            <a:ext cx="8064897" cy="1815882"/>
          </a:xfrm>
          <a:prstGeom prst="rect">
            <a:avLst/>
          </a:prstGeom>
          <a:noFill/>
        </p:spPr>
        <p:txBody>
          <a:bodyPr wrap="square" rtlCol="0">
            <a:spAutoFit/>
          </a:bodyPr>
          <a:lstStyle/>
          <a:p>
            <a:r>
              <a:rPr lang="en-CA" sz="2800" b="1" dirty="0">
                <a:latin typeface="Arial" panose="020B0604020202020204" pitchFamily="34" charset="0"/>
                <a:cs typeface="Arial" panose="020B0604020202020204" pitchFamily="34" charset="0"/>
              </a:rPr>
              <a:t>From up to date climate and ocean evidence with updated UN emissions projections, the time is now for science to recommend an immediate massive effort on CO2. </a:t>
            </a:r>
          </a:p>
        </p:txBody>
      </p:sp>
      <p:pic>
        <p:nvPicPr>
          <p:cNvPr id="8" name="Picture 7">
            <a:extLst>
              <a:ext uri="{FF2B5EF4-FFF2-40B4-BE49-F238E27FC236}">
                <a16:creationId xmlns:a16="http://schemas.microsoft.com/office/drawing/2014/main" id="{3B2CC8CB-AAAB-44DE-8F65-55BAF7328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3721538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754327"/>
          </a:xfrm>
          <a:prstGeom prst="rect">
            <a:avLst/>
          </a:prstGeom>
          <a:noFill/>
        </p:spPr>
        <p:txBody>
          <a:bodyPr wrap="square" rtlCol="0">
            <a:spAutoFit/>
          </a:bodyPr>
          <a:lstStyle/>
          <a:p>
            <a:pPr algn="ctr"/>
            <a:r>
              <a:rPr lang="en-CA" sz="3600" b="1" dirty="0">
                <a:solidFill>
                  <a:srgbClr val="FF0000"/>
                </a:solidFill>
                <a:latin typeface="Arial" panose="020B0604020202020204" pitchFamily="34" charset="0"/>
                <a:cs typeface="Arial" panose="020B0604020202020204" pitchFamily="34" charset="0"/>
              </a:rPr>
              <a:t>Rapid global warming</a:t>
            </a:r>
          </a:p>
          <a:p>
            <a:pPr algn="ctr">
              <a:tabLst>
                <a:tab pos="1255713" algn="l"/>
              </a:tabLst>
            </a:pPr>
            <a:r>
              <a:rPr lang="en-CA" sz="3600" b="1" dirty="0">
                <a:solidFill>
                  <a:srgbClr val="FF0000"/>
                </a:solidFill>
                <a:latin typeface="Arial" panose="020B0604020202020204" pitchFamily="34" charset="0"/>
                <a:cs typeface="Arial" panose="020B0604020202020204" pitchFamily="34" charset="0"/>
              </a:rPr>
              <a:t>2016 was the third consecutive</a:t>
            </a:r>
          </a:p>
          <a:p>
            <a:pPr algn="ctr">
              <a:tabLst>
                <a:tab pos="1255713" algn="l"/>
              </a:tabLst>
            </a:pPr>
            <a:r>
              <a:rPr lang="en-CA" sz="3600" b="1" dirty="0">
                <a:solidFill>
                  <a:srgbClr val="FF0000"/>
                </a:solidFill>
                <a:latin typeface="Arial" panose="020B0604020202020204" pitchFamily="34" charset="0"/>
                <a:cs typeface="Arial" panose="020B0604020202020204" pitchFamily="34" charset="0"/>
              </a:rPr>
              <a:t>annual record at 1.24°C </a:t>
            </a:r>
            <a:r>
              <a:rPr lang="en-CA" sz="3600" dirty="0">
                <a:solidFill>
                  <a:srgbClr val="FF0000"/>
                </a:solidFill>
                <a:latin typeface="Arial" panose="020B0604020202020204" pitchFamily="34" charset="0"/>
                <a:cs typeface="Arial" panose="020B0604020202020204" pitchFamily="34" charset="0"/>
              </a:rPr>
              <a:t>(updated) </a:t>
            </a:r>
            <a:endParaRPr lang="en-CA" sz="4000"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5580112" y="3214263"/>
            <a:ext cx="2232248" cy="286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5" descr="https://cds.nccs.nasa.gov/wp-content/uploads/2013/08/Nasa-logo.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16601"/>
          <a:stretch/>
        </p:blipFill>
        <p:spPr bwMode="auto">
          <a:xfrm>
            <a:off x="2267744" y="2966199"/>
            <a:ext cx="1066204" cy="782872"/>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16200000">
            <a:off x="6417610" y="4115233"/>
            <a:ext cx="2520280" cy="276999"/>
          </a:xfrm>
          <a:prstGeom prst="rect">
            <a:avLst/>
          </a:prstGeom>
          <a:noFill/>
        </p:spPr>
        <p:txBody>
          <a:bodyPr wrap="square" rtlCol="0">
            <a:spAutoFit/>
          </a:bodyPr>
          <a:lstStyle/>
          <a:p>
            <a:r>
              <a:rPr lang="en-CA" sz="1200" b="1" dirty="0">
                <a:latin typeface="Arial" panose="020B0604020202020204" pitchFamily="34" charset="0"/>
                <a:cs typeface="Arial" panose="020B0604020202020204" pitchFamily="34" charset="0"/>
              </a:rPr>
              <a:t>El Nino influence</a:t>
            </a:r>
          </a:p>
        </p:txBody>
      </p:sp>
      <p:sp>
        <p:nvSpPr>
          <p:cNvPr id="4" name="TextBox 3"/>
          <p:cNvSpPr txBox="1"/>
          <p:nvPr/>
        </p:nvSpPr>
        <p:spPr>
          <a:xfrm>
            <a:off x="5652120" y="3172969"/>
            <a:ext cx="1115616" cy="369332"/>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1.24°C</a:t>
            </a:r>
          </a:p>
        </p:txBody>
      </p:sp>
      <p:sp>
        <p:nvSpPr>
          <p:cNvPr id="6" name="TextBox 5"/>
          <p:cNvSpPr txBox="1"/>
          <p:nvPr/>
        </p:nvSpPr>
        <p:spPr>
          <a:xfrm>
            <a:off x="2668605" y="3542301"/>
            <a:ext cx="4573083" cy="276999"/>
          </a:xfrm>
          <a:prstGeom prst="rect">
            <a:avLst/>
          </a:prstGeom>
          <a:noFill/>
        </p:spPr>
        <p:txBody>
          <a:bodyPr wrap="square" rtlCol="0">
            <a:spAutoFit/>
          </a:bodyPr>
          <a:lstStyle/>
          <a:p>
            <a:r>
              <a:rPr lang="en-CA" sz="1200" b="1" dirty="0">
                <a:latin typeface="Arial" panose="020B0604020202020204" pitchFamily="34" charset="0"/>
                <a:cs typeface="Arial" panose="020B0604020202020204" pitchFamily="34" charset="0"/>
              </a:rPr>
              <a:t>1881-1920 baseline period)</a:t>
            </a:r>
          </a:p>
        </p:txBody>
      </p:sp>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1169"/>
          <a:stretch/>
        </p:blipFill>
        <p:spPr bwMode="auto">
          <a:xfrm>
            <a:off x="1691680" y="1842935"/>
            <a:ext cx="5847570" cy="74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id="{F5925988-F8BC-4491-BAA2-46A8355DEC49}"/>
              </a:ext>
            </a:extLst>
          </p:cNvPr>
          <p:cNvPicPr>
            <a:picLocks noChangeAspect="1"/>
          </p:cNvPicPr>
          <p:nvPr/>
        </p:nvPicPr>
        <p:blipFill rotWithShape="1">
          <a:blip r:embed="rId4">
            <a:extLst>
              <a:ext uri="{28A0092B-C50C-407E-A947-70E740481C1C}">
                <a14:useLocalDpi xmlns:a14="http://schemas.microsoft.com/office/drawing/2010/main" val="0"/>
              </a:ext>
            </a:extLst>
          </a:blip>
          <a:srcRect t="21118"/>
          <a:stretch/>
        </p:blipFill>
        <p:spPr>
          <a:xfrm>
            <a:off x="959807" y="2587421"/>
            <a:ext cx="7135803" cy="4221620"/>
          </a:xfrm>
          <a:prstGeom prst="rect">
            <a:avLst/>
          </a:prstGeom>
        </p:spPr>
      </p:pic>
      <p:pic>
        <p:nvPicPr>
          <p:cNvPr id="11" name="Picture 3" descr="C:\Users\Peter\Desktop\Illustrations\thermometer.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7753129" y="3058717"/>
            <a:ext cx="491262"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Peter\Desktop\Illustrations\danger zone thermom.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955" t="76947" r="37510" b="4768"/>
          <a:stretch/>
        </p:blipFill>
        <p:spPr bwMode="auto">
          <a:xfrm>
            <a:off x="7785213" y="4468401"/>
            <a:ext cx="450077" cy="427774"/>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FF90B4-B9CE-41F7-90A4-C76A74B3029C}"/>
              </a:ext>
            </a:extLst>
          </p:cNvPr>
          <p:cNvSpPr txBox="1"/>
          <p:nvPr/>
        </p:nvSpPr>
        <p:spPr>
          <a:xfrm>
            <a:off x="4342551" y="3560511"/>
            <a:ext cx="2810942" cy="600164"/>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Most warming has been</a:t>
            </a:r>
          </a:p>
          <a:p>
            <a:pPr algn="ctr"/>
            <a:r>
              <a:rPr lang="en-US" sz="1100" b="1" dirty="0">
                <a:latin typeface="Arial" panose="020B0604020202020204" pitchFamily="34" charset="0"/>
                <a:cs typeface="Arial" panose="020B0604020202020204" pitchFamily="34" charset="0"/>
              </a:rPr>
              <a:t> since 1960 </a:t>
            </a:r>
          </a:p>
          <a:p>
            <a:pPr algn="ctr"/>
            <a:r>
              <a:rPr lang="en-US" sz="1100" b="1" dirty="0">
                <a:latin typeface="Arial" panose="020B0604020202020204" pitchFamily="34" charset="0"/>
                <a:cs typeface="Arial" panose="020B0604020202020204" pitchFamily="34" charset="0"/>
              </a:rPr>
              <a:t>  about 1.0°C</a:t>
            </a:r>
          </a:p>
        </p:txBody>
      </p:sp>
      <p:sp>
        <p:nvSpPr>
          <p:cNvPr id="8" name="TextBox 7">
            <a:extLst>
              <a:ext uri="{FF2B5EF4-FFF2-40B4-BE49-F238E27FC236}">
                <a16:creationId xmlns:a16="http://schemas.microsoft.com/office/drawing/2014/main" id="{50EA0387-4730-4519-B0B3-10456273A648}"/>
              </a:ext>
            </a:extLst>
          </p:cNvPr>
          <p:cNvSpPr txBox="1"/>
          <p:nvPr/>
        </p:nvSpPr>
        <p:spPr>
          <a:xfrm>
            <a:off x="1751862" y="3142467"/>
            <a:ext cx="2299503" cy="26161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Base 1881-1920</a:t>
            </a:r>
          </a:p>
        </p:txBody>
      </p:sp>
      <p:sp>
        <p:nvSpPr>
          <p:cNvPr id="22" name="TextBox 21">
            <a:extLst>
              <a:ext uri="{FF2B5EF4-FFF2-40B4-BE49-F238E27FC236}">
                <a16:creationId xmlns:a16="http://schemas.microsoft.com/office/drawing/2014/main" id="{7F893DD3-4BE4-4119-9FD2-4D25094674A6}"/>
              </a:ext>
            </a:extLst>
          </p:cNvPr>
          <p:cNvSpPr txBox="1"/>
          <p:nvPr/>
        </p:nvSpPr>
        <p:spPr>
          <a:xfrm>
            <a:off x="6653233" y="4553900"/>
            <a:ext cx="992300" cy="507831"/>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(El Niño </a:t>
            </a:r>
          </a:p>
          <a:p>
            <a:r>
              <a:rPr lang="en-US" sz="900" b="1" dirty="0">
                <a:latin typeface="Arial" panose="020B0604020202020204" pitchFamily="34" charset="0"/>
                <a:cs typeface="Arial" panose="020B0604020202020204" pitchFamily="34" charset="0"/>
              </a:rPr>
              <a:t>Influence</a:t>
            </a:r>
          </a:p>
          <a:p>
            <a:r>
              <a:rPr lang="en-US" sz="900" b="1" dirty="0">
                <a:latin typeface="Arial" panose="020B0604020202020204" pitchFamily="34" charset="0"/>
                <a:cs typeface="Arial" panose="020B0604020202020204" pitchFamily="34" charset="0"/>
              </a:rPr>
              <a:t>2015-2016)</a:t>
            </a:r>
          </a:p>
        </p:txBody>
      </p:sp>
      <p:pic>
        <p:nvPicPr>
          <p:cNvPr id="23" name="Picture 22">
            <a:extLst>
              <a:ext uri="{FF2B5EF4-FFF2-40B4-BE49-F238E27FC236}">
                <a16:creationId xmlns:a16="http://schemas.microsoft.com/office/drawing/2014/main" id="{68ED0917-B1DE-4D2E-9D11-CAD9B75FAF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281551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244" y="1862848"/>
            <a:ext cx="4392603" cy="2824231"/>
          </a:xfrm>
          <a:prstGeom prst="rect">
            <a:avLst/>
          </a:prstGeom>
          <a:ln>
            <a:solidFill>
              <a:schemeClr val="bg1">
                <a:lumMod val="50000"/>
              </a:schemeClr>
            </a:solidFill>
          </a:ln>
        </p:spPr>
      </p:pic>
      <p:sp>
        <p:nvSpPr>
          <p:cNvPr id="4" name="TextBox 3"/>
          <p:cNvSpPr txBox="1"/>
          <p:nvPr/>
        </p:nvSpPr>
        <p:spPr>
          <a:xfrm>
            <a:off x="1" y="-13303"/>
            <a:ext cx="9143999"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Rapid global warming continues</a:t>
            </a:r>
          </a:p>
          <a:p>
            <a:pPr algn="ctr"/>
            <a:r>
              <a:rPr lang="en-US" sz="3600" b="1" dirty="0">
                <a:solidFill>
                  <a:srgbClr val="FF0000"/>
                </a:solidFill>
                <a:latin typeface="Arial" panose="020B0604020202020204" pitchFamily="34" charset="0"/>
                <a:cs typeface="Arial" panose="020B0604020202020204" pitchFamily="34" charset="0"/>
              </a:rPr>
              <a:t> 2016 through March 2017  </a:t>
            </a:r>
          </a:p>
        </p:txBody>
      </p:sp>
      <p:sp>
        <p:nvSpPr>
          <p:cNvPr id="5" name="TextBox 4"/>
          <p:cNvSpPr txBox="1"/>
          <p:nvPr/>
        </p:nvSpPr>
        <p:spPr>
          <a:xfrm>
            <a:off x="6442574" y="1086828"/>
            <a:ext cx="2182528"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(No El Niño influence)</a:t>
            </a:r>
          </a:p>
        </p:txBody>
      </p:sp>
      <p:sp>
        <p:nvSpPr>
          <p:cNvPr id="6" name="TextBox 5"/>
          <p:cNvSpPr txBox="1"/>
          <p:nvPr/>
        </p:nvSpPr>
        <p:spPr>
          <a:xfrm>
            <a:off x="730043" y="1340955"/>
            <a:ext cx="3226644"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2016: 1.24°C</a:t>
            </a:r>
            <a:endParaRPr lang="en-US" sz="3200" b="1" dirty="0">
              <a:solidFill>
                <a:srgbClr val="FF0000"/>
              </a:solidFill>
            </a:endParaRPr>
          </a:p>
        </p:txBody>
      </p:sp>
      <p:sp>
        <p:nvSpPr>
          <p:cNvPr id="7" name="TextBox 6"/>
          <p:cNvSpPr txBox="1"/>
          <p:nvPr/>
        </p:nvSpPr>
        <p:spPr>
          <a:xfrm>
            <a:off x="5616905" y="1219200"/>
            <a:ext cx="4032448"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March 2017: 1.38°C</a:t>
            </a:r>
            <a:endParaRPr lang="en-US" sz="2400" b="1" dirty="0">
              <a:solidFill>
                <a:srgbClr val="FF0000"/>
              </a:solidFill>
            </a:endParaRPr>
          </a:p>
        </p:txBody>
      </p:sp>
      <p:pic>
        <p:nvPicPr>
          <p:cNvPr id="9" name="Picture 5" descr="https://cds.nccs.nasa.gov/wp-content/uploads/2013/08/Nasa-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8246" y="324653"/>
            <a:ext cx="726132" cy="6216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30731" y="6378806"/>
            <a:ext cx="19657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NASA GISS</a:t>
            </a:r>
          </a:p>
        </p:txBody>
      </p:sp>
      <p:pic>
        <p:nvPicPr>
          <p:cNvPr id="20482" name="Picture 2" descr="Fig 1: Global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327" y="1633343"/>
            <a:ext cx="3484702" cy="224938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1" name="Picture 3" descr="C:\Users\Peter\Desktop\Illustrations\thermometer.png"/>
          <p:cNvPicPr preferRelativeResize="0">
            <a:picLocks noChangeArrowheads="1"/>
          </p:cNvPicPr>
          <p:nvPr/>
        </p:nvPicPr>
        <p:blipFill>
          <a:blip r:embed="rId5" cstate="print">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4685534" y="1278701"/>
            <a:ext cx="679684" cy="25636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Peter\Desktop\Illustrations\danger zone thermom.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955" t="76947" r="37510" b="4768"/>
          <a:stretch/>
        </p:blipFill>
        <p:spPr bwMode="auto">
          <a:xfrm>
            <a:off x="4722484" y="3248587"/>
            <a:ext cx="563306" cy="535391"/>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476672" y="868656"/>
            <a:ext cx="1080120" cy="307777"/>
          </a:xfrm>
          <a:prstGeom prst="rect">
            <a:avLst/>
          </a:prstGeom>
          <a:noFill/>
        </p:spPr>
        <p:txBody>
          <a:bodyPr wrap="square" rtlCol="0">
            <a:spAutoFit/>
          </a:bodyPr>
          <a:lstStyle/>
          <a:p>
            <a:r>
              <a:rPr lang="en-CA" sz="1400" b="1" dirty="0">
                <a:solidFill>
                  <a:schemeClr val="bg1"/>
                </a:solidFill>
                <a:latin typeface="Arial" panose="020B0604020202020204" pitchFamily="34" charset="0"/>
                <a:cs typeface="Arial" panose="020B0604020202020204" pitchFamily="34" charset="0"/>
              </a:rPr>
              <a:t>Siberia </a:t>
            </a:r>
          </a:p>
        </p:txBody>
      </p:sp>
      <p:sp>
        <p:nvSpPr>
          <p:cNvPr id="15" name="TextBox 14"/>
          <p:cNvSpPr txBox="1"/>
          <p:nvPr/>
        </p:nvSpPr>
        <p:spPr>
          <a:xfrm>
            <a:off x="7417332" y="1891737"/>
            <a:ext cx="1321046" cy="307777"/>
          </a:xfrm>
          <a:prstGeom prst="rect">
            <a:avLst/>
          </a:prstGeom>
          <a:noFill/>
        </p:spPr>
        <p:txBody>
          <a:bodyPr wrap="square" rtlCol="0">
            <a:spAutoFit/>
          </a:bodyPr>
          <a:lstStyle/>
          <a:p>
            <a:r>
              <a:rPr lang="en-CA" sz="1400" b="1" dirty="0">
                <a:solidFill>
                  <a:schemeClr val="bg1"/>
                </a:solidFill>
                <a:latin typeface="Arial" panose="020B0604020202020204" pitchFamily="34" charset="0"/>
                <a:cs typeface="Arial" panose="020B0604020202020204" pitchFamily="34" charset="0"/>
              </a:rPr>
              <a:t>Siberia </a:t>
            </a:r>
          </a:p>
        </p:txBody>
      </p:sp>
      <p:sp>
        <p:nvSpPr>
          <p:cNvPr id="16" name="TextBox 15"/>
          <p:cNvSpPr txBox="1"/>
          <p:nvPr/>
        </p:nvSpPr>
        <p:spPr>
          <a:xfrm>
            <a:off x="4891031" y="-1350628"/>
            <a:ext cx="674503" cy="400110"/>
          </a:xfrm>
          <a:prstGeom prst="rect">
            <a:avLst/>
          </a:prstGeom>
          <a:noFill/>
        </p:spPr>
        <p:txBody>
          <a:bodyPr wrap="square" rtlCol="0">
            <a:spAutoFit/>
          </a:bodyPr>
          <a:lstStyle/>
          <a:p>
            <a:r>
              <a:rPr lang="en-CA" sz="1000" b="1" dirty="0">
                <a:solidFill>
                  <a:schemeClr val="bg1"/>
                </a:solidFill>
                <a:latin typeface="Arial" panose="020B0604020202020204" pitchFamily="34" charset="0"/>
                <a:cs typeface="Arial" panose="020B0604020202020204" pitchFamily="34" charset="0"/>
              </a:rPr>
              <a:t>Greenland</a:t>
            </a:r>
          </a:p>
        </p:txBody>
      </p:sp>
      <p:sp>
        <p:nvSpPr>
          <p:cNvPr id="17" name="TextBox 16"/>
          <p:cNvSpPr txBox="1"/>
          <p:nvPr/>
        </p:nvSpPr>
        <p:spPr>
          <a:xfrm>
            <a:off x="6539046" y="1853435"/>
            <a:ext cx="1458594" cy="246221"/>
          </a:xfrm>
          <a:prstGeom prst="rect">
            <a:avLst/>
          </a:prstGeom>
          <a:noFill/>
        </p:spPr>
        <p:txBody>
          <a:bodyPr wrap="square" rtlCol="0">
            <a:spAutoFit/>
          </a:bodyPr>
          <a:lstStyle/>
          <a:p>
            <a:r>
              <a:rPr lang="en-CA" sz="1000" b="1" dirty="0">
                <a:solidFill>
                  <a:schemeClr val="bg1"/>
                </a:solidFill>
                <a:latin typeface="Arial" panose="020B0604020202020204" pitchFamily="34" charset="0"/>
                <a:cs typeface="Arial" panose="020B0604020202020204" pitchFamily="34" charset="0"/>
              </a:rPr>
              <a:t>Greenland</a:t>
            </a:r>
          </a:p>
        </p:txBody>
      </p:sp>
      <p:sp>
        <p:nvSpPr>
          <p:cNvPr id="22" name="TextBox 21"/>
          <p:cNvSpPr txBox="1"/>
          <p:nvPr/>
        </p:nvSpPr>
        <p:spPr>
          <a:xfrm>
            <a:off x="9540552" y="2318101"/>
            <a:ext cx="1080120" cy="307777"/>
          </a:xfrm>
          <a:prstGeom prst="rect">
            <a:avLst/>
          </a:prstGeom>
          <a:noFill/>
        </p:spPr>
        <p:txBody>
          <a:bodyPr wrap="square" rtlCol="0">
            <a:spAutoFit/>
          </a:bodyPr>
          <a:lstStyle/>
          <a:p>
            <a:r>
              <a:rPr lang="en-CA" sz="1400" b="1" dirty="0">
                <a:solidFill>
                  <a:schemeClr val="bg1"/>
                </a:solidFill>
                <a:latin typeface="Arial" panose="020B0604020202020204" pitchFamily="34" charset="0"/>
                <a:cs typeface="Arial" panose="020B0604020202020204" pitchFamily="34" charset="0"/>
              </a:rPr>
              <a:t>Siberia </a:t>
            </a:r>
          </a:p>
        </p:txBody>
      </p:sp>
      <p:pic>
        <p:nvPicPr>
          <p:cNvPr id="10242" name="Picture 2" descr="Fig 1: Global map">
            <a:extLst>
              <a:ext uri="{FF2B5EF4-FFF2-40B4-BE49-F238E27FC236}">
                <a16:creationId xmlns:a16="http://schemas.microsoft.com/office/drawing/2014/main" id="{7E317AA2-43FA-4D72-BF95-BCE1EB4CD8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4400" y="4319281"/>
            <a:ext cx="3695725" cy="238559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ig 1: Global map">
            <a:extLst>
              <a:ext uri="{FF2B5EF4-FFF2-40B4-BE49-F238E27FC236}">
                <a16:creationId xmlns:a16="http://schemas.microsoft.com/office/drawing/2014/main" id="{814EFBC2-3C1B-4A25-B2FD-E8296F6539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95" t="17417" r="52676" b="10807"/>
          <a:stretch/>
        </p:blipFill>
        <p:spPr bwMode="auto">
          <a:xfrm>
            <a:off x="4226292" y="4665153"/>
            <a:ext cx="1641971" cy="1631500"/>
          </a:xfrm>
          <a:prstGeom prst="ellipse">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E775CF0-80C3-4040-AFF9-D9147D213D8D}"/>
              </a:ext>
            </a:extLst>
          </p:cNvPr>
          <p:cNvSpPr txBox="1"/>
          <p:nvPr/>
        </p:nvSpPr>
        <p:spPr>
          <a:xfrm>
            <a:off x="5476412" y="3991268"/>
            <a:ext cx="4032448"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Jan-March 2017: 1.33°C</a:t>
            </a:r>
            <a:endParaRPr lang="en-US" sz="2400" b="1" dirty="0">
              <a:solidFill>
                <a:srgbClr val="FF0000"/>
              </a:solidFill>
            </a:endParaRPr>
          </a:p>
        </p:txBody>
      </p:sp>
      <p:sp>
        <p:nvSpPr>
          <p:cNvPr id="30" name="TextBox 29">
            <a:extLst>
              <a:ext uri="{FF2B5EF4-FFF2-40B4-BE49-F238E27FC236}">
                <a16:creationId xmlns:a16="http://schemas.microsoft.com/office/drawing/2014/main" id="{B59DA612-DABE-44DD-8BCE-B271C5A2DCA9}"/>
              </a:ext>
            </a:extLst>
          </p:cNvPr>
          <p:cNvSpPr txBox="1"/>
          <p:nvPr/>
        </p:nvSpPr>
        <p:spPr>
          <a:xfrm>
            <a:off x="7656983" y="4577519"/>
            <a:ext cx="1321046" cy="307777"/>
          </a:xfrm>
          <a:prstGeom prst="rect">
            <a:avLst/>
          </a:prstGeom>
          <a:noFill/>
        </p:spPr>
        <p:txBody>
          <a:bodyPr wrap="square" rtlCol="0">
            <a:spAutoFit/>
          </a:bodyPr>
          <a:lstStyle/>
          <a:p>
            <a:r>
              <a:rPr lang="en-CA" sz="1400" b="1" dirty="0">
                <a:solidFill>
                  <a:schemeClr val="bg1"/>
                </a:solidFill>
                <a:latin typeface="Arial" panose="020B0604020202020204" pitchFamily="34" charset="0"/>
                <a:cs typeface="Arial" panose="020B0604020202020204" pitchFamily="34" charset="0"/>
              </a:rPr>
              <a:t>Siberia </a:t>
            </a:r>
          </a:p>
        </p:txBody>
      </p:sp>
      <p:sp>
        <p:nvSpPr>
          <p:cNvPr id="31" name="TextBox 30">
            <a:extLst>
              <a:ext uri="{FF2B5EF4-FFF2-40B4-BE49-F238E27FC236}">
                <a16:creationId xmlns:a16="http://schemas.microsoft.com/office/drawing/2014/main" id="{9BA70254-89F1-4732-B9EC-48B5717FDA24}"/>
              </a:ext>
            </a:extLst>
          </p:cNvPr>
          <p:cNvSpPr txBox="1"/>
          <p:nvPr/>
        </p:nvSpPr>
        <p:spPr>
          <a:xfrm>
            <a:off x="4536860" y="5033867"/>
            <a:ext cx="1321046" cy="307777"/>
          </a:xfrm>
          <a:prstGeom prst="rect">
            <a:avLst/>
          </a:prstGeom>
          <a:noFill/>
        </p:spPr>
        <p:txBody>
          <a:bodyPr wrap="square" rtlCol="0">
            <a:spAutoFit/>
          </a:bodyPr>
          <a:lstStyle/>
          <a:p>
            <a:r>
              <a:rPr lang="en-CA" sz="1400" b="1" dirty="0">
                <a:solidFill>
                  <a:schemeClr val="bg1"/>
                </a:solidFill>
                <a:latin typeface="Arial" panose="020B0604020202020204" pitchFamily="34" charset="0"/>
                <a:cs typeface="Arial" panose="020B0604020202020204" pitchFamily="34" charset="0"/>
              </a:rPr>
              <a:t>Siberia </a:t>
            </a:r>
          </a:p>
        </p:txBody>
      </p:sp>
      <p:sp>
        <p:nvSpPr>
          <p:cNvPr id="32" name="TextBox 31">
            <a:extLst>
              <a:ext uri="{FF2B5EF4-FFF2-40B4-BE49-F238E27FC236}">
                <a16:creationId xmlns:a16="http://schemas.microsoft.com/office/drawing/2014/main" id="{1356F7F2-136B-4BA4-BA78-E8104F78B3FD}"/>
              </a:ext>
            </a:extLst>
          </p:cNvPr>
          <p:cNvSpPr txBox="1"/>
          <p:nvPr/>
        </p:nvSpPr>
        <p:spPr>
          <a:xfrm>
            <a:off x="3252578" y="1539433"/>
            <a:ext cx="2182528"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(El Niño influence)</a:t>
            </a:r>
          </a:p>
        </p:txBody>
      </p:sp>
      <p:sp>
        <p:nvSpPr>
          <p:cNvPr id="33" name="TextBox 32">
            <a:extLst>
              <a:ext uri="{FF2B5EF4-FFF2-40B4-BE49-F238E27FC236}">
                <a16:creationId xmlns:a16="http://schemas.microsoft.com/office/drawing/2014/main" id="{D66703E9-F587-4444-99C2-6BBB07D5BC4F}"/>
              </a:ext>
            </a:extLst>
          </p:cNvPr>
          <p:cNvSpPr txBox="1"/>
          <p:nvPr/>
        </p:nvSpPr>
        <p:spPr>
          <a:xfrm>
            <a:off x="6451109" y="3882117"/>
            <a:ext cx="2182528" cy="261610"/>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(No El Niño influence)</a:t>
            </a:r>
          </a:p>
        </p:txBody>
      </p:sp>
      <p:pic>
        <p:nvPicPr>
          <p:cNvPr id="34" name="Picture 33">
            <a:extLst>
              <a:ext uri="{FF2B5EF4-FFF2-40B4-BE49-F238E27FC236}">
                <a16:creationId xmlns:a16="http://schemas.microsoft.com/office/drawing/2014/main" id="{BB02A1AE-BE48-4F75-94B2-8DB558387D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244" y="6448783"/>
            <a:ext cx="1119110" cy="391688"/>
          </a:xfrm>
          <a:prstGeom prst="rect">
            <a:avLst/>
          </a:prstGeom>
        </p:spPr>
      </p:pic>
    </p:spTree>
    <p:extLst>
      <p:ext uri="{BB962C8B-B14F-4D97-AF65-F5344CB8AC3E}">
        <p14:creationId xmlns:p14="http://schemas.microsoft.com/office/powerpoint/2010/main" val="15257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iea.org/media/news/2017/GlobalCarbonEmissions2.png"/>
          <p:cNvPicPr>
            <a:picLocks noChangeAspect="1" noChangeArrowheads="1"/>
          </p:cNvPicPr>
          <p:nvPr/>
        </p:nvPicPr>
        <p:blipFill rotWithShape="1">
          <a:blip r:embed="rId2">
            <a:extLst>
              <a:ext uri="{28A0092B-C50C-407E-A947-70E740481C1C}">
                <a14:useLocalDpi xmlns:a14="http://schemas.microsoft.com/office/drawing/2010/main" val="0"/>
              </a:ext>
            </a:extLst>
          </a:blip>
          <a:srcRect l="2563"/>
          <a:stretch/>
        </p:blipFill>
        <p:spPr bwMode="auto">
          <a:xfrm>
            <a:off x="74428" y="1556878"/>
            <a:ext cx="8375255" cy="5168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76" y="30543"/>
            <a:ext cx="9144001" cy="1077218"/>
          </a:xfrm>
          <a:prstGeom prst="rect">
            <a:avLst/>
          </a:prstGeom>
          <a:noFill/>
        </p:spPr>
        <p:txBody>
          <a:bodyPr wrap="square" rtlCol="0">
            <a:spAutoFit/>
          </a:bodyPr>
          <a:lstStyle/>
          <a:p>
            <a:pPr algn="ctr">
              <a:tabLst>
                <a:tab pos="1973263" algn="l"/>
              </a:tabLst>
            </a:pPr>
            <a:r>
              <a:rPr lang="en-US" sz="3600" b="1" dirty="0">
                <a:latin typeface="Arial" panose="020B0604020202020204" pitchFamily="34" charset="0"/>
                <a:cs typeface="Arial" panose="020B0604020202020204" pitchFamily="34" charset="0"/>
              </a:rPr>
              <a:t>Fossil fuel emissions 1980 to 2016</a:t>
            </a:r>
          </a:p>
          <a:p>
            <a:pPr algn="ctr">
              <a:tabLst>
                <a:tab pos="1973263" algn="l"/>
              </a:tabLst>
            </a:pPr>
            <a:r>
              <a:rPr lang="en-US" sz="2800" b="1" dirty="0">
                <a:latin typeface="Arial" panose="020B0604020202020204" pitchFamily="34" charset="0"/>
                <a:cs typeface="Arial" panose="020B0604020202020204" pitchFamily="34" charset="0"/>
              </a:rPr>
              <a:t>International Energy Agency March 2017</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3904" b="96396" l="2901" r="96712">
                        <a14:foregroundMark x1="89362" y1="15616" x2="94584" y2="8709"/>
                        <a14:foregroundMark x1="95551" y1="4805" x2="96712" y2="3904"/>
                        <a14:foregroundMark x1="18569" y1="86787" x2="8124" y2="93994"/>
                        <a14:foregroundMark x1="12379" y1="93093" x2="2901" y2="96396"/>
                        <a14:foregroundMark x1="7737" y1="93694" x2="9284" y2="92192"/>
                        <a14:foregroundMark x1="9284" y1="92192" x2="11219" y2="93093"/>
                        <a14:foregroundMark x1="11025" y1="93093" x2="11799" y2="91291"/>
                        <a14:foregroundMark x1="11799" y1="91291" x2="13346" y2="91892"/>
                        <a14:foregroundMark x1="13733" y1="92492" x2="14894" y2="90090"/>
                        <a14:foregroundMark x1="14894" y1="90090" x2="16634" y2="89489"/>
                        <a14:foregroundMark x1="16634" y1="89489" x2="18375" y2="88288"/>
                        <a14:foregroundMark x1="18375" y1="88288" x2="19342" y2="87087"/>
                        <a14:foregroundMark x1="19342" y1="87087" x2="20309" y2="86486"/>
                        <a14:backgroundMark x1="12573" y1="93994" x2="11799" y2="93694"/>
                        <a14:backgroundMark x1="12573" y1="93694" x2="12573" y2="93694"/>
                        <a14:backgroundMark x1="11799" y1="93994" x2="11799" y2="93994"/>
                        <a14:backgroundMark x1="9671" y1="95195" x2="8511" y2="94895"/>
                        <a14:backgroundMark x1="9284" y1="94895" x2="10251" y2="93994"/>
                        <a14:backgroundMark x1="8124" y1="94895" x2="9284" y2="94294"/>
                        <a14:backgroundMark x1="11605" y1="93694" x2="12186" y2="93093"/>
                        <a14:backgroundMark x1="13346" y1="90691" x2="13733" y2="90390"/>
                        <a14:backgroundMark x1="12766" y1="90090" x2="12766" y2="90090"/>
                        <a14:backgroundMark x1="12766" y1="90390" x2="12766" y2="90390"/>
                        <a14:backgroundMark x1="13926" y1="90090" x2="14507" y2="89189"/>
                        <a14:backgroundMark x1="15087" y1="89189" x2="18762" y2="86486"/>
                        <a14:backgroundMark x1="19149" y1="86486" x2="18375" y2="86486"/>
                        <a14:backgroundMark x1="17988" y1="87387" x2="17021" y2="85586"/>
                      </a14:backgroundRemoval>
                    </a14:imgEffect>
                  </a14:imgLayer>
                </a14:imgProps>
              </a:ext>
            </a:extLst>
          </a:blip>
          <a:srcRect t="-1515"/>
          <a:stretch/>
        </p:blipFill>
        <p:spPr>
          <a:xfrm>
            <a:off x="483969" y="2205294"/>
            <a:ext cx="7632848" cy="2883251"/>
          </a:xfrm>
          <a:prstGeom prst="rect">
            <a:avLst/>
          </a:prstGeom>
        </p:spPr>
      </p:pic>
      <p:sp>
        <p:nvSpPr>
          <p:cNvPr id="8" name="TextBox 7"/>
          <p:cNvSpPr txBox="1"/>
          <p:nvPr/>
        </p:nvSpPr>
        <p:spPr>
          <a:xfrm>
            <a:off x="7900085" y="1904313"/>
            <a:ext cx="810857" cy="4324261"/>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410</a:t>
            </a:r>
          </a:p>
          <a:p>
            <a:endParaRPr lang="en-CA" sz="110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400</a:t>
            </a:r>
          </a:p>
          <a:p>
            <a:endParaRPr lang="en-CA" sz="110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390</a:t>
            </a:r>
          </a:p>
          <a:p>
            <a:endParaRPr lang="en-CA" sz="105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380</a:t>
            </a:r>
          </a:p>
          <a:p>
            <a:endParaRPr lang="en-CA" sz="120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370</a:t>
            </a:r>
          </a:p>
          <a:p>
            <a:endParaRPr lang="en-CA" sz="105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360</a:t>
            </a:r>
          </a:p>
          <a:p>
            <a:endParaRPr lang="en-CA" sz="110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350</a:t>
            </a:r>
          </a:p>
          <a:p>
            <a:endParaRPr lang="en-CA" sz="110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340</a:t>
            </a:r>
          </a:p>
          <a:p>
            <a:endParaRPr lang="en-CA" sz="110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330</a:t>
            </a:r>
          </a:p>
          <a:p>
            <a:endParaRPr lang="en-CA" sz="110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320</a:t>
            </a:r>
          </a:p>
          <a:p>
            <a:endParaRPr lang="en-CA" sz="1600" b="1" dirty="0">
              <a:latin typeface="Arial" panose="020B0604020202020204" pitchFamily="34" charset="0"/>
              <a:cs typeface="Arial" panose="020B0604020202020204" pitchFamily="34" charset="0"/>
            </a:endParaRPr>
          </a:p>
        </p:txBody>
      </p:sp>
      <p:sp>
        <p:nvSpPr>
          <p:cNvPr id="9" name="TextBox 8"/>
          <p:cNvSpPr txBox="1"/>
          <p:nvPr/>
        </p:nvSpPr>
        <p:spPr>
          <a:xfrm rot="16200000">
            <a:off x="6972915" y="3799916"/>
            <a:ext cx="352315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Atmospheric CO2 ppm</a:t>
            </a:r>
          </a:p>
        </p:txBody>
      </p:sp>
      <p:sp>
        <p:nvSpPr>
          <p:cNvPr id="13" name="TextBox 12"/>
          <p:cNvSpPr txBox="1"/>
          <p:nvPr/>
        </p:nvSpPr>
        <p:spPr>
          <a:xfrm>
            <a:off x="214988" y="6540626"/>
            <a:ext cx="8794712" cy="369332"/>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1980                                                                                                       2016                   </a:t>
            </a:r>
          </a:p>
        </p:txBody>
      </p:sp>
      <p:sp>
        <p:nvSpPr>
          <p:cNvPr id="15" name="TextBox 14"/>
          <p:cNvSpPr txBox="1"/>
          <p:nvPr/>
        </p:nvSpPr>
        <p:spPr>
          <a:xfrm>
            <a:off x="3203848" y="2411063"/>
            <a:ext cx="3528392" cy="584775"/>
          </a:xfrm>
          <a:prstGeom prst="rect">
            <a:avLst/>
          </a:prstGeom>
          <a:noFill/>
        </p:spPr>
        <p:txBody>
          <a:bodyPr wrap="square" rtlCol="0">
            <a:spAutoFit/>
          </a:bodyPr>
          <a:lstStyle/>
          <a:p>
            <a:r>
              <a:rPr lang="en-CA" sz="3200" b="1" dirty="0">
                <a:latin typeface="Arial" panose="020B0604020202020204" pitchFamily="34" charset="0"/>
                <a:cs typeface="Arial" panose="020B0604020202020204" pitchFamily="34" charset="0"/>
              </a:rPr>
              <a:t>32.1 gigatonnes</a:t>
            </a:r>
          </a:p>
        </p:txBody>
      </p:sp>
      <p:sp>
        <p:nvSpPr>
          <p:cNvPr id="16" name="TextBox 15"/>
          <p:cNvSpPr txBox="1"/>
          <p:nvPr/>
        </p:nvSpPr>
        <p:spPr>
          <a:xfrm>
            <a:off x="4160446" y="4651905"/>
            <a:ext cx="1039066" cy="707886"/>
          </a:xfrm>
          <a:prstGeom prst="rect">
            <a:avLst/>
          </a:prstGeom>
          <a:noFill/>
        </p:spPr>
        <p:txBody>
          <a:bodyPr wrap="none" rtlCol="0">
            <a:spAutoFit/>
          </a:bodyPr>
          <a:lstStyle/>
          <a:p>
            <a:pPr algn="ctr"/>
            <a:r>
              <a:rPr lang="en-CA" sz="4000" b="1" dirty="0">
                <a:effectLst>
                  <a:glow rad="127000">
                    <a:schemeClr val="bg1"/>
                  </a:glow>
                </a:effectLst>
                <a:latin typeface="Arial" panose="020B0604020202020204" pitchFamily="34" charset="0"/>
                <a:cs typeface="Arial" panose="020B0604020202020204" pitchFamily="34" charset="0"/>
              </a:rPr>
              <a:t>IEA</a:t>
            </a:r>
          </a:p>
        </p:txBody>
      </p:sp>
      <p:sp>
        <p:nvSpPr>
          <p:cNvPr id="18" name="Freeform 17"/>
          <p:cNvSpPr/>
          <p:nvPr/>
        </p:nvSpPr>
        <p:spPr>
          <a:xfrm>
            <a:off x="586854" y="2634018"/>
            <a:ext cx="7192370" cy="1651379"/>
          </a:xfrm>
          <a:custGeom>
            <a:avLst/>
            <a:gdLst>
              <a:gd name="connsiteX0" fmla="*/ 7192370 w 7192370"/>
              <a:gd name="connsiteY0" fmla="*/ 13648 h 1651379"/>
              <a:gd name="connsiteX1" fmla="*/ 6660107 w 7192370"/>
              <a:gd name="connsiteY1" fmla="*/ 0 h 1651379"/>
              <a:gd name="connsiteX2" fmla="*/ 6660107 w 7192370"/>
              <a:gd name="connsiteY2" fmla="*/ 0 h 1651379"/>
              <a:gd name="connsiteX3" fmla="*/ 5991367 w 7192370"/>
              <a:gd name="connsiteY3" fmla="*/ 163773 h 1651379"/>
              <a:gd name="connsiteX4" fmla="*/ 5841242 w 7192370"/>
              <a:gd name="connsiteY4" fmla="*/ 272955 h 1651379"/>
              <a:gd name="connsiteX5" fmla="*/ 5759355 w 7192370"/>
              <a:gd name="connsiteY5" fmla="*/ 409433 h 1651379"/>
              <a:gd name="connsiteX6" fmla="*/ 5554639 w 7192370"/>
              <a:gd name="connsiteY6" fmla="*/ 382137 h 1651379"/>
              <a:gd name="connsiteX7" fmla="*/ 5308979 w 7192370"/>
              <a:gd name="connsiteY7" fmla="*/ 395785 h 1651379"/>
              <a:gd name="connsiteX8" fmla="*/ 4722125 w 7192370"/>
              <a:gd name="connsiteY8" fmla="*/ 723331 h 1651379"/>
              <a:gd name="connsiteX9" fmla="*/ 4271749 w 7192370"/>
              <a:gd name="connsiteY9" fmla="*/ 982639 h 1651379"/>
              <a:gd name="connsiteX10" fmla="*/ 3671247 w 7192370"/>
              <a:gd name="connsiteY10" fmla="*/ 1119116 h 1651379"/>
              <a:gd name="connsiteX11" fmla="*/ 3234519 w 7192370"/>
              <a:gd name="connsiteY11" fmla="*/ 1201003 h 1651379"/>
              <a:gd name="connsiteX12" fmla="*/ 2852382 w 7192370"/>
              <a:gd name="connsiteY12" fmla="*/ 1296537 h 1651379"/>
              <a:gd name="connsiteX13" fmla="*/ 2292824 w 7192370"/>
              <a:gd name="connsiteY13" fmla="*/ 1337481 h 1651379"/>
              <a:gd name="connsiteX14" fmla="*/ 1965277 w 7192370"/>
              <a:gd name="connsiteY14" fmla="*/ 1323833 h 1651379"/>
              <a:gd name="connsiteX15" fmla="*/ 1555845 w 7192370"/>
              <a:gd name="connsiteY15" fmla="*/ 1433015 h 1651379"/>
              <a:gd name="connsiteX16" fmla="*/ 1228298 w 7192370"/>
              <a:gd name="connsiteY16" fmla="*/ 1555845 h 1651379"/>
              <a:gd name="connsiteX17" fmla="*/ 818865 w 7192370"/>
              <a:gd name="connsiteY17" fmla="*/ 1624083 h 1651379"/>
              <a:gd name="connsiteX18" fmla="*/ 0 w 7192370"/>
              <a:gd name="connsiteY18" fmla="*/ 1651379 h 1651379"/>
              <a:gd name="connsiteX19" fmla="*/ 0 w 7192370"/>
              <a:gd name="connsiteY19" fmla="*/ 1651379 h 165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92370" h="1651379">
                <a:moveTo>
                  <a:pt x="7192370" y="13648"/>
                </a:moveTo>
                <a:lnTo>
                  <a:pt x="6660107" y="0"/>
                </a:lnTo>
                <a:lnTo>
                  <a:pt x="6660107" y="0"/>
                </a:lnTo>
                <a:cubicBezTo>
                  <a:pt x="6548650" y="27296"/>
                  <a:pt x="6127844" y="118281"/>
                  <a:pt x="5991367" y="163773"/>
                </a:cubicBezTo>
                <a:cubicBezTo>
                  <a:pt x="5854889" y="209266"/>
                  <a:pt x="5879911" y="232012"/>
                  <a:pt x="5841242" y="272955"/>
                </a:cubicBezTo>
                <a:cubicBezTo>
                  <a:pt x="5802573" y="313898"/>
                  <a:pt x="5807122" y="391236"/>
                  <a:pt x="5759355" y="409433"/>
                </a:cubicBezTo>
                <a:cubicBezTo>
                  <a:pt x="5711588" y="427630"/>
                  <a:pt x="5629702" y="384412"/>
                  <a:pt x="5554639" y="382137"/>
                </a:cubicBezTo>
                <a:cubicBezTo>
                  <a:pt x="5479576" y="379862"/>
                  <a:pt x="5447731" y="338919"/>
                  <a:pt x="5308979" y="395785"/>
                </a:cubicBezTo>
                <a:cubicBezTo>
                  <a:pt x="5170227" y="452651"/>
                  <a:pt x="4722125" y="723331"/>
                  <a:pt x="4722125" y="723331"/>
                </a:cubicBezTo>
                <a:cubicBezTo>
                  <a:pt x="4549253" y="821140"/>
                  <a:pt x="4446895" y="916675"/>
                  <a:pt x="4271749" y="982639"/>
                </a:cubicBezTo>
                <a:cubicBezTo>
                  <a:pt x="4096603" y="1048603"/>
                  <a:pt x="3844119" y="1082722"/>
                  <a:pt x="3671247" y="1119116"/>
                </a:cubicBezTo>
                <a:cubicBezTo>
                  <a:pt x="3498375" y="1155510"/>
                  <a:pt x="3370997" y="1171433"/>
                  <a:pt x="3234519" y="1201003"/>
                </a:cubicBezTo>
                <a:cubicBezTo>
                  <a:pt x="3098041" y="1230573"/>
                  <a:pt x="3009331" y="1273791"/>
                  <a:pt x="2852382" y="1296537"/>
                </a:cubicBezTo>
                <a:cubicBezTo>
                  <a:pt x="2695433" y="1319283"/>
                  <a:pt x="2440675" y="1332932"/>
                  <a:pt x="2292824" y="1337481"/>
                </a:cubicBezTo>
                <a:cubicBezTo>
                  <a:pt x="2144973" y="1342030"/>
                  <a:pt x="2088107" y="1307911"/>
                  <a:pt x="1965277" y="1323833"/>
                </a:cubicBezTo>
                <a:cubicBezTo>
                  <a:pt x="1842447" y="1339755"/>
                  <a:pt x="1678675" y="1394346"/>
                  <a:pt x="1555845" y="1433015"/>
                </a:cubicBezTo>
                <a:cubicBezTo>
                  <a:pt x="1433015" y="1471684"/>
                  <a:pt x="1351128" y="1524000"/>
                  <a:pt x="1228298" y="1555845"/>
                </a:cubicBezTo>
                <a:cubicBezTo>
                  <a:pt x="1105468" y="1587690"/>
                  <a:pt x="1023581" y="1608161"/>
                  <a:pt x="818865" y="1624083"/>
                </a:cubicBezTo>
                <a:cubicBezTo>
                  <a:pt x="614149" y="1640005"/>
                  <a:pt x="0" y="1651379"/>
                  <a:pt x="0" y="1651379"/>
                </a:cubicBezTo>
                <a:lnTo>
                  <a:pt x="0" y="1651379"/>
                </a:lnTo>
              </a:path>
            </a:pathLst>
          </a:custGeom>
          <a:no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6665" y="3332254"/>
            <a:ext cx="1154935" cy="3121082"/>
          </a:xfrm>
          <a:prstGeom prst="rect">
            <a:avLst/>
          </a:prstGeom>
        </p:spPr>
      </p:pic>
      <p:sp>
        <p:nvSpPr>
          <p:cNvPr id="19" name="Rectangle 18"/>
          <p:cNvSpPr/>
          <p:nvPr/>
        </p:nvSpPr>
        <p:spPr>
          <a:xfrm>
            <a:off x="7740352" y="2529326"/>
            <a:ext cx="120861" cy="545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539552" y="2205294"/>
            <a:ext cx="7200800" cy="40680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p:nvSpPr>
        <p:spPr>
          <a:xfrm>
            <a:off x="1547719" y="1634229"/>
            <a:ext cx="5428672" cy="492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2161125" y="1681070"/>
            <a:ext cx="6750405" cy="523220"/>
          </a:xfrm>
          <a:prstGeom prst="rect">
            <a:avLst/>
          </a:prstGeom>
          <a:noFill/>
        </p:spPr>
        <p:txBody>
          <a:bodyPr wrap="square" rtlCol="0">
            <a:spAutoFit/>
          </a:bodyPr>
          <a:lstStyle/>
          <a:p>
            <a:r>
              <a:rPr lang="en-CA" sz="2800" b="1" dirty="0">
                <a:latin typeface="Arial" panose="020B0604020202020204" pitchFamily="34" charset="0"/>
                <a:cs typeface="Arial" panose="020B0604020202020204" pitchFamily="34" charset="0"/>
              </a:rPr>
              <a:t>CO2 emissions flat from 2014</a:t>
            </a:r>
          </a:p>
        </p:txBody>
      </p:sp>
      <p:sp>
        <p:nvSpPr>
          <p:cNvPr id="6" name="Rectangle 5"/>
          <p:cNvSpPr/>
          <p:nvPr/>
        </p:nvSpPr>
        <p:spPr>
          <a:xfrm>
            <a:off x="7955844" y="1854763"/>
            <a:ext cx="467608" cy="413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7812360" y="2297850"/>
            <a:ext cx="863562" cy="3739485"/>
          </a:xfrm>
          <a:prstGeom prst="rect">
            <a:avLst/>
          </a:prstGeom>
          <a:noFill/>
        </p:spPr>
        <p:txBody>
          <a:bodyPr wrap="square" rtlCol="0">
            <a:spAutoFit/>
          </a:bodyPr>
          <a:lstStyle/>
          <a:p>
            <a:r>
              <a:rPr lang="en-CA" sz="2000" b="1" dirty="0">
                <a:latin typeface="Arial" panose="020B0604020202020204" pitchFamily="34" charset="0"/>
                <a:cs typeface="Arial" panose="020B0604020202020204" pitchFamily="34" charset="0"/>
              </a:rPr>
              <a:t>400</a:t>
            </a:r>
          </a:p>
          <a:p>
            <a:endParaRPr lang="en-CA" sz="2400" b="1" dirty="0">
              <a:latin typeface="Arial" panose="020B0604020202020204" pitchFamily="34" charset="0"/>
              <a:cs typeface="Arial" panose="020B0604020202020204" pitchFamily="34" charset="0"/>
            </a:endParaRPr>
          </a:p>
          <a:p>
            <a:endParaRPr lang="en-CA" sz="1000" b="1"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380</a:t>
            </a:r>
          </a:p>
          <a:p>
            <a:endParaRPr lang="en-CA" sz="2400" b="1" dirty="0">
              <a:latin typeface="Arial" panose="020B0604020202020204" pitchFamily="34" charset="0"/>
              <a:cs typeface="Arial" panose="020B0604020202020204" pitchFamily="34" charset="0"/>
            </a:endParaRPr>
          </a:p>
          <a:p>
            <a:endParaRPr lang="en-CA" sz="1100" b="1"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360</a:t>
            </a:r>
          </a:p>
          <a:p>
            <a:endParaRPr lang="en-CA" sz="2000" b="1" dirty="0">
              <a:latin typeface="Arial" panose="020B0604020202020204" pitchFamily="34" charset="0"/>
              <a:cs typeface="Arial" panose="020B0604020202020204" pitchFamily="34" charset="0"/>
            </a:endParaRPr>
          </a:p>
          <a:p>
            <a:endParaRPr lang="en-CA" sz="1200" b="1"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340</a:t>
            </a:r>
          </a:p>
          <a:p>
            <a:endParaRPr lang="en-CA" sz="2400" b="1" dirty="0">
              <a:latin typeface="Arial" panose="020B0604020202020204" pitchFamily="34" charset="0"/>
              <a:cs typeface="Arial" panose="020B0604020202020204" pitchFamily="34" charset="0"/>
            </a:endParaRPr>
          </a:p>
          <a:p>
            <a:endParaRPr lang="en-CA" sz="1200" b="1"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320</a:t>
            </a:r>
          </a:p>
        </p:txBody>
      </p:sp>
      <p:sp>
        <p:nvSpPr>
          <p:cNvPr id="21" name="Rectangle 20"/>
          <p:cNvSpPr/>
          <p:nvPr/>
        </p:nvSpPr>
        <p:spPr>
          <a:xfrm>
            <a:off x="33961" y="1904313"/>
            <a:ext cx="684000" cy="25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0" y="1486525"/>
            <a:ext cx="1014132" cy="646331"/>
          </a:xfrm>
          <a:prstGeom prst="rect">
            <a:avLst/>
          </a:prstGeom>
          <a:solidFill>
            <a:schemeClr val="bg1"/>
          </a:solidFill>
        </p:spPr>
        <p:txBody>
          <a:bodyPr wrap="square" rtlCol="0">
            <a:spAutoFit/>
          </a:bodyPr>
          <a:lstStyle/>
          <a:p>
            <a:r>
              <a:rPr lang="en-US" b="1" dirty="0">
                <a:latin typeface="Arial" panose="020B0604020202020204" pitchFamily="34" charset="0"/>
                <a:cs typeface="Arial" panose="020B0604020202020204" pitchFamily="34" charset="0"/>
              </a:rPr>
              <a:t>Giga-</a:t>
            </a:r>
          </a:p>
          <a:p>
            <a:r>
              <a:rPr lang="en-US" b="1" dirty="0">
                <a:latin typeface="Arial" panose="020B0604020202020204" pitchFamily="34" charset="0"/>
                <a:cs typeface="Arial" panose="020B0604020202020204" pitchFamily="34" charset="0"/>
              </a:rPr>
              <a:t>tonnes</a:t>
            </a:r>
          </a:p>
        </p:txBody>
      </p:sp>
      <p:sp>
        <p:nvSpPr>
          <p:cNvPr id="22" name="Rectangle 21">
            <a:extLst>
              <a:ext uri="{FF2B5EF4-FFF2-40B4-BE49-F238E27FC236}">
                <a16:creationId xmlns:a16="http://schemas.microsoft.com/office/drawing/2014/main" id="{BD8706A4-C0B1-4350-8396-93256B641252}"/>
              </a:ext>
            </a:extLst>
          </p:cNvPr>
          <p:cNvSpPr/>
          <p:nvPr/>
        </p:nvSpPr>
        <p:spPr>
          <a:xfrm>
            <a:off x="74428" y="2153828"/>
            <a:ext cx="409541" cy="4119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641CA5-E782-4743-8E64-5A5B94533550}"/>
              </a:ext>
            </a:extLst>
          </p:cNvPr>
          <p:cNvSpPr txBox="1"/>
          <p:nvPr/>
        </p:nvSpPr>
        <p:spPr>
          <a:xfrm>
            <a:off x="155441" y="2153828"/>
            <a:ext cx="727755" cy="4647426"/>
          </a:xfrm>
          <a:prstGeom prst="rect">
            <a:avLst/>
          </a:prstGeom>
          <a:noFill/>
        </p:spPr>
        <p:txBody>
          <a:bodyPr wrap="square" rtlCol="0">
            <a:spAutoFit/>
          </a:bodyPr>
          <a:lstStyle/>
          <a:p>
            <a:r>
              <a:rPr lang="en-US" sz="1850" b="1" dirty="0">
                <a:latin typeface="Arial" panose="020B0604020202020204" pitchFamily="34" charset="0"/>
                <a:cs typeface="Arial" panose="020B0604020202020204" pitchFamily="34" charset="0"/>
              </a:rPr>
              <a:t>35</a:t>
            </a:r>
          </a:p>
          <a:p>
            <a:endParaRPr lang="en-US" sz="1850" b="1" dirty="0">
              <a:latin typeface="Arial" panose="020B0604020202020204" pitchFamily="34" charset="0"/>
              <a:cs typeface="Arial" panose="020B0604020202020204" pitchFamily="34" charset="0"/>
            </a:endParaRPr>
          </a:p>
          <a:p>
            <a:r>
              <a:rPr lang="en-US" sz="1850" b="1" dirty="0">
                <a:latin typeface="Arial" panose="020B0604020202020204" pitchFamily="34" charset="0"/>
                <a:cs typeface="Arial" panose="020B0604020202020204" pitchFamily="34" charset="0"/>
              </a:rPr>
              <a:t>30</a:t>
            </a:r>
          </a:p>
          <a:p>
            <a:endParaRPr lang="en-US" sz="1850" b="1" dirty="0">
              <a:latin typeface="Arial" panose="020B0604020202020204" pitchFamily="34" charset="0"/>
              <a:cs typeface="Arial" panose="020B0604020202020204" pitchFamily="34" charset="0"/>
            </a:endParaRPr>
          </a:p>
          <a:p>
            <a:r>
              <a:rPr lang="en-US" sz="1850" b="1" dirty="0">
                <a:latin typeface="Arial" panose="020B0604020202020204" pitchFamily="34" charset="0"/>
                <a:cs typeface="Arial" panose="020B0604020202020204" pitchFamily="34" charset="0"/>
              </a:rPr>
              <a:t>25</a:t>
            </a:r>
          </a:p>
          <a:p>
            <a:endParaRPr lang="en-US" sz="1850" b="1" dirty="0">
              <a:latin typeface="Arial" panose="020B0604020202020204" pitchFamily="34" charset="0"/>
              <a:cs typeface="Arial" panose="020B0604020202020204" pitchFamily="34" charset="0"/>
            </a:endParaRPr>
          </a:p>
          <a:p>
            <a:r>
              <a:rPr lang="en-US" sz="1850" b="1" dirty="0">
                <a:latin typeface="Arial" panose="020B0604020202020204" pitchFamily="34" charset="0"/>
                <a:cs typeface="Arial" panose="020B0604020202020204" pitchFamily="34" charset="0"/>
              </a:rPr>
              <a:t>20</a:t>
            </a:r>
          </a:p>
          <a:p>
            <a:endParaRPr lang="en-US" sz="1850" b="1" dirty="0">
              <a:latin typeface="Arial" panose="020B0604020202020204" pitchFamily="34" charset="0"/>
              <a:cs typeface="Arial" panose="020B0604020202020204" pitchFamily="34" charset="0"/>
            </a:endParaRPr>
          </a:p>
          <a:p>
            <a:r>
              <a:rPr lang="en-US" sz="1850" b="1" dirty="0">
                <a:latin typeface="Arial" panose="020B0604020202020204" pitchFamily="34" charset="0"/>
                <a:cs typeface="Arial" panose="020B0604020202020204" pitchFamily="34" charset="0"/>
              </a:rPr>
              <a:t>15</a:t>
            </a:r>
          </a:p>
          <a:p>
            <a:endParaRPr lang="en-US" sz="1850" b="1" dirty="0">
              <a:latin typeface="Arial" panose="020B0604020202020204" pitchFamily="34" charset="0"/>
              <a:cs typeface="Arial" panose="020B0604020202020204" pitchFamily="34" charset="0"/>
            </a:endParaRPr>
          </a:p>
          <a:p>
            <a:r>
              <a:rPr lang="en-US" sz="1850" b="1" dirty="0">
                <a:latin typeface="Arial" panose="020B0604020202020204" pitchFamily="34" charset="0"/>
                <a:cs typeface="Arial" panose="020B0604020202020204" pitchFamily="34" charset="0"/>
              </a:rPr>
              <a:t>10</a:t>
            </a:r>
          </a:p>
          <a:p>
            <a:endParaRPr lang="en-US" sz="1850" b="1" dirty="0">
              <a:latin typeface="Arial" panose="020B0604020202020204" pitchFamily="34" charset="0"/>
              <a:cs typeface="Arial" panose="020B0604020202020204" pitchFamily="34" charset="0"/>
            </a:endParaRPr>
          </a:p>
          <a:p>
            <a:r>
              <a:rPr lang="en-US" sz="1850" b="1" dirty="0">
                <a:latin typeface="Arial" panose="020B0604020202020204" pitchFamily="34" charset="0"/>
                <a:cs typeface="Arial" panose="020B0604020202020204" pitchFamily="34" charset="0"/>
              </a:rPr>
              <a:t> 5</a:t>
            </a:r>
          </a:p>
          <a:p>
            <a:endParaRPr lang="en-US" sz="1850" b="1" dirty="0">
              <a:latin typeface="Arial" panose="020B0604020202020204" pitchFamily="34" charset="0"/>
              <a:cs typeface="Arial" panose="020B0604020202020204" pitchFamily="34" charset="0"/>
            </a:endParaRPr>
          </a:p>
          <a:p>
            <a:r>
              <a:rPr lang="en-US" sz="1850" b="1" dirty="0">
                <a:latin typeface="Arial" panose="020B0604020202020204" pitchFamily="34" charset="0"/>
                <a:cs typeface="Arial" panose="020B0604020202020204" pitchFamily="34" charset="0"/>
              </a:rPr>
              <a:t> 0</a:t>
            </a:r>
          </a:p>
          <a:p>
            <a:endParaRPr lang="en-US" sz="1850" b="1" dirty="0">
              <a:latin typeface="Arial" panose="020B0604020202020204" pitchFamily="34" charset="0"/>
              <a:cs typeface="Arial" panose="020B0604020202020204" pitchFamily="34" charset="0"/>
            </a:endParaRPr>
          </a:p>
        </p:txBody>
      </p:sp>
      <p:sp>
        <p:nvSpPr>
          <p:cNvPr id="10" name="TextBox 9"/>
          <p:cNvSpPr txBox="1"/>
          <p:nvPr/>
        </p:nvSpPr>
        <p:spPr>
          <a:xfrm>
            <a:off x="6498498" y="1420877"/>
            <a:ext cx="2429078" cy="646331"/>
          </a:xfrm>
          <a:prstGeom prst="rect">
            <a:avLst/>
          </a:prstGeom>
          <a:noFill/>
        </p:spPr>
        <p:txBody>
          <a:bodyPr wrap="square" rtlCol="0">
            <a:spAutoFit/>
          </a:bodyPr>
          <a:lstStyle/>
          <a:p>
            <a:pPr algn="r"/>
            <a:r>
              <a:rPr lang="en-US" b="1" dirty="0">
                <a:solidFill>
                  <a:srgbClr val="FF0000"/>
                </a:solidFill>
                <a:latin typeface="Arial" panose="020B0604020202020204" pitchFamily="34" charset="0"/>
                <a:cs typeface="Arial" panose="020B0604020202020204" pitchFamily="34" charset="0"/>
              </a:rPr>
              <a:t>A</a:t>
            </a:r>
            <a:r>
              <a:rPr lang="en-US" b="1" dirty="0">
                <a:solidFill>
                  <a:srgbClr val="FF0000"/>
                </a:solidFill>
                <a:effectLst/>
                <a:latin typeface="Arial" panose="020B0604020202020204" pitchFamily="34" charset="0"/>
                <a:cs typeface="Arial" panose="020B0604020202020204" pitchFamily="34" charset="0"/>
              </a:rPr>
              <a:t>tmospheric CO2 </a:t>
            </a:r>
          </a:p>
          <a:p>
            <a:pPr algn="r"/>
            <a:r>
              <a:rPr lang="en-US" b="1" dirty="0">
                <a:solidFill>
                  <a:srgbClr val="FF0000"/>
                </a:solidFill>
                <a:effectLst/>
                <a:latin typeface="Arial" panose="020B0604020202020204" pitchFamily="34" charset="0"/>
                <a:cs typeface="Arial" panose="020B0604020202020204" pitchFamily="34" charset="0"/>
              </a:rPr>
              <a:t>still</a:t>
            </a:r>
            <a:r>
              <a:rPr lang="en-US" b="1" dirty="0">
                <a:solidFill>
                  <a:srgbClr val="FF0000"/>
                </a:solidFill>
                <a:latin typeface="Arial" panose="020B0604020202020204" pitchFamily="34" charset="0"/>
                <a:cs typeface="Arial" panose="020B0604020202020204" pitchFamily="34" charset="0"/>
              </a:rPr>
              <a:t> </a:t>
            </a:r>
            <a:r>
              <a:rPr lang="en-US" b="1" dirty="0">
                <a:solidFill>
                  <a:srgbClr val="FF0000"/>
                </a:solidFill>
                <a:effectLst/>
                <a:latin typeface="Arial" panose="020B0604020202020204" pitchFamily="34" charset="0"/>
                <a:cs typeface="Arial" panose="020B0604020202020204" pitchFamily="34" charset="0"/>
              </a:rPr>
              <a:t>surging</a:t>
            </a:r>
          </a:p>
        </p:txBody>
      </p:sp>
      <p:pic>
        <p:nvPicPr>
          <p:cNvPr id="26" name="Picture 25">
            <a:extLst>
              <a:ext uri="{FF2B5EF4-FFF2-40B4-BE49-F238E27FC236}">
                <a16:creationId xmlns:a16="http://schemas.microsoft.com/office/drawing/2014/main" id="{937A0955-7B87-4A1F-99DF-F99E341105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2830278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1" y="1196752"/>
            <a:ext cx="9144000" cy="1446550"/>
          </a:xfrm>
          <a:prstGeom prst="rect">
            <a:avLst/>
          </a:prstGeom>
          <a:noFill/>
        </p:spPr>
        <p:txBody>
          <a:bodyPr wrap="square" rtlCol="0">
            <a:spAutoFit/>
          </a:bodyPr>
          <a:lstStyle/>
          <a:p>
            <a:pPr algn="ctr"/>
            <a:r>
              <a:rPr lang="en-CA" b="1" dirty="0">
                <a:latin typeface="Arial" panose="020B0604020202020204" pitchFamily="34" charset="0"/>
                <a:cs typeface="Arial" panose="020B0604020202020204" pitchFamily="34" charset="0"/>
              </a:rPr>
              <a:t>INDCs: Intended nationally determined contributions</a:t>
            </a:r>
          </a:p>
          <a:p>
            <a:pPr algn="ctr"/>
            <a:r>
              <a:rPr lang="en-CA" sz="2400" dirty="0">
                <a:latin typeface="Arial" panose="020B0604020202020204" pitchFamily="34" charset="0"/>
                <a:cs typeface="Arial" panose="020B0604020202020204" pitchFamily="34" charset="0"/>
              </a:rPr>
              <a:t> </a:t>
            </a:r>
            <a:r>
              <a:rPr lang="en-CA" sz="1600" b="1" dirty="0">
                <a:latin typeface="Arial" panose="020B0604020202020204" pitchFamily="34" charset="0"/>
                <a:cs typeface="Arial" panose="020B0604020202020204" pitchFamily="34" charset="0"/>
              </a:rPr>
              <a:t>(national emissions targets)</a:t>
            </a:r>
          </a:p>
          <a:p>
            <a:pPr algn="ctr"/>
            <a:r>
              <a:rPr lang="en-CA" sz="4400" dirty="0">
                <a:latin typeface="Arial" panose="020B0604020202020204" pitchFamily="34" charset="0"/>
                <a:cs typeface="Arial" panose="020B0604020202020204" pitchFamily="34" charset="0"/>
              </a:rPr>
              <a:t> </a:t>
            </a:r>
            <a:endParaRPr lang="en-CA" sz="4400" b="1" dirty="0">
              <a:solidFill>
                <a:srgbClr val="C00000"/>
              </a:solidFill>
              <a:latin typeface="Arial" panose="020B0604020202020204" pitchFamily="34" charset="0"/>
              <a:cs typeface="Arial" panose="020B0604020202020204" pitchFamily="34" charset="0"/>
            </a:endParaRPr>
          </a:p>
        </p:txBody>
      </p:sp>
      <p:pic>
        <p:nvPicPr>
          <p:cNvPr id="7" name="Picture 4" descr="C:\Users\Peter\Desktop\Illustration\INDC Update clear.png"/>
          <p:cNvPicPr>
            <a:picLocks noChangeAspect="1" noChangeArrowheads="1"/>
          </p:cNvPicPr>
          <p:nvPr/>
        </p:nvPicPr>
        <p:blipFill rotWithShape="1">
          <a:blip r:embed="rId2">
            <a:extLst>
              <a:ext uri="{28A0092B-C50C-407E-A947-70E740481C1C}">
                <a14:useLocalDpi xmlns:a14="http://schemas.microsoft.com/office/drawing/2010/main" val="0"/>
              </a:ext>
            </a:extLst>
          </a:blip>
          <a:srcRect r="7110"/>
          <a:stretch/>
        </p:blipFill>
        <p:spPr bwMode="auto">
          <a:xfrm>
            <a:off x="1331640" y="1609682"/>
            <a:ext cx="6469478" cy="522316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6DF7EF-61B2-472F-B0F3-3B6F4B91FD48}"/>
              </a:ext>
            </a:extLst>
          </p:cNvPr>
          <p:cNvSpPr txBox="1"/>
          <p:nvPr/>
        </p:nvSpPr>
        <p:spPr>
          <a:xfrm>
            <a:off x="3347864" y="2752928"/>
            <a:ext cx="302433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UN Climate Secretariat</a:t>
            </a:r>
          </a:p>
        </p:txBody>
      </p:sp>
      <p:sp>
        <p:nvSpPr>
          <p:cNvPr id="8" name="TextBox 7">
            <a:extLst>
              <a:ext uri="{FF2B5EF4-FFF2-40B4-BE49-F238E27FC236}">
                <a16:creationId xmlns:a16="http://schemas.microsoft.com/office/drawing/2014/main" id="{F204105E-5984-4FAE-B057-D6DB7DB90820}"/>
              </a:ext>
            </a:extLst>
          </p:cNvPr>
          <p:cNvSpPr txBox="1"/>
          <p:nvPr/>
        </p:nvSpPr>
        <p:spPr>
          <a:xfrm>
            <a:off x="1690" y="-13964"/>
            <a:ext cx="9144000"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National emissions targets lead to </a:t>
            </a:r>
          </a:p>
          <a:p>
            <a:pPr algn="ctr"/>
            <a:r>
              <a:rPr lang="en-US" sz="3600" b="1" dirty="0">
                <a:solidFill>
                  <a:srgbClr val="FF0000"/>
                </a:solidFill>
                <a:latin typeface="Arial" panose="020B0604020202020204" pitchFamily="34" charset="0"/>
                <a:cs typeface="Arial" panose="020B0604020202020204" pitchFamily="34" charset="0"/>
              </a:rPr>
              <a:t>substantially higher emissions</a:t>
            </a:r>
          </a:p>
        </p:txBody>
      </p:sp>
      <p:pic>
        <p:nvPicPr>
          <p:cNvPr id="10" name="Picture 9">
            <a:extLst>
              <a:ext uri="{FF2B5EF4-FFF2-40B4-BE49-F238E27FC236}">
                <a16:creationId xmlns:a16="http://schemas.microsoft.com/office/drawing/2014/main" id="{BCF19C81-357B-475F-B7B2-B3F4CD238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3265581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d168d9ca7ixfvo.cloudfront.net/wp-content/uploads/2013/12/Screen-Shot-2017-04-05-at-12.08.25-PM-1.png">
            <a:extLst>
              <a:ext uri="{FF2B5EF4-FFF2-40B4-BE49-F238E27FC236}">
                <a16:creationId xmlns:a16="http://schemas.microsoft.com/office/drawing/2014/main" id="{A247D0A0-401B-4646-BE63-DF8C799EAE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2913"/>
          <a:stretch/>
        </p:blipFill>
        <p:spPr bwMode="auto">
          <a:xfrm>
            <a:off x="539552" y="555004"/>
            <a:ext cx="6660232" cy="60743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DE54D7-5F12-480F-A74C-10579D08A697}"/>
              </a:ext>
            </a:extLst>
          </p:cNvPr>
          <p:cNvSpPr/>
          <p:nvPr/>
        </p:nvSpPr>
        <p:spPr>
          <a:xfrm>
            <a:off x="2414337" y="2211188"/>
            <a:ext cx="5328592" cy="3356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s://d168d9ca7ixfvo.cloudfront.net/wp-content/uploads/2013/12/Screen-Shot-2017-04-05-at-12.08.25-PM-1.png">
            <a:extLst>
              <a:ext uri="{FF2B5EF4-FFF2-40B4-BE49-F238E27FC236}">
                <a16:creationId xmlns:a16="http://schemas.microsoft.com/office/drawing/2014/main" id="{80030793-080E-4EDF-9ED2-75540CD362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144" b="60259" l="16458" r="52743">
                        <a14:foregroundMark x1="43888" y1="46026" x2="40327" y2="46765"/>
                        <a14:foregroundMark x1="40135" y1="48059" x2="35900" y2="49908"/>
                        <a14:foregroundMark x1="35900" y1="49908" x2="35707" y2="51386"/>
                        <a14:foregroundMark x1="35707" y1="51386" x2="31280" y2="51386"/>
                        <a14:foregroundMark x1="31280" y1="51386" x2="30510" y2="53420"/>
                        <a14:foregroundMark x1="30318" y1="54344" x2="26083" y2="55823"/>
                        <a14:foregroundMark x1="21655" y1="57856" x2="26083" y2="56932"/>
                        <a14:foregroundMark x1="26083" y1="56932" x2="26083" y2="56932"/>
                        <a14:foregroundMark x1="18572" y1="58472" x2="20500" y2="58226"/>
                        <a14:backgroundMark x1="18864" y1="59335" x2="15881" y2="59519"/>
                        <a14:backgroundMark x1="18961" y1="58965" x2="18961" y2="58965"/>
                        <a14:backgroundMark x1="18768" y1="58965" x2="18768" y2="58965"/>
                      </a14:backgroundRemoval>
                    </a14:imgEffect>
                  </a14:imgLayer>
                </a14:imgProps>
              </a:ext>
              <a:ext uri="{28A0092B-C50C-407E-A947-70E740481C1C}">
                <a14:useLocalDpi xmlns:a14="http://schemas.microsoft.com/office/drawing/2010/main" val="0"/>
              </a:ext>
            </a:extLst>
          </a:blip>
          <a:srcRect l="14741" t="40167" r="42913" b="37310"/>
          <a:stretch/>
        </p:blipFill>
        <p:spPr bwMode="auto">
          <a:xfrm>
            <a:off x="2267744" y="3003276"/>
            <a:ext cx="4940424" cy="1368152"/>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700C5E4F-2DDD-4AA8-B693-393EF65D4323}"/>
              </a:ext>
            </a:extLst>
          </p:cNvPr>
          <p:cNvSpPr/>
          <p:nvPr/>
        </p:nvSpPr>
        <p:spPr>
          <a:xfrm>
            <a:off x="2414337" y="4132067"/>
            <a:ext cx="509337" cy="8021"/>
          </a:xfrm>
          <a:custGeom>
            <a:avLst/>
            <a:gdLst>
              <a:gd name="connsiteX0" fmla="*/ 509337 w 509337"/>
              <a:gd name="connsiteY0" fmla="*/ 0 h 8021"/>
              <a:gd name="connsiteX1" fmla="*/ 0 w 509337"/>
              <a:gd name="connsiteY1" fmla="*/ 8021 h 8021"/>
              <a:gd name="connsiteX2" fmla="*/ 0 w 509337"/>
              <a:gd name="connsiteY2" fmla="*/ 8021 h 8021"/>
            </a:gdLst>
            <a:ahLst/>
            <a:cxnLst>
              <a:cxn ang="0">
                <a:pos x="connsiteX0" y="connsiteY0"/>
              </a:cxn>
              <a:cxn ang="0">
                <a:pos x="connsiteX1" y="connsiteY1"/>
              </a:cxn>
              <a:cxn ang="0">
                <a:pos x="connsiteX2" y="connsiteY2"/>
              </a:cxn>
            </a:cxnLst>
            <a:rect l="l" t="t" r="r" b="b"/>
            <a:pathLst>
              <a:path w="509337" h="8021">
                <a:moveTo>
                  <a:pt x="509337" y="0"/>
                </a:moveTo>
                <a:lnTo>
                  <a:pt x="0" y="8021"/>
                </a:lnTo>
                <a:lnTo>
                  <a:pt x="0" y="8021"/>
                </a:lnTo>
              </a:path>
            </a:pathLst>
          </a:custGeom>
          <a:noFill/>
          <a:ln w="19050">
            <a:solidFill>
              <a:srgbClr val="A63D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0F6278-3AB1-41BC-A6D1-39E506D3799C}"/>
              </a:ext>
            </a:extLst>
          </p:cNvPr>
          <p:cNvSpPr/>
          <p:nvPr/>
        </p:nvSpPr>
        <p:spPr>
          <a:xfrm>
            <a:off x="1763688" y="4940650"/>
            <a:ext cx="5328592" cy="74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3A03FB-1ED6-4B38-88DB-6DA42CFB47D5}"/>
              </a:ext>
            </a:extLst>
          </p:cNvPr>
          <p:cNvSpPr/>
          <p:nvPr/>
        </p:nvSpPr>
        <p:spPr>
          <a:xfrm>
            <a:off x="1043608" y="650154"/>
            <a:ext cx="6480720" cy="17770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0ED2A6-F9E9-41FA-A840-5567033D4B97}"/>
              </a:ext>
            </a:extLst>
          </p:cNvPr>
          <p:cNvSpPr/>
          <p:nvPr/>
        </p:nvSpPr>
        <p:spPr>
          <a:xfrm>
            <a:off x="2905170" y="2853100"/>
            <a:ext cx="3773524" cy="4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4224FCE-F33A-4779-AD6F-8802819A972C}"/>
              </a:ext>
            </a:extLst>
          </p:cNvPr>
          <p:cNvSpPr/>
          <p:nvPr/>
        </p:nvSpPr>
        <p:spPr>
          <a:xfrm>
            <a:off x="2116667" y="4189105"/>
            <a:ext cx="745066" cy="169334"/>
          </a:xfrm>
          <a:custGeom>
            <a:avLst/>
            <a:gdLst>
              <a:gd name="connsiteX0" fmla="*/ 440266 w 745066"/>
              <a:gd name="connsiteY0" fmla="*/ 0 h 169334"/>
              <a:gd name="connsiteX1" fmla="*/ 0 w 745066"/>
              <a:gd name="connsiteY1" fmla="*/ 76200 h 169334"/>
              <a:gd name="connsiteX2" fmla="*/ 0 w 745066"/>
              <a:gd name="connsiteY2" fmla="*/ 76200 h 169334"/>
              <a:gd name="connsiteX3" fmla="*/ 143933 w 745066"/>
              <a:gd name="connsiteY3" fmla="*/ 169334 h 169334"/>
              <a:gd name="connsiteX4" fmla="*/ 143933 w 745066"/>
              <a:gd name="connsiteY4" fmla="*/ 169334 h 169334"/>
              <a:gd name="connsiteX5" fmla="*/ 745066 w 745066"/>
              <a:gd name="connsiteY5" fmla="*/ 152400 h 169334"/>
              <a:gd name="connsiteX6" fmla="*/ 745066 w 745066"/>
              <a:gd name="connsiteY6" fmla="*/ 152400 h 169334"/>
              <a:gd name="connsiteX7" fmla="*/ 440266 w 745066"/>
              <a:gd name="connsiteY7" fmla="*/ 0 h 16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066" h="169334">
                <a:moveTo>
                  <a:pt x="440266" y="0"/>
                </a:moveTo>
                <a:lnTo>
                  <a:pt x="0" y="76200"/>
                </a:lnTo>
                <a:lnTo>
                  <a:pt x="0" y="76200"/>
                </a:lnTo>
                <a:lnTo>
                  <a:pt x="143933" y="169334"/>
                </a:lnTo>
                <a:lnTo>
                  <a:pt x="143933" y="169334"/>
                </a:lnTo>
                <a:lnTo>
                  <a:pt x="745066" y="152400"/>
                </a:lnTo>
                <a:lnTo>
                  <a:pt x="745066" y="152400"/>
                </a:lnTo>
                <a:lnTo>
                  <a:pt x="44026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EB0AD5-82C1-4627-B775-50F7A0B4A3D2}"/>
              </a:ext>
            </a:extLst>
          </p:cNvPr>
          <p:cNvSpPr/>
          <p:nvPr/>
        </p:nvSpPr>
        <p:spPr>
          <a:xfrm>
            <a:off x="1732983" y="4273772"/>
            <a:ext cx="31873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https://d168d9ca7ixfvo.cloudfront.net/wp-content/uploads/2013/12/Screen-Shot-2017-04-05-at-12.08.25-PM-1.png">
            <a:extLst>
              <a:ext uri="{FF2B5EF4-FFF2-40B4-BE49-F238E27FC236}">
                <a16:creationId xmlns:a16="http://schemas.microsoft.com/office/drawing/2014/main" id="{D74AFB68-1EB0-4B9B-A097-B5D77A42903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56932" b="65619" l="9432" r="15688">
                        <a14:foregroundMark x1="10587" y1="65065" x2="10010" y2="65804"/>
                        <a14:backgroundMark x1="13956" y1="61368" x2="15207" y2="61368"/>
                        <a14:backgroundMark x1="12801" y1="61183" x2="11935" y2="61183"/>
                        <a14:backgroundMark x1="12993" y1="61368" x2="12993" y2="61368"/>
                        <a14:backgroundMark x1="12993" y1="61368" x2="12993" y2="61368"/>
                        <a14:backgroundMark x1="13090" y1="61183" x2="13090" y2="61183"/>
                        <a14:backgroundMark x1="11742" y1="61368" x2="10491" y2="61183"/>
                        <a14:backgroundMark x1="9721" y1="57301" x2="9817" y2="64880"/>
                      </a14:backgroundRemoval>
                    </a14:imgEffect>
                  </a14:imgLayer>
                </a14:imgProps>
              </a:ext>
              <a:ext uri="{28A0092B-C50C-407E-A947-70E740481C1C}">
                <a14:useLocalDpi xmlns:a14="http://schemas.microsoft.com/office/drawing/2010/main" val="0"/>
              </a:ext>
            </a:extLst>
          </a:blip>
          <a:srcRect l="8811" t="55907" r="83448" b="33753"/>
          <a:stretch/>
        </p:blipFill>
        <p:spPr bwMode="auto">
          <a:xfrm>
            <a:off x="1575066" y="3943237"/>
            <a:ext cx="903185" cy="62811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C15CD80-D53E-4B6C-B6BC-A5C30DB10963}"/>
              </a:ext>
            </a:extLst>
          </p:cNvPr>
          <p:cNvSpPr/>
          <p:nvPr/>
        </p:nvSpPr>
        <p:spPr>
          <a:xfrm rot="1977404">
            <a:off x="2041841" y="4185320"/>
            <a:ext cx="45719" cy="107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B6C14A6-FA3B-4AC4-BEF4-5FF4B168FE82}"/>
              </a:ext>
            </a:extLst>
          </p:cNvPr>
          <p:cNvCxnSpPr/>
          <p:nvPr/>
        </p:nvCxnSpPr>
        <p:spPr>
          <a:xfrm flipV="1">
            <a:off x="1627232" y="5560871"/>
            <a:ext cx="4320480" cy="44184"/>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 name="Picture 2" descr="https://d168d9ca7ixfvo.cloudfront.net/wp-content/uploads/2013/12/Screen-Shot-2017-04-05-at-12.08.25-PM-1.png">
            <a:extLst>
              <a:ext uri="{FF2B5EF4-FFF2-40B4-BE49-F238E27FC236}">
                <a16:creationId xmlns:a16="http://schemas.microsoft.com/office/drawing/2014/main" id="{A08D2496-885C-4256-8AAB-CC5572913B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645" t="40212" r="34187" b="49456"/>
          <a:stretch/>
        </p:blipFill>
        <p:spPr bwMode="auto">
          <a:xfrm>
            <a:off x="5339432" y="2487978"/>
            <a:ext cx="864511" cy="75399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8E2CE30-D771-418E-9B9F-E83238861030}"/>
              </a:ext>
            </a:extLst>
          </p:cNvPr>
          <p:cNvSpPr txBox="1"/>
          <p:nvPr/>
        </p:nvSpPr>
        <p:spPr>
          <a:xfrm>
            <a:off x="4633751" y="2075811"/>
            <a:ext cx="2116009" cy="523220"/>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Temperature</a:t>
            </a:r>
          </a:p>
          <a:p>
            <a:pPr algn="ctr"/>
            <a:r>
              <a:rPr lang="en-US" sz="1400" b="1" dirty="0">
                <a:solidFill>
                  <a:srgbClr val="FF0000"/>
                </a:solidFill>
                <a:latin typeface="Arial" panose="020B0604020202020204" pitchFamily="34" charset="0"/>
                <a:cs typeface="Arial" panose="020B0604020202020204" pitchFamily="34" charset="0"/>
              </a:rPr>
              <a:t> increase by 2100</a:t>
            </a:r>
          </a:p>
        </p:txBody>
      </p:sp>
      <p:sp>
        <p:nvSpPr>
          <p:cNvPr id="26" name="TextBox 25">
            <a:extLst>
              <a:ext uri="{FF2B5EF4-FFF2-40B4-BE49-F238E27FC236}">
                <a16:creationId xmlns:a16="http://schemas.microsoft.com/office/drawing/2014/main" id="{736546AF-BCDD-4808-B661-C6090FA44E25}"/>
              </a:ext>
            </a:extLst>
          </p:cNvPr>
          <p:cNvSpPr txBox="1"/>
          <p:nvPr/>
        </p:nvSpPr>
        <p:spPr>
          <a:xfrm>
            <a:off x="-3593" y="76200"/>
            <a:ext cx="9147593" cy="1754326"/>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Climate policy plans </a:t>
            </a:r>
          </a:p>
          <a:p>
            <a:pPr algn="ctr"/>
            <a:r>
              <a:rPr lang="en-US" sz="3600" b="1" dirty="0">
                <a:solidFill>
                  <a:srgbClr val="FF0000"/>
                </a:solidFill>
                <a:latin typeface="Arial" panose="020B0604020202020204" pitchFamily="34" charset="0"/>
                <a:cs typeface="Arial" panose="020B0604020202020204" pitchFamily="34" charset="0"/>
              </a:rPr>
              <a:t>for planetary catastrophe </a:t>
            </a:r>
          </a:p>
          <a:p>
            <a:pPr algn="ctr"/>
            <a:r>
              <a:rPr lang="en-US" dirty="0">
                <a:latin typeface="Arial" panose="020B0604020202020204" pitchFamily="34" charset="0"/>
                <a:cs typeface="Arial" panose="020B0604020202020204" pitchFamily="34" charset="0"/>
              </a:rPr>
              <a:t>Climate Interactive April 2017 estimate of intended national emissions targets (INDCs) under the UN Paris Agreement projected to 2100 </a:t>
            </a:r>
            <a:endParaRPr lang="en-US" sz="24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858E974-4133-4CDE-88E6-56EB049380C9}"/>
              </a:ext>
            </a:extLst>
          </p:cNvPr>
          <p:cNvSpPr txBox="1"/>
          <p:nvPr/>
        </p:nvSpPr>
        <p:spPr>
          <a:xfrm>
            <a:off x="7134553" y="2587330"/>
            <a:ext cx="98454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5.6°C</a:t>
            </a:r>
          </a:p>
        </p:txBody>
      </p:sp>
      <p:sp>
        <p:nvSpPr>
          <p:cNvPr id="29" name="TextBox 28">
            <a:extLst>
              <a:ext uri="{FF2B5EF4-FFF2-40B4-BE49-F238E27FC236}">
                <a16:creationId xmlns:a16="http://schemas.microsoft.com/office/drawing/2014/main" id="{F9F35BC2-AB5E-45EF-9396-19C1C9111F24}"/>
              </a:ext>
            </a:extLst>
          </p:cNvPr>
          <p:cNvSpPr txBox="1"/>
          <p:nvPr/>
        </p:nvSpPr>
        <p:spPr>
          <a:xfrm>
            <a:off x="6492167" y="2075811"/>
            <a:ext cx="2116009" cy="523220"/>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Equilibrium </a:t>
            </a:r>
          </a:p>
          <a:p>
            <a:pPr algn="ctr"/>
            <a:r>
              <a:rPr lang="en-US" sz="1400" b="1" dirty="0">
                <a:solidFill>
                  <a:srgbClr val="FF0000"/>
                </a:solidFill>
                <a:latin typeface="Arial" panose="020B0604020202020204" pitchFamily="34" charset="0"/>
                <a:cs typeface="Arial" panose="020B0604020202020204" pitchFamily="34" charset="0"/>
              </a:rPr>
              <a:t>increase after 2100 </a:t>
            </a:r>
          </a:p>
        </p:txBody>
      </p:sp>
      <p:sp>
        <p:nvSpPr>
          <p:cNvPr id="28" name="Rectangle 27">
            <a:extLst>
              <a:ext uri="{FF2B5EF4-FFF2-40B4-BE49-F238E27FC236}">
                <a16:creationId xmlns:a16="http://schemas.microsoft.com/office/drawing/2014/main" id="{043A27A2-D3E3-49A7-A684-F53CE5CAF854}"/>
              </a:ext>
            </a:extLst>
          </p:cNvPr>
          <p:cNvSpPr/>
          <p:nvPr/>
        </p:nvSpPr>
        <p:spPr>
          <a:xfrm>
            <a:off x="5508104" y="2917576"/>
            <a:ext cx="617468" cy="324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00B4E610-8716-4F82-8F5A-40A8BCEAADB7}"/>
              </a:ext>
            </a:extLst>
          </p:cNvPr>
          <p:cNvSpPr/>
          <p:nvPr/>
        </p:nvSpPr>
        <p:spPr>
          <a:xfrm>
            <a:off x="6073629" y="2956661"/>
            <a:ext cx="3338599" cy="355141"/>
          </a:xfrm>
          <a:custGeom>
            <a:avLst/>
            <a:gdLst>
              <a:gd name="connsiteX0" fmla="*/ 0 w 1460500"/>
              <a:gd name="connsiteY0" fmla="*/ 393700 h 393700"/>
              <a:gd name="connsiteX1" fmla="*/ 520700 w 1460500"/>
              <a:gd name="connsiteY1" fmla="*/ 127000 h 393700"/>
              <a:gd name="connsiteX2" fmla="*/ 1460500 w 1460500"/>
              <a:gd name="connsiteY2" fmla="*/ 0 h 393700"/>
              <a:gd name="connsiteX3" fmla="*/ 1460500 w 1460500"/>
              <a:gd name="connsiteY3" fmla="*/ 0 h 393700"/>
            </a:gdLst>
            <a:ahLst/>
            <a:cxnLst>
              <a:cxn ang="0">
                <a:pos x="connsiteX0" y="connsiteY0"/>
              </a:cxn>
              <a:cxn ang="0">
                <a:pos x="connsiteX1" y="connsiteY1"/>
              </a:cxn>
              <a:cxn ang="0">
                <a:pos x="connsiteX2" y="connsiteY2"/>
              </a:cxn>
              <a:cxn ang="0">
                <a:pos x="connsiteX3" y="connsiteY3"/>
              </a:cxn>
            </a:cxnLst>
            <a:rect l="l" t="t" r="r" b="b"/>
            <a:pathLst>
              <a:path w="1460500" h="393700">
                <a:moveTo>
                  <a:pt x="0" y="393700"/>
                </a:moveTo>
                <a:cubicBezTo>
                  <a:pt x="138641" y="293158"/>
                  <a:pt x="277283" y="192617"/>
                  <a:pt x="520700" y="127000"/>
                </a:cubicBezTo>
                <a:cubicBezTo>
                  <a:pt x="764117" y="61383"/>
                  <a:pt x="1460500" y="0"/>
                  <a:pt x="1460500" y="0"/>
                </a:cubicBezTo>
                <a:lnTo>
                  <a:pt x="1460500" y="0"/>
                </a:lnTo>
              </a:path>
            </a:pathLst>
          </a:custGeom>
          <a:noFill/>
          <a:ln>
            <a:solidFill>
              <a:srgbClr val="A63D3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2ED3F60-B2F1-4CC1-9191-3B29EB23DAC2}"/>
              </a:ext>
            </a:extLst>
          </p:cNvPr>
          <p:cNvSpPr/>
          <p:nvPr/>
        </p:nvSpPr>
        <p:spPr>
          <a:xfrm>
            <a:off x="7812360" y="2599031"/>
            <a:ext cx="1331640" cy="642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C75D07E-B1E0-4872-9BF8-F23F4E4F5071}"/>
              </a:ext>
            </a:extLst>
          </p:cNvPr>
          <p:cNvSpPr/>
          <p:nvPr/>
        </p:nvSpPr>
        <p:spPr>
          <a:xfrm>
            <a:off x="6521025" y="2123816"/>
            <a:ext cx="170072" cy="216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466E9C1-0E19-4CCD-AF1F-E1B34C437CB3}"/>
              </a:ext>
            </a:extLst>
          </p:cNvPr>
          <p:cNvSpPr txBox="1"/>
          <p:nvPr/>
        </p:nvSpPr>
        <p:spPr>
          <a:xfrm>
            <a:off x="6879795" y="3230318"/>
            <a:ext cx="2035208" cy="70788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This excludes the extra emissions due to large sources of amplifying feedbacks and failure of carbon sinks</a:t>
            </a:r>
          </a:p>
        </p:txBody>
      </p:sp>
      <p:sp>
        <p:nvSpPr>
          <p:cNvPr id="33" name="TextBox 32">
            <a:extLst>
              <a:ext uri="{FF2B5EF4-FFF2-40B4-BE49-F238E27FC236}">
                <a16:creationId xmlns:a16="http://schemas.microsoft.com/office/drawing/2014/main" id="{8DE52D5F-0FEE-4992-8B39-65B7AC752555}"/>
              </a:ext>
            </a:extLst>
          </p:cNvPr>
          <p:cNvSpPr txBox="1"/>
          <p:nvPr/>
        </p:nvSpPr>
        <p:spPr>
          <a:xfrm>
            <a:off x="5180682" y="6137473"/>
            <a:ext cx="2334961"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Climate Interactive</a:t>
            </a:r>
          </a:p>
        </p:txBody>
      </p:sp>
      <p:sp>
        <p:nvSpPr>
          <p:cNvPr id="34" name="Freeform: Shape 33">
            <a:extLst>
              <a:ext uri="{FF2B5EF4-FFF2-40B4-BE49-F238E27FC236}">
                <a16:creationId xmlns:a16="http://schemas.microsoft.com/office/drawing/2014/main" id="{3C9C5416-2D33-4E4B-AA56-6423A0FBB5A8}"/>
              </a:ext>
            </a:extLst>
          </p:cNvPr>
          <p:cNvSpPr/>
          <p:nvPr/>
        </p:nvSpPr>
        <p:spPr>
          <a:xfrm>
            <a:off x="2406650" y="3353022"/>
            <a:ext cx="3435350" cy="787405"/>
          </a:xfrm>
          <a:custGeom>
            <a:avLst/>
            <a:gdLst>
              <a:gd name="connsiteX0" fmla="*/ 3435350 w 3435350"/>
              <a:gd name="connsiteY0" fmla="*/ 0 h 787405"/>
              <a:gd name="connsiteX1" fmla="*/ 2254250 w 3435350"/>
              <a:gd name="connsiteY1" fmla="*/ 330200 h 787405"/>
              <a:gd name="connsiteX2" fmla="*/ 1270000 w 3435350"/>
              <a:gd name="connsiteY2" fmla="*/ 628650 h 787405"/>
              <a:gd name="connsiteX3" fmla="*/ 641350 w 3435350"/>
              <a:gd name="connsiteY3" fmla="*/ 762000 h 787405"/>
              <a:gd name="connsiteX4" fmla="*/ 0 w 3435350"/>
              <a:gd name="connsiteY4" fmla="*/ 787400 h 787405"/>
              <a:gd name="connsiteX5" fmla="*/ 0 w 3435350"/>
              <a:gd name="connsiteY5" fmla="*/ 787400 h 7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350" h="787405">
                <a:moveTo>
                  <a:pt x="3435350" y="0"/>
                </a:moveTo>
                <a:lnTo>
                  <a:pt x="2254250" y="330200"/>
                </a:lnTo>
                <a:cubicBezTo>
                  <a:pt x="1893358" y="434975"/>
                  <a:pt x="1538817" y="556683"/>
                  <a:pt x="1270000" y="628650"/>
                </a:cubicBezTo>
                <a:cubicBezTo>
                  <a:pt x="1001183" y="700617"/>
                  <a:pt x="853017" y="735542"/>
                  <a:pt x="641350" y="762000"/>
                </a:cubicBezTo>
                <a:cubicBezTo>
                  <a:pt x="429683" y="788458"/>
                  <a:pt x="0" y="787400"/>
                  <a:pt x="0" y="787400"/>
                </a:cubicBezTo>
                <a:lnTo>
                  <a:pt x="0" y="787400"/>
                </a:lnTo>
              </a:path>
            </a:pathLst>
          </a:custGeom>
          <a:noFill/>
          <a:ln w="38100">
            <a:solidFill>
              <a:srgbClr val="A63D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AADC137-D6C5-4E38-A655-7A80E8EA9C3A}"/>
              </a:ext>
            </a:extLst>
          </p:cNvPr>
          <p:cNvSpPr/>
          <p:nvPr/>
        </p:nvSpPr>
        <p:spPr>
          <a:xfrm>
            <a:off x="1732983" y="2917576"/>
            <a:ext cx="894801" cy="85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https://www.climateinteractive.org/wp-content/uploads/2017/04/Scoreboard-static-clean-Apr5-1024x906.png">
            <a:extLst>
              <a:ext uri="{FF2B5EF4-FFF2-40B4-BE49-F238E27FC236}">
                <a16:creationId xmlns:a16="http://schemas.microsoft.com/office/drawing/2014/main" id="{E63A2767-DE8B-469E-A88E-E25BC91F6D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5110" y="610138"/>
            <a:ext cx="1989072" cy="1759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1EB076-9FF7-4FF1-A332-A4BC0A7646D9}"/>
              </a:ext>
            </a:extLst>
          </p:cNvPr>
          <p:cNvSpPr txBox="1"/>
          <p:nvPr/>
        </p:nvSpPr>
        <p:spPr>
          <a:xfrm>
            <a:off x="736269" y="1796687"/>
            <a:ext cx="3610657"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Global emissions </a:t>
            </a:r>
          </a:p>
          <a:p>
            <a:r>
              <a:rPr lang="en-US" b="1" dirty="0">
                <a:latin typeface="Arial" panose="020B0604020202020204" pitchFamily="34" charset="0"/>
                <a:cs typeface="Arial" panose="020B0604020202020204" pitchFamily="34" charset="0"/>
              </a:rPr>
              <a:t>under national targets </a:t>
            </a:r>
          </a:p>
        </p:txBody>
      </p:sp>
      <p:sp>
        <p:nvSpPr>
          <p:cNvPr id="7" name="Rectangle 6">
            <a:extLst>
              <a:ext uri="{FF2B5EF4-FFF2-40B4-BE49-F238E27FC236}">
                <a16:creationId xmlns:a16="http://schemas.microsoft.com/office/drawing/2014/main" id="{5F71778B-D12C-42DD-AC9B-04B5833BA02A}"/>
              </a:ext>
            </a:extLst>
          </p:cNvPr>
          <p:cNvSpPr/>
          <p:nvPr/>
        </p:nvSpPr>
        <p:spPr>
          <a:xfrm>
            <a:off x="744900" y="2370000"/>
            <a:ext cx="298708" cy="2582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BDA023-4267-443C-B102-3179007AF38F}"/>
              </a:ext>
            </a:extLst>
          </p:cNvPr>
          <p:cNvSpPr txBox="1"/>
          <p:nvPr/>
        </p:nvSpPr>
        <p:spPr>
          <a:xfrm rot="16200000">
            <a:off x="-365761" y="3608225"/>
            <a:ext cx="2510928"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Billion tons CO2e per year</a:t>
            </a:r>
          </a:p>
        </p:txBody>
      </p:sp>
      <p:pic>
        <p:nvPicPr>
          <p:cNvPr id="36" name="Picture 35">
            <a:extLst>
              <a:ext uri="{FF2B5EF4-FFF2-40B4-BE49-F238E27FC236}">
                <a16:creationId xmlns:a16="http://schemas.microsoft.com/office/drawing/2014/main" id="{9C90619D-AE2C-4216-A76A-A159809276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670641" y="4200040"/>
            <a:ext cx="538439" cy="1455071"/>
          </a:xfrm>
          <a:prstGeom prst="rect">
            <a:avLst/>
          </a:prstGeom>
        </p:spPr>
      </p:pic>
      <p:pic>
        <p:nvPicPr>
          <p:cNvPr id="38" name="Picture 37">
            <a:extLst>
              <a:ext uri="{FF2B5EF4-FFF2-40B4-BE49-F238E27FC236}">
                <a16:creationId xmlns:a16="http://schemas.microsoft.com/office/drawing/2014/main" id="{4A68AAD2-F9DF-49CB-8DDA-CA50462F70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1179276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99358-8761-4425-AE5C-769ECC736753}"/>
              </a:ext>
            </a:extLst>
          </p:cNvPr>
          <p:cNvPicPr>
            <a:picLocks noChangeAspect="1"/>
          </p:cNvPicPr>
          <p:nvPr/>
        </p:nvPicPr>
        <p:blipFill rotWithShape="1">
          <a:blip r:embed="rId2">
            <a:extLst>
              <a:ext uri="{28A0092B-C50C-407E-A947-70E740481C1C}">
                <a14:useLocalDpi xmlns:a14="http://schemas.microsoft.com/office/drawing/2010/main" val="0"/>
              </a:ext>
            </a:extLst>
          </a:blip>
          <a:srcRect t="2136"/>
          <a:stretch/>
        </p:blipFill>
        <p:spPr>
          <a:xfrm>
            <a:off x="148546" y="47834"/>
            <a:ext cx="8988491" cy="6597352"/>
          </a:xfrm>
          <a:prstGeom prst="rect">
            <a:avLst/>
          </a:prstGeom>
        </p:spPr>
      </p:pic>
      <p:pic>
        <p:nvPicPr>
          <p:cNvPr id="4" name="Picture 3">
            <a:extLst>
              <a:ext uri="{FF2B5EF4-FFF2-40B4-BE49-F238E27FC236}">
                <a16:creationId xmlns:a16="http://schemas.microsoft.com/office/drawing/2014/main" id="{07C4293C-FA5C-464B-AC19-66670D691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927" y="6449342"/>
            <a:ext cx="1119110" cy="391688"/>
          </a:xfrm>
          <a:prstGeom prst="rect">
            <a:avLst/>
          </a:prstGeom>
        </p:spPr>
      </p:pic>
    </p:spTree>
    <p:extLst>
      <p:ext uri="{BB962C8B-B14F-4D97-AF65-F5344CB8AC3E}">
        <p14:creationId xmlns:p14="http://schemas.microsoft.com/office/powerpoint/2010/main" val="2101894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0AC1B6-0CC3-4613-B716-804CEB621D08}"/>
              </a:ext>
            </a:extLst>
          </p:cNvPr>
          <p:cNvSpPr/>
          <p:nvPr/>
        </p:nvSpPr>
        <p:spPr>
          <a:xfrm>
            <a:off x="262439" y="1700808"/>
            <a:ext cx="8646233" cy="2246769"/>
          </a:xfrm>
          <a:prstGeom prst="rect">
            <a:avLst/>
          </a:prstGeom>
        </p:spPr>
        <p:txBody>
          <a:bodyPr wrap="square">
            <a:spAutoFit/>
          </a:bodyPr>
          <a:lstStyle/>
          <a:p>
            <a:r>
              <a:rPr lang="en-CA" sz="1400" dirty="0">
                <a:latin typeface="Arial" panose="020B0604020202020204" pitchFamily="34" charset="0"/>
                <a:cs typeface="Arial" panose="020B0604020202020204" pitchFamily="34" charset="0"/>
              </a:rPr>
              <a:t>The 2014 IPCC assessment estimated the commitment due to atmospheric greenhouse gases at 2.0°C. ‘The commitment from constant greenhouse gas concentrations would correspond to approximately 2ºC warming’ (IPCC AR5 WG1 12.5.2).</a:t>
            </a:r>
          </a:p>
          <a:p>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This IPCC commitment does not include the extra warming from amplifying feedbacks in any of its projections.</a:t>
            </a:r>
          </a:p>
          <a:p>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​​​'However, this equilibrium estimate is based on feedbacks estimated for the present day climate. Climate and carbon cycle feedbacks may increase substantially on long time scales and for high cumulative CO2 emissions' (IPCC AR5 WG1 Ch.12 p.1109).</a:t>
            </a:r>
            <a:endParaRPr lang="en-US" sz="1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3717AF6-AF88-4331-8FED-970F9D899F36}"/>
              </a:ext>
            </a:extLst>
          </p:cNvPr>
          <p:cNvSpPr/>
          <p:nvPr/>
        </p:nvSpPr>
        <p:spPr>
          <a:xfrm>
            <a:off x="2074294" y="216972"/>
            <a:ext cx="248786" cy="369332"/>
          </a:xfrm>
          <a:prstGeom prst="rect">
            <a:avLst/>
          </a:prstGeom>
        </p:spPr>
        <p:txBody>
          <a:bodyPr wrap="none">
            <a:spAutoFit/>
          </a:bodyPr>
          <a:lstStyle/>
          <a:p>
            <a:r>
              <a:rPr lang="en-CA" dirty="0">
                <a:latin typeface="Arial" panose="020B0604020202020204" pitchFamily="34" charset="0"/>
                <a:cs typeface="Arial" panose="020B0604020202020204" pitchFamily="34" charset="0"/>
              </a:rPr>
              <a:t> </a:t>
            </a:r>
            <a:endParaRPr lang="en-US" dirty="0"/>
          </a:p>
        </p:txBody>
      </p:sp>
      <p:sp>
        <p:nvSpPr>
          <p:cNvPr id="10" name="TextBox 9">
            <a:extLst>
              <a:ext uri="{FF2B5EF4-FFF2-40B4-BE49-F238E27FC236}">
                <a16:creationId xmlns:a16="http://schemas.microsoft.com/office/drawing/2014/main" id="{10AC7AC3-302A-4AC2-9A48-318EC6A75A79}"/>
              </a:ext>
            </a:extLst>
          </p:cNvPr>
          <p:cNvSpPr txBox="1"/>
          <p:nvPr/>
        </p:nvSpPr>
        <p:spPr>
          <a:xfrm>
            <a:off x="103312" y="0"/>
            <a:ext cx="8964488"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Locked in commitment is 2°C </a:t>
            </a:r>
          </a:p>
          <a:p>
            <a:pPr algn="ctr"/>
            <a:r>
              <a:rPr lang="en-US" sz="3600" b="1" dirty="0">
                <a:solidFill>
                  <a:srgbClr val="FF0000"/>
                </a:solidFill>
                <a:latin typeface="Arial" panose="020B0604020202020204" pitchFamily="34" charset="0"/>
                <a:cs typeface="Arial" panose="020B0604020202020204" pitchFamily="34" charset="0"/>
              </a:rPr>
              <a:t>equilibrium surface warming</a:t>
            </a:r>
          </a:p>
        </p:txBody>
      </p:sp>
      <p:sp>
        <p:nvSpPr>
          <p:cNvPr id="11" name="Rectangle 10">
            <a:extLst>
              <a:ext uri="{FF2B5EF4-FFF2-40B4-BE49-F238E27FC236}">
                <a16:creationId xmlns:a16="http://schemas.microsoft.com/office/drawing/2014/main" id="{96114EBF-0C8E-429E-B988-C355933B4EBE}"/>
              </a:ext>
            </a:extLst>
          </p:cNvPr>
          <p:cNvSpPr/>
          <p:nvPr/>
        </p:nvSpPr>
        <p:spPr>
          <a:xfrm>
            <a:off x="6588224" y="6902624"/>
            <a:ext cx="43204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A4D410E-4711-46A4-B898-D24B98D6D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4147533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14"/>
          <a:stretch/>
        </p:blipFill>
        <p:spPr bwMode="auto">
          <a:xfrm>
            <a:off x="668740" y="1330462"/>
            <a:ext cx="8348392" cy="5154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preferRelativeResize="0">
            <a:picLocks noChangeArrowheads="1"/>
          </p:cNvPicPr>
          <p:nvPr/>
        </p:nvPicPr>
        <p:blipFill rotWithShape="1">
          <a:blip r:embed="rId3">
            <a:extLst>
              <a:ext uri="{28A0092B-C50C-407E-A947-70E740481C1C}">
                <a14:useLocalDpi xmlns:a14="http://schemas.microsoft.com/office/drawing/2010/main" val="0"/>
              </a:ext>
            </a:extLst>
          </a:blip>
          <a:srcRect t="5797" r="94025" b="47101"/>
          <a:stretch/>
        </p:blipFill>
        <p:spPr bwMode="auto">
          <a:xfrm>
            <a:off x="-129044" y="1665998"/>
            <a:ext cx="601080" cy="256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23690" y="6562172"/>
            <a:ext cx="2157963" cy="253916"/>
          </a:xfrm>
          <a:prstGeom prst="rect">
            <a:avLst/>
          </a:prstGeom>
        </p:spPr>
        <p:txBody>
          <a:bodyPr wrap="none">
            <a:spAutoFit/>
          </a:bodyPr>
          <a:lstStyle/>
          <a:p>
            <a:r>
              <a:rPr lang="en-CA" sz="1050" b="1" dirty="0">
                <a:latin typeface="Arial" panose="020B0604020202020204" pitchFamily="34" charset="0"/>
                <a:cs typeface="Arial" panose="020B0604020202020204" pitchFamily="34" charset="0"/>
              </a:rPr>
              <a:t>IPCC AR5 WG2 Figure SPM.2 c</a:t>
            </a:r>
          </a:p>
        </p:txBody>
      </p:sp>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889" y="1731454"/>
            <a:ext cx="7475568" cy="47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29176" y="1516550"/>
            <a:ext cx="156426" cy="497784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5" name="Picture 7" descr="https://upload.wikimedia.org/wikipedia/commons/thumb/d/d1/Koppen_World_Map_Af_Am_Aw.png/350px-Koppen_World_Map_Af_Am_Aw.png"/>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sharpenSoften amount="92000"/>
                    </a14:imgEffect>
                    <a14:imgEffect>
                      <a14:brightnessContrast contrast="43000"/>
                    </a14:imgEffect>
                  </a14:imgLayer>
                </a14:imgProps>
              </a:ext>
              <a:ext uri="{28A0092B-C50C-407E-A947-70E740481C1C}">
                <a14:useLocalDpi xmlns:a14="http://schemas.microsoft.com/office/drawing/2010/main" val="0"/>
              </a:ext>
            </a:extLst>
          </a:blip>
          <a:srcRect l="17138" t="29710" b="50000"/>
          <a:stretch/>
        </p:blipFill>
        <p:spPr bwMode="auto">
          <a:xfrm>
            <a:off x="1113410" y="1657611"/>
            <a:ext cx="1514374" cy="2837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https://upload.wikimedia.org/wikipedia/commons/thumb/d/d1/Koppen_World_Map_Af_Am_Aw.png/350px-Koppen_World_Map_Af_Am_Aw.png"/>
          <p:cNvPicPr>
            <a:picLocks noChangeAspect="1" noChangeArrowheads="1"/>
          </p:cNvPicPr>
          <p:nvPr/>
        </p:nvPicPr>
        <p:blipFill rotWithShape="1">
          <a:blip r:embed="rId7">
            <a:extLst>
              <a:ext uri="{28A0092B-C50C-407E-A947-70E740481C1C}">
                <a14:useLocalDpi xmlns:a14="http://schemas.microsoft.com/office/drawing/2010/main" val="0"/>
              </a:ext>
            </a:extLst>
          </a:blip>
          <a:srcRect t="8179" b="76516"/>
          <a:stretch/>
        </p:blipFill>
        <p:spPr bwMode="auto">
          <a:xfrm>
            <a:off x="2744887" y="1580169"/>
            <a:ext cx="1200845" cy="1716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https://upload.wikimedia.org/wikipedia/commons/thumb/d/d1/Koppen_World_Map_Af_Am_Aw.png/350px-Koppen_World_Map_Af_Am_Aw.png"/>
          <p:cNvPicPr>
            <a:picLocks noChangeAspect="1" noChangeArrowheads="1"/>
          </p:cNvPicPr>
          <p:nvPr/>
        </p:nvPicPr>
        <p:blipFill rotWithShape="1">
          <a:blip r:embed="rId7">
            <a:extLst>
              <a:ext uri="{28A0092B-C50C-407E-A947-70E740481C1C}">
                <a14:useLocalDpi xmlns:a14="http://schemas.microsoft.com/office/drawing/2010/main" val="0"/>
              </a:ext>
            </a:extLst>
          </a:blip>
          <a:srcRect l="23204" t="50000" r="5237" b="35514"/>
          <a:stretch/>
        </p:blipFill>
        <p:spPr bwMode="auto">
          <a:xfrm>
            <a:off x="2813872" y="1817250"/>
            <a:ext cx="1035025" cy="1472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85871" y="1960253"/>
            <a:ext cx="2594041" cy="307777"/>
          </a:xfrm>
          <a:prstGeom prst="rect">
            <a:avLst/>
          </a:prstGeom>
          <a:noFill/>
        </p:spPr>
        <p:txBody>
          <a:bodyPr wrap="square" rtlCol="0">
            <a:spAutoFit/>
          </a:bodyPr>
          <a:lstStyle/>
          <a:p>
            <a:r>
              <a:rPr lang="en-CA" sz="1400" b="1" dirty="0">
                <a:latin typeface="Arial" panose="020B0604020202020204" pitchFamily="34" charset="0"/>
                <a:cs typeface="Arial" panose="020B0604020202020204" pitchFamily="34" charset="0"/>
              </a:rPr>
              <a:t>Tropical             Temperate</a:t>
            </a:r>
          </a:p>
        </p:txBody>
      </p:sp>
      <p:pic>
        <p:nvPicPr>
          <p:cNvPr id="31753" name="Picture 9" descr="C:\Users\Peter\Desktop\Illustration\crop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21475" r="37195" b="11267"/>
          <a:stretch/>
        </p:blipFill>
        <p:spPr bwMode="auto">
          <a:xfrm>
            <a:off x="7922914" y="1148367"/>
            <a:ext cx="326578" cy="1018487"/>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C:\Users\Peter\Desktop\Illustration\crop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887" t="23288" r="50693" b="12840"/>
          <a:stretch/>
        </p:blipFill>
        <p:spPr bwMode="auto">
          <a:xfrm>
            <a:off x="6795262" y="1233754"/>
            <a:ext cx="372781" cy="980397"/>
          </a:xfrm>
          <a:prstGeom prst="rect">
            <a:avLst/>
          </a:prstGeom>
          <a:noFill/>
          <a:extLst>
            <a:ext uri="{909E8E84-426E-40DD-AFC4-6F175D3DCCD1}">
              <a14:hiddenFill xmlns:a14="http://schemas.microsoft.com/office/drawing/2010/main">
                <a:solidFill>
                  <a:srgbClr val="FFFFFF"/>
                </a:solidFill>
              </a14:hiddenFill>
            </a:ext>
          </a:extLst>
        </p:spPr>
      </p:pic>
      <p:pic>
        <p:nvPicPr>
          <p:cNvPr id="31755" name="Picture 11" descr="C:\Users\Peter\Desktop\Illustration\crops.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342" r="88182" b="14491"/>
          <a:stretch/>
        </p:blipFill>
        <p:spPr bwMode="auto">
          <a:xfrm>
            <a:off x="4464443" y="1245882"/>
            <a:ext cx="342656" cy="9561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descr="http://nutritionwonderland.com/wp-content/uploads/2010/02/Soybeans.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4809" t="275" r="38362" b="49725"/>
          <a:stretch/>
        </p:blipFill>
        <p:spPr bwMode="auto">
          <a:xfrm>
            <a:off x="5645673" y="1268848"/>
            <a:ext cx="89489" cy="792000"/>
          </a:xfrm>
          <a:prstGeom prst="rect">
            <a:avLst/>
          </a:prstGeom>
          <a:noFill/>
          <a:extLst>
            <a:ext uri="{909E8E84-426E-40DD-AFC4-6F175D3DCCD1}">
              <a14:hiddenFill xmlns:a14="http://schemas.microsoft.com/office/drawing/2010/main">
                <a:solidFill>
                  <a:srgbClr val="FFFFFF"/>
                </a:solidFill>
              </a14:hiddenFill>
            </a:ext>
          </a:extLst>
        </p:spPr>
      </p:pic>
      <p:pic>
        <p:nvPicPr>
          <p:cNvPr id="31759" name="Picture 15" descr="http://nutritionwonderland.com/wp-content/uploads/2010/02/Soybeans.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551" b="89888" l="41216" r="93919">
                        <a14:foregroundMark x1="60811" y1="14607" x2="65541" y2="80899"/>
                        <a14:foregroundMark x1="61486" y1="21348" x2="50676" y2="84831"/>
                        <a14:foregroundMark x1="63514" y1="62360" x2="72297" y2="84270"/>
                        <a14:foregroundMark x1="63514" y1="17416" x2="46622" y2="43820"/>
                        <a14:foregroundMark x1="68243" y1="20225" x2="77027" y2="36517"/>
                        <a14:foregroundMark x1="48649" y1="40449" x2="41216" y2="47191"/>
                        <a14:foregroundMark x1="53378" y1="39326" x2="52703" y2="56742"/>
                        <a14:backgroundMark x1="76351" y1="14045" x2="87162" y2="41573"/>
                        <a14:backgroundMark x1="50676" y1="31461" x2="42568" y2="71910"/>
                        <a14:backgroundMark x1="49324" y1="38764" x2="35811" y2="46067"/>
                        <a14:backgroundMark x1="47297" y1="41573" x2="33784" y2="50000"/>
                      </a14:backgroundRemoval>
                    </a14:imgEffect>
                  </a14:imgLayer>
                </a14:imgProps>
              </a:ext>
              <a:ext uri="{28A0092B-C50C-407E-A947-70E740481C1C}">
                <a14:useLocalDpi xmlns:a14="http://schemas.microsoft.com/office/drawing/2010/main" val="0"/>
              </a:ext>
            </a:extLst>
          </a:blip>
          <a:srcRect l="48305" r="16103"/>
          <a:stretch/>
        </p:blipFill>
        <p:spPr bwMode="auto">
          <a:xfrm>
            <a:off x="5618961" y="1459849"/>
            <a:ext cx="232402" cy="7892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243555" y="2123670"/>
            <a:ext cx="5605835" cy="307777"/>
          </a:xfrm>
          <a:prstGeom prst="rect">
            <a:avLst/>
          </a:prstGeom>
          <a:noFill/>
        </p:spPr>
        <p:txBody>
          <a:bodyPr wrap="square" rtlCol="0">
            <a:spAutoFit/>
          </a:bodyPr>
          <a:lstStyle/>
          <a:p>
            <a:r>
              <a:rPr lang="en-CA" sz="1400" b="1" dirty="0">
                <a:effectLst>
                  <a:glow rad="127000">
                    <a:schemeClr val="bg1"/>
                  </a:glow>
                </a:effectLst>
                <a:latin typeface="Arial" panose="020B0604020202020204" pitchFamily="34" charset="0"/>
                <a:cs typeface="Arial" panose="020B0604020202020204" pitchFamily="34" charset="0"/>
              </a:rPr>
              <a:t>Wheat </a:t>
            </a:r>
            <a:r>
              <a:rPr lang="en-CA" sz="1400" b="1" dirty="0">
                <a:latin typeface="Arial" panose="020B0604020202020204" pitchFamily="34" charset="0"/>
                <a:cs typeface="Arial" panose="020B0604020202020204" pitchFamily="34" charset="0"/>
              </a:rPr>
              <a:t>              Soy                  </a:t>
            </a:r>
            <a:r>
              <a:rPr lang="en-CA" sz="1400" b="1" dirty="0">
                <a:effectLst>
                  <a:glow rad="127000">
                    <a:schemeClr val="bg1"/>
                  </a:glow>
                </a:effectLst>
                <a:latin typeface="Arial" panose="020B0604020202020204" pitchFamily="34" charset="0"/>
                <a:cs typeface="Arial" panose="020B0604020202020204" pitchFamily="34" charset="0"/>
              </a:rPr>
              <a:t>Rice      </a:t>
            </a:r>
            <a:r>
              <a:rPr lang="en-CA" sz="1400" b="1" dirty="0">
                <a:latin typeface="Arial" panose="020B0604020202020204" pitchFamily="34" charset="0"/>
                <a:cs typeface="Arial" panose="020B0604020202020204" pitchFamily="34" charset="0"/>
              </a:rPr>
              <a:t>        </a:t>
            </a:r>
            <a:r>
              <a:rPr lang="en-CA" sz="1400" b="1" dirty="0">
                <a:effectLst>
                  <a:glow rad="127000">
                    <a:schemeClr val="bg1"/>
                  </a:glow>
                </a:effectLst>
                <a:latin typeface="Arial" panose="020B0604020202020204" pitchFamily="34" charset="0"/>
                <a:cs typeface="Arial" panose="020B0604020202020204" pitchFamily="34" charset="0"/>
              </a:rPr>
              <a:t>Maize </a:t>
            </a:r>
          </a:p>
        </p:txBody>
      </p:sp>
      <p:sp>
        <p:nvSpPr>
          <p:cNvPr id="29" name="TextBox 28"/>
          <p:cNvSpPr txBox="1"/>
          <p:nvPr/>
        </p:nvSpPr>
        <p:spPr>
          <a:xfrm>
            <a:off x="2330676" y="4458035"/>
            <a:ext cx="1877527" cy="400110"/>
          </a:xfrm>
          <a:prstGeom prst="rect">
            <a:avLst/>
          </a:prstGeom>
          <a:noFill/>
        </p:spPr>
        <p:txBody>
          <a:bodyPr wrap="square" rtlCol="0">
            <a:spAutoFit/>
          </a:bodyPr>
          <a:lstStyle/>
          <a:p>
            <a:r>
              <a:rPr lang="en-CA" sz="2000" b="1" dirty="0">
                <a:solidFill>
                  <a:srgbClr val="0070C0"/>
                </a:solidFill>
                <a:latin typeface="Arial" panose="020B0604020202020204" pitchFamily="34" charset="0"/>
                <a:cs typeface="Arial" panose="020B0604020202020204" pitchFamily="34" charset="0"/>
              </a:rPr>
              <a:t>Temperate</a:t>
            </a:r>
            <a:endParaRPr lang="en-CA" sz="2400" b="1" dirty="0">
              <a:solidFill>
                <a:srgbClr val="0070C0"/>
              </a:solidFill>
              <a:latin typeface="Arial" panose="020B0604020202020204" pitchFamily="34" charset="0"/>
              <a:cs typeface="Arial" panose="020B0604020202020204" pitchFamily="34" charset="0"/>
            </a:endParaRPr>
          </a:p>
        </p:txBody>
      </p:sp>
      <p:sp>
        <p:nvSpPr>
          <p:cNvPr id="30" name="TextBox 29"/>
          <p:cNvSpPr txBox="1"/>
          <p:nvPr/>
        </p:nvSpPr>
        <p:spPr>
          <a:xfrm>
            <a:off x="1185871" y="3805268"/>
            <a:ext cx="1288808" cy="400110"/>
          </a:xfrm>
          <a:prstGeom prst="rect">
            <a:avLst/>
          </a:prstGeom>
          <a:noFill/>
        </p:spPr>
        <p:txBody>
          <a:bodyPr wrap="square" rtlCol="0">
            <a:spAutoFit/>
          </a:bodyPr>
          <a:lstStyle/>
          <a:p>
            <a:r>
              <a:rPr lang="en-CA" sz="2000" b="1" dirty="0">
                <a:solidFill>
                  <a:srgbClr val="0097CC"/>
                </a:solidFill>
                <a:latin typeface="Arial" panose="020B0604020202020204" pitchFamily="34" charset="0"/>
                <a:cs typeface="Arial" panose="020B0604020202020204" pitchFamily="34" charset="0"/>
              </a:rPr>
              <a:t>Tropical</a:t>
            </a:r>
          </a:p>
        </p:txBody>
      </p:sp>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124" t="52534" r="18938" b="16220"/>
          <a:stretch/>
        </p:blipFill>
        <p:spPr bwMode="auto">
          <a:xfrm>
            <a:off x="1082078" y="4511890"/>
            <a:ext cx="1159447" cy="1091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6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0072" y="4005472"/>
            <a:ext cx="3456385" cy="16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200414" y="4089618"/>
            <a:ext cx="3610397" cy="1015663"/>
          </a:xfrm>
          <a:prstGeom prst="rect">
            <a:avLst/>
          </a:prstGeom>
        </p:spPr>
        <p:txBody>
          <a:bodyPr wrap="square">
            <a:spAutoFit/>
          </a:bodyPr>
          <a:lstStyle/>
          <a:p>
            <a:r>
              <a:rPr lang="en-CA" sz="1200" b="1" dirty="0">
                <a:latin typeface="Arial" panose="020B0604020202020204" pitchFamily="34" charset="0"/>
                <a:cs typeface="Arial" panose="020B0604020202020204" pitchFamily="34" charset="0"/>
              </a:rPr>
              <a:t>“Based on many studies covering a wide range of regions and crops, negative impacts of climate change on crop yields have been more common than positive impacts (high confidence).”  (IPCC AR WG2 SPM)</a:t>
            </a:r>
          </a:p>
        </p:txBody>
      </p:sp>
      <p:sp>
        <p:nvSpPr>
          <p:cNvPr id="14" name="TextBox 13"/>
          <p:cNvSpPr txBox="1"/>
          <p:nvPr/>
        </p:nvSpPr>
        <p:spPr>
          <a:xfrm>
            <a:off x="-129044" y="-51962"/>
            <a:ext cx="9144000" cy="1200329"/>
          </a:xfrm>
          <a:prstGeom prst="rect">
            <a:avLst/>
          </a:prstGeom>
          <a:noFill/>
        </p:spPr>
        <p:txBody>
          <a:bodyPr wrap="square" rtlCol="0">
            <a:spAutoFit/>
          </a:bodyPr>
          <a:lstStyle/>
          <a:p>
            <a:pPr algn="ctr"/>
            <a:r>
              <a:rPr lang="en-CA" sz="3600" b="1" dirty="0">
                <a:solidFill>
                  <a:srgbClr val="FF0000"/>
                </a:solidFill>
                <a:latin typeface="Arial" panose="020B0604020202020204" pitchFamily="34" charset="0"/>
                <a:cs typeface="Arial" panose="020B0604020202020204" pitchFamily="34" charset="0"/>
              </a:rPr>
              <a:t>Global climate change has </a:t>
            </a:r>
          </a:p>
          <a:p>
            <a:pPr algn="ctr"/>
            <a:r>
              <a:rPr lang="en-CA" sz="3600" b="1" dirty="0">
                <a:solidFill>
                  <a:srgbClr val="FF0000"/>
                </a:solidFill>
                <a:latin typeface="Arial" panose="020B0604020202020204" pitchFamily="34" charset="0"/>
                <a:cs typeface="Arial" panose="020B0604020202020204" pitchFamily="34" charset="0"/>
              </a:rPr>
              <a:t>affected crop yields negatively </a:t>
            </a:r>
          </a:p>
        </p:txBody>
      </p:sp>
      <p:sp>
        <p:nvSpPr>
          <p:cNvPr id="20" name="TextBox 19"/>
          <p:cNvSpPr txBox="1"/>
          <p:nvPr/>
        </p:nvSpPr>
        <p:spPr>
          <a:xfrm>
            <a:off x="395536" y="1804823"/>
            <a:ext cx="662234" cy="369332"/>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+ve</a:t>
            </a:r>
          </a:p>
        </p:txBody>
      </p:sp>
      <p:sp>
        <p:nvSpPr>
          <p:cNvPr id="36" name="TextBox 35"/>
          <p:cNvSpPr txBox="1"/>
          <p:nvPr/>
        </p:nvSpPr>
        <p:spPr>
          <a:xfrm>
            <a:off x="419844" y="2595694"/>
            <a:ext cx="662234" cy="369332"/>
          </a:xfrm>
          <a:prstGeom prst="rect">
            <a:avLst/>
          </a:prstGeom>
          <a:noFill/>
        </p:spPr>
        <p:txBody>
          <a:bodyPr wrap="square" rtlCol="0">
            <a:spAutoFit/>
          </a:bodyPr>
          <a:lstStyle/>
          <a:p>
            <a:r>
              <a:rPr lang="en-CA" b="1" dirty="0">
                <a:solidFill>
                  <a:srgbClr val="FF0000"/>
                </a:solidFill>
                <a:latin typeface="Arial" panose="020B0604020202020204" pitchFamily="34" charset="0"/>
                <a:cs typeface="Arial" panose="020B0604020202020204" pitchFamily="34" charset="0"/>
              </a:rPr>
              <a:t>-ve</a:t>
            </a:r>
            <a:endParaRPr lang="en-CA" b="1" dirty="0">
              <a:latin typeface="Arial" panose="020B0604020202020204" pitchFamily="34" charset="0"/>
              <a:cs typeface="Arial" panose="020B0604020202020204" pitchFamily="34" charset="0"/>
            </a:endParaRPr>
          </a:p>
        </p:txBody>
      </p:sp>
      <p:cxnSp>
        <p:nvCxnSpPr>
          <p:cNvPr id="22" name="Straight Arrow Connector 21"/>
          <p:cNvCxnSpPr/>
          <p:nvPr/>
        </p:nvCxnSpPr>
        <p:spPr>
          <a:xfrm flipH="1">
            <a:off x="4007390" y="2420888"/>
            <a:ext cx="1" cy="76129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2" name="Picture 2"/>
          <p:cNvPicPr preferRelativeResize="0">
            <a:picLocks noChangeArrowheads="1"/>
          </p:cNvPicPr>
          <p:nvPr/>
        </p:nvPicPr>
        <p:blipFill rotWithShape="1">
          <a:blip r:embed="rId15">
            <a:extLst>
              <a:ext uri="{BEBA8EAE-BF5A-486C-A8C5-ECC9F3942E4B}">
                <a14:imgProps xmlns:a14="http://schemas.microsoft.com/office/drawing/2010/main">
                  <a14:imgLayer r:embed="rId16">
                    <a14:imgEffect>
                      <a14:saturation sat="400000"/>
                    </a14:imgEffect>
                    <a14:imgEffect>
                      <a14:brightnessContrast bright="25000" contrast="16000"/>
                    </a14:imgEffect>
                  </a14:imgLayer>
                </a14:imgProps>
              </a:ext>
              <a:ext uri="{28A0092B-C50C-407E-A947-70E740481C1C}">
                <a14:useLocalDpi xmlns:a14="http://schemas.microsoft.com/office/drawing/2010/main" val="0"/>
              </a:ext>
            </a:extLst>
          </a:blip>
          <a:srcRect l="16918" t="18200" r="77338" b="52266"/>
          <a:stretch/>
        </p:blipFill>
        <p:spPr bwMode="auto">
          <a:xfrm>
            <a:off x="1456281" y="2255002"/>
            <a:ext cx="606835" cy="1522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p:cNvCxnSpPr/>
          <p:nvPr/>
        </p:nvCxnSpPr>
        <p:spPr>
          <a:xfrm>
            <a:off x="1043608" y="2462594"/>
            <a:ext cx="77047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30275" y="1053939"/>
            <a:ext cx="7264935" cy="461665"/>
          </a:xfrm>
          <a:prstGeom prst="rect">
            <a:avLst/>
          </a:prstGeom>
          <a:noFill/>
        </p:spPr>
        <p:txBody>
          <a:bodyPr wrap="square" rtlCol="0">
            <a:spAutoFit/>
          </a:bodyPr>
          <a:lstStyle/>
          <a:p>
            <a:r>
              <a:rPr lang="en-CA" sz="2400" b="1" dirty="0">
                <a:latin typeface="Arial" panose="020B0604020202020204" pitchFamily="34" charset="0"/>
                <a:cs typeface="Arial" panose="020B0604020202020204" pitchFamily="34" charset="0"/>
              </a:rPr>
              <a:t>Region                                 </a:t>
            </a:r>
            <a:r>
              <a:rPr lang="en-CA" sz="2400" b="1" dirty="0">
                <a:effectLst>
                  <a:glow rad="127000">
                    <a:schemeClr val="bg1"/>
                  </a:glow>
                </a:effectLst>
                <a:latin typeface="Arial" panose="020B0604020202020204" pitchFamily="34" charset="0"/>
                <a:cs typeface="Arial" panose="020B0604020202020204" pitchFamily="34" charset="0"/>
              </a:rPr>
              <a:t>Crop type</a:t>
            </a:r>
          </a:p>
        </p:txBody>
      </p:sp>
      <p:sp>
        <p:nvSpPr>
          <p:cNvPr id="28" name="TextBox 27"/>
          <p:cNvSpPr txBox="1"/>
          <p:nvPr/>
        </p:nvSpPr>
        <p:spPr>
          <a:xfrm>
            <a:off x="112119" y="5818038"/>
            <a:ext cx="787473" cy="923330"/>
          </a:xfrm>
          <a:prstGeom prst="rect">
            <a:avLst/>
          </a:prstGeom>
          <a:noFill/>
        </p:spPr>
        <p:txBody>
          <a:bodyPr wrap="square" rtlCol="0">
            <a:spAutoFit/>
          </a:bodyPr>
          <a:lstStyle/>
          <a:p>
            <a:r>
              <a:rPr lang="en-CA" b="1" dirty="0">
                <a:solidFill>
                  <a:schemeClr val="tx1">
                    <a:lumMod val="50000"/>
                    <a:lumOff val="50000"/>
                  </a:schemeClr>
                </a:solidFill>
                <a:latin typeface="Arial" panose="020B0604020202020204" pitchFamily="34" charset="0"/>
                <a:cs typeface="Arial" panose="020B0604020202020204" pitchFamily="34" charset="0"/>
              </a:rPr>
              <a:t>IPCC 2014 AR5 </a:t>
            </a:r>
          </a:p>
        </p:txBody>
      </p:sp>
      <p:sp>
        <p:nvSpPr>
          <p:cNvPr id="32" name="TextBox 31"/>
          <p:cNvSpPr txBox="1"/>
          <p:nvPr/>
        </p:nvSpPr>
        <p:spPr>
          <a:xfrm>
            <a:off x="4091846" y="5229198"/>
            <a:ext cx="4851655" cy="276999"/>
          </a:xfrm>
          <a:prstGeom prst="rect">
            <a:avLst/>
          </a:prstGeom>
          <a:noFill/>
        </p:spPr>
        <p:txBody>
          <a:bodyPr wrap="square" rtlCol="0">
            <a:spAutoFit/>
          </a:bodyPr>
          <a:lstStyle/>
          <a:p>
            <a:r>
              <a:rPr lang="en-CA" sz="1200" b="1" dirty="0">
                <a:latin typeface="Arial" panose="020B0604020202020204" pitchFamily="34" charset="0"/>
                <a:cs typeface="Arial" panose="020B0604020202020204" pitchFamily="34" charset="0"/>
              </a:rPr>
              <a:t>N.B. Models do not capture a number of large adverse effects</a:t>
            </a:r>
          </a:p>
        </p:txBody>
      </p:sp>
      <p:pic>
        <p:nvPicPr>
          <p:cNvPr id="31761"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53922" y="5506197"/>
            <a:ext cx="4432902" cy="22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3">
            <a:extLst>
              <a:ext uri="{FF2B5EF4-FFF2-40B4-BE49-F238E27FC236}">
                <a16:creationId xmlns:a16="http://schemas.microsoft.com/office/drawing/2014/main" id="{04614828-C8AA-49C4-8BAD-5F33E62B1D7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3111377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5543" y="4040865"/>
            <a:ext cx="8532000" cy="2825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10341" y="0"/>
            <a:ext cx="9144000" cy="646331"/>
          </a:xfrm>
          <a:prstGeom prst="rect">
            <a:avLst/>
          </a:prstGeom>
          <a:noFill/>
        </p:spPr>
        <p:txBody>
          <a:bodyPr wrap="square" rtlCol="0">
            <a:spAutoFit/>
          </a:bodyPr>
          <a:lstStyle/>
          <a:p>
            <a:pPr algn="ctr"/>
            <a:r>
              <a:rPr lang="en-CA" sz="3600" b="1" dirty="0">
                <a:solidFill>
                  <a:srgbClr val="FF0000"/>
                </a:solidFill>
                <a:latin typeface="Arial" panose="020B0604020202020204" pitchFamily="34" charset="0"/>
                <a:cs typeface="Arial" panose="020B0604020202020204" pitchFamily="34" charset="0"/>
              </a:rPr>
              <a:t>Extreme record Arctic warming </a:t>
            </a:r>
          </a:p>
        </p:txBody>
      </p:sp>
      <p:pic>
        <p:nvPicPr>
          <p:cNvPr id="11" name="Picture 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671" r="23903" b="29480"/>
          <a:stretch/>
        </p:blipFill>
        <p:spPr bwMode="auto">
          <a:xfrm>
            <a:off x="5696184" y="2060848"/>
            <a:ext cx="2915226" cy="18002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Freeform 4"/>
          <p:cNvSpPr/>
          <p:nvPr/>
        </p:nvSpPr>
        <p:spPr>
          <a:xfrm>
            <a:off x="6168005" y="2681000"/>
            <a:ext cx="1595001" cy="1081293"/>
          </a:xfrm>
          <a:custGeom>
            <a:avLst/>
            <a:gdLst>
              <a:gd name="connsiteX0" fmla="*/ 0 w 1634623"/>
              <a:gd name="connsiteY0" fmla="*/ 1119169 h 1119169"/>
              <a:gd name="connsiteX1" fmla="*/ 70610 w 1634623"/>
              <a:gd name="connsiteY1" fmla="*/ 995602 h 1119169"/>
              <a:gd name="connsiteX2" fmla="*/ 165934 w 1634623"/>
              <a:gd name="connsiteY2" fmla="*/ 935583 h 1119169"/>
              <a:gd name="connsiteX3" fmla="*/ 278910 w 1634623"/>
              <a:gd name="connsiteY3" fmla="*/ 744936 h 1119169"/>
              <a:gd name="connsiteX4" fmla="*/ 391886 w 1634623"/>
              <a:gd name="connsiteY4" fmla="*/ 603716 h 1119169"/>
              <a:gd name="connsiteX5" fmla="*/ 501332 w 1634623"/>
              <a:gd name="connsiteY5" fmla="*/ 586063 h 1119169"/>
              <a:gd name="connsiteX6" fmla="*/ 540167 w 1634623"/>
              <a:gd name="connsiteY6" fmla="*/ 557819 h 1119169"/>
              <a:gd name="connsiteX7" fmla="*/ 617838 w 1634623"/>
              <a:gd name="connsiteY7" fmla="*/ 444843 h 1119169"/>
              <a:gd name="connsiteX8" fmla="*/ 663735 w 1634623"/>
              <a:gd name="connsiteY8" fmla="*/ 398947 h 1119169"/>
              <a:gd name="connsiteX9" fmla="*/ 699040 w 1634623"/>
              <a:gd name="connsiteY9" fmla="*/ 360111 h 1119169"/>
              <a:gd name="connsiteX10" fmla="*/ 776711 w 1634623"/>
              <a:gd name="connsiteY10" fmla="*/ 321276 h 1119169"/>
              <a:gd name="connsiteX11" fmla="*/ 815546 w 1634623"/>
              <a:gd name="connsiteY11" fmla="*/ 314215 h 1119169"/>
              <a:gd name="connsiteX12" fmla="*/ 854382 w 1634623"/>
              <a:gd name="connsiteY12" fmla="*/ 310684 h 1119169"/>
              <a:gd name="connsiteX13" fmla="*/ 1002663 w 1634623"/>
              <a:gd name="connsiteY13" fmla="*/ 300093 h 1119169"/>
              <a:gd name="connsiteX14" fmla="*/ 1097986 w 1634623"/>
              <a:gd name="connsiteY14" fmla="*/ 208300 h 1119169"/>
              <a:gd name="connsiteX15" fmla="*/ 1189780 w 1634623"/>
              <a:gd name="connsiteY15" fmla="*/ 88263 h 1119169"/>
              <a:gd name="connsiteX16" fmla="*/ 1256859 w 1634623"/>
              <a:gd name="connsiteY16" fmla="*/ 109446 h 1119169"/>
              <a:gd name="connsiteX17" fmla="*/ 1288634 w 1634623"/>
              <a:gd name="connsiteY17" fmla="*/ 98854 h 1119169"/>
              <a:gd name="connsiteX18" fmla="*/ 1355713 w 1634623"/>
              <a:gd name="connsiteY18" fmla="*/ 60019 h 1119169"/>
              <a:gd name="connsiteX19" fmla="*/ 1443976 w 1634623"/>
              <a:gd name="connsiteY19" fmla="*/ 38836 h 1119169"/>
              <a:gd name="connsiteX20" fmla="*/ 1549891 w 1634623"/>
              <a:gd name="connsiteY20" fmla="*/ 52958 h 1119169"/>
              <a:gd name="connsiteX21" fmla="*/ 1634623 w 1634623"/>
              <a:gd name="connsiteY21" fmla="*/ 0 h 1119169"/>
              <a:gd name="connsiteX22" fmla="*/ 1634623 w 1634623"/>
              <a:gd name="connsiteY22" fmla="*/ 0 h 111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4623" h="1119169">
                <a:moveTo>
                  <a:pt x="0" y="1119169"/>
                </a:moveTo>
                <a:cubicBezTo>
                  <a:pt x="21477" y="1072684"/>
                  <a:pt x="42954" y="1026200"/>
                  <a:pt x="70610" y="995602"/>
                </a:cubicBezTo>
                <a:cubicBezTo>
                  <a:pt x="98266" y="965004"/>
                  <a:pt x="131217" y="977361"/>
                  <a:pt x="165934" y="935583"/>
                </a:cubicBezTo>
                <a:cubicBezTo>
                  <a:pt x="200651" y="893805"/>
                  <a:pt x="241251" y="800247"/>
                  <a:pt x="278910" y="744936"/>
                </a:cubicBezTo>
                <a:cubicBezTo>
                  <a:pt x="316569" y="689625"/>
                  <a:pt x="354816" y="630195"/>
                  <a:pt x="391886" y="603716"/>
                </a:cubicBezTo>
                <a:cubicBezTo>
                  <a:pt x="428956" y="577237"/>
                  <a:pt x="476619" y="593712"/>
                  <a:pt x="501332" y="586063"/>
                </a:cubicBezTo>
                <a:cubicBezTo>
                  <a:pt x="526045" y="578414"/>
                  <a:pt x="520749" y="581356"/>
                  <a:pt x="540167" y="557819"/>
                </a:cubicBezTo>
                <a:cubicBezTo>
                  <a:pt x="559585" y="534282"/>
                  <a:pt x="597243" y="471322"/>
                  <a:pt x="617838" y="444843"/>
                </a:cubicBezTo>
                <a:cubicBezTo>
                  <a:pt x="638433" y="418364"/>
                  <a:pt x="650201" y="413069"/>
                  <a:pt x="663735" y="398947"/>
                </a:cubicBezTo>
                <a:cubicBezTo>
                  <a:pt x="677269" y="384825"/>
                  <a:pt x="680211" y="373056"/>
                  <a:pt x="699040" y="360111"/>
                </a:cubicBezTo>
                <a:cubicBezTo>
                  <a:pt x="717869" y="347166"/>
                  <a:pt x="757293" y="328925"/>
                  <a:pt x="776711" y="321276"/>
                </a:cubicBezTo>
                <a:cubicBezTo>
                  <a:pt x="796129" y="313627"/>
                  <a:pt x="802601" y="315980"/>
                  <a:pt x="815546" y="314215"/>
                </a:cubicBezTo>
                <a:cubicBezTo>
                  <a:pt x="828491" y="312450"/>
                  <a:pt x="854382" y="310684"/>
                  <a:pt x="854382" y="310684"/>
                </a:cubicBezTo>
                <a:cubicBezTo>
                  <a:pt x="885568" y="308330"/>
                  <a:pt x="962062" y="317157"/>
                  <a:pt x="1002663" y="300093"/>
                </a:cubicBezTo>
                <a:cubicBezTo>
                  <a:pt x="1043264" y="283029"/>
                  <a:pt x="1066800" y="243605"/>
                  <a:pt x="1097986" y="208300"/>
                </a:cubicBezTo>
                <a:cubicBezTo>
                  <a:pt x="1129172" y="172995"/>
                  <a:pt x="1163301" y="104739"/>
                  <a:pt x="1189780" y="88263"/>
                </a:cubicBezTo>
                <a:cubicBezTo>
                  <a:pt x="1216259" y="71787"/>
                  <a:pt x="1240383" y="107681"/>
                  <a:pt x="1256859" y="109446"/>
                </a:cubicBezTo>
                <a:cubicBezTo>
                  <a:pt x="1273335" y="111211"/>
                  <a:pt x="1272158" y="107092"/>
                  <a:pt x="1288634" y="98854"/>
                </a:cubicBezTo>
                <a:cubicBezTo>
                  <a:pt x="1305110" y="90616"/>
                  <a:pt x="1329823" y="70022"/>
                  <a:pt x="1355713" y="60019"/>
                </a:cubicBezTo>
                <a:cubicBezTo>
                  <a:pt x="1381603" y="50016"/>
                  <a:pt x="1411613" y="40013"/>
                  <a:pt x="1443976" y="38836"/>
                </a:cubicBezTo>
                <a:cubicBezTo>
                  <a:pt x="1476339" y="37659"/>
                  <a:pt x="1518117" y="59431"/>
                  <a:pt x="1549891" y="52958"/>
                </a:cubicBezTo>
                <a:cubicBezTo>
                  <a:pt x="1581665" y="46485"/>
                  <a:pt x="1634623" y="0"/>
                  <a:pt x="1634623" y="0"/>
                </a:cubicBezTo>
                <a:lnTo>
                  <a:pt x="1634623" y="0"/>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7728269" y="2564904"/>
            <a:ext cx="649612" cy="137933"/>
          </a:xfrm>
          <a:custGeom>
            <a:avLst/>
            <a:gdLst>
              <a:gd name="connsiteX0" fmla="*/ 0 w 649612"/>
              <a:gd name="connsiteY0" fmla="*/ 137933 h 137933"/>
              <a:gd name="connsiteX1" fmla="*/ 56488 w 649612"/>
              <a:gd name="connsiteY1" fmla="*/ 99098 h 137933"/>
              <a:gd name="connsiteX2" fmla="*/ 127098 w 649612"/>
              <a:gd name="connsiteY2" fmla="*/ 35549 h 137933"/>
              <a:gd name="connsiteX3" fmla="*/ 211830 w 649612"/>
              <a:gd name="connsiteY3" fmla="*/ 21427 h 137933"/>
              <a:gd name="connsiteX4" fmla="*/ 254196 w 649612"/>
              <a:gd name="connsiteY4" fmla="*/ 10835 h 137933"/>
              <a:gd name="connsiteX5" fmla="*/ 303623 w 649612"/>
              <a:gd name="connsiteY5" fmla="*/ 24957 h 137933"/>
              <a:gd name="connsiteX6" fmla="*/ 363641 w 649612"/>
              <a:gd name="connsiteY6" fmla="*/ 10835 h 137933"/>
              <a:gd name="connsiteX7" fmla="*/ 451904 w 649612"/>
              <a:gd name="connsiteY7" fmla="*/ 244 h 137933"/>
              <a:gd name="connsiteX8" fmla="*/ 508392 w 649612"/>
              <a:gd name="connsiteY8" fmla="*/ 21427 h 137933"/>
              <a:gd name="connsiteX9" fmla="*/ 586063 w 649612"/>
              <a:gd name="connsiteY9" fmla="*/ 14366 h 137933"/>
              <a:gd name="connsiteX10" fmla="*/ 614307 w 649612"/>
              <a:gd name="connsiteY10" fmla="*/ 10835 h 137933"/>
              <a:gd name="connsiteX11" fmla="*/ 649612 w 649612"/>
              <a:gd name="connsiteY11" fmla="*/ 17896 h 137933"/>
              <a:gd name="connsiteX12" fmla="*/ 649612 w 649612"/>
              <a:gd name="connsiteY12" fmla="*/ 17896 h 13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612" h="137933">
                <a:moveTo>
                  <a:pt x="0" y="137933"/>
                </a:moveTo>
                <a:cubicBezTo>
                  <a:pt x="17652" y="127047"/>
                  <a:pt x="35305" y="116162"/>
                  <a:pt x="56488" y="99098"/>
                </a:cubicBezTo>
                <a:cubicBezTo>
                  <a:pt x="77671" y="82034"/>
                  <a:pt x="101208" y="48494"/>
                  <a:pt x="127098" y="35549"/>
                </a:cubicBezTo>
                <a:cubicBezTo>
                  <a:pt x="152988" y="22604"/>
                  <a:pt x="190647" y="25546"/>
                  <a:pt x="211830" y="21427"/>
                </a:cubicBezTo>
                <a:cubicBezTo>
                  <a:pt x="233013" y="17308"/>
                  <a:pt x="238897" y="10247"/>
                  <a:pt x="254196" y="10835"/>
                </a:cubicBezTo>
                <a:cubicBezTo>
                  <a:pt x="269495" y="11423"/>
                  <a:pt x="285382" y="24957"/>
                  <a:pt x="303623" y="24957"/>
                </a:cubicBezTo>
                <a:cubicBezTo>
                  <a:pt x="321864" y="24957"/>
                  <a:pt x="338928" y="14954"/>
                  <a:pt x="363641" y="10835"/>
                </a:cubicBezTo>
                <a:cubicBezTo>
                  <a:pt x="388354" y="6716"/>
                  <a:pt x="427779" y="-1521"/>
                  <a:pt x="451904" y="244"/>
                </a:cubicBezTo>
                <a:cubicBezTo>
                  <a:pt x="476029" y="2009"/>
                  <a:pt x="486032" y="19073"/>
                  <a:pt x="508392" y="21427"/>
                </a:cubicBezTo>
                <a:cubicBezTo>
                  <a:pt x="530752" y="23781"/>
                  <a:pt x="568411" y="16131"/>
                  <a:pt x="586063" y="14366"/>
                </a:cubicBezTo>
                <a:cubicBezTo>
                  <a:pt x="603716" y="12601"/>
                  <a:pt x="603716" y="10247"/>
                  <a:pt x="614307" y="10835"/>
                </a:cubicBezTo>
                <a:cubicBezTo>
                  <a:pt x="624898" y="11423"/>
                  <a:pt x="649612" y="17896"/>
                  <a:pt x="649612" y="17896"/>
                </a:cubicBezTo>
                <a:lnTo>
                  <a:pt x="649612" y="17896"/>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5540305" y="2420887"/>
            <a:ext cx="471855" cy="1944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06553" y="1285496"/>
            <a:ext cx="3466507" cy="364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p:cNvSpPr/>
          <p:nvPr/>
        </p:nvSpPr>
        <p:spPr>
          <a:xfrm>
            <a:off x="224300" y="1636227"/>
            <a:ext cx="171236" cy="1684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nvSpPr>
        <p:spPr>
          <a:xfrm>
            <a:off x="3266469" y="2030480"/>
            <a:ext cx="65117" cy="333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Freeform 24"/>
          <p:cNvSpPr/>
          <p:nvPr/>
        </p:nvSpPr>
        <p:spPr>
          <a:xfrm>
            <a:off x="2860158" y="1796902"/>
            <a:ext cx="106326" cy="616689"/>
          </a:xfrm>
          <a:custGeom>
            <a:avLst/>
            <a:gdLst>
              <a:gd name="connsiteX0" fmla="*/ 42530 w 106326"/>
              <a:gd name="connsiteY0" fmla="*/ 0 h 616689"/>
              <a:gd name="connsiteX1" fmla="*/ 0 w 106326"/>
              <a:gd name="connsiteY1" fmla="*/ 616689 h 616689"/>
              <a:gd name="connsiteX2" fmla="*/ 0 w 106326"/>
              <a:gd name="connsiteY2" fmla="*/ 616689 h 616689"/>
              <a:gd name="connsiteX3" fmla="*/ 95693 w 106326"/>
              <a:gd name="connsiteY3" fmla="*/ 616689 h 616689"/>
              <a:gd name="connsiteX4" fmla="*/ 95693 w 106326"/>
              <a:gd name="connsiteY4" fmla="*/ 616689 h 616689"/>
              <a:gd name="connsiteX5" fmla="*/ 106326 w 106326"/>
              <a:gd name="connsiteY5" fmla="*/ 42531 h 616689"/>
              <a:gd name="connsiteX6" fmla="*/ 106326 w 106326"/>
              <a:gd name="connsiteY6" fmla="*/ 42531 h 616689"/>
              <a:gd name="connsiteX7" fmla="*/ 42530 w 106326"/>
              <a:gd name="connsiteY7" fmla="*/ 0 h 6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26" h="616689">
                <a:moveTo>
                  <a:pt x="42530" y="0"/>
                </a:moveTo>
                <a:lnTo>
                  <a:pt x="0" y="616689"/>
                </a:lnTo>
                <a:lnTo>
                  <a:pt x="0" y="616689"/>
                </a:lnTo>
                <a:lnTo>
                  <a:pt x="95693" y="616689"/>
                </a:lnTo>
                <a:lnTo>
                  <a:pt x="95693" y="616689"/>
                </a:lnTo>
                <a:lnTo>
                  <a:pt x="106326" y="42531"/>
                </a:lnTo>
                <a:lnTo>
                  <a:pt x="106326" y="42531"/>
                </a:lnTo>
                <a:lnTo>
                  <a:pt x="4253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ectangle 32"/>
          <p:cNvSpPr/>
          <p:nvPr/>
        </p:nvSpPr>
        <p:spPr>
          <a:xfrm>
            <a:off x="5996412" y="2442373"/>
            <a:ext cx="128705" cy="1922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Box 36"/>
          <p:cNvSpPr txBox="1"/>
          <p:nvPr/>
        </p:nvSpPr>
        <p:spPr>
          <a:xfrm>
            <a:off x="5868144" y="2088955"/>
            <a:ext cx="663383" cy="2746906"/>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16</a:t>
            </a:r>
          </a:p>
          <a:p>
            <a:endParaRPr lang="en-US" sz="1400" b="1" dirty="0">
              <a:latin typeface="Arial" panose="020B0604020202020204" pitchFamily="34" charset="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14</a:t>
            </a:r>
          </a:p>
          <a:p>
            <a:endParaRPr lang="en-US" sz="1200" b="1" dirty="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12</a:t>
            </a:r>
          </a:p>
          <a:p>
            <a:endParaRPr lang="en-US" sz="1200" b="1" dirty="0">
              <a:latin typeface="Arial" panose="020B0604020202020204" pitchFamily="34" charset="0"/>
              <a:cs typeface="Arial" panose="020B0604020202020204" pitchFamily="34" charset="0"/>
            </a:endParaRPr>
          </a:p>
          <a:p>
            <a:endParaRPr lang="en-US" sz="105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10</a:t>
            </a: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  </a:t>
            </a: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  </a:t>
            </a:r>
          </a:p>
          <a:p>
            <a:endParaRPr lang="en-US" sz="1100" b="1" dirty="0">
              <a:latin typeface="Arial" panose="020B0604020202020204" pitchFamily="34" charset="0"/>
              <a:cs typeface="Arial" panose="020B0604020202020204" pitchFamily="34" charset="0"/>
            </a:endParaRPr>
          </a:p>
        </p:txBody>
      </p:sp>
      <p:sp>
        <p:nvSpPr>
          <p:cNvPr id="39" name="TextBox 38"/>
          <p:cNvSpPr txBox="1"/>
          <p:nvPr/>
        </p:nvSpPr>
        <p:spPr>
          <a:xfrm>
            <a:off x="5733913" y="1810510"/>
            <a:ext cx="2900224" cy="276999"/>
          </a:xfrm>
          <a:prstGeom prst="rect">
            <a:avLst/>
          </a:prstGeom>
          <a:solidFill>
            <a:schemeClr val="bg1"/>
          </a:solidFill>
        </p:spPr>
        <p:txBody>
          <a:bodyPr wrap="square" rtlCol="0">
            <a:spAutoFit/>
          </a:bodyPr>
          <a:lstStyle/>
          <a:p>
            <a:r>
              <a:rPr lang="en-US" sz="1200" b="1" dirty="0">
                <a:latin typeface="Arial" panose="020B0604020202020204" pitchFamily="34" charset="0"/>
                <a:cs typeface="Arial" panose="020B0604020202020204" pitchFamily="34" charset="0"/>
              </a:rPr>
              <a:t>Extent (millions sq. km.)</a:t>
            </a:r>
          </a:p>
        </p:txBody>
      </p:sp>
      <p:sp>
        <p:nvSpPr>
          <p:cNvPr id="34" name="Rectangle 33"/>
          <p:cNvSpPr/>
          <p:nvPr/>
        </p:nvSpPr>
        <p:spPr>
          <a:xfrm>
            <a:off x="5540305" y="1170283"/>
            <a:ext cx="3312368" cy="640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p:cNvSpPr/>
          <p:nvPr/>
        </p:nvSpPr>
        <p:spPr>
          <a:xfrm>
            <a:off x="561348" y="3991864"/>
            <a:ext cx="2880320" cy="445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80806" y="533400"/>
            <a:ext cx="2875463"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Huge 2016 Arctic </a:t>
            </a:r>
          </a:p>
          <a:p>
            <a:pPr algn="ctr"/>
            <a:r>
              <a:rPr lang="en-US" b="1" dirty="0">
                <a:latin typeface="Arial" panose="020B0604020202020204" pitchFamily="34" charset="0"/>
                <a:cs typeface="Arial" panose="020B0604020202020204" pitchFamily="34" charset="0"/>
              </a:rPr>
              <a:t>temperature increase </a:t>
            </a:r>
          </a:p>
        </p:txBody>
      </p:sp>
      <p:sp>
        <p:nvSpPr>
          <p:cNvPr id="8" name="TextBox 7"/>
          <p:cNvSpPr txBox="1"/>
          <p:nvPr/>
        </p:nvSpPr>
        <p:spPr>
          <a:xfrm>
            <a:off x="5814449" y="757256"/>
            <a:ext cx="3220613" cy="369332"/>
          </a:xfrm>
          <a:prstGeom prst="rect">
            <a:avLst/>
          </a:prstGeom>
          <a:noFill/>
          <a:effectLst>
            <a:softEdge rad="762000"/>
          </a:effectLst>
        </p:spPr>
        <p:txBody>
          <a:bodyPr wrap="square" rtlCol="0">
            <a:spAutoFit/>
          </a:bodyPr>
          <a:lstStyle/>
          <a:p>
            <a:pPr algn="ctr"/>
            <a:r>
              <a:rPr lang="en-US" b="1" dirty="0">
                <a:latin typeface="Arial" panose="020B0604020202020204" pitchFamily="34" charset="0"/>
                <a:cs typeface="Arial" panose="020B0604020202020204" pitchFamily="34" charset="0"/>
              </a:rPr>
              <a:t>Sea ice, NSIDC, March 2017</a:t>
            </a:r>
            <a:endParaRPr lang="en-US" sz="2400" b="1" dirty="0">
              <a:latin typeface="Arial" panose="020B0604020202020204" pitchFamily="34" charset="0"/>
              <a:cs typeface="Arial" panose="020B0604020202020204" pitchFamily="34" charset="0"/>
            </a:endParaRPr>
          </a:p>
        </p:txBody>
      </p:sp>
      <p:pic>
        <p:nvPicPr>
          <p:cNvPr id="8200" name="Picture 8" descr="https://upload.wikimedia.org/wikipedia/commons/thumb/3/37/NSIDC-logo.svg/1198px-NSIDC-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7743" y="3352572"/>
            <a:ext cx="679121" cy="58048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https://svs.gsfc.nasa.gov/vis/a010000/a011700/a011703/G2014-093-Antarctic-1920-master_youtube_hq_print.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3000" contrast="24000"/>
                    </a14:imgEffect>
                  </a14:imgLayer>
                </a14:imgProps>
              </a:ext>
              <a:ext uri="{28A0092B-C50C-407E-A947-70E740481C1C}">
                <a14:useLocalDpi xmlns:a14="http://schemas.microsoft.com/office/drawing/2010/main" val="0"/>
              </a:ext>
            </a:extLst>
          </a:blip>
          <a:srcRect l="50931" t="20740" r="11448" b="12898"/>
          <a:stretch/>
        </p:blipFill>
        <p:spPr bwMode="auto">
          <a:xfrm rot="16423445">
            <a:off x="3383699" y="2187812"/>
            <a:ext cx="1941082" cy="1925922"/>
          </a:xfrm>
          <a:prstGeom prst="ellipse">
            <a:avLst/>
          </a:prstGeom>
          <a:noFill/>
          <a:extLst>
            <a:ext uri="{909E8E84-426E-40DD-AFC4-6F175D3DCCD1}">
              <a14:hiddenFill xmlns:a14="http://schemas.microsoft.com/office/drawing/2010/main">
                <a:solidFill>
                  <a:srgbClr val="FFFFFF"/>
                </a:solidFill>
              </a14:hiddenFill>
            </a:ext>
          </a:extLst>
        </p:spPr>
      </p:pic>
      <p:sp>
        <p:nvSpPr>
          <p:cNvPr id="8218" name="Rectangle 8217"/>
          <p:cNvSpPr/>
          <p:nvPr/>
        </p:nvSpPr>
        <p:spPr>
          <a:xfrm>
            <a:off x="252227" y="3799374"/>
            <a:ext cx="3325978" cy="25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19" name="Rectangle 8218"/>
          <p:cNvSpPr/>
          <p:nvPr/>
        </p:nvSpPr>
        <p:spPr>
          <a:xfrm>
            <a:off x="539552" y="1636227"/>
            <a:ext cx="75799" cy="669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0" name="Rectangle 109"/>
          <p:cNvSpPr/>
          <p:nvPr/>
        </p:nvSpPr>
        <p:spPr>
          <a:xfrm>
            <a:off x="523448" y="3054254"/>
            <a:ext cx="75799" cy="669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4" name="Rectangle 113"/>
          <p:cNvSpPr/>
          <p:nvPr/>
        </p:nvSpPr>
        <p:spPr>
          <a:xfrm>
            <a:off x="80806" y="6390273"/>
            <a:ext cx="8575198" cy="523220"/>
          </a:xfrm>
          <a:prstGeom prst="rect">
            <a:avLst/>
          </a:prstGeom>
        </p:spPr>
        <p:txBody>
          <a:bodyPr wrap="square">
            <a:spAutoFit/>
          </a:bodyPr>
          <a:lstStyle/>
          <a:p>
            <a:r>
              <a:rPr lang="en-CA" sz="2800" b="1" dirty="0">
                <a:latin typeface="Arial" panose="020B0604020202020204" pitchFamily="34" charset="0"/>
                <a:cs typeface="Arial" panose="020B0604020202020204" pitchFamily="34" charset="0"/>
              </a:rPr>
              <a:t>Arctic sea ice loss: </a:t>
            </a:r>
            <a:r>
              <a:rPr lang="en-CA" sz="2800" b="1" dirty="0">
                <a:solidFill>
                  <a:srgbClr val="FF0000"/>
                </a:solidFill>
                <a:latin typeface="Arial" panose="020B0604020202020204" pitchFamily="34" charset="0"/>
                <a:cs typeface="Arial" panose="020B0604020202020204" pitchFamily="34" charset="0"/>
              </a:rPr>
              <a:t>1 million sq. km. since 1979</a:t>
            </a:r>
            <a:endParaRPr lang="en-US" sz="3200" b="1" dirty="0">
              <a:solidFill>
                <a:srgbClr val="FF0000"/>
              </a:solidFill>
              <a:latin typeface="Arial" panose="020B0604020202020204" pitchFamily="34" charset="0"/>
              <a:cs typeface="Arial" panose="020B0604020202020204" pitchFamily="34" charset="0"/>
            </a:endParaRPr>
          </a:p>
        </p:txBody>
      </p:sp>
      <p:pic>
        <p:nvPicPr>
          <p:cNvPr id="115" name="Picture 114"/>
          <p:cNvPicPr>
            <a:picLocks noChangeAspect="1"/>
          </p:cNvPicPr>
          <p:nvPr/>
        </p:nvPicPr>
        <p:blipFill rotWithShape="1">
          <a:blip r:embed="rId6"/>
          <a:srcRect t="17454" r="6758" b="-2008"/>
          <a:stretch/>
        </p:blipFill>
        <p:spPr>
          <a:xfrm>
            <a:off x="595955" y="4509117"/>
            <a:ext cx="2310817" cy="2012872"/>
          </a:xfrm>
          <a:prstGeom prst="rect">
            <a:avLst/>
          </a:prstGeom>
        </p:spPr>
      </p:pic>
      <p:sp>
        <p:nvSpPr>
          <p:cNvPr id="8221" name="TextBox 8220"/>
          <p:cNvSpPr txBox="1"/>
          <p:nvPr/>
        </p:nvSpPr>
        <p:spPr>
          <a:xfrm>
            <a:off x="695407" y="6309318"/>
            <a:ext cx="3029121" cy="246221"/>
          </a:xfrm>
          <a:prstGeom prst="rect">
            <a:avLst/>
          </a:prstGeom>
          <a:noFill/>
        </p:spPr>
        <p:txBody>
          <a:bodyPr wrap="square" rtlCol="0">
            <a:spAutoFit/>
          </a:bodyPr>
          <a:lstStyle/>
          <a:p>
            <a:r>
              <a:rPr lang="en-CA" sz="1000" b="1" dirty="0">
                <a:latin typeface="Arial" panose="020B0604020202020204" pitchFamily="34" charset="0"/>
                <a:cs typeface="Arial" panose="020B0604020202020204" pitchFamily="34" charset="0"/>
              </a:rPr>
              <a:t>1979                                               2016</a:t>
            </a:r>
          </a:p>
        </p:txBody>
      </p:sp>
      <p:sp>
        <p:nvSpPr>
          <p:cNvPr id="8223" name="Rectangle 8222"/>
          <p:cNvSpPr/>
          <p:nvPr/>
        </p:nvSpPr>
        <p:spPr>
          <a:xfrm>
            <a:off x="3475845" y="4602032"/>
            <a:ext cx="291706" cy="170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22" name="TextBox 8221"/>
          <p:cNvSpPr txBox="1"/>
          <p:nvPr/>
        </p:nvSpPr>
        <p:spPr>
          <a:xfrm>
            <a:off x="392798" y="4640774"/>
            <a:ext cx="484167" cy="1831271"/>
          </a:xfrm>
          <a:prstGeom prst="rect">
            <a:avLst/>
          </a:prstGeom>
          <a:noFill/>
        </p:spPr>
        <p:txBody>
          <a:bodyPr wrap="square" rtlCol="0">
            <a:spAutoFit/>
          </a:bodyPr>
          <a:lstStyle/>
          <a:p>
            <a:r>
              <a:rPr lang="en-CA" sz="1200" b="1" dirty="0">
                <a:latin typeface="Arial" panose="020B0604020202020204" pitchFamily="34" charset="0"/>
                <a:cs typeface="Arial" panose="020B0604020202020204" pitchFamily="34" charset="0"/>
              </a:rPr>
              <a:t>7</a:t>
            </a:r>
          </a:p>
          <a:p>
            <a:endParaRPr lang="en-CA" sz="400" b="1"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6</a:t>
            </a:r>
          </a:p>
          <a:p>
            <a:endParaRPr lang="en-CA" sz="500" b="1"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5</a:t>
            </a:r>
          </a:p>
          <a:p>
            <a:endParaRPr lang="en-CA" sz="600" b="1"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4</a:t>
            </a:r>
          </a:p>
          <a:p>
            <a:endParaRPr lang="en-CA" sz="500" b="1"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3</a:t>
            </a:r>
          </a:p>
          <a:p>
            <a:endParaRPr lang="en-CA" sz="200" b="1"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2</a:t>
            </a:r>
          </a:p>
          <a:p>
            <a:endParaRPr lang="en-CA" sz="500" b="1"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1</a:t>
            </a:r>
          </a:p>
        </p:txBody>
      </p:sp>
      <p:sp>
        <p:nvSpPr>
          <p:cNvPr id="8224" name="TextBox 8223"/>
          <p:cNvSpPr txBox="1"/>
          <p:nvPr/>
        </p:nvSpPr>
        <p:spPr>
          <a:xfrm rot="16200000">
            <a:off x="-615886" y="5105610"/>
            <a:ext cx="1800201" cy="307777"/>
          </a:xfrm>
          <a:prstGeom prst="rect">
            <a:avLst/>
          </a:prstGeom>
          <a:noFill/>
        </p:spPr>
        <p:txBody>
          <a:bodyPr wrap="square" rtlCol="0">
            <a:spAutoFit/>
          </a:bodyPr>
          <a:lstStyle/>
          <a:p>
            <a:r>
              <a:rPr lang="en-CA" sz="1400" b="1" dirty="0">
                <a:latin typeface="Arial" panose="020B0604020202020204" pitchFamily="34" charset="0"/>
                <a:cs typeface="Arial" panose="020B0604020202020204" pitchFamily="34" charset="0"/>
              </a:rPr>
              <a:t>Millions sq. km</a:t>
            </a:r>
          </a:p>
        </p:txBody>
      </p:sp>
      <p:cxnSp>
        <p:nvCxnSpPr>
          <p:cNvPr id="8226" name="Straight Connector 8225"/>
          <p:cNvCxnSpPr>
            <a:cxnSpLocks/>
          </p:cNvCxnSpPr>
          <p:nvPr/>
        </p:nvCxnSpPr>
        <p:spPr>
          <a:xfrm>
            <a:off x="821484" y="4544653"/>
            <a:ext cx="2079174" cy="8226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232" name="TextBox 8231"/>
          <p:cNvSpPr txBox="1"/>
          <p:nvPr/>
        </p:nvSpPr>
        <p:spPr>
          <a:xfrm>
            <a:off x="148718" y="4201527"/>
            <a:ext cx="2522649" cy="338554"/>
          </a:xfrm>
          <a:prstGeom prst="rect">
            <a:avLst/>
          </a:prstGeom>
          <a:noFill/>
        </p:spPr>
        <p:txBody>
          <a:bodyPr wrap="square" rtlCol="0">
            <a:spAutoFit/>
          </a:bodyPr>
          <a:lstStyle/>
          <a:p>
            <a:r>
              <a:rPr lang="en-CA" sz="800" b="1" dirty="0">
                <a:latin typeface="Arial" panose="020B0604020202020204" pitchFamily="34" charset="0"/>
                <a:cs typeface="Arial" panose="020B0604020202020204" pitchFamily="34" charset="0"/>
              </a:rPr>
              <a:t>September Northern Hemisphere Sea Ice Extent </a:t>
            </a:r>
          </a:p>
          <a:p>
            <a:r>
              <a:rPr lang="en-CA" sz="800" b="1" dirty="0">
                <a:latin typeface="Arial" panose="020B0604020202020204" pitchFamily="34" charset="0"/>
                <a:cs typeface="Arial" panose="020B0604020202020204" pitchFamily="34" charset="0"/>
              </a:rPr>
              <a:t>(1979-2016</a:t>
            </a:r>
          </a:p>
        </p:txBody>
      </p:sp>
      <p:sp>
        <p:nvSpPr>
          <p:cNvPr id="8233" name="TextBox 8232"/>
          <p:cNvSpPr txBox="1"/>
          <p:nvPr/>
        </p:nvSpPr>
        <p:spPr>
          <a:xfrm>
            <a:off x="1959011" y="4513055"/>
            <a:ext cx="2334352" cy="461665"/>
          </a:xfrm>
          <a:prstGeom prst="rect">
            <a:avLst/>
          </a:prstGeom>
          <a:noFill/>
        </p:spPr>
        <p:txBody>
          <a:bodyPr wrap="square" rtlCol="0">
            <a:spAutoFit/>
          </a:bodyPr>
          <a:lstStyle/>
          <a:p>
            <a:r>
              <a:rPr lang="en-CA" sz="2400" b="1" dirty="0">
                <a:latin typeface="Arial" panose="020B0604020202020204" pitchFamily="34" charset="0"/>
                <a:cs typeface="Arial" panose="020B0604020202020204" pitchFamily="34" charset="0"/>
              </a:rPr>
              <a:t>Sea ice </a:t>
            </a:r>
          </a:p>
        </p:txBody>
      </p:sp>
      <p:sp>
        <p:nvSpPr>
          <p:cNvPr id="8234" name="Rectangle 8233"/>
          <p:cNvSpPr/>
          <p:nvPr/>
        </p:nvSpPr>
        <p:spPr>
          <a:xfrm>
            <a:off x="5944241" y="4466612"/>
            <a:ext cx="255594" cy="1800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35" name="Rectangle 8234"/>
          <p:cNvSpPr/>
          <p:nvPr/>
        </p:nvSpPr>
        <p:spPr>
          <a:xfrm>
            <a:off x="8788931" y="1196752"/>
            <a:ext cx="355070" cy="5370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6091310" y="4435247"/>
            <a:ext cx="3040100" cy="1969770"/>
          </a:xfrm>
          <a:prstGeom prst="rect">
            <a:avLst/>
          </a:prstGeom>
          <a:noFill/>
          <a:ln>
            <a:solidFill>
              <a:srgbClr val="FF0000"/>
            </a:solidFill>
          </a:ln>
        </p:spPr>
        <p:txBody>
          <a:bodyPr wrap="square" rtlCol="0">
            <a:spAutoFit/>
          </a:bodyPr>
          <a:lstStyle/>
          <a:p>
            <a:pPr algn="ctr"/>
            <a:r>
              <a:rPr lang="en-CA" b="1" dirty="0">
                <a:solidFill>
                  <a:srgbClr val="FF0000"/>
                </a:solidFill>
                <a:latin typeface="Arial" panose="020B0604020202020204" pitchFamily="34" charset="0"/>
                <a:cs typeface="Arial" panose="020B0604020202020204" pitchFamily="34" charset="0"/>
              </a:rPr>
              <a:t>The Arctic has switched from carbon sink to carbon source</a:t>
            </a:r>
          </a:p>
          <a:p>
            <a:pPr algn="ctr"/>
            <a:endParaRPr lang="en-CA" sz="600" b="1" dirty="0">
              <a:solidFill>
                <a:srgbClr val="FF0000"/>
              </a:solidFill>
              <a:latin typeface="Arial" panose="020B0604020202020204" pitchFamily="34" charset="0"/>
              <a:cs typeface="Arial" panose="020B0604020202020204" pitchFamily="34" charset="0"/>
            </a:endParaRPr>
          </a:p>
          <a:p>
            <a:r>
              <a:rPr lang="en-CA" sz="1000" b="1" dirty="0">
                <a:latin typeface="Arial" panose="020B0604020202020204" pitchFamily="34" charset="0"/>
                <a:cs typeface="Arial" panose="020B0604020202020204" pitchFamily="34" charset="0"/>
              </a:rPr>
              <a:t>‘Thawing permafrost releases carbon into the atmosphere, whereas greening tundra absorbs atmospheric carbon. Overall, tundra is releasing net carbon into the atmosphere.’</a:t>
            </a:r>
          </a:p>
          <a:p>
            <a:endParaRPr lang="en-CA" sz="1000" b="1" dirty="0">
              <a:latin typeface="Arial" panose="020B0604020202020204" pitchFamily="34" charset="0"/>
              <a:cs typeface="Arial" panose="020B0604020202020204" pitchFamily="34" charset="0"/>
            </a:endParaRPr>
          </a:p>
          <a:p>
            <a:r>
              <a:rPr lang="en-CA" sz="1200" dirty="0">
                <a:latin typeface="Arial" panose="020B0604020202020204" pitchFamily="34" charset="0"/>
                <a:cs typeface="Arial" panose="020B0604020202020204" pitchFamily="34" charset="0"/>
              </a:rPr>
              <a:t>(NOAA Arctic Report Card Nov 2016)</a:t>
            </a:r>
          </a:p>
        </p:txBody>
      </p:sp>
      <p:pic>
        <p:nvPicPr>
          <p:cNvPr id="47" name="Picture 3" descr="C:\Users\Peter\Desktop\Illustrations\thermometer.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3028346" y="1324795"/>
            <a:ext cx="245150" cy="86337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Fig 1: Global map"/>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754" r="47549" b="12979"/>
          <a:stretch/>
        </p:blipFill>
        <p:spPr bwMode="auto">
          <a:xfrm>
            <a:off x="3311111" y="4115246"/>
            <a:ext cx="2332656" cy="201718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5117955" y="5594848"/>
            <a:ext cx="1090925" cy="646331"/>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March 2017</a:t>
            </a:r>
          </a:p>
        </p:txBody>
      </p:sp>
      <p:pic>
        <p:nvPicPr>
          <p:cNvPr id="109" name="Picture 2" descr="Fig 1: Global map"/>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801" t="89703" r="16021" b="-3105"/>
          <a:stretch/>
        </p:blipFill>
        <p:spPr bwMode="auto">
          <a:xfrm>
            <a:off x="3139929" y="6220506"/>
            <a:ext cx="2499878" cy="30382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039228" y="3815462"/>
            <a:ext cx="2684668" cy="235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ectangle 45"/>
          <p:cNvSpPr/>
          <p:nvPr/>
        </p:nvSpPr>
        <p:spPr>
          <a:xfrm>
            <a:off x="6168005" y="2124385"/>
            <a:ext cx="2466132" cy="18008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Box 30"/>
          <p:cNvSpPr txBox="1"/>
          <p:nvPr/>
        </p:nvSpPr>
        <p:spPr>
          <a:xfrm>
            <a:off x="6497865" y="3584736"/>
            <a:ext cx="1158830" cy="369332"/>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2017</a:t>
            </a:r>
          </a:p>
        </p:txBody>
      </p:sp>
      <p:sp>
        <p:nvSpPr>
          <p:cNvPr id="45" name="Rectangle 44"/>
          <p:cNvSpPr/>
          <p:nvPr/>
        </p:nvSpPr>
        <p:spPr>
          <a:xfrm>
            <a:off x="8593813" y="4040865"/>
            <a:ext cx="271448" cy="30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34"/>
          <p:cNvSpPr txBox="1"/>
          <p:nvPr/>
        </p:nvSpPr>
        <p:spPr>
          <a:xfrm>
            <a:off x="6793250" y="3861048"/>
            <a:ext cx="2429091" cy="369332"/>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Jan             Mar</a:t>
            </a:r>
          </a:p>
        </p:txBody>
      </p:sp>
      <p:sp>
        <p:nvSpPr>
          <p:cNvPr id="48" name="TextBox 47"/>
          <p:cNvSpPr txBox="1"/>
          <p:nvPr/>
        </p:nvSpPr>
        <p:spPr>
          <a:xfrm>
            <a:off x="3931236" y="4777735"/>
            <a:ext cx="1102351" cy="369332"/>
          </a:xfrm>
          <a:prstGeom prst="rect">
            <a:avLst/>
          </a:prstGeom>
          <a:noFill/>
        </p:spPr>
        <p:txBody>
          <a:bodyPr wrap="square" rtlCol="0">
            <a:spAutoFit/>
          </a:bodyPr>
          <a:lstStyle/>
          <a:p>
            <a:r>
              <a:rPr lang="en-CA" b="1" dirty="0">
                <a:solidFill>
                  <a:schemeClr val="bg1"/>
                </a:solidFill>
                <a:latin typeface="Arial" panose="020B0604020202020204" pitchFamily="34" charset="0"/>
                <a:cs typeface="Arial" panose="020B0604020202020204" pitchFamily="34" charset="0"/>
              </a:rPr>
              <a:t>Siberia</a:t>
            </a:r>
          </a:p>
        </p:txBody>
      </p:sp>
      <p:cxnSp>
        <p:nvCxnSpPr>
          <p:cNvPr id="112" name="Straight Arrow Connector 111"/>
          <p:cNvCxnSpPr/>
          <p:nvPr/>
        </p:nvCxnSpPr>
        <p:spPr>
          <a:xfrm flipV="1">
            <a:off x="4979582" y="4862959"/>
            <a:ext cx="978801" cy="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cxnSpLocks/>
          </p:cNvCxnSpPr>
          <p:nvPr/>
        </p:nvCxnSpPr>
        <p:spPr>
          <a:xfrm>
            <a:off x="3187723" y="4781178"/>
            <a:ext cx="664197" cy="0"/>
          </a:xfrm>
          <a:prstGeom prst="straightConnector1">
            <a:avLst/>
          </a:prstGeom>
          <a:ln w="28575">
            <a:solidFill>
              <a:srgbClr val="C00000"/>
            </a:solidFill>
            <a:tailEnd type="arrow"/>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rot="1829271">
            <a:off x="4112534" y="2456859"/>
            <a:ext cx="1102351" cy="369332"/>
          </a:xfrm>
          <a:prstGeom prst="rect">
            <a:avLst/>
          </a:prstGeom>
          <a:noFill/>
        </p:spPr>
        <p:txBody>
          <a:bodyPr wrap="square" rtlCol="0">
            <a:spAutoFit/>
          </a:bodyPr>
          <a:lstStyle/>
          <a:p>
            <a:r>
              <a:rPr lang="en-CA" b="1" dirty="0">
                <a:solidFill>
                  <a:schemeClr val="bg1"/>
                </a:solidFill>
                <a:latin typeface="Arial" panose="020B0604020202020204" pitchFamily="34" charset="0"/>
                <a:cs typeface="Arial" panose="020B0604020202020204" pitchFamily="34" charset="0"/>
              </a:rPr>
              <a:t>Siberia</a:t>
            </a:r>
          </a:p>
        </p:txBody>
      </p:sp>
      <p:sp>
        <p:nvSpPr>
          <p:cNvPr id="117" name="TextBox 116"/>
          <p:cNvSpPr txBox="1"/>
          <p:nvPr/>
        </p:nvSpPr>
        <p:spPr>
          <a:xfrm>
            <a:off x="5764384" y="1167107"/>
            <a:ext cx="3270678"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Record low Arctic winter </a:t>
            </a:r>
          </a:p>
          <a:p>
            <a:pPr algn="ctr"/>
            <a:r>
              <a:rPr lang="en-US" sz="2000" b="1" dirty="0">
                <a:latin typeface="Arial" panose="020B0604020202020204" pitchFamily="34" charset="0"/>
                <a:cs typeface="Arial" panose="020B0604020202020204" pitchFamily="34" charset="0"/>
              </a:rPr>
              <a:t>annual maximum</a:t>
            </a:r>
          </a:p>
        </p:txBody>
      </p:sp>
      <p:pic>
        <p:nvPicPr>
          <p:cNvPr id="4" name="Picture 3">
            <a:extLst>
              <a:ext uri="{FF2B5EF4-FFF2-40B4-BE49-F238E27FC236}">
                <a16:creationId xmlns:a16="http://schemas.microsoft.com/office/drawing/2014/main" id="{8FCA2411-A519-4FE1-8D41-64F0B952AC5D}"/>
              </a:ext>
            </a:extLst>
          </p:cNvPr>
          <p:cNvPicPr>
            <a:picLocks noChangeAspect="1"/>
          </p:cNvPicPr>
          <p:nvPr/>
        </p:nvPicPr>
        <p:blipFill rotWithShape="1">
          <a:blip r:embed="rId10"/>
          <a:srcRect b="41982"/>
          <a:stretch/>
        </p:blipFill>
        <p:spPr>
          <a:xfrm>
            <a:off x="3368342" y="678556"/>
            <a:ext cx="2076417" cy="1472840"/>
          </a:xfrm>
          <a:prstGeom prst="rect">
            <a:avLst/>
          </a:prstGeom>
        </p:spPr>
      </p:pic>
      <p:sp>
        <p:nvSpPr>
          <p:cNvPr id="12" name="Rectangle 11">
            <a:extLst>
              <a:ext uri="{FF2B5EF4-FFF2-40B4-BE49-F238E27FC236}">
                <a16:creationId xmlns:a16="http://schemas.microsoft.com/office/drawing/2014/main" id="{BFCF6795-D01A-41F1-A131-D960E1D36C50}"/>
              </a:ext>
            </a:extLst>
          </p:cNvPr>
          <p:cNvSpPr/>
          <p:nvPr/>
        </p:nvSpPr>
        <p:spPr>
          <a:xfrm>
            <a:off x="145960" y="1217587"/>
            <a:ext cx="1447112" cy="227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89F9A7-3F46-479D-8EC8-2C3024ABDD2A}"/>
              </a:ext>
            </a:extLst>
          </p:cNvPr>
          <p:cNvSpPr/>
          <p:nvPr/>
        </p:nvSpPr>
        <p:spPr>
          <a:xfrm>
            <a:off x="384047" y="3658325"/>
            <a:ext cx="2159566" cy="230832"/>
          </a:xfrm>
          <a:prstGeom prst="rect">
            <a:avLst/>
          </a:prstGeom>
        </p:spPr>
        <p:txBody>
          <a:bodyPr wrap="none">
            <a:spAutoFit/>
          </a:bodyPr>
          <a:lstStyle/>
          <a:p>
            <a:r>
              <a:rPr lang="en-CA" sz="900" b="1" dirty="0">
                <a:latin typeface="Arial" panose="020B0604020202020204" pitchFamily="34" charset="0"/>
                <a:cs typeface="Arial" panose="020B0604020202020204" pitchFamily="34" charset="0"/>
              </a:rPr>
              <a:t>NOAA Arctic Report Card Nov 2016)</a:t>
            </a:r>
            <a:endParaRPr lang="en-US" sz="900" b="1" dirty="0">
              <a:latin typeface="Arial" panose="020B0604020202020204" pitchFamily="34" charset="0"/>
              <a:cs typeface="Arial" panose="020B0604020202020204" pitchFamily="34" charset="0"/>
            </a:endParaRPr>
          </a:p>
        </p:txBody>
      </p:sp>
      <p:pic>
        <p:nvPicPr>
          <p:cNvPr id="123" name="Picture 122">
            <a:extLst>
              <a:ext uri="{FF2B5EF4-FFF2-40B4-BE49-F238E27FC236}">
                <a16:creationId xmlns:a16="http://schemas.microsoft.com/office/drawing/2014/main" id="{89236987-87AC-4FC4-B1C2-CBE390C1C4C2}"/>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Lst>
          </a:blip>
          <a:srcRect l="10530" t="74422" r="69086" b="21474"/>
          <a:stretch/>
        </p:blipFill>
        <p:spPr>
          <a:xfrm>
            <a:off x="576535" y="1979267"/>
            <a:ext cx="971114" cy="239002"/>
          </a:xfrm>
          <a:prstGeom prst="rect">
            <a:avLst/>
          </a:prstGeom>
        </p:spPr>
      </p:pic>
      <p:cxnSp>
        <p:nvCxnSpPr>
          <p:cNvPr id="124" name="Straight Arrow Connector 123">
            <a:extLst>
              <a:ext uri="{FF2B5EF4-FFF2-40B4-BE49-F238E27FC236}">
                <a16:creationId xmlns:a16="http://schemas.microsoft.com/office/drawing/2014/main" id="{D686F93D-F607-48CB-913F-1E27E33B0A3B}"/>
              </a:ext>
            </a:extLst>
          </p:cNvPr>
          <p:cNvCxnSpPr>
            <a:cxnSpLocks/>
          </p:cNvCxnSpPr>
          <p:nvPr/>
        </p:nvCxnSpPr>
        <p:spPr>
          <a:xfrm>
            <a:off x="3187697" y="2137860"/>
            <a:ext cx="870715" cy="2551799"/>
          </a:xfrm>
          <a:prstGeom prst="straightConnector1">
            <a:avLst/>
          </a:prstGeom>
          <a:ln w="28575">
            <a:solidFill>
              <a:srgbClr val="C00000"/>
            </a:solidFill>
            <a:tailEnd type="arrow"/>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a:stCxn id="49" idx="4"/>
          </p:cNvCxnSpPr>
          <p:nvPr/>
        </p:nvCxnSpPr>
        <p:spPr>
          <a:xfrm flipH="1">
            <a:off x="2911748" y="2174147"/>
            <a:ext cx="242884" cy="235542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21D95B7-0E7A-445D-A3AF-405834855B05}"/>
              </a:ext>
            </a:extLst>
          </p:cNvPr>
          <p:cNvSpPr txBox="1"/>
          <p:nvPr/>
        </p:nvSpPr>
        <p:spPr>
          <a:xfrm>
            <a:off x="94716" y="1418011"/>
            <a:ext cx="51684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a:t>
            </a:r>
          </a:p>
        </p:txBody>
      </p:sp>
      <p:sp>
        <p:nvSpPr>
          <p:cNvPr id="126" name="TextBox 125">
            <a:extLst>
              <a:ext uri="{FF2B5EF4-FFF2-40B4-BE49-F238E27FC236}">
                <a16:creationId xmlns:a16="http://schemas.microsoft.com/office/drawing/2014/main" id="{0D36DCAC-3D4B-441C-B4F6-DC8C37783FEA}"/>
              </a:ext>
            </a:extLst>
          </p:cNvPr>
          <p:cNvSpPr txBox="1"/>
          <p:nvPr/>
        </p:nvSpPr>
        <p:spPr>
          <a:xfrm>
            <a:off x="94716" y="1790029"/>
            <a:ext cx="51684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a:t>
            </a:r>
          </a:p>
        </p:txBody>
      </p:sp>
      <p:sp>
        <p:nvSpPr>
          <p:cNvPr id="127" name="TextBox 126">
            <a:extLst>
              <a:ext uri="{FF2B5EF4-FFF2-40B4-BE49-F238E27FC236}">
                <a16:creationId xmlns:a16="http://schemas.microsoft.com/office/drawing/2014/main" id="{761A5106-C4BF-41EE-8A88-12D965D72045}"/>
              </a:ext>
            </a:extLst>
          </p:cNvPr>
          <p:cNvSpPr txBox="1"/>
          <p:nvPr/>
        </p:nvSpPr>
        <p:spPr>
          <a:xfrm>
            <a:off x="94716" y="2171124"/>
            <a:ext cx="51684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0</a:t>
            </a:r>
          </a:p>
        </p:txBody>
      </p:sp>
      <p:pic>
        <p:nvPicPr>
          <p:cNvPr id="49" name="Picture 5" descr="https://svs.gsfc.nasa.gov/vis/a010000/a011700/a011703/G2014-093-Antarctic-1920-master_youtube_hq_print.jpg"/>
          <p:cNvPicPr>
            <a:picLocks noChangeAspect="1" noChangeArrowheads="1"/>
          </p:cNvPicPr>
          <p:nvPr/>
        </p:nvPicPr>
        <p:blipFill rotWithShape="1">
          <a:blip r:embed="rId13" cstate="print">
            <a:duotone>
              <a:prstClr val="black"/>
              <a:schemeClr val="accent2">
                <a:tint val="45000"/>
                <a:satMod val="400000"/>
              </a:schemeClr>
            </a:duotone>
            <a:extLst>
              <a:ext uri="{BEBA8EAE-BF5A-486C-A8C5-ECC9F3942E4B}">
                <a14:imgProps xmlns:a14="http://schemas.microsoft.com/office/drawing/2010/main">
                  <a14:imgLayer r:embed="rId14">
                    <a14:imgEffect>
                      <a14:sharpenSoften amount="51000"/>
                    </a14:imgEffect>
                    <a14:imgEffect>
                      <a14:brightnessContrast bright="39000"/>
                    </a14:imgEffect>
                  </a14:imgLayer>
                </a14:imgProps>
              </a:ext>
              <a:ext uri="{28A0092B-C50C-407E-A947-70E740481C1C}">
                <a14:useLocalDpi xmlns:a14="http://schemas.microsoft.com/office/drawing/2010/main" val="0"/>
              </a:ext>
            </a:extLst>
          </a:blip>
          <a:srcRect l="50931" t="20740" r="11448" b="12898"/>
          <a:stretch/>
        </p:blipFill>
        <p:spPr bwMode="auto">
          <a:xfrm>
            <a:off x="3054265" y="1974981"/>
            <a:ext cx="200734" cy="199166"/>
          </a:xfrm>
          <a:prstGeom prst="ellipse">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B13C812B-7BEE-4906-831A-CBAE143B12BA}"/>
              </a:ext>
            </a:extLst>
          </p:cNvPr>
          <p:cNvSpPr txBox="1"/>
          <p:nvPr/>
        </p:nvSpPr>
        <p:spPr>
          <a:xfrm>
            <a:off x="4292238" y="590368"/>
            <a:ext cx="1848595" cy="3693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Oct 2015-Sept 2016</a:t>
            </a:r>
          </a:p>
          <a:p>
            <a:r>
              <a:rPr lang="en-US" sz="900" b="1" dirty="0">
                <a:latin typeface="Arial" panose="020B0604020202020204" pitchFamily="34" charset="0"/>
                <a:cs typeface="Arial" panose="020B0604020202020204" pitchFamily="34" charset="0"/>
              </a:rPr>
              <a:t>                      NOAA</a:t>
            </a:r>
          </a:p>
        </p:txBody>
      </p:sp>
      <p:pic>
        <p:nvPicPr>
          <p:cNvPr id="128" name="Picture 5" descr="https://svs.gsfc.nasa.gov/vis/a010000/a011700/a011703/G2014-093-Antarctic-1920-master_youtube_hq_print.jpg">
            <a:extLst>
              <a:ext uri="{FF2B5EF4-FFF2-40B4-BE49-F238E27FC236}">
                <a16:creationId xmlns:a16="http://schemas.microsoft.com/office/drawing/2014/main" id="{7CB0948A-8557-41BD-83E5-429AF0C12FB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5">
                    <a14:imgEffect>
                      <a14:backgroundRemoval t="27376" b="80465" l="54693" r="84790">
                        <a14:backgroundMark x1="73828" y1="50000" x2="83691" y2="53125"/>
                        <a14:backgroundMark x1="73145" y1="62674" x2="80469" y2="79514"/>
                        <a14:backgroundMark x1="75000" y1="56250" x2="77832" y2="64931"/>
                        <a14:backgroundMark x1="72461" y1="43576" x2="79297" y2="32465"/>
                        <a14:backgroundMark x1="79297" y1="32465" x2="79297" y2="32465"/>
                        <a14:backgroundMark x1="73535" y1="46528" x2="76172" y2="46007"/>
                        <a14:backgroundMark x1="68750" y1="45139" x2="66797" y2="26215"/>
                        <a14:backgroundMark x1="66016" y1="44965" x2="60547" y2="32639"/>
                        <a14:backgroundMark x1="64160" y1="47569" x2="57129" y2="38715"/>
                        <a14:backgroundMark x1="64355" y1="58681" x2="62598" y2="63542"/>
                        <a14:backgroundMark x1="67383" y1="60764" x2="62109" y2="69271"/>
                        <a14:backgroundMark x1="67969" y1="63542" x2="68164" y2="69618"/>
                        <a14:backgroundMark x1="63770" y1="55208" x2="61035" y2="54167"/>
                        <a14:backgroundMark x1="65723" y1="59028" x2="65723" y2="59028"/>
                        <a14:backgroundMark x1="64746" y1="50694" x2="64746" y2="50694"/>
                      </a14:backgroundRemoval>
                    </a14:imgEffect>
                    <a14:imgEffect>
                      <a14:brightnessContrast bright="43000" contrast="24000"/>
                    </a14:imgEffect>
                  </a14:imgLayer>
                </a14:imgProps>
              </a:ext>
              <a:ext uri="{28A0092B-C50C-407E-A947-70E740481C1C}">
                <a14:useLocalDpi xmlns:a14="http://schemas.microsoft.com/office/drawing/2010/main" val="0"/>
              </a:ext>
            </a:extLst>
          </a:blip>
          <a:srcRect l="62078" t="41256" r="23921" b="35456"/>
          <a:stretch/>
        </p:blipFill>
        <p:spPr bwMode="auto">
          <a:xfrm rot="16423445">
            <a:off x="7080549" y="2750808"/>
            <a:ext cx="1018673" cy="953005"/>
          </a:xfrm>
          <a:prstGeom prst="ellipse">
            <a:avLst/>
          </a:prstGeom>
          <a:noFill/>
          <a:effectLst>
            <a:outerShdw algn="tl" rotWithShape="0">
              <a:prstClr val="black">
                <a:alpha val="97000"/>
              </a:prstClr>
            </a:outerShdw>
          </a:effectLst>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14B77945-78AA-4BB2-8D05-0CDCF92C25E7}"/>
              </a:ext>
            </a:extLst>
          </p:cNvPr>
          <p:cNvSpPr txBox="1"/>
          <p:nvPr/>
        </p:nvSpPr>
        <p:spPr>
          <a:xfrm>
            <a:off x="7337350" y="2953175"/>
            <a:ext cx="54802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Sea ice </a:t>
            </a:r>
          </a:p>
        </p:txBody>
      </p:sp>
      <p:pic>
        <p:nvPicPr>
          <p:cNvPr id="118" name="Picture 117">
            <a:extLst>
              <a:ext uri="{FF2B5EF4-FFF2-40B4-BE49-F238E27FC236}">
                <a16:creationId xmlns:a16="http://schemas.microsoft.com/office/drawing/2014/main" id="{5882BF50-C3A8-4A2E-898F-122E06B3BFDC}"/>
              </a:ext>
            </a:extLst>
          </p:cNvPr>
          <p:cNvPicPr>
            <a:picLocks noChangeAspect="1"/>
          </p:cNvPicPr>
          <p:nvPr/>
        </p:nvPicPr>
        <p:blipFill rotWithShape="1">
          <a:blip r:embed="rId10"/>
          <a:srcRect l="52563" t="57641" b="1"/>
          <a:stretch/>
        </p:blipFill>
        <p:spPr>
          <a:xfrm>
            <a:off x="323528" y="1251897"/>
            <a:ext cx="2057871" cy="2467146"/>
          </a:xfrm>
          <a:prstGeom prst="rect">
            <a:avLst/>
          </a:prstGeom>
        </p:spPr>
      </p:pic>
      <p:sp>
        <p:nvSpPr>
          <p:cNvPr id="22" name="TextBox 21"/>
          <p:cNvSpPr txBox="1"/>
          <p:nvPr/>
        </p:nvSpPr>
        <p:spPr>
          <a:xfrm>
            <a:off x="187253" y="3070753"/>
            <a:ext cx="2539463"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            1980      2000  2016</a:t>
            </a:r>
          </a:p>
        </p:txBody>
      </p:sp>
      <p:sp>
        <p:nvSpPr>
          <p:cNvPr id="8220" name="TextBox 8219"/>
          <p:cNvSpPr txBox="1"/>
          <p:nvPr/>
        </p:nvSpPr>
        <p:spPr>
          <a:xfrm>
            <a:off x="2273769" y="1502949"/>
            <a:ext cx="1236475" cy="261610"/>
          </a:xfrm>
          <a:prstGeom prst="rect">
            <a:avLst/>
          </a:prstGeom>
          <a:noFill/>
        </p:spPr>
        <p:txBody>
          <a:bodyPr wrap="square" rtlCol="0">
            <a:spAutoFit/>
          </a:bodyPr>
          <a:lstStyle/>
          <a:p>
            <a:r>
              <a:rPr lang="en-CA" sz="1100" b="1" dirty="0">
                <a:solidFill>
                  <a:srgbClr val="C00000"/>
                </a:solidFill>
                <a:latin typeface="Arial" panose="020B0604020202020204" pitchFamily="34" charset="0"/>
                <a:cs typeface="Arial" panose="020B0604020202020204" pitchFamily="34" charset="0"/>
              </a:rPr>
              <a:t>Arctic</a:t>
            </a:r>
          </a:p>
        </p:txBody>
      </p:sp>
      <p:sp>
        <p:nvSpPr>
          <p:cNvPr id="125" name="TextBox 124">
            <a:extLst>
              <a:ext uri="{FF2B5EF4-FFF2-40B4-BE49-F238E27FC236}">
                <a16:creationId xmlns:a16="http://schemas.microsoft.com/office/drawing/2014/main" id="{1F58A0AA-3AF7-4A94-97BC-78891773EEF4}"/>
              </a:ext>
            </a:extLst>
          </p:cNvPr>
          <p:cNvSpPr txBox="1"/>
          <p:nvPr/>
        </p:nvSpPr>
        <p:spPr>
          <a:xfrm>
            <a:off x="2279371" y="1872735"/>
            <a:ext cx="749674" cy="261610"/>
          </a:xfrm>
          <a:prstGeom prst="rect">
            <a:avLst/>
          </a:prstGeom>
          <a:noFill/>
        </p:spPr>
        <p:txBody>
          <a:bodyPr wrap="square" rtlCol="0">
            <a:spAutoFit/>
          </a:bodyPr>
          <a:lstStyle/>
          <a:p>
            <a:r>
              <a:rPr lang="en-CA" sz="1100" b="1" dirty="0">
                <a:solidFill>
                  <a:schemeClr val="tx1">
                    <a:lumMod val="75000"/>
                    <a:lumOff val="25000"/>
                  </a:schemeClr>
                </a:solidFill>
                <a:latin typeface="Arial" panose="020B0604020202020204" pitchFamily="34" charset="0"/>
                <a:cs typeface="Arial" panose="020B0604020202020204" pitchFamily="34" charset="0"/>
              </a:rPr>
              <a:t>Global</a:t>
            </a:r>
          </a:p>
        </p:txBody>
      </p:sp>
      <p:pic>
        <p:nvPicPr>
          <p:cNvPr id="122" name="Picture 121">
            <a:extLst>
              <a:ext uri="{FF2B5EF4-FFF2-40B4-BE49-F238E27FC236}">
                <a16:creationId xmlns:a16="http://schemas.microsoft.com/office/drawing/2014/main" id="{8B209C80-3938-4A2C-9FA2-F17BBEB858FB}"/>
              </a:ext>
            </a:extLst>
          </p:cNvPr>
          <p:cNvPicPr>
            <a:picLocks noChangeAspect="1"/>
          </p:cNvPicPr>
          <p:nvPr/>
        </p:nvPicPr>
        <p:blipFill rotWithShape="1">
          <a:blip r:embed="rId10"/>
          <a:srcRect l="-338" t="60725" r="97462" b="5441"/>
          <a:stretch/>
        </p:blipFill>
        <p:spPr>
          <a:xfrm>
            <a:off x="16757" y="1346440"/>
            <a:ext cx="155917" cy="1680383"/>
          </a:xfrm>
          <a:prstGeom prst="rect">
            <a:avLst/>
          </a:prstGeom>
        </p:spPr>
      </p:pic>
      <p:sp>
        <p:nvSpPr>
          <p:cNvPr id="65" name="Freeform: Shape 64">
            <a:extLst>
              <a:ext uri="{FF2B5EF4-FFF2-40B4-BE49-F238E27FC236}">
                <a16:creationId xmlns:a16="http://schemas.microsoft.com/office/drawing/2014/main" id="{495F93E9-BBDE-40C6-B171-7549717217EF}"/>
              </a:ext>
            </a:extLst>
          </p:cNvPr>
          <p:cNvSpPr/>
          <p:nvPr/>
        </p:nvSpPr>
        <p:spPr>
          <a:xfrm>
            <a:off x="2197100" y="2006600"/>
            <a:ext cx="105833" cy="249767"/>
          </a:xfrm>
          <a:custGeom>
            <a:avLst/>
            <a:gdLst>
              <a:gd name="connsiteX0" fmla="*/ 105833 w 105833"/>
              <a:gd name="connsiteY0" fmla="*/ 0 h 249767"/>
              <a:gd name="connsiteX1" fmla="*/ 63500 w 105833"/>
              <a:gd name="connsiteY1" fmla="*/ 139700 h 249767"/>
              <a:gd name="connsiteX2" fmla="*/ 63500 w 105833"/>
              <a:gd name="connsiteY2" fmla="*/ 139700 h 249767"/>
              <a:gd name="connsiteX3" fmla="*/ 38100 w 105833"/>
              <a:gd name="connsiteY3" fmla="*/ 186267 h 249767"/>
              <a:gd name="connsiteX4" fmla="*/ 38100 w 105833"/>
              <a:gd name="connsiteY4" fmla="*/ 186267 h 249767"/>
              <a:gd name="connsiteX5" fmla="*/ 0 w 105833"/>
              <a:gd name="connsiteY5" fmla="*/ 249767 h 249767"/>
              <a:gd name="connsiteX6" fmla="*/ 0 w 105833"/>
              <a:gd name="connsiteY6" fmla="*/ 249767 h 24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33" h="249767">
                <a:moveTo>
                  <a:pt x="105833" y="0"/>
                </a:moveTo>
                <a:lnTo>
                  <a:pt x="63500" y="139700"/>
                </a:lnTo>
                <a:lnTo>
                  <a:pt x="63500" y="139700"/>
                </a:lnTo>
                <a:lnTo>
                  <a:pt x="38100" y="186267"/>
                </a:lnTo>
                <a:lnTo>
                  <a:pt x="38100" y="186267"/>
                </a:lnTo>
                <a:lnTo>
                  <a:pt x="0" y="249767"/>
                </a:lnTo>
                <a:lnTo>
                  <a:pt x="0" y="249767"/>
                </a:ln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E6550AAD-C392-4D91-BC15-64EAA92D413E}"/>
              </a:ext>
            </a:extLst>
          </p:cNvPr>
          <p:cNvSpPr/>
          <p:nvPr/>
        </p:nvSpPr>
        <p:spPr>
          <a:xfrm>
            <a:off x="1792817" y="2165350"/>
            <a:ext cx="416983" cy="169333"/>
          </a:xfrm>
          <a:custGeom>
            <a:avLst/>
            <a:gdLst>
              <a:gd name="connsiteX0" fmla="*/ 416983 w 416983"/>
              <a:gd name="connsiteY0" fmla="*/ 91017 h 169333"/>
              <a:gd name="connsiteX1" fmla="*/ 370416 w 416983"/>
              <a:gd name="connsiteY1" fmla="*/ 65617 h 169333"/>
              <a:gd name="connsiteX2" fmla="*/ 370416 w 416983"/>
              <a:gd name="connsiteY2" fmla="*/ 65617 h 169333"/>
              <a:gd name="connsiteX3" fmla="*/ 340783 w 416983"/>
              <a:gd name="connsiteY3" fmla="*/ 101600 h 169333"/>
              <a:gd name="connsiteX4" fmla="*/ 340783 w 416983"/>
              <a:gd name="connsiteY4" fmla="*/ 101600 h 169333"/>
              <a:gd name="connsiteX5" fmla="*/ 309033 w 416983"/>
              <a:gd name="connsiteY5" fmla="*/ 50800 h 169333"/>
              <a:gd name="connsiteX6" fmla="*/ 309033 w 416983"/>
              <a:gd name="connsiteY6" fmla="*/ 50800 h 169333"/>
              <a:gd name="connsiteX7" fmla="*/ 266700 w 416983"/>
              <a:gd name="connsiteY7" fmla="*/ 61383 h 169333"/>
              <a:gd name="connsiteX8" fmla="*/ 266700 w 416983"/>
              <a:gd name="connsiteY8" fmla="*/ 61383 h 169333"/>
              <a:gd name="connsiteX9" fmla="*/ 245533 w 416983"/>
              <a:gd name="connsiteY9" fmla="*/ 112183 h 169333"/>
              <a:gd name="connsiteX10" fmla="*/ 245533 w 416983"/>
              <a:gd name="connsiteY10" fmla="*/ 112183 h 169333"/>
              <a:gd name="connsiteX11" fmla="*/ 203200 w 416983"/>
              <a:gd name="connsiteY11" fmla="*/ 0 h 169333"/>
              <a:gd name="connsiteX12" fmla="*/ 203200 w 416983"/>
              <a:gd name="connsiteY12" fmla="*/ 0 h 169333"/>
              <a:gd name="connsiteX13" fmla="*/ 177800 w 416983"/>
              <a:gd name="connsiteY13" fmla="*/ 67733 h 169333"/>
              <a:gd name="connsiteX14" fmla="*/ 177800 w 416983"/>
              <a:gd name="connsiteY14" fmla="*/ 67733 h 169333"/>
              <a:gd name="connsiteX15" fmla="*/ 133350 w 416983"/>
              <a:gd name="connsiteY15" fmla="*/ 63500 h 169333"/>
              <a:gd name="connsiteX16" fmla="*/ 133350 w 416983"/>
              <a:gd name="connsiteY16" fmla="*/ 63500 h 169333"/>
              <a:gd name="connsiteX17" fmla="*/ 99483 w 416983"/>
              <a:gd name="connsiteY17" fmla="*/ 99483 h 169333"/>
              <a:gd name="connsiteX18" fmla="*/ 99483 w 416983"/>
              <a:gd name="connsiteY18" fmla="*/ 99483 h 169333"/>
              <a:gd name="connsiteX19" fmla="*/ 67733 w 416983"/>
              <a:gd name="connsiteY19" fmla="*/ 107950 h 169333"/>
              <a:gd name="connsiteX20" fmla="*/ 67733 w 416983"/>
              <a:gd name="connsiteY20" fmla="*/ 107950 h 169333"/>
              <a:gd name="connsiteX21" fmla="*/ 35983 w 416983"/>
              <a:gd name="connsiteY21" fmla="*/ 52917 h 169333"/>
              <a:gd name="connsiteX22" fmla="*/ 35983 w 416983"/>
              <a:gd name="connsiteY22" fmla="*/ 52917 h 169333"/>
              <a:gd name="connsiteX23" fmla="*/ 0 w 416983"/>
              <a:gd name="connsiteY23" fmla="*/ 169333 h 169333"/>
              <a:gd name="connsiteX24" fmla="*/ 0 w 416983"/>
              <a:gd name="connsiteY24" fmla="*/ 169333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6983" h="169333">
                <a:moveTo>
                  <a:pt x="416983" y="91017"/>
                </a:moveTo>
                <a:lnTo>
                  <a:pt x="370416" y="65617"/>
                </a:lnTo>
                <a:lnTo>
                  <a:pt x="370416" y="65617"/>
                </a:lnTo>
                <a:lnTo>
                  <a:pt x="340783" y="101600"/>
                </a:lnTo>
                <a:lnTo>
                  <a:pt x="340783" y="101600"/>
                </a:lnTo>
                <a:lnTo>
                  <a:pt x="309033" y="50800"/>
                </a:lnTo>
                <a:lnTo>
                  <a:pt x="309033" y="50800"/>
                </a:lnTo>
                <a:lnTo>
                  <a:pt x="266700" y="61383"/>
                </a:lnTo>
                <a:lnTo>
                  <a:pt x="266700" y="61383"/>
                </a:lnTo>
                <a:lnTo>
                  <a:pt x="245533" y="112183"/>
                </a:lnTo>
                <a:lnTo>
                  <a:pt x="245533" y="112183"/>
                </a:lnTo>
                <a:lnTo>
                  <a:pt x="203200" y="0"/>
                </a:lnTo>
                <a:lnTo>
                  <a:pt x="203200" y="0"/>
                </a:lnTo>
                <a:lnTo>
                  <a:pt x="177800" y="67733"/>
                </a:lnTo>
                <a:lnTo>
                  <a:pt x="177800" y="67733"/>
                </a:lnTo>
                <a:lnTo>
                  <a:pt x="133350" y="63500"/>
                </a:lnTo>
                <a:lnTo>
                  <a:pt x="133350" y="63500"/>
                </a:lnTo>
                <a:lnTo>
                  <a:pt x="99483" y="99483"/>
                </a:lnTo>
                <a:lnTo>
                  <a:pt x="99483" y="99483"/>
                </a:lnTo>
                <a:lnTo>
                  <a:pt x="67733" y="107950"/>
                </a:lnTo>
                <a:lnTo>
                  <a:pt x="67733" y="107950"/>
                </a:lnTo>
                <a:lnTo>
                  <a:pt x="35983" y="52917"/>
                </a:lnTo>
                <a:lnTo>
                  <a:pt x="35983" y="52917"/>
                </a:lnTo>
                <a:lnTo>
                  <a:pt x="0" y="169333"/>
                </a:lnTo>
                <a:lnTo>
                  <a:pt x="0" y="169333"/>
                </a:ln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2A46873B-55CD-4701-A314-B036EC487087}"/>
              </a:ext>
            </a:extLst>
          </p:cNvPr>
          <p:cNvSpPr/>
          <p:nvPr/>
        </p:nvSpPr>
        <p:spPr>
          <a:xfrm>
            <a:off x="2262717" y="1593850"/>
            <a:ext cx="38100" cy="345017"/>
          </a:xfrm>
          <a:custGeom>
            <a:avLst/>
            <a:gdLst>
              <a:gd name="connsiteX0" fmla="*/ 38100 w 38100"/>
              <a:gd name="connsiteY0" fmla="*/ 0 h 345017"/>
              <a:gd name="connsiteX1" fmla="*/ 0 w 38100"/>
              <a:gd name="connsiteY1" fmla="*/ 345017 h 345017"/>
              <a:gd name="connsiteX2" fmla="*/ 0 w 38100"/>
              <a:gd name="connsiteY2" fmla="*/ 345017 h 345017"/>
            </a:gdLst>
            <a:ahLst/>
            <a:cxnLst>
              <a:cxn ang="0">
                <a:pos x="connsiteX0" y="connsiteY0"/>
              </a:cxn>
              <a:cxn ang="0">
                <a:pos x="connsiteX1" y="connsiteY1"/>
              </a:cxn>
              <a:cxn ang="0">
                <a:pos x="connsiteX2" y="connsiteY2"/>
              </a:cxn>
            </a:cxnLst>
            <a:rect l="l" t="t" r="r" b="b"/>
            <a:pathLst>
              <a:path w="38100" h="345017">
                <a:moveTo>
                  <a:pt x="38100" y="0"/>
                </a:moveTo>
                <a:lnTo>
                  <a:pt x="0" y="345017"/>
                </a:lnTo>
                <a:lnTo>
                  <a:pt x="0" y="345017"/>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7FB51B25-2ED0-4F8A-93E3-DED961F76976}"/>
              </a:ext>
            </a:extLst>
          </p:cNvPr>
          <p:cNvSpPr/>
          <p:nvPr/>
        </p:nvSpPr>
        <p:spPr>
          <a:xfrm>
            <a:off x="2197100" y="1926167"/>
            <a:ext cx="33867" cy="285750"/>
          </a:xfrm>
          <a:custGeom>
            <a:avLst/>
            <a:gdLst>
              <a:gd name="connsiteX0" fmla="*/ 33867 w 33867"/>
              <a:gd name="connsiteY0" fmla="*/ 0 h 285750"/>
              <a:gd name="connsiteX1" fmla="*/ 0 w 33867"/>
              <a:gd name="connsiteY1" fmla="*/ 285750 h 285750"/>
              <a:gd name="connsiteX2" fmla="*/ 0 w 33867"/>
              <a:gd name="connsiteY2" fmla="*/ 285750 h 285750"/>
            </a:gdLst>
            <a:ahLst/>
            <a:cxnLst>
              <a:cxn ang="0">
                <a:pos x="connsiteX0" y="connsiteY0"/>
              </a:cxn>
              <a:cxn ang="0">
                <a:pos x="connsiteX1" y="connsiteY1"/>
              </a:cxn>
              <a:cxn ang="0">
                <a:pos x="connsiteX2" y="connsiteY2"/>
              </a:cxn>
            </a:cxnLst>
            <a:rect l="l" t="t" r="r" b="b"/>
            <a:pathLst>
              <a:path w="33867" h="285750">
                <a:moveTo>
                  <a:pt x="33867" y="0"/>
                </a:moveTo>
                <a:lnTo>
                  <a:pt x="0" y="285750"/>
                </a:lnTo>
                <a:lnTo>
                  <a:pt x="0" y="28575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0D1BD6C3-9A9E-429A-9C6D-50026DEB307D}"/>
              </a:ext>
            </a:extLst>
          </p:cNvPr>
          <p:cNvSpPr/>
          <p:nvPr/>
        </p:nvSpPr>
        <p:spPr>
          <a:xfrm>
            <a:off x="2161117" y="1949450"/>
            <a:ext cx="27516" cy="266700"/>
          </a:xfrm>
          <a:custGeom>
            <a:avLst/>
            <a:gdLst>
              <a:gd name="connsiteX0" fmla="*/ 0 w 27516"/>
              <a:gd name="connsiteY0" fmla="*/ 0 h 266700"/>
              <a:gd name="connsiteX1" fmla="*/ 27516 w 27516"/>
              <a:gd name="connsiteY1" fmla="*/ 266700 h 266700"/>
              <a:gd name="connsiteX2" fmla="*/ 27516 w 27516"/>
              <a:gd name="connsiteY2" fmla="*/ 266700 h 266700"/>
            </a:gdLst>
            <a:ahLst/>
            <a:cxnLst>
              <a:cxn ang="0">
                <a:pos x="connsiteX0" y="connsiteY0"/>
              </a:cxn>
              <a:cxn ang="0">
                <a:pos x="connsiteX1" y="connsiteY1"/>
              </a:cxn>
              <a:cxn ang="0">
                <a:pos x="connsiteX2" y="connsiteY2"/>
              </a:cxn>
            </a:cxnLst>
            <a:rect l="l" t="t" r="r" b="b"/>
            <a:pathLst>
              <a:path w="27516" h="266700">
                <a:moveTo>
                  <a:pt x="0" y="0"/>
                </a:moveTo>
                <a:lnTo>
                  <a:pt x="27516" y="266700"/>
                </a:lnTo>
                <a:lnTo>
                  <a:pt x="27516" y="26670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74BCBF60-DF32-4DDA-8D47-9A901AC4B28A}"/>
              </a:ext>
            </a:extLst>
          </p:cNvPr>
          <p:cNvSpPr/>
          <p:nvPr/>
        </p:nvSpPr>
        <p:spPr>
          <a:xfrm>
            <a:off x="2099733" y="1964267"/>
            <a:ext cx="25400" cy="182033"/>
          </a:xfrm>
          <a:custGeom>
            <a:avLst/>
            <a:gdLst>
              <a:gd name="connsiteX0" fmla="*/ 25400 w 25400"/>
              <a:gd name="connsiteY0" fmla="*/ 0 h 182033"/>
              <a:gd name="connsiteX1" fmla="*/ 0 w 25400"/>
              <a:gd name="connsiteY1" fmla="*/ 182033 h 182033"/>
              <a:gd name="connsiteX2" fmla="*/ 0 w 25400"/>
              <a:gd name="connsiteY2" fmla="*/ 182033 h 182033"/>
            </a:gdLst>
            <a:ahLst/>
            <a:cxnLst>
              <a:cxn ang="0">
                <a:pos x="connsiteX0" y="connsiteY0"/>
              </a:cxn>
              <a:cxn ang="0">
                <a:pos x="connsiteX1" y="connsiteY1"/>
              </a:cxn>
              <a:cxn ang="0">
                <a:pos x="connsiteX2" y="connsiteY2"/>
              </a:cxn>
            </a:cxnLst>
            <a:rect l="l" t="t" r="r" b="b"/>
            <a:pathLst>
              <a:path w="25400" h="182033">
                <a:moveTo>
                  <a:pt x="25400" y="0"/>
                </a:moveTo>
                <a:lnTo>
                  <a:pt x="0" y="182033"/>
                </a:lnTo>
                <a:lnTo>
                  <a:pt x="0" y="182033"/>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D2CAF171-C4AE-42F5-9F5A-38F1FF1B1C34}"/>
              </a:ext>
            </a:extLst>
          </p:cNvPr>
          <p:cNvSpPr/>
          <p:nvPr/>
        </p:nvSpPr>
        <p:spPr>
          <a:xfrm>
            <a:off x="2032000" y="2061633"/>
            <a:ext cx="25400" cy="116417"/>
          </a:xfrm>
          <a:custGeom>
            <a:avLst/>
            <a:gdLst>
              <a:gd name="connsiteX0" fmla="*/ 0 w 25400"/>
              <a:gd name="connsiteY0" fmla="*/ 0 h 116417"/>
              <a:gd name="connsiteX1" fmla="*/ 25400 w 25400"/>
              <a:gd name="connsiteY1" fmla="*/ 116417 h 116417"/>
              <a:gd name="connsiteX2" fmla="*/ 25400 w 25400"/>
              <a:gd name="connsiteY2" fmla="*/ 116417 h 116417"/>
            </a:gdLst>
            <a:ahLst/>
            <a:cxnLst>
              <a:cxn ang="0">
                <a:pos x="connsiteX0" y="connsiteY0"/>
              </a:cxn>
              <a:cxn ang="0">
                <a:pos x="connsiteX1" y="connsiteY1"/>
              </a:cxn>
              <a:cxn ang="0">
                <a:pos x="connsiteX2" y="connsiteY2"/>
              </a:cxn>
            </a:cxnLst>
            <a:rect l="l" t="t" r="r" b="b"/>
            <a:pathLst>
              <a:path w="25400" h="116417">
                <a:moveTo>
                  <a:pt x="0" y="0"/>
                </a:moveTo>
                <a:lnTo>
                  <a:pt x="25400" y="116417"/>
                </a:lnTo>
                <a:lnTo>
                  <a:pt x="25400" y="116417"/>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2DC8BA57-9D4F-4434-9C5C-EBABEA80743D}"/>
              </a:ext>
            </a:extLst>
          </p:cNvPr>
          <p:cNvSpPr/>
          <p:nvPr/>
        </p:nvSpPr>
        <p:spPr>
          <a:xfrm rot="188032">
            <a:off x="1962150" y="1983317"/>
            <a:ext cx="25400" cy="95250"/>
          </a:xfrm>
          <a:custGeom>
            <a:avLst/>
            <a:gdLst>
              <a:gd name="connsiteX0" fmla="*/ 25400 w 25400"/>
              <a:gd name="connsiteY0" fmla="*/ 0 h 95250"/>
              <a:gd name="connsiteX1" fmla="*/ 0 w 25400"/>
              <a:gd name="connsiteY1" fmla="*/ 95250 h 95250"/>
              <a:gd name="connsiteX2" fmla="*/ 0 w 25400"/>
              <a:gd name="connsiteY2" fmla="*/ 95250 h 95250"/>
            </a:gdLst>
            <a:ahLst/>
            <a:cxnLst>
              <a:cxn ang="0">
                <a:pos x="connsiteX0" y="connsiteY0"/>
              </a:cxn>
              <a:cxn ang="0">
                <a:pos x="connsiteX1" y="connsiteY1"/>
              </a:cxn>
              <a:cxn ang="0">
                <a:pos x="connsiteX2" y="connsiteY2"/>
              </a:cxn>
            </a:cxnLst>
            <a:rect l="l" t="t" r="r" b="b"/>
            <a:pathLst>
              <a:path w="25400" h="95250">
                <a:moveTo>
                  <a:pt x="25400" y="0"/>
                </a:moveTo>
                <a:lnTo>
                  <a:pt x="0" y="95250"/>
                </a:lnTo>
                <a:lnTo>
                  <a:pt x="0" y="9525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6F1B74FE-FF47-4A7A-A389-8D009914592D}"/>
              </a:ext>
            </a:extLst>
          </p:cNvPr>
          <p:cNvSpPr/>
          <p:nvPr/>
        </p:nvSpPr>
        <p:spPr>
          <a:xfrm>
            <a:off x="1862667" y="2112433"/>
            <a:ext cx="25400" cy="146050"/>
          </a:xfrm>
          <a:custGeom>
            <a:avLst/>
            <a:gdLst>
              <a:gd name="connsiteX0" fmla="*/ 0 w 25400"/>
              <a:gd name="connsiteY0" fmla="*/ 0 h 146050"/>
              <a:gd name="connsiteX1" fmla="*/ 25400 w 25400"/>
              <a:gd name="connsiteY1" fmla="*/ 146050 h 146050"/>
              <a:gd name="connsiteX2" fmla="*/ 25400 w 25400"/>
              <a:gd name="connsiteY2" fmla="*/ 146050 h 146050"/>
            </a:gdLst>
            <a:ahLst/>
            <a:cxnLst>
              <a:cxn ang="0">
                <a:pos x="connsiteX0" y="connsiteY0"/>
              </a:cxn>
              <a:cxn ang="0">
                <a:pos x="connsiteX1" y="connsiteY1"/>
              </a:cxn>
              <a:cxn ang="0">
                <a:pos x="connsiteX2" y="connsiteY2"/>
              </a:cxn>
            </a:cxnLst>
            <a:rect l="l" t="t" r="r" b="b"/>
            <a:pathLst>
              <a:path w="25400" h="146050">
                <a:moveTo>
                  <a:pt x="0" y="0"/>
                </a:moveTo>
                <a:lnTo>
                  <a:pt x="25400" y="146050"/>
                </a:lnTo>
                <a:lnTo>
                  <a:pt x="25400" y="14605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36BE635-BF65-4FF4-919A-82223D7D4294}"/>
              </a:ext>
            </a:extLst>
          </p:cNvPr>
          <p:cNvSpPr/>
          <p:nvPr/>
        </p:nvSpPr>
        <p:spPr>
          <a:xfrm>
            <a:off x="1803400" y="2119735"/>
            <a:ext cx="62227" cy="227648"/>
          </a:xfrm>
          <a:custGeom>
            <a:avLst/>
            <a:gdLst>
              <a:gd name="connsiteX0" fmla="*/ 46567 w 46567"/>
              <a:gd name="connsiteY0" fmla="*/ 0 h 224366"/>
              <a:gd name="connsiteX1" fmla="*/ 0 w 46567"/>
              <a:gd name="connsiteY1" fmla="*/ 224366 h 224366"/>
              <a:gd name="connsiteX2" fmla="*/ 0 w 46567"/>
              <a:gd name="connsiteY2" fmla="*/ 224366 h 224366"/>
            </a:gdLst>
            <a:ahLst/>
            <a:cxnLst>
              <a:cxn ang="0">
                <a:pos x="connsiteX0" y="connsiteY0"/>
              </a:cxn>
              <a:cxn ang="0">
                <a:pos x="connsiteX1" y="connsiteY1"/>
              </a:cxn>
              <a:cxn ang="0">
                <a:pos x="connsiteX2" y="connsiteY2"/>
              </a:cxn>
            </a:cxnLst>
            <a:rect l="l" t="t" r="r" b="b"/>
            <a:pathLst>
              <a:path w="46567" h="224366">
                <a:moveTo>
                  <a:pt x="46567" y="0"/>
                </a:moveTo>
                <a:lnTo>
                  <a:pt x="0" y="224366"/>
                </a:lnTo>
                <a:lnTo>
                  <a:pt x="0" y="224366"/>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CFF99B78-218D-4B9C-A6BC-104AD94AEC46}"/>
              </a:ext>
            </a:extLst>
          </p:cNvPr>
          <p:cNvSpPr/>
          <p:nvPr/>
        </p:nvSpPr>
        <p:spPr>
          <a:xfrm>
            <a:off x="2225464" y="1873250"/>
            <a:ext cx="45719" cy="84667"/>
          </a:xfrm>
          <a:custGeom>
            <a:avLst/>
            <a:gdLst>
              <a:gd name="connsiteX0" fmla="*/ 48683 w 48683"/>
              <a:gd name="connsiteY0" fmla="*/ 0 h 84667"/>
              <a:gd name="connsiteX1" fmla="*/ 35983 w 48683"/>
              <a:gd name="connsiteY1" fmla="*/ 67733 h 84667"/>
              <a:gd name="connsiteX2" fmla="*/ 35983 w 48683"/>
              <a:gd name="connsiteY2" fmla="*/ 67733 h 84667"/>
              <a:gd name="connsiteX3" fmla="*/ 10583 w 48683"/>
              <a:gd name="connsiteY3" fmla="*/ 52917 h 84667"/>
              <a:gd name="connsiteX4" fmla="*/ 10583 w 48683"/>
              <a:gd name="connsiteY4" fmla="*/ 52917 h 84667"/>
              <a:gd name="connsiteX5" fmla="*/ 0 w 48683"/>
              <a:gd name="connsiteY5" fmla="*/ 84667 h 84667"/>
              <a:gd name="connsiteX6" fmla="*/ 0 w 48683"/>
              <a:gd name="connsiteY6" fmla="*/ 84667 h 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83" h="84667">
                <a:moveTo>
                  <a:pt x="48683" y="0"/>
                </a:moveTo>
                <a:lnTo>
                  <a:pt x="35983" y="67733"/>
                </a:lnTo>
                <a:lnTo>
                  <a:pt x="35983" y="67733"/>
                </a:lnTo>
                <a:lnTo>
                  <a:pt x="10583" y="52917"/>
                </a:lnTo>
                <a:lnTo>
                  <a:pt x="10583" y="52917"/>
                </a:lnTo>
                <a:lnTo>
                  <a:pt x="0" y="84667"/>
                </a:lnTo>
                <a:lnTo>
                  <a:pt x="0" y="84667"/>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9FBF51BC-DB2A-41B6-BFDA-3CBA5899DBF4}"/>
              </a:ext>
            </a:extLst>
          </p:cNvPr>
          <p:cNvSpPr/>
          <p:nvPr/>
        </p:nvSpPr>
        <p:spPr>
          <a:xfrm>
            <a:off x="2120900" y="1932913"/>
            <a:ext cx="45719" cy="60090"/>
          </a:xfrm>
          <a:custGeom>
            <a:avLst/>
            <a:gdLst>
              <a:gd name="connsiteX0" fmla="*/ 48683 w 48683"/>
              <a:gd name="connsiteY0" fmla="*/ 58870 h 58870"/>
              <a:gd name="connsiteX1" fmla="*/ 33867 w 48683"/>
              <a:gd name="connsiteY1" fmla="*/ 1720 h 58870"/>
              <a:gd name="connsiteX2" fmla="*/ 14817 w 48683"/>
              <a:gd name="connsiteY2" fmla="*/ 16537 h 58870"/>
              <a:gd name="connsiteX3" fmla="*/ 0 w 48683"/>
              <a:gd name="connsiteY3" fmla="*/ 33470 h 58870"/>
              <a:gd name="connsiteX4" fmla="*/ 0 w 48683"/>
              <a:gd name="connsiteY4" fmla="*/ 33470 h 58870"/>
              <a:gd name="connsiteX5" fmla="*/ 0 w 48683"/>
              <a:gd name="connsiteY5" fmla="*/ 33470 h 5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3" h="58870">
                <a:moveTo>
                  <a:pt x="48683" y="58870"/>
                </a:moveTo>
                <a:cubicBezTo>
                  <a:pt x="44097" y="33822"/>
                  <a:pt x="39511" y="8775"/>
                  <a:pt x="33867" y="1720"/>
                </a:cubicBezTo>
                <a:cubicBezTo>
                  <a:pt x="28223" y="-5335"/>
                  <a:pt x="20461" y="11245"/>
                  <a:pt x="14817" y="16537"/>
                </a:cubicBezTo>
                <a:cubicBezTo>
                  <a:pt x="9173" y="21829"/>
                  <a:pt x="0" y="33470"/>
                  <a:pt x="0" y="33470"/>
                </a:cubicBezTo>
                <a:lnTo>
                  <a:pt x="0" y="33470"/>
                </a:lnTo>
                <a:lnTo>
                  <a:pt x="0" y="3347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98885D0C-5E70-4129-A83D-FFDCAFD9916B}"/>
              </a:ext>
            </a:extLst>
          </p:cNvPr>
          <p:cNvSpPr/>
          <p:nvPr/>
        </p:nvSpPr>
        <p:spPr>
          <a:xfrm>
            <a:off x="2184844" y="2190844"/>
            <a:ext cx="13042" cy="48712"/>
          </a:xfrm>
          <a:custGeom>
            <a:avLst/>
            <a:gdLst>
              <a:gd name="connsiteX0" fmla="*/ 0 w 13042"/>
              <a:gd name="connsiteY0" fmla="*/ 0 h 48712"/>
              <a:gd name="connsiteX1" fmla="*/ 12700 w 13042"/>
              <a:gd name="connsiteY1" fmla="*/ 48683 h 48712"/>
              <a:gd name="connsiteX2" fmla="*/ 0 w 13042"/>
              <a:gd name="connsiteY2" fmla="*/ 0 h 48712"/>
            </a:gdLst>
            <a:ahLst/>
            <a:cxnLst>
              <a:cxn ang="0">
                <a:pos x="connsiteX0" y="connsiteY0"/>
              </a:cxn>
              <a:cxn ang="0">
                <a:pos x="connsiteX1" y="connsiteY1"/>
              </a:cxn>
              <a:cxn ang="0">
                <a:pos x="connsiteX2" y="connsiteY2"/>
              </a:cxn>
            </a:cxnLst>
            <a:rect l="l" t="t" r="r" b="b"/>
            <a:pathLst>
              <a:path w="13042" h="48712">
                <a:moveTo>
                  <a:pt x="0" y="0"/>
                </a:moveTo>
                <a:cubicBezTo>
                  <a:pt x="0" y="0"/>
                  <a:pt x="9878" y="47272"/>
                  <a:pt x="12700" y="48683"/>
                </a:cubicBezTo>
                <a:cubicBezTo>
                  <a:pt x="15522" y="50094"/>
                  <a:pt x="0" y="0"/>
                  <a:pt x="0" y="0"/>
                </a:cubicBezTo>
                <a:close/>
              </a:path>
            </a:pathLst>
          </a:cu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8AF5581F-67FB-46EB-8699-829770A4AE55}"/>
              </a:ext>
            </a:extLst>
          </p:cNvPr>
          <p:cNvSpPr/>
          <p:nvPr/>
        </p:nvSpPr>
        <p:spPr>
          <a:xfrm>
            <a:off x="2059517" y="2120900"/>
            <a:ext cx="42333" cy="76692"/>
          </a:xfrm>
          <a:custGeom>
            <a:avLst/>
            <a:gdLst>
              <a:gd name="connsiteX0" fmla="*/ 42333 w 42333"/>
              <a:gd name="connsiteY0" fmla="*/ 0 h 76692"/>
              <a:gd name="connsiteX1" fmla="*/ 33866 w 42333"/>
              <a:gd name="connsiteY1" fmla="*/ 59267 h 76692"/>
              <a:gd name="connsiteX2" fmla="*/ 12700 w 42333"/>
              <a:gd name="connsiteY2" fmla="*/ 76200 h 76692"/>
              <a:gd name="connsiteX3" fmla="*/ 2116 w 42333"/>
              <a:gd name="connsiteY3" fmla="*/ 69850 h 76692"/>
              <a:gd name="connsiteX4" fmla="*/ 0 w 42333"/>
              <a:gd name="connsiteY4" fmla="*/ 46567 h 76692"/>
              <a:gd name="connsiteX5" fmla="*/ 0 w 42333"/>
              <a:gd name="connsiteY5" fmla="*/ 46567 h 7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33" h="76692">
                <a:moveTo>
                  <a:pt x="42333" y="0"/>
                </a:moveTo>
                <a:cubicBezTo>
                  <a:pt x="40569" y="23283"/>
                  <a:pt x="38805" y="46567"/>
                  <a:pt x="33866" y="59267"/>
                </a:cubicBezTo>
                <a:cubicBezTo>
                  <a:pt x="28927" y="71967"/>
                  <a:pt x="17992" y="74436"/>
                  <a:pt x="12700" y="76200"/>
                </a:cubicBezTo>
                <a:cubicBezTo>
                  <a:pt x="7408" y="77964"/>
                  <a:pt x="4233" y="74789"/>
                  <a:pt x="2116" y="69850"/>
                </a:cubicBezTo>
                <a:cubicBezTo>
                  <a:pt x="-1" y="64911"/>
                  <a:pt x="0" y="46567"/>
                  <a:pt x="0" y="46567"/>
                </a:cubicBezTo>
                <a:lnTo>
                  <a:pt x="0" y="46567"/>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452E557A-AA03-4670-9034-7678D43B3C98}"/>
              </a:ext>
            </a:extLst>
          </p:cNvPr>
          <p:cNvSpPr/>
          <p:nvPr/>
        </p:nvSpPr>
        <p:spPr>
          <a:xfrm>
            <a:off x="1991743" y="1969364"/>
            <a:ext cx="45719" cy="104208"/>
          </a:xfrm>
          <a:custGeom>
            <a:avLst/>
            <a:gdLst>
              <a:gd name="connsiteX0" fmla="*/ 0 w 42333"/>
              <a:gd name="connsiteY0" fmla="*/ 0 h 76200"/>
              <a:gd name="connsiteX1" fmla="*/ 42333 w 42333"/>
              <a:gd name="connsiteY1" fmla="*/ 76200 h 76200"/>
              <a:gd name="connsiteX2" fmla="*/ 42333 w 42333"/>
              <a:gd name="connsiteY2" fmla="*/ 76200 h 76200"/>
            </a:gdLst>
            <a:ahLst/>
            <a:cxnLst>
              <a:cxn ang="0">
                <a:pos x="connsiteX0" y="connsiteY0"/>
              </a:cxn>
              <a:cxn ang="0">
                <a:pos x="connsiteX1" y="connsiteY1"/>
              </a:cxn>
              <a:cxn ang="0">
                <a:pos x="connsiteX2" y="connsiteY2"/>
              </a:cxn>
            </a:cxnLst>
            <a:rect l="l" t="t" r="r" b="b"/>
            <a:pathLst>
              <a:path w="42333" h="76200">
                <a:moveTo>
                  <a:pt x="0" y="0"/>
                </a:moveTo>
                <a:lnTo>
                  <a:pt x="42333" y="76200"/>
                </a:lnTo>
                <a:lnTo>
                  <a:pt x="42333" y="7620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DE835651-C291-415A-94C6-F3C67FFC6F6D}"/>
              </a:ext>
            </a:extLst>
          </p:cNvPr>
          <p:cNvSpPr/>
          <p:nvPr/>
        </p:nvSpPr>
        <p:spPr>
          <a:xfrm>
            <a:off x="1888067" y="2063750"/>
            <a:ext cx="76200" cy="211667"/>
          </a:xfrm>
          <a:custGeom>
            <a:avLst/>
            <a:gdLst>
              <a:gd name="connsiteX0" fmla="*/ 76200 w 76200"/>
              <a:gd name="connsiteY0" fmla="*/ 0 h 211667"/>
              <a:gd name="connsiteX1" fmla="*/ 46566 w 76200"/>
              <a:gd name="connsiteY1" fmla="*/ 82550 h 211667"/>
              <a:gd name="connsiteX2" fmla="*/ 46566 w 76200"/>
              <a:gd name="connsiteY2" fmla="*/ 82550 h 211667"/>
              <a:gd name="connsiteX3" fmla="*/ 16933 w 76200"/>
              <a:gd name="connsiteY3" fmla="*/ 211667 h 211667"/>
              <a:gd name="connsiteX4" fmla="*/ 16933 w 76200"/>
              <a:gd name="connsiteY4" fmla="*/ 211667 h 211667"/>
              <a:gd name="connsiteX5" fmla="*/ 0 w 76200"/>
              <a:gd name="connsiteY5" fmla="*/ 167217 h 211667"/>
              <a:gd name="connsiteX6" fmla="*/ 0 w 76200"/>
              <a:gd name="connsiteY6" fmla="*/ 167217 h 21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11667">
                <a:moveTo>
                  <a:pt x="76200" y="0"/>
                </a:moveTo>
                <a:lnTo>
                  <a:pt x="46566" y="82550"/>
                </a:lnTo>
                <a:lnTo>
                  <a:pt x="46566" y="82550"/>
                </a:lnTo>
                <a:lnTo>
                  <a:pt x="16933" y="211667"/>
                </a:lnTo>
                <a:lnTo>
                  <a:pt x="16933" y="211667"/>
                </a:lnTo>
                <a:lnTo>
                  <a:pt x="0" y="167217"/>
                </a:lnTo>
                <a:lnTo>
                  <a:pt x="0" y="167217"/>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EBBA46B6-8AE3-40D2-A36B-ED02DA64437F}"/>
              </a:ext>
            </a:extLst>
          </p:cNvPr>
          <p:cNvSpPr/>
          <p:nvPr/>
        </p:nvSpPr>
        <p:spPr>
          <a:xfrm>
            <a:off x="252227" y="1248480"/>
            <a:ext cx="935397" cy="169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334773" y="1229549"/>
            <a:ext cx="2506397" cy="209144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74183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6491D5-AD55-4CBA-8EF0-DFCBC0430CBE}"/>
              </a:ext>
            </a:extLst>
          </p:cNvPr>
          <p:cNvSpPr txBox="1"/>
          <p:nvPr/>
        </p:nvSpPr>
        <p:spPr>
          <a:xfrm>
            <a:off x="0" y="31929"/>
            <a:ext cx="9144000"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Climate change induced widespread </a:t>
            </a:r>
          </a:p>
          <a:p>
            <a:pPr algn="ctr"/>
            <a:r>
              <a:rPr lang="en-US" sz="3600" b="1" dirty="0">
                <a:solidFill>
                  <a:srgbClr val="FF0000"/>
                </a:solidFill>
                <a:latin typeface="Arial" panose="020B0604020202020204" pitchFamily="34" charset="0"/>
                <a:cs typeface="Arial" panose="020B0604020202020204" pitchFamily="34" charset="0"/>
              </a:rPr>
              <a:t>tree mortality &amp; forest die-back </a:t>
            </a:r>
          </a:p>
        </p:txBody>
      </p:sp>
      <p:pic>
        <p:nvPicPr>
          <p:cNvPr id="12290" name="Picture 2" descr="https://static.secure.website/wscfus/8154141/4588471/ar5-forests-sepcies.png">
            <a:extLst>
              <a:ext uri="{FF2B5EF4-FFF2-40B4-BE49-F238E27FC236}">
                <a16:creationId xmlns:a16="http://schemas.microsoft.com/office/drawing/2014/main" id="{8D3ADA80-8F6F-4D5F-B833-23C565AC84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036" r="47817" b="28218"/>
          <a:stretch/>
        </p:blipFill>
        <p:spPr bwMode="auto">
          <a:xfrm>
            <a:off x="467545" y="1256668"/>
            <a:ext cx="8607240" cy="41745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A736B3E-4DDD-4149-80B9-6DB790DC49A2}"/>
              </a:ext>
            </a:extLst>
          </p:cNvPr>
          <p:cNvPicPr>
            <a:picLocks noChangeAspect="1"/>
          </p:cNvPicPr>
          <p:nvPr/>
        </p:nvPicPr>
        <p:blipFill>
          <a:blip r:embed="rId3"/>
          <a:stretch>
            <a:fillRect/>
          </a:stretch>
        </p:blipFill>
        <p:spPr>
          <a:xfrm flipV="1">
            <a:off x="2987824" y="4675135"/>
            <a:ext cx="4608512" cy="864098"/>
          </a:xfrm>
          <a:prstGeom prst="rect">
            <a:avLst/>
          </a:prstGeom>
        </p:spPr>
      </p:pic>
      <p:sp>
        <p:nvSpPr>
          <p:cNvPr id="4" name="TextBox 3">
            <a:extLst>
              <a:ext uri="{FF2B5EF4-FFF2-40B4-BE49-F238E27FC236}">
                <a16:creationId xmlns:a16="http://schemas.microsoft.com/office/drawing/2014/main" id="{DD7CDD56-EA46-46E0-9518-AF5C5B632A99}"/>
              </a:ext>
            </a:extLst>
          </p:cNvPr>
          <p:cNvSpPr txBox="1"/>
          <p:nvPr/>
        </p:nvSpPr>
        <p:spPr>
          <a:xfrm>
            <a:off x="107504" y="3142619"/>
            <a:ext cx="2038484" cy="1384995"/>
          </a:xfrm>
          <a:prstGeom prst="rect">
            <a:avLst/>
          </a:prstGeom>
          <a:noFill/>
        </p:spPr>
        <p:txBody>
          <a:bodyPr wrap="square" rtlCol="0">
            <a:spAutoFit/>
          </a:bodyPr>
          <a:lstStyle/>
          <a:p>
            <a:r>
              <a:rPr lang="en-CA" sz="1200" b="1" dirty="0">
                <a:latin typeface="Arial" panose="020B0604020202020204" pitchFamily="34" charset="0"/>
                <a:cs typeface="Arial" panose="020B0604020202020204" pitchFamily="34" charset="0"/>
              </a:rPr>
              <a:t>‘Extensive tree mortality &amp; widespread forest die-back linked to drought and temperature stress have been documented recently on all vegetated continents.’</a:t>
            </a:r>
            <a:endParaRPr lang="en-US" sz="12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55AC27D-E101-4307-A168-F79F7374D436}"/>
              </a:ext>
            </a:extLst>
          </p:cNvPr>
          <p:cNvPicPr>
            <a:picLocks noChangeAspect="1"/>
          </p:cNvPicPr>
          <p:nvPr/>
        </p:nvPicPr>
        <p:blipFill rotWithShape="1">
          <a:blip r:embed="rId4"/>
          <a:srcRect l="32251" t="66736" r="44476" b="24144"/>
          <a:stretch/>
        </p:blipFill>
        <p:spPr>
          <a:xfrm>
            <a:off x="4932040" y="4527614"/>
            <a:ext cx="1944216" cy="571399"/>
          </a:xfrm>
          <a:prstGeom prst="rect">
            <a:avLst/>
          </a:prstGeom>
        </p:spPr>
      </p:pic>
      <p:pic>
        <p:nvPicPr>
          <p:cNvPr id="5" name="Picture 4">
            <a:extLst>
              <a:ext uri="{FF2B5EF4-FFF2-40B4-BE49-F238E27FC236}">
                <a16:creationId xmlns:a16="http://schemas.microsoft.com/office/drawing/2014/main" id="{A9EA928B-35DF-4D92-9C2B-BF8EA592890F}"/>
              </a:ext>
            </a:extLst>
          </p:cNvPr>
          <p:cNvPicPr>
            <a:picLocks noChangeAspect="1"/>
          </p:cNvPicPr>
          <p:nvPr/>
        </p:nvPicPr>
        <p:blipFill rotWithShape="1">
          <a:blip r:embed="rId4"/>
          <a:srcRect l="32251" t="75741" r="50610" b="20858"/>
          <a:stretch/>
        </p:blipFill>
        <p:spPr>
          <a:xfrm>
            <a:off x="4949924" y="5124076"/>
            <a:ext cx="1431777" cy="213048"/>
          </a:xfrm>
          <a:prstGeom prst="rect">
            <a:avLst/>
          </a:prstGeom>
        </p:spPr>
      </p:pic>
      <p:pic>
        <p:nvPicPr>
          <p:cNvPr id="8" name="Picture 7">
            <a:extLst>
              <a:ext uri="{FF2B5EF4-FFF2-40B4-BE49-F238E27FC236}">
                <a16:creationId xmlns:a16="http://schemas.microsoft.com/office/drawing/2014/main" id="{4623C6D1-5E3A-4337-A24E-D138F90FB853}"/>
              </a:ext>
            </a:extLst>
          </p:cNvPr>
          <p:cNvPicPr>
            <a:picLocks noChangeAspect="1"/>
          </p:cNvPicPr>
          <p:nvPr/>
        </p:nvPicPr>
        <p:blipFill rotWithShape="1">
          <a:blip r:embed="rId4"/>
          <a:srcRect l="32251" t="83005" r="27237" b="13215"/>
          <a:stretch/>
        </p:blipFill>
        <p:spPr>
          <a:xfrm>
            <a:off x="4970166" y="5376176"/>
            <a:ext cx="3384376" cy="236800"/>
          </a:xfrm>
          <a:prstGeom prst="rect">
            <a:avLst/>
          </a:prstGeom>
        </p:spPr>
      </p:pic>
      <p:sp>
        <p:nvSpPr>
          <p:cNvPr id="9" name="Rectangle 8">
            <a:extLst>
              <a:ext uri="{FF2B5EF4-FFF2-40B4-BE49-F238E27FC236}">
                <a16:creationId xmlns:a16="http://schemas.microsoft.com/office/drawing/2014/main" id="{EDF3BCB9-B40D-4D55-9D98-1A727310D5BF}"/>
              </a:ext>
            </a:extLst>
          </p:cNvPr>
          <p:cNvSpPr/>
          <p:nvPr/>
        </p:nvSpPr>
        <p:spPr>
          <a:xfrm>
            <a:off x="6347819" y="5172756"/>
            <a:ext cx="314535" cy="115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38A7959-A231-4FA9-A6FB-01D8DE9A528A}"/>
              </a:ext>
            </a:extLst>
          </p:cNvPr>
          <p:cNvPicPr>
            <a:picLocks noChangeAspect="1"/>
          </p:cNvPicPr>
          <p:nvPr/>
        </p:nvPicPr>
        <p:blipFill>
          <a:blip r:embed="rId3"/>
          <a:stretch>
            <a:fillRect/>
          </a:stretch>
        </p:blipFill>
        <p:spPr>
          <a:xfrm flipV="1">
            <a:off x="4619625" y="4666158"/>
            <a:ext cx="507485" cy="1140717"/>
          </a:xfrm>
          <a:prstGeom prst="rect">
            <a:avLst/>
          </a:prstGeom>
        </p:spPr>
      </p:pic>
      <p:sp>
        <p:nvSpPr>
          <p:cNvPr id="10" name="TextBox 9">
            <a:extLst>
              <a:ext uri="{FF2B5EF4-FFF2-40B4-BE49-F238E27FC236}">
                <a16:creationId xmlns:a16="http://schemas.microsoft.com/office/drawing/2014/main" id="{35166448-75CF-4118-BCE2-E057A05D4E9B}"/>
              </a:ext>
            </a:extLst>
          </p:cNvPr>
          <p:cNvSpPr txBox="1"/>
          <p:nvPr/>
        </p:nvSpPr>
        <p:spPr>
          <a:xfrm>
            <a:off x="416313" y="5272917"/>
            <a:ext cx="4646801" cy="430887"/>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From IPCC AR5 WG2 Figure 4.7 Locations of substantial drought and heat induced tree mortality around the globe since 1970 </a:t>
            </a:r>
          </a:p>
        </p:txBody>
      </p:sp>
      <p:sp>
        <p:nvSpPr>
          <p:cNvPr id="12" name="TextBox 11">
            <a:extLst>
              <a:ext uri="{FF2B5EF4-FFF2-40B4-BE49-F238E27FC236}">
                <a16:creationId xmlns:a16="http://schemas.microsoft.com/office/drawing/2014/main" id="{B448F6DF-51E9-4528-9C47-92EE6F31A831}"/>
              </a:ext>
            </a:extLst>
          </p:cNvPr>
          <p:cNvSpPr txBox="1"/>
          <p:nvPr/>
        </p:nvSpPr>
        <p:spPr>
          <a:xfrm>
            <a:off x="0" y="5815852"/>
            <a:ext cx="9036496"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AMAZON</a:t>
            </a:r>
          </a:p>
          <a:p>
            <a:r>
              <a:rPr lang="en-US" b="1" dirty="0">
                <a:solidFill>
                  <a:srgbClr val="FF0000"/>
                </a:solidFill>
                <a:latin typeface="Arial" panose="020B0604020202020204" pitchFamily="34" charset="0"/>
                <a:cs typeface="Arial" panose="020B0604020202020204" pitchFamily="34" charset="0"/>
              </a:rPr>
              <a:t>The Amazon carbon sink is saturated, taking up a third less carbon in the past 10 years</a:t>
            </a:r>
            <a:r>
              <a:rPr lang="en-US" sz="1600" b="1"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t>
            </a:r>
            <a:r>
              <a:rPr lang="en-CA" sz="1600" dirty="0">
                <a:latin typeface="Arial" panose="020B0604020202020204" pitchFamily="34" charset="0"/>
                <a:cs typeface="Arial" panose="020B0604020202020204" pitchFamily="34" charset="0"/>
              </a:rPr>
              <a:t>Long-term decline of the Amazon carbon sink. R. </a:t>
            </a:r>
            <a:r>
              <a:rPr lang="en-CA" sz="1600" dirty="0" err="1">
                <a:latin typeface="Arial" panose="020B0604020202020204" pitchFamily="34" charset="0"/>
                <a:cs typeface="Arial" panose="020B0604020202020204" pitchFamily="34" charset="0"/>
              </a:rPr>
              <a:t>Brienen</a:t>
            </a:r>
            <a:r>
              <a:rPr lang="en-CA" sz="1600" dirty="0">
                <a:latin typeface="Arial" panose="020B0604020202020204" pitchFamily="34" charset="0"/>
                <a:cs typeface="Arial" panose="020B0604020202020204" pitchFamily="34" charset="0"/>
              </a:rPr>
              <a:t>, March 2015)</a:t>
            </a:r>
            <a:endParaRPr lang="en-US"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CAC2DDE-F272-431E-AAD7-FB56D3F162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34082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76311"/>
            <a:ext cx="9144000" cy="1323439"/>
          </a:xfrm>
          <a:prstGeom prst="rect">
            <a:avLst/>
          </a:prstGeom>
        </p:spPr>
        <p:txBody>
          <a:bodyPr wrap="square">
            <a:spAutoFit/>
          </a:bodyPr>
          <a:lstStyle/>
          <a:p>
            <a:pPr algn="ctr"/>
            <a:r>
              <a:rPr lang="en-CA" sz="2400" b="1" dirty="0">
                <a:solidFill>
                  <a:srgbClr val="FF0000"/>
                </a:solidFill>
                <a:latin typeface="Arial" panose="020B0604020202020204" pitchFamily="34" charset="0"/>
                <a:cs typeface="Arial" panose="020B0604020202020204" pitchFamily="34" charset="0"/>
              </a:rPr>
              <a:t>Risk of Multiple Interacting Tipping Points Should Encourage </a:t>
            </a:r>
          </a:p>
          <a:p>
            <a:pPr algn="ctr"/>
            <a:r>
              <a:rPr lang="en-CA" sz="2400" b="1" dirty="0">
                <a:solidFill>
                  <a:srgbClr val="FF0000"/>
                </a:solidFill>
                <a:latin typeface="Arial" panose="020B0604020202020204" pitchFamily="34" charset="0"/>
                <a:cs typeface="Arial" panose="020B0604020202020204" pitchFamily="34" charset="0"/>
              </a:rPr>
              <a:t>Rapid CO2 Emission Reduction</a:t>
            </a:r>
          </a:p>
          <a:p>
            <a:pPr algn="ctr"/>
            <a:endParaRPr lang="en-CA" sz="1400" b="1" dirty="0">
              <a:latin typeface="Arial" panose="020B0604020202020204" pitchFamily="34" charset="0"/>
              <a:cs typeface="Arial" panose="020B0604020202020204" pitchFamily="34" charset="0"/>
            </a:endParaRPr>
          </a:p>
          <a:p>
            <a:pPr algn="ctr"/>
            <a:r>
              <a:rPr lang="en-CA" dirty="0">
                <a:latin typeface="Arial" panose="020B0604020202020204" pitchFamily="34" charset="0"/>
                <a:cs typeface="Arial" panose="020B0604020202020204" pitchFamily="34" charset="0"/>
              </a:rPr>
              <a:t>Yongyang Cai, T. Lenton, T. Lonztec, Nature Climate Change, March 2016</a:t>
            </a:r>
            <a:endParaRPr lang="en-US" dirty="0">
              <a:latin typeface="Arial" panose="020B0604020202020204" pitchFamily="34" charset="0"/>
              <a:cs typeface="Arial" panose="020B0604020202020204" pitchFamily="34" charset="0"/>
            </a:endParaRPr>
          </a:p>
        </p:txBody>
      </p:sp>
      <p:sp>
        <p:nvSpPr>
          <p:cNvPr id="3" name="Rectangle 2"/>
          <p:cNvSpPr/>
          <p:nvPr/>
        </p:nvSpPr>
        <p:spPr>
          <a:xfrm>
            <a:off x="107504" y="3048000"/>
            <a:ext cx="6168134" cy="2616101"/>
          </a:xfrm>
          <a:prstGeom prst="rect">
            <a:avLst/>
          </a:prstGeom>
        </p:spPr>
        <p:txBody>
          <a:bodyPr wrap="square">
            <a:spAutoFit/>
          </a:bodyPr>
          <a:lstStyle/>
          <a:p>
            <a:r>
              <a:rPr lang="en-CA" sz="1600" b="1" dirty="0">
                <a:latin typeface="Arial" panose="020B0604020202020204" pitchFamily="34" charset="0"/>
                <a:cs typeface="Arial" panose="020B0604020202020204" pitchFamily="34" charset="0"/>
              </a:rPr>
              <a:t>Evidence suggests that several elements of the climate system could be tipped into a different state by global warming, causing irreversible economic damages. </a:t>
            </a:r>
          </a:p>
          <a:p>
            <a:endParaRPr lang="en-CA" sz="1600"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The corresponding optimal policy involves an immediate, massive effort to control CO2 emissions, which are stopped by mid century, leading to climate stabilization at &lt;1.5 °C above pre-industrial levels.</a:t>
            </a:r>
            <a:endParaRPr lang="en-US" sz="2000" b="1" dirty="0">
              <a:latin typeface="Arial" panose="020B0604020202020204" pitchFamily="34" charset="0"/>
              <a:cs typeface="Arial" panose="020B0604020202020204" pitchFamily="34" charset="0"/>
            </a:endParaRPr>
          </a:p>
        </p:txBody>
      </p:sp>
      <p:pic>
        <p:nvPicPr>
          <p:cNvPr id="4100" name="Picture 4" descr="http://news.stanford.edu/news/2012/june/images/shift_illo_ne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048000"/>
            <a:ext cx="2181225"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C17CDD-EED1-490A-B9C7-ABCBC125C1EF}"/>
              </a:ext>
            </a:extLst>
          </p:cNvPr>
          <p:cNvSpPr txBox="1"/>
          <p:nvPr/>
        </p:nvSpPr>
        <p:spPr>
          <a:xfrm>
            <a:off x="11584" y="27732"/>
            <a:ext cx="9132416" cy="1200329"/>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Will the world of science make</a:t>
            </a:r>
          </a:p>
          <a:p>
            <a:pPr algn="ctr"/>
            <a:r>
              <a:rPr lang="en-US" sz="3600" dirty="0">
                <a:latin typeface="Arial" panose="020B0604020202020204" pitchFamily="34" charset="0"/>
                <a:cs typeface="Arial" panose="020B0604020202020204" pitchFamily="34" charset="0"/>
              </a:rPr>
              <a:t> strong emergency recommendations? </a:t>
            </a:r>
          </a:p>
        </p:txBody>
      </p:sp>
      <p:pic>
        <p:nvPicPr>
          <p:cNvPr id="7" name="Picture 6">
            <a:extLst>
              <a:ext uri="{FF2B5EF4-FFF2-40B4-BE49-F238E27FC236}">
                <a16:creationId xmlns:a16="http://schemas.microsoft.com/office/drawing/2014/main" id="{223A151F-2053-4BD8-9CC8-F1FCC7E50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2757747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1281" y="-41937"/>
            <a:ext cx="8902417" cy="646331"/>
          </a:xfrm>
          <a:prstGeom prst="rect">
            <a:avLst/>
          </a:prstGeom>
          <a:noFill/>
        </p:spPr>
        <p:txBody>
          <a:bodyPr wrap="square" rtlCol="0">
            <a:spAutoFit/>
          </a:bodyPr>
          <a:lstStyle/>
          <a:p>
            <a:pPr algn="ctr"/>
            <a:r>
              <a:rPr lang="en-CA" sz="3600" b="1" dirty="0">
                <a:solidFill>
                  <a:srgbClr val="FF0000"/>
                </a:solidFill>
                <a:latin typeface="Arial" panose="020B0604020202020204" pitchFamily="34" charset="0"/>
                <a:cs typeface="Arial" panose="020B0604020202020204" pitchFamily="34" charset="0"/>
              </a:rPr>
              <a:t>Accelerating* sea level rise</a:t>
            </a:r>
          </a:p>
        </p:txBody>
      </p:sp>
      <p:sp>
        <p:nvSpPr>
          <p:cNvPr id="12" name="TextBox 11"/>
          <p:cNvSpPr txBox="1"/>
          <p:nvPr/>
        </p:nvSpPr>
        <p:spPr>
          <a:xfrm>
            <a:off x="4720601" y="1259468"/>
            <a:ext cx="1444373" cy="369332"/>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Ocean heat </a:t>
            </a:r>
          </a:p>
        </p:txBody>
      </p:sp>
      <p:sp>
        <p:nvSpPr>
          <p:cNvPr id="15" name="TextBox 14"/>
          <p:cNvSpPr txBox="1"/>
          <p:nvPr/>
        </p:nvSpPr>
        <p:spPr>
          <a:xfrm>
            <a:off x="4720601" y="827420"/>
            <a:ext cx="1939388" cy="369332"/>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Function of </a:t>
            </a:r>
          </a:p>
        </p:txBody>
      </p:sp>
      <p:sp>
        <p:nvSpPr>
          <p:cNvPr id="14" name="Rectangle 13"/>
          <p:cNvSpPr/>
          <p:nvPr/>
        </p:nvSpPr>
        <p:spPr>
          <a:xfrm>
            <a:off x="2012689" y="823780"/>
            <a:ext cx="3123220" cy="1661993"/>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Caused by</a:t>
            </a:r>
          </a:p>
          <a:p>
            <a:endParaRPr lang="en-US" sz="3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 Thermal expansion </a:t>
            </a:r>
          </a:p>
          <a:p>
            <a:r>
              <a:rPr lang="en-US" b="1" dirty="0">
                <a:latin typeface="Arial" panose="020B0604020202020204" pitchFamily="34" charset="0"/>
                <a:cs typeface="Arial" panose="020B0604020202020204" pitchFamily="34" charset="0"/>
              </a:rPr>
              <a:t>    of sea water </a:t>
            </a:r>
          </a:p>
          <a:p>
            <a:endParaRPr lang="en-US" sz="5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2. Melting planetary </a:t>
            </a:r>
          </a:p>
          <a:p>
            <a:r>
              <a:rPr lang="en-US" b="1" dirty="0">
                <a:latin typeface="Arial" panose="020B0604020202020204" pitchFamily="34" charset="0"/>
                <a:cs typeface="Arial" panose="020B0604020202020204" pitchFamily="34" charset="0"/>
              </a:rPr>
              <a:t>    land ice</a:t>
            </a:r>
          </a:p>
        </p:txBody>
      </p:sp>
      <p:sp>
        <p:nvSpPr>
          <p:cNvPr id="3" name="TextBox 2"/>
          <p:cNvSpPr txBox="1"/>
          <p:nvPr/>
        </p:nvSpPr>
        <p:spPr>
          <a:xfrm rot="16200000">
            <a:off x="-771180" y="4174479"/>
            <a:ext cx="3926985"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Change in sea level (mm) </a:t>
            </a:r>
          </a:p>
          <a:p>
            <a:pPr algn="ctr"/>
            <a:r>
              <a:rPr lang="en-US" sz="1400" b="1" dirty="0">
                <a:latin typeface="Arial" panose="020B0604020202020204" pitchFamily="34" charset="0"/>
                <a:cs typeface="Arial" panose="020B0604020202020204" pitchFamily="34" charset="0"/>
              </a:rPr>
              <a:t>compared to the 1993-2008 average</a:t>
            </a:r>
          </a:p>
        </p:txBody>
      </p:sp>
      <p:sp>
        <p:nvSpPr>
          <p:cNvPr id="16" name="TextBox 15"/>
          <p:cNvSpPr txBox="1"/>
          <p:nvPr/>
        </p:nvSpPr>
        <p:spPr>
          <a:xfrm>
            <a:off x="4727942" y="1774557"/>
            <a:ext cx="2265718" cy="646331"/>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Intensity of global surface warming</a:t>
            </a:r>
          </a:p>
        </p:txBody>
      </p:sp>
      <p:sp>
        <p:nvSpPr>
          <p:cNvPr id="33" name="Rectangle 32"/>
          <p:cNvSpPr/>
          <p:nvPr/>
        </p:nvSpPr>
        <p:spPr>
          <a:xfrm>
            <a:off x="2012689" y="740872"/>
            <a:ext cx="4997711" cy="1744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6" name="Straight Connector 35"/>
          <p:cNvCxnSpPr/>
          <p:nvPr/>
        </p:nvCxnSpPr>
        <p:spPr>
          <a:xfrm>
            <a:off x="2034572" y="1193112"/>
            <a:ext cx="49648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572000" y="740872"/>
            <a:ext cx="0" cy="172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34572" y="1772816"/>
            <a:ext cx="4975828"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407451" y="2625874"/>
            <a:ext cx="5082475" cy="28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ectangle 52"/>
          <p:cNvSpPr/>
          <p:nvPr/>
        </p:nvSpPr>
        <p:spPr>
          <a:xfrm>
            <a:off x="7164287" y="2820586"/>
            <a:ext cx="167011" cy="3714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Box 28"/>
          <p:cNvSpPr txBox="1"/>
          <p:nvPr/>
        </p:nvSpPr>
        <p:spPr>
          <a:xfrm>
            <a:off x="67605" y="301291"/>
            <a:ext cx="1618455"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 </a:t>
            </a:r>
          </a:p>
          <a:p>
            <a:r>
              <a:rPr lang="en-US" sz="1200" b="1" dirty="0">
                <a:latin typeface="Arial" panose="020B0604020202020204" pitchFamily="34" charset="0"/>
                <a:cs typeface="Arial" panose="020B0604020202020204" pitchFamily="34" charset="0"/>
              </a:rPr>
              <a:t>* R. Kopp,  2016</a:t>
            </a:r>
          </a:p>
          <a:p>
            <a:r>
              <a:rPr lang="en-US" sz="1200" b="1" dirty="0">
                <a:latin typeface="Arial" panose="020B0604020202020204" pitchFamily="34" charset="0"/>
                <a:cs typeface="Arial" panose="020B0604020202020204" pitchFamily="34" charset="0"/>
              </a:rPr>
              <a:t>NOAA, 2016</a:t>
            </a:r>
          </a:p>
        </p:txBody>
      </p:sp>
      <p:pic>
        <p:nvPicPr>
          <p:cNvPr id="7" name="Picture 6">
            <a:extLst>
              <a:ext uri="{FF2B5EF4-FFF2-40B4-BE49-F238E27FC236}">
                <a16:creationId xmlns:a16="http://schemas.microsoft.com/office/drawing/2014/main" id="{26048A26-2102-4E13-8DD4-2785E891AF41}"/>
              </a:ext>
            </a:extLst>
          </p:cNvPr>
          <p:cNvPicPr>
            <a:picLocks noChangeAspect="1"/>
          </p:cNvPicPr>
          <p:nvPr/>
        </p:nvPicPr>
        <p:blipFill rotWithShape="1">
          <a:blip r:embed="rId2"/>
          <a:srcRect l="929" t="8487"/>
          <a:stretch/>
        </p:blipFill>
        <p:spPr>
          <a:xfrm>
            <a:off x="1905896" y="2739050"/>
            <a:ext cx="5661966" cy="3979899"/>
          </a:xfrm>
          <a:prstGeom prst="rect">
            <a:avLst/>
          </a:prstGeom>
        </p:spPr>
      </p:pic>
      <p:sp>
        <p:nvSpPr>
          <p:cNvPr id="6" name="Rectangle 5">
            <a:extLst>
              <a:ext uri="{FF2B5EF4-FFF2-40B4-BE49-F238E27FC236}">
                <a16:creationId xmlns:a16="http://schemas.microsoft.com/office/drawing/2014/main" id="{985208C3-29AB-44D9-8093-044620DBA31C}"/>
              </a:ext>
            </a:extLst>
          </p:cNvPr>
          <p:cNvSpPr/>
          <p:nvPr/>
        </p:nvSpPr>
        <p:spPr>
          <a:xfrm>
            <a:off x="2672896" y="5580588"/>
            <a:ext cx="5169087" cy="400110"/>
          </a:xfrm>
          <a:prstGeom prst="rect">
            <a:avLst/>
          </a:prstGeom>
        </p:spPr>
        <p:txBody>
          <a:bodyPr wrap="square">
            <a:spAutoFit/>
          </a:bodyPr>
          <a:lstStyle/>
          <a:p>
            <a:r>
              <a:rPr lang="en-CA" sz="1000" dirty="0"/>
              <a:t>The light blue line shows seasonal (3-month) sea level estimates from Church and White (2011). The darker line is based on University of Hawaii Fast Delivery sea level data</a:t>
            </a:r>
            <a:endParaRPr lang="en-US" sz="1000" dirty="0"/>
          </a:p>
        </p:txBody>
      </p:sp>
      <p:pic>
        <p:nvPicPr>
          <p:cNvPr id="35" name="Picture 34">
            <a:extLst>
              <a:ext uri="{FF2B5EF4-FFF2-40B4-BE49-F238E27FC236}">
                <a16:creationId xmlns:a16="http://schemas.microsoft.com/office/drawing/2014/main" id="{80CEA8DE-6363-4610-9258-E5A8CCB3170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81000"/>
                    </a14:imgEffect>
                  </a14:imgLayer>
                </a14:imgProps>
              </a:ext>
            </a:extLst>
          </a:blip>
          <a:srcRect l="8391" t="85935"/>
          <a:stretch/>
        </p:blipFill>
        <p:spPr>
          <a:xfrm>
            <a:off x="2332384" y="6112316"/>
            <a:ext cx="5235477" cy="503855"/>
          </a:xfrm>
          <a:prstGeom prst="rect">
            <a:avLst/>
          </a:prstGeom>
        </p:spPr>
      </p:pic>
      <p:sp>
        <p:nvSpPr>
          <p:cNvPr id="26" name="Rectangle 25"/>
          <p:cNvSpPr/>
          <p:nvPr/>
        </p:nvSpPr>
        <p:spPr>
          <a:xfrm>
            <a:off x="876833" y="2674612"/>
            <a:ext cx="661262" cy="4051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A3902705-3B45-4251-9361-F04A143A3E85}"/>
              </a:ext>
            </a:extLst>
          </p:cNvPr>
          <p:cNvSpPr/>
          <p:nvPr/>
        </p:nvSpPr>
        <p:spPr>
          <a:xfrm>
            <a:off x="1834808" y="2608973"/>
            <a:ext cx="572353" cy="411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25213" y="2629036"/>
            <a:ext cx="1458555" cy="3724096"/>
          </a:xfrm>
          <a:prstGeom prst="rect">
            <a:avLst/>
          </a:prstGeom>
          <a:noFill/>
        </p:spPr>
        <p:txBody>
          <a:bodyPr wrap="square" rtlCol="0">
            <a:spAutoFit/>
          </a:bodyPr>
          <a:lstStyle/>
          <a:p>
            <a:pPr algn="r"/>
            <a:r>
              <a:rPr lang="en-CA" b="1" dirty="0">
                <a:latin typeface="Arial" panose="020B0604020202020204" pitchFamily="34" charset="0"/>
                <a:cs typeface="Arial" panose="020B0604020202020204" pitchFamily="34" charset="0"/>
              </a:rPr>
              <a:t>100.0</a:t>
            </a:r>
          </a:p>
          <a:p>
            <a:pPr algn="r"/>
            <a:endParaRPr lang="en-CA" sz="1200" b="1" dirty="0">
              <a:latin typeface="Arial" panose="020B0604020202020204" pitchFamily="34" charset="0"/>
              <a:cs typeface="Arial" panose="020B0604020202020204" pitchFamily="34" charset="0"/>
            </a:endParaRPr>
          </a:p>
          <a:p>
            <a:pPr algn="r"/>
            <a:r>
              <a:rPr lang="en-CA" b="1" dirty="0">
                <a:latin typeface="Arial" panose="020B0604020202020204" pitchFamily="34" charset="0"/>
                <a:cs typeface="Arial" panose="020B0604020202020204" pitchFamily="34" charset="0"/>
              </a:rPr>
              <a:t>  50.0</a:t>
            </a:r>
          </a:p>
          <a:p>
            <a:pPr algn="r"/>
            <a:endParaRPr lang="en-CA" sz="1600" b="1" dirty="0">
              <a:latin typeface="Arial" panose="020B0604020202020204" pitchFamily="34" charset="0"/>
              <a:cs typeface="Arial" panose="020B0604020202020204" pitchFamily="34" charset="0"/>
            </a:endParaRPr>
          </a:p>
          <a:p>
            <a:pPr algn="r"/>
            <a:r>
              <a:rPr lang="en-CA" b="1" dirty="0">
                <a:latin typeface="Arial" panose="020B0604020202020204" pitchFamily="34" charset="0"/>
                <a:cs typeface="Arial" panose="020B0604020202020204" pitchFamily="34" charset="0"/>
              </a:rPr>
              <a:t>    0.0</a:t>
            </a:r>
          </a:p>
          <a:p>
            <a:pPr algn="r"/>
            <a:endParaRPr lang="en-CA" sz="1200" b="1" dirty="0">
              <a:latin typeface="Arial" panose="020B0604020202020204" pitchFamily="34" charset="0"/>
              <a:cs typeface="Arial" panose="020B0604020202020204" pitchFamily="34" charset="0"/>
            </a:endParaRPr>
          </a:p>
          <a:p>
            <a:pPr algn="r"/>
            <a:r>
              <a:rPr lang="en-CA" b="1" dirty="0">
                <a:latin typeface="Arial" panose="020B0604020202020204" pitchFamily="34" charset="0"/>
                <a:cs typeface="Arial" panose="020B0604020202020204" pitchFamily="34" charset="0"/>
              </a:rPr>
              <a:t>-50.0</a:t>
            </a:r>
          </a:p>
          <a:p>
            <a:pPr algn="r"/>
            <a:endParaRPr lang="en-CA" sz="1200" b="1" dirty="0">
              <a:latin typeface="Arial" panose="020B0604020202020204" pitchFamily="34" charset="0"/>
              <a:cs typeface="Arial" panose="020B0604020202020204" pitchFamily="34" charset="0"/>
            </a:endParaRPr>
          </a:p>
          <a:p>
            <a:pPr algn="r"/>
            <a:r>
              <a:rPr lang="en-CA" b="1" dirty="0">
                <a:latin typeface="Arial" panose="020B0604020202020204" pitchFamily="34" charset="0"/>
                <a:cs typeface="Arial" panose="020B0604020202020204" pitchFamily="34" charset="0"/>
              </a:rPr>
              <a:t>-100.0</a:t>
            </a:r>
          </a:p>
          <a:p>
            <a:pPr algn="r"/>
            <a:endParaRPr lang="en-CA" sz="1200" b="1" dirty="0">
              <a:latin typeface="Arial" panose="020B0604020202020204" pitchFamily="34" charset="0"/>
              <a:cs typeface="Arial" panose="020B0604020202020204" pitchFamily="34" charset="0"/>
            </a:endParaRPr>
          </a:p>
          <a:p>
            <a:pPr algn="r"/>
            <a:r>
              <a:rPr lang="en-CA" b="1" dirty="0">
                <a:latin typeface="Arial" panose="020B0604020202020204" pitchFamily="34" charset="0"/>
                <a:cs typeface="Arial" panose="020B0604020202020204" pitchFamily="34" charset="0"/>
              </a:rPr>
              <a:t>-150.0</a:t>
            </a:r>
          </a:p>
          <a:p>
            <a:pPr algn="r"/>
            <a:endParaRPr lang="en-CA" sz="1400" b="1" dirty="0">
              <a:latin typeface="Arial" panose="020B0604020202020204" pitchFamily="34" charset="0"/>
              <a:cs typeface="Arial" panose="020B0604020202020204" pitchFamily="34" charset="0"/>
            </a:endParaRPr>
          </a:p>
          <a:p>
            <a:pPr algn="r"/>
            <a:r>
              <a:rPr lang="en-CA" b="1" dirty="0">
                <a:latin typeface="Arial" panose="020B0604020202020204" pitchFamily="34" charset="0"/>
                <a:cs typeface="Arial" panose="020B0604020202020204" pitchFamily="34" charset="0"/>
              </a:rPr>
              <a:t>-200.0</a:t>
            </a:r>
          </a:p>
          <a:p>
            <a:pPr algn="r"/>
            <a:endParaRPr lang="en-CA" sz="1400" b="1" dirty="0">
              <a:latin typeface="Arial" panose="020B0604020202020204" pitchFamily="34" charset="0"/>
              <a:cs typeface="Arial" panose="020B0604020202020204" pitchFamily="34" charset="0"/>
            </a:endParaRPr>
          </a:p>
          <a:p>
            <a:pPr algn="r"/>
            <a:r>
              <a:rPr lang="en-CA" b="1" dirty="0">
                <a:latin typeface="Arial" panose="020B0604020202020204" pitchFamily="34" charset="0"/>
                <a:cs typeface="Arial" panose="020B0604020202020204" pitchFamily="34" charset="0"/>
              </a:rPr>
              <a:t>-250.0</a:t>
            </a:r>
          </a:p>
        </p:txBody>
      </p:sp>
      <p:sp>
        <p:nvSpPr>
          <p:cNvPr id="32" name="Rectangle 31"/>
          <p:cNvSpPr/>
          <p:nvPr/>
        </p:nvSpPr>
        <p:spPr>
          <a:xfrm>
            <a:off x="2606947" y="2694430"/>
            <a:ext cx="5043675" cy="646331"/>
          </a:xfrm>
          <a:prstGeom prst="rect">
            <a:avLst/>
          </a:prstGeom>
        </p:spPr>
        <p:txBody>
          <a:bodyPr wrap="square">
            <a:spAutoFit/>
          </a:bodyPr>
          <a:lstStyle/>
          <a:p>
            <a:r>
              <a:rPr lang="en-CA" sz="1200" b="1" dirty="0">
                <a:latin typeface="Arial" panose="020B0604020202020204" pitchFamily="34" charset="0"/>
                <a:cs typeface="Arial" panose="020B0604020202020204" pitchFamily="34" charset="0"/>
              </a:rPr>
              <a:t>NOAA </a:t>
            </a:r>
          </a:p>
          <a:p>
            <a:r>
              <a:rPr lang="en-CA" sz="1200" b="1" dirty="0">
                <a:latin typeface="Arial" panose="020B0604020202020204" pitchFamily="34" charset="0"/>
                <a:cs typeface="Arial" panose="020B0604020202020204" pitchFamily="34" charset="0"/>
              </a:rPr>
              <a:t>Climate Change: Global Sea Level,</a:t>
            </a:r>
          </a:p>
          <a:p>
            <a:r>
              <a:rPr lang="en-CA" sz="1200" b="1" dirty="0">
                <a:latin typeface="Arial" panose="020B0604020202020204" pitchFamily="34" charset="0"/>
                <a:cs typeface="Arial" panose="020B0604020202020204" pitchFamily="34" charset="0"/>
              </a:rPr>
              <a:t>June 10, 2016        1880- 2016</a:t>
            </a:r>
          </a:p>
        </p:txBody>
      </p:sp>
      <p:sp>
        <p:nvSpPr>
          <p:cNvPr id="11" name="TextBox 10">
            <a:extLst>
              <a:ext uri="{FF2B5EF4-FFF2-40B4-BE49-F238E27FC236}">
                <a16:creationId xmlns:a16="http://schemas.microsoft.com/office/drawing/2014/main" id="{2F6B1271-D921-4236-A996-856AE8CD9CF9}"/>
              </a:ext>
            </a:extLst>
          </p:cNvPr>
          <p:cNvSpPr txBox="1"/>
          <p:nvPr/>
        </p:nvSpPr>
        <p:spPr>
          <a:xfrm rot="16200000">
            <a:off x="-355805" y="4126957"/>
            <a:ext cx="3299034"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Change in sea level (mm) compared</a:t>
            </a:r>
          </a:p>
          <a:p>
            <a:pPr algn="ctr"/>
            <a:r>
              <a:rPr lang="en-US" sz="1400" b="1" dirty="0">
                <a:latin typeface="Arial" panose="020B0604020202020204" pitchFamily="34" charset="0"/>
                <a:cs typeface="Arial" panose="020B0604020202020204" pitchFamily="34" charset="0"/>
              </a:rPr>
              <a:t> to the 1993-2008 average </a:t>
            </a: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2651" y="4491084"/>
            <a:ext cx="1267666" cy="949768"/>
          </a:xfrm>
          <a:prstGeom prst="rect">
            <a:avLst/>
          </a:prstGeom>
        </p:spPr>
      </p:pic>
      <p:sp>
        <p:nvSpPr>
          <p:cNvPr id="13" name="Rectangle 12">
            <a:extLst>
              <a:ext uri="{FF2B5EF4-FFF2-40B4-BE49-F238E27FC236}">
                <a16:creationId xmlns:a16="http://schemas.microsoft.com/office/drawing/2014/main" id="{F342306B-6BBE-4BBF-AF53-697F9D89610B}"/>
              </a:ext>
            </a:extLst>
          </p:cNvPr>
          <p:cNvSpPr/>
          <p:nvPr/>
        </p:nvSpPr>
        <p:spPr>
          <a:xfrm>
            <a:off x="2381727" y="6216205"/>
            <a:ext cx="5160700" cy="293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534452-3220-4E3B-AD28-6A9B4B1BEED4}"/>
              </a:ext>
            </a:extLst>
          </p:cNvPr>
          <p:cNvSpPr txBox="1"/>
          <p:nvPr/>
        </p:nvSpPr>
        <p:spPr>
          <a:xfrm>
            <a:off x="2279883" y="6237312"/>
            <a:ext cx="5210043" cy="26161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1880 1890 1900 1910  1920 1930 1940 1950 1960 1970 1980  1990 2000 2010 </a:t>
            </a:r>
          </a:p>
        </p:txBody>
      </p:sp>
      <p:pic>
        <p:nvPicPr>
          <p:cNvPr id="27" name="Picture 26">
            <a:extLst>
              <a:ext uri="{FF2B5EF4-FFF2-40B4-BE49-F238E27FC236}">
                <a16:creationId xmlns:a16="http://schemas.microsoft.com/office/drawing/2014/main" id="{37BD8F47-E498-4668-9C3C-5744ED1FEB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1883828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41" t="19953" r="-369" b="7836"/>
          <a:stretch/>
        </p:blipFill>
        <p:spPr bwMode="auto">
          <a:xfrm>
            <a:off x="547446" y="1876222"/>
            <a:ext cx="6401476" cy="4763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877031" y="1659736"/>
            <a:ext cx="936104" cy="3460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2378859" y="5454417"/>
            <a:ext cx="144016"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Picture 4" descr="Fig 1: Global map"/>
          <p:cNvPicPr>
            <a:picLocks noChangeAspect="1" noChangeArrowheads="1"/>
          </p:cNvPicPr>
          <p:nvPr/>
        </p:nvPicPr>
        <p:blipFill rotWithShape="1">
          <a:blip r:embed="rId3">
            <a:extLst>
              <a:ext uri="{28A0092B-C50C-407E-A947-70E740481C1C}">
                <a14:useLocalDpi xmlns:a14="http://schemas.microsoft.com/office/drawing/2010/main" val="0"/>
              </a:ext>
            </a:extLst>
          </a:blip>
          <a:srcRect l="86380" t="49094" r="4570" b="32853"/>
          <a:stretch/>
        </p:blipFill>
        <p:spPr bwMode="auto">
          <a:xfrm>
            <a:off x="6845647" y="1671839"/>
            <a:ext cx="1535964" cy="19698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ttps://cds.nccs.nasa.gov/wp-content/uploads/2013/08/Nasa-logo.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16601"/>
          <a:stretch/>
        </p:blipFill>
        <p:spPr bwMode="auto">
          <a:xfrm>
            <a:off x="5509352" y="4706803"/>
            <a:ext cx="1439570" cy="1057020"/>
          </a:xfrm>
          <a:prstGeom prst="ellipse">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07775" y="6380768"/>
            <a:ext cx="7155633" cy="552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0" y="769354"/>
            <a:ext cx="6916633" cy="56323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711319" y="6453336"/>
            <a:ext cx="7020272"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1950    1960    1970   1980   1990    2000   2010    </a:t>
            </a:r>
          </a:p>
        </p:txBody>
      </p:sp>
      <p:sp>
        <p:nvSpPr>
          <p:cNvPr id="7" name="TextBox 6"/>
          <p:cNvSpPr txBox="1"/>
          <p:nvPr/>
        </p:nvSpPr>
        <p:spPr>
          <a:xfrm>
            <a:off x="594513" y="2092904"/>
            <a:ext cx="942310" cy="353943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1.0</a:t>
            </a:r>
          </a:p>
          <a:p>
            <a:endParaRPr lang="en-US" sz="72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0.5</a:t>
            </a:r>
          </a:p>
          <a:p>
            <a:endParaRPr lang="en-US" sz="72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0.0</a:t>
            </a:r>
          </a:p>
          <a:p>
            <a:endParaRPr lang="en-US" sz="2000" b="1" dirty="0">
              <a:latin typeface="Arial" panose="020B0604020202020204" pitchFamily="34" charset="0"/>
              <a:cs typeface="Arial" panose="020B0604020202020204" pitchFamily="34" charset="0"/>
            </a:endParaRPr>
          </a:p>
        </p:txBody>
      </p:sp>
      <p:sp>
        <p:nvSpPr>
          <p:cNvPr id="12" name="TextBox 11"/>
          <p:cNvSpPr txBox="1"/>
          <p:nvPr/>
        </p:nvSpPr>
        <p:spPr>
          <a:xfrm rot="16200000">
            <a:off x="-1278889" y="3385460"/>
            <a:ext cx="3346693"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Temperature anomaly °C</a:t>
            </a:r>
          </a:p>
        </p:txBody>
      </p:sp>
      <p:sp>
        <p:nvSpPr>
          <p:cNvPr id="2" name="TextBox 1"/>
          <p:cNvSpPr txBox="1"/>
          <p:nvPr/>
        </p:nvSpPr>
        <p:spPr>
          <a:xfrm>
            <a:off x="0" y="140439"/>
            <a:ext cx="9144000" cy="1200329"/>
          </a:xfrm>
          <a:prstGeom prst="rect">
            <a:avLst/>
          </a:prstGeom>
          <a:solidFill>
            <a:schemeClr val="bg1"/>
          </a:solidFill>
        </p:spPr>
        <p:txBody>
          <a:bodyPr wrap="square" rtlCol="0">
            <a:spAutoFit/>
          </a:bodyPr>
          <a:lstStyle/>
          <a:p>
            <a:pPr algn="ctr"/>
            <a:r>
              <a:rPr lang="en-CA" sz="3600" b="1" dirty="0">
                <a:solidFill>
                  <a:srgbClr val="FF0000"/>
                </a:solidFill>
                <a:latin typeface="Arial" panose="020B0604020202020204" pitchFamily="34" charset="0"/>
                <a:cs typeface="Arial" panose="020B0604020202020204" pitchFamily="34" charset="0"/>
              </a:rPr>
              <a:t>2016 accelerating* record</a:t>
            </a:r>
          </a:p>
          <a:p>
            <a:pPr algn="ctr"/>
            <a:r>
              <a:rPr lang="en-CA" sz="3600" b="1" dirty="0">
                <a:solidFill>
                  <a:srgbClr val="FF0000"/>
                </a:solidFill>
                <a:latin typeface="Arial" panose="020B0604020202020204" pitchFamily="34" charset="0"/>
                <a:cs typeface="Arial" panose="020B0604020202020204" pitchFamily="34" charset="0"/>
              </a:rPr>
              <a:t> sea surface warming of 0.91°C</a:t>
            </a:r>
          </a:p>
        </p:txBody>
      </p:sp>
      <p:sp>
        <p:nvSpPr>
          <p:cNvPr id="16" name="Rectangle 15"/>
          <p:cNvSpPr/>
          <p:nvPr/>
        </p:nvSpPr>
        <p:spPr>
          <a:xfrm>
            <a:off x="1131106" y="1823033"/>
            <a:ext cx="5465734" cy="45786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1131108" y="1960271"/>
            <a:ext cx="5465732" cy="44204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5885435" y="2287222"/>
            <a:ext cx="1080120" cy="369332"/>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2016</a:t>
            </a:r>
          </a:p>
        </p:txBody>
      </p:sp>
      <p:pic>
        <p:nvPicPr>
          <p:cNvPr id="10244" name="Picture 4" descr="Fig 1: Global ma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5" t="-6520" r="-1635" b="-1096"/>
          <a:stretch/>
        </p:blipFill>
        <p:spPr bwMode="auto">
          <a:xfrm>
            <a:off x="2234598" y="1823033"/>
            <a:ext cx="2960243" cy="1964200"/>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https://s-media-cache-ak0.pinimg.com/originals/eb/79/2c/eb792c62920a417b07a7a09c1df0de8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5995" y="3875387"/>
            <a:ext cx="1751066" cy="100060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588155" y="2119539"/>
            <a:ext cx="1611509" cy="738664"/>
          </a:xfrm>
          <a:prstGeom prst="rect">
            <a:avLst/>
          </a:prstGeom>
          <a:noFill/>
        </p:spPr>
        <p:txBody>
          <a:bodyPr wrap="square" rtlCol="0">
            <a:spAutoFit/>
          </a:bodyPr>
          <a:lstStyle/>
          <a:p>
            <a:r>
              <a:rPr lang="en-CA" sz="1400" b="1" dirty="0">
                <a:latin typeface="Arial" panose="020B0604020202020204" pitchFamily="34" charset="0"/>
                <a:cs typeface="Arial" panose="020B0604020202020204" pitchFamily="34" charset="0"/>
              </a:rPr>
              <a:t>2/3 of  the Great Barrier Reef devastated</a:t>
            </a:r>
          </a:p>
        </p:txBody>
      </p:sp>
      <p:sp>
        <p:nvSpPr>
          <p:cNvPr id="32" name="Rectangle 31"/>
          <p:cNvSpPr/>
          <p:nvPr/>
        </p:nvSpPr>
        <p:spPr>
          <a:xfrm>
            <a:off x="1065668" y="5235313"/>
            <a:ext cx="45719" cy="598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51" name="Picture 11" descr="Fig 1: Global map"/>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0981"/>
          <a:stretch/>
        </p:blipFill>
        <p:spPr bwMode="auto">
          <a:xfrm>
            <a:off x="4336643" y="4741567"/>
            <a:ext cx="2539613" cy="145015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576572" y="6191726"/>
            <a:ext cx="4973865" cy="261610"/>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J. Hansen, Columbia Univ. Earth Institute, 15 March 2017</a:t>
            </a:r>
          </a:p>
        </p:txBody>
      </p:sp>
      <p:sp>
        <p:nvSpPr>
          <p:cNvPr id="42" name="TextBox 41"/>
          <p:cNvSpPr txBox="1"/>
          <p:nvPr/>
        </p:nvSpPr>
        <p:spPr>
          <a:xfrm>
            <a:off x="3523619" y="2168976"/>
            <a:ext cx="968152" cy="646331"/>
          </a:xfrm>
          <a:prstGeom prst="rect">
            <a:avLst/>
          </a:prstGeom>
          <a:noFill/>
        </p:spPr>
        <p:txBody>
          <a:bodyPr wrap="square" rtlCol="0">
            <a:spAutoFit/>
          </a:bodyPr>
          <a:lstStyle/>
          <a:p>
            <a:pPr algn="ctr"/>
            <a:r>
              <a:rPr lang="en-CA" b="1" dirty="0">
                <a:solidFill>
                  <a:schemeClr val="bg1"/>
                </a:solidFill>
                <a:latin typeface="Arial" panose="020B0604020202020204" pitchFamily="34" charset="0"/>
                <a:cs typeface="Arial" panose="020B0604020202020204" pitchFamily="34" charset="0"/>
              </a:rPr>
              <a:t>Annual 2016</a:t>
            </a:r>
          </a:p>
        </p:txBody>
      </p:sp>
      <p:sp>
        <p:nvSpPr>
          <p:cNvPr id="43" name="TextBox 42"/>
          <p:cNvSpPr txBox="1"/>
          <p:nvPr/>
        </p:nvSpPr>
        <p:spPr>
          <a:xfrm>
            <a:off x="5616682" y="4935696"/>
            <a:ext cx="792088" cy="646331"/>
          </a:xfrm>
          <a:prstGeom prst="rect">
            <a:avLst/>
          </a:prstGeom>
          <a:noFill/>
        </p:spPr>
        <p:txBody>
          <a:bodyPr wrap="square" rtlCol="0">
            <a:spAutoFit/>
          </a:bodyPr>
          <a:lstStyle/>
          <a:p>
            <a:r>
              <a:rPr lang="en-CA" b="1" dirty="0">
                <a:solidFill>
                  <a:schemeClr val="bg1"/>
                </a:solidFill>
                <a:latin typeface="Arial" panose="020B0604020202020204" pitchFamily="34" charset="0"/>
                <a:cs typeface="Arial" panose="020B0604020202020204" pitchFamily="34" charset="0"/>
              </a:rPr>
              <a:t>Jan 2016</a:t>
            </a:r>
          </a:p>
        </p:txBody>
      </p:sp>
      <p:pic>
        <p:nvPicPr>
          <p:cNvPr id="5" name="Picture 4"/>
          <p:cNvPicPr>
            <a:picLocks noChangeAspect="1"/>
          </p:cNvPicPr>
          <p:nvPr/>
        </p:nvPicPr>
        <p:blipFill rotWithShape="1">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backgroundRemoval t="32833" b="80258" l="15735" r="94617">
                        <a14:foregroundMark x1="86335" y1="43991" x2="86302" y2="44108"/>
                        <a14:foregroundMark x1="90781" y1="46352" x2="90732" y2="46567"/>
                        <a14:foregroundMark x1="90831" y1="46137" x2="90781" y2="46352"/>
                        <a14:foregroundMark x1="90880" y1="45923" x2="90831" y2="46137"/>
                        <a14:foregroundMark x1="90930" y1="45708" x2="90880" y2="45923"/>
                        <a14:foregroundMark x1="90979" y1="45494" x2="90930" y2="45708"/>
                        <a14:foregroundMark x1="93247" y1="35622" x2="93198" y2="35836"/>
                        <a14:foregroundMark x1="93274" y1="35504" x2="93247" y2="35622"/>
                        <a14:foregroundMark x1="30435" y1="69313" x2="30753" y2="70815"/>
                        <a14:foregroundMark x1="27743" y1="68031" x2="27743" y2="69099"/>
                        <a14:foregroundMark x1="30064" y1="68506" x2="30228" y2="69528"/>
                        <a14:foregroundMark x1="31353" y1="68769" x2="31470" y2="69742"/>
                        <a14:foregroundMark x1="23810" y1="68455" x2="23756" y2="68772"/>
                        <a14:foregroundMark x1="23810" y1="67597" x2="23550" y2="68854"/>
                        <a14:foregroundMark x1="24017" y1="66738" x2="24431" y2="68026"/>
                        <a14:foregroundMark x1="24638" y1="67382" x2="25092" y2="68245"/>
                        <a14:foregroundMark x1="27672" y1="68464" x2="27570" y2="69099"/>
                        <a14:foregroundMark x1="27743" y1="68670" x2="27991" y2="69099"/>
                        <a14:foregroundMark x1="29607" y1="69957" x2="29938" y2="70815"/>
                        <a14:foregroundMark x1="30642" y1="69528" x2="30228" y2="70815"/>
                        <a14:foregroundMark x1="31056" y1="69742" x2="31228" y2="70815"/>
                        <a14:foregroundMark x1="35528" y1="73820" x2="35611" y2="74034"/>
                        <a14:foregroundMark x1="35445" y1="73605" x2="35528" y2="73820"/>
                        <a14:foregroundMark x1="35611" y1="73820" x2="35637" y2="73873"/>
                        <a14:foregroundMark x1="37681" y1="63734" x2="37574" y2="64509"/>
                        <a14:foregroundMark x1="36561" y1="73820" x2="36529" y2="74104"/>
                        <a14:foregroundMark x1="37888" y1="63090" x2="38276" y2="64297"/>
                        <a14:foregroundMark x1="47221" y1="63519" x2="47173" y2="63734"/>
                        <a14:foregroundMark x1="47317" y1="63090" x2="47221" y2="63519"/>
                        <a14:foregroundMark x1="47412" y1="62661" x2="47317" y2="63090"/>
                        <a14:foregroundMark x1="47541" y1="63519" x2="47567" y2="63734"/>
                        <a14:foregroundMark x1="47489" y1="63090" x2="47541" y2="63519"/>
                        <a14:foregroundMark x1="47412" y1="62446" x2="47489" y2="63090"/>
                        <a14:foregroundMark x1="47769" y1="64592" x2="47868" y2="64873"/>
                        <a14:foregroundMark x1="50040" y1="59657" x2="49944" y2="60086"/>
                        <a14:foregroundMark x1="50088" y1="59442" x2="50040" y2="59657"/>
                        <a14:foregroundMark x1="50228" y1="58813" x2="50088" y2="59442"/>
                        <a14:foregroundMark x1="49157" y1="64592" x2="49068" y2="65236"/>
                        <a14:foregroundMark x1="49305" y1="63519" x2="49275" y2="63734"/>
                        <a14:foregroundMark x1="49364" y1="63090" x2="49305" y2="63519"/>
                        <a14:foregroundMark x1="49433" y1="62592" x2="49364" y2="63090"/>
                        <a14:foregroundMark x1="47442" y1="63519" x2="47501" y2="63734"/>
                        <a14:foregroundMark x1="47323" y1="63090" x2="47442" y2="63519"/>
                        <a14:foregroundMark x1="47205" y1="62661" x2="47323" y2="63090"/>
                        <a14:foregroundMark x1="47807" y1="64592" x2="47928" y2="64868"/>
                        <a14:foregroundMark x1="47110" y1="63519" x2="47078" y2="63734"/>
                        <a14:foregroundMark x1="47173" y1="63090" x2="47110" y2="63519"/>
                        <a14:foregroundMark x1="47205" y1="62876" x2="47173" y2="63090"/>
                        <a14:foregroundMark x1="47128" y1="63519" x2="47089" y2="63734"/>
                        <a14:foregroundMark x1="47205" y1="63090" x2="47128" y2="63519"/>
                        <a14:foregroundMark x1="47149" y1="63519" x2="47139" y2="63734"/>
                        <a14:foregroundMark x1="47168" y1="63090" x2="47149" y2="63519"/>
                        <a14:foregroundMark x1="47205" y1="62232" x2="47168" y2="63090"/>
                        <a14:foregroundMark x1="51254" y1="59442" x2="51321" y2="59598"/>
                        <a14:foregroundMark x1="51066" y1="59003" x2="51254" y2="59442"/>
                        <a14:foregroundMark x1="53272" y1="61079" x2="53328" y2="60944"/>
                        <a14:foregroundMark x1="54199" y1="57688" x2="54244" y2="57511"/>
                        <a14:foregroundMark x1="53637" y1="59871" x2="53706" y2="59602"/>
                        <a14:foregroundMark x1="53582" y1="60086" x2="53637" y2="59871"/>
                        <a14:foregroundMark x1="55157" y1="60944" x2="55535" y2="62054"/>
                        <a14:foregroundMark x1="58130" y1="61627" x2="58201" y2="61215"/>
                        <a14:foregroundMark x1="63525" y1="54374" x2="63768" y2="53648"/>
                        <a14:foregroundMark x1="63768" y1="53648" x2="63768" y2="53433"/>
                        <a14:foregroundMark x1="63940" y1="54506" x2="63975" y2="54721"/>
                        <a14:foregroundMark x1="63768" y1="53433" x2="63940" y2="54506"/>
                        <a14:foregroundMark x1="63975" y1="54721" x2="63561" y2="54506"/>
                        <a14:foregroundMark x1="64069" y1="54936" x2="64220" y2="55365"/>
                        <a14:foregroundMark x1="63918" y1="54506" x2="64069" y2="54936"/>
                        <a14:foregroundMark x1="63768" y1="54077" x2="63918" y2="54506"/>
                        <a14:foregroundMark x1="71872" y1="48283" x2="71813" y2="48712"/>
                        <a14:foregroundMark x1="71931" y1="47854" x2="71872" y2="48283"/>
                        <a14:foregroundMark x1="72257" y1="45494" x2="71931" y2="47854"/>
                        <a14:foregroundMark x1="72541" y1="48283" x2="72593" y2="48712"/>
                        <a14:foregroundMark x1="72489" y1="47854" x2="72541" y2="48283"/>
                        <a14:foregroundMark x1="72257" y1="45923" x2="72489" y2="47854"/>
                        <a14:foregroundMark x1="78604" y1="49290" x2="79296" y2="47854"/>
                        <a14:foregroundMark x1="79296" y1="47854" x2="79994" y2="49481"/>
                        <a14:foregroundMark x1="80362" y1="48247" x2="80426" y2="48026"/>
                        <a14:foregroundMark x1="80005" y1="49482" x2="80314" y2="48415"/>
                        <a14:foregroundMark x1="80705" y1="48042" x2="81159" y2="49142"/>
                        <a14:foregroundMark x1="81159" y1="49142" x2="81573" y2="49785"/>
                        <a14:foregroundMark x1="81791" y1="49706" x2="82202" y2="48749"/>
                        <a14:foregroundMark x1="91058" y1="45708" x2="91111" y2="45494"/>
                        <a14:foregroundMark x1="91004" y1="45923" x2="91058" y2="45708"/>
                        <a14:foregroundMark x1="90951" y1="46137" x2="91004" y2="45923"/>
                        <a14:foregroundMark x1="90897" y1="46352" x2="90951" y2="46137"/>
                        <a14:foregroundMark x1="90843" y1="46567" x2="90897" y2="46352"/>
                        <a14:foregroundMark x1="93138" y1="35622" x2="93150" y2="35491"/>
                        <a14:foregroundMark x1="93122" y1="35799" x2="93138" y2="35622"/>
                        <a14:foregroundMark x1="94362" y1="35622" x2="94426" y2="36052"/>
                        <a14:foregroundMark x1="16173" y1="73656" x2="16149" y2="73820"/>
                        <a14:foregroundMark x1="33511" y1="73605" x2="33464" y2="73944"/>
                        <a14:foregroundMark x1="42650" y1="65451" x2="42669" y2="65624"/>
                        <a14:foregroundMark x1="37267" y1="65665" x2="37267" y2="66094"/>
                        <a14:foregroundMark x1="59834" y1="52575" x2="59707" y2="53100"/>
                        <a14:foregroundMark x1="61926" y1="59657" x2="61905" y2="59871"/>
                        <a14:foregroundMark x1="61988" y1="59013" x2="61926" y2="59657"/>
                        <a14:foregroundMark x1="62009" y1="58798" x2="61988" y2="59013"/>
                        <a14:foregroundMark x1="62071" y1="58155" x2="62009" y2="58798"/>
                        <a14:foregroundMark x1="62112" y1="57725" x2="62071" y2="58155"/>
                        <a14:foregroundMark x1="59420" y1="54721" x2="59401" y2="54862"/>
                        <a14:foregroundMark x1="76066" y1="53433" x2="75983" y2="53863"/>
                        <a14:foregroundMark x1="75673" y1="54721" x2="75569" y2="54936"/>
                        <a14:foregroundMark x1="75776" y1="54506" x2="75673" y2="54721"/>
                        <a14:foregroundMark x1="47205" y1="63519" x2="47205" y2="63734"/>
                        <a14:foregroundMark x1="46998" y1="64592" x2="46998" y2="64807"/>
                        <a14:foregroundMark x1="42857" y1="68884" x2="42857" y2="68884"/>
                        <a14:foregroundMark x1="42899" y1="69099" x2="42923" y2="69224"/>
                        <a14:foregroundMark x1="42857" y1="68884" x2="42899" y2="69099"/>
                        <a14:foregroundMark x1="36676" y1="73605" x2="36646" y2="73820"/>
                        <a14:foregroundMark x1="36705" y1="73391" x2="36676" y2="73605"/>
                        <a14:foregroundMark x1="22891" y1="74110" x2="22981" y2="75322"/>
                        <a14:foregroundMark x1="43029" y1="68240" x2="43064" y2="68455"/>
                        <a14:foregroundMark x1="42891" y1="67382" x2="43029" y2="68240"/>
                        <a14:foregroundMark x1="42859" y1="67182" x2="42891" y2="67382"/>
                        <a14:foregroundMark x1="42684" y1="66094" x2="42753" y2="66524"/>
                        <a14:foregroundMark x1="42650" y1="65880" x2="42684" y2="66094"/>
                        <a14:foregroundMark x1="41532" y1="66738" x2="41508" y2="67232"/>
                        <a14:foregroundMark x1="41563" y1="66094" x2="41542" y2="66524"/>
                        <a14:foregroundMark x1="41594" y1="65451" x2="41563" y2="66094"/>
                        <a14:foregroundMark x1="41615" y1="65021" x2="41594" y2="65451"/>
                        <a14:foregroundMark x1="41408" y1="69099" x2="41408" y2="69742"/>
                        <a14:foregroundMark x1="41408" y1="68705" x2="41408" y2="69099"/>
                        <a14:foregroundMark x1="38509" y1="67382" x2="38604" y2="67724"/>
                        <a14:foregroundMark x1="84443" y1="53863" x2="84265" y2="54506"/>
                        <a14:foregroundMark x1="84502" y1="53648" x2="84443" y2="53863"/>
                        <a14:foregroundMark x1="84679" y1="53004" x2="84600" y2="53292"/>
                        <a14:foregroundMark x1="84541" y1="53863" x2="84265" y2="54292"/>
                        <a14:foregroundMark x1="84679" y1="53648" x2="84541" y2="53863"/>
                        <a14:foregroundMark x1="91200" y1="45279" x2="90890" y2="45923"/>
                        <a14:foregroundMark x1="91304" y1="45064" x2="91200" y2="45279"/>
                        <a14:foregroundMark x1="92961" y1="37554" x2="92886" y2="38097"/>
                        <a14:foregroundMark x1="92991" y1="37339" x2="92961" y2="37554"/>
                        <a14:foregroundMark x1="93080" y1="36695" x2="92991" y2="37339"/>
                        <a14:foregroundMark x1="93109" y1="36481" x2="93080" y2="36695"/>
                        <a14:foregroundMark x1="93375" y1="33262" x2="93375" y2="34335"/>
                        <a14:foregroundMark x1="70859" y1="54077" x2="70807" y2="54292"/>
                        <a14:foregroundMark x1="71222" y1="51502" x2="71222" y2="52361"/>
                        <a14:backgroundMark x1="79524" y1="54587" x2="79710" y2="82189"/>
                        <a14:backgroundMark x1="79503" y1="51502" x2="79516" y2="53470"/>
                        <a14:backgroundMark x1="72139" y1="54630" x2="70186" y2="81760"/>
                        <a14:backgroundMark x1="70186" y1="81760" x2="70186" y2="81760"/>
                        <a14:backgroundMark x1="54550" y1="62876" x2="56108" y2="72961"/>
                        <a14:backgroundMark x1="56108" y1="72961" x2="55901" y2="73391"/>
                        <a14:backgroundMark x1="47619" y1="67382" x2="48315" y2="69426"/>
                        <a14:backgroundMark x1="25452" y1="75126" x2="26294" y2="80472"/>
                        <a14:backgroundMark x1="24638" y1="69957" x2="25015" y2="72354"/>
                        <a14:backgroundMark x1="42060" y1="78349" x2="41822" y2="79399"/>
                        <a14:backgroundMark x1="30004" y1="74403" x2="29467" y2="77000"/>
                        <a14:backgroundMark x1="30435" y1="72318" x2="30311" y2="72916"/>
                        <a14:backgroundMark x1="17637" y1="74050" x2="17184" y2="80472"/>
                        <a14:backgroundMark x1="63610" y1="60048" x2="63561" y2="61373"/>
                        <a14:backgroundMark x1="63727" y1="56887" x2="63690" y2="57889"/>
                        <a14:backgroundMark x1="46971" y1="77434" x2="46998" y2="78326"/>
                        <a14:backgroundMark x1="18012" y1="71888" x2="18012" y2="72961"/>
                        <a14:backgroundMark x1="18012" y1="71459" x2="18012" y2="71459"/>
                        <a14:backgroundMark x1="17805" y1="71459" x2="17805" y2="71459"/>
                        <a14:backgroundMark x1="18427" y1="71245" x2="18427" y2="72103"/>
                        <a14:backgroundMark x1="24431" y1="69099" x2="24431" y2="70601"/>
                        <a14:backgroundMark x1="24017" y1="68670" x2="24431" y2="69742"/>
                        <a14:backgroundMark x1="94095" y1="39253" x2="94203" y2="39700"/>
                        <a14:backgroundMark x1="93789" y1="35622" x2="93789" y2="35622"/>
                        <a14:backgroundMark x1="86558" y1="47748" x2="86749" y2="51502"/>
                        <a14:backgroundMark x1="80952" y1="49785" x2="81100" y2="51467"/>
                        <a14:backgroundMark x1="79089" y1="49356" x2="78675" y2="52575"/>
                        <a14:backgroundMark x1="47619" y1="65451" x2="48033" y2="68026"/>
                        <a14:backgroundMark x1="30642" y1="71888" x2="30642" y2="72747"/>
                        <a14:backgroundMark x1="28157" y1="70815" x2="28157" y2="72318"/>
                        <a14:backgroundMark x1="21344" y1="72646" x2="23602" y2="33047"/>
                        <a14:backgroundMark x1="21118" y1="76609" x2="21183" y2="75465"/>
                        <a14:backgroundMark x1="35234" y1="65647" x2="37474" y2="48069"/>
                        <a14:backgroundMark x1="34576" y1="70815" x2="34989" y2="67573"/>
                        <a14:backgroundMark x1="40388" y1="64958" x2="42029" y2="46996"/>
                        <a14:backgroundMark x1="45280" y1="63519" x2="46998" y2="44421"/>
                        <a14:backgroundMark x1="45132" y1="65166" x2="45164" y2="64807"/>
                        <a14:backgroundMark x1="48233" y1="61588" x2="47619" y2="56652"/>
                        <a14:backgroundMark x1="48447" y1="63305" x2="48394" y2="62876"/>
                        <a14:backgroundMark x1="52588" y1="59442" x2="52795" y2="47854"/>
                        <a14:backgroundMark x1="57738" y1="52043" x2="57971" y2="46567"/>
                        <a14:backgroundMark x1="57350" y1="61159" x2="57571" y2="55981"/>
                        <a14:backgroundMark x1="62162" y1="53166" x2="63975" y2="42060"/>
                        <a14:backgroundMark x1="60041" y1="56867" x2="60041" y2="56867"/>
                        <a14:backgroundMark x1="59834" y1="56438" x2="59834" y2="56438"/>
                        <a14:backgroundMark x1="57968" y1="59465" x2="57764" y2="61159"/>
                        <a14:backgroundMark x1="58385" y1="56009" x2="58226" y2="57324"/>
                        <a14:backgroundMark x1="58630" y1="56137" x2="58592" y2="56438"/>
                        <a14:backgroundMark x1="59213" y1="51502" x2="59101" y2="52389"/>
                        <a14:backgroundMark x1="72257" y1="50644" x2="72257" y2="51502"/>
                        <a14:backgroundMark x1="72257" y1="48712" x2="72257" y2="50858"/>
                        <a14:backgroundMark x1="54451" y1="60086" x2="54451" y2="60086"/>
                        <a14:backgroundMark x1="30642" y1="68455" x2="29814" y2="64592"/>
                        <a14:backgroundMark x1="31470" y1="68670" x2="31263" y2="65021"/>
                        <a14:backgroundMark x1="36029" y1="72197" x2="35757" y2="70599"/>
                        <a14:backgroundMark x1="32712" y1="75536" x2="32712" y2="74802"/>
                        <a14:backgroundMark x1="35593" y1="75820" x2="35611" y2="75966"/>
                        <a14:backgroundMark x1="35404" y1="74249" x2="35451" y2="74640"/>
                        <a14:backgroundMark x1="34161" y1="74034" x2="34020" y2="75205"/>
                        <a14:backgroundMark x1="30021" y1="67382" x2="29814" y2="68455"/>
                        <a14:backgroundMark x1="46400" y1="64807" x2="46226" y2="65213"/>
                        <a14:backgroundMark x1="46584" y1="63519" x2="46584" y2="63519"/>
                        <a14:backgroundMark x1="46584" y1="63090" x2="46584" y2="63090"/>
                        <a14:backgroundMark x1="48299" y1="63519" x2="48240" y2="63090"/>
                        <a14:backgroundMark x1="49275" y1="59871" x2="48654" y2="62017"/>
                        <a14:backgroundMark x1="49068" y1="61588" x2="48861" y2="62446"/>
                        <a14:backgroundMark x1="40373" y1="64957" x2="40373" y2="62876"/>
                        <a14:backgroundMark x1="38716" y1="64163" x2="38924" y2="64882"/>
                        <a14:backgroundMark x1="50725" y1="60086" x2="50725" y2="60944"/>
                        <a14:backgroundMark x1="51967" y1="60086" x2="51967" y2="58155"/>
                        <a14:backgroundMark x1="53002" y1="60300" x2="52381" y2="57940"/>
                        <a14:backgroundMark x1="53416" y1="57511" x2="53002" y2="59442"/>
                        <a14:backgroundMark x1="53830" y1="56867" x2="53830" y2="56867"/>
                        <a14:backgroundMark x1="53623" y1="57511" x2="53623" y2="57511"/>
                        <a14:backgroundMark x1="50725" y1="59657" x2="50725" y2="59657"/>
                        <a14:backgroundMark x1="50725" y1="59442" x2="50725" y2="59442"/>
                        <a14:backgroundMark x1="52795" y1="60944" x2="52795" y2="60944"/>
                        <a14:backgroundMark x1="54451" y1="59871" x2="54451" y2="59871"/>
                        <a14:backgroundMark x1="31470" y1="75322" x2="32091" y2="80043"/>
                        <a14:backgroundMark x1="32919" y1="73272" x2="32919" y2="73605"/>
                        <a14:backgroundMark x1="34746" y1="72008" x2="34611" y2="70890"/>
                        <a14:backgroundMark x1="29607" y1="69313" x2="29607" y2="67811"/>
                        <a14:backgroundMark x1="61491" y1="57511" x2="61491" y2="57511"/>
                        <a14:backgroundMark x1="61698" y1="58155" x2="61698" y2="58155"/>
                        <a14:backgroundMark x1="61491" y1="59013" x2="61491" y2="59013"/>
                        <a14:backgroundMark x1="61491" y1="59657" x2="61491" y2="59657"/>
                        <a14:backgroundMark x1="59420" y1="52146" x2="59420" y2="52146"/>
                        <a14:backgroundMark x1="58422" y1="56107" x2="58385" y2="56223"/>
                        <a14:backgroundMark x1="59420" y1="53004" x2="58893" y2="54643"/>
                        <a14:backgroundMark x1="58799" y1="55150" x2="58385" y2="56223"/>
                        <a14:backgroundMark x1="60041" y1="54936" x2="59834" y2="56867"/>
                        <a14:backgroundMark x1="61698" y1="57296" x2="61698" y2="57296"/>
                        <a14:backgroundMark x1="61905" y1="57725" x2="61905" y2="57725"/>
                        <a14:backgroundMark x1="61491" y1="58798" x2="61491" y2="58798"/>
                        <a14:backgroundMark x1="74787" y1="51502" x2="75155" y2="32618"/>
                        <a14:backgroundMark x1="84172" y1="45269" x2="83230" y2="32403"/>
                        <a14:backgroundMark x1="84472" y1="49356" x2="84333" y2="47461"/>
                        <a14:backgroundMark x1="90269" y1="50215" x2="88850" y2="54207"/>
                        <a14:backgroundMark x1="93168" y1="41202" x2="92547" y2="45279"/>
                        <a14:backgroundMark x1="90683" y1="44635" x2="90683" y2="44635"/>
                        <a14:backgroundMark x1="91207" y1="38828" x2="90890" y2="39485"/>
                        <a14:backgroundMark x1="92754" y1="35622" x2="92588" y2="35966"/>
                        <a14:backgroundMark x1="92444" y1="34335" x2="92340" y2="35408"/>
                        <a14:backgroundMark x1="92961" y1="32618" x2="92806" y2="33262"/>
                        <a14:backgroundMark x1="46377" y1="63734" x2="46377" y2="64163"/>
                        <a14:backgroundMark x1="46377" y1="64163" x2="46377" y2="64592"/>
                        <a14:backgroundMark x1="48447" y1="64592" x2="48240" y2="61588"/>
                        <a14:backgroundMark x1="59627" y1="51931" x2="59420" y2="52361"/>
                        <a14:backgroundMark x1="60041" y1="54506" x2="60041" y2="54506"/>
                        <a14:backgroundMark x1="72257" y1="48283" x2="72257" y2="48283"/>
                        <a14:backgroundMark x1="72257" y1="47854" x2="72257" y2="47854"/>
                        <a14:backgroundMark x1="80124" y1="47854" x2="79503" y2="45708"/>
                        <a14:backgroundMark x1="79917" y1="47210" x2="79917" y2="47210"/>
                        <a14:backgroundMark x1="80124" y1="47210" x2="80124" y2="47210"/>
                        <a14:backgroundMark x1="84106" y1="52839" x2="84265" y2="50858"/>
                        <a14:backgroundMark x1="84926" y1="47537" x2="84886" y2="48283"/>
                        <a14:backgroundMark x1="85093" y1="44421" x2="85042" y2="45381"/>
                        <a14:backgroundMark x1="84787" y1="47443" x2="84679" y2="47854"/>
                        <a14:backgroundMark x1="86542" y1="47317" x2="86542" y2="47639"/>
                        <a14:backgroundMark x1="85127" y1="47210" x2="85093" y2="47425"/>
                        <a14:backgroundMark x1="85052" y1="54733" x2="84265" y2="57296"/>
                        <a14:backgroundMark x1="85714" y1="52575" x2="85509" y2="53243"/>
                        <a14:backgroundMark x1="22153" y1="71245" x2="21946" y2="74034"/>
                        <a14:backgroundMark x1="47826" y1="69099" x2="47730" y2="71483"/>
                        <a14:backgroundMark x1="37996" y1="70172" x2="38095" y2="72747"/>
                        <a14:backgroundMark x1="37888" y1="67382" x2="37895" y2="67559"/>
                        <a14:backgroundMark x1="38095" y1="72747" x2="38095" y2="72961"/>
                        <a14:backgroundMark x1="40373" y1="72318" x2="40125" y2="70172"/>
                        <a14:backgroundMark x1="39752" y1="66953" x2="40580" y2="63090"/>
                        <a14:backgroundMark x1="42236" y1="70601" x2="43478" y2="80258"/>
                        <a14:backgroundMark x1="42305" y1="70172" x2="42443" y2="71888"/>
                        <a14:backgroundMark x1="45756" y1="73820" x2="45756" y2="73820"/>
                        <a14:backgroundMark x1="45549" y1="74893" x2="45549" y2="74893"/>
                        <a14:backgroundMark x1="43892" y1="72103" x2="43892" y2="72103"/>
                        <a14:backgroundMark x1="40166" y1="73605" x2="40166" y2="73605"/>
                        <a14:backgroundMark x1="40166" y1="74034" x2="40166" y2="74034"/>
                        <a14:backgroundMark x1="36025" y1="72961" x2="36025" y2="72961"/>
                        <a14:backgroundMark x1="36232" y1="73605" x2="36232" y2="73605"/>
                        <a14:backgroundMark x1="37888" y1="67167" x2="37888" y2="67167"/>
                        <a14:backgroundMark x1="37888" y1="66524" x2="37888" y2="66524"/>
                        <a14:backgroundMark x1="37888" y1="66094" x2="37888" y2="66094"/>
                        <a14:backgroundMark x1="42236" y1="66094" x2="42236" y2="66094"/>
                        <a14:backgroundMark x1="17805" y1="68884" x2="17805" y2="68884"/>
                        <a14:backgroundMark x1="16563" y1="68455" x2="15528" y2="70815"/>
                        <a14:backgroundMark x1="15735" y1="70815" x2="15528" y2="73605"/>
                        <a14:backgroundMark x1="42236" y1="69742" x2="42236" y2="70601"/>
                        <a14:backgroundMark x1="40166" y1="74249" x2="40166" y2="74249"/>
                        <a14:backgroundMark x1="42236" y1="65451" x2="42236" y2="65451"/>
                        <a14:backgroundMark x1="38095" y1="66953" x2="37953" y2="67543"/>
                        <a14:backgroundMark x1="42236" y1="69099" x2="42236" y2="69099"/>
                        <a14:backgroundMark x1="42236" y1="66524" x2="42236" y2="66738"/>
                        <a14:backgroundMark x1="42236" y1="66953" x2="42443" y2="67382"/>
                        <a14:backgroundMark x1="38095" y1="67811" x2="38302" y2="69099"/>
                        <a14:backgroundMark x1="76812" y1="63734" x2="76812" y2="63734"/>
                        <a14:backgroundMark x1="85507" y1="43991" x2="85300" y2="45494"/>
                        <a14:backgroundMark x1="85300" y1="45064" x2="85162" y2="45494"/>
                        <a14:backgroundMark x1="84058" y1="53433" x2="84058" y2="53433"/>
                        <a14:backgroundMark x1="83851" y1="53648" x2="83851" y2="53648"/>
                        <a14:backgroundMark x1="84058" y1="53863" x2="84058" y2="53863"/>
                        <a14:backgroundMark x1="85300" y1="53863" x2="85093" y2="54077"/>
                        <a14:backgroundMark x1="91718" y1="39700" x2="91097" y2="41202"/>
                        <a14:backgroundMark x1="90683" y1="44421" x2="90890" y2="44850"/>
                        <a14:backgroundMark x1="90269" y1="46352" x2="90683" y2="43991"/>
                        <a14:backgroundMark x1="90683" y1="45064" x2="90683" y2="45064"/>
                        <a14:backgroundMark x1="90683" y1="45279" x2="90683" y2="45279"/>
                        <a14:backgroundMark x1="90269" y1="46137" x2="90269" y2="46137"/>
                        <a14:backgroundMark x1="90269" y1="45923" x2="90269" y2="45923"/>
                        <a14:backgroundMark x1="90476" y1="45923" x2="90476" y2="45923"/>
                        <a14:backgroundMark x1="93996" y1="37983" x2="94203" y2="40129"/>
                        <a14:backgroundMark x1="93996" y1="37554" x2="93996" y2="37554"/>
                        <a14:backgroundMark x1="93789" y1="36052" x2="93789" y2="36052"/>
                        <a14:backgroundMark x1="93789" y1="35193" x2="93789" y2="35193"/>
                        <a14:backgroundMark x1="93789" y1="37339" x2="93789" y2="37339"/>
                        <a14:backgroundMark x1="93789" y1="36695" x2="93789" y2="36695"/>
                        <a14:backgroundMark x1="94079" y1="33262" x2="94203" y2="32618"/>
                        <a14:backgroundMark x1="92547" y1="36052" x2="92547" y2="36481"/>
                        <a14:backgroundMark x1="85300" y1="45064" x2="84886" y2="47854"/>
                        <a14:backgroundMark x1="86542" y1="46567" x2="86542" y2="47425"/>
                        <a14:backgroundMark x1="70562" y1="54229" x2="70600" y2="54506"/>
                        <a14:backgroundMark x1="70427" y1="54195" x2="70393" y2="54721"/>
                        <a14:backgroundMark x1="70393" y1="53564" x2="70393" y2="54077"/>
                        <a14:backgroundMark x1="70600" y1="53863" x2="70600" y2="53863"/>
                        <a14:backgroundMark x1="70186" y1="53219" x2="70186" y2="53863"/>
                        <a14:backgroundMark x1="70186" y1="50858" x2="70186" y2="51502"/>
                        <a14:backgroundMark x1="71843" y1="52361" x2="71843" y2="53433"/>
                        <a14:backgroundMark x1="71843" y1="52575" x2="71843" y2="52575"/>
                        <a14:backgroundMark x1="75155" y1="54721" x2="75155" y2="54721"/>
                        <a14:backgroundMark x1="76605" y1="53433" x2="76605" y2="53433"/>
                        <a14:backgroundMark x1="76398" y1="53433" x2="76398" y2="53433"/>
                        <a14:backgroundMark x1="59627" y1="52146" x2="59627" y2="52146"/>
                        <a14:backgroundMark x1="63354" y1="53004" x2="63354" y2="53004"/>
                        <a14:backgroundMark x1="63768" y1="55365" x2="63768" y2="55365"/>
                      </a14:backgroundRemoval>
                    </a14:imgEffect>
                    <a14:imgEffect>
                      <a14:sharpenSoften amount="29000"/>
                    </a14:imgEffect>
                    <a14:imgEffect>
                      <a14:brightnessContrast contrast="-36000"/>
                    </a14:imgEffect>
                  </a14:imgLayer>
                </a14:imgProps>
              </a:ext>
              <a:ext uri="{28A0092B-C50C-407E-A947-70E740481C1C}">
                <a14:useLocalDpi xmlns:a14="http://schemas.microsoft.com/office/drawing/2010/main" val="0"/>
              </a:ext>
            </a:extLst>
          </a:blip>
          <a:srcRect l="14725" t="32804" r="5210" b="17576"/>
          <a:stretch/>
        </p:blipFill>
        <p:spPr>
          <a:xfrm>
            <a:off x="1067716" y="2793613"/>
            <a:ext cx="5529124" cy="3368480"/>
          </a:xfrm>
          <a:prstGeom prst="rect">
            <a:avLst/>
          </a:prstGeom>
          <a:effectLst>
            <a:glow rad="50800">
              <a:srgbClr val="A591BD">
                <a:alpha val="83000"/>
              </a:srgbClr>
            </a:glow>
          </a:effectLst>
        </p:spPr>
      </p:pic>
      <p:sp>
        <p:nvSpPr>
          <p:cNvPr id="26" name="Rectangle 25"/>
          <p:cNvSpPr/>
          <p:nvPr/>
        </p:nvSpPr>
        <p:spPr>
          <a:xfrm>
            <a:off x="6556957" y="1685950"/>
            <a:ext cx="288690" cy="4715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3714719" y="5489827"/>
            <a:ext cx="1178210" cy="253916"/>
          </a:xfrm>
          <a:prstGeom prst="rect">
            <a:avLst/>
          </a:prstGeom>
          <a:noFill/>
        </p:spPr>
        <p:txBody>
          <a:bodyPr wrap="square" rtlCol="0">
            <a:spAutoFit/>
          </a:bodyPr>
          <a:lstStyle/>
          <a:p>
            <a:r>
              <a:rPr lang="en-CA" sz="1050" b="1" dirty="0">
                <a:latin typeface="Arial" panose="020B0604020202020204" pitchFamily="34" charset="0"/>
                <a:cs typeface="Arial" panose="020B0604020202020204" pitchFamily="34" charset="0"/>
              </a:rPr>
              <a:t>El Niño</a:t>
            </a:r>
          </a:p>
        </p:txBody>
      </p:sp>
      <p:sp>
        <p:nvSpPr>
          <p:cNvPr id="36" name="Rectangle 35"/>
          <p:cNvSpPr/>
          <p:nvPr/>
        </p:nvSpPr>
        <p:spPr>
          <a:xfrm>
            <a:off x="1131108" y="1876221"/>
            <a:ext cx="5425849" cy="452545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54" name="Picture 14" descr="https://oceanspirit.com.au/images/map_great_barrier_reef.gif"/>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82" b="89651" l="32797" r="92797">
                        <a14:foregroundMark x1="36271" y1="2717" x2="33559" y2="7633"/>
                        <a14:foregroundMark x1="45678" y1="1811" x2="45678" y2="8279"/>
                        <a14:foregroundMark x1="39407" y1="8021" x2="38814" y2="11902"/>
                        <a14:foregroundMark x1="35169" y1="10608" x2="35169" y2="12549"/>
                        <a14:foregroundMark x1="35424" y1="17853" x2="38898" y2="18758"/>
                        <a14:foregroundMark x1="46695" y1="14489" x2="45254" y2="16818"/>
                        <a14:foregroundMark x1="35847" y1="24062" x2="39661" y2="23674"/>
                        <a14:foregroundMark x1="48898" y1="24709" x2="48898" y2="24709"/>
                        <a14:foregroundMark x1="48898" y1="24709" x2="48390" y2="26520"/>
                        <a14:foregroundMark x1="49237" y1="25226" x2="48220" y2="27943"/>
                        <a14:foregroundMark x1="35254" y1="32988" x2="48475" y2="39845"/>
                        <a14:foregroundMark x1="49576" y1="37128" x2="45678" y2="40621"/>
                        <a14:foregroundMark x1="39661" y1="31565" x2="37966" y2="35576"/>
                        <a14:foregroundMark x1="37797" y1="39845" x2="45508" y2="47865"/>
                        <a14:foregroundMark x1="42288" y1="42303" x2="39237" y2="45278"/>
                        <a14:foregroundMark x1="56271" y1="51746" x2="55424" y2="55239"/>
                        <a14:foregroundMark x1="57458" y1="43208" x2="56610" y2="45537"/>
                        <a14:foregroundMark x1="55932" y1="45796" x2="54492" y2="46184"/>
                        <a14:foregroundMark x1="55085" y1="48771" x2="53983" y2="49806"/>
                        <a14:foregroundMark x1="47627" y1="56145" x2="47288" y2="57309"/>
                        <a14:foregroundMark x1="38390" y1="18499" x2="40932" y2="17594"/>
                        <a14:foregroundMark x1="36610" y1="22639" x2="36610" y2="25356"/>
                        <a14:foregroundMark x1="36610" y1="32083" x2="36949" y2="35188"/>
                        <a14:foregroundMark x1="35254" y1="34799" x2="35000" y2="36093"/>
                        <a14:foregroundMark x1="36695" y1="45796" x2="37458" y2="47865"/>
                        <a14:foregroundMark x1="38051" y1="11125" x2="40339" y2="13325"/>
                        <a14:foregroundMark x1="45847" y1="13583" x2="47034" y2="16818"/>
                        <a14:foregroundMark x1="45847" y1="1811" x2="45085" y2="3105"/>
                        <a14:foregroundMark x1="45508" y1="4657" x2="43136" y2="7633"/>
                        <a14:foregroundMark x1="39068" y1="8926" x2="38559" y2="9056"/>
                        <a14:foregroundMark x1="40085" y1="11902" x2="38220" y2="12419"/>
                        <a14:foregroundMark x1="34576" y1="15524" x2="34915" y2="18370"/>
                        <a14:foregroundMark x1="35169" y1="18758" x2="36949" y2="19276"/>
                        <a14:foregroundMark x1="35593" y1="12549" x2="34915" y2="11255"/>
                        <a14:foregroundMark x1="37542" y1="3493" x2="34407" y2="6339"/>
                        <a14:foregroundMark x1="34068" y1="8150" x2="32797" y2="8021"/>
                        <a14:foregroundMark x1="44576" y1="2975" x2="44746" y2="3752"/>
                        <a14:backgroundMark x1="42034" y1="51488" x2="38305" y2="78913"/>
                        <a14:backgroundMark x1="46441" y1="47865" x2="56864" y2="85252"/>
                        <a14:backgroundMark x1="45339" y1="50194" x2="43559" y2="90686"/>
                        <a14:backgroundMark x1="39661" y1="47995" x2="36102" y2="73997"/>
                        <a14:backgroundMark x1="34407" y1="29107" x2="43051" y2="28331"/>
                        <a14:backgroundMark x1="42458" y1="25356" x2="50339" y2="19405"/>
                        <a14:backgroundMark x1="47542" y1="31177" x2="57627" y2="37387"/>
                        <a14:backgroundMark x1="52881" y1="44243" x2="50339" y2="56662"/>
                        <a14:backgroundMark x1="52288" y1="48900" x2="68559" y2="57439"/>
                        <a14:backgroundMark x1="41186" y1="13325" x2="39915" y2="0"/>
                        <a14:backgroundMark x1="36017" y1="10349" x2="39407" y2="4787"/>
                        <a14:backgroundMark x1="39407" y1="39069" x2="42458" y2="39457"/>
                      </a14:backgroundRemoval>
                    </a14:imgEffect>
                  </a14:imgLayer>
                </a14:imgProps>
              </a:ext>
              <a:ext uri="{28A0092B-C50C-407E-A947-70E740481C1C}">
                <a14:useLocalDpi xmlns:a14="http://schemas.microsoft.com/office/drawing/2010/main" val="0"/>
              </a:ext>
            </a:extLst>
          </a:blip>
          <a:srcRect l="29161" r="47475" b="43777"/>
          <a:stretch/>
        </p:blipFill>
        <p:spPr bwMode="auto">
          <a:xfrm rot="21047999">
            <a:off x="7235503" y="2251263"/>
            <a:ext cx="285653" cy="5635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94839" y="70108"/>
            <a:ext cx="1308809" cy="26161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 P. Reid. 2012</a:t>
            </a:r>
          </a:p>
        </p:txBody>
      </p:sp>
      <p:pic>
        <p:nvPicPr>
          <p:cNvPr id="51" name="Picture 5" descr="https://cds.nccs.nasa.gov/wp-content/uploads/2013/08/Nasa-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3757" y="5746805"/>
            <a:ext cx="726132" cy="62167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812650" y="5931260"/>
            <a:ext cx="795248" cy="461665"/>
          </a:xfrm>
          <a:prstGeom prst="rect">
            <a:avLst/>
          </a:prstGeom>
          <a:noFill/>
        </p:spPr>
        <p:txBody>
          <a:bodyPr wrap="square" rtlCol="0">
            <a:spAutoFit/>
          </a:bodyPr>
          <a:lstStyle/>
          <a:p>
            <a:pPr algn="ctr"/>
            <a:r>
              <a:rPr lang="en-CA" sz="1200" b="1" dirty="0">
                <a:latin typeface="Arial" panose="020B0604020202020204" pitchFamily="34" charset="0"/>
                <a:cs typeface="Arial" panose="020B0604020202020204" pitchFamily="34" charset="0"/>
              </a:rPr>
              <a:t>NASA GISS</a:t>
            </a:r>
          </a:p>
        </p:txBody>
      </p:sp>
      <p:pic>
        <p:nvPicPr>
          <p:cNvPr id="35" name="Picture 34"/>
          <p:cNvPicPr>
            <a:picLocks noChangeAspect="1"/>
          </p:cNvPicPr>
          <p:nvPr/>
        </p:nvPicPr>
        <p:blipFill>
          <a:blip r:embed="rId12"/>
          <a:stretch>
            <a:fillRect/>
          </a:stretch>
        </p:blipFill>
        <p:spPr>
          <a:xfrm>
            <a:off x="1131108" y="1540199"/>
            <a:ext cx="5465734" cy="420072"/>
          </a:xfrm>
          <a:prstGeom prst="rect">
            <a:avLst/>
          </a:prstGeom>
          <a:effectLst>
            <a:softEdge rad="12700"/>
          </a:effectLst>
        </p:spPr>
      </p:pic>
      <p:sp>
        <p:nvSpPr>
          <p:cNvPr id="30" name="TextBox 29"/>
          <p:cNvSpPr txBox="1"/>
          <p:nvPr/>
        </p:nvSpPr>
        <p:spPr>
          <a:xfrm>
            <a:off x="146717" y="1370691"/>
            <a:ext cx="160633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vs. 1881-1920 </a:t>
            </a:r>
          </a:p>
        </p:txBody>
      </p:sp>
      <p:sp>
        <p:nvSpPr>
          <p:cNvPr id="10" name="TextBox 9"/>
          <p:cNvSpPr txBox="1"/>
          <p:nvPr/>
        </p:nvSpPr>
        <p:spPr>
          <a:xfrm>
            <a:off x="5296817" y="1829141"/>
            <a:ext cx="1260140" cy="461665"/>
          </a:xfrm>
          <a:prstGeom prst="rect">
            <a:avLst/>
          </a:prstGeom>
          <a:noFill/>
        </p:spPr>
        <p:txBody>
          <a:bodyPr wrap="square" rtlCol="0">
            <a:spAutoFit/>
          </a:bodyPr>
          <a:lstStyle/>
          <a:p>
            <a:pPr algn="r"/>
            <a:r>
              <a:rPr lang="en-CA" sz="1200" b="1" dirty="0">
                <a:latin typeface="Arial" panose="020B0604020202020204" pitchFamily="34" charset="0"/>
                <a:cs typeface="Arial" panose="020B0604020202020204" pitchFamily="34" charset="0"/>
              </a:rPr>
              <a:t>El Niño </a:t>
            </a:r>
          </a:p>
          <a:p>
            <a:pPr algn="r"/>
            <a:r>
              <a:rPr lang="en-CA" sz="1200" b="1" dirty="0">
                <a:latin typeface="Arial" panose="020B0604020202020204" pitchFamily="34" charset="0"/>
                <a:cs typeface="Arial" panose="020B0604020202020204" pitchFamily="34" charset="0"/>
              </a:rPr>
              <a:t>influence</a:t>
            </a:r>
          </a:p>
        </p:txBody>
      </p:sp>
      <p:sp>
        <p:nvSpPr>
          <p:cNvPr id="38" name="TextBox 37"/>
          <p:cNvSpPr txBox="1"/>
          <p:nvPr/>
        </p:nvSpPr>
        <p:spPr>
          <a:xfrm>
            <a:off x="6845647" y="5110135"/>
            <a:ext cx="2286965" cy="369332"/>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Great Barrier Reef</a:t>
            </a:r>
          </a:p>
        </p:txBody>
      </p:sp>
      <p:cxnSp>
        <p:nvCxnSpPr>
          <p:cNvPr id="41" name="Straight Arrow Connector 40"/>
          <p:cNvCxnSpPr/>
          <p:nvPr/>
        </p:nvCxnSpPr>
        <p:spPr>
          <a:xfrm>
            <a:off x="3794948" y="5679814"/>
            <a:ext cx="77705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F49EDE-5BE7-4F11-82A8-E16D27833928}"/>
              </a:ext>
            </a:extLst>
          </p:cNvPr>
          <p:cNvSpPr/>
          <p:nvPr/>
        </p:nvSpPr>
        <p:spPr>
          <a:xfrm>
            <a:off x="6721280" y="5044859"/>
            <a:ext cx="2574397" cy="329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F118819F-B8CC-446D-8AB1-1E499013BD39}"/>
              </a:ext>
            </a:extLst>
          </p:cNvPr>
          <p:cNvPicPr>
            <a:picLocks noChangeAspect="1"/>
          </p:cNvPicPr>
          <p:nvPr/>
        </p:nvPicPr>
        <p:blipFill rotWithShape="1">
          <a:blip r:embed="rId13"/>
          <a:srcRect l="14345" t="8440" r="9666" b="19818"/>
          <a:stretch/>
        </p:blipFill>
        <p:spPr>
          <a:xfrm>
            <a:off x="6914974" y="5080674"/>
            <a:ext cx="1976188" cy="1321423"/>
          </a:xfrm>
          <a:prstGeom prst="rect">
            <a:avLst/>
          </a:prstGeom>
        </p:spPr>
      </p:pic>
      <p:sp>
        <p:nvSpPr>
          <p:cNvPr id="4" name="TextBox 3">
            <a:extLst>
              <a:ext uri="{FF2B5EF4-FFF2-40B4-BE49-F238E27FC236}">
                <a16:creationId xmlns:a16="http://schemas.microsoft.com/office/drawing/2014/main" id="{CDBE6FB6-5E31-4141-935D-6731C8AA07FB}"/>
              </a:ext>
            </a:extLst>
          </p:cNvPr>
          <p:cNvSpPr txBox="1"/>
          <p:nvPr/>
        </p:nvSpPr>
        <p:spPr>
          <a:xfrm>
            <a:off x="6845647" y="1265248"/>
            <a:ext cx="258704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2017 El Niño</a:t>
            </a:r>
          </a:p>
        </p:txBody>
      </p:sp>
      <p:sp>
        <p:nvSpPr>
          <p:cNvPr id="44" name="TextBox 43">
            <a:extLst>
              <a:ext uri="{FF2B5EF4-FFF2-40B4-BE49-F238E27FC236}">
                <a16:creationId xmlns:a16="http://schemas.microsoft.com/office/drawing/2014/main" id="{8B4DAE64-56D9-49CC-A6D5-E44719FC7DD9}"/>
              </a:ext>
            </a:extLst>
          </p:cNvPr>
          <p:cNvSpPr txBox="1"/>
          <p:nvPr/>
        </p:nvSpPr>
        <p:spPr>
          <a:xfrm>
            <a:off x="6741932" y="4884253"/>
            <a:ext cx="1976952" cy="415498"/>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SST March </a:t>
            </a:r>
          </a:p>
          <a:p>
            <a:r>
              <a:rPr lang="en-US" sz="1050" b="1" dirty="0">
                <a:latin typeface="Arial" panose="020B0604020202020204" pitchFamily="34" charset="0"/>
                <a:cs typeface="Arial" panose="020B0604020202020204" pitchFamily="34" charset="0"/>
              </a:rPr>
              <a:t>2017</a:t>
            </a:r>
          </a:p>
        </p:txBody>
      </p:sp>
      <p:sp>
        <p:nvSpPr>
          <p:cNvPr id="45" name="Rectangle 44">
            <a:extLst>
              <a:ext uri="{FF2B5EF4-FFF2-40B4-BE49-F238E27FC236}">
                <a16:creationId xmlns:a16="http://schemas.microsoft.com/office/drawing/2014/main" id="{C0D0F057-B44D-4757-8BEB-C402C5FC1F5C}"/>
              </a:ext>
            </a:extLst>
          </p:cNvPr>
          <p:cNvSpPr/>
          <p:nvPr/>
        </p:nvSpPr>
        <p:spPr>
          <a:xfrm>
            <a:off x="6829037" y="6450307"/>
            <a:ext cx="1003801" cy="215444"/>
          </a:xfrm>
          <a:prstGeom prst="rect">
            <a:avLst/>
          </a:prstGeom>
        </p:spPr>
        <p:txBody>
          <a:bodyPr wrap="none">
            <a:spAutoFit/>
          </a:bodyPr>
          <a:lstStyle/>
          <a:p>
            <a:r>
              <a:rPr lang="en-US" sz="800" b="1" dirty="0">
                <a:latin typeface="Arial" panose="020B0604020202020204" pitchFamily="34" charset="0"/>
                <a:cs typeface="Arial" panose="020B0604020202020204" pitchFamily="34" charset="0"/>
              </a:rPr>
              <a:t>iri.columbia.edu/</a:t>
            </a:r>
          </a:p>
        </p:txBody>
      </p:sp>
      <p:sp>
        <p:nvSpPr>
          <p:cNvPr id="11" name="TextBox 10">
            <a:extLst>
              <a:ext uri="{FF2B5EF4-FFF2-40B4-BE49-F238E27FC236}">
                <a16:creationId xmlns:a16="http://schemas.microsoft.com/office/drawing/2014/main" id="{8BBDDBC3-781C-4F12-B94F-7AC7B335FD9D}"/>
              </a:ext>
            </a:extLst>
          </p:cNvPr>
          <p:cNvSpPr txBox="1"/>
          <p:nvPr/>
        </p:nvSpPr>
        <p:spPr>
          <a:xfrm>
            <a:off x="6991879" y="3598935"/>
            <a:ext cx="226340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Great Barrier Reef</a:t>
            </a:r>
          </a:p>
        </p:txBody>
      </p:sp>
      <p:pic>
        <p:nvPicPr>
          <p:cNvPr id="46" name="Picture 45">
            <a:extLst>
              <a:ext uri="{FF2B5EF4-FFF2-40B4-BE49-F238E27FC236}">
                <a16:creationId xmlns:a16="http://schemas.microsoft.com/office/drawing/2014/main" id="{0A6EE0B4-C799-46AD-A6D6-67A75B081B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29430" y="6482074"/>
            <a:ext cx="903182" cy="316113"/>
          </a:xfrm>
          <a:prstGeom prst="rect">
            <a:avLst/>
          </a:prstGeom>
        </p:spPr>
      </p:pic>
    </p:spTree>
    <p:extLst>
      <p:ext uri="{BB962C8B-B14F-4D97-AF65-F5344CB8AC3E}">
        <p14:creationId xmlns:p14="http://schemas.microsoft.com/office/powerpoint/2010/main" val="1017031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mparison 0-700 m and 0-2000 m Global Ocean Heat Content 1955-present"/>
          <p:cNvPicPr>
            <a:picLocks noChangeAspect="1" noChangeArrowheads="1"/>
          </p:cNvPicPr>
          <p:nvPr/>
        </p:nvPicPr>
        <p:blipFill rotWithShape="1">
          <a:blip r:embed="rId2">
            <a:extLst>
              <a:ext uri="{28A0092B-C50C-407E-A947-70E740481C1C}">
                <a14:useLocalDpi xmlns:a14="http://schemas.microsoft.com/office/drawing/2010/main" val="0"/>
              </a:ext>
            </a:extLst>
          </a:blip>
          <a:srcRect l="7201" t="4453" r="3172"/>
          <a:stretch/>
        </p:blipFill>
        <p:spPr bwMode="auto">
          <a:xfrm>
            <a:off x="3426349" y="1077862"/>
            <a:ext cx="5717651" cy="43112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ox 3.1 Fig 1) Plot of energy accumulation in ZJ (1 ZJ = 1021 J) within distinct components of Earth’s climate system relative to 1971 and from 1971–2010 unless otherwise indicated. See text for data sources. Ocean warming (heat content change) dominates, with the upper ocean (light blue, above 700 m) contributing more than the deep ocean (dark blue, below 700 m; including below 2000 m estimates starting from 1992). Ice melt (light grey; for glaciers and ice caps, Greenland and Antarctic ice sheet estimates starting from 1992, and Arctic sea ice estimate from 1979–2008); continental (land) warming (orange); and atmospheric warming (purple; estimate starting from 1979) make smaller contributions. Uncertainty in the ocean estimate also dominates the total uncertainty (dot-dashed lines about the error from all five components at 90% confidence interval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16" t="1082" b="-1830"/>
          <a:stretch/>
        </p:blipFill>
        <p:spPr bwMode="auto">
          <a:xfrm>
            <a:off x="-1" y="1196752"/>
            <a:ext cx="3426349" cy="47447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OA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5677071"/>
            <a:ext cx="1906935" cy="5288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18373"/>
            <a:ext cx="9144000" cy="646331"/>
          </a:xfrm>
          <a:prstGeom prst="rect">
            <a:avLst/>
          </a:prstGeom>
          <a:noFill/>
        </p:spPr>
        <p:txBody>
          <a:bodyPr wrap="square" rtlCol="0">
            <a:spAutoFit/>
          </a:bodyPr>
          <a:lstStyle/>
          <a:p>
            <a:pPr algn="ctr"/>
            <a:r>
              <a:rPr lang="en-CA" sz="3600" b="1" dirty="0">
                <a:solidFill>
                  <a:srgbClr val="FF0000"/>
                </a:solidFill>
                <a:latin typeface="Arial" panose="020B0604020202020204" pitchFamily="34" charset="0"/>
                <a:cs typeface="Arial" panose="020B0604020202020204" pitchFamily="34" charset="0"/>
              </a:rPr>
              <a:t>Accelerating* ocean heat </a:t>
            </a:r>
          </a:p>
        </p:txBody>
      </p:sp>
      <p:sp>
        <p:nvSpPr>
          <p:cNvPr id="6" name="TextBox 5"/>
          <p:cNvSpPr txBox="1"/>
          <p:nvPr/>
        </p:nvSpPr>
        <p:spPr>
          <a:xfrm>
            <a:off x="0" y="298818"/>
            <a:ext cx="1447800" cy="646331"/>
          </a:xfrm>
          <a:prstGeom prst="rect">
            <a:avLst/>
          </a:prstGeom>
          <a:noFill/>
        </p:spPr>
        <p:txBody>
          <a:bodyPr wrap="square" rtlCol="0">
            <a:spAutoFit/>
          </a:bodyPr>
          <a:lstStyle/>
          <a:p>
            <a:r>
              <a:rPr lang="en-US" b="1" dirty="0"/>
              <a:t>*L. Cheng, 2017</a:t>
            </a:r>
          </a:p>
        </p:txBody>
      </p:sp>
      <p:sp>
        <p:nvSpPr>
          <p:cNvPr id="8" name="TextBox 7">
            <a:extLst>
              <a:ext uri="{FF2B5EF4-FFF2-40B4-BE49-F238E27FC236}">
                <a16:creationId xmlns:a16="http://schemas.microsoft.com/office/drawing/2014/main" id="{71B87773-E5E5-4F1D-9DA0-7E6C2A4F5641}"/>
              </a:ext>
            </a:extLst>
          </p:cNvPr>
          <p:cNvSpPr txBox="1"/>
          <p:nvPr/>
        </p:nvSpPr>
        <p:spPr>
          <a:xfrm>
            <a:off x="525041" y="5931471"/>
            <a:ext cx="2376264"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IPCC AR5 WG1 Box 3.1 Figure 1. </a:t>
            </a:r>
          </a:p>
        </p:txBody>
      </p:sp>
      <p:sp>
        <p:nvSpPr>
          <p:cNvPr id="9" name="TextBox 8">
            <a:extLst>
              <a:ext uri="{FF2B5EF4-FFF2-40B4-BE49-F238E27FC236}">
                <a16:creationId xmlns:a16="http://schemas.microsoft.com/office/drawing/2014/main" id="{5F6E46B3-02FA-437A-BB6C-D3753DCABFE9}"/>
              </a:ext>
            </a:extLst>
          </p:cNvPr>
          <p:cNvSpPr txBox="1"/>
          <p:nvPr/>
        </p:nvSpPr>
        <p:spPr>
          <a:xfrm>
            <a:off x="6228184" y="2330527"/>
            <a:ext cx="1206773" cy="646331"/>
          </a:xfrm>
          <a:prstGeom prst="rect">
            <a:avLst/>
          </a:prstGeom>
          <a:noFill/>
          <a:ln>
            <a:solidFill>
              <a:srgbClr val="C00000"/>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From 1990 heat goes deeper faster</a:t>
            </a:r>
          </a:p>
        </p:txBody>
      </p:sp>
      <p:sp>
        <p:nvSpPr>
          <p:cNvPr id="10" name="TextBox 9">
            <a:extLst>
              <a:ext uri="{FF2B5EF4-FFF2-40B4-BE49-F238E27FC236}">
                <a16:creationId xmlns:a16="http://schemas.microsoft.com/office/drawing/2014/main" id="{24E0D2EC-C37B-4A44-9EA5-5EE9A820289D}"/>
              </a:ext>
            </a:extLst>
          </p:cNvPr>
          <p:cNvSpPr txBox="1"/>
          <p:nvPr/>
        </p:nvSpPr>
        <p:spPr>
          <a:xfrm>
            <a:off x="7668344" y="1564812"/>
            <a:ext cx="93610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Deeper</a:t>
            </a:r>
          </a:p>
        </p:txBody>
      </p:sp>
      <p:sp>
        <p:nvSpPr>
          <p:cNvPr id="11" name="TextBox 10">
            <a:extLst>
              <a:ext uri="{FF2B5EF4-FFF2-40B4-BE49-F238E27FC236}">
                <a16:creationId xmlns:a16="http://schemas.microsoft.com/office/drawing/2014/main" id="{0E236862-2DCA-4B78-A88C-DD2A3A3C643C}"/>
              </a:ext>
            </a:extLst>
          </p:cNvPr>
          <p:cNvSpPr txBox="1"/>
          <p:nvPr/>
        </p:nvSpPr>
        <p:spPr>
          <a:xfrm>
            <a:off x="7874793" y="2718736"/>
            <a:ext cx="936104" cy="276999"/>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Shallower </a:t>
            </a:r>
          </a:p>
        </p:txBody>
      </p:sp>
      <p:pic>
        <p:nvPicPr>
          <p:cNvPr id="12" name="Picture 11">
            <a:extLst>
              <a:ext uri="{FF2B5EF4-FFF2-40B4-BE49-F238E27FC236}">
                <a16:creationId xmlns:a16="http://schemas.microsoft.com/office/drawing/2014/main" id="{B70B2ACF-462D-40E6-8849-EDA9CEBEAD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2738189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redorbit.com/media/uploads/2014/02/deepocean.jpg"/>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52000"/>
                    </a14:imgEffect>
                  </a14:imgLayer>
                </a14:imgProps>
              </a:ext>
              <a:ext uri="{28A0092B-C50C-407E-A947-70E740481C1C}">
                <a14:useLocalDpi xmlns:a14="http://schemas.microsoft.com/office/drawing/2010/main" val="0"/>
              </a:ext>
            </a:extLst>
          </a:blip>
          <a:srcRect/>
          <a:stretch>
            <a:fillRect/>
          </a:stretch>
        </p:blipFill>
        <p:spPr bwMode="auto">
          <a:xfrm flipH="1">
            <a:off x="1826328" y="618446"/>
            <a:ext cx="5616396" cy="53330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09529" y="1169325"/>
            <a:ext cx="549437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Caused by ocean heat</a:t>
            </a:r>
          </a:p>
        </p:txBody>
      </p:sp>
      <p:pic>
        <p:nvPicPr>
          <p:cNvPr id="8" name="Picture 7"/>
          <p:cNvPicPr preferRelativeResize="0">
            <a:picLocks/>
          </p:cNvPicPr>
          <p:nvPr/>
        </p:nvPicPr>
        <p:blipFill rotWithShape="1">
          <a:blip r:embed="rId4" cstate="print">
            <a:extLst>
              <a:ext uri="{28A0092B-C50C-407E-A947-70E740481C1C}">
                <a14:useLocalDpi xmlns:a14="http://schemas.microsoft.com/office/drawing/2010/main" val="0"/>
              </a:ext>
            </a:extLst>
          </a:blip>
          <a:srcRect l="30104" t="26501" r="63006" b="22333"/>
          <a:stretch/>
        </p:blipFill>
        <p:spPr>
          <a:xfrm>
            <a:off x="611560" y="1941685"/>
            <a:ext cx="999300" cy="4223619"/>
          </a:xfrm>
          <a:prstGeom prst="rect">
            <a:avLst/>
          </a:prstGeom>
        </p:spPr>
      </p:pic>
      <p:sp>
        <p:nvSpPr>
          <p:cNvPr id="18" name="Rectangle 17"/>
          <p:cNvSpPr/>
          <p:nvPr/>
        </p:nvSpPr>
        <p:spPr>
          <a:xfrm>
            <a:off x="3898" y="1731057"/>
            <a:ext cx="1687782" cy="4704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17666" y="27748"/>
            <a:ext cx="9126334" cy="707886"/>
          </a:xfrm>
          <a:prstGeom prst="rect">
            <a:avLst/>
          </a:prstGeom>
          <a:noFill/>
        </p:spPr>
        <p:txBody>
          <a:bodyPr wrap="square" rtlCol="0">
            <a:spAutoFit/>
          </a:bodyPr>
          <a:lstStyle/>
          <a:p>
            <a:pPr algn="ctr"/>
            <a:r>
              <a:rPr lang="en-CA" sz="3600" b="1" dirty="0">
                <a:solidFill>
                  <a:srgbClr val="FF0000"/>
                </a:solidFill>
                <a:latin typeface="Arial" panose="020B0604020202020204" pitchFamily="34" charset="0"/>
                <a:cs typeface="Arial" panose="020B0604020202020204" pitchFamily="34" charset="0"/>
              </a:rPr>
              <a:t>Increasing ocean de-oxygenation</a:t>
            </a:r>
            <a:r>
              <a:rPr lang="en-CA" sz="4000" b="1" dirty="0">
                <a:solidFill>
                  <a:srgbClr val="FF0000"/>
                </a:solidFill>
                <a:latin typeface="Arial" panose="020B0604020202020204" pitchFamily="34" charset="0"/>
                <a:cs typeface="Arial" panose="020B0604020202020204" pitchFamily="34" charset="0"/>
              </a:rPr>
              <a:t> </a:t>
            </a:r>
          </a:p>
        </p:txBody>
      </p:sp>
      <p:sp>
        <p:nvSpPr>
          <p:cNvPr id="24" name="TextBox 23"/>
          <p:cNvSpPr txBox="1"/>
          <p:nvPr/>
        </p:nvSpPr>
        <p:spPr>
          <a:xfrm>
            <a:off x="3470215" y="735634"/>
            <a:ext cx="2880320" cy="369332"/>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(Deep open oceans) </a:t>
            </a:r>
          </a:p>
        </p:txBody>
      </p:sp>
      <p:sp>
        <p:nvSpPr>
          <p:cNvPr id="14" name="TextBox 13"/>
          <p:cNvSpPr txBox="1"/>
          <p:nvPr/>
        </p:nvSpPr>
        <p:spPr>
          <a:xfrm>
            <a:off x="5641638" y="6504300"/>
            <a:ext cx="2777270" cy="307777"/>
          </a:xfrm>
          <a:prstGeom prst="rect">
            <a:avLst/>
          </a:prstGeom>
          <a:noFill/>
        </p:spPr>
        <p:txBody>
          <a:bodyPr wrap="square" rtlCol="0">
            <a:spAutoFit/>
          </a:bodyPr>
          <a:lstStyle/>
          <a:p>
            <a:r>
              <a:rPr lang="en-CA" sz="1400" b="1" dirty="0">
                <a:latin typeface="Arial" panose="020B0604020202020204" pitchFamily="34" charset="0"/>
                <a:cs typeface="Arial" panose="020B0604020202020204" pitchFamily="34" charset="0"/>
              </a:rPr>
              <a:t>IPCC 2014 AR5 Fig 30.9</a:t>
            </a:r>
          </a:p>
        </p:txBody>
      </p:sp>
      <p:pic>
        <p:nvPicPr>
          <p:cNvPr id="29"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22036" t="28759" r="69337" b="18426"/>
          <a:stretch/>
        </p:blipFill>
        <p:spPr bwMode="auto">
          <a:xfrm>
            <a:off x="795289" y="1267873"/>
            <a:ext cx="1008838" cy="486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16300" y="596771"/>
            <a:ext cx="1310028" cy="1200329"/>
          </a:xfrm>
          <a:prstGeom prst="rect">
            <a:avLst/>
          </a:prstGeom>
          <a:noFill/>
        </p:spPr>
        <p:txBody>
          <a:bodyPr wrap="square" rtlCol="0">
            <a:spAutoFit/>
          </a:bodyPr>
          <a:lstStyle/>
          <a:p>
            <a:pPr algn="ctr"/>
            <a:r>
              <a:rPr lang="en-CA" b="1" dirty="0">
                <a:effectLst>
                  <a:glow rad="127000">
                    <a:schemeClr val="bg1"/>
                  </a:glow>
                </a:effectLst>
                <a:latin typeface="Arial" panose="020B0604020202020204" pitchFamily="34" charset="0"/>
                <a:cs typeface="Arial" panose="020B0604020202020204" pitchFamily="34" charset="0"/>
              </a:rPr>
              <a:t>Ocean </a:t>
            </a:r>
          </a:p>
          <a:p>
            <a:pPr algn="ctr"/>
            <a:r>
              <a:rPr lang="en-CA" b="1" dirty="0">
                <a:effectLst>
                  <a:glow rad="127000">
                    <a:schemeClr val="bg1"/>
                  </a:glow>
                </a:effectLst>
                <a:latin typeface="Arial" panose="020B0604020202020204" pitchFamily="34" charset="0"/>
                <a:cs typeface="Arial" panose="020B0604020202020204" pitchFamily="34" charset="0"/>
              </a:rPr>
              <a:t>O2 </a:t>
            </a:r>
          </a:p>
          <a:p>
            <a:pPr algn="ctr"/>
            <a:r>
              <a:rPr lang="en-CA" b="1" dirty="0">
                <a:effectLst>
                  <a:glow rad="127000">
                    <a:schemeClr val="bg1"/>
                  </a:glow>
                </a:effectLst>
                <a:latin typeface="Arial" panose="020B0604020202020204" pitchFamily="34" charset="0"/>
                <a:cs typeface="Arial" panose="020B0604020202020204" pitchFamily="34" charset="0"/>
              </a:rPr>
              <a:t>content </a:t>
            </a:r>
          </a:p>
          <a:p>
            <a:pPr algn="ctr"/>
            <a:r>
              <a:rPr lang="en-CA" b="1" dirty="0">
                <a:effectLst>
                  <a:glow rad="127000">
                    <a:schemeClr val="bg1"/>
                  </a:glow>
                </a:effectLst>
                <a:latin typeface="Arial" panose="020B0604020202020204" pitchFamily="34" charset="0"/>
                <a:cs typeface="Arial" panose="020B0604020202020204" pitchFamily="34" charset="0"/>
              </a:rPr>
              <a:t>% change</a:t>
            </a:r>
          </a:p>
        </p:txBody>
      </p:sp>
      <p:sp>
        <p:nvSpPr>
          <p:cNvPr id="25" name="TextBox 24"/>
          <p:cNvSpPr txBox="1"/>
          <p:nvPr/>
        </p:nvSpPr>
        <p:spPr>
          <a:xfrm>
            <a:off x="3573529" y="2545610"/>
            <a:ext cx="2142526" cy="369332"/>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Deoxygenation</a:t>
            </a:r>
          </a:p>
        </p:txBody>
      </p:sp>
      <p:sp>
        <p:nvSpPr>
          <p:cNvPr id="26" name="Rectangle 25"/>
          <p:cNvSpPr/>
          <p:nvPr/>
        </p:nvSpPr>
        <p:spPr>
          <a:xfrm>
            <a:off x="1010095" y="6232304"/>
            <a:ext cx="7493238" cy="167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2411760" y="1569435"/>
            <a:ext cx="2789029" cy="369332"/>
          </a:xfrm>
          <a:prstGeom prst="rect">
            <a:avLst/>
          </a:prstGeom>
          <a:noFill/>
        </p:spPr>
        <p:txBody>
          <a:bodyPr wrap="square" rtlCol="0">
            <a:spAutoFit/>
          </a:bodyPr>
          <a:lstStyle/>
          <a:p>
            <a:r>
              <a:rPr lang="en-CA" b="1" dirty="0">
                <a:solidFill>
                  <a:srgbClr val="7030A0"/>
                </a:solidFill>
                <a:latin typeface="Arial" panose="020B0604020202020204" pitchFamily="34" charset="0"/>
                <a:cs typeface="Arial" panose="020B0604020202020204" pitchFamily="34" charset="0"/>
              </a:rPr>
              <a:t>O2 content change</a:t>
            </a:r>
          </a:p>
        </p:txBody>
      </p:sp>
      <p:pic>
        <p:nvPicPr>
          <p:cNvPr id="34" name="Picture 1"/>
          <p:cNvPicPr>
            <a:picLocks noChangeAspect="1" noChangeArrowheads="1"/>
          </p:cNvPicPr>
          <p:nvPr/>
        </p:nvPicPr>
        <p:blipFill rotWithShape="1">
          <a:blip r:embed="rId6">
            <a:duotone>
              <a:srgbClr val="8064A2">
                <a:shade val="45000"/>
                <a:satMod val="135000"/>
              </a:srgbClr>
              <a:prstClr val="white"/>
            </a:duotone>
            <a:extLst>
              <a:ext uri="{BEBA8EAE-BF5A-486C-A8C5-ECC9F3942E4B}">
                <a14:imgProps xmlns:a14="http://schemas.microsoft.com/office/drawing/2010/main">
                  <a14:imgLayer r:embed="rId7">
                    <a14:imgEffect>
                      <a14:backgroundRemoval t="30417" b="49028" l="46875" r="76250">
                        <a14:foregroundMark x1="66563" y1="40417" x2="58646" y2="40417"/>
                        <a14:foregroundMark x1="55424" y1="39235" x2="54479" y2="38889"/>
                        <a14:foregroundMark x1="58646" y1="40417" x2="56635" y2="39680"/>
                        <a14:foregroundMark x1="54479" y1="38889" x2="47188" y2="36806"/>
                        <a14:foregroundMark x1="66563" y1="41111" x2="68750" y2="40694"/>
                        <a14:foregroundMark x1="68750" y1="40694" x2="70625" y2="42222"/>
                        <a14:foregroundMark x1="70625" y1="42222" x2="74688" y2="44028"/>
                        <a14:foregroundMark x1="46875" y1="37083" x2="48542" y2="37917"/>
                        <a14:foregroundMark x1="48542" y1="37917" x2="50208" y2="38056"/>
                        <a14:foregroundMark x1="62708" y1="40556" x2="63646" y2="41528"/>
                        <a14:foregroundMark x1="63854" y1="41111" x2="64479" y2="40972"/>
                        <a14:foregroundMark x1="64792" y1="40972" x2="65521" y2="41528"/>
                        <a14:foregroundMark x1="65729" y1="41667" x2="66458" y2="40972"/>
                        <a14:foregroundMark x1="66875" y1="41250" x2="67396" y2="41667"/>
                        <a14:foregroundMark x1="67708" y1="41528" x2="68333" y2="41250"/>
                        <a14:foregroundMark x1="68438" y1="41250" x2="70417" y2="42500"/>
                        <a14:backgroundMark x1="47708" y1="37083" x2="48958" y2="37361"/>
                        <a14:backgroundMark x1="48958" y1="37361" x2="49688" y2="37361"/>
                        <a14:backgroundMark x1="47292" y1="36528" x2="47500" y2="36389"/>
                        <a14:backgroundMark x1="64063" y1="41667" x2="63125" y2="41944"/>
                        <a14:backgroundMark x1="63542" y1="40417" x2="64271" y2="40417"/>
                        <a14:backgroundMark x1="63542" y1="40417" x2="63125" y2="40139"/>
                        <a14:backgroundMark x1="64479" y1="40417" x2="65729" y2="40833"/>
                        <a14:backgroundMark x1="65729" y1="40694" x2="66771" y2="40417"/>
                        <a14:backgroundMark x1="65104" y1="40139" x2="66146" y2="40556"/>
                        <a14:backgroundMark x1="66042" y1="40556" x2="65104" y2="40139"/>
                        <a14:backgroundMark x1="67292" y1="40833" x2="68125" y2="40833"/>
                        <a14:backgroundMark x1="67083" y1="40694" x2="67396" y2="40694"/>
                        <a14:backgroundMark x1="67396" y1="40972" x2="67500" y2="40833"/>
                        <a14:backgroundMark x1="68438" y1="40694" x2="69063" y2="40833"/>
                        <a14:backgroundMark x1="69063" y1="40833" x2="70000" y2="41389"/>
                        <a14:backgroundMark x1="69896" y1="41389" x2="70417" y2="41667"/>
                        <a14:backgroundMark x1="55000" y1="39861" x2="56042" y2="40556"/>
                      </a14:backgroundRemoval>
                    </a14:imgEffect>
                  </a14:imgLayer>
                </a14:imgProps>
              </a:ext>
              <a:ext uri="{28A0092B-C50C-407E-A947-70E740481C1C}">
                <a14:useLocalDpi xmlns:a14="http://schemas.microsoft.com/office/drawing/2010/main" val="0"/>
              </a:ext>
            </a:extLst>
          </a:blip>
          <a:srcRect l="47476" t="36117" r="24307" b="55244"/>
          <a:stretch/>
        </p:blipFill>
        <p:spPr bwMode="auto">
          <a:xfrm>
            <a:off x="1826158" y="1818775"/>
            <a:ext cx="5679036" cy="983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6476605"/>
            <a:ext cx="7433719" cy="276999"/>
          </a:xfrm>
          <a:prstGeom prst="rect">
            <a:avLst/>
          </a:prstGeom>
          <a:noFill/>
        </p:spPr>
        <p:txBody>
          <a:bodyPr wrap="square" rtlCol="0">
            <a:spAutoFit/>
          </a:bodyPr>
          <a:lstStyle/>
          <a:p>
            <a:r>
              <a:rPr lang="en-CA" sz="1200" b="1" dirty="0">
                <a:latin typeface="Arial" panose="020B0604020202020204" pitchFamily="34" charset="0"/>
                <a:cs typeface="Arial" panose="020B0604020202020204" pitchFamily="34" charset="0"/>
              </a:rPr>
              <a:t>Original IPCC graph (to 2012)  RCP projection to 2015</a:t>
            </a:r>
          </a:p>
        </p:txBody>
      </p:sp>
      <p:sp>
        <p:nvSpPr>
          <p:cNvPr id="19" name="TextBox 18">
            <a:extLst>
              <a:ext uri="{FF2B5EF4-FFF2-40B4-BE49-F238E27FC236}">
                <a16:creationId xmlns:a16="http://schemas.microsoft.com/office/drawing/2014/main" id="{5C988010-DE52-4918-8002-4B2448EDD73A}"/>
              </a:ext>
            </a:extLst>
          </p:cNvPr>
          <p:cNvSpPr txBox="1"/>
          <p:nvPr/>
        </p:nvSpPr>
        <p:spPr>
          <a:xfrm>
            <a:off x="1610860" y="6053226"/>
            <a:ext cx="886579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1900                           1950                          2000   2015 </a:t>
            </a:r>
          </a:p>
        </p:txBody>
      </p:sp>
      <p:sp>
        <p:nvSpPr>
          <p:cNvPr id="4" name="Rectangle 3">
            <a:extLst>
              <a:ext uri="{FF2B5EF4-FFF2-40B4-BE49-F238E27FC236}">
                <a16:creationId xmlns:a16="http://schemas.microsoft.com/office/drawing/2014/main" id="{817715A9-4E6E-49A4-8586-536A7277A30D}"/>
              </a:ext>
            </a:extLst>
          </p:cNvPr>
          <p:cNvSpPr/>
          <p:nvPr/>
        </p:nvSpPr>
        <p:spPr>
          <a:xfrm>
            <a:off x="1347366" y="5951522"/>
            <a:ext cx="1248152" cy="185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F68A6C3-2153-4F27-8905-6FA5E9F1F17C}"/>
              </a:ext>
            </a:extLst>
          </p:cNvPr>
          <p:cNvSpPr/>
          <p:nvPr/>
        </p:nvSpPr>
        <p:spPr>
          <a:xfrm>
            <a:off x="339415" y="5771788"/>
            <a:ext cx="1248152" cy="185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D6A1410D-7A14-496F-BECA-F70A2BF69B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4087284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ipcc.ch/report/graphics/images/Assessment%20Reports/AR5%20-%20WG1/Chapter%2006/Fig6-28.jpg">
            <a:extLst>
              <a:ext uri="{FF2B5EF4-FFF2-40B4-BE49-F238E27FC236}">
                <a16:creationId xmlns:a16="http://schemas.microsoft.com/office/drawing/2014/main" id="{4DD7A066-6220-4FB3-8545-87EB4282C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28" r="47275" b="53150"/>
          <a:stretch/>
        </p:blipFill>
        <p:spPr bwMode="auto">
          <a:xfrm>
            <a:off x="330200" y="1988840"/>
            <a:ext cx="7852494" cy="40726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88A7E1-63BE-41DB-AD23-188CB6B9FABA}"/>
              </a:ext>
            </a:extLst>
          </p:cNvPr>
          <p:cNvSpPr txBox="1"/>
          <p:nvPr/>
        </p:nvSpPr>
        <p:spPr>
          <a:xfrm>
            <a:off x="971600" y="6293069"/>
            <a:ext cx="496855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IPCC AR5 WG1 Figure 6-28 a</a:t>
            </a:r>
          </a:p>
        </p:txBody>
      </p:sp>
      <p:sp>
        <p:nvSpPr>
          <p:cNvPr id="6" name="Rectangle 5">
            <a:extLst>
              <a:ext uri="{FF2B5EF4-FFF2-40B4-BE49-F238E27FC236}">
                <a16:creationId xmlns:a16="http://schemas.microsoft.com/office/drawing/2014/main" id="{EAB46C59-995E-44E6-BC0A-CF39702AA230}"/>
              </a:ext>
            </a:extLst>
          </p:cNvPr>
          <p:cNvSpPr/>
          <p:nvPr/>
        </p:nvSpPr>
        <p:spPr>
          <a:xfrm>
            <a:off x="2401466" y="3103964"/>
            <a:ext cx="5781228" cy="2349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C415479-DFBC-4B62-BC17-30587868A4D6}"/>
              </a:ext>
            </a:extLst>
          </p:cNvPr>
          <p:cNvCxnSpPr/>
          <p:nvPr/>
        </p:nvCxnSpPr>
        <p:spPr>
          <a:xfrm>
            <a:off x="8182694" y="1988840"/>
            <a:ext cx="0" cy="350164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CA8E83-B131-4EDB-9B21-46A41916E975}"/>
              </a:ext>
            </a:extLst>
          </p:cNvPr>
          <p:cNvCxnSpPr>
            <a:cxnSpLocks/>
          </p:cNvCxnSpPr>
          <p:nvPr/>
        </p:nvCxnSpPr>
        <p:spPr>
          <a:xfrm>
            <a:off x="1671092" y="5490482"/>
            <a:ext cx="6501308"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3781A6B-D61D-4730-80A3-FDB30DF91BB5}"/>
              </a:ext>
            </a:extLst>
          </p:cNvPr>
          <p:cNvSpPr/>
          <p:nvPr/>
        </p:nvSpPr>
        <p:spPr>
          <a:xfrm>
            <a:off x="683568" y="5527227"/>
            <a:ext cx="7272808" cy="487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EB6E98-5E1D-4DC1-9E4D-97F948B520D7}"/>
              </a:ext>
            </a:extLst>
          </p:cNvPr>
          <p:cNvSpPr txBox="1"/>
          <p:nvPr/>
        </p:nvSpPr>
        <p:spPr>
          <a:xfrm>
            <a:off x="7740352" y="5399700"/>
            <a:ext cx="1403648"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2015</a:t>
            </a:r>
          </a:p>
        </p:txBody>
      </p:sp>
      <p:sp>
        <p:nvSpPr>
          <p:cNvPr id="11" name="TextBox 10">
            <a:extLst>
              <a:ext uri="{FF2B5EF4-FFF2-40B4-BE49-F238E27FC236}">
                <a16:creationId xmlns:a16="http://schemas.microsoft.com/office/drawing/2014/main" id="{43E17A14-2D9A-4DD7-9C6C-59784AC26976}"/>
              </a:ext>
            </a:extLst>
          </p:cNvPr>
          <p:cNvSpPr txBox="1"/>
          <p:nvPr/>
        </p:nvSpPr>
        <p:spPr>
          <a:xfrm>
            <a:off x="1100125" y="5589240"/>
            <a:ext cx="7776864"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1900              1950              2000</a:t>
            </a:r>
          </a:p>
        </p:txBody>
      </p:sp>
      <p:pic>
        <p:nvPicPr>
          <p:cNvPr id="14" name="Picture 2" descr="https://www.ipcc.ch/report/graphics/images/Assessment%20Reports/AR5%20-%20WG1/Chapter%2006/Fig6-28.jpg">
            <a:extLst>
              <a:ext uri="{FF2B5EF4-FFF2-40B4-BE49-F238E27FC236}">
                <a16:creationId xmlns:a16="http://schemas.microsoft.com/office/drawing/2014/main" id="{8484FB90-9C9E-448A-AD9F-557DF60912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22" t="20337" r="47275" b="66794"/>
          <a:stretch/>
        </p:blipFill>
        <p:spPr bwMode="auto">
          <a:xfrm>
            <a:off x="2152278" y="3922669"/>
            <a:ext cx="4176464" cy="13362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197A73D-213B-4E36-AE84-938BB9DB7D69}"/>
              </a:ext>
            </a:extLst>
          </p:cNvPr>
          <p:cNvSpPr txBox="1"/>
          <p:nvPr/>
        </p:nvSpPr>
        <p:spPr>
          <a:xfrm>
            <a:off x="48555" y="1337746"/>
            <a:ext cx="4191955"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Sea surface </a:t>
            </a:r>
          </a:p>
          <a:p>
            <a:r>
              <a:rPr lang="en-US" sz="2800" b="1" dirty="0">
                <a:latin typeface="Arial" panose="020B0604020202020204" pitchFamily="34" charset="0"/>
                <a:cs typeface="Arial" panose="020B0604020202020204" pitchFamily="34" charset="0"/>
              </a:rPr>
              <a:t>pH</a:t>
            </a:r>
          </a:p>
        </p:txBody>
      </p:sp>
      <p:sp>
        <p:nvSpPr>
          <p:cNvPr id="15" name="TextBox 14">
            <a:extLst>
              <a:ext uri="{FF2B5EF4-FFF2-40B4-BE49-F238E27FC236}">
                <a16:creationId xmlns:a16="http://schemas.microsoft.com/office/drawing/2014/main" id="{05C16DED-E57D-4FCD-AAE6-9868F25FBABB}"/>
              </a:ext>
            </a:extLst>
          </p:cNvPr>
          <p:cNvSpPr txBox="1"/>
          <p:nvPr/>
        </p:nvSpPr>
        <p:spPr>
          <a:xfrm>
            <a:off x="0" y="47466"/>
            <a:ext cx="9144000" cy="1154162"/>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Accelerating* ocean pH decline</a:t>
            </a:r>
          </a:p>
          <a:p>
            <a:pPr algn="ctr"/>
            <a:endParaRPr lang="en-US" sz="3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pH decline = acidification increase </a:t>
            </a:r>
          </a:p>
        </p:txBody>
      </p:sp>
      <p:sp>
        <p:nvSpPr>
          <p:cNvPr id="16" name="Rectangle 15">
            <a:extLst>
              <a:ext uri="{FF2B5EF4-FFF2-40B4-BE49-F238E27FC236}">
                <a16:creationId xmlns:a16="http://schemas.microsoft.com/office/drawing/2014/main" id="{09073E75-A96E-40B5-959F-A461453B4E6E}"/>
              </a:ext>
            </a:extLst>
          </p:cNvPr>
          <p:cNvSpPr/>
          <p:nvPr/>
        </p:nvSpPr>
        <p:spPr>
          <a:xfrm>
            <a:off x="707994" y="1688405"/>
            <a:ext cx="2826415"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(hydrogen ion potential)</a:t>
            </a:r>
          </a:p>
        </p:txBody>
      </p:sp>
      <p:pic>
        <p:nvPicPr>
          <p:cNvPr id="18" name="Picture 2" descr="https://www.ipcc.ch/report/graphics/images/Assessment%20Reports/AR5%20-%20WG1/Chapter%2006/Fig6-28.jpg">
            <a:extLst>
              <a:ext uri="{FF2B5EF4-FFF2-40B4-BE49-F238E27FC236}">
                <a16:creationId xmlns:a16="http://schemas.microsoft.com/office/drawing/2014/main" id="{B541189F-EFA0-4ED6-B834-62948B5710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28" r="92090" b="58473"/>
          <a:stretch/>
        </p:blipFill>
        <p:spPr bwMode="auto">
          <a:xfrm>
            <a:off x="707992" y="2022073"/>
            <a:ext cx="927455" cy="35200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85A1B5-48A8-4A4C-98EB-CC1E00B6BE30}"/>
              </a:ext>
            </a:extLst>
          </p:cNvPr>
          <p:cNvSpPr txBox="1"/>
          <p:nvPr/>
        </p:nvSpPr>
        <p:spPr>
          <a:xfrm>
            <a:off x="48555" y="633531"/>
            <a:ext cx="158689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*WMO 2013</a:t>
            </a:r>
          </a:p>
        </p:txBody>
      </p:sp>
      <p:pic>
        <p:nvPicPr>
          <p:cNvPr id="17" name="Picture 16">
            <a:extLst>
              <a:ext uri="{FF2B5EF4-FFF2-40B4-BE49-F238E27FC236}">
                <a16:creationId xmlns:a16="http://schemas.microsoft.com/office/drawing/2014/main" id="{CA768A12-EF78-4E19-B67F-852B7723B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458031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H at 10,20,30N at 137E"/>
          <p:cNvPicPr>
            <a:picLocks noChangeAspect="1" noChangeArrowheads="1"/>
          </p:cNvPicPr>
          <p:nvPr/>
        </p:nvPicPr>
        <p:blipFill rotWithShape="1">
          <a:blip r:embed="rId2">
            <a:extLst>
              <a:ext uri="{28A0092B-C50C-407E-A947-70E740481C1C}">
                <a14:useLocalDpi xmlns:a14="http://schemas.microsoft.com/office/drawing/2010/main" val="0"/>
              </a:ext>
            </a:extLst>
          </a:blip>
          <a:srcRect b="6523"/>
          <a:stretch/>
        </p:blipFill>
        <p:spPr bwMode="auto">
          <a:xfrm>
            <a:off x="107919" y="1120894"/>
            <a:ext cx="5400185" cy="5620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ocation of the observation line at 137E meridian"/>
          <p:cNvPicPr>
            <a:picLocks noChangeAspect="1" noChangeArrowheads="1"/>
          </p:cNvPicPr>
          <p:nvPr/>
        </p:nvPicPr>
        <p:blipFill rotWithShape="1">
          <a:blip r:embed="rId3">
            <a:extLst>
              <a:ext uri="{28A0092B-C50C-407E-A947-70E740481C1C}">
                <a14:useLocalDpi xmlns:a14="http://schemas.microsoft.com/office/drawing/2010/main" val="0"/>
              </a:ext>
            </a:extLst>
          </a:blip>
          <a:srcRect l="15753" t="6048" r="19709" b="8978"/>
          <a:stretch/>
        </p:blipFill>
        <p:spPr bwMode="auto">
          <a:xfrm>
            <a:off x="5508104" y="1249195"/>
            <a:ext cx="2888035" cy="50833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b="24648"/>
          <a:stretch/>
        </p:blipFill>
        <p:spPr>
          <a:xfrm>
            <a:off x="5524670" y="5988952"/>
            <a:ext cx="1852379" cy="563078"/>
          </a:xfrm>
          <a:prstGeom prst="rect">
            <a:avLst/>
          </a:prstGeom>
        </p:spPr>
      </p:pic>
      <p:sp>
        <p:nvSpPr>
          <p:cNvPr id="2" name="TextBox 1"/>
          <p:cNvSpPr txBox="1"/>
          <p:nvPr/>
        </p:nvSpPr>
        <p:spPr>
          <a:xfrm>
            <a:off x="691503" y="570746"/>
            <a:ext cx="4672585" cy="553998"/>
          </a:xfrm>
          <a:prstGeom prst="rect">
            <a:avLst/>
          </a:prstGeom>
          <a:noFill/>
        </p:spPr>
        <p:txBody>
          <a:bodyPr wrap="square" rtlCol="0">
            <a:spAutoFit/>
          </a:bodyPr>
          <a:lstStyle/>
          <a:p>
            <a:r>
              <a:rPr lang="en-CA" sz="1500" b="1" dirty="0">
                <a:latin typeface="Arial" panose="020B0604020202020204" pitchFamily="34" charset="0"/>
                <a:cs typeface="Arial" panose="020B0604020202020204" pitchFamily="34" charset="0"/>
              </a:rPr>
              <a:t>Ocean acidification is inverse of pH (hydrogen ion potential) times a unit for unit factor of 10 </a:t>
            </a:r>
          </a:p>
        </p:txBody>
      </p:sp>
      <p:sp>
        <p:nvSpPr>
          <p:cNvPr id="3" name="TextBox 2"/>
          <p:cNvSpPr txBox="1"/>
          <p:nvPr/>
        </p:nvSpPr>
        <p:spPr>
          <a:xfrm>
            <a:off x="5652120" y="6527211"/>
            <a:ext cx="4608512" cy="261610"/>
          </a:xfrm>
          <a:prstGeom prst="rect">
            <a:avLst/>
          </a:prstGeom>
          <a:noFill/>
        </p:spPr>
        <p:txBody>
          <a:bodyPr wrap="square" rtlCol="0">
            <a:spAutoFit/>
          </a:bodyPr>
          <a:lstStyle/>
          <a:p>
            <a:r>
              <a:rPr lang="en-CA" sz="1100" b="1" dirty="0">
                <a:latin typeface="Arial" panose="020B0604020202020204" pitchFamily="34" charset="0"/>
                <a:cs typeface="Arial" panose="020B0604020202020204" pitchFamily="34" charset="0"/>
              </a:rPr>
              <a:t>Japan Meteorological Agency</a:t>
            </a:r>
          </a:p>
        </p:txBody>
      </p:sp>
      <p:sp>
        <p:nvSpPr>
          <p:cNvPr id="9" name="TextBox 8"/>
          <p:cNvSpPr txBox="1"/>
          <p:nvPr/>
        </p:nvSpPr>
        <p:spPr>
          <a:xfrm>
            <a:off x="3" y="0"/>
            <a:ext cx="9143997" cy="569387"/>
          </a:xfrm>
          <a:prstGeom prst="rect">
            <a:avLst/>
          </a:prstGeom>
          <a:noFill/>
        </p:spPr>
        <p:txBody>
          <a:bodyPr wrap="square" rtlCol="0">
            <a:spAutoFit/>
          </a:bodyPr>
          <a:lstStyle/>
          <a:p>
            <a:pPr algn="ctr"/>
            <a:r>
              <a:rPr lang="en-CA" sz="3100" b="1" dirty="0">
                <a:solidFill>
                  <a:srgbClr val="FF0000"/>
                </a:solidFill>
                <a:latin typeface="Arial" panose="020B0604020202020204" pitchFamily="34" charset="0"/>
                <a:cs typeface="Arial" panose="020B0604020202020204" pitchFamily="34" charset="0"/>
              </a:rPr>
              <a:t>Accelerating unprecedented ocean acidification </a:t>
            </a:r>
          </a:p>
        </p:txBody>
      </p:sp>
      <p:sp>
        <p:nvSpPr>
          <p:cNvPr id="10" name="Rectangle 9"/>
          <p:cNvSpPr/>
          <p:nvPr/>
        </p:nvSpPr>
        <p:spPr>
          <a:xfrm>
            <a:off x="5364088" y="597793"/>
            <a:ext cx="3671284" cy="461665"/>
          </a:xfrm>
          <a:prstGeom prst="rect">
            <a:avLst/>
          </a:prstGeom>
        </p:spPr>
        <p:txBody>
          <a:bodyPr wrap="square">
            <a:spAutoFit/>
          </a:bodyPr>
          <a:lstStyle/>
          <a:p>
            <a:r>
              <a:rPr lang="en-CA" sz="1200" b="1" dirty="0">
                <a:latin typeface="Arial" panose="020B0604020202020204" pitchFamily="34" charset="0"/>
                <a:cs typeface="Arial" panose="020B0604020202020204" pitchFamily="34" charset="0"/>
              </a:rPr>
              <a:t>Ref for acceleration WMO 2015 Monitoring Ocean Carbon and Ocean Acidification</a:t>
            </a:r>
          </a:p>
        </p:txBody>
      </p:sp>
      <p:pic>
        <p:nvPicPr>
          <p:cNvPr id="12" name="Picture 11">
            <a:extLst>
              <a:ext uri="{FF2B5EF4-FFF2-40B4-BE49-F238E27FC236}">
                <a16:creationId xmlns:a16="http://schemas.microsoft.com/office/drawing/2014/main" id="{500843ED-8957-4F7F-B0F6-EA2415699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462" y="6397133"/>
            <a:ext cx="1119110" cy="391688"/>
          </a:xfrm>
          <a:prstGeom prst="rect">
            <a:avLst/>
          </a:prstGeom>
        </p:spPr>
      </p:pic>
    </p:spTree>
    <p:extLst>
      <p:ext uri="{BB962C8B-B14F-4D97-AF65-F5344CB8AC3E}">
        <p14:creationId xmlns:p14="http://schemas.microsoft.com/office/powerpoint/2010/main" val="1289444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eter\Desktop\Illustration\INDC Update clear.png">
            <a:extLst>
              <a:ext uri="{FF2B5EF4-FFF2-40B4-BE49-F238E27FC236}">
                <a16:creationId xmlns:a16="http://schemas.microsoft.com/office/drawing/2014/main" id="{A52AECFC-2782-4A51-9605-35881F165F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86" r="7110"/>
          <a:stretch/>
        </p:blipFill>
        <p:spPr bwMode="auto">
          <a:xfrm>
            <a:off x="109116" y="1988840"/>
            <a:ext cx="3851324" cy="275666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2EAC6B-2F94-49E8-91E3-8ACB608CDA78}"/>
              </a:ext>
            </a:extLst>
          </p:cNvPr>
          <p:cNvSpPr txBox="1"/>
          <p:nvPr/>
        </p:nvSpPr>
        <p:spPr>
          <a:xfrm>
            <a:off x="144016" y="1148095"/>
            <a:ext cx="3672408"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UN Climate Secretariat </a:t>
            </a:r>
          </a:p>
          <a:p>
            <a:pPr algn="ctr"/>
            <a:r>
              <a:rPr lang="en-US" sz="2400" dirty="0">
                <a:latin typeface="Arial" panose="020B0604020202020204" pitchFamily="34" charset="0"/>
                <a:cs typeface="Arial" panose="020B0604020202020204" pitchFamily="34" charset="0"/>
              </a:rPr>
              <a:t>May 2016</a:t>
            </a:r>
          </a:p>
        </p:txBody>
      </p:sp>
      <p:pic>
        <p:nvPicPr>
          <p:cNvPr id="4" name="Picture 3">
            <a:extLst>
              <a:ext uri="{FF2B5EF4-FFF2-40B4-BE49-F238E27FC236}">
                <a16:creationId xmlns:a16="http://schemas.microsoft.com/office/drawing/2014/main" id="{E33DED82-0A8A-4555-85EF-78A7CE63EB36}"/>
              </a:ext>
            </a:extLst>
          </p:cNvPr>
          <p:cNvPicPr>
            <a:picLocks noChangeAspect="1"/>
          </p:cNvPicPr>
          <p:nvPr/>
        </p:nvPicPr>
        <p:blipFill rotWithShape="1">
          <a:blip r:embed="rId3"/>
          <a:srcRect t="8333" r="16526"/>
          <a:stretch/>
        </p:blipFill>
        <p:spPr>
          <a:xfrm>
            <a:off x="4499991" y="2204864"/>
            <a:ext cx="3816425" cy="2376264"/>
          </a:xfrm>
          <a:prstGeom prst="rect">
            <a:avLst/>
          </a:prstGeom>
        </p:spPr>
      </p:pic>
      <p:sp>
        <p:nvSpPr>
          <p:cNvPr id="6" name="Rectangle 5">
            <a:extLst>
              <a:ext uri="{FF2B5EF4-FFF2-40B4-BE49-F238E27FC236}">
                <a16:creationId xmlns:a16="http://schemas.microsoft.com/office/drawing/2014/main" id="{C1752C37-1B31-4083-8D33-4507522B09D3}"/>
              </a:ext>
            </a:extLst>
          </p:cNvPr>
          <p:cNvSpPr/>
          <p:nvPr/>
        </p:nvSpPr>
        <p:spPr>
          <a:xfrm>
            <a:off x="5076056" y="2276872"/>
            <a:ext cx="3240360"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3DD20E-00E7-4E00-BE0F-8E28379888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2481" y1="30656" x2="13945" y2="29672"/>
                        <a14:backgroundMark x1="23729" y1="27377" x2="34900" y2="28033"/>
                        <a14:backgroundMark x1="34900" y1="28033" x2="53929" y2="22623"/>
                        <a14:backgroundMark x1="31125" y1="30820" x2="74268" y2="43770"/>
                        <a14:backgroundMark x1="74268" y1="43770" x2="81510" y2="41311"/>
                        <a14:backgroundMark x1="48305" y1="31148" x2="75732" y2="32787"/>
                        <a14:backgroundMark x1="75732" y1="32787" x2="82666" y2="31803"/>
                        <a14:backgroundMark x1="52851" y1="53279" x2="80894" y2="68689"/>
                        <a14:backgroundMark x1="43066" y1="40984" x2="57704" y2="53279"/>
                        <a14:backgroundMark x1="52388" y1="33607" x2="75116" y2="28852"/>
                        <a14:backgroundMark x1="75116" y1="28852" x2="81510" y2="19508"/>
                        <a14:backgroundMark x1="54931" y1="52459" x2="77966" y2="56721"/>
                        <a14:backgroundMark x1="77966" y1="56721" x2="79738" y2="59672"/>
                      </a14:backgroundRemoval>
                    </a14:imgEffect>
                  </a14:imgLayer>
                </a14:imgProps>
              </a:ext>
            </a:extLst>
          </a:blip>
          <a:srcRect l="11025" t="18089" r="16526" b="12467"/>
          <a:stretch/>
        </p:blipFill>
        <p:spPr>
          <a:xfrm>
            <a:off x="5004046" y="2450376"/>
            <a:ext cx="3312369" cy="1800201"/>
          </a:xfrm>
          <a:prstGeom prst="rect">
            <a:avLst/>
          </a:prstGeom>
        </p:spPr>
      </p:pic>
      <p:sp>
        <p:nvSpPr>
          <p:cNvPr id="7" name="Rectangle 6">
            <a:extLst>
              <a:ext uri="{FF2B5EF4-FFF2-40B4-BE49-F238E27FC236}">
                <a16:creationId xmlns:a16="http://schemas.microsoft.com/office/drawing/2014/main" id="{7DA700A3-A2A7-443A-B047-BA7CCA6E9EFA}"/>
              </a:ext>
            </a:extLst>
          </p:cNvPr>
          <p:cNvSpPr/>
          <p:nvPr/>
        </p:nvSpPr>
        <p:spPr>
          <a:xfrm>
            <a:off x="5436096" y="2092085"/>
            <a:ext cx="79208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0BBB90-0758-40C7-85B4-5BC7CD44FFD8}"/>
              </a:ext>
            </a:extLst>
          </p:cNvPr>
          <p:cNvSpPr/>
          <p:nvPr/>
        </p:nvSpPr>
        <p:spPr>
          <a:xfrm>
            <a:off x="4317386" y="1115324"/>
            <a:ext cx="4685687" cy="830997"/>
          </a:xfrm>
          <a:prstGeom prst="rect">
            <a:avLst/>
          </a:prstGeom>
        </p:spPr>
        <p:txBody>
          <a:bodyPr wrap="square">
            <a:spAutoFit/>
          </a:bodyPr>
          <a:lstStyle/>
          <a:p>
            <a:r>
              <a:rPr lang="en-CA" sz="2400" b="1" dirty="0">
                <a:latin typeface="Arial" panose="020B0604020202020204" pitchFamily="34" charset="0"/>
                <a:cs typeface="Arial" panose="020B0604020202020204" pitchFamily="34" charset="0"/>
              </a:rPr>
              <a:t>IEA  IRENA</a:t>
            </a:r>
          </a:p>
          <a:p>
            <a:r>
              <a:rPr lang="en-US" sz="2400" b="1" dirty="0">
                <a:latin typeface="Arial" panose="020B0604020202020204" pitchFamily="34" charset="0"/>
                <a:cs typeface="Arial" panose="020B0604020202020204" pitchFamily="34" charset="0"/>
              </a:rPr>
              <a:t>March 2017 </a:t>
            </a:r>
          </a:p>
        </p:txBody>
      </p:sp>
      <p:sp>
        <p:nvSpPr>
          <p:cNvPr id="10" name="Rectangle 9">
            <a:extLst>
              <a:ext uri="{FF2B5EF4-FFF2-40B4-BE49-F238E27FC236}">
                <a16:creationId xmlns:a16="http://schemas.microsoft.com/office/drawing/2014/main" id="{4A2BEDCC-7A81-4D23-87AE-F8A02616D8EC}"/>
              </a:ext>
            </a:extLst>
          </p:cNvPr>
          <p:cNvSpPr/>
          <p:nvPr/>
        </p:nvSpPr>
        <p:spPr>
          <a:xfrm>
            <a:off x="4317386" y="1820788"/>
            <a:ext cx="4403834" cy="369332"/>
          </a:xfrm>
          <a:prstGeom prst="rect">
            <a:avLst/>
          </a:prstGeom>
        </p:spPr>
        <p:txBody>
          <a:bodyPr wrap="none">
            <a:spAutoFit/>
          </a:bodyPr>
          <a:lstStyle/>
          <a:p>
            <a:r>
              <a:rPr lang="en-CA" b="1" dirty="0">
                <a:latin typeface="Arial" panose="020B0604020202020204" pitchFamily="34" charset="0"/>
                <a:cs typeface="Arial" panose="020B0604020202020204" pitchFamily="34" charset="0"/>
              </a:rPr>
              <a:t>Perspectives for the Energy Transition</a:t>
            </a:r>
          </a:p>
        </p:txBody>
      </p:sp>
      <p:sp>
        <p:nvSpPr>
          <p:cNvPr id="11" name="TextBox 10">
            <a:extLst>
              <a:ext uri="{FF2B5EF4-FFF2-40B4-BE49-F238E27FC236}">
                <a16:creationId xmlns:a16="http://schemas.microsoft.com/office/drawing/2014/main" id="{43F64FA7-6436-4E79-A139-A9B8299233E4}"/>
              </a:ext>
            </a:extLst>
          </p:cNvPr>
          <p:cNvSpPr txBox="1"/>
          <p:nvPr/>
        </p:nvSpPr>
        <p:spPr>
          <a:xfrm rot="16200000">
            <a:off x="3868180" y="2942846"/>
            <a:ext cx="1440160"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Emissions</a:t>
            </a:r>
          </a:p>
        </p:txBody>
      </p:sp>
      <p:sp>
        <p:nvSpPr>
          <p:cNvPr id="12" name="TextBox 11">
            <a:extLst>
              <a:ext uri="{FF2B5EF4-FFF2-40B4-BE49-F238E27FC236}">
                <a16:creationId xmlns:a16="http://schemas.microsoft.com/office/drawing/2014/main" id="{E85CD23A-3B3E-49E9-AAB2-35C14322A304}"/>
              </a:ext>
            </a:extLst>
          </p:cNvPr>
          <p:cNvSpPr txBox="1"/>
          <p:nvPr/>
        </p:nvSpPr>
        <p:spPr>
          <a:xfrm>
            <a:off x="3222104" y="4745508"/>
            <a:ext cx="1008112" cy="369332"/>
          </a:xfrm>
          <a:prstGeom prst="rect">
            <a:avLst/>
          </a:prstGeom>
          <a:noFill/>
        </p:spPr>
        <p:txBody>
          <a:bodyPr wrap="square" rtlCol="0">
            <a:spAutoFit/>
          </a:bodyPr>
          <a:lstStyle/>
          <a:p>
            <a:r>
              <a:rPr lang="en-US" b="1" dirty="0"/>
              <a:t>2050</a:t>
            </a:r>
          </a:p>
        </p:txBody>
      </p:sp>
      <p:sp>
        <p:nvSpPr>
          <p:cNvPr id="13" name="TextBox 12">
            <a:extLst>
              <a:ext uri="{FF2B5EF4-FFF2-40B4-BE49-F238E27FC236}">
                <a16:creationId xmlns:a16="http://schemas.microsoft.com/office/drawing/2014/main" id="{E04E3D9E-6F93-4817-87D9-433C185D8A2B}"/>
              </a:ext>
            </a:extLst>
          </p:cNvPr>
          <p:cNvSpPr txBox="1"/>
          <p:nvPr/>
        </p:nvSpPr>
        <p:spPr>
          <a:xfrm>
            <a:off x="7877980" y="4483215"/>
            <a:ext cx="1008112" cy="369332"/>
          </a:xfrm>
          <a:prstGeom prst="rect">
            <a:avLst/>
          </a:prstGeom>
          <a:noFill/>
        </p:spPr>
        <p:txBody>
          <a:bodyPr wrap="square" rtlCol="0">
            <a:spAutoFit/>
          </a:bodyPr>
          <a:lstStyle/>
          <a:p>
            <a:r>
              <a:rPr lang="en-US" b="1" dirty="0"/>
              <a:t>2050</a:t>
            </a:r>
          </a:p>
        </p:txBody>
      </p:sp>
      <p:sp>
        <p:nvSpPr>
          <p:cNvPr id="14" name="Rectangle 13">
            <a:extLst>
              <a:ext uri="{FF2B5EF4-FFF2-40B4-BE49-F238E27FC236}">
                <a16:creationId xmlns:a16="http://schemas.microsoft.com/office/drawing/2014/main" id="{BFF7B497-09FD-41EF-9567-8FDF432C9A0A}"/>
              </a:ext>
            </a:extLst>
          </p:cNvPr>
          <p:cNvSpPr/>
          <p:nvPr/>
        </p:nvSpPr>
        <p:spPr>
          <a:xfrm>
            <a:off x="4699620" y="4791674"/>
            <a:ext cx="4572000" cy="461665"/>
          </a:xfrm>
          <a:prstGeom prst="rect">
            <a:avLst/>
          </a:prstGeom>
        </p:spPr>
        <p:txBody>
          <a:bodyPr>
            <a:spAutoFit/>
          </a:bodyPr>
          <a:lstStyle/>
          <a:p>
            <a:r>
              <a:rPr lang="en-CA" sz="1200" b="1" dirty="0">
                <a:latin typeface="Arial" panose="020B0604020202020204" pitchFamily="34" charset="0"/>
                <a:cs typeface="Arial" panose="020B0604020202020204" pitchFamily="34" charset="0"/>
              </a:rPr>
              <a:t>Figure 2.4  Global CO2 emissions abatement</a:t>
            </a:r>
          </a:p>
          <a:p>
            <a:r>
              <a:rPr lang="en-CA" sz="1200" b="1" dirty="0">
                <a:latin typeface="Arial" panose="020B0604020202020204" pitchFamily="34" charset="0"/>
                <a:cs typeface="Arial" panose="020B0604020202020204" pitchFamily="34" charset="0"/>
              </a:rPr>
              <a:t>in the 66% 2°C Scenario</a:t>
            </a:r>
            <a:endParaRPr lang="en-US" sz="12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7305D1A-979E-4E61-8011-ADBAADB9F1ED}"/>
              </a:ext>
            </a:extLst>
          </p:cNvPr>
          <p:cNvSpPr txBox="1"/>
          <p:nvPr/>
        </p:nvSpPr>
        <p:spPr>
          <a:xfrm>
            <a:off x="0" y="38106"/>
            <a:ext cx="9144000"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For 2°C Mitigation </a:t>
            </a:r>
          </a:p>
          <a:p>
            <a:pPr algn="ctr"/>
            <a:r>
              <a:rPr lang="en-US" sz="3200" b="1" dirty="0">
                <a:solidFill>
                  <a:srgbClr val="FF0000"/>
                </a:solidFill>
                <a:latin typeface="Arial" panose="020B0604020202020204" pitchFamily="34" charset="0"/>
                <a:cs typeface="Arial" panose="020B0604020202020204" pitchFamily="34" charset="0"/>
              </a:rPr>
              <a:t>Global Emissions Decline Immediately  </a:t>
            </a:r>
          </a:p>
        </p:txBody>
      </p:sp>
      <p:sp>
        <p:nvSpPr>
          <p:cNvPr id="16" name="Rectangle 15">
            <a:extLst>
              <a:ext uri="{FF2B5EF4-FFF2-40B4-BE49-F238E27FC236}">
                <a16:creationId xmlns:a16="http://schemas.microsoft.com/office/drawing/2014/main" id="{32409DC1-C27E-4C48-8A11-B0298A897B8F}"/>
              </a:ext>
            </a:extLst>
          </p:cNvPr>
          <p:cNvSpPr/>
          <p:nvPr/>
        </p:nvSpPr>
        <p:spPr>
          <a:xfrm>
            <a:off x="109116" y="5517232"/>
            <a:ext cx="9016380" cy="1200329"/>
          </a:xfrm>
          <a:prstGeom prst="rect">
            <a:avLst/>
          </a:prstGeom>
        </p:spPr>
        <p:txBody>
          <a:bodyPr wrap="square">
            <a:spAutoFit/>
          </a:bodyPr>
          <a:lstStyle/>
          <a:p>
            <a:r>
              <a:rPr lang="en-CA" dirty="0">
                <a:latin typeface="Arial" panose="020B0604020202020204" pitchFamily="34" charset="0"/>
                <a:cs typeface="Arial" panose="020B0604020202020204" pitchFamily="34" charset="0"/>
              </a:rPr>
              <a:t>The corresponding optimal policy involves an immediate, massive effort to control CO2 emissions, which are stopped by mid century, leading to climate stabilization at &lt;1.5 °C above pre-industrial levels. </a:t>
            </a:r>
          </a:p>
          <a:p>
            <a:r>
              <a:rPr lang="en-CA" dirty="0">
                <a:latin typeface="Arial" panose="020B0604020202020204" pitchFamily="34" charset="0"/>
                <a:cs typeface="Arial" panose="020B0604020202020204" pitchFamily="34" charset="0"/>
              </a:rPr>
              <a:t>(</a:t>
            </a:r>
            <a:r>
              <a:rPr lang="en-CA" dirty="0" err="1">
                <a:latin typeface="Arial" panose="020B0604020202020204" pitchFamily="34" charset="0"/>
                <a:cs typeface="Arial" panose="020B0604020202020204" pitchFamily="34" charset="0"/>
              </a:rPr>
              <a:t>Yongyang</a:t>
            </a:r>
            <a:r>
              <a:rPr lang="en-CA" dirty="0">
                <a:latin typeface="Arial" panose="020B0604020202020204" pitchFamily="34" charset="0"/>
                <a:cs typeface="Arial" panose="020B0604020202020204" pitchFamily="34" charset="0"/>
              </a:rPr>
              <a:t> Cai, T. </a:t>
            </a:r>
            <a:r>
              <a:rPr lang="en-CA" dirty="0" err="1">
                <a:latin typeface="Arial" panose="020B0604020202020204" pitchFamily="34" charset="0"/>
                <a:cs typeface="Arial" panose="020B0604020202020204" pitchFamily="34" charset="0"/>
              </a:rPr>
              <a:t>Lenton</a:t>
            </a:r>
            <a:r>
              <a:rPr lang="en-CA" dirty="0">
                <a:latin typeface="Arial" panose="020B0604020202020204" pitchFamily="34" charset="0"/>
                <a:cs typeface="Arial" panose="020B0604020202020204" pitchFamily="34" charset="0"/>
              </a:rPr>
              <a:t>, T. </a:t>
            </a:r>
            <a:r>
              <a:rPr lang="en-CA" dirty="0" err="1">
                <a:latin typeface="Arial" panose="020B0604020202020204" pitchFamily="34" charset="0"/>
                <a:cs typeface="Arial" panose="020B0604020202020204" pitchFamily="34" charset="0"/>
              </a:rPr>
              <a:t>Lonztec</a:t>
            </a:r>
            <a:r>
              <a:rPr lang="en-CA" dirty="0">
                <a:latin typeface="Arial" panose="020B0604020202020204" pitchFamily="34" charset="0"/>
                <a:cs typeface="Arial" panose="020B0604020202020204" pitchFamily="34" charset="0"/>
              </a:rPr>
              <a:t>, Nature Climate Change, March 2016) </a:t>
            </a:r>
          </a:p>
        </p:txBody>
      </p:sp>
      <p:sp>
        <p:nvSpPr>
          <p:cNvPr id="8" name="Rectangle 7">
            <a:extLst>
              <a:ext uri="{FF2B5EF4-FFF2-40B4-BE49-F238E27FC236}">
                <a16:creationId xmlns:a16="http://schemas.microsoft.com/office/drawing/2014/main" id="{03AB7DA9-07D4-4D6B-B854-C3EC6DEBD719}"/>
              </a:ext>
            </a:extLst>
          </p:cNvPr>
          <p:cNvSpPr/>
          <p:nvPr/>
        </p:nvSpPr>
        <p:spPr>
          <a:xfrm>
            <a:off x="5004045" y="2228077"/>
            <a:ext cx="3200400" cy="2114461"/>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6D76E0E-9F19-43DD-A1C0-3B211CA5B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380993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060" name="Freeform 2059"/>
          <p:cNvSpPr/>
          <p:nvPr/>
        </p:nvSpPr>
        <p:spPr>
          <a:xfrm>
            <a:off x="6668477" y="1588477"/>
            <a:ext cx="60569" cy="48846"/>
          </a:xfrm>
          <a:custGeom>
            <a:avLst/>
            <a:gdLst>
              <a:gd name="connsiteX0" fmla="*/ 0 w 60569"/>
              <a:gd name="connsiteY0" fmla="*/ 48846 h 48846"/>
              <a:gd name="connsiteX1" fmla="*/ 60569 w 60569"/>
              <a:gd name="connsiteY1" fmla="*/ 0 h 48846"/>
              <a:gd name="connsiteX2" fmla="*/ 60569 w 60569"/>
              <a:gd name="connsiteY2" fmla="*/ 0 h 48846"/>
            </a:gdLst>
            <a:ahLst/>
            <a:cxnLst>
              <a:cxn ang="0">
                <a:pos x="connsiteX0" y="connsiteY0"/>
              </a:cxn>
              <a:cxn ang="0">
                <a:pos x="connsiteX1" y="connsiteY1"/>
              </a:cxn>
              <a:cxn ang="0">
                <a:pos x="connsiteX2" y="connsiteY2"/>
              </a:cxn>
            </a:cxnLst>
            <a:rect l="l" t="t" r="r" b="b"/>
            <a:pathLst>
              <a:path w="60569" h="48846">
                <a:moveTo>
                  <a:pt x="0" y="48846"/>
                </a:moveTo>
                <a:lnTo>
                  <a:pt x="60569" y="0"/>
                </a:lnTo>
                <a:lnTo>
                  <a:pt x="60569" y="0"/>
                </a:ln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3599399" y="-647880"/>
            <a:ext cx="3241345" cy="426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utoShape 2" descr="Image result for nasa gi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5" name="Rectangle 344"/>
          <p:cNvSpPr/>
          <p:nvPr/>
        </p:nvSpPr>
        <p:spPr>
          <a:xfrm>
            <a:off x="7131033" y="6982107"/>
            <a:ext cx="225753" cy="11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164843" y="7103880"/>
            <a:ext cx="194121" cy="4813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p:cNvSpPr/>
          <p:nvPr/>
        </p:nvSpPr>
        <p:spPr>
          <a:xfrm>
            <a:off x="-1037638" y="5343063"/>
            <a:ext cx="65197" cy="986431"/>
          </a:xfrm>
          <a:prstGeom prst="rect">
            <a:avLst/>
          </a:prstGeom>
          <a:solidFill>
            <a:schemeClr val="bg1">
              <a:alpha val="34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4" name="Straight Connector 513"/>
          <p:cNvCxnSpPr>
            <a:cxnSpLocks/>
          </p:cNvCxnSpPr>
          <p:nvPr/>
        </p:nvCxnSpPr>
        <p:spPr>
          <a:xfrm flipV="1">
            <a:off x="6240345" y="5743178"/>
            <a:ext cx="25930" cy="2337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88" name="Rectangle 287"/>
          <p:cNvSpPr/>
          <p:nvPr/>
        </p:nvSpPr>
        <p:spPr>
          <a:xfrm>
            <a:off x="6281897" y="5768833"/>
            <a:ext cx="32106" cy="26805"/>
          </a:xfrm>
          <a:prstGeom prst="rect">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Rectangle 524"/>
          <p:cNvSpPr/>
          <p:nvPr/>
        </p:nvSpPr>
        <p:spPr>
          <a:xfrm>
            <a:off x="6229526" y="5752895"/>
            <a:ext cx="31748" cy="26805"/>
          </a:xfrm>
          <a:prstGeom prst="rect">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Rectangle 526"/>
          <p:cNvSpPr/>
          <p:nvPr/>
        </p:nvSpPr>
        <p:spPr>
          <a:xfrm>
            <a:off x="6201004" y="5637272"/>
            <a:ext cx="32727" cy="26805"/>
          </a:xfrm>
          <a:prstGeom prst="rect">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4" name="Rectangle 533"/>
          <p:cNvSpPr/>
          <p:nvPr/>
        </p:nvSpPr>
        <p:spPr>
          <a:xfrm>
            <a:off x="6359782" y="5610038"/>
            <a:ext cx="32106" cy="26805"/>
          </a:xfrm>
          <a:prstGeom prst="rect">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Rectangle 552"/>
          <p:cNvSpPr/>
          <p:nvPr/>
        </p:nvSpPr>
        <p:spPr>
          <a:xfrm>
            <a:off x="6981446" y="5339736"/>
            <a:ext cx="32106" cy="26805"/>
          </a:xfrm>
          <a:prstGeom prst="rect">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2" name="Rectangle 631"/>
          <p:cNvSpPr/>
          <p:nvPr/>
        </p:nvSpPr>
        <p:spPr>
          <a:xfrm>
            <a:off x="6456526" y="5596848"/>
            <a:ext cx="32106" cy="26805"/>
          </a:xfrm>
          <a:prstGeom prst="rect">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35" name="Picture 26" descr="Fig 1: Global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158" y="5057085"/>
            <a:ext cx="71482" cy="45719"/>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p:cNvPicPr preferRelativeResize="0">
            <a:picLocks noChangeArrowheads="1"/>
          </p:cNvPicPr>
          <p:nvPr/>
        </p:nvPicPr>
        <p:blipFill rotWithShape="1">
          <a:blip r:embed="rId4" cstate="print">
            <a:extLst>
              <a:ext uri="{BEBA8EAE-BF5A-486C-A8C5-ECC9F3942E4B}">
                <a14:imgProps xmlns:a14="http://schemas.microsoft.com/office/drawing/2010/main">
                  <a14:imgLayer r:embed="rId5">
                    <a14:imgEffect>
                      <a14:backgroundRemoval t="0" b="98933" l="730" r="95803">
                        <a14:foregroundMark x1="4562" y1="2439" x2="3285" y2="88110"/>
                        <a14:foregroundMark x1="912" y1="2287" x2="2737" y2="87500"/>
                        <a14:foregroundMark x1="2737" y1="7317" x2="4015" y2="0"/>
                        <a14:foregroundMark x1="6387" y1="78201" x2="4197" y2="91616"/>
                        <a14:foregroundMark x1="3285" y1="87043" x2="5474" y2="98933"/>
                        <a14:foregroundMark x1="95803" y1="6860" x2="79927" y2="21799"/>
                      </a14:backgroundRemoval>
                    </a14:imgEffect>
                  </a14:imgLayer>
                </a14:imgProps>
              </a:ext>
              <a:ext uri="{28A0092B-C50C-407E-A947-70E740481C1C}">
                <a14:useLocalDpi xmlns:a14="http://schemas.microsoft.com/office/drawing/2010/main" val="0"/>
              </a:ext>
            </a:extLst>
          </a:blip>
          <a:srcRect l="9561" t="2" b="30597"/>
          <a:stretch/>
        </p:blipFill>
        <p:spPr bwMode="auto">
          <a:xfrm>
            <a:off x="-7329277" y="4240177"/>
            <a:ext cx="340960" cy="11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0" name="Picture 259"/>
          <p:cNvPicPr preferRelativeResize="0">
            <a:picLocks/>
          </p:cNvPicPr>
          <p:nvPr/>
        </p:nvPicPr>
        <p:blipFill>
          <a:blip r:embed="rId6"/>
          <a:stretch>
            <a:fillRect/>
          </a:stretch>
        </p:blipFill>
        <p:spPr>
          <a:xfrm flipH="1">
            <a:off x="495804" y="6064026"/>
            <a:ext cx="13335" cy="228914"/>
          </a:xfrm>
          <a:prstGeom prst="rect">
            <a:avLst/>
          </a:prstGeom>
        </p:spPr>
      </p:pic>
      <p:pic>
        <p:nvPicPr>
          <p:cNvPr id="578" name="Picture 19"/>
          <p:cNvPicPr preferRelativeResize="0">
            <a:picLocks noChangeArrowheads="1"/>
          </p:cNvPicPr>
          <p:nvPr/>
        </p:nvPicPr>
        <p:blipFill rotWithShape="1">
          <a:blip r:embed="rId4" cstate="print">
            <a:extLst>
              <a:ext uri="{BEBA8EAE-BF5A-486C-A8C5-ECC9F3942E4B}">
                <a14:imgProps xmlns:a14="http://schemas.microsoft.com/office/drawing/2010/main">
                  <a14:imgLayer r:embed="rId5">
                    <a14:imgEffect>
                      <a14:backgroundRemoval t="0" b="98933" l="730" r="95803">
                        <a14:foregroundMark x1="4562" y1="2439" x2="3285" y2="88110"/>
                        <a14:foregroundMark x1="912" y1="2287" x2="2737" y2="87500"/>
                        <a14:foregroundMark x1="2737" y1="7317" x2="4015" y2="0"/>
                        <a14:foregroundMark x1="6387" y1="78201" x2="4197" y2="91616"/>
                        <a14:foregroundMark x1="3285" y1="87043" x2="5474" y2="98933"/>
                        <a14:foregroundMark x1="95803" y1="6860" x2="79927" y2="21799"/>
                      </a14:backgroundRemoval>
                    </a14:imgEffect>
                  </a14:imgLayer>
                </a14:imgProps>
              </a:ext>
              <a:ext uri="{28A0092B-C50C-407E-A947-70E740481C1C}">
                <a14:useLocalDpi xmlns:a14="http://schemas.microsoft.com/office/drawing/2010/main" val="0"/>
              </a:ext>
            </a:extLst>
          </a:blip>
          <a:srcRect l="9561" t="2" b="30597"/>
          <a:stretch/>
        </p:blipFill>
        <p:spPr bwMode="auto">
          <a:xfrm>
            <a:off x="-9514872" y="3820240"/>
            <a:ext cx="340960" cy="11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Rectangle 59"/>
          <p:cNvSpPr/>
          <p:nvPr/>
        </p:nvSpPr>
        <p:spPr>
          <a:xfrm>
            <a:off x="7397451" y="3150876"/>
            <a:ext cx="240313" cy="15979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TextBox 629"/>
          <p:cNvSpPr txBox="1"/>
          <p:nvPr/>
        </p:nvSpPr>
        <p:spPr>
          <a:xfrm>
            <a:off x="-10768" y="-41513"/>
            <a:ext cx="9144744" cy="954107"/>
          </a:xfrm>
          <a:prstGeom prst="rect">
            <a:avLst/>
          </a:prstGeom>
          <a:solidFill>
            <a:srgbClr val="C00000"/>
          </a:solid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Latest Data &amp; Trends (past 50 years to April 2017) DEFINITE DIRE PLANETARY EMERGENCY </a:t>
            </a:r>
          </a:p>
        </p:txBody>
      </p:sp>
      <p:pic>
        <p:nvPicPr>
          <p:cNvPr id="2087" name="Picture 208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5622" y="3168715"/>
            <a:ext cx="2062315" cy="1546736"/>
          </a:xfrm>
          <a:prstGeom prst="rect">
            <a:avLst/>
          </a:prstGeom>
          <a:ln>
            <a:solidFill>
              <a:schemeClr val="tx1">
                <a:lumMod val="50000"/>
                <a:lumOff val="50000"/>
              </a:schemeClr>
            </a:solidFill>
          </a:ln>
        </p:spPr>
      </p:pic>
      <p:pic>
        <p:nvPicPr>
          <p:cNvPr id="2089" name="Picture 2088">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8827" r="3718"/>
          <a:stretch/>
        </p:blipFill>
        <p:spPr>
          <a:xfrm>
            <a:off x="7534176" y="4984369"/>
            <a:ext cx="1544991" cy="1324951"/>
          </a:xfrm>
          <a:prstGeom prst="rect">
            <a:avLst/>
          </a:prstGeom>
          <a:ln>
            <a:solidFill>
              <a:schemeClr val="tx1">
                <a:lumMod val="50000"/>
                <a:lumOff val="50000"/>
              </a:schemeClr>
            </a:solidFill>
          </a:ln>
        </p:spPr>
      </p:pic>
      <p:pic>
        <p:nvPicPr>
          <p:cNvPr id="2097" name="Picture 209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16492" y="4965361"/>
            <a:ext cx="2135828" cy="1601871"/>
          </a:xfrm>
          <a:prstGeom prst="rect">
            <a:avLst/>
          </a:prstGeom>
          <a:ln>
            <a:solidFill>
              <a:schemeClr val="tx1">
                <a:lumMod val="50000"/>
                <a:lumOff val="50000"/>
              </a:schemeClr>
            </a:solidFill>
          </a:ln>
        </p:spPr>
      </p:pic>
      <p:pic>
        <p:nvPicPr>
          <p:cNvPr id="6" name="Picture 5">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4800" r="7413"/>
          <a:stretch/>
        </p:blipFill>
        <p:spPr>
          <a:xfrm>
            <a:off x="2051720" y="1532706"/>
            <a:ext cx="1500918" cy="1438173"/>
          </a:xfrm>
          <a:prstGeom prst="rect">
            <a:avLst/>
          </a:prstGeom>
          <a:ln>
            <a:solidFill>
              <a:schemeClr val="tx1">
                <a:lumMod val="50000"/>
                <a:lumOff val="50000"/>
              </a:schemeClr>
            </a:solidFill>
          </a:ln>
        </p:spPr>
      </p:pic>
      <p:pic>
        <p:nvPicPr>
          <p:cNvPr id="47" name="Picture 3" descr="C:\Users\Peter\Desktop\Illustration\EGU Pico 27 Ap Heat Oc.png">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0897"/>
          <a:stretch/>
        </p:blipFill>
        <p:spPr bwMode="auto">
          <a:xfrm>
            <a:off x="1763688" y="4963509"/>
            <a:ext cx="1753364" cy="147576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C012DCB-566F-4A8D-A0B2-F4464229B8FE}"/>
              </a:ext>
            </a:extLst>
          </p:cNvPr>
          <p:cNvCxnSpPr/>
          <p:nvPr/>
        </p:nvCxnSpPr>
        <p:spPr>
          <a:xfrm flipV="1">
            <a:off x="2680403" y="4282496"/>
            <a:ext cx="0" cy="1483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ABEAE576-CF5B-4EC1-BB6A-8A985BD8DB2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76056" y="3166186"/>
            <a:ext cx="1937580" cy="1453185"/>
          </a:xfrm>
          <a:prstGeom prst="rect">
            <a:avLst/>
          </a:prstGeom>
          <a:ln>
            <a:solidFill>
              <a:schemeClr val="tx1">
                <a:lumMod val="50000"/>
                <a:lumOff val="50000"/>
              </a:schemeClr>
            </a:solidFill>
          </a:ln>
        </p:spPr>
      </p:pic>
      <p:pic>
        <p:nvPicPr>
          <p:cNvPr id="46" name="Picture 45">
            <a:extLst>
              <a:ext uri="{FF2B5EF4-FFF2-40B4-BE49-F238E27FC236}">
                <a16:creationId xmlns:a16="http://schemas.microsoft.com/office/drawing/2014/main" id="{519985A8-C517-4B6C-8B10-2AD02E545033}"/>
              </a:ext>
            </a:extLst>
          </p:cNvPr>
          <p:cNvPicPr>
            <a:picLocks noChangeAspect="1"/>
          </p:cNvPicPr>
          <p:nvPr/>
        </p:nvPicPr>
        <p:blipFill>
          <a:blip r:embed="rId18"/>
          <a:stretch>
            <a:fillRect/>
          </a:stretch>
        </p:blipFill>
        <p:spPr>
          <a:xfrm>
            <a:off x="117642" y="4790238"/>
            <a:ext cx="977614" cy="114374"/>
          </a:xfrm>
          <a:prstGeom prst="rect">
            <a:avLst/>
          </a:prstGeom>
        </p:spPr>
      </p:pic>
      <p:sp>
        <p:nvSpPr>
          <p:cNvPr id="55" name="TextBox 54">
            <a:extLst>
              <a:ext uri="{FF2B5EF4-FFF2-40B4-BE49-F238E27FC236}">
                <a16:creationId xmlns:a16="http://schemas.microsoft.com/office/drawing/2014/main" id="{7F98C55B-16C0-4046-B8B6-FCCEBE35A708}"/>
              </a:ext>
            </a:extLst>
          </p:cNvPr>
          <p:cNvSpPr txBox="1"/>
          <p:nvPr/>
        </p:nvSpPr>
        <p:spPr>
          <a:xfrm>
            <a:off x="85244" y="6642806"/>
            <a:ext cx="4598374" cy="261610"/>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P. Carter  Climate Emergency Institute  EGU April 2017</a:t>
            </a:r>
          </a:p>
        </p:txBody>
      </p:sp>
      <p:sp>
        <p:nvSpPr>
          <p:cNvPr id="56" name="TextBox 55">
            <a:extLst>
              <a:ext uri="{FF2B5EF4-FFF2-40B4-BE49-F238E27FC236}">
                <a16:creationId xmlns:a16="http://schemas.microsoft.com/office/drawing/2014/main" id="{8CE5D09E-36A2-4679-9AE1-203B93D23D96}"/>
              </a:ext>
            </a:extLst>
          </p:cNvPr>
          <p:cNvSpPr txBox="1"/>
          <p:nvPr/>
        </p:nvSpPr>
        <p:spPr>
          <a:xfrm>
            <a:off x="-10768" y="932916"/>
            <a:ext cx="9144743" cy="86177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Accelerating multiple atmospheric GHG pollution trending to biosphere collapse</a:t>
            </a:r>
          </a:p>
          <a:p>
            <a:pPr algn="ctr"/>
            <a:r>
              <a:rPr lang="en-US" sz="1600" b="1" dirty="0">
                <a:latin typeface="Arial" panose="020B0604020202020204" pitchFamily="34" charset="0"/>
                <a:cs typeface="Arial" panose="020B0604020202020204" pitchFamily="34" charset="0"/>
              </a:rPr>
              <a:t>All record-high GHG pollution indicators &amp; direct effects are getting worse, faster </a:t>
            </a:r>
          </a:p>
          <a:p>
            <a:pPr algn="ctr"/>
            <a:endParaRPr lang="en-US" b="1" dirty="0">
              <a:latin typeface="Arial" panose="020B0604020202020204" pitchFamily="34" charset="0"/>
              <a:cs typeface="Arial" panose="020B0604020202020204" pitchFamily="34" charset="0"/>
            </a:endParaRPr>
          </a:p>
        </p:txBody>
      </p:sp>
      <p:pic>
        <p:nvPicPr>
          <p:cNvPr id="59" name="Picture 58">
            <a:extLst>
              <a:ext uri="{FF2B5EF4-FFF2-40B4-BE49-F238E27FC236}">
                <a16:creationId xmlns:a16="http://schemas.microsoft.com/office/drawing/2014/main" id="{AC30242D-B495-4D2E-A1BB-3D68E3B504CC}"/>
              </a:ext>
            </a:extLst>
          </p:cNvPr>
          <p:cNvPicPr preferRelativeResize="0">
            <a:picLocks/>
          </p:cNvPicPr>
          <p:nvPr/>
        </p:nvPicPr>
        <p:blipFill>
          <a:blip r:embed="rId19"/>
          <a:stretch>
            <a:fillRect/>
          </a:stretch>
        </p:blipFill>
        <p:spPr>
          <a:xfrm>
            <a:off x="2220698" y="2039929"/>
            <a:ext cx="1199174" cy="158115"/>
          </a:xfrm>
          <a:prstGeom prst="rect">
            <a:avLst/>
          </a:prstGeom>
        </p:spPr>
      </p:pic>
      <p:sp>
        <p:nvSpPr>
          <p:cNvPr id="71" name="Rectangle 70">
            <a:extLst>
              <a:ext uri="{FF2B5EF4-FFF2-40B4-BE49-F238E27FC236}">
                <a16:creationId xmlns:a16="http://schemas.microsoft.com/office/drawing/2014/main" id="{4B7D0AFB-C198-4CF3-A2F6-3C900801711A}"/>
              </a:ext>
            </a:extLst>
          </p:cNvPr>
          <p:cNvSpPr/>
          <p:nvPr/>
        </p:nvSpPr>
        <p:spPr>
          <a:xfrm>
            <a:off x="2183588" y="3165110"/>
            <a:ext cx="652719" cy="1425643"/>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AAC94A7-74B7-473C-A157-9B20A61F584E}"/>
              </a:ext>
            </a:extLst>
          </p:cNvPr>
          <p:cNvSpPr/>
          <p:nvPr/>
        </p:nvSpPr>
        <p:spPr>
          <a:xfrm>
            <a:off x="-5099882" y="3565766"/>
            <a:ext cx="89857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5561DC1C-66BE-46AC-9BB9-FC85693C4043}"/>
              </a:ext>
            </a:extLst>
          </p:cNvPr>
          <p:cNvSpPr txBox="1"/>
          <p:nvPr/>
        </p:nvSpPr>
        <p:spPr>
          <a:xfrm>
            <a:off x="1984691" y="5120319"/>
            <a:ext cx="582689" cy="323165"/>
          </a:xfrm>
          <a:prstGeom prst="rect">
            <a:avLst/>
          </a:prstGeom>
          <a:noFill/>
        </p:spPr>
        <p:txBody>
          <a:bodyPr wrap="square" rtlCol="0">
            <a:spAutoFit/>
          </a:bodyPr>
          <a:lstStyle/>
          <a:p>
            <a:r>
              <a:rPr lang="en-US" sz="500" b="1" dirty="0">
                <a:latin typeface="Arial" panose="020B0604020202020204" pitchFamily="34" charset="0"/>
                <a:cs typeface="Arial" panose="020B0604020202020204" pitchFamily="34" charset="0"/>
              </a:rPr>
              <a:t>Deeper ocean heat to 2000 m</a:t>
            </a:r>
          </a:p>
        </p:txBody>
      </p:sp>
      <p:cxnSp>
        <p:nvCxnSpPr>
          <p:cNvPr id="78" name="Straight Connector 77">
            <a:extLst>
              <a:ext uri="{FF2B5EF4-FFF2-40B4-BE49-F238E27FC236}">
                <a16:creationId xmlns:a16="http://schemas.microsoft.com/office/drawing/2014/main" id="{F2BF60AF-EC20-4751-A0EF-50796E12301F}"/>
              </a:ext>
            </a:extLst>
          </p:cNvPr>
          <p:cNvCxnSpPr/>
          <p:nvPr/>
        </p:nvCxnSpPr>
        <p:spPr>
          <a:xfrm flipV="1">
            <a:off x="2050802" y="4209473"/>
            <a:ext cx="0" cy="61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8" name="Picture 87">
            <a:extLst>
              <a:ext uri="{FF2B5EF4-FFF2-40B4-BE49-F238E27FC236}">
                <a16:creationId xmlns:a16="http://schemas.microsoft.com/office/drawing/2014/main" id="{298043BE-A8F8-484A-9495-5DB7B4AE51A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28351" y="1536771"/>
            <a:ext cx="1912144" cy="1434108"/>
          </a:xfrm>
          <a:prstGeom prst="rect">
            <a:avLst/>
          </a:prstGeom>
        </p:spPr>
      </p:pic>
      <p:pic>
        <p:nvPicPr>
          <p:cNvPr id="90" name="Picture 89">
            <a:extLst>
              <a:ext uri="{FF2B5EF4-FFF2-40B4-BE49-F238E27FC236}">
                <a16:creationId xmlns:a16="http://schemas.microsoft.com/office/drawing/2014/main" id="{26D77A4F-4B0E-4DB5-B0B2-D4E55D141C2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5204" y="1530538"/>
            <a:ext cx="1890029" cy="1417522"/>
          </a:xfrm>
          <a:prstGeom prst="rect">
            <a:avLst/>
          </a:prstGeom>
          <a:ln>
            <a:solidFill>
              <a:schemeClr val="tx1">
                <a:lumMod val="50000"/>
                <a:lumOff val="50000"/>
              </a:schemeClr>
            </a:solidFill>
          </a:ln>
        </p:spPr>
      </p:pic>
      <p:sp>
        <p:nvSpPr>
          <p:cNvPr id="92" name="Rectangle 91">
            <a:extLst>
              <a:ext uri="{FF2B5EF4-FFF2-40B4-BE49-F238E27FC236}">
                <a16:creationId xmlns:a16="http://schemas.microsoft.com/office/drawing/2014/main" id="{B4F03A12-1C8B-4EEF-9D2D-D08219E1EA78}"/>
              </a:ext>
            </a:extLst>
          </p:cNvPr>
          <p:cNvSpPr/>
          <p:nvPr/>
        </p:nvSpPr>
        <p:spPr>
          <a:xfrm>
            <a:off x="3008607" y="2658726"/>
            <a:ext cx="340976" cy="135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A19905BF-12EB-4D5F-BE99-17D82C04538F}"/>
              </a:ext>
            </a:extLst>
          </p:cNvPr>
          <p:cNvSpPr txBox="1"/>
          <p:nvPr/>
        </p:nvSpPr>
        <p:spPr>
          <a:xfrm>
            <a:off x="2879832" y="2641930"/>
            <a:ext cx="699352" cy="169277"/>
          </a:xfrm>
          <a:prstGeom prst="rect">
            <a:avLst/>
          </a:prstGeom>
          <a:noFill/>
        </p:spPr>
        <p:txBody>
          <a:bodyPr wrap="square" rtlCol="0">
            <a:spAutoFit/>
          </a:bodyPr>
          <a:lstStyle/>
          <a:p>
            <a:r>
              <a:rPr lang="en-US" sz="500" b="1" dirty="0">
                <a:latin typeface="Arial" panose="020B0604020202020204" pitchFamily="34" charset="0"/>
                <a:cs typeface="Arial" panose="020B0604020202020204" pitchFamily="34" charset="0"/>
              </a:rPr>
              <a:t>NASA GISS</a:t>
            </a:r>
          </a:p>
        </p:txBody>
      </p:sp>
      <p:pic>
        <p:nvPicPr>
          <p:cNvPr id="97" name="Picture 96">
            <a:extLst>
              <a:ext uri="{FF2B5EF4-FFF2-40B4-BE49-F238E27FC236}">
                <a16:creationId xmlns:a16="http://schemas.microsoft.com/office/drawing/2014/main" id="{E7BFBBAA-A35A-498A-91E5-518B65C8855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6041" r="12200"/>
          <a:stretch/>
        </p:blipFill>
        <p:spPr>
          <a:xfrm>
            <a:off x="3627301" y="4957673"/>
            <a:ext cx="1592771" cy="1461092"/>
          </a:xfrm>
          <a:prstGeom prst="rect">
            <a:avLst/>
          </a:prstGeom>
          <a:ln>
            <a:solidFill>
              <a:schemeClr val="tx1">
                <a:lumMod val="50000"/>
                <a:lumOff val="50000"/>
              </a:schemeClr>
            </a:solidFill>
          </a:ln>
        </p:spPr>
      </p:pic>
      <p:pic>
        <p:nvPicPr>
          <p:cNvPr id="101" name="Picture 100">
            <a:extLst>
              <a:ext uri="{FF2B5EF4-FFF2-40B4-BE49-F238E27FC236}">
                <a16:creationId xmlns:a16="http://schemas.microsoft.com/office/drawing/2014/main" id="{1C467A1E-CD7F-4EFE-846E-131AF6218D3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694805" y="1536771"/>
            <a:ext cx="1613499" cy="1210125"/>
          </a:xfrm>
          <a:prstGeom prst="rect">
            <a:avLst/>
          </a:prstGeom>
          <a:ln>
            <a:solidFill>
              <a:schemeClr val="tx1">
                <a:lumMod val="50000"/>
                <a:lumOff val="50000"/>
              </a:schemeClr>
            </a:solidFill>
          </a:ln>
        </p:spPr>
      </p:pic>
      <p:pic>
        <p:nvPicPr>
          <p:cNvPr id="104" name="Picture 103">
            <a:extLst>
              <a:ext uri="{FF2B5EF4-FFF2-40B4-BE49-F238E27FC236}">
                <a16:creationId xmlns:a16="http://schemas.microsoft.com/office/drawing/2014/main" id="{D24E9383-28D7-4BF5-88DC-A2CD3A0BB436}"/>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27037"/>
          <a:stretch/>
        </p:blipFill>
        <p:spPr>
          <a:xfrm>
            <a:off x="79774" y="4958171"/>
            <a:ext cx="1578385" cy="1622464"/>
          </a:xfrm>
          <a:prstGeom prst="rect">
            <a:avLst/>
          </a:prstGeom>
          <a:ln>
            <a:solidFill>
              <a:schemeClr val="tx1">
                <a:lumMod val="50000"/>
                <a:lumOff val="50000"/>
              </a:schemeClr>
            </a:solidFill>
          </a:ln>
        </p:spPr>
      </p:pic>
      <p:sp>
        <p:nvSpPr>
          <p:cNvPr id="105" name="Rectangle 104">
            <a:extLst>
              <a:ext uri="{FF2B5EF4-FFF2-40B4-BE49-F238E27FC236}">
                <a16:creationId xmlns:a16="http://schemas.microsoft.com/office/drawing/2014/main" id="{1A5AB2CF-960A-4F14-93FC-DBC1F97973B2}"/>
              </a:ext>
            </a:extLst>
          </p:cNvPr>
          <p:cNvSpPr/>
          <p:nvPr/>
        </p:nvSpPr>
        <p:spPr>
          <a:xfrm>
            <a:off x="1763688" y="6055107"/>
            <a:ext cx="132861" cy="360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a:extLst>
              <a:ext uri="{FF2B5EF4-FFF2-40B4-BE49-F238E27FC236}">
                <a16:creationId xmlns:a16="http://schemas.microsoft.com/office/drawing/2014/main" id="{6A9F1833-5892-4157-A4B8-B1893C8F8B68}"/>
              </a:ext>
            </a:extLst>
          </p:cNvPr>
          <p:cNvPicPr>
            <a:picLocks noChangeAspect="1"/>
          </p:cNvPicPr>
          <p:nvPr/>
        </p:nvPicPr>
        <p:blipFill>
          <a:blip r:embed="rId25"/>
          <a:stretch>
            <a:fillRect/>
          </a:stretch>
        </p:blipFill>
        <p:spPr>
          <a:xfrm>
            <a:off x="2875067" y="5861168"/>
            <a:ext cx="324096" cy="433205"/>
          </a:xfrm>
          <a:prstGeom prst="rect">
            <a:avLst/>
          </a:prstGeom>
        </p:spPr>
      </p:pic>
      <p:pic>
        <p:nvPicPr>
          <p:cNvPr id="108" name="Picture 107">
            <a:extLst>
              <a:ext uri="{FF2B5EF4-FFF2-40B4-BE49-F238E27FC236}">
                <a16:creationId xmlns:a16="http://schemas.microsoft.com/office/drawing/2014/main" id="{DAC14490-1E69-4C52-B337-6704EB52934E}"/>
              </a:ext>
            </a:extLst>
          </p:cNvPr>
          <p:cNvPicPr>
            <a:picLocks noChangeAspect="1"/>
          </p:cNvPicPr>
          <p:nvPr/>
        </p:nvPicPr>
        <p:blipFill>
          <a:blip r:embed="rId26"/>
          <a:stretch>
            <a:fillRect/>
          </a:stretch>
        </p:blipFill>
        <p:spPr>
          <a:xfrm>
            <a:off x="2456199" y="6093513"/>
            <a:ext cx="802274" cy="198746"/>
          </a:xfrm>
          <a:prstGeom prst="rect">
            <a:avLst/>
          </a:prstGeom>
        </p:spPr>
      </p:pic>
      <p:pic>
        <p:nvPicPr>
          <p:cNvPr id="111" name="Picture 110">
            <a:extLst>
              <a:ext uri="{FF2B5EF4-FFF2-40B4-BE49-F238E27FC236}">
                <a16:creationId xmlns:a16="http://schemas.microsoft.com/office/drawing/2014/main" id="{CDAD4670-D2AD-4959-AA50-84949E7688CB}"/>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3747" b="15591"/>
          <a:stretch/>
        </p:blipFill>
        <p:spPr>
          <a:xfrm>
            <a:off x="7081755" y="3142831"/>
            <a:ext cx="1984379" cy="1354818"/>
          </a:xfrm>
          <a:prstGeom prst="rect">
            <a:avLst/>
          </a:prstGeom>
          <a:ln>
            <a:solidFill>
              <a:schemeClr val="tx1">
                <a:lumMod val="50000"/>
                <a:lumOff val="50000"/>
              </a:schemeClr>
            </a:solidFill>
          </a:ln>
        </p:spPr>
      </p:pic>
      <p:sp>
        <p:nvSpPr>
          <p:cNvPr id="114" name="TextBox 113">
            <a:extLst>
              <a:ext uri="{FF2B5EF4-FFF2-40B4-BE49-F238E27FC236}">
                <a16:creationId xmlns:a16="http://schemas.microsoft.com/office/drawing/2014/main" id="{B4689966-8AA2-488E-AD4E-2A6DB5421627}"/>
              </a:ext>
            </a:extLst>
          </p:cNvPr>
          <p:cNvSpPr txBox="1"/>
          <p:nvPr/>
        </p:nvSpPr>
        <p:spPr>
          <a:xfrm>
            <a:off x="2123728" y="3166186"/>
            <a:ext cx="744238" cy="1338828"/>
          </a:xfrm>
          <a:prstGeom prst="rect">
            <a:avLst/>
          </a:prstGeom>
          <a:noFill/>
        </p:spPr>
        <p:txBody>
          <a:bodyPr wrap="square" rtlCol="0">
            <a:spAutoFit/>
          </a:bodyPr>
          <a:lstStyle/>
          <a:p>
            <a:pPr algn="ctr"/>
            <a:r>
              <a:rPr lang="en-CA" sz="800" b="1" dirty="0">
                <a:solidFill>
                  <a:srgbClr val="FF0000"/>
                </a:solidFill>
                <a:latin typeface="Arial" panose="020B0604020202020204" pitchFamily="34" charset="0"/>
                <a:cs typeface="Arial" panose="020B0604020202020204" pitchFamily="34" charset="0"/>
              </a:rPr>
              <a:t>&gt;2°C</a:t>
            </a:r>
          </a:p>
          <a:p>
            <a:pPr algn="ctr"/>
            <a:r>
              <a:rPr lang="en-CA" sz="800" b="1" dirty="0">
                <a:solidFill>
                  <a:srgbClr val="FF0000"/>
                </a:solidFill>
                <a:latin typeface="Arial" panose="020B0604020202020204" pitchFamily="34" charset="0"/>
                <a:cs typeface="Arial" panose="020B0604020202020204" pitchFamily="34" charset="0"/>
              </a:rPr>
              <a:t> locked-in </a:t>
            </a:r>
          </a:p>
          <a:p>
            <a:r>
              <a:rPr lang="en-CA" sz="600" dirty="0">
                <a:latin typeface="Arial" panose="020B0604020202020204" pitchFamily="34" charset="0"/>
                <a:cs typeface="Arial" panose="020B0604020202020204" pitchFamily="34" charset="0"/>
              </a:rPr>
              <a:t>due to today’s atmospheric GHG levels</a:t>
            </a:r>
          </a:p>
          <a:p>
            <a:endParaRPr lang="en-CA" sz="100" dirty="0">
              <a:latin typeface="Arial" panose="020B0604020202020204" pitchFamily="34" charset="0"/>
              <a:cs typeface="Arial" panose="020B0604020202020204" pitchFamily="34" charset="0"/>
            </a:endParaRPr>
          </a:p>
          <a:p>
            <a:r>
              <a:rPr lang="en-CA" sz="600" dirty="0">
                <a:latin typeface="Arial" panose="020B0604020202020204" pitchFamily="34" charset="0"/>
                <a:cs typeface="Arial" panose="020B0604020202020204" pitchFamily="34" charset="0"/>
              </a:rPr>
              <a:t>(</a:t>
            </a:r>
            <a:r>
              <a:rPr lang="en-CA" sz="500" dirty="0">
                <a:latin typeface="Arial" panose="020B0604020202020204" pitchFamily="34" charset="0"/>
                <a:cs typeface="Arial" panose="020B0604020202020204" pitchFamily="34" charset="0"/>
              </a:rPr>
              <a:t>IPCC 2014 AR5 WG1 12.5.2.) </a:t>
            </a:r>
            <a:endParaRPr lang="en-CA" sz="600" dirty="0">
              <a:latin typeface="Arial" panose="020B0604020202020204" pitchFamily="34" charset="0"/>
              <a:cs typeface="Arial" panose="020B0604020202020204" pitchFamily="34" charset="0"/>
            </a:endParaRPr>
          </a:p>
          <a:p>
            <a:endParaRPr lang="en-CA" sz="600" dirty="0">
              <a:latin typeface="Arial" panose="020B0604020202020204" pitchFamily="34" charset="0"/>
              <a:cs typeface="Arial" panose="020B0604020202020204" pitchFamily="34" charset="0"/>
            </a:endParaRPr>
          </a:p>
          <a:p>
            <a:r>
              <a:rPr lang="en-CA" sz="600" dirty="0">
                <a:latin typeface="Arial" panose="020B0604020202020204" pitchFamily="34" charset="0"/>
                <a:cs typeface="Arial" panose="020B0604020202020204" pitchFamily="34" charset="0"/>
              </a:rPr>
              <a:t>In 2015 atmospheric </a:t>
            </a:r>
            <a:r>
              <a:rPr lang="en-CA" sz="600" b="1" dirty="0">
                <a:solidFill>
                  <a:srgbClr val="FF0000"/>
                </a:solidFill>
                <a:latin typeface="Arial" panose="020B0604020202020204" pitchFamily="34" charset="0"/>
                <a:cs typeface="Arial" panose="020B0604020202020204" pitchFamily="34" charset="0"/>
              </a:rPr>
              <a:t>CO2 equivalent was 485 ppm </a:t>
            </a:r>
          </a:p>
          <a:p>
            <a:r>
              <a:rPr lang="en-CA" sz="500" dirty="0">
                <a:latin typeface="Arial" panose="020B0604020202020204" pitchFamily="34" charset="0"/>
                <a:cs typeface="Arial" panose="020B0604020202020204" pitchFamily="34" charset="0"/>
              </a:rPr>
              <a:t>(WMO 2016) </a:t>
            </a:r>
          </a:p>
        </p:txBody>
      </p:sp>
      <p:pic>
        <p:nvPicPr>
          <p:cNvPr id="146" name="Picture 6" descr="http://www.redorbit.com/media/uploads/2014/02/deepocean.jpg">
            <a:extLst>
              <a:ext uri="{FF2B5EF4-FFF2-40B4-BE49-F238E27FC236}">
                <a16:creationId xmlns:a16="http://schemas.microsoft.com/office/drawing/2014/main" id="{A95D1F02-D51D-4694-8A15-7A42AED942CA}"/>
              </a:ext>
            </a:extLst>
          </p:cNvPr>
          <p:cNvPicPr>
            <a:picLocks noChangeAspect="1" noChangeArrowheads="1"/>
          </p:cNvPicPr>
          <p:nvPr/>
        </p:nvPicPr>
        <p:blipFill>
          <a:blip r:embed="rId28" cstate="print">
            <a:duotone>
              <a:schemeClr val="accent1">
                <a:shade val="45000"/>
                <a:satMod val="135000"/>
              </a:schemeClr>
              <a:prstClr val="white"/>
            </a:duotone>
            <a:extLst>
              <a:ext uri="{BEBA8EAE-BF5A-486C-A8C5-ECC9F3942E4B}">
                <a14:imgProps xmlns:a14="http://schemas.microsoft.com/office/drawing/2010/main">
                  <a14:imgLayer r:embed="rId29">
                    <a14:imgEffect>
                      <a14:brightnessContrast bright="52000"/>
                    </a14:imgEffect>
                  </a14:imgLayer>
                </a14:imgProps>
              </a:ext>
              <a:ext uri="{28A0092B-C50C-407E-A947-70E740481C1C}">
                <a14:useLocalDpi xmlns:a14="http://schemas.microsoft.com/office/drawing/2010/main" val="0"/>
              </a:ext>
            </a:extLst>
          </a:blip>
          <a:srcRect/>
          <a:stretch>
            <a:fillRect/>
          </a:stretch>
        </p:blipFill>
        <p:spPr bwMode="auto">
          <a:xfrm flipH="1">
            <a:off x="7842927" y="5520583"/>
            <a:ext cx="905536" cy="605865"/>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4">
            <a:extLst>
              <a:ext uri="{FF2B5EF4-FFF2-40B4-BE49-F238E27FC236}">
                <a16:creationId xmlns:a16="http://schemas.microsoft.com/office/drawing/2014/main" id="{F4321A3B-B756-4A1F-AE0F-65B0A60875CE}"/>
              </a:ext>
            </a:extLst>
          </p:cNvPr>
          <p:cNvPicPr preferRelativeResize="0">
            <a:picLocks/>
          </p:cNvPicPr>
          <p:nvPr/>
        </p:nvPicPr>
        <p:blipFill rotWithShape="1">
          <a:blip r:embed="rId30">
            <a:extLst>
              <a:ext uri="{BEBA8EAE-BF5A-486C-A8C5-ECC9F3942E4B}">
                <a14:imgProps xmlns:a14="http://schemas.microsoft.com/office/drawing/2010/main">
                  <a14:imgLayer r:embed="rId31">
                    <a14:imgEffect>
                      <a14:backgroundRemoval t="20146" b="90777" l="60594" r="95816">
                        <a14:foregroundMark x1="95816" y1="27670" x2="95951" y2="25243"/>
                        <a14:foregroundMark x1="67206" y1="51214" x2="66262" y2="50243"/>
                        <a14:foregroundMark x1="63023" y1="48058" x2="62213" y2="50485"/>
                        <a14:foregroundMark x1="60864" y1="51699" x2="60594" y2="51942"/>
                      </a14:backgroundRemoval>
                    </a14:imgEffect>
                    <a14:imgEffect>
                      <a14:sharpenSoften amount="53000"/>
                    </a14:imgEffect>
                    <a14:imgEffect>
                      <a14:brightnessContrast bright="-70000"/>
                    </a14:imgEffect>
                  </a14:imgLayer>
                </a14:imgProps>
              </a:ext>
            </a:extLst>
          </a:blip>
          <a:srcRect l="60182" t="18975" r="1" b="42318"/>
          <a:stretch/>
        </p:blipFill>
        <p:spPr>
          <a:xfrm>
            <a:off x="7846874" y="5486400"/>
            <a:ext cx="955862" cy="568707"/>
          </a:xfrm>
          <a:prstGeom prst="rect">
            <a:avLst/>
          </a:prstGeom>
        </p:spPr>
      </p:pic>
      <p:sp>
        <p:nvSpPr>
          <p:cNvPr id="2" name="Rectangle 1">
            <a:extLst>
              <a:ext uri="{FF2B5EF4-FFF2-40B4-BE49-F238E27FC236}">
                <a16:creationId xmlns:a16="http://schemas.microsoft.com/office/drawing/2014/main" id="{A7A62FBE-C042-4C49-9927-5DD81C87C664}"/>
              </a:ext>
            </a:extLst>
          </p:cNvPr>
          <p:cNvSpPr/>
          <p:nvPr/>
        </p:nvSpPr>
        <p:spPr>
          <a:xfrm>
            <a:off x="5652120" y="5213791"/>
            <a:ext cx="707662" cy="323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570895B-38EF-41B8-9ED0-263D258363B9}"/>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6532" t="26843" r="48578" b="15915"/>
          <a:stretch/>
        </p:blipFill>
        <p:spPr>
          <a:xfrm>
            <a:off x="5316492" y="5413103"/>
            <a:ext cx="1140034" cy="1090303"/>
          </a:xfrm>
          <a:prstGeom prst="rect">
            <a:avLst/>
          </a:prstGeom>
        </p:spPr>
      </p:pic>
      <p:pic>
        <p:nvPicPr>
          <p:cNvPr id="11" name="Picture 10">
            <a:extLst>
              <a:ext uri="{FF2B5EF4-FFF2-40B4-BE49-F238E27FC236}">
                <a16:creationId xmlns:a16="http://schemas.microsoft.com/office/drawing/2014/main" id="{00A632CD-19EC-48EC-ABDC-45B2D7FFDDE6}"/>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10568" t="3430" r="13011" b="10630"/>
          <a:stretch/>
        </p:blipFill>
        <p:spPr>
          <a:xfrm>
            <a:off x="7505956" y="4965305"/>
            <a:ext cx="1609287" cy="1357312"/>
          </a:xfrm>
          <a:prstGeom prst="rect">
            <a:avLst/>
          </a:prstGeom>
          <a:ln>
            <a:solidFill>
              <a:schemeClr val="tx1">
                <a:lumMod val="50000"/>
                <a:lumOff val="50000"/>
              </a:schemeClr>
            </a:solidFill>
          </a:ln>
        </p:spPr>
      </p:pic>
      <p:pic>
        <p:nvPicPr>
          <p:cNvPr id="27" name="Picture 26">
            <a:extLst>
              <a:ext uri="{FF2B5EF4-FFF2-40B4-BE49-F238E27FC236}">
                <a16:creationId xmlns:a16="http://schemas.microsoft.com/office/drawing/2014/main" id="{57372FBA-B56B-4350-ABCF-15B875D3DFA7}"/>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440906" y="1537625"/>
            <a:ext cx="1536341" cy="1152257"/>
          </a:xfrm>
          <a:prstGeom prst="rect">
            <a:avLst/>
          </a:prstGeom>
          <a:ln>
            <a:solidFill>
              <a:schemeClr val="tx1">
                <a:lumMod val="50000"/>
                <a:lumOff val="50000"/>
              </a:schemeClr>
            </a:solidFill>
          </a:ln>
        </p:spPr>
      </p:pic>
      <p:pic>
        <p:nvPicPr>
          <p:cNvPr id="29" name="Picture 28">
            <a:extLst>
              <a:ext uri="{FF2B5EF4-FFF2-40B4-BE49-F238E27FC236}">
                <a16:creationId xmlns:a16="http://schemas.microsoft.com/office/drawing/2014/main" id="{903A2F8A-79DC-47F3-AC60-ECD87641DBC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8148" y="3166748"/>
            <a:ext cx="2035579" cy="1526684"/>
          </a:xfrm>
          <a:prstGeom prst="rect">
            <a:avLst/>
          </a:prstGeom>
          <a:ln>
            <a:solidFill>
              <a:schemeClr val="tx1">
                <a:lumMod val="50000"/>
                <a:lumOff val="50000"/>
              </a:schemeClr>
            </a:solidFill>
          </a:ln>
        </p:spPr>
      </p:pic>
      <p:pic>
        <p:nvPicPr>
          <p:cNvPr id="86" name="Picture 85">
            <a:extLst>
              <a:ext uri="{FF2B5EF4-FFF2-40B4-BE49-F238E27FC236}">
                <a16:creationId xmlns:a16="http://schemas.microsoft.com/office/drawing/2014/main" id="{252E0B15-2D6C-4ACF-B831-0B3311B0CE59}"/>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1190067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E6B043-2354-468A-A694-960FD6DFC68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8894" t="10220" r="86529"/>
          <a:stretch/>
        </p:blipFill>
        <p:spPr>
          <a:xfrm>
            <a:off x="5961541" y="3842094"/>
            <a:ext cx="216024" cy="2456656"/>
          </a:xfrm>
          <a:prstGeom prst="rect">
            <a:avLst/>
          </a:prstGeom>
          <a:ln>
            <a:noFill/>
          </a:ln>
        </p:spPr>
      </p:pic>
      <p:sp>
        <p:nvSpPr>
          <p:cNvPr id="9" name="TextBox 8">
            <a:extLst>
              <a:ext uri="{FF2B5EF4-FFF2-40B4-BE49-F238E27FC236}">
                <a16:creationId xmlns:a16="http://schemas.microsoft.com/office/drawing/2014/main" id="{9FE089CD-9BFF-4A20-A71D-5988E049DF19}"/>
              </a:ext>
            </a:extLst>
          </p:cNvPr>
          <p:cNvSpPr txBox="1"/>
          <p:nvPr/>
        </p:nvSpPr>
        <p:spPr>
          <a:xfrm>
            <a:off x="-41507" y="5957754"/>
            <a:ext cx="5088767" cy="900246"/>
          </a:xfrm>
          <a:prstGeom prst="rect">
            <a:avLst/>
          </a:prstGeom>
          <a:noFill/>
        </p:spPr>
        <p:txBody>
          <a:bodyPr wrap="square" rtlCol="0">
            <a:spAutoFit/>
          </a:bodyPr>
          <a:lstStyle/>
          <a:p>
            <a:pPr marL="171450" indent="-171450">
              <a:buFont typeface="Arial" panose="020B0604020202020204" pitchFamily="34" charset="0"/>
              <a:buChar char="•"/>
            </a:pPr>
            <a:r>
              <a:rPr lang="en-US" sz="1050" b="1" dirty="0">
                <a:latin typeface="Arial" panose="020B0604020202020204" pitchFamily="34" charset="0"/>
                <a:cs typeface="Arial" panose="020B0604020202020204" pitchFamily="34" charset="0"/>
              </a:rPr>
              <a:t>Average annual increase over the past 10 years is 2.06 ppm (NOAA)</a:t>
            </a:r>
          </a:p>
          <a:p>
            <a:pPr marL="171450" indent="-171450">
              <a:buFont typeface="Arial" panose="020B0604020202020204" pitchFamily="34" charset="0"/>
              <a:buChar char="•"/>
            </a:pPr>
            <a:r>
              <a:rPr lang="en-CA" sz="1050" b="1" dirty="0">
                <a:latin typeface="Arial" panose="020B0604020202020204" pitchFamily="34" charset="0"/>
                <a:cs typeface="Arial" panose="020B0604020202020204" pitchFamily="34" charset="0"/>
              </a:rPr>
              <a:t>Average annual increase 1959-2008 was 1.4 ppm (R. Keeling, 2009, CDIAC)  </a:t>
            </a:r>
          </a:p>
          <a:p>
            <a:pPr marL="171450" indent="-171450">
              <a:buFont typeface="Arial" panose="020B0604020202020204" pitchFamily="34" charset="0"/>
              <a:buChar char="•"/>
            </a:pPr>
            <a:r>
              <a:rPr lang="en-CA" sz="1050" b="1" dirty="0">
                <a:latin typeface="Arial" panose="020B0604020202020204" pitchFamily="34" charset="0"/>
                <a:cs typeface="Arial" panose="020B0604020202020204" pitchFamily="34" charset="0"/>
              </a:rPr>
              <a:t>3 ppm (2015, 2016) is 100 to 200 times faster than the natural end glacial CO2 increase of the past one million years (NOAA)</a:t>
            </a:r>
            <a:endParaRPr lang="en-US" sz="1050" b="1" dirty="0">
              <a:latin typeface="Arial" panose="020B0604020202020204" pitchFamily="34" charset="0"/>
              <a:cs typeface="Arial" panose="020B0604020202020204" pitchFamily="34" charset="0"/>
            </a:endParaRPr>
          </a:p>
          <a:p>
            <a:endParaRPr lang="en-US" sz="1050" b="1" dirty="0">
              <a:latin typeface="Arial" panose="020B0604020202020204" pitchFamily="34" charset="0"/>
              <a:cs typeface="Arial" panose="020B0604020202020204" pitchFamily="34" charset="0"/>
            </a:endParaRPr>
          </a:p>
        </p:txBody>
      </p:sp>
      <p:pic>
        <p:nvPicPr>
          <p:cNvPr id="7170" name="Picture 2" descr="http://scrippsco2.ucsd.edu/assets/graphics/display/mlo_seas_adj.png?1494035861813">
            <a:extLst>
              <a:ext uri="{FF2B5EF4-FFF2-40B4-BE49-F238E27FC236}">
                <a16:creationId xmlns:a16="http://schemas.microsoft.com/office/drawing/2014/main" id="{2204F43F-8994-4791-A7D0-D6E402509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64757"/>
            <a:ext cx="4228238" cy="33161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051ABA0-2F16-48E7-A649-400E29E812CB}"/>
              </a:ext>
            </a:extLst>
          </p:cNvPr>
          <p:cNvSpPr txBox="1"/>
          <p:nvPr/>
        </p:nvSpPr>
        <p:spPr>
          <a:xfrm>
            <a:off x="4916555" y="1180037"/>
            <a:ext cx="2996152" cy="430887"/>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Record daily atmospheric CO2 </a:t>
            </a:r>
          </a:p>
          <a:p>
            <a:r>
              <a:rPr lang="en-US" sz="1100" b="1" dirty="0">
                <a:latin typeface="Arial" panose="020B0604020202020204" pitchFamily="34" charset="0"/>
                <a:cs typeface="Arial" panose="020B0604020202020204" pitchFamily="34" charset="0"/>
              </a:rPr>
              <a:t>18 April 2017 of 410.28 ppm</a:t>
            </a:r>
          </a:p>
        </p:txBody>
      </p:sp>
      <p:sp>
        <p:nvSpPr>
          <p:cNvPr id="15" name="TextBox 14">
            <a:extLst>
              <a:ext uri="{FF2B5EF4-FFF2-40B4-BE49-F238E27FC236}">
                <a16:creationId xmlns:a16="http://schemas.microsoft.com/office/drawing/2014/main" id="{42F2D254-7F3F-4787-9E7C-41F8B40D274C}"/>
              </a:ext>
            </a:extLst>
          </p:cNvPr>
          <p:cNvSpPr txBox="1"/>
          <p:nvPr/>
        </p:nvSpPr>
        <p:spPr>
          <a:xfrm>
            <a:off x="4193816" y="1480459"/>
            <a:ext cx="968256"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406 ppm</a:t>
            </a:r>
          </a:p>
        </p:txBody>
      </p:sp>
      <p:pic>
        <p:nvPicPr>
          <p:cNvPr id="19" name="Picture 18">
            <a:extLst>
              <a:ext uri="{FF2B5EF4-FFF2-40B4-BE49-F238E27FC236}">
                <a16:creationId xmlns:a16="http://schemas.microsoft.com/office/drawing/2014/main" id="{10ED5E01-116B-493A-825D-330C95653411}"/>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4936191" y="1653362"/>
            <a:ext cx="2197166" cy="1684135"/>
          </a:xfrm>
          <a:prstGeom prst="rect">
            <a:avLst/>
          </a:prstGeom>
        </p:spPr>
      </p:pic>
      <p:sp>
        <p:nvSpPr>
          <p:cNvPr id="20" name="TextBox 19">
            <a:extLst>
              <a:ext uri="{FF2B5EF4-FFF2-40B4-BE49-F238E27FC236}">
                <a16:creationId xmlns:a16="http://schemas.microsoft.com/office/drawing/2014/main" id="{0AD4ADF0-2AA0-4496-B849-0CE41D3E8AE5}"/>
              </a:ext>
            </a:extLst>
          </p:cNvPr>
          <p:cNvSpPr txBox="1"/>
          <p:nvPr/>
        </p:nvSpPr>
        <p:spPr>
          <a:xfrm>
            <a:off x="2514522" y="3003837"/>
            <a:ext cx="1930665" cy="400110"/>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Seasonally adjusted </a:t>
            </a:r>
          </a:p>
          <a:p>
            <a:r>
              <a:rPr lang="en-US" sz="1000" b="1" dirty="0">
                <a:latin typeface="Arial" panose="020B0604020202020204" pitchFamily="34" charset="0"/>
                <a:cs typeface="Arial" panose="020B0604020202020204" pitchFamily="34" charset="0"/>
              </a:rPr>
              <a:t>mean atmospheric CO2</a:t>
            </a:r>
          </a:p>
        </p:txBody>
      </p:sp>
      <p:sp>
        <p:nvSpPr>
          <p:cNvPr id="22" name="TextBox 21">
            <a:extLst>
              <a:ext uri="{FF2B5EF4-FFF2-40B4-BE49-F238E27FC236}">
                <a16:creationId xmlns:a16="http://schemas.microsoft.com/office/drawing/2014/main" id="{DB9BCFBF-49B0-4706-AF7E-F16358C74E36}"/>
              </a:ext>
            </a:extLst>
          </p:cNvPr>
          <p:cNvSpPr txBox="1"/>
          <p:nvPr/>
        </p:nvSpPr>
        <p:spPr>
          <a:xfrm>
            <a:off x="0" y="18037"/>
            <a:ext cx="9144000"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Accelerating unprecedented atmospheric CO2</a:t>
            </a:r>
          </a:p>
        </p:txBody>
      </p:sp>
      <p:sp>
        <p:nvSpPr>
          <p:cNvPr id="25" name="TextBox 24">
            <a:extLst>
              <a:ext uri="{FF2B5EF4-FFF2-40B4-BE49-F238E27FC236}">
                <a16:creationId xmlns:a16="http://schemas.microsoft.com/office/drawing/2014/main" id="{013BFF92-E8CA-47C7-A73C-BD04E3DEAB8B}"/>
              </a:ext>
            </a:extLst>
          </p:cNvPr>
          <p:cNvSpPr txBox="1"/>
          <p:nvPr/>
        </p:nvSpPr>
        <p:spPr>
          <a:xfrm>
            <a:off x="2380693" y="1813209"/>
            <a:ext cx="2387634" cy="26161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Worst case scenario </a:t>
            </a:r>
          </a:p>
        </p:txBody>
      </p:sp>
      <p:sp>
        <p:nvSpPr>
          <p:cNvPr id="27" name="TextBox 26">
            <a:extLst>
              <a:ext uri="{FF2B5EF4-FFF2-40B4-BE49-F238E27FC236}">
                <a16:creationId xmlns:a16="http://schemas.microsoft.com/office/drawing/2014/main" id="{F06B49AA-6616-4AC0-A12E-C400A29F773B}"/>
              </a:ext>
            </a:extLst>
          </p:cNvPr>
          <p:cNvSpPr txBox="1"/>
          <p:nvPr/>
        </p:nvSpPr>
        <p:spPr>
          <a:xfrm>
            <a:off x="1612946" y="2293041"/>
            <a:ext cx="155855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Accelerating </a:t>
            </a:r>
          </a:p>
        </p:txBody>
      </p:sp>
      <p:sp>
        <p:nvSpPr>
          <p:cNvPr id="28" name="TextBox 27">
            <a:extLst>
              <a:ext uri="{FF2B5EF4-FFF2-40B4-BE49-F238E27FC236}">
                <a16:creationId xmlns:a16="http://schemas.microsoft.com/office/drawing/2014/main" id="{A5C5C2E4-7452-4EF8-8340-B68A953181A3}"/>
              </a:ext>
            </a:extLst>
          </p:cNvPr>
          <p:cNvSpPr txBox="1"/>
          <p:nvPr/>
        </p:nvSpPr>
        <p:spPr>
          <a:xfrm>
            <a:off x="761076" y="4364200"/>
            <a:ext cx="709079"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1960</a:t>
            </a:r>
          </a:p>
        </p:txBody>
      </p:sp>
      <p:sp>
        <p:nvSpPr>
          <p:cNvPr id="31" name="TextBox 30">
            <a:extLst>
              <a:ext uri="{FF2B5EF4-FFF2-40B4-BE49-F238E27FC236}">
                <a16:creationId xmlns:a16="http://schemas.microsoft.com/office/drawing/2014/main" id="{00920013-BDFD-4636-B2FB-4DC05AD188D6}"/>
              </a:ext>
            </a:extLst>
          </p:cNvPr>
          <p:cNvSpPr txBox="1"/>
          <p:nvPr/>
        </p:nvSpPr>
        <p:spPr>
          <a:xfrm>
            <a:off x="4959154" y="3202262"/>
            <a:ext cx="709079"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1960</a:t>
            </a:r>
          </a:p>
        </p:txBody>
      </p:sp>
      <p:sp>
        <p:nvSpPr>
          <p:cNvPr id="29" name="TextBox 28">
            <a:extLst>
              <a:ext uri="{FF2B5EF4-FFF2-40B4-BE49-F238E27FC236}">
                <a16:creationId xmlns:a16="http://schemas.microsoft.com/office/drawing/2014/main" id="{93339EA7-60DE-4B8B-93A0-C4357C5FF4E9}"/>
              </a:ext>
            </a:extLst>
          </p:cNvPr>
          <p:cNvSpPr txBox="1"/>
          <p:nvPr/>
        </p:nvSpPr>
        <p:spPr>
          <a:xfrm>
            <a:off x="3752018" y="1285226"/>
            <a:ext cx="1362998"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April 2017</a:t>
            </a:r>
          </a:p>
        </p:txBody>
      </p:sp>
      <p:sp>
        <p:nvSpPr>
          <p:cNvPr id="30" name="TextBox 29">
            <a:extLst>
              <a:ext uri="{FF2B5EF4-FFF2-40B4-BE49-F238E27FC236}">
                <a16:creationId xmlns:a16="http://schemas.microsoft.com/office/drawing/2014/main" id="{BC970653-F4C0-457B-8699-55A8BD124700}"/>
              </a:ext>
            </a:extLst>
          </p:cNvPr>
          <p:cNvSpPr txBox="1"/>
          <p:nvPr/>
        </p:nvSpPr>
        <p:spPr>
          <a:xfrm>
            <a:off x="691189" y="5628380"/>
            <a:ext cx="322582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Rate of annual atmospheric CO2 increase</a:t>
            </a:r>
          </a:p>
        </p:txBody>
      </p:sp>
      <p:pic>
        <p:nvPicPr>
          <p:cNvPr id="36" name="Picture 35">
            <a:extLst>
              <a:ext uri="{FF2B5EF4-FFF2-40B4-BE49-F238E27FC236}">
                <a16:creationId xmlns:a16="http://schemas.microsoft.com/office/drawing/2014/main" id="{83C4366A-91C5-44E5-82AC-369CF37BB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210" y="3673648"/>
            <a:ext cx="3996270" cy="2997203"/>
          </a:xfrm>
          <a:prstGeom prst="rect">
            <a:avLst/>
          </a:prstGeom>
        </p:spPr>
      </p:pic>
      <p:sp>
        <p:nvSpPr>
          <p:cNvPr id="38" name="TextBox 37">
            <a:extLst>
              <a:ext uri="{FF2B5EF4-FFF2-40B4-BE49-F238E27FC236}">
                <a16:creationId xmlns:a16="http://schemas.microsoft.com/office/drawing/2014/main" id="{01860898-78BB-4624-B34B-1362AFD104CC}"/>
              </a:ext>
            </a:extLst>
          </p:cNvPr>
          <p:cNvSpPr txBox="1"/>
          <p:nvPr/>
        </p:nvSpPr>
        <p:spPr>
          <a:xfrm>
            <a:off x="-8965" y="4654293"/>
            <a:ext cx="5095890" cy="1277273"/>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800,000 year ice core CO2 limit: 300 ppm.</a:t>
            </a:r>
          </a:p>
          <a:p>
            <a:endParaRPr lang="en-US" sz="7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Today’s 406 ppm CO2 is the highest in at least 3 million years and more likely 15-20 million years </a:t>
            </a:r>
            <a:r>
              <a:rPr lang="en-US" sz="1400" dirty="0">
                <a:latin typeface="Arial" panose="020B0604020202020204" pitchFamily="34" charset="0"/>
                <a:cs typeface="Arial" panose="020B0604020202020204" pitchFamily="34" charset="0"/>
              </a:rPr>
              <a:t>(</a:t>
            </a:r>
            <a:r>
              <a:rPr lang="sv-SE" sz="1400" dirty="0">
                <a:latin typeface="Arial" panose="020B0604020202020204" pitchFamily="34" charset="0"/>
                <a:cs typeface="Arial" panose="020B0604020202020204" pitchFamily="34" charset="0"/>
              </a:rPr>
              <a:t>Yi Ge Zhang, 2013).</a:t>
            </a:r>
            <a:endParaRPr lang="en-CA" sz="1400"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B69912E1-3A3F-4C94-9A1D-40B4A88A1B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89" t="17122" r="19069" b="17702"/>
          <a:stretch/>
        </p:blipFill>
        <p:spPr>
          <a:xfrm>
            <a:off x="7444997" y="6051479"/>
            <a:ext cx="1241622" cy="301062"/>
          </a:xfrm>
          <a:prstGeom prst="rect">
            <a:avLst/>
          </a:prstGeom>
        </p:spPr>
      </p:pic>
      <p:sp>
        <p:nvSpPr>
          <p:cNvPr id="23" name="Rectangle 22">
            <a:extLst>
              <a:ext uri="{FF2B5EF4-FFF2-40B4-BE49-F238E27FC236}">
                <a16:creationId xmlns:a16="http://schemas.microsoft.com/office/drawing/2014/main" id="{FFE288A4-9000-44B2-BDC3-097CFA0ADBE3}"/>
              </a:ext>
            </a:extLst>
          </p:cNvPr>
          <p:cNvSpPr/>
          <p:nvPr/>
        </p:nvSpPr>
        <p:spPr>
          <a:xfrm>
            <a:off x="5047260" y="3555584"/>
            <a:ext cx="3996269" cy="3113775"/>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73725F8-D467-494B-8303-A44A5B1205DD}"/>
              </a:ext>
            </a:extLst>
          </p:cNvPr>
          <p:cNvSpPr/>
          <p:nvPr/>
        </p:nvSpPr>
        <p:spPr>
          <a:xfrm>
            <a:off x="-1944106" y="0"/>
            <a:ext cx="430027" cy="33887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12106E5-AB74-4AAF-9972-843957DEF1F0}"/>
              </a:ext>
            </a:extLst>
          </p:cNvPr>
          <p:cNvSpPr txBox="1"/>
          <p:nvPr/>
        </p:nvSpPr>
        <p:spPr>
          <a:xfrm>
            <a:off x="602008" y="4214961"/>
            <a:ext cx="591412" cy="192360"/>
          </a:xfrm>
          <a:prstGeom prst="rect">
            <a:avLst/>
          </a:prstGeom>
          <a:noFill/>
        </p:spPr>
        <p:txBody>
          <a:bodyPr wrap="square" rtlCol="0">
            <a:spAutoFit/>
          </a:bodyPr>
          <a:lstStyle/>
          <a:p>
            <a:r>
              <a:rPr lang="en-US" sz="650" b="1" dirty="0">
                <a:latin typeface="Arial" panose="020B0604020202020204" pitchFamily="34" charset="0"/>
                <a:cs typeface="Arial" panose="020B0604020202020204" pitchFamily="34" charset="0"/>
              </a:rPr>
              <a:t>300</a:t>
            </a:r>
          </a:p>
        </p:txBody>
      </p:sp>
      <p:sp>
        <p:nvSpPr>
          <p:cNvPr id="43" name="Rectangle 42">
            <a:extLst>
              <a:ext uri="{FF2B5EF4-FFF2-40B4-BE49-F238E27FC236}">
                <a16:creationId xmlns:a16="http://schemas.microsoft.com/office/drawing/2014/main" id="{EBBBE6CB-20E3-4215-9E1A-461A71806A70}"/>
              </a:ext>
            </a:extLst>
          </p:cNvPr>
          <p:cNvSpPr/>
          <p:nvPr/>
        </p:nvSpPr>
        <p:spPr>
          <a:xfrm>
            <a:off x="-485376" y="4109947"/>
            <a:ext cx="45719" cy="225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8E6D552-EB0E-45B9-BD88-71643CF71ACF}"/>
              </a:ext>
            </a:extLst>
          </p:cNvPr>
          <p:cNvSpPr/>
          <p:nvPr/>
        </p:nvSpPr>
        <p:spPr>
          <a:xfrm>
            <a:off x="571109" y="3999699"/>
            <a:ext cx="3707686" cy="403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13A1D83C-48B4-45FA-984C-CE45AE375417}"/>
              </a:ext>
            </a:extLst>
          </p:cNvPr>
          <p:cNvPicPr preferRelativeResize="0">
            <a:picLocks/>
          </p:cNvPicPr>
          <p:nvPr/>
        </p:nvPicPr>
        <p:blipFill rotWithShape="1">
          <a:blip r:embed="rId8"/>
          <a:srcRect l="2" t="-8842" r="13462"/>
          <a:stretch/>
        </p:blipFill>
        <p:spPr>
          <a:xfrm flipH="1">
            <a:off x="538202" y="3908706"/>
            <a:ext cx="80901" cy="431391"/>
          </a:xfrm>
          <a:prstGeom prst="rect">
            <a:avLst/>
          </a:prstGeom>
        </p:spPr>
      </p:pic>
      <p:sp>
        <p:nvSpPr>
          <p:cNvPr id="52" name="Rectangle 51">
            <a:extLst>
              <a:ext uri="{FF2B5EF4-FFF2-40B4-BE49-F238E27FC236}">
                <a16:creationId xmlns:a16="http://schemas.microsoft.com/office/drawing/2014/main" id="{E0221918-AF0D-43C6-9708-4E1AA036C21C}"/>
              </a:ext>
            </a:extLst>
          </p:cNvPr>
          <p:cNvSpPr/>
          <p:nvPr/>
        </p:nvSpPr>
        <p:spPr>
          <a:xfrm>
            <a:off x="1882042" y="3815173"/>
            <a:ext cx="2582751" cy="308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364E4FA8-7D95-46D4-AD1F-4278596AD946}"/>
              </a:ext>
            </a:extLst>
          </p:cNvPr>
          <p:cNvPicPr preferRelativeResize="0">
            <a:picLocks/>
          </p:cNvPicPr>
          <p:nvPr/>
        </p:nvPicPr>
        <p:blipFill rotWithShape="1">
          <a:blip r:embed="rId9"/>
          <a:srcRect l="2" r="10445" b="7383"/>
          <a:stretch/>
        </p:blipFill>
        <p:spPr>
          <a:xfrm>
            <a:off x="4144948" y="3518179"/>
            <a:ext cx="128012" cy="893827"/>
          </a:xfrm>
          <a:prstGeom prst="rect">
            <a:avLst/>
          </a:prstGeom>
        </p:spPr>
      </p:pic>
      <p:sp>
        <p:nvSpPr>
          <p:cNvPr id="58" name="Rectangle 57">
            <a:extLst>
              <a:ext uri="{FF2B5EF4-FFF2-40B4-BE49-F238E27FC236}">
                <a16:creationId xmlns:a16="http://schemas.microsoft.com/office/drawing/2014/main" id="{EFA08BE3-89D7-4FF8-9927-4E1FEAE1E571}"/>
              </a:ext>
            </a:extLst>
          </p:cNvPr>
          <p:cNvSpPr/>
          <p:nvPr/>
        </p:nvSpPr>
        <p:spPr>
          <a:xfrm>
            <a:off x="4554633" y="4146654"/>
            <a:ext cx="61131"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3B9AA74C-F8FF-4A48-9D95-0740C99F1552}"/>
              </a:ext>
            </a:extLst>
          </p:cNvPr>
          <p:cNvPicPr>
            <a:picLocks noChangeAspect="1"/>
          </p:cNvPicPr>
          <p:nvPr/>
        </p:nvPicPr>
        <p:blipFill>
          <a:blip r:embed="rId10"/>
          <a:stretch>
            <a:fillRect/>
          </a:stretch>
        </p:blipFill>
        <p:spPr>
          <a:xfrm>
            <a:off x="2392224" y="3852975"/>
            <a:ext cx="1773008" cy="411911"/>
          </a:xfrm>
          <a:prstGeom prst="rect">
            <a:avLst/>
          </a:prstGeom>
        </p:spPr>
      </p:pic>
      <p:cxnSp>
        <p:nvCxnSpPr>
          <p:cNvPr id="53" name="Straight Connector 52">
            <a:extLst>
              <a:ext uri="{FF2B5EF4-FFF2-40B4-BE49-F238E27FC236}">
                <a16:creationId xmlns:a16="http://schemas.microsoft.com/office/drawing/2014/main" id="{0EF4D3A5-D6ED-46AB-A39C-741EDC50C343}"/>
              </a:ext>
            </a:extLst>
          </p:cNvPr>
          <p:cNvCxnSpPr>
            <a:cxnSpLocks/>
          </p:cNvCxnSpPr>
          <p:nvPr/>
        </p:nvCxnSpPr>
        <p:spPr>
          <a:xfrm flipV="1">
            <a:off x="863812" y="4327280"/>
            <a:ext cx="3383280" cy="7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CF0B1025-9B17-45EF-AC8C-A8F0C0927DE6}"/>
              </a:ext>
            </a:extLst>
          </p:cNvPr>
          <p:cNvPicPr>
            <a:picLocks noChangeAspect="1"/>
          </p:cNvPicPr>
          <p:nvPr/>
        </p:nvPicPr>
        <p:blipFill>
          <a:blip r:embed="rId11"/>
          <a:stretch>
            <a:fillRect/>
          </a:stretch>
        </p:blipFill>
        <p:spPr>
          <a:xfrm>
            <a:off x="7020272" y="1789903"/>
            <a:ext cx="2123728" cy="1529011"/>
          </a:xfrm>
          <a:prstGeom prst="rect">
            <a:avLst/>
          </a:prstGeom>
        </p:spPr>
      </p:pic>
      <p:pic>
        <p:nvPicPr>
          <p:cNvPr id="46" name="Picture 2" descr="http://scrippsco2.ucsd.edu/assets/graphics/display/mlo_seas_adj.png?1494035861813">
            <a:extLst>
              <a:ext uri="{FF2B5EF4-FFF2-40B4-BE49-F238E27FC236}">
                <a16:creationId xmlns:a16="http://schemas.microsoft.com/office/drawing/2014/main" id="{BD176C46-1EB4-49FB-A647-6EAE20A1771A}"/>
              </a:ext>
            </a:extLst>
          </p:cNvPr>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9917" t="88892" r="62"/>
          <a:stretch/>
        </p:blipFill>
        <p:spPr bwMode="auto">
          <a:xfrm>
            <a:off x="526850" y="4342747"/>
            <a:ext cx="3808891" cy="368327"/>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246D49DB-E120-4D4D-BED3-16ADE7F306CA}"/>
              </a:ext>
            </a:extLst>
          </p:cNvPr>
          <p:cNvSpPr/>
          <p:nvPr/>
        </p:nvSpPr>
        <p:spPr>
          <a:xfrm>
            <a:off x="428532" y="4356119"/>
            <a:ext cx="113652" cy="108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5E778C7D-E48E-4ED0-A59C-35C84031BA64}"/>
              </a:ext>
            </a:extLst>
          </p:cNvPr>
          <p:cNvCxnSpPr/>
          <p:nvPr/>
        </p:nvCxnSpPr>
        <p:spPr>
          <a:xfrm>
            <a:off x="4254198" y="1562225"/>
            <a:ext cx="0" cy="284832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011B9477-90DF-40AD-97B0-C8F18E7582AB}"/>
              </a:ext>
            </a:extLst>
          </p:cNvPr>
          <p:cNvSpPr/>
          <p:nvPr/>
        </p:nvSpPr>
        <p:spPr>
          <a:xfrm>
            <a:off x="4273005" y="3494563"/>
            <a:ext cx="45719" cy="1063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5E21602-6ABB-4D2A-9A7C-BB01E63EBF45}"/>
              </a:ext>
            </a:extLst>
          </p:cNvPr>
          <p:cNvSpPr txBox="1"/>
          <p:nvPr/>
        </p:nvSpPr>
        <p:spPr>
          <a:xfrm>
            <a:off x="301687" y="4222511"/>
            <a:ext cx="525633" cy="192360"/>
          </a:xfrm>
          <a:prstGeom prst="rect">
            <a:avLst/>
          </a:prstGeom>
          <a:noFill/>
        </p:spPr>
        <p:txBody>
          <a:bodyPr wrap="square" rtlCol="0">
            <a:spAutoFit/>
          </a:bodyPr>
          <a:lstStyle/>
          <a:p>
            <a:r>
              <a:rPr lang="en-US" sz="650" b="1" dirty="0">
                <a:latin typeface="Arial" panose="020B0604020202020204" pitchFamily="34" charset="0"/>
                <a:cs typeface="Arial" panose="020B0604020202020204" pitchFamily="34" charset="0"/>
              </a:rPr>
              <a:t>300</a:t>
            </a:r>
          </a:p>
        </p:txBody>
      </p:sp>
      <p:sp>
        <p:nvSpPr>
          <p:cNvPr id="12" name="TextBox 11">
            <a:extLst>
              <a:ext uri="{FF2B5EF4-FFF2-40B4-BE49-F238E27FC236}">
                <a16:creationId xmlns:a16="http://schemas.microsoft.com/office/drawing/2014/main" id="{10D3ABBA-BDCD-4164-9FA1-7C2FB6E4D753}"/>
              </a:ext>
            </a:extLst>
          </p:cNvPr>
          <p:cNvSpPr txBox="1"/>
          <p:nvPr/>
        </p:nvSpPr>
        <p:spPr>
          <a:xfrm>
            <a:off x="501710" y="1703071"/>
            <a:ext cx="911611" cy="276998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400 </a:t>
            </a: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endParaRPr lang="en-US" sz="8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350</a:t>
            </a: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300</a:t>
            </a:r>
          </a:p>
        </p:txBody>
      </p:sp>
      <p:sp>
        <p:nvSpPr>
          <p:cNvPr id="7168" name="TextBox 7167">
            <a:extLst>
              <a:ext uri="{FF2B5EF4-FFF2-40B4-BE49-F238E27FC236}">
                <a16:creationId xmlns:a16="http://schemas.microsoft.com/office/drawing/2014/main" id="{D7E7AC27-B37B-4003-A94F-4947764ACE36}"/>
              </a:ext>
            </a:extLst>
          </p:cNvPr>
          <p:cNvSpPr txBox="1"/>
          <p:nvPr/>
        </p:nvSpPr>
        <p:spPr>
          <a:xfrm>
            <a:off x="987000" y="4071062"/>
            <a:ext cx="1642889" cy="26161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800,000 year limit</a:t>
            </a:r>
          </a:p>
        </p:txBody>
      </p:sp>
      <p:sp>
        <p:nvSpPr>
          <p:cNvPr id="68" name="TextBox 67">
            <a:extLst>
              <a:ext uri="{FF2B5EF4-FFF2-40B4-BE49-F238E27FC236}">
                <a16:creationId xmlns:a16="http://schemas.microsoft.com/office/drawing/2014/main" id="{AFD2B626-9161-4C1A-B715-6987CD9EA62D}"/>
              </a:ext>
            </a:extLst>
          </p:cNvPr>
          <p:cNvSpPr txBox="1"/>
          <p:nvPr/>
        </p:nvSpPr>
        <p:spPr>
          <a:xfrm>
            <a:off x="7036757" y="1395434"/>
            <a:ext cx="2090757" cy="261610"/>
          </a:xfrm>
          <a:prstGeom prst="rect">
            <a:avLst/>
          </a:prstGeom>
          <a:noFill/>
        </p:spPr>
        <p:txBody>
          <a:bodyPr wrap="square" rtlCol="0">
            <a:spAutoFit/>
          </a:bodyPr>
          <a:lstStyle/>
          <a:p>
            <a:r>
              <a:rPr lang="en-US" sz="1100" b="1" dirty="0">
                <a:solidFill>
                  <a:srgbClr val="FF0000"/>
                </a:solidFill>
                <a:latin typeface="Arial" panose="020B0604020202020204" pitchFamily="34" charset="0"/>
                <a:cs typeface="Arial" panose="020B0604020202020204" pitchFamily="34" charset="0"/>
              </a:rPr>
              <a:t>Update 4 May: 410.52 ppm </a:t>
            </a:r>
          </a:p>
        </p:txBody>
      </p:sp>
      <p:sp>
        <p:nvSpPr>
          <p:cNvPr id="44" name="Rectangle 43">
            <a:extLst>
              <a:ext uri="{FF2B5EF4-FFF2-40B4-BE49-F238E27FC236}">
                <a16:creationId xmlns:a16="http://schemas.microsoft.com/office/drawing/2014/main" id="{0FBDBF12-ECC4-4410-8577-9791562479BF}"/>
              </a:ext>
            </a:extLst>
          </p:cNvPr>
          <p:cNvSpPr/>
          <p:nvPr/>
        </p:nvSpPr>
        <p:spPr>
          <a:xfrm>
            <a:off x="4971693" y="1213318"/>
            <a:ext cx="4071835" cy="225112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 name="TextBox 7168">
            <a:extLst>
              <a:ext uri="{FF2B5EF4-FFF2-40B4-BE49-F238E27FC236}">
                <a16:creationId xmlns:a16="http://schemas.microsoft.com/office/drawing/2014/main" id="{B8D1E2AC-317D-4DB8-AE4C-B144A6070223}"/>
              </a:ext>
            </a:extLst>
          </p:cNvPr>
          <p:cNvSpPr txBox="1"/>
          <p:nvPr/>
        </p:nvSpPr>
        <p:spPr>
          <a:xfrm>
            <a:off x="7285941" y="2169930"/>
            <a:ext cx="1698718" cy="26161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Past 6 months</a:t>
            </a:r>
          </a:p>
        </p:txBody>
      </p:sp>
      <p:pic>
        <p:nvPicPr>
          <p:cNvPr id="24" name="Picture 23">
            <a:extLst>
              <a:ext uri="{FF2B5EF4-FFF2-40B4-BE49-F238E27FC236}">
                <a16:creationId xmlns:a16="http://schemas.microsoft.com/office/drawing/2014/main" id="{846BE235-1193-4CE9-98ED-EAD84C4976AE}"/>
              </a:ext>
            </a:extLst>
          </p:cNvPr>
          <p:cNvPicPr>
            <a:picLocks noChangeAspect="1"/>
          </p:cNvPicPr>
          <p:nvPr/>
        </p:nvPicPr>
        <p:blipFill>
          <a:blip r:embed="rId10"/>
          <a:stretch>
            <a:fillRect/>
          </a:stretch>
        </p:blipFill>
        <p:spPr>
          <a:xfrm>
            <a:off x="7988303" y="2941236"/>
            <a:ext cx="992253" cy="230524"/>
          </a:xfrm>
          <a:prstGeom prst="rect">
            <a:avLst/>
          </a:prstGeom>
        </p:spPr>
      </p:pic>
      <p:pic>
        <p:nvPicPr>
          <p:cNvPr id="70" name="Picture 69">
            <a:extLst>
              <a:ext uri="{FF2B5EF4-FFF2-40B4-BE49-F238E27FC236}">
                <a16:creationId xmlns:a16="http://schemas.microsoft.com/office/drawing/2014/main" id="{5972FF9D-1D41-4D8E-92AD-10AF550A815B}"/>
              </a:ext>
            </a:extLst>
          </p:cNvPr>
          <p:cNvPicPr>
            <a:picLocks noChangeAspect="1"/>
          </p:cNvPicPr>
          <p:nvPr/>
        </p:nvPicPr>
        <p:blipFill>
          <a:blip r:embed="rId10"/>
          <a:stretch>
            <a:fillRect/>
          </a:stretch>
        </p:blipFill>
        <p:spPr>
          <a:xfrm>
            <a:off x="5985121" y="2929275"/>
            <a:ext cx="992253" cy="230524"/>
          </a:xfrm>
          <a:prstGeom prst="rect">
            <a:avLst/>
          </a:prstGeom>
        </p:spPr>
      </p:pic>
      <p:sp>
        <p:nvSpPr>
          <p:cNvPr id="71" name="TextBox 70">
            <a:extLst>
              <a:ext uri="{FF2B5EF4-FFF2-40B4-BE49-F238E27FC236}">
                <a16:creationId xmlns:a16="http://schemas.microsoft.com/office/drawing/2014/main" id="{E96E78A9-E8E5-43D6-BF75-7F15294665E4}"/>
              </a:ext>
            </a:extLst>
          </p:cNvPr>
          <p:cNvSpPr txBox="1"/>
          <p:nvPr/>
        </p:nvSpPr>
        <p:spPr>
          <a:xfrm>
            <a:off x="426743" y="4434075"/>
            <a:ext cx="709079"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1960</a:t>
            </a:r>
          </a:p>
        </p:txBody>
      </p:sp>
      <p:sp>
        <p:nvSpPr>
          <p:cNvPr id="7171" name="TextBox 7170">
            <a:extLst>
              <a:ext uri="{FF2B5EF4-FFF2-40B4-BE49-F238E27FC236}">
                <a16:creationId xmlns:a16="http://schemas.microsoft.com/office/drawing/2014/main" id="{6D53600F-80FD-4581-8ADA-2489DCE9DF09}"/>
              </a:ext>
            </a:extLst>
          </p:cNvPr>
          <p:cNvSpPr txBox="1"/>
          <p:nvPr/>
        </p:nvSpPr>
        <p:spPr>
          <a:xfrm>
            <a:off x="7202977" y="4404908"/>
            <a:ext cx="1204855" cy="26161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El Nino effect</a:t>
            </a:r>
          </a:p>
        </p:txBody>
      </p:sp>
      <p:sp>
        <p:nvSpPr>
          <p:cNvPr id="73" name="TextBox 72">
            <a:extLst>
              <a:ext uri="{FF2B5EF4-FFF2-40B4-BE49-F238E27FC236}">
                <a16:creationId xmlns:a16="http://schemas.microsoft.com/office/drawing/2014/main" id="{BFE53FA3-4527-45AA-B03A-59419A3D53F9}"/>
              </a:ext>
            </a:extLst>
          </p:cNvPr>
          <p:cNvSpPr txBox="1"/>
          <p:nvPr/>
        </p:nvSpPr>
        <p:spPr>
          <a:xfrm>
            <a:off x="5853449" y="1500435"/>
            <a:ext cx="1758316" cy="261610"/>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No El Niño effect</a:t>
            </a:r>
          </a:p>
        </p:txBody>
      </p:sp>
      <p:pic>
        <p:nvPicPr>
          <p:cNvPr id="54" name="Picture 53">
            <a:extLst>
              <a:ext uri="{FF2B5EF4-FFF2-40B4-BE49-F238E27FC236}">
                <a16:creationId xmlns:a16="http://schemas.microsoft.com/office/drawing/2014/main" id="{033CDE1D-705C-4741-B783-CB0DBD69DE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7277" y="18037"/>
            <a:ext cx="1119110" cy="391688"/>
          </a:xfrm>
          <a:prstGeom prst="rect">
            <a:avLst/>
          </a:prstGeom>
        </p:spPr>
      </p:pic>
    </p:spTree>
    <p:extLst>
      <p:ext uri="{BB962C8B-B14F-4D97-AF65-F5344CB8AC3E}">
        <p14:creationId xmlns:p14="http://schemas.microsoft.com/office/powerpoint/2010/main" val="1511587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rippsco2.ucsd.edu/assets/graphics/png/mlo_seas_adj.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64000"/>
                    </a14:imgEffect>
                  </a14:imgLayer>
                </a14:imgProps>
              </a:ext>
              <a:ext uri="{28A0092B-C50C-407E-A947-70E740481C1C}">
                <a14:useLocalDpi xmlns:a14="http://schemas.microsoft.com/office/drawing/2010/main" val="0"/>
              </a:ext>
            </a:extLst>
          </a:blip>
          <a:srcRect l="9814" t="13692" b="5604"/>
          <a:stretch/>
        </p:blipFill>
        <p:spPr bwMode="auto">
          <a:xfrm>
            <a:off x="379006" y="1478433"/>
            <a:ext cx="6174194" cy="52271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409" y="-27384"/>
            <a:ext cx="9156473"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Accelerating unprecedented atmospheric CO2 concentration  </a:t>
            </a:r>
          </a:p>
        </p:txBody>
      </p:sp>
      <p:sp>
        <p:nvSpPr>
          <p:cNvPr id="29" name="Rectangle 28"/>
          <p:cNvSpPr/>
          <p:nvPr/>
        </p:nvSpPr>
        <p:spPr>
          <a:xfrm>
            <a:off x="287916" y="1295603"/>
            <a:ext cx="3501499" cy="27922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https://www.esrl.noaa.gov/gmd/webdata/iadv/ccgg/graphs/ccgg.MLO.co2.1.none.discrete.all.png"/>
          <p:cNvPicPr preferRelativeResize="0">
            <a:picLocks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177" r="88450"/>
          <a:stretch/>
        </p:blipFill>
        <p:spPr bwMode="auto">
          <a:xfrm>
            <a:off x="32518" y="1251807"/>
            <a:ext cx="379218" cy="527194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472472" y="6482555"/>
            <a:ext cx="5939602" cy="25108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https://www.esrl.noaa.gov/gmd/webdata/iadv/ccgg/graphs/ccgg.MLO.co2.1.none.discrete.all.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1146" t="91026" b="6943"/>
          <a:stretch/>
        </p:blipFill>
        <p:spPr bwMode="auto">
          <a:xfrm>
            <a:off x="1548386" y="6533418"/>
            <a:ext cx="5004814" cy="10353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92949" y="6452527"/>
            <a:ext cx="958371" cy="261610"/>
          </a:xfrm>
          <a:prstGeom prst="rect">
            <a:avLst/>
          </a:prstGeom>
          <a:noFill/>
        </p:spPr>
        <p:txBody>
          <a:bodyPr wrap="square" rtlCol="0">
            <a:spAutoFit/>
          </a:bodyPr>
          <a:lstStyle/>
          <a:p>
            <a:r>
              <a:rPr lang="en-US" sz="1100" dirty="0">
                <a:latin typeface="+mj-lt"/>
                <a:cs typeface="Arial" panose="020B0604020202020204" pitchFamily="34" charset="0"/>
              </a:rPr>
              <a:t>1960      1965</a:t>
            </a:r>
          </a:p>
        </p:txBody>
      </p:sp>
      <p:sp>
        <p:nvSpPr>
          <p:cNvPr id="34" name="TextBox 33"/>
          <p:cNvSpPr txBox="1"/>
          <p:nvPr/>
        </p:nvSpPr>
        <p:spPr>
          <a:xfrm>
            <a:off x="32518" y="6324600"/>
            <a:ext cx="537977" cy="276999"/>
          </a:xfrm>
          <a:prstGeom prst="rect">
            <a:avLst/>
          </a:prstGeom>
          <a:noFill/>
        </p:spPr>
        <p:txBody>
          <a:bodyPr wrap="square" rtlCol="0">
            <a:spAutoFit/>
          </a:bodyPr>
          <a:lstStyle/>
          <a:p>
            <a:r>
              <a:rPr lang="en-US" sz="1200" b="1" dirty="0">
                <a:solidFill>
                  <a:schemeClr val="tx1">
                    <a:lumMod val="65000"/>
                    <a:lumOff val="35000"/>
                  </a:schemeClr>
                </a:solidFill>
              </a:rPr>
              <a:t>310</a:t>
            </a:r>
          </a:p>
        </p:txBody>
      </p:sp>
      <p:sp>
        <p:nvSpPr>
          <p:cNvPr id="39" name="Rectangle 38"/>
          <p:cNvSpPr/>
          <p:nvPr/>
        </p:nvSpPr>
        <p:spPr>
          <a:xfrm>
            <a:off x="2038665" y="3588875"/>
            <a:ext cx="504982" cy="50399"/>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2227682" y="3550386"/>
            <a:ext cx="344509" cy="4675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p:cNvSpPr/>
          <p:nvPr/>
        </p:nvSpPr>
        <p:spPr>
          <a:xfrm>
            <a:off x="1965960" y="3584448"/>
            <a:ext cx="100584" cy="6096"/>
          </a:xfrm>
          <a:custGeom>
            <a:avLst/>
            <a:gdLst>
              <a:gd name="connsiteX0" fmla="*/ 0 w 100584"/>
              <a:gd name="connsiteY0" fmla="*/ 0 h 6096"/>
              <a:gd name="connsiteX1" fmla="*/ 100584 w 100584"/>
              <a:gd name="connsiteY1" fmla="*/ 6096 h 6096"/>
              <a:gd name="connsiteX2" fmla="*/ 100584 w 100584"/>
              <a:gd name="connsiteY2" fmla="*/ 6096 h 6096"/>
            </a:gdLst>
            <a:ahLst/>
            <a:cxnLst>
              <a:cxn ang="0">
                <a:pos x="connsiteX0" y="connsiteY0"/>
              </a:cxn>
              <a:cxn ang="0">
                <a:pos x="connsiteX1" y="connsiteY1"/>
              </a:cxn>
              <a:cxn ang="0">
                <a:pos x="connsiteX2" y="connsiteY2"/>
              </a:cxn>
            </a:cxnLst>
            <a:rect l="l" t="t" r="r" b="b"/>
            <a:pathLst>
              <a:path w="100584" h="6096">
                <a:moveTo>
                  <a:pt x="0" y="0"/>
                </a:moveTo>
                <a:lnTo>
                  <a:pt x="100584" y="6096"/>
                </a:lnTo>
                <a:lnTo>
                  <a:pt x="100584" y="6096"/>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517789" y="4090021"/>
            <a:ext cx="2119679" cy="362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2" descr="https://media.licdn.com/media/AAEAAQAAAAAAAAiaAAAAJGM3ZDQ0NTIxLWIxYjQtNDA5MC1iZmUyLTllZjhhMGI1MjExN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2795" y="5681469"/>
            <a:ext cx="2392385" cy="73697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6500654" y="2026524"/>
            <a:ext cx="2656708" cy="4093428"/>
          </a:xfrm>
          <a:prstGeom prst="rect">
            <a:avLst/>
          </a:prstGeom>
        </p:spPr>
        <p:txBody>
          <a:bodyPr wrap="square">
            <a:spAutoFit/>
          </a:bodyPr>
          <a:lstStyle/>
          <a:p>
            <a:endParaRPr lang="en-CA" sz="16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CA" sz="1400" b="1" dirty="0">
                <a:solidFill>
                  <a:srgbClr val="FF0000"/>
                </a:solidFill>
                <a:latin typeface="Arial" panose="020B0604020202020204" pitchFamily="34" charset="0"/>
                <a:cs typeface="Arial" panose="020B0604020202020204" pitchFamily="34" charset="0"/>
              </a:rPr>
              <a:t>Record atmospheric CO2</a:t>
            </a:r>
          </a:p>
          <a:p>
            <a:endParaRPr lang="en-CA" sz="1200" b="1"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The 406 ppm CO2 mean concentration is at least a </a:t>
            </a:r>
          </a:p>
          <a:p>
            <a:r>
              <a:rPr lang="en-CA" sz="1200" b="1" dirty="0">
                <a:latin typeface="Arial" panose="020B0604020202020204" pitchFamily="34" charset="0"/>
                <a:cs typeface="Arial" panose="020B0604020202020204" pitchFamily="34" charset="0"/>
              </a:rPr>
              <a:t>3 million year high, most likely </a:t>
            </a:r>
          </a:p>
          <a:p>
            <a:r>
              <a:rPr lang="en-CA" sz="1200" b="1" dirty="0">
                <a:latin typeface="Arial" panose="020B0604020202020204" pitchFamily="34" charset="0"/>
                <a:cs typeface="Arial" panose="020B0604020202020204" pitchFamily="34" charset="0"/>
              </a:rPr>
              <a:t>15-20 million years </a:t>
            </a:r>
          </a:p>
          <a:p>
            <a:endParaRPr lang="en-CA" sz="1200" b="1"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Future climate forcing potentially without precedent in the last 420 million years</a:t>
            </a:r>
          </a:p>
          <a:p>
            <a:r>
              <a:rPr lang="en-CA" sz="1200" b="1" dirty="0">
                <a:latin typeface="Arial" panose="020B0604020202020204" pitchFamily="34" charset="0"/>
                <a:cs typeface="Arial" panose="020B0604020202020204" pitchFamily="34" charset="0"/>
              </a:rPr>
              <a:t>G. L. Foster April 2017</a:t>
            </a:r>
          </a:p>
          <a:p>
            <a:endParaRPr lang="en-CA" sz="1200" b="1"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A 40-million-year history of atmospheric CO2 </a:t>
            </a:r>
          </a:p>
          <a:p>
            <a:r>
              <a:rPr lang="en-CA" sz="1200" b="1" dirty="0">
                <a:latin typeface="Arial" panose="020B0604020202020204" pitchFamily="34" charset="0"/>
                <a:cs typeface="Arial" panose="020B0604020202020204" pitchFamily="34" charset="0"/>
              </a:rPr>
              <a:t>Yi </a:t>
            </a:r>
            <a:r>
              <a:rPr lang="en-CA" sz="1200" b="1" dirty="0" err="1">
                <a:latin typeface="Arial" panose="020B0604020202020204" pitchFamily="34" charset="0"/>
                <a:cs typeface="Arial" panose="020B0604020202020204" pitchFamily="34" charset="0"/>
              </a:rPr>
              <a:t>Ge</a:t>
            </a:r>
            <a:r>
              <a:rPr lang="en-CA" sz="1200" b="1" dirty="0">
                <a:latin typeface="Arial" panose="020B0604020202020204" pitchFamily="34" charset="0"/>
                <a:cs typeface="Arial" panose="020B0604020202020204" pitchFamily="34" charset="0"/>
              </a:rPr>
              <a:t> Zhang, 2013, RSTA</a:t>
            </a:r>
          </a:p>
          <a:p>
            <a:endParaRPr lang="en-CA" sz="1200" b="1" dirty="0">
              <a:latin typeface="Arial" panose="020B0604020202020204" pitchFamily="34" charset="0"/>
              <a:cs typeface="Arial" panose="020B0604020202020204" pitchFamily="34" charset="0"/>
            </a:endParaRPr>
          </a:p>
          <a:p>
            <a:r>
              <a:rPr lang="en-CA" sz="1200" b="1" dirty="0">
                <a:latin typeface="Arial" panose="020B0604020202020204" pitchFamily="34" charset="0"/>
                <a:cs typeface="Arial" panose="020B0604020202020204" pitchFamily="34" charset="0"/>
              </a:rPr>
              <a:t>Major Climate Transitions of the Last 20 Million Years</a:t>
            </a:r>
          </a:p>
          <a:p>
            <a:r>
              <a:rPr lang="en-CA" sz="1200" b="1" dirty="0">
                <a:latin typeface="Arial" panose="020B0604020202020204" pitchFamily="34" charset="0"/>
                <a:cs typeface="Arial" panose="020B0604020202020204" pitchFamily="34" charset="0"/>
              </a:rPr>
              <a:t>A. K. </a:t>
            </a:r>
            <a:r>
              <a:rPr lang="en-CA" sz="1200" b="1" dirty="0" err="1">
                <a:latin typeface="Arial" panose="020B0604020202020204" pitchFamily="34" charset="0"/>
                <a:cs typeface="Arial" panose="020B0604020202020204" pitchFamily="34" charset="0"/>
              </a:rPr>
              <a:t>Tripati</a:t>
            </a:r>
            <a:r>
              <a:rPr lang="en-CA" sz="1200" b="1" dirty="0">
                <a:latin typeface="Arial" panose="020B0604020202020204" pitchFamily="34" charset="0"/>
                <a:cs typeface="Arial" panose="020B0604020202020204" pitchFamily="34" charset="0"/>
              </a:rPr>
              <a:t>, 2010</a:t>
            </a:r>
          </a:p>
          <a:p>
            <a:endParaRPr lang="en-CA" sz="1400" b="1" dirty="0">
              <a:latin typeface="Arial" panose="020B0604020202020204" pitchFamily="34" charset="0"/>
              <a:cs typeface="Arial" panose="020B0604020202020204" pitchFamily="34" charset="0"/>
            </a:endParaRPr>
          </a:p>
        </p:txBody>
      </p:sp>
      <p:sp>
        <p:nvSpPr>
          <p:cNvPr id="47" name="TextBox 46"/>
          <p:cNvSpPr txBox="1"/>
          <p:nvPr/>
        </p:nvSpPr>
        <p:spPr>
          <a:xfrm>
            <a:off x="872643" y="1290597"/>
            <a:ext cx="5892055" cy="307777"/>
          </a:xfrm>
          <a:prstGeom prst="rect">
            <a:avLst/>
          </a:prstGeom>
          <a:noFill/>
        </p:spPr>
        <p:txBody>
          <a:bodyPr wrap="square" rtlCol="0">
            <a:spAutoFit/>
          </a:bodyPr>
          <a:lstStyle/>
          <a:p>
            <a:r>
              <a:rPr lang="en-CA" sz="1400" b="1" dirty="0">
                <a:latin typeface="Arial" panose="020B0604020202020204" pitchFamily="34" charset="0"/>
                <a:cs typeface="Arial" panose="020B0604020202020204" pitchFamily="34" charset="0"/>
              </a:rPr>
              <a:t>Atmospheric CO2 alone confirms global emergency</a:t>
            </a:r>
          </a:p>
        </p:txBody>
      </p:sp>
      <p:sp>
        <p:nvSpPr>
          <p:cNvPr id="52" name="TextBox 51"/>
          <p:cNvSpPr txBox="1"/>
          <p:nvPr/>
        </p:nvSpPr>
        <p:spPr>
          <a:xfrm>
            <a:off x="6892816" y="1478332"/>
            <a:ext cx="2034910" cy="430887"/>
          </a:xfrm>
          <a:prstGeom prst="rect">
            <a:avLst/>
          </a:prstGeom>
          <a:noFill/>
        </p:spPr>
        <p:txBody>
          <a:bodyPr wrap="square" rtlCol="0">
            <a:spAutoFit/>
          </a:bodyPr>
          <a:lstStyle/>
          <a:p>
            <a:r>
              <a:rPr lang="en-CA" sz="1100" b="1" dirty="0">
                <a:latin typeface="Arial" panose="020B0604020202020204" pitchFamily="34" charset="0"/>
                <a:cs typeface="Arial" panose="020B0604020202020204" pitchFamily="34" charset="0"/>
              </a:rPr>
              <a:t>Seasonally adjusted</a:t>
            </a:r>
          </a:p>
          <a:p>
            <a:r>
              <a:rPr lang="en-CA" sz="1100" b="1" dirty="0">
                <a:latin typeface="Arial" panose="020B0604020202020204" pitchFamily="34" charset="0"/>
                <a:cs typeface="Arial" panose="020B0604020202020204" pitchFamily="34" charset="0"/>
              </a:rPr>
              <a:t> mean CO2</a:t>
            </a:r>
          </a:p>
        </p:txBody>
      </p:sp>
      <p:sp>
        <p:nvSpPr>
          <p:cNvPr id="43" name="Rectangle 42"/>
          <p:cNvSpPr/>
          <p:nvPr/>
        </p:nvSpPr>
        <p:spPr>
          <a:xfrm>
            <a:off x="511823" y="1676316"/>
            <a:ext cx="5129329" cy="738664"/>
          </a:xfrm>
          <a:prstGeom prst="rect">
            <a:avLst/>
          </a:prstGeom>
        </p:spPr>
        <p:txBody>
          <a:bodyPr wrap="square">
            <a:spAutoFit/>
          </a:bodyPr>
          <a:lstStyle/>
          <a:p>
            <a:pPr marL="342900" indent="-342900">
              <a:buFont typeface="Wingdings" panose="05000000000000000000" pitchFamily="2" charset="2"/>
              <a:buChar char="q"/>
            </a:pPr>
            <a:r>
              <a:rPr lang="en-CA" sz="1400" b="1" dirty="0">
                <a:solidFill>
                  <a:srgbClr val="FF0000"/>
                </a:solidFill>
                <a:latin typeface="Arial" panose="020B0604020202020204" pitchFamily="34" charset="0"/>
                <a:cs typeface="Arial" panose="020B0604020202020204" pitchFamily="34" charset="0"/>
              </a:rPr>
              <a:t>Atmospheric CO2 is at least a 3 million year high, </a:t>
            </a:r>
          </a:p>
          <a:p>
            <a:r>
              <a:rPr lang="en-CA" sz="1400" b="1" dirty="0">
                <a:solidFill>
                  <a:srgbClr val="FF0000"/>
                </a:solidFill>
                <a:latin typeface="Arial" panose="020B0604020202020204" pitchFamily="34" charset="0"/>
                <a:cs typeface="Arial" panose="020B0604020202020204" pitchFamily="34" charset="0"/>
              </a:rPr>
              <a:t>       more likely 15-20 million years </a:t>
            </a:r>
          </a:p>
          <a:p>
            <a:endParaRPr lang="en-CA" sz="1400" b="1" dirty="0">
              <a:solidFill>
                <a:srgbClr val="FF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636298A-2409-40A5-BC72-D51C3B00378B}"/>
              </a:ext>
            </a:extLst>
          </p:cNvPr>
          <p:cNvSpPr/>
          <p:nvPr/>
        </p:nvSpPr>
        <p:spPr>
          <a:xfrm>
            <a:off x="4893305" y="3541124"/>
            <a:ext cx="516052" cy="908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Figure 4">
            <a:extLst>
              <a:ext uri="{FF2B5EF4-FFF2-40B4-BE49-F238E27FC236}">
                <a16:creationId xmlns:a16="http://schemas.microsoft.com/office/drawing/2014/main" id="{7765B173-C383-4515-9E0E-22991465980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2674" b="49891"/>
          <a:stretch/>
        </p:blipFill>
        <p:spPr bwMode="auto">
          <a:xfrm>
            <a:off x="539553" y="2223267"/>
            <a:ext cx="3982262" cy="15719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Figure 4">
            <a:extLst>
              <a:ext uri="{FF2B5EF4-FFF2-40B4-BE49-F238E27FC236}">
                <a16:creationId xmlns:a16="http://schemas.microsoft.com/office/drawing/2014/main" id="{472CBAB2-9610-4C73-B8FE-761FACC053F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158" t="89811" r="10748" b="3429"/>
          <a:stretch/>
        </p:blipFill>
        <p:spPr bwMode="auto">
          <a:xfrm>
            <a:off x="916228" y="3774363"/>
            <a:ext cx="3698112" cy="21207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0996667-2D5F-42F3-9B15-8B3B428C95E1}"/>
              </a:ext>
            </a:extLst>
          </p:cNvPr>
          <p:cNvSpPr/>
          <p:nvPr/>
        </p:nvSpPr>
        <p:spPr>
          <a:xfrm>
            <a:off x="-2159692" y="3227793"/>
            <a:ext cx="1506810" cy="52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7E9C3922-D2FF-419C-A822-0E181CA740B2}"/>
              </a:ext>
            </a:extLst>
          </p:cNvPr>
          <p:cNvCxnSpPr>
            <a:cxnSpLocks/>
          </p:cNvCxnSpPr>
          <p:nvPr/>
        </p:nvCxnSpPr>
        <p:spPr>
          <a:xfrm flipV="1">
            <a:off x="695764" y="4005065"/>
            <a:ext cx="382605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B6593D-A152-4C0F-9A97-CB62C74667D1}"/>
              </a:ext>
            </a:extLst>
          </p:cNvPr>
          <p:cNvCxnSpPr>
            <a:cxnSpLocks/>
          </p:cNvCxnSpPr>
          <p:nvPr/>
        </p:nvCxnSpPr>
        <p:spPr>
          <a:xfrm>
            <a:off x="955654" y="3323622"/>
            <a:ext cx="3566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4A41BF1-1AC7-4896-A4F5-767038828ECD}"/>
              </a:ext>
            </a:extLst>
          </p:cNvPr>
          <p:cNvSpPr txBox="1"/>
          <p:nvPr/>
        </p:nvSpPr>
        <p:spPr>
          <a:xfrm>
            <a:off x="3080954" y="3124008"/>
            <a:ext cx="1061158"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400 ppm </a:t>
            </a:r>
          </a:p>
        </p:txBody>
      </p:sp>
      <p:sp>
        <p:nvSpPr>
          <p:cNvPr id="28" name="Rectangle 27"/>
          <p:cNvSpPr/>
          <p:nvPr/>
        </p:nvSpPr>
        <p:spPr>
          <a:xfrm>
            <a:off x="852668" y="2222600"/>
            <a:ext cx="3010212" cy="200055"/>
          </a:xfrm>
          <a:prstGeom prst="rect">
            <a:avLst/>
          </a:prstGeom>
        </p:spPr>
        <p:txBody>
          <a:bodyPr wrap="square">
            <a:spAutoFit/>
          </a:bodyPr>
          <a:lstStyle/>
          <a:p>
            <a:r>
              <a:rPr lang="en-CA" sz="700" b="1" dirty="0">
                <a:latin typeface="Arial" panose="020B0604020202020204" pitchFamily="34" charset="0"/>
                <a:cs typeface="Arial" panose="020B0604020202020204" pitchFamily="34" charset="0"/>
              </a:rPr>
              <a:t>G. L. Foster April 2017</a:t>
            </a:r>
          </a:p>
        </p:txBody>
      </p:sp>
      <p:sp>
        <p:nvSpPr>
          <p:cNvPr id="56" name="TextBox 55">
            <a:extLst>
              <a:ext uri="{FF2B5EF4-FFF2-40B4-BE49-F238E27FC236}">
                <a16:creationId xmlns:a16="http://schemas.microsoft.com/office/drawing/2014/main" id="{10DEE610-3E9D-46BA-BF4D-7D1C0C95B9BC}"/>
              </a:ext>
            </a:extLst>
          </p:cNvPr>
          <p:cNvSpPr txBox="1"/>
          <p:nvPr/>
        </p:nvSpPr>
        <p:spPr>
          <a:xfrm>
            <a:off x="6409184" y="1407554"/>
            <a:ext cx="827112" cy="86177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410</a:t>
            </a:r>
          </a:p>
          <a:p>
            <a:endParaRPr lang="en-US" sz="14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400</a:t>
            </a:r>
          </a:p>
        </p:txBody>
      </p:sp>
      <p:pic>
        <p:nvPicPr>
          <p:cNvPr id="57" name="Picture 56">
            <a:extLst>
              <a:ext uri="{FF2B5EF4-FFF2-40B4-BE49-F238E27FC236}">
                <a16:creationId xmlns:a16="http://schemas.microsoft.com/office/drawing/2014/main" id="{1963D627-0DC7-43A6-B50C-1BBD77A2C5AD}"/>
              </a:ext>
            </a:extLst>
          </p:cNvPr>
          <p:cNvPicPr>
            <a:picLocks noChangeAspect="1"/>
          </p:cNvPicPr>
          <p:nvPr/>
        </p:nvPicPr>
        <p:blipFill rotWithShape="1">
          <a:blip r:embed="rId9"/>
          <a:srcRect l="-1" t="17659" r="32567" b="29059"/>
          <a:stretch/>
        </p:blipFill>
        <p:spPr>
          <a:xfrm>
            <a:off x="3907786" y="4634264"/>
            <a:ext cx="1769599" cy="1048662"/>
          </a:xfrm>
          <a:prstGeom prst="rect">
            <a:avLst/>
          </a:prstGeom>
        </p:spPr>
      </p:pic>
      <p:sp>
        <p:nvSpPr>
          <p:cNvPr id="58" name="Rectangle 57">
            <a:extLst>
              <a:ext uri="{FF2B5EF4-FFF2-40B4-BE49-F238E27FC236}">
                <a16:creationId xmlns:a16="http://schemas.microsoft.com/office/drawing/2014/main" id="{D352E272-7273-4F04-A0A2-468BE2A03FFE}"/>
              </a:ext>
            </a:extLst>
          </p:cNvPr>
          <p:cNvSpPr/>
          <p:nvPr/>
        </p:nvSpPr>
        <p:spPr>
          <a:xfrm>
            <a:off x="5645177" y="4719514"/>
            <a:ext cx="103488" cy="29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 name="Rectangle 58">
            <a:extLst>
              <a:ext uri="{FF2B5EF4-FFF2-40B4-BE49-F238E27FC236}">
                <a16:creationId xmlns:a16="http://schemas.microsoft.com/office/drawing/2014/main" id="{94D192B8-FD52-4153-A65A-71A50BEA9F9F}"/>
              </a:ext>
            </a:extLst>
          </p:cNvPr>
          <p:cNvSpPr/>
          <p:nvPr/>
        </p:nvSpPr>
        <p:spPr>
          <a:xfrm>
            <a:off x="5632570" y="5288989"/>
            <a:ext cx="106544" cy="95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ABDA681-60F2-41CF-BB0F-40EF10306826}"/>
              </a:ext>
            </a:extLst>
          </p:cNvPr>
          <p:cNvSpPr/>
          <p:nvPr/>
        </p:nvSpPr>
        <p:spPr>
          <a:xfrm>
            <a:off x="4635396" y="4887044"/>
            <a:ext cx="754148" cy="95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25299EEF-E47F-4F28-A7E8-39B07E3C6F45}"/>
              </a:ext>
            </a:extLst>
          </p:cNvPr>
          <p:cNvPicPr preferRelativeResize="0">
            <a:picLocks/>
          </p:cNvPicPr>
          <p:nvPr/>
        </p:nvPicPr>
        <p:blipFill rotWithShape="1">
          <a:blip r:embed="rId9"/>
          <a:srcRect l="56726" t="17659" r="39700" b="69539"/>
          <a:stretch/>
        </p:blipFill>
        <p:spPr>
          <a:xfrm>
            <a:off x="5378118" y="4605564"/>
            <a:ext cx="140385" cy="401965"/>
          </a:xfrm>
          <a:prstGeom prst="rect">
            <a:avLst/>
          </a:prstGeom>
        </p:spPr>
      </p:pic>
      <p:sp>
        <p:nvSpPr>
          <p:cNvPr id="66" name="Rectangle 65">
            <a:extLst>
              <a:ext uri="{FF2B5EF4-FFF2-40B4-BE49-F238E27FC236}">
                <a16:creationId xmlns:a16="http://schemas.microsoft.com/office/drawing/2014/main" id="{7A105826-23F3-43DF-9E9F-E3936ED31AE9}"/>
              </a:ext>
            </a:extLst>
          </p:cNvPr>
          <p:cNvSpPr/>
          <p:nvPr/>
        </p:nvSpPr>
        <p:spPr>
          <a:xfrm>
            <a:off x="4830612" y="4664317"/>
            <a:ext cx="754148" cy="95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8D63E84-3981-45E2-B703-5AA9C0CA3668}"/>
              </a:ext>
            </a:extLst>
          </p:cNvPr>
          <p:cNvSpPr/>
          <p:nvPr/>
        </p:nvSpPr>
        <p:spPr>
          <a:xfrm>
            <a:off x="5480633" y="4681576"/>
            <a:ext cx="102031" cy="907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94608AC9-DC41-4F2B-B023-E9EEB537F852}"/>
              </a:ext>
            </a:extLst>
          </p:cNvPr>
          <p:cNvSpPr txBox="1"/>
          <p:nvPr/>
        </p:nvSpPr>
        <p:spPr>
          <a:xfrm>
            <a:off x="5595606" y="5059778"/>
            <a:ext cx="921140" cy="246221"/>
          </a:xfrm>
          <a:prstGeom prst="rect">
            <a:avLst/>
          </a:prstGeom>
          <a:noFill/>
        </p:spPr>
        <p:txBody>
          <a:bodyPr wrap="square" rtlCol="0">
            <a:spAutoFit/>
          </a:bodyPr>
          <a:lstStyle/>
          <a:p>
            <a:r>
              <a:rPr lang="en-US" sz="500" b="1" dirty="0">
                <a:latin typeface="Arial" panose="020B0604020202020204" pitchFamily="34" charset="0"/>
                <a:cs typeface="Arial" panose="020B0604020202020204" pitchFamily="34" charset="0"/>
              </a:rPr>
              <a:t>15-20 million </a:t>
            </a:r>
          </a:p>
          <a:p>
            <a:r>
              <a:rPr lang="en-US" sz="500" b="1" dirty="0">
                <a:latin typeface="Arial" panose="020B0604020202020204" pitchFamily="34" charset="0"/>
                <a:cs typeface="Arial" panose="020B0604020202020204" pitchFamily="34" charset="0"/>
              </a:rPr>
              <a:t>years ago</a:t>
            </a:r>
          </a:p>
        </p:txBody>
      </p:sp>
      <p:sp>
        <p:nvSpPr>
          <p:cNvPr id="69" name="TextBox 68">
            <a:extLst>
              <a:ext uri="{FF2B5EF4-FFF2-40B4-BE49-F238E27FC236}">
                <a16:creationId xmlns:a16="http://schemas.microsoft.com/office/drawing/2014/main" id="{71D4945D-CB3A-45D4-984E-3CE60D97CC8B}"/>
              </a:ext>
            </a:extLst>
          </p:cNvPr>
          <p:cNvSpPr txBox="1"/>
          <p:nvPr/>
        </p:nvSpPr>
        <p:spPr>
          <a:xfrm>
            <a:off x="5543060" y="5255684"/>
            <a:ext cx="921140" cy="169277"/>
          </a:xfrm>
          <a:prstGeom prst="rect">
            <a:avLst/>
          </a:prstGeom>
          <a:noFill/>
        </p:spPr>
        <p:txBody>
          <a:bodyPr wrap="square" rtlCol="0">
            <a:spAutoFit/>
          </a:bodyPr>
          <a:lstStyle/>
          <a:p>
            <a:r>
              <a:rPr lang="en-US" sz="500" b="1" dirty="0">
                <a:latin typeface="Arial" panose="020B0604020202020204" pitchFamily="34" charset="0"/>
                <a:cs typeface="Arial" panose="020B0604020202020204" pitchFamily="34" charset="0"/>
              </a:rPr>
              <a:t>Last 800,000 years</a:t>
            </a:r>
          </a:p>
        </p:txBody>
      </p:sp>
      <p:sp>
        <p:nvSpPr>
          <p:cNvPr id="63" name="TextBox 62">
            <a:extLst>
              <a:ext uri="{FF2B5EF4-FFF2-40B4-BE49-F238E27FC236}">
                <a16:creationId xmlns:a16="http://schemas.microsoft.com/office/drawing/2014/main" id="{7ECC50EA-CE19-4B54-AD81-CC3C4FBCEFF0}"/>
              </a:ext>
            </a:extLst>
          </p:cNvPr>
          <p:cNvSpPr txBox="1"/>
          <p:nvPr/>
        </p:nvSpPr>
        <p:spPr>
          <a:xfrm>
            <a:off x="4197368" y="4685108"/>
            <a:ext cx="1443784" cy="215444"/>
          </a:xfrm>
          <a:prstGeom prst="rect">
            <a:avLst/>
          </a:prstGeom>
          <a:noFill/>
        </p:spPr>
        <p:txBody>
          <a:bodyPr wrap="square" rtlCol="0">
            <a:spAutoFit/>
          </a:bodyPr>
          <a:lstStyle/>
          <a:p>
            <a:r>
              <a:rPr lang="en-US" sz="800" b="1" dirty="0" err="1">
                <a:latin typeface="Arial" panose="020B0604020202020204" pitchFamily="34" charset="0"/>
                <a:cs typeface="Arial" panose="020B0604020202020204" pitchFamily="34" charset="0"/>
              </a:rPr>
              <a:t>Tripati</a:t>
            </a:r>
            <a:r>
              <a:rPr lang="en-US" sz="800" b="1" dirty="0">
                <a:latin typeface="Arial" panose="020B0604020202020204" pitchFamily="34" charset="0"/>
                <a:cs typeface="Arial" panose="020B0604020202020204" pitchFamily="34" charset="0"/>
              </a:rPr>
              <a:t> 2010</a:t>
            </a:r>
          </a:p>
        </p:txBody>
      </p:sp>
      <p:sp>
        <p:nvSpPr>
          <p:cNvPr id="64" name="Rectangle 63">
            <a:extLst>
              <a:ext uri="{FF2B5EF4-FFF2-40B4-BE49-F238E27FC236}">
                <a16:creationId xmlns:a16="http://schemas.microsoft.com/office/drawing/2014/main" id="{B75F095E-B063-45FA-8BF8-925B48201D8D}"/>
              </a:ext>
            </a:extLst>
          </p:cNvPr>
          <p:cNvSpPr/>
          <p:nvPr/>
        </p:nvSpPr>
        <p:spPr>
          <a:xfrm>
            <a:off x="3797966" y="4629149"/>
            <a:ext cx="2447214" cy="105231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2" descr="http://scrippsco2.ucsd.edu/assets/graphics/png/mlo_seas_adj.png">
            <a:extLst>
              <a:ext uri="{FF2B5EF4-FFF2-40B4-BE49-F238E27FC236}">
                <a16:creationId xmlns:a16="http://schemas.microsoft.com/office/drawing/2014/main" id="{E8D3CA3C-CC8A-4D08-8FBB-2DA484AC7794}"/>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4">
                    <a14:imgEffect>
                      <a14:backgroundRemoval t="20107" b="86059" l="14257" r="94501">
                        <a14:foregroundMark x1="20978" y1="83646" x2="19145" y2="83914"/>
                        <a14:foregroundMark x1="16701" y1="84987" x2="14460" y2="85791"/>
                        <a14:foregroundMark x1="87373" y1="29759" x2="88798" y2="27614"/>
                        <a14:foregroundMark x1="93075" y1="22788" x2="94501" y2="20107"/>
                      </a14:backgroundRemoval>
                    </a14:imgEffect>
                    <a14:imgEffect>
                      <a14:sharpenSoften amount="64000"/>
                    </a14:imgEffect>
                  </a14:imgLayer>
                </a14:imgProps>
              </a:ext>
              <a:ext uri="{28A0092B-C50C-407E-A947-70E740481C1C}">
                <a14:useLocalDpi xmlns:a14="http://schemas.microsoft.com/office/drawing/2010/main" val="0"/>
              </a:ext>
            </a:extLst>
          </a:blip>
          <a:srcRect l="9814" t="13692" b="5604"/>
          <a:stretch/>
        </p:blipFill>
        <p:spPr bwMode="auto">
          <a:xfrm>
            <a:off x="380998" y="1492454"/>
            <a:ext cx="6174194" cy="522716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Figure 4">
            <a:extLst>
              <a:ext uri="{FF2B5EF4-FFF2-40B4-BE49-F238E27FC236}">
                <a16:creationId xmlns:a16="http://schemas.microsoft.com/office/drawing/2014/main" id="{BBF6624F-0CA9-4897-BF7A-2EAD2C9492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519" t="1901" r="10414" b="91633"/>
          <a:stretch/>
        </p:blipFill>
        <p:spPr bwMode="auto">
          <a:xfrm>
            <a:off x="3743402" y="2293745"/>
            <a:ext cx="869503" cy="202796"/>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C700F9E2-5F40-4AFB-88F2-AE5034F375D1}"/>
              </a:ext>
            </a:extLst>
          </p:cNvPr>
          <p:cNvSpPr/>
          <p:nvPr/>
        </p:nvSpPr>
        <p:spPr>
          <a:xfrm>
            <a:off x="4178153" y="2496541"/>
            <a:ext cx="457243" cy="7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F9DE157B-843E-4C35-8B43-371A52F1695E}"/>
              </a:ext>
            </a:extLst>
          </p:cNvPr>
          <p:cNvCxnSpPr>
            <a:cxnSpLocks/>
          </p:cNvCxnSpPr>
          <p:nvPr/>
        </p:nvCxnSpPr>
        <p:spPr>
          <a:xfrm flipH="1">
            <a:off x="4533242" y="2541011"/>
            <a:ext cx="1" cy="146304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423C7C92-972B-4784-A1AF-90CD62752D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3046879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esrl.noaa.gov/gmd/dv/iadv/graphs/ccgg.MLO.co2.1.none.discrete.2012.2017.png">
            <a:extLst>
              <a:ext uri="{FF2B5EF4-FFF2-40B4-BE49-F238E27FC236}">
                <a16:creationId xmlns:a16="http://schemas.microsoft.com/office/drawing/2014/main" id="{4D03BB84-D12B-42D2-AF45-65DD997F7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098"/>
          <a:stretch/>
        </p:blipFill>
        <p:spPr bwMode="auto">
          <a:xfrm>
            <a:off x="539551" y="1052736"/>
            <a:ext cx="7989757" cy="58326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5756DCC-9170-489C-A5BA-F3BD34509F04}"/>
              </a:ext>
            </a:extLst>
          </p:cNvPr>
          <p:cNvSpPr/>
          <p:nvPr/>
        </p:nvSpPr>
        <p:spPr>
          <a:xfrm>
            <a:off x="4788025" y="1171465"/>
            <a:ext cx="1129085" cy="51125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E0B4005-F258-4C23-B24F-8D061C4483AA}"/>
              </a:ext>
            </a:extLst>
          </p:cNvPr>
          <p:cNvSpPr/>
          <p:nvPr/>
        </p:nvSpPr>
        <p:spPr>
          <a:xfrm>
            <a:off x="5917110" y="1171465"/>
            <a:ext cx="1152128" cy="51125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DAA527-7FE7-4B04-BB82-ECC3DC60490A}"/>
              </a:ext>
            </a:extLst>
          </p:cNvPr>
          <p:cNvSpPr/>
          <p:nvPr/>
        </p:nvSpPr>
        <p:spPr>
          <a:xfrm>
            <a:off x="1691680" y="980728"/>
            <a:ext cx="5832648" cy="122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7359002-E54A-4C83-A981-5AD3FEDAD7FA}"/>
              </a:ext>
            </a:extLst>
          </p:cNvPr>
          <p:cNvSpPr txBox="1"/>
          <p:nvPr/>
        </p:nvSpPr>
        <p:spPr>
          <a:xfrm>
            <a:off x="-37571" y="-3855"/>
            <a:ext cx="9144000"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Unprecedented annual CO2 increase </a:t>
            </a:r>
          </a:p>
          <a:p>
            <a:pPr algn="ctr"/>
            <a:r>
              <a:rPr lang="en-US" sz="3600" b="1" dirty="0">
                <a:solidFill>
                  <a:srgbClr val="FF0000"/>
                </a:solidFill>
                <a:latin typeface="Arial" panose="020B0604020202020204" pitchFamily="34" charset="0"/>
                <a:cs typeface="Arial" panose="020B0604020202020204" pitchFamily="34" charset="0"/>
              </a:rPr>
              <a:t>of 3 ppm in 2015 and 2016</a:t>
            </a:r>
          </a:p>
        </p:txBody>
      </p:sp>
      <p:pic>
        <p:nvPicPr>
          <p:cNvPr id="10" name="Picture 2" descr="https://www.esrl.noaa.gov/gmd/dv/iadv/graphs/ccgg.MLO.co2.1.none.discrete.2012.2017.png">
            <a:extLst>
              <a:ext uri="{FF2B5EF4-FFF2-40B4-BE49-F238E27FC236}">
                <a16:creationId xmlns:a16="http://schemas.microsoft.com/office/drawing/2014/main" id="{930FB942-D9E3-4D37-A30A-94DF5804E7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38" t="1807" r="28892" b="93731"/>
          <a:stretch/>
        </p:blipFill>
        <p:spPr bwMode="auto">
          <a:xfrm>
            <a:off x="1403648" y="1265170"/>
            <a:ext cx="4239514" cy="3286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F0564E-3554-4795-8C95-405AEF2B931A}"/>
              </a:ext>
            </a:extLst>
          </p:cNvPr>
          <p:cNvSpPr txBox="1"/>
          <p:nvPr/>
        </p:nvSpPr>
        <p:spPr>
          <a:xfrm>
            <a:off x="6804248" y="6550223"/>
            <a:ext cx="2634297"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NOAA ESRL  2017 </a:t>
            </a:r>
          </a:p>
        </p:txBody>
      </p:sp>
      <p:sp>
        <p:nvSpPr>
          <p:cNvPr id="11" name="TextBox 10">
            <a:extLst>
              <a:ext uri="{FF2B5EF4-FFF2-40B4-BE49-F238E27FC236}">
                <a16:creationId xmlns:a16="http://schemas.microsoft.com/office/drawing/2014/main" id="{358ECCC0-2E77-4BAF-A041-CD83585945ED}"/>
              </a:ext>
            </a:extLst>
          </p:cNvPr>
          <p:cNvSpPr txBox="1"/>
          <p:nvPr/>
        </p:nvSpPr>
        <p:spPr>
          <a:xfrm>
            <a:off x="-149539" y="6978506"/>
            <a:ext cx="4683968" cy="261610"/>
          </a:xfrm>
          <a:prstGeom prst="rect">
            <a:avLst/>
          </a:prstGeom>
          <a:noFill/>
        </p:spPr>
        <p:txBody>
          <a:bodyPr wrap="square" rtlCol="0">
            <a:spAutoFit/>
          </a:bodyPr>
          <a:lstStyle/>
          <a:p>
            <a:r>
              <a:rPr lang="en-US" sz="1050" b="1" dirty="0">
                <a:latin typeface="Arial" panose="020B0604020202020204" pitchFamily="34" charset="0"/>
                <a:cs typeface="Arial" panose="020B0604020202020204" pitchFamily="34" charset="0"/>
              </a:rPr>
              <a:t>Peter Carter  Climate Emergency Institute</a:t>
            </a:r>
          </a:p>
        </p:txBody>
      </p:sp>
      <p:pic>
        <p:nvPicPr>
          <p:cNvPr id="13" name="Picture 2" descr="https://www.esrl.noaa.gov/gmd/dv/iadv/graphs/ccgg.MLO.co2.1.none.discrete.2012.2017.png">
            <a:extLst>
              <a:ext uri="{FF2B5EF4-FFF2-40B4-BE49-F238E27FC236}">
                <a16:creationId xmlns:a16="http://schemas.microsoft.com/office/drawing/2014/main" id="{73FFD7A8-6581-4B5C-A60C-624443FD9B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10" t="5098" r="90536" b="8928"/>
          <a:stretch/>
        </p:blipFill>
        <p:spPr bwMode="auto">
          <a:xfrm>
            <a:off x="8241959" y="1032768"/>
            <a:ext cx="376573" cy="52839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351F011-02E6-4F3A-B717-BECC67E66AA7}"/>
              </a:ext>
            </a:extLst>
          </p:cNvPr>
          <p:cNvSpPr/>
          <p:nvPr/>
        </p:nvSpPr>
        <p:spPr>
          <a:xfrm>
            <a:off x="8430245" y="6316736"/>
            <a:ext cx="462235" cy="64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1A75C79-AC5B-4488-B752-E6CE3E489020}"/>
              </a:ext>
            </a:extLst>
          </p:cNvPr>
          <p:cNvSpPr txBox="1"/>
          <p:nvPr/>
        </p:nvSpPr>
        <p:spPr>
          <a:xfrm>
            <a:off x="5428016" y="1835503"/>
            <a:ext cx="2088232"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El Niño effect</a:t>
            </a:r>
          </a:p>
        </p:txBody>
      </p:sp>
      <p:sp>
        <p:nvSpPr>
          <p:cNvPr id="16" name="TextBox 15">
            <a:extLst>
              <a:ext uri="{FF2B5EF4-FFF2-40B4-BE49-F238E27FC236}">
                <a16:creationId xmlns:a16="http://schemas.microsoft.com/office/drawing/2014/main" id="{E3420D05-C6DE-4791-9DAC-96C97476D1A1}"/>
              </a:ext>
            </a:extLst>
          </p:cNvPr>
          <p:cNvSpPr txBox="1"/>
          <p:nvPr/>
        </p:nvSpPr>
        <p:spPr>
          <a:xfrm>
            <a:off x="6996156" y="1494067"/>
            <a:ext cx="1434089"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No El Niño </a:t>
            </a:r>
          </a:p>
          <a:p>
            <a:pPr algn="ctr"/>
            <a:r>
              <a:rPr lang="en-US" sz="1400" b="1" dirty="0">
                <a:latin typeface="Arial" panose="020B0604020202020204" pitchFamily="34" charset="0"/>
                <a:cs typeface="Arial" panose="020B0604020202020204" pitchFamily="34" charset="0"/>
              </a:rPr>
              <a:t>effect</a:t>
            </a:r>
          </a:p>
        </p:txBody>
      </p:sp>
      <p:sp>
        <p:nvSpPr>
          <p:cNvPr id="14" name="Rectangle 13">
            <a:extLst>
              <a:ext uri="{FF2B5EF4-FFF2-40B4-BE49-F238E27FC236}">
                <a16:creationId xmlns:a16="http://schemas.microsoft.com/office/drawing/2014/main" id="{67279521-3383-4E37-A6FC-3C787BEE876D}"/>
              </a:ext>
            </a:extLst>
          </p:cNvPr>
          <p:cNvSpPr/>
          <p:nvPr/>
        </p:nvSpPr>
        <p:spPr>
          <a:xfrm>
            <a:off x="1314449" y="1672657"/>
            <a:ext cx="4572000" cy="1200329"/>
          </a:xfrm>
          <a:prstGeom prst="rect">
            <a:avLst/>
          </a:prstGeom>
        </p:spPr>
        <p:txBody>
          <a:bodyPr>
            <a:spAutoFit/>
          </a:bodyPr>
          <a:lstStyle/>
          <a:p>
            <a:r>
              <a:rPr lang="en-CA" sz="1100" b="1" dirty="0">
                <a:latin typeface="Arial" panose="020B0604020202020204" pitchFamily="34" charset="0"/>
                <a:cs typeface="Arial" panose="020B0604020202020204" pitchFamily="34" charset="0"/>
              </a:rPr>
              <a:t>Record 3 ppm CO2 increase in one year </a:t>
            </a:r>
          </a:p>
          <a:p>
            <a:r>
              <a:rPr lang="en-CA" sz="1100" b="1" dirty="0">
                <a:latin typeface="Arial" panose="020B0604020202020204" pitchFamily="34" charset="0"/>
                <a:cs typeface="Arial" panose="020B0604020202020204" pitchFamily="34" charset="0"/>
              </a:rPr>
              <a:t>2015 &amp; 2016</a:t>
            </a:r>
          </a:p>
          <a:p>
            <a:endParaRPr lang="en-CA" sz="300" b="1" dirty="0">
              <a:latin typeface="Arial" panose="020B0604020202020204" pitchFamily="34" charset="0"/>
              <a:cs typeface="Arial" panose="020B0604020202020204" pitchFamily="34" charset="0"/>
            </a:endParaRPr>
          </a:p>
          <a:p>
            <a:r>
              <a:rPr lang="en-CA" sz="1100" b="1" dirty="0">
                <a:latin typeface="Arial" panose="020B0604020202020204" pitchFamily="34" charset="0"/>
                <a:cs typeface="Arial" panose="020B0604020202020204" pitchFamily="34" charset="0"/>
              </a:rPr>
              <a:t>100 to 200 times the rate of natural </a:t>
            </a:r>
          </a:p>
          <a:p>
            <a:r>
              <a:rPr lang="en-CA" sz="1100" b="1" dirty="0">
                <a:latin typeface="Arial" panose="020B0604020202020204" pitchFamily="34" charset="0"/>
                <a:cs typeface="Arial" panose="020B0604020202020204" pitchFamily="34" charset="0"/>
              </a:rPr>
              <a:t>end glacial CO2 increase (NOAA, March 2017)</a:t>
            </a:r>
          </a:p>
          <a:p>
            <a:endParaRPr lang="en-CA" sz="300" b="1" dirty="0">
              <a:latin typeface="Arial" panose="020B0604020202020204" pitchFamily="34" charset="0"/>
              <a:cs typeface="Arial" panose="020B0604020202020204" pitchFamily="34" charset="0"/>
            </a:endParaRPr>
          </a:p>
          <a:p>
            <a:r>
              <a:rPr lang="en-CA" sz="1100" b="1" dirty="0">
                <a:latin typeface="Arial" panose="020B0604020202020204" pitchFamily="34" charset="0"/>
                <a:cs typeface="Arial" panose="020B0604020202020204" pitchFamily="34" charset="0"/>
              </a:rPr>
              <a:t>Possibly the fastest CO2 increase </a:t>
            </a:r>
          </a:p>
          <a:p>
            <a:r>
              <a:rPr lang="en-CA" sz="1100" b="1" dirty="0">
                <a:latin typeface="Arial" panose="020B0604020202020204" pitchFamily="34" charset="0"/>
                <a:cs typeface="Arial" panose="020B0604020202020204" pitchFamily="34" charset="0"/>
              </a:rPr>
              <a:t>in Earth history (A. </a:t>
            </a:r>
            <a:r>
              <a:rPr lang="en-CA" sz="1100" b="1" dirty="0" err="1">
                <a:latin typeface="Arial" panose="020B0604020202020204" pitchFamily="34" charset="0"/>
                <a:cs typeface="Arial" panose="020B0604020202020204" pitchFamily="34" charset="0"/>
              </a:rPr>
              <a:t>Glikson</a:t>
            </a:r>
            <a:r>
              <a:rPr lang="en-CA" sz="1100" b="1" dirty="0">
                <a:latin typeface="Arial" panose="020B0604020202020204" pitchFamily="34" charset="0"/>
                <a:cs typeface="Arial" panose="020B0604020202020204" pitchFamily="34" charset="0"/>
              </a:rPr>
              <a:t>, 2016) </a:t>
            </a:r>
          </a:p>
        </p:txBody>
      </p:sp>
      <p:sp>
        <p:nvSpPr>
          <p:cNvPr id="18" name="TextBox 17">
            <a:extLst>
              <a:ext uri="{FF2B5EF4-FFF2-40B4-BE49-F238E27FC236}">
                <a16:creationId xmlns:a16="http://schemas.microsoft.com/office/drawing/2014/main" id="{18BEAE56-59C7-44B5-92F2-8AE164F8A9CA}"/>
              </a:ext>
            </a:extLst>
          </p:cNvPr>
          <p:cNvSpPr txBox="1"/>
          <p:nvPr/>
        </p:nvSpPr>
        <p:spPr>
          <a:xfrm>
            <a:off x="1314449" y="2818339"/>
            <a:ext cx="3021332" cy="1261884"/>
          </a:xfrm>
          <a:prstGeom prst="rect">
            <a:avLst/>
          </a:prstGeom>
          <a:noFill/>
        </p:spPr>
        <p:txBody>
          <a:bodyPr wrap="square" rtlCol="0">
            <a:spAutoFit/>
          </a:bodyPr>
          <a:lstStyle/>
          <a:p>
            <a:r>
              <a:rPr lang="en-US" sz="1050" b="1" dirty="0">
                <a:effectLst>
                  <a:glow rad="127000">
                    <a:schemeClr val="bg1"/>
                  </a:glow>
                </a:effectLst>
                <a:latin typeface="Arial" panose="020B0604020202020204" pitchFamily="34" charset="0"/>
                <a:cs typeface="Arial" panose="020B0604020202020204" pitchFamily="34" charset="0"/>
              </a:rPr>
              <a:t>                 </a:t>
            </a:r>
            <a:r>
              <a:rPr lang="en-US" sz="1100" b="1" u="sng" dirty="0">
                <a:effectLst>
                  <a:glow rad="127000">
                    <a:schemeClr val="bg1"/>
                  </a:glow>
                </a:effectLst>
                <a:latin typeface="Arial" panose="020B0604020202020204" pitchFamily="34" charset="0"/>
                <a:cs typeface="Arial" panose="020B0604020202020204" pitchFamily="34" charset="0"/>
              </a:rPr>
              <a:t>Record rate of increase</a:t>
            </a:r>
          </a:p>
          <a:p>
            <a:r>
              <a:rPr lang="en-US" sz="1100" b="1" dirty="0">
                <a:effectLst>
                  <a:glow rad="127000">
                    <a:schemeClr val="bg1"/>
                  </a:glow>
                </a:effectLst>
                <a:latin typeface="Arial" panose="020B0604020202020204" pitchFamily="34" charset="0"/>
                <a:cs typeface="Arial" panose="020B0604020202020204" pitchFamily="34" charset="0"/>
              </a:rPr>
              <a:t>Average annual increase over the past 10 years is 200.06 ppm (NOAA)</a:t>
            </a:r>
          </a:p>
          <a:p>
            <a:r>
              <a:rPr lang="en-CA" sz="1100" b="1" dirty="0">
                <a:effectLst>
                  <a:glow rad="127000">
                    <a:schemeClr val="bg1"/>
                  </a:glow>
                </a:effectLst>
                <a:latin typeface="Arial" panose="020B0604020202020204" pitchFamily="34" charset="0"/>
                <a:cs typeface="Arial" panose="020B0604020202020204" pitchFamily="34" charset="0"/>
              </a:rPr>
              <a:t>Average annual increase 1959-2008 was </a:t>
            </a:r>
          </a:p>
          <a:p>
            <a:r>
              <a:rPr lang="en-CA" sz="1100" b="1" dirty="0">
                <a:effectLst>
                  <a:glow rad="127000">
                    <a:schemeClr val="bg1"/>
                  </a:glow>
                </a:effectLst>
                <a:latin typeface="Arial" panose="020B0604020202020204" pitchFamily="34" charset="0"/>
                <a:cs typeface="Arial" panose="020B0604020202020204" pitchFamily="34" charset="0"/>
              </a:rPr>
              <a:t>1.4 ppm (R. Keeling, 2009, CDIAC)  </a:t>
            </a:r>
          </a:p>
          <a:p>
            <a:endParaRPr lang="en-US" sz="1050" b="1" dirty="0">
              <a:effectLst>
                <a:glow rad="127000">
                  <a:schemeClr val="bg1"/>
                </a:glow>
              </a:effectLst>
              <a:latin typeface="Arial" panose="020B0604020202020204" pitchFamily="34" charset="0"/>
              <a:cs typeface="Arial" panose="020B0604020202020204" pitchFamily="34" charset="0"/>
            </a:endParaRPr>
          </a:p>
          <a:p>
            <a:endParaRPr lang="en-US" sz="1050" b="1"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D717050C-3BEB-471F-A3AC-9F6E3FEB9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9" y="6418838"/>
            <a:ext cx="1119110" cy="391688"/>
          </a:xfrm>
          <a:prstGeom prst="rect">
            <a:avLst/>
          </a:prstGeom>
        </p:spPr>
      </p:pic>
    </p:spTree>
    <p:extLst>
      <p:ext uri="{BB962C8B-B14F-4D97-AF65-F5344CB8AC3E}">
        <p14:creationId xmlns:p14="http://schemas.microsoft.com/office/powerpoint/2010/main" val="357499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2E7E7E-CB44-4FBA-B62D-1779E63C484E}"/>
              </a:ext>
            </a:extLst>
          </p:cNvPr>
          <p:cNvPicPr>
            <a:picLocks noChangeAspect="1"/>
          </p:cNvPicPr>
          <p:nvPr/>
        </p:nvPicPr>
        <p:blipFill rotWithShape="1">
          <a:blip r:embed="rId2"/>
          <a:srcRect l="2105" b="36588"/>
          <a:stretch/>
        </p:blipFill>
        <p:spPr>
          <a:xfrm>
            <a:off x="611560" y="2756823"/>
            <a:ext cx="7704856" cy="3822134"/>
          </a:xfrm>
          <a:prstGeom prst="rect">
            <a:avLst/>
          </a:prstGeom>
        </p:spPr>
      </p:pic>
      <p:pic>
        <p:nvPicPr>
          <p:cNvPr id="4" name="Picture 3">
            <a:extLst>
              <a:ext uri="{FF2B5EF4-FFF2-40B4-BE49-F238E27FC236}">
                <a16:creationId xmlns:a16="http://schemas.microsoft.com/office/drawing/2014/main" id="{17184480-94A0-40F9-A9F7-2ED00469B404}"/>
              </a:ext>
            </a:extLst>
          </p:cNvPr>
          <p:cNvPicPr>
            <a:picLocks noChangeAspect="1"/>
          </p:cNvPicPr>
          <p:nvPr/>
        </p:nvPicPr>
        <p:blipFill rotWithShape="1">
          <a:blip r:embed="rId2"/>
          <a:srcRect t="69939"/>
          <a:stretch/>
        </p:blipFill>
        <p:spPr>
          <a:xfrm>
            <a:off x="1151620" y="1311214"/>
            <a:ext cx="6840760" cy="1574850"/>
          </a:xfrm>
          <a:prstGeom prst="rect">
            <a:avLst/>
          </a:prstGeom>
        </p:spPr>
      </p:pic>
      <p:sp>
        <p:nvSpPr>
          <p:cNvPr id="3" name="TextBox 2">
            <a:extLst>
              <a:ext uri="{FF2B5EF4-FFF2-40B4-BE49-F238E27FC236}">
                <a16:creationId xmlns:a16="http://schemas.microsoft.com/office/drawing/2014/main" id="{A1027AA5-15BD-41C2-8D89-5425CD2218E6}"/>
              </a:ext>
            </a:extLst>
          </p:cNvPr>
          <p:cNvSpPr txBox="1"/>
          <p:nvPr/>
        </p:nvSpPr>
        <p:spPr>
          <a:xfrm>
            <a:off x="0" y="79309"/>
            <a:ext cx="9144000"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Daily atmospheric CO2 in April-May 2017 reached above a record 410 ppm</a:t>
            </a:r>
          </a:p>
        </p:txBody>
      </p:sp>
      <p:pic>
        <p:nvPicPr>
          <p:cNvPr id="5" name="Picture 4">
            <a:extLst>
              <a:ext uri="{FF2B5EF4-FFF2-40B4-BE49-F238E27FC236}">
                <a16:creationId xmlns:a16="http://schemas.microsoft.com/office/drawing/2014/main" id="{BE40FCA5-AD90-429D-A377-D378FA903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3835010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cripps.ucsd.edu/programs/keelingcurve/wp-content/plugins/sio-bluemoon/graphs/mlo_two_years.png">
            <a:extLst>
              <a:ext uri="{FF2B5EF4-FFF2-40B4-BE49-F238E27FC236}">
                <a16:creationId xmlns:a16="http://schemas.microsoft.com/office/drawing/2014/main" id="{2E5EE943-5B99-4AA0-99E0-6326137C1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2" y="836712"/>
            <a:ext cx="8945408" cy="53672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00F2EE-85F2-42DE-B13D-5D82F87837F7}"/>
              </a:ext>
            </a:extLst>
          </p:cNvPr>
          <p:cNvSpPr txBox="1"/>
          <p:nvPr/>
        </p:nvSpPr>
        <p:spPr>
          <a:xfrm>
            <a:off x="3411598" y="2641835"/>
            <a:ext cx="2088232"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El Niño effect</a:t>
            </a:r>
          </a:p>
        </p:txBody>
      </p:sp>
      <p:sp>
        <p:nvSpPr>
          <p:cNvPr id="5" name="TextBox 4">
            <a:extLst>
              <a:ext uri="{FF2B5EF4-FFF2-40B4-BE49-F238E27FC236}">
                <a16:creationId xmlns:a16="http://schemas.microsoft.com/office/drawing/2014/main" id="{C9DC3380-A4AE-4394-AA4B-067544933AC0}"/>
              </a:ext>
            </a:extLst>
          </p:cNvPr>
          <p:cNvSpPr txBox="1"/>
          <p:nvPr/>
        </p:nvSpPr>
        <p:spPr>
          <a:xfrm>
            <a:off x="6527022" y="2657224"/>
            <a:ext cx="2088232"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No El Niño effect</a:t>
            </a:r>
          </a:p>
        </p:txBody>
      </p:sp>
      <p:pic>
        <p:nvPicPr>
          <p:cNvPr id="6" name="Picture 5">
            <a:extLst>
              <a:ext uri="{FF2B5EF4-FFF2-40B4-BE49-F238E27FC236}">
                <a16:creationId xmlns:a16="http://schemas.microsoft.com/office/drawing/2014/main" id="{549E416C-0D82-49F0-9E00-52F1B177D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1480174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cripps.ucsd.edu/programs/keelingcurve/wp-content/plugins/sio-bluemoon/graphs/co2_800k.png">
            <a:extLst>
              <a:ext uri="{FF2B5EF4-FFF2-40B4-BE49-F238E27FC236}">
                <a16:creationId xmlns:a16="http://schemas.microsoft.com/office/drawing/2014/main" id="{3681D731-00E6-4649-B22C-F2520FBC1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0C861A-ABB1-447E-B4E1-FDE0B23A35F5}"/>
              </a:ext>
            </a:extLst>
          </p:cNvPr>
          <p:cNvSpPr txBox="1"/>
          <p:nvPr/>
        </p:nvSpPr>
        <p:spPr>
          <a:xfrm>
            <a:off x="1331640" y="3491716"/>
            <a:ext cx="698477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800,000 year ice core data atmospheric  CO2 limit is 300 ppm</a:t>
            </a:r>
          </a:p>
        </p:txBody>
      </p:sp>
      <p:sp>
        <p:nvSpPr>
          <p:cNvPr id="4" name="TextBox 3">
            <a:extLst>
              <a:ext uri="{FF2B5EF4-FFF2-40B4-BE49-F238E27FC236}">
                <a16:creationId xmlns:a16="http://schemas.microsoft.com/office/drawing/2014/main" id="{CC69E162-04BC-4462-98F3-C45C5A821635}"/>
              </a:ext>
            </a:extLst>
          </p:cNvPr>
          <p:cNvSpPr txBox="1"/>
          <p:nvPr/>
        </p:nvSpPr>
        <p:spPr>
          <a:xfrm>
            <a:off x="0" y="191869"/>
            <a:ext cx="9144000" cy="646331"/>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Unprecedented atmospheric CO2 </a:t>
            </a:r>
          </a:p>
        </p:txBody>
      </p:sp>
      <p:pic>
        <p:nvPicPr>
          <p:cNvPr id="5" name="Picture 4">
            <a:extLst>
              <a:ext uri="{FF2B5EF4-FFF2-40B4-BE49-F238E27FC236}">
                <a16:creationId xmlns:a16="http://schemas.microsoft.com/office/drawing/2014/main" id="{83F4DA21-95B1-4368-A881-6BE58C758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84" y="6433969"/>
            <a:ext cx="1119110" cy="391688"/>
          </a:xfrm>
          <a:prstGeom prst="rect">
            <a:avLst/>
          </a:prstGeom>
        </p:spPr>
      </p:pic>
    </p:spTree>
    <p:extLst>
      <p:ext uri="{BB962C8B-B14F-4D97-AF65-F5344CB8AC3E}">
        <p14:creationId xmlns:p14="http://schemas.microsoft.com/office/powerpoint/2010/main" val="1491824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7785</TotalTime>
  <Words>1791</Words>
  <Application>Microsoft Office PowerPoint</Application>
  <PresentationFormat>On-screen Show (4:3)</PresentationFormat>
  <Paragraphs>435</Paragraphs>
  <Slides>26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dc:creator>
  <cp:lastModifiedBy>Peter Carter</cp:lastModifiedBy>
  <cp:revision>260</cp:revision>
  <dcterms:created xsi:type="dcterms:W3CDTF">2017-05-08T00:42:06Z</dcterms:created>
  <dcterms:modified xsi:type="dcterms:W3CDTF">2017-05-09T05:32:49Z</dcterms:modified>
</cp:coreProperties>
</file>