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78" r:id="rId2"/>
    <p:sldId id="307" r:id="rId3"/>
    <p:sldId id="319" r:id="rId4"/>
    <p:sldId id="320" r:id="rId5"/>
    <p:sldId id="316" r:id="rId6"/>
    <p:sldId id="321" r:id="rId7"/>
    <p:sldId id="322" r:id="rId8"/>
    <p:sldId id="323" r:id="rId9"/>
    <p:sldId id="324" r:id="rId10"/>
    <p:sldId id="317" r:id="rId11"/>
    <p:sldId id="318" r:id="rId12"/>
    <p:sldId id="325" r:id="rId13"/>
    <p:sldId id="326" r:id="rId14"/>
    <p:sldId id="32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4D87DB7-2719-48FA-9E5A-4644763E6686}">
          <p14:sldIdLst/>
        </p14:section>
        <p14:section name="Introduction" id="{B4D3D1FC-9D05-4959-8762-E7C3033DE162}">
          <p14:sldIdLst>
            <p14:sldId id="278"/>
            <p14:sldId id="307"/>
            <p14:sldId id="319"/>
            <p14:sldId id="320"/>
            <p14:sldId id="316"/>
            <p14:sldId id="321"/>
            <p14:sldId id="322"/>
            <p14:sldId id="323"/>
            <p14:sldId id="324"/>
            <p14:sldId id="317"/>
            <p14:sldId id="318"/>
            <p14:sldId id="325"/>
            <p14:sldId id="326"/>
            <p14:sldId id="327"/>
          </p14:sldIdLst>
        </p14:section>
        <p14:section name="Appendix" id="{D18BFC10-8E09-421C-9682-D232F3979BB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D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8557" autoAdjust="0"/>
  </p:normalViewPr>
  <p:slideViewPr>
    <p:cSldViewPr snapToGrid="0">
      <p:cViewPr varScale="1">
        <p:scale>
          <a:sx n="58" d="100"/>
          <a:sy n="58" d="100"/>
        </p:scale>
        <p:origin x="1218" y="78"/>
      </p:cViewPr>
      <p:guideLst/>
    </p:cSldViewPr>
  </p:slideViewPr>
  <p:notesTextViewPr>
    <p:cViewPr>
      <p:scale>
        <a:sx n="1" d="1"/>
        <a:sy n="1" d="1"/>
      </p:scale>
      <p:origin x="0" y="0"/>
    </p:cViewPr>
  </p:notesTextViewPr>
  <p:notesViewPr>
    <p:cSldViewPr snapToGrid="0">
      <p:cViewPr varScale="1">
        <p:scale>
          <a:sx n="97" d="100"/>
          <a:sy n="97" d="100"/>
        </p:scale>
        <p:origin x="66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9.xml"/><Relationship Id="rId1" Type="http://schemas.openxmlformats.org/officeDocument/2006/relationships/slide" Target="../slides/slide2.xml"/><Relationship Id="rId4"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8EF96-213B-49F3-B971-7FB9DC971CC2}" type="doc">
      <dgm:prSet loTypeId="urn:microsoft.com/office/officeart/2005/8/layout/default" loCatId="list" qsTypeId="urn:microsoft.com/office/officeart/2005/8/quickstyle/3d2" qsCatId="3D" csTypeId="urn:microsoft.com/office/officeart/2005/8/colors/accent0_3" csCatId="mainScheme" phldr="1"/>
      <dgm:spPr/>
      <dgm:t>
        <a:bodyPr/>
        <a:lstStyle/>
        <a:p>
          <a:endParaRPr lang="de-DE"/>
        </a:p>
      </dgm:t>
    </dgm:pt>
    <dgm:pt modelId="{E57076FE-71C0-4C70-837A-4439DC86A962}">
      <dgm:prSet phldrT="[Text]"/>
      <dgm:spPr/>
      <dgm:t>
        <a:bodyPr/>
        <a:lstStyle/>
        <a:p>
          <a:r>
            <a:rPr lang="de-DE" b="1" u="none" dirty="0" err="1" smtClean="0">
              <a:solidFill>
                <a:schemeClr val="bg1"/>
              </a:solidFill>
              <a:hlinkClick xmlns:r="http://schemas.openxmlformats.org/officeDocument/2006/relationships" r:id="rId1" action="ppaction://hlinksldjump"/>
            </a:rPr>
            <a:t>Introduction</a:t>
          </a:r>
          <a:endParaRPr lang="de-DE" b="1" u="none"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highlightClick="1"/>
          </dgm14:cNvPr>
        </a:ext>
      </dgm:extLst>
    </dgm:pt>
    <dgm:pt modelId="{011BEC9C-43DB-4E61-BBB2-6C33EE2E0AE5}" type="parTrans" cxnId="{02142AFE-5B31-4E61-B50B-983DFD055E62}">
      <dgm:prSet/>
      <dgm:spPr/>
      <dgm:t>
        <a:bodyPr/>
        <a:lstStyle/>
        <a:p>
          <a:endParaRPr lang="de-DE"/>
        </a:p>
      </dgm:t>
    </dgm:pt>
    <dgm:pt modelId="{82623BBA-DD96-4ADD-A0E3-AAB408D63159}" type="sibTrans" cxnId="{02142AFE-5B31-4E61-B50B-983DFD055E62}">
      <dgm:prSet/>
      <dgm:spPr/>
      <dgm:t>
        <a:bodyPr/>
        <a:lstStyle/>
        <a:p>
          <a:endParaRPr lang="de-DE"/>
        </a:p>
      </dgm:t>
    </dgm:pt>
    <dgm:pt modelId="{C9616F60-7510-4F2E-BF2D-B8F49AE32D69}">
      <dgm:prSet phldrT="[Text]"/>
      <dgm:spPr/>
      <dgm:t>
        <a:bodyPr/>
        <a:lstStyle/>
        <a:p>
          <a:r>
            <a:rPr lang="de-DE" b="1" dirty="0" err="1" smtClean="0">
              <a:solidFill>
                <a:schemeClr val="bg1"/>
              </a:solidFill>
              <a:hlinkClick xmlns:r="http://schemas.openxmlformats.org/officeDocument/2006/relationships" r:id="rId2" action="ppaction://hlinksldjump"/>
            </a:rPr>
            <a:t>Preliminary</a:t>
          </a:r>
          <a:r>
            <a:rPr lang="de-DE" b="1" dirty="0" smtClean="0">
              <a:solidFill>
                <a:schemeClr val="bg1"/>
              </a:solidFill>
              <a:hlinkClick xmlns:r="http://schemas.openxmlformats.org/officeDocument/2006/relationships" r:id="rId2" action="ppaction://hlinksldjump"/>
            </a:rPr>
            <a:t> </a:t>
          </a:r>
          <a:r>
            <a:rPr lang="de-DE" b="1" dirty="0" err="1" smtClean="0">
              <a:solidFill>
                <a:schemeClr val="bg1"/>
              </a:solidFill>
              <a:hlinkClick xmlns:r="http://schemas.openxmlformats.org/officeDocument/2006/relationships" r:id="rId2" action="ppaction://hlinksldjump"/>
            </a:rPr>
            <a:t>results</a:t>
          </a:r>
          <a:endParaRPr lang="de-DE" b="1"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2" action="ppaction://hlinksldjump" highlightClick="1"/>
          </dgm14:cNvPr>
        </a:ext>
      </dgm:extLst>
    </dgm:pt>
    <dgm:pt modelId="{90D81DBA-482B-4068-93FB-769E5FE96387}" type="parTrans" cxnId="{33354F08-CD70-4AA6-9AE4-C07971563D83}">
      <dgm:prSet/>
      <dgm:spPr/>
      <dgm:t>
        <a:bodyPr/>
        <a:lstStyle/>
        <a:p>
          <a:endParaRPr lang="de-DE"/>
        </a:p>
      </dgm:t>
    </dgm:pt>
    <dgm:pt modelId="{A19CBF2A-3A7D-4F84-BD6D-012FF3BC067D}" type="sibTrans" cxnId="{33354F08-CD70-4AA6-9AE4-C07971563D83}">
      <dgm:prSet/>
      <dgm:spPr/>
      <dgm:t>
        <a:bodyPr/>
        <a:lstStyle/>
        <a:p>
          <a:endParaRPr lang="de-DE"/>
        </a:p>
      </dgm:t>
    </dgm:pt>
    <dgm:pt modelId="{61F3F743-EC1E-4CBF-9C48-B4B75C9E78CA}">
      <dgm:prSet phldrT="[Text]"/>
      <dgm:spPr/>
      <dgm:t>
        <a:bodyPr/>
        <a:lstStyle/>
        <a:p>
          <a:r>
            <a:rPr lang="de-DE" b="1" smtClean="0">
              <a:solidFill>
                <a:schemeClr val="bg1"/>
              </a:solidFill>
              <a:hlinkClick xmlns:r="http://schemas.openxmlformats.org/officeDocument/2006/relationships" r:id="rId3" action="ppaction://hlinksldjump"/>
            </a:rPr>
            <a:t>Contact</a:t>
          </a:r>
          <a:endParaRPr lang="de-DE" b="1"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3" action="ppaction://hlinksldjump" highlightClick="1"/>
          </dgm14:cNvPr>
        </a:ext>
      </dgm:extLst>
    </dgm:pt>
    <dgm:pt modelId="{BDCA558E-FA4F-4D15-BD81-9859830E8C3D}" type="parTrans" cxnId="{55EC1DB1-D615-4E36-8AA4-B0733FDB86A7}">
      <dgm:prSet/>
      <dgm:spPr/>
      <dgm:t>
        <a:bodyPr/>
        <a:lstStyle/>
        <a:p>
          <a:endParaRPr lang="de-DE"/>
        </a:p>
      </dgm:t>
    </dgm:pt>
    <dgm:pt modelId="{2E7D8C4D-B265-4D28-9085-A7061AB2AF69}" type="sibTrans" cxnId="{55EC1DB1-D615-4E36-8AA4-B0733FDB86A7}">
      <dgm:prSet/>
      <dgm:spPr/>
      <dgm:t>
        <a:bodyPr/>
        <a:lstStyle/>
        <a:p>
          <a:endParaRPr lang="de-DE"/>
        </a:p>
      </dgm:t>
    </dgm:pt>
    <dgm:pt modelId="{F2828F5F-D824-48A3-93BD-9BF3363A7EB8}">
      <dgm:prSet phldrT="[Text]"/>
      <dgm:spPr/>
      <dgm:t>
        <a:bodyPr/>
        <a:lstStyle/>
        <a:p>
          <a:r>
            <a:rPr lang="de-DE" b="1" smtClean="0">
              <a:solidFill>
                <a:schemeClr val="bg1"/>
              </a:solidFill>
              <a:hlinkClick xmlns:r="http://schemas.openxmlformats.org/officeDocument/2006/relationships" r:id="rId4" action="ppaction://hlinksldjump"/>
            </a:rPr>
            <a:t>Method</a:t>
          </a:r>
          <a:endParaRPr lang="de-DE" b="1"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4" action="ppaction://hlinksldjump" highlightClick="1"/>
          </dgm14:cNvPr>
        </a:ext>
      </dgm:extLst>
    </dgm:pt>
    <dgm:pt modelId="{4B4ADB4E-8AB2-44B3-9BB2-4C189CFE5059}" type="parTrans" cxnId="{DDCC45EF-F154-4B25-988D-E817A3EDA3AA}">
      <dgm:prSet/>
      <dgm:spPr/>
      <dgm:t>
        <a:bodyPr/>
        <a:lstStyle/>
        <a:p>
          <a:endParaRPr lang="de-DE"/>
        </a:p>
      </dgm:t>
    </dgm:pt>
    <dgm:pt modelId="{C674E5C9-69D0-4796-9F4E-F62179AFC976}" type="sibTrans" cxnId="{DDCC45EF-F154-4B25-988D-E817A3EDA3AA}">
      <dgm:prSet/>
      <dgm:spPr/>
      <dgm:t>
        <a:bodyPr/>
        <a:lstStyle/>
        <a:p>
          <a:endParaRPr lang="de-DE"/>
        </a:p>
      </dgm:t>
    </dgm:pt>
    <dgm:pt modelId="{258E77D4-8C38-4CBD-BF79-07DE3D4DD8FE}" type="pres">
      <dgm:prSet presAssocID="{BE68EF96-213B-49F3-B971-7FB9DC971CC2}" presName="diagram" presStyleCnt="0">
        <dgm:presLayoutVars>
          <dgm:dir/>
          <dgm:resizeHandles val="exact"/>
        </dgm:presLayoutVars>
      </dgm:prSet>
      <dgm:spPr/>
      <dgm:t>
        <a:bodyPr/>
        <a:lstStyle/>
        <a:p>
          <a:endParaRPr lang="de-DE"/>
        </a:p>
      </dgm:t>
    </dgm:pt>
    <dgm:pt modelId="{601991FC-6A0E-4185-93BC-3F815C73754A}" type="pres">
      <dgm:prSet presAssocID="{E57076FE-71C0-4C70-837A-4439DC86A962}" presName="node" presStyleLbl="node1" presStyleIdx="0" presStyleCnt="4">
        <dgm:presLayoutVars>
          <dgm:bulletEnabled val="1"/>
        </dgm:presLayoutVars>
      </dgm:prSet>
      <dgm:spPr/>
      <dgm:t>
        <a:bodyPr/>
        <a:lstStyle/>
        <a:p>
          <a:endParaRPr lang="de-DE"/>
        </a:p>
      </dgm:t>
    </dgm:pt>
    <dgm:pt modelId="{DBFA6E3A-2BF1-40C6-8B7E-55598DC7D841}" type="pres">
      <dgm:prSet presAssocID="{82623BBA-DD96-4ADD-A0E3-AAB408D63159}" presName="sibTrans" presStyleCnt="0"/>
      <dgm:spPr/>
      <dgm:t>
        <a:bodyPr/>
        <a:lstStyle/>
        <a:p>
          <a:endParaRPr lang="de-DE"/>
        </a:p>
      </dgm:t>
    </dgm:pt>
    <dgm:pt modelId="{06E71DDB-78DC-4BEC-929B-38B3CDFEB99D}" type="pres">
      <dgm:prSet presAssocID="{F2828F5F-D824-48A3-93BD-9BF3363A7EB8}" presName="node" presStyleLbl="node1" presStyleIdx="1" presStyleCnt="4">
        <dgm:presLayoutVars>
          <dgm:bulletEnabled val="1"/>
        </dgm:presLayoutVars>
      </dgm:prSet>
      <dgm:spPr/>
      <dgm:t>
        <a:bodyPr/>
        <a:lstStyle/>
        <a:p>
          <a:endParaRPr lang="de-DE"/>
        </a:p>
      </dgm:t>
    </dgm:pt>
    <dgm:pt modelId="{04C744BF-9BED-4103-8EAB-702D866BA8B9}" type="pres">
      <dgm:prSet presAssocID="{C674E5C9-69D0-4796-9F4E-F62179AFC976}" presName="sibTrans" presStyleCnt="0"/>
      <dgm:spPr/>
      <dgm:t>
        <a:bodyPr/>
        <a:lstStyle/>
        <a:p>
          <a:endParaRPr lang="de-DE"/>
        </a:p>
      </dgm:t>
    </dgm:pt>
    <dgm:pt modelId="{9DB9D8E2-39B2-4989-9FA5-88BBA9EDAC40}" type="pres">
      <dgm:prSet presAssocID="{C9616F60-7510-4F2E-BF2D-B8F49AE32D69}" presName="node" presStyleLbl="node1" presStyleIdx="2" presStyleCnt="4">
        <dgm:presLayoutVars>
          <dgm:bulletEnabled val="1"/>
        </dgm:presLayoutVars>
      </dgm:prSet>
      <dgm:spPr/>
      <dgm:t>
        <a:bodyPr/>
        <a:lstStyle/>
        <a:p>
          <a:endParaRPr lang="de-DE"/>
        </a:p>
      </dgm:t>
    </dgm:pt>
    <dgm:pt modelId="{4B020380-BC66-4CA9-A028-C4A06775D469}" type="pres">
      <dgm:prSet presAssocID="{A19CBF2A-3A7D-4F84-BD6D-012FF3BC067D}" presName="sibTrans" presStyleCnt="0"/>
      <dgm:spPr/>
      <dgm:t>
        <a:bodyPr/>
        <a:lstStyle/>
        <a:p>
          <a:endParaRPr lang="de-DE"/>
        </a:p>
      </dgm:t>
    </dgm:pt>
    <dgm:pt modelId="{46DF3090-4179-47E0-A2FB-296041CFD456}" type="pres">
      <dgm:prSet presAssocID="{61F3F743-EC1E-4CBF-9C48-B4B75C9E78CA}" presName="node" presStyleLbl="node1" presStyleIdx="3" presStyleCnt="4">
        <dgm:presLayoutVars>
          <dgm:bulletEnabled val="1"/>
        </dgm:presLayoutVars>
      </dgm:prSet>
      <dgm:spPr/>
      <dgm:t>
        <a:bodyPr/>
        <a:lstStyle/>
        <a:p>
          <a:endParaRPr lang="de-DE"/>
        </a:p>
      </dgm:t>
    </dgm:pt>
  </dgm:ptLst>
  <dgm:cxnLst>
    <dgm:cxn modelId="{A8E57D7D-32FB-448E-9FE3-3A6076549C8A}" type="presOf" srcId="{E57076FE-71C0-4C70-837A-4439DC86A962}" destId="{601991FC-6A0E-4185-93BC-3F815C73754A}" srcOrd="0" destOrd="0" presId="urn:microsoft.com/office/officeart/2005/8/layout/default"/>
    <dgm:cxn modelId="{02142AFE-5B31-4E61-B50B-983DFD055E62}" srcId="{BE68EF96-213B-49F3-B971-7FB9DC971CC2}" destId="{E57076FE-71C0-4C70-837A-4439DC86A962}" srcOrd="0" destOrd="0" parTransId="{011BEC9C-43DB-4E61-BBB2-6C33EE2E0AE5}" sibTransId="{82623BBA-DD96-4ADD-A0E3-AAB408D63159}"/>
    <dgm:cxn modelId="{55EC1DB1-D615-4E36-8AA4-B0733FDB86A7}" srcId="{BE68EF96-213B-49F3-B971-7FB9DC971CC2}" destId="{61F3F743-EC1E-4CBF-9C48-B4B75C9E78CA}" srcOrd="3" destOrd="0" parTransId="{BDCA558E-FA4F-4D15-BD81-9859830E8C3D}" sibTransId="{2E7D8C4D-B265-4D28-9085-A7061AB2AF69}"/>
    <dgm:cxn modelId="{9FE6B1C9-6BBD-4918-B716-8FC2C0E1A8BC}" type="presOf" srcId="{61F3F743-EC1E-4CBF-9C48-B4B75C9E78CA}" destId="{46DF3090-4179-47E0-A2FB-296041CFD456}" srcOrd="0" destOrd="0" presId="urn:microsoft.com/office/officeart/2005/8/layout/default"/>
    <dgm:cxn modelId="{0F8E5404-54B3-4B6E-BC14-2DA0D1989BE1}" type="presOf" srcId="{F2828F5F-D824-48A3-93BD-9BF3363A7EB8}" destId="{06E71DDB-78DC-4BEC-929B-38B3CDFEB99D}" srcOrd="0" destOrd="0" presId="urn:microsoft.com/office/officeart/2005/8/layout/default"/>
    <dgm:cxn modelId="{33354F08-CD70-4AA6-9AE4-C07971563D83}" srcId="{BE68EF96-213B-49F3-B971-7FB9DC971CC2}" destId="{C9616F60-7510-4F2E-BF2D-B8F49AE32D69}" srcOrd="2" destOrd="0" parTransId="{90D81DBA-482B-4068-93FB-769E5FE96387}" sibTransId="{A19CBF2A-3A7D-4F84-BD6D-012FF3BC067D}"/>
    <dgm:cxn modelId="{2AFA1CE5-0717-4958-ABBE-837EFFDF5F1B}" type="presOf" srcId="{C9616F60-7510-4F2E-BF2D-B8F49AE32D69}" destId="{9DB9D8E2-39B2-4989-9FA5-88BBA9EDAC40}" srcOrd="0" destOrd="0" presId="urn:microsoft.com/office/officeart/2005/8/layout/default"/>
    <dgm:cxn modelId="{DDCC45EF-F154-4B25-988D-E817A3EDA3AA}" srcId="{BE68EF96-213B-49F3-B971-7FB9DC971CC2}" destId="{F2828F5F-D824-48A3-93BD-9BF3363A7EB8}" srcOrd="1" destOrd="0" parTransId="{4B4ADB4E-8AB2-44B3-9BB2-4C189CFE5059}" sibTransId="{C674E5C9-69D0-4796-9F4E-F62179AFC976}"/>
    <dgm:cxn modelId="{E3D4FDAF-318D-4B38-80E3-0F7FB53551D0}" type="presOf" srcId="{BE68EF96-213B-49F3-B971-7FB9DC971CC2}" destId="{258E77D4-8C38-4CBD-BF79-07DE3D4DD8FE}" srcOrd="0" destOrd="0" presId="urn:microsoft.com/office/officeart/2005/8/layout/default"/>
    <dgm:cxn modelId="{64481BB6-5CA8-409C-9840-7B7619C7FB8B}" type="presParOf" srcId="{258E77D4-8C38-4CBD-BF79-07DE3D4DD8FE}" destId="{601991FC-6A0E-4185-93BC-3F815C73754A}" srcOrd="0" destOrd="0" presId="urn:microsoft.com/office/officeart/2005/8/layout/default"/>
    <dgm:cxn modelId="{A91F1B66-FFB2-4665-906A-78A977EDED4F}" type="presParOf" srcId="{258E77D4-8C38-4CBD-BF79-07DE3D4DD8FE}" destId="{DBFA6E3A-2BF1-40C6-8B7E-55598DC7D841}" srcOrd="1" destOrd="0" presId="urn:microsoft.com/office/officeart/2005/8/layout/default"/>
    <dgm:cxn modelId="{4C19EE4E-DDFB-4001-97ED-2FAEBD6D6269}" type="presParOf" srcId="{258E77D4-8C38-4CBD-BF79-07DE3D4DD8FE}" destId="{06E71DDB-78DC-4BEC-929B-38B3CDFEB99D}" srcOrd="2" destOrd="0" presId="urn:microsoft.com/office/officeart/2005/8/layout/default"/>
    <dgm:cxn modelId="{79722B7F-054E-44FE-971E-16416DC7BBA0}" type="presParOf" srcId="{258E77D4-8C38-4CBD-BF79-07DE3D4DD8FE}" destId="{04C744BF-9BED-4103-8EAB-702D866BA8B9}" srcOrd="3" destOrd="0" presId="urn:microsoft.com/office/officeart/2005/8/layout/default"/>
    <dgm:cxn modelId="{3CABB562-E4D1-48B7-8DDF-A1AC18B775CD}" type="presParOf" srcId="{258E77D4-8C38-4CBD-BF79-07DE3D4DD8FE}" destId="{9DB9D8E2-39B2-4989-9FA5-88BBA9EDAC40}" srcOrd="4" destOrd="0" presId="urn:microsoft.com/office/officeart/2005/8/layout/default"/>
    <dgm:cxn modelId="{95CB884C-1F39-4D93-97D6-B8A3765D4D22}" type="presParOf" srcId="{258E77D4-8C38-4CBD-BF79-07DE3D4DD8FE}" destId="{4B020380-BC66-4CA9-A028-C4A06775D469}" srcOrd="5" destOrd="0" presId="urn:microsoft.com/office/officeart/2005/8/layout/default"/>
    <dgm:cxn modelId="{E8D60E98-F295-43F5-A285-80FB2FCED714}" type="presParOf" srcId="{258E77D4-8C38-4CBD-BF79-07DE3D4DD8FE}" destId="{46DF3090-4179-47E0-A2FB-296041CFD456}"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991FC-6A0E-4185-93BC-3F815C73754A}">
      <dsp:nvSpPr>
        <dsp:cNvPr id="0" name=""/>
        <dsp:cNvSpPr/>
      </dsp:nvSpPr>
      <dsp:spPr>
        <a:xfrm>
          <a:off x="1968" y="232021"/>
          <a:ext cx="1561748" cy="937048"/>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u="none" kern="1200" dirty="0" err="1" smtClean="0">
              <a:solidFill>
                <a:schemeClr val="bg1"/>
              </a:solidFill>
              <a:hlinkClick xmlns:r="http://schemas.openxmlformats.org/officeDocument/2006/relationships" r:id="" action="ppaction://hlinksldjump"/>
            </a:rPr>
            <a:t>Introduction</a:t>
          </a:r>
          <a:endParaRPr lang="de-DE" sz="2100" b="1" u="none" kern="1200" dirty="0">
            <a:solidFill>
              <a:schemeClr val="bg1"/>
            </a:solidFill>
          </a:endParaRPr>
        </a:p>
      </dsp:txBody>
      <dsp:txXfrm>
        <a:off x="1968" y="232021"/>
        <a:ext cx="1561748" cy="937048"/>
      </dsp:txXfrm>
    </dsp:sp>
    <dsp:sp modelId="{06E71DDB-78DC-4BEC-929B-38B3CDFEB99D}">
      <dsp:nvSpPr>
        <dsp:cNvPr id="0" name=""/>
        <dsp:cNvSpPr/>
      </dsp:nvSpPr>
      <dsp:spPr>
        <a:xfrm>
          <a:off x="1719891" y="232021"/>
          <a:ext cx="1561748" cy="937048"/>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smtClean="0">
              <a:solidFill>
                <a:schemeClr val="bg1"/>
              </a:solidFill>
              <a:hlinkClick xmlns:r="http://schemas.openxmlformats.org/officeDocument/2006/relationships" r:id="" action="ppaction://hlinksldjump"/>
            </a:rPr>
            <a:t>Method</a:t>
          </a:r>
          <a:endParaRPr lang="de-DE" sz="2100" b="1" kern="1200" dirty="0">
            <a:solidFill>
              <a:schemeClr val="bg1"/>
            </a:solidFill>
          </a:endParaRPr>
        </a:p>
      </dsp:txBody>
      <dsp:txXfrm>
        <a:off x="1719891" y="232021"/>
        <a:ext cx="1561748" cy="937048"/>
      </dsp:txXfrm>
    </dsp:sp>
    <dsp:sp modelId="{9DB9D8E2-39B2-4989-9FA5-88BBA9EDAC40}">
      <dsp:nvSpPr>
        <dsp:cNvPr id="0" name=""/>
        <dsp:cNvSpPr/>
      </dsp:nvSpPr>
      <dsp:spPr>
        <a:xfrm>
          <a:off x="3437814" y="232021"/>
          <a:ext cx="1561748" cy="937048"/>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err="1" smtClean="0">
              <a:solidFill>
                <a:schemeClr val="bg1"/>
              </a:solidFill>
              <a:hlinkClick xmlns:r="http://schemas.openxmlformats.org/officeDocument/2006/relationships" r:id="" action="ppaction://hlinksldjump"/>
            </a:rPr>
            <a:t>Preliminary</a:t>
          </a:r>
          <a:r>
            <a:rPr lang="de-DE" sz="2100" b="1" kern="1200" dirty="0" smtClean="0">
              <a:solidFill>
                <a:schemeClr val="bg1"/>
              </a:solidFill>
              <a:hlinkClick xmlns:r="http://schemas.openxmlformats.org/officeDocument/2006/relationships" r:id="" action="ppaction://hlinksldjump"/>
            </a:rPr>
            <a:t> </a:t>
          </a:r>
          <a:r>
            <a:rPr lang="de-DE" sz="2100" b="1" kern="1200" dirty="0" err="1" smtClean="0">
              <a:solidFill>
                <a:schemeClr val="bg1"/>
              </a:solidFill>
              <a:hlinkClick xmlns:r="http://schemas.openxmlformats.org/officeDocument/2006/relationships" r:id="" action="ppaction://hlinksldjump"/>
            </a:rPr>
            <a:t>results</a:t>
          </a:r>
          <a:endParaRPr lang="de-DE" sz="2100" b="1" kern="1200" dirty="0">
            <a:solidFill>
              <a:schemeClr val="bg1"/>
            </a:solidFill>
          </a:endParaRPr>
        </a:p>
      </dsp:txBody>
      <dsp:txXfrm>
        <a:off x="3437814" y="232021"/>
        <a:ext cx="1561748" cy="937048"/>
      </dsp:txXfrm>
    </dsp:sp>
    <dsp:sp modelId="{46DF3090-4179-47E0-A2FB-296041CFD456}">
      <dsp:nvSpPr>
        <dsp:cNvPr id="0" name=""/>
        <dsp:cNvSpPr/>
      </dsp:nvSpPr>
      <dsp:spPr>
        <a:xfrm>
          <a:off x="5155737" y="232021"/>
          <a:ext cx="1561748" cy="937048"/>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smtClean="0">
              <a:solidFill>
                <a:schemeClr val="bg1"/>
              </a:solidFill>
              <a:hlinkClick xmlns:r="http://schemas.openxmlformats.org/officeDocument/2006/relationships" r:id="" action="ppaction://hlinksldjump"/>
            </a:rPr>
            <a:t>Contact</a:t>
          </a:r>
          <a:endParaRPr lang="de-DE" sz="2100" b="1" kern="1200" dirty="0">
            <a:solidFill>
              <a:schemeClr val="bg1"/>
            </a:solidFill>
          </a:endParaRPr>
        </a:p>
      </dsp:txBody>
      <dsp:txXfrm>
        <a:off x="5155737" y="232021"/>
        <a:ext cx="1561748" cy="9370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CF4C7-DB8B-4CAC-8905-AA207E13295E}" type="datetimeFigureOut">
              <a:rPr lang="de-DE" smtClean="0"/>
              <a:t>27.04.2017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73352-0BE7-4B01-9ABE-35E3B4AF49CF}" type="slidenum">
              <a:rPr lang="de-DE" smtClean="0"/>
              <a:t>‹Nr.›</a:t>
            </a:fld>
            <a:endParaRPr lang="de-DE"/>
          </a:p>
        </p:txBody>
      </p:sp>
    </p:spTree>
    <p:extLst>
      <p:ext uri="{BB962C8B-B14F-4D97-AF65-F5344CB8AC3E}">
        <p14:creationId xmlns:p14="http://schemas.microsoft.com/office/powerpoint/2010/main" val="164352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773352-0BE7-4B01-9ABE-35E3B4AF49CF}" type="slidenum">
              <a:rPr lang="de-DE" smtClean="0"/>
              <a:t>1</a:t>
            </a:fld>
            <a:endParaRPr lang="de-DE"/>
          </a:p>
        </p:txBody>
      </p:sp>
    </p:spTree>
    <p:extLst>
      <p:ext uri="{BB962C8B-B14F-4D97-AF65-F5344CB8AC3E}">
        <p14:creationId xmlns:p14="http://schemas.microsoft.com/office/powerpoint/2010/main" val="41309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773352-0BE7-4B01-9ABE-35E3B4AF49CF}" type="slidenum">
              <a:rPr lang="de-DE" smtClean="0"/>
              <a:t>11</a:t>
            </a:fld>
            <a:endParaRPr lang="de-DE"/>
          </a:p>
        </p:txBody>
      </p:sp>
    </p:spTree>
    <p:extLst>
      <p:ext uri="{BB962C8B-B14F-4D97-AF65-F5344CB8AC3E}">
        <p14:creationId xmlns:p14="http://schemas.microsoft.com/office/powerpoint/2010/main" val="243005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773352-0BE7-4B01-9ABE-35E3B4AF49CF}" type="slidenum">
              <a:rPr lang="de-DE" smtClean="0"/>
              <a:t>14</a:t>
            </a:fld>
            <a:endParaRPr lang="de-DE"/>
          </a:p>
        </p:txBody>
      </p:sp>
    </p:spTree>
    <p:extLst>
      <p:ext uri="{BB962C8B-B14F-4D97-AF65-F5344CB8AC3E}">
        <p14:creationId xmlns:p14="http://schemas.microsoft.com/office/powerpoint/2010/main" val="219073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D6A7050C-51AD-4EF5-9009-FEBD848FB6C3}" type="datetime1">
              <a:rPr lang="en-US" smtClean="0"/>
              <a:t>4/27/2017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5126DB6-7380-447B-861B-C3828FDC6AD3}"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84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48BE573-41B6-4C7C-86ED-32645A9974F6}" type="datetime1">
              <a:rPr lang="en-US" smtClean="0"/>
              <a:t>4/27/2017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277103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B48EACC-3DF6-484F-A952-FD3EF7CE1762}" type="datetime1">
              <a:rPr lang="en-US" smtClean="0"/>
              <a:t>4/27/2017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259063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386619D-A2CF-4827-9B2F-C44370F8798D}" type="datetime1">
              <a:rPr lang="en-US" smtClean="0"/>
              <a:t>4/27/2017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264160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A66622B0-5CBA-4DCA-9A8D-AAE9584E6E50}" type="datetime1">
              <a:rPr lang="en-US" smtClean="0"/>
              <a:t>4/27/2017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5126DB6-7380-447B-861B-C3828FDC6AD3}" type="slidenum">
              <a:rPr lang="de-DE" smtClean="0"/>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9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57744FB5-13AD-4BC9-A3F1-77EAA5A0EF9C}" type="datetime1">
              <a:rPr lang="en-US" smtClean="0"/>
              <a:t>4/27/2017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357002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097280" y="2582335"/>
            <a:ext cx="4937760" cy="328676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6217920" y="2582334"/>
            <a:ext cx="4937760" cy="328676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FB9C94DE-F9D9-4178-BEE2-B78D2EEA42C0}" type="datetime1">
              <a:rPr lang="en-US" smtClean="0"/>
              <a:t>4/27/2017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321001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F2AB9725-015E-4C65-918F-961C1F8A7BC2}" type="datetime1">
              <a:rPr lang="en-US" smtClean="0"/>
              <a:t>4/27/2017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338358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9ADB808-FA98-425A-95E8-133BE1982E4F}" type="datetime1">
              <a:rPr lang="en-US" smtClean="0"/>
              <a:t>4/27/2017</a:t>
            </a:fld>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de-DE"/>
          </a:p>
        </p:txBody>
      </p:sp>
      <p:sp>
        <p:nvSpPr>
          <p:cNvPr id="9" name="Slide Number Placeholder 8"/>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195009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AD7C95-E251-4A1C-B3DB-F8B66824A057}" type="datetime1">
              <a:rPr lang="en-US" smtClean="0"/>
              <a:t>4/27/2017</a:t>
            </a:fld>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de-D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5126DB6-7380-447B-861B-C3828FDC6AD3}" type="slidenum">
              <a:rPr lang="de-DE" smtClean="0"/>
              <a:t>‹Nr.›</a:t>
            </a:fld>
            <a:endParaRPr lang="de-DE"/>
          </a:p>
        </p:txBody>
      </p:sp>
    </p:spTree>
    <p:extLst>
      <p:ext uri="{BB962C8B-B14F-4D97-AF65-F5344CB8AC3E}">
        <p14:creationId xmlns:p14="http://schemas.microsoft.com/office/powerpoint/2010/main" val="211861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81FC7398-67BE-475E-85DC-CF5B547D927C}" type="datetime1">
              <a:rPr lang="en-US" smtClean="0"/>
              <a:t>4/27/2017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5126DB6-7380-447B-861B-C3828FDC6AD3}" type="slidenum">
              <a:rPr lang="de-DE" smtClean="0"/>
              <a:t>‹Nr.›</a:t>
            </a:fld>
            <a:endParaRPr lang="de-DE"/>
          </a:p>
        </p:txBody>
      </p:sp>
    </p:spTree>
    <p:extLst>
      <p:ext uri="{BB962C8B-B14F-4D97-AF65-F5344CB8AC3E}">
        <p14:creationId xmlns:p14="http://schemas.microsoft.com/office/powerpoint/2010/main" val="132986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9038D88-D310-4A4D-8008-2202B1DB0F26}" type="datetime1">
              <a:rPr lang="en-US" smtClean="0"/>
              <a:t>4/27/2017</a:t>
            </a:fld>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de-D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5126DB6-7380-447B-861B-C3828FDC6AD3}" type="slidenum">
              <a:rPr lang="de-DE" smtClean="0"/>
              <a:t>‹Nr.›</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07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slide" Target="slide12.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8.xml"/><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386619D-A2CF-4827-9B2F-C44370F8798D}" type="datetime1">
              <a:rPr lang="en-US" smtClean="0"/>
              <a:t>4/27/2017</a:t>
            </a:fld>
            <a:endParaRPr lang="de-DE"/>
          </a:p>
        </p:txBody>
      </p:sp>
      <p:sp>
        <p:nvSpPr>
          <p:cNvPr id="5" name="Foliennummernplatzhalter 4"/>
          <p:cNvSpPr>
            <a:spLocks noGrp="1"/>
          </p:cNvSpPr>
          <p:nvPr>
            <p:ph type="sldNum" sz="quarter" idx="12"/>
          </p:nvPr>
        </p:nvSpPr>
        <p:spPr/>
        <p:txBody>
          <a:bodyPr/>
          <a:lstStyle/>
          <a:p>
            <a:fld id="{F5126DB6-7380-447B-861B-C3828FDC6AD3}" type="slidenum">
              <a:rPr lang="de-DE" smtClean="0"/>
              <a:t>1</a:t>
            </a:fld>
            <a:endParaRPr lang="de-DE"/>
          </a:p>
        </p:txBody>
      </p:sp>
      <p:pic>
        <p:nvPicPr>
          <p:cNvPr id="6148" name="Picture 4" descr="http://static2.businessinsider.com/image/527c449ceab8ead545df1740/heres-a-jaw-dropping-satellite-image-of-typhoon-haiyan-as-it-approached-the-philippines.jpg"/>
          <p:cNvPicPr>
            <a:picLocks noChangeAspect="1" noChangeArrowheads="1"/>
          </p:cNvPicPr>
          <p:nvPr/>
        </p:nvPicPr>
        <p:blipFill rotWithShape="1">
          <a:blip r:embed="rId3">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93037" y="2191432"/>
            <a:ext cx="10505185" cy="1323439"/>
          </a:xfrm>
          <a:prstGeom prst="rect">
            <a:avLst/>
          </a:prstGeom>
          <a:noFill/>
        </p:spPr>
        <p:txBody>
          <a:bodyPr wrap="none" rtlCol="0">
            <a:spAutoFit/>
          </a:bodyPr>
          <a:lstStyle/>
          <a:p>
            <a:pPr algn="ctr"/>
            <a:r>
              <a:rPr lang="de-DE" sz="3200" b="1" dirty="0" err="1" smtClean="0">
                <a:solidFill>
                  <a:schemeClr val="bg1"/>
                </a:solidFill>
              </a:rPr>
              <a:t>Studying</a:t>
            </a:r>
            <a:r>
              <a:rPr lang="de-DE" sz="3200" b="1" dirty="0" smtClean="0">
                <a:solidFill>
                  <a:schemeClr val="bg1"/>
                </a:solidFill>
              </a:rPr>
              <a:t> </a:t>
            </a:r>
            <a:r>
              <a:rPr lang="de-DE" sz="3200" b="1" dirty="0" err="1" smtClean="0">
                <a:solidFill>
                  <a:schemeClr val="bg1"/>
                </a:solidFill>
              </a:rPr>
              <a:t>the</a:t>
            </a:r>
            <a:r>
              <a:rPr lang="de-DE" sz="3200" b="1" dirty="0" smtClean="0">
                <a:solidFill>
                  <a:schemeClr val="bg1"/>
                </a:solidFill>
              </a:rPr>
              <a:t> Impact </a:t>
            </a:r>
            <a:r>
              <a:rPr lang="de-DE" sz="3200" b="1" dirty="0" err="1" smtClean="0">
                <a:solidFill>
                  <a:schemeClr val="bg1"/>
                </a:solidFill>
              </a:rPr>
              <a:t>of</a:t>
            </a:r>
            <a:r>
              <a:rPr lang="de-DE" sz="3200" b="1" dirty="0" smtClean="0">
                <a:solidFill>
                  <a:schemeClr val="bg1"/>
                </a:solidFill>
              </a:rPr>
              <a:t> Natural </a:t>
            </a:r>
            <a:r>
              <a:rPr lang="de-DE" sz="3200" b="1" dirty="0" err="1" smtClean="0">
                <a:solidFill>
                  <a:schemeClr val="bg1"/>
                </a:solidFill>
              </a:rPr>
              <a:t>Disasters</a:t>
            </a:r>
            <a:r>
              <a:rPr lang="de-DE" sz="3200" b="1" dirty="0" smtClean="0">
                <a:solidFill>
                  <a:schemeClr val="bg1"/>
                </a:solidFill>
              </a:rPr>
              <a:t> on Human </a:t>
            </a:r>
            <a:r>
              <a:rPr lang="de-DE" sz="3200" b="1" dirty="0" err="1" smtClean="0">
                <a:solidFill>
                  <a:schemeClr val="bg1"/>
                </a:solidFill>
              </a:rPr>
              <a:t>Behavior</a:t>
            </a:r>
            <a:endParaRPr lang="de-DE" sz="3200" b="1" dirty="0">
              <a:solidFill>
                <a:schemeClr val="bg1"/>
              </a:solidFill>
            </a:endParaRPr>
          </a:p>
          <a:p>
            <a:pPr algn="ctr"/>
            <a:endParaRPr lang="de-DE" sz="2400" b="1" dirty="0" smtClean="0">
              <a:solidFill>
                <a:schemeClr val="bg1"/>
              </a:solidFill>
            </a:endParaRPr>
          </a:p>
          <a:p>
            <a:pPr algn="ctr"/>
            <a:r>
              <a:rPr lang="de-DE" sz="2400" b="1" dirty="0" smtClean="0">
                <a:solidFill>
                  <a:schemeClr val="bg1"/>
                </a:solidFill>
              </a:rPr>
              <a:t> A </a:t>
            </a:r>
            <a:r>
              <a:rPr lang="de-DE" sz="2400" b="1" dirty="0" err="1" smtClean="0">
                <a:solidFill>
                  <a:schemeClr val="bg1"/>
                </a:solidFill>
              </a:rPr>
              <a:t>case</a:t>
            </a:r>
            <a:r>
              <a:rPr lang="de-DE" sz="2400" b="1" dirty="0" smtClean="0">
                <a:solidFill>
                  <a:schemeClr val="bg1"/>
                </a:solidFill>
              </a:rPr>
              <a:t> </a:t>
            </a:r>
            <a:r>
              <a:rPr lang="de-DE" sz="2400" b="1" dirty="0" err="1" smtClean="0">
                <a:solidFill>
                  <a:schemeClr val="bg1"/>
                </a:solidFill>
              </a:rPr>
              <a:t>study</a:t>
            </a:r>
            <a:r>
              <a:rPr lang="de-DE" sz="2400" b="1" dirty="0" smtClean="0">
                <a:solidFill>
                  <a:schemeClr val="bg1"/>
                </a:solidFill>
              </a:rPr>
              <a:t> </a:t>
            </a:r>
            <a:r>
              <a:rPr lang="de-DE" sz="2400" b="1" dirty="0" err="1" smtClean="0">
                <a:solidFill>
                  <a:schemeClr val="bg1"/>
                </a:solidFill>
              </a:rPr>
              <a:t>from</a:t>
            </a:r>
            <a:r>
              <a:rPr lang="de-DE" sz="2400" b="1" dirty="0" smtClean="0">
                <a:solidFill>
                  <a:schemeClr val="bg1"/>
                </a:solidFill>
              </a:rPr>
              <a:t> </a:t>
            </a:r>
            <a:r>
              <a:rPr lang="de-DE" sz="2400" b="1" dirty="0" err="1" smtClean="0">
                <a:solidFill>
                  <a:schemeClr val="bg1"/>
                </a:solidFill>
              </a:rPr>
              <a:t>Typhoon</a:t>
            </a:r>
            <a:r>
              <a:rPr lang="de-DE" sz="2400" b="1" dirty="0" smtClean="0">
                <a:solidFill>
                  <a:schemeClr val="bg1"/>
                </a:solidFill>
              </a:rPr>
              <a:t> Yolanda </a:t>
            </a:r>
            <a:r>
              <a:rPr lang="de-DE" sz="2400" b="1" dirty="0" err="1" smtClean="0">
                <a:solidFill>
                  <a:schemeClr val="bg1"/>
                </a:solidFill>
              </a:rPr>
              <a:t>which</a:t>
            </a:r>
            <a:r>
              <a:rPr lang="de-DE" sz="2400" b="1" dirty="0" smtClean="0">
                <a:solidFill>
                  <a:schemeClr val="bg1"/>
                </a:solidFill>
              </a:rPr>
              <a:t> </a:t>
            </a:r>
            <a:r>
              <a:rPr lang="de-DE" sz="2400" b="1" dirty="0" err="1" smtClean="0">
                <a:solidFill>
                  <a:schemeClr val="bg1"/>
                </a:solidFill>
              </a:rPr>
              <a:t>occured</a:t>
            </a:r>
            <a:r>
              <a:rPr lang="de-DE" sz="2400" b="1" dirty="0" smtClean="0">
                <a:solidFill>
                  <a:schemeClr val="bg1"/>
                </a:solidFill>
              </a:rPr>
              <a:t> in </a:t>
            </a:r>
            <a:r>
              <a:rPr lang="de-DE" sz="2400" b="1" dirty="0" err="1" smtClean="0">
                <a:solidFill>
                  <a:schemeClr val="bg1"/>
                </a:solidFill>
              </a:rPr>
              <a:t>Panay</a:t>
            </a:r>
            <a:r>
              <a:rPr lang="de-DE" sz="2400" b="1" dirty="0" smtClean="0">
                <a:solidFill>
                  <a:schemeClr val="bg1"/>
                </a:solidFill>
              </a:rPr>
              <a:t>, Philippines</a:t>
            </a:r>
            <a:endParaRPr lang="de-DE" sz="2400" b="1" dirty="0">
              <a:solidFill>
                <a:schemeClr val="bg1"/>
              </a:solidFill>
            </a:endParaRPr>
          </a:p>
        </p:txBody>
      </p:sp>
      <p:cxnSp>
        <p:nvCxnSpPr>
          <p:cNvPr id="6" name="Gerader Verbinder 5"/>
          <p:cNvCxnSpPr/>
          <p:nvPr/>
        </p:nvCxnSpPr>
        <p:spPr>
          <a:xfrm>
            <a:off x="1097280" y="3640975"/>
            <a:ext cx="10400942" cy="16626"/>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0" name="Untertitel 2"/>
          <p:cNvSpPr txBox="1">
            <a:spLocks/>
          </p:cNvSpPr>
          <p:nvPr/>
        </p:nvSpPr>
        <p:spPr>
          <a:xfrm>
            <a:off x="1097280" y="3915693"/>
            <a:ext cx="10058400" cy="11430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DE" b="1" i="1" dirty="0" smtClean="0">
                <a:solidFill>
                  <a:schemeClr val="bg1"/>
                </a:solidFill>
              </a:rPr>
              <a:t>Lukas </a:t>
            </a:r>
            <a:r>
              <a:rPr lang="de-DE" b="1" i="1" dirty="0" err="1" smtClean="0">
                <a:solidFill>
                  <a:schemeClr val="bg1"/>
                </a:solidFill>
              </a:rPr>
              <a:t>Kampenhuber</a:t>
            </a:r>
            <a:r>
              <a:rPr lang="de-DE" b="1" i="1" dirty="0" smtClean="0">
                <a:solidFill>
                  <a:schemeClr val="bg1"/>
                </a:solidFill>
              </a:rPr>
              <a:t>	Andreas Landmann	</a:t>
            </a:r>
          </a:p>
          <a:p>
            <a:r>
              <a:rPr lang="de-DE" b="1" i="1" dirty="0" smtClean="0">
                <a:solidFill>
                  <a:schemeClr val="bg1"/>
                </a:solidFill>
              </a:rPr>
              <a:t>Bernd </a:t>
            </a:r>
            <a:r>
              <a:rPr lang="de-DE" b="1" i="1" dirty="0" err="1" smtClean="0">
                <a:solidFill>
                  <a:schemeClr val="bg1"/>
                </a:solidFill>
              </a:rPr>
              <a:t>Hayo</a:t>
            </a:r>
            <a:r>
              <a:rPr lang="de-DE" b="1" i="1" dirty="0" smtClean="0">
                <a:solidFill>
                  <a:schemeClr val="bg1"/>
                </a:solidFill>
              </a:rPr>
              <a:t>		Björn </a:t>
            </a:r>
            <a:r>
              <a:rPr lang="de-DE" b="1" i="1" dirty="0" err="1" smtClean="0">
                <a:solidFill>
                  <a:schemeClr val="bg1"/>
                </a:solidFill>
              </a:rPr>
              <a:t>Vollan</a:t>
            </a:r>
            <a:endParaRPr lang="de-DE" b="1" i="1" dirty="0">
              <a:solidFill>
                <a:schemeClr val="bg1"/>
              </a:solidFill>
            </a:endParaRPr>
          </a:p>
        </p:txBody>
      </p:sp>
      <p:pic>
        <p:nvPicPr>
          <p:cNvPr id="11" name="Picture 4" descr="https://www.uni-marburg.de/mebit/pics/unimrlogo/image"/>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929518" y="331366"/>
            <a:ext cx="4736465" cy="16981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m 11"/>
          <p:cNvGraphicFramePr/>
          <p:nvPr>
            <p:extLst>
              <p:ext uri="{D42A27DB-BD31-4B8C-83A1-F6EECF244321}">
                <p14:modId xmlns:p14="http://schemas.microsoft.com/office/powerpoint/2010/main" val="4242461504"/>
              </p:ext>
            </p:extLst>
          </p:nvPr>
        </p:nvGraphicFramePr>
        <p:xfrm>
          <a:off x="4778768" y="5241255"/>
          <a:ext cx="6719454" cy="14010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5" name="Gruppieren 14"/>
          <p:cNvGrpSpPr/>
          <p:nvPr/>
        </p:nvGrpSpPr>
        <p:grpSpPr>
          <a:xfrm>
            <a:off x="656175" y="5522737"/>
            <a:ext cx="1561748" cy="937048"/>
            <a:chOff x="1968" y="232021"/>
            <a:chExt cx="1561748" cy="937048"/>
          </a:xfrm>
          <a:scene3d>
            <a:camera prst="orthographicFront"/>
            <a:lightRig rig="threePt" dir="t">
              <a:rot lat="0" lon="0" rev="7500000"/>
            </a:lightRig>
          </a:scene3d>
        </p:grpSpPr>
        <p:sp>
          <p:nvSpPr>
            <p:cNvPr id="16" name="Rechteck 15">
              <a:hlinkClick r:id="rId11" action="ppaction://hlinksldjump" highlightClick="1"/>
            </p:cNvPr>
            <p:cNvSpPr/>
            <p:nvPr/>
          </p:nvSpPr>
          <p:spPr>
            <a:xfrm>
              <a:off x="1968"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echteck 16"/>
            <p:cNvSpPr/>
            <p:nvPr/>
          </p:nvSpPr>
          <p:spPr>
            <a:xfrm>
              <a:off x="1968"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11" action="ppaction://hlinksldjump"/>
                </a:rPr>
                <a:t>2-minute </a:t>
              </a:r>
              <a:r>
                <a:rPr lang="de-DE" sz="2100" b="1" kern="1200" dirty="0" err="1" smtClean="0">
                  <a:hlinkClick r:id="rId11" action="ppaction://hlinksldjump"/>
                </a:rPr>
                <a:t>madness</a:t>
              </a:r>
              <a:endParaRPr lang="de-DE" sz="2100" b="1" kern="1200" dirty="0"/>
            </a:p>
          </p:txBody>
        </p:sp>
      </p:grpSp>
    </p:spTree>
    <p:extLst>
      <p:ext uri="{BB962C8B-B14F-4D97-AF65-F5344CB8AC3E}">
        <p14:creationId xmlns:p14="http://schemas.microsoft.com/office/powerpoint/2010/main" val="3471858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4401974" cy="584775"/>
          </a:xfrm>
          <a:prstGeom prst="rect">
            <a:avLst/>
          </a:prstGeom>
          <a:noFill/>
        </p:spPr>
        <p:txBody>
          <a:bodyPr wrap="none" rtlCol="0">
            <a:spAutoFit/>
          </a:bodyPr>
          <a:lstStyle/>
          <a:p>
            <a:r>
              <a:rPr lang="de-DE" sz="3200" b="1" i="1" dirty="0" err="1" smtClean="0">
                <a:solidFill>
                  <a:schemeClr val="bg1"/>
                </a:solidFill>
              </a:rPr>
              <a:t>Preliminary</a:t>
            </a:r>
            <a:r>
              <a:rPr lang="de-DE" sz="3200" b="1" dirty="0" smtClean="0">
                <a:solidFill>
                  <a:schemeClr val="bg1">
                    <a:lumMod val="85000"/>
                  </a:schemeClr>
                </a:solidFill>
              </a:rPr>
              <a:t> </a:t>
            </a:r>
            <a:r>
              <a:rPr lang="de-DE" sz="3200" b="1" i="1" dirty="0" err="1" smtClean="0">
                <a:solidFill>
                  <a:schemeClr val="bg1"/>
                </a:solidFill>
              </a:rPr>
              <a:t>Results</a:t>
            </a:r>
            <a:r>
              <a:rPr lang="de-DE" sz="3200" b="1" i="1" dirty="0" smtClean="0">
                <a:solidFill>
                  <a:schemeClr val="bg1"/>
                </a:solidFill>
              </a:rPr>
              <a:t> (2/2)</a:t>
            </a:r>
            <a:endParaRPr lang="de-DE" sz="2400" b="1" i="1" dirty="0">
              <a:solidFill>
                <a:schemeClr val="bg1"/>
              </a:solidFill>
            </a:endParaRPr>
          </a:p>
        </p:txBody>
      </p:sp>
      <p:sp>
        <p:nvSpPr>
          <p:cNvPr id="4" name="Textfeld 3"/>
          <p:cNvSpPr txBox="1"/>
          <p:nvPr/>
        </p:nvSpPr>
        <p:spPr>
          <a:xfrm>
            <a:off x="3706465" y="967741"/>
            <a:ext cx="7911225" cy="4524315"/>
          </a:xfrm>
          <a:prstGeom prst="rect">
            <a:avLst/>
          </a:prstGeom>
          <a:noFill/>
        </p:spPr>
        <p:txBody>
          <a:bodyPr wrap="square" numCol="2" spcCol="360000" rtlCol="0">
            <a:spAutoFit/>
          </a:bodyPr>
          <a:lstStyle/>
          <a:p>
            <a:pPr algn="just"/>
            <a:r>
              <a:rPr lang="en-US" b="1" dirty="0" smtClean="0">
                <a:solidFill>
                  <a:schemeClr val="bg1"/>
                </a:solidFill>
              </a:rPr>
              <a:t>The explorative study with children gave us some first insights into the effects of typhoon Yolanda on behavior.</a:t>
            </a:r>
          </a:p>
          <a:p>
            <a:pPr algn="just"/>
            <a:r>
              <a:rPr lang="en-US" b="1" dirty="0" smtClean="0">
                <a:solidFill>
                  <a:schemeClr val="bg1"/>
                </a:solidFill>
              </a:rPr>
              <a:t>In </a:t>
            </a:r>
            <a:r>
              <a:rPr lang="en-US" b="1" dirty="0">
                <a:solidFill>
                  <a:schemeClr val="bg1"/>
                </a:solidFill>
              </a:rPr>
              <a:t>the </a:t>
            </a:r>
            <a:r>
              <a:rPr lang="en-US" b="1" dirty="0" smtClean="0">
                <a:solidFill>
                  <a:schemeClr val="bg1"/>
                </a:solidFill>
              </a:rPr>
              <a:t>Prisoner’s dilemma (PD), </a:t>
            </a:r>
            <a:r>
              <a:rPr lang="en-US" b="1" dirty="0">
                <a:solidFill>
                  <a:schemeClr val="bg1"/>
                </a:solidFill>
              </a:rPr>
              <a:t>32.04% of all children decided to transfer their tokens to the other anonymous child. The most cooperative group were children at the age of nine years (42.31%).</a:t>
            </a:r>
            <a:endParaRPr lang="de-DE" b="1" dirty="0">
              <a:solidFill>
                <a:schemeClr val="bg1"/>
              </a:solidFill>
            </a:endParaRPr>
          </a:p>
          <a:p>
            <a:pPr algn="just"/>
            <a:r>
              <a:rPr lang="en-US" b="1" dirty="0">
                <a:solidFill>
                  <a:schemeClr val="bg1"/>
                </a:solidFill>
              </a:rPr>
              <a:t>Children from affected villages were less likely to cooperate than children from not affected villages (38.00% versus 26.42%, p=0.147). Using </a:t>
            </a:r>
            <a:r>
              <a:rPr lang="en-US" b="1" dirty="0" err="1">
                <a:solidFill>
                  <a:schemeClr val="bg1"/>
                </a:solidFill>
              </a:rPr>
              <a:t>Probit</a:t>
            </a:r>
            <a:r>
              <a:rPr lang="en-US" b="1" dirty="0">
                <a:solidFill>
                  <a:schemeClr val="bg1"/>
                </a:solidFill>
              </a:rPr>
              <a:t> regression we could observe that being affected lowers the probability of the child to cooperate significantly (β=-0.28; p=0.018). </a:t>
            </a:r>
            <a:endParaRPr lang="de-DE" b="1" dirty="0">
              <a:solidFill>
                <a:schemeClr val="bg1"/>
              </a:solidFill>
            </a:endParaRPr>
          </a:p>
          <a:p>
            <a:pPr algn="just"/>
            <a:r>
              <a:rPr lang="en-US" b="1" dirty="0">
                <a:solidFill>
                  <a:schemeClr val="bg1"/>
                </a:solidFill>
              </a:rPr>
              <a:t>The structure of the transfers in the </a:t>
            </a:r>
            <a:r>
              <a:rPr lang="en-US" b="1" dirty="0" smtClean="0">
                <a:solidFill>
                  <a:schemeClr val="bg1"/>
                </a:solidFill>
              </a:rPr>
              <a:t>Dictator Game show </a:t>
            </a:r>
            <a:r>
              <a:rPr lang="en-US" b="1" dirty="0">
                <a:solidFill>
                  <a:schemeClr val="bg1"/>
                </a:solidFill>
              </a:rPr>
              <a:t>a similar structure as in the PD. The most “generous” group were children at the age of nine years (mean transfer of 1.77 tokens). A Wilcoxon rank-sum test shows negative and significant differences in the transfers across affected areas on the five percent level (1.92 versus 1.25, p=0.044). </a:t>
            </a:r>
            <a:endParaRPr lang="de-DE" b="1" dirty="0">
              <a:solidFill>
                <a:schemeClr val="bg1"/>
              </a:solidFill>
            </a:endParaRPr>
          </a:p>
          <a:p>
            <a:pPr algn="just"/>
            <a:r>
              <a:rPr lang="de-DE" b="1" dirty="0" smtClean="0">
                <a:solidFill>
                  <a:schemeClr val="bg1"/>
                </a:solidFill>
              </a:rPr>
              <a:t>The </a:t>
            </a:r>
            <a:r>
              <a:rPr lang="de-DE" b="1" dirty="0" err="1" smtClean="0">
                <a:solidFill>
                  <a:schemeClr val="bg1"/>
                </a:solidFill>
              </a:rPr>
              <a:t>question</a:t>
            </a:r>
            <a:r>
              <a:rPr lang="de-DE" b="1" dirty="0" smtClean="0">
                <a:solidFill>
                  <a:schemeClr val="bg1"/>
                </a:solidFill>
              </a:rPr>
              <a:t> </a:t>
            </a:r>
            <a:r>
              <a:rPr lang="de-DE" b="1" dirty="0" err="1" smtClean="0">
                <a:solidFill>
                  <a:schemeClr val="bg1"/>
                </a:solidFill>
              </a:rPr>
              <a:t>remains</a:t>
            </a:r>
            <a:r>
              <a:rPr lang="de-DE" b="1" dirty="0" smtClean="0">
                <a:solidFill>
                  <a:schemeClr val="bg1"/>
                </a:solidFill>
              </a:rPr>
              <a:t> </a:t>
            </a:r>
            <a:r>
              <a:rPr lang="de-DE" b="1" dirty="0" err="1" smtClean="0">
                <a:solidFill>
                  <a:schemeClr val="bg1"/>
                </a:solidFill>
              </a:rPr>
              <a:t>if</a:t>
            </a:r>
            <a:r>
              <a:rPr lang="de-DE" b="1" dirty="0" smtClean="0">
                <a:solidFill>
                  <a:schemeClr val="bg1"/>
                </a:solidFill>
              </a:rPr>
              <a:t> </a:t>
            </a:r>
            <a:r>
              <a:rPr lang="de-DE" b="1" dirty="0" err="1" smtClean="0">
                <a:solidFill>
                  <a:schemeClr val="bg1"/>
                </a:solidFill>
              </a:rPr>
              <a:t>these</a:t>
            </a:r>
            <a:r>
              <a:rPr lang="de-DE" b="1" dirty="0" smtClean="0">
                <a:solidFill>
                  <a:schemeClr val="bg1"/>
                </a:solidFill>
              </a:rPr>
              <a:t> </a:t>
            </a:r>
            <a:r>
              <a:rPr lang="de-DE" b="1" dirty="0" err="1" smtClean="0">
                <a:solidFill>
                  <a:schemeClr val="bg1"/>
                </a:solidFill>
              </a:rPr>
              <a:t>differences</a:t>
            </a:r>
            <a:r>
              <a:rPr lang="de-DE" b="1" dirty="0" smtClean="0">
                <a:solidFill>
                  <a:schemeClr val="bg1"/>
                </a:solidFill>
              </a:rPr>
              <a:t> </a:t>
            </a:r>
            <a:r>
              <a:rPr lang="de-DE" b="1" dirty="0" err="1" smtClean="0">
                <a:solidFill>
                  <a:schemeClr val="bg1"/>
                </a:solidFill>
              </a:rPr>
              <a:t>occured</a:t>
            </a:r>
            <a:r>
              <a:rPr lang="de-DE" b="1" dirty="0" smtClean="0">
                <a:solidFill>
                  <a:schemeClr val="bg1"/>
                </a:solidFill>
              </a:rPr>
              <a:t> </a:t>
            </a:r>
            <a:r>
              <a:rPr lang="de-DE" b="1" dirty="0" err="1" smtClean="0">
                <a:solidFill>
                  <a:schemeClr val="bg1"/>
                </a:solidFill>
              </a:rPr>
              <a:t>because</a:t>
            </a:r>
            <a:r>
              <a:rPr lang="de-DE" b="1" dirty="0" smtClean="0">
                <a:solidFill>
                  <a:schemeClr val="bg1"/>
                </a:solidFill>
              </a:rPr>
              <a:t> </a:t>
            </a:r>
            <a:r>
              <a:rPr lang="de-DE" b="1" dirty="0" err="1" smtClean="0">
                <a:solidFill>
                  <a:schemeClr val="bg1"/>
                </a:solidFill>
              </a:rPr>
              <a:t>of</a:t>
            </a:r>
            <a:r>
              <a:rPr lang="de-DE" b="1" dirty="0" smtClean="0">
                <a:solidFill>
                  <a:schemeClr val="bg1"/>
                </a:solidFill>
              </a:rPr>
              <a:t> </a:t>
            </a:r>
            <a:r>
              <a:rPr lang="de-DE" b="1" dirty="0" err="1" smtClean="0">
                <a:solidFill>
                  <a:schemeClr val="bg1"/>
                </a:solidFill>
              </a:rPr>
              <a:t>the</a:t>
            </a:r>
            <a:r>
              <a:rPr lang="de-DE" b="1" dirty="0" smtClean="0">
                <a:solidFill>
                  <a:schemeClr val="bg1"/>
                </a:solidFill>
              </a:rPr>
              <a:t> </a:t>
            </a:r>
            <a:r>
              <a:rPr lang="de-DE" b="1" dirty="0" err="1" smtClean="0">
                <a:solidFill>
                  <a:schemeClr val="bg1"/>
                </a:solidFill>
              </a:rPr>
              <a:t>typhoon</a:t>
            </a:r>
            <a:r>
              <a:rPr lang="de-DE" b="1" dirty="0" smtClean="0">
                <a:solidFill>
                  <a:schemeClr val="bg1"/>
                </a:solidFill>
              </a:rPr>
              <a:t>, </a:t>
            </a:r>
            <a:r>
              <a:rPr lang="de-DE" b="1" dirty="0" err="1" smtClean="0">
                <a:solidFill>
                  <a:schemeClr val="bg1"/>
                </a:solidFill>
              </a:rPr>
              <a:t>or</a:t>
            </a:r>
            <a:r>
              <a:rPr lang="de-DE" b="1" dirty="0" smtClean="0">
                <a:solidFill>
                  <a:schemeClr val="bg1"/>
                </a:solidFill>
              </a:rPr>
              <a:t> </a:t>
            </a:r>
            <a:r>
              <a:rPr lang="de-DE" b="1" dirty="0" err="1" smtClean="0">
                <a:solidFill>
                  <a:schemeClr val="bg1"/>
                </a:solidFill>
              </a:rPr>
              <a:t>because</a:t>
            </a:r>
            <a:r>
              <a:rPr lang="de-DE" b="1" dirty="0" smtClean="0">
                <a:solidFill>
                  <a:schemeClr val="bg1"/>
                </a:solidFill>
              </a:rPr>
              <a:t> </a:t>
            </a:r>
            <a:r>
              <a:rPr lang="de-DE" b="1" dirty="0" err="1" smtClean="0">
                <a:solidFill>
                  <a:schemeClr val="bg1"/>
                </a:solidFill>
              </a:rPr>
              <a:t>of</a:t>
            </a:r>
            <a:r>
              <a:rPr lang="de-DE" b="1" dirty="0" smtClean="0">
                <a:solidFill>
                  <a:schemeClr val="bg1"/>
                </a:solidFill>
              </a:rPr>
              <a:t> </a:t>
            </a:r>
            <a:r>
              <a:rPr lang="de-DE" b="1" dirty="0" err="1" smtClean="0">
                <a:solidFill>
                  <a:schemeClr val="bg1"/>
                </a:solidFill>
              </a:rPr>
              <a:t>other</a:t>
            </a:r>
            <a:r>
              <a:rPr lang="de-DE" b="1" dirty="0" smtClean="0">
                <a:solidFill>
                  <a:schemeClr val="bg1"/>
                </a:solidFill>
              </a:rPr>
              <a:t> </a:t>
            </a:r>
            <a:r>
              <a:rPr lang="de-DE" b="1" dirty="0" err="1" smtClean="0">
                <a:solidFill>
                  <a:schemeClr val="bg1"/>
                </a:solidFill>
              </a:rPr>
              <a:t>driving</a:t>
            </a:r>
            <a:r>
              <a:rPr lang="de-DE" b="1" dirty="0" smtClean="0">
                <a:solidFill>
                  <a:schemeClr val="bg1"/>
                </a:solidFill>
              </a:rPr>
              <a:t> </a:t>
            </a:r>
            <a:r>
              <a:rPr lang="de-DE" b="1" dirty="0" err="1" smtClean="0">
                <a:solidFill>
                  <a:schemeClr val="bg1"/>
                </a:solidFill>
              </a:rPr>
              <a:t>factors</a:t>
            </a:r>
            <a:r>
              <a:rPr lang="de-DE" b="1" dirty="0" smtClean="0">
                <a:solidFill>
                  <a:schemeClr val="bg1"/>
                </a:solidFill>
              </a:rPr>
              <a:t>.</a:t>
            </a:r>
            <a:endParaRPr lang="de-DE" b="1" dirty="0">
              <a:solidFill>
                <a:schemeClr val="bg1"/>
              </a:solidFill>
            </a:endParaRPr>
          </a:p>
        </p:txBody>
      </p:sp>
      <p:pic>
        <p:nvPicPr>
          <p:cNvPr id="10" name="Grafik 9"/>
          <p:cNvPicPr>
            <a:picLocks noChangeAspect="1"/>
          </p:cNvPicPr>
          <p:nvPr/>
        </p:nvPicPr>
        <p:blipFill>
          <a:blip r:embed="rId3"/>
          <a:stretch>
            <a:fillRect/>
          </a:stretch>
        </p:blipFill>
        <p:spPr>
          <a:xfrm>
            <a:off x="322667" y="1074057"/>
            <a:ext cx="3254559" cy="2382523"/>
          </a:xfrm>
          <a:prstGeom prst="rect">
            <a:avLst/>
          </a:prstGeom>
        </p:spPr>
      </p:pic>
      <p:pic>
        <p:nvPicPr>
          <p:cNvPr id="11" name="Grafik 10"/>
          <p:cNvPicPr>
            <a:picLocks noChangeAspect="1"/>
          </p:cNvPicPr>
          <p:nvPr/>
        </p:nvPicPr>
        <p:blipFill>
          <a:blip r:embed="rId4"/>
          <a:stretch>
            <a:fillRect/>
          </a:stretch>
        </p:blipFill>
        <p:spPr>
          <a:xfrm>
            <a:off x="322666" y="3512893"/>
            <a:ext cx="3254559" cy="2382522"/>
          </a:xfrm>
          <a:prstGeom prst="rect">
            <a:avLst/>
          </a:prstGeom>
        </p:spPr>
      </p:pic>
      <p:grpSp>
        <p:nvGrpSpPr>
          <p:cNvPr id="16" name="Gruppieren 15"/>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7" name="Rechteck 16">
              <a:hlinkClick r:id="rId5"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echteck 17"/>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5" action="ppaction://hlinksldjump"/>
                </a:rPr>
                <a:t>Back</a:t>
              </a:r>
              <a:endParaRPr lang="de-DE" sz="2100" b="1" kern="1200" dirty="0"/>
            </a:p>
          </p:txBody>
        </p:sp>
      </p:grpSp>
      <p:grpSp>
        <p:nvGrpSpPr>
          <p:cNvPr id="13" name="Gruppieren 12"/>
          <p:cNvGrpSpPr/>
          <p:nvPr/>
        </p:nvGrpSpPr>
        <p:grpSpPr>
          <a:xfrm>
            <a:off x="6530351" y="5492056"/>
            <a:ext cx="1561748" cy="937048"/>
            <a:chOff x="5155737" y="232021"/>
            <a:chExt cx="1561748" cy="937048"/>
          </a:xfrm>
          <a:scene3d>
            <a:camera prst="orthographicFront"/>
            <a:lightRig rig="threePt" dir="t">
              <a:rot lat="0" lon="0" rev="7500000"/>
            </a:lightRig>
          </a:scene3d>
        </p:grpSpPr>
        <p:sp>
          <p:nvSpPr>
            <p:cNvPr id="14" name="Rechteck 13">
              <a:hlinkClick r:id="rId6"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Rechteck 14"/>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hlinkClick r:id="rId6" action="ppaction://hlinksldjump"/>
                </a:rPr>
                <a:t>Previous page</a:t>
              </a:r>
              <a:endParaRPr lang="en-US" sz="2100" b="1" kern="1200" dirty="0"/>
            </a:p>
          </p:txBody>
        </p:sp>
      </p:grpSp>
    </p:spTree>
    <p:extLst>
      <p:ext uri="{BB962C8B-B14F-4D97-AF65-F5344CB8AC3E}">
        <p14:creationId xmlns:p14="http://schemas.microsoft.com/office/powerpoint/2010/main" val="26021571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3">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1494512" cy="584775"/>
          </a:xfrm>
          <a:prstGeom prst="rect">
            <a:avLst/>
          </a:prstGeom>
          <a:noFill/>
        </p:spPr>
        <p:txBody>
          <a:bodyPr wrap="none" rtlCol="0">
            <a:spAutoFit/>
          </a:bodyPr>
          <a:lstStyle/>
          <a:p>
            <a:r>
              <a:rPr lang="de-DE" sz="3200" b="1" i="1" dirty="0" err="1" smtClean="0">
                <a:solidFill>
                  <a:schemeClr val="bg1"/>
                </a:solidFill>
              </a:rPr>
              <a:t>Contact</a:t>
            </a:r>
            <a:endParaRPr lang="de-DE" sz="2400" b="1" i="1" dirty="0">
              <a:solidFill>
                <a:schemeClr val="bg1"/>
              </a:solidFill>
            </a:endParaRPr>
          </a:p>
        </p:txBody>
      </p:sp>
      <p:sp>
        <p:nvSpPr>
          <p:cNvPr id="19" name="Textfeld 18"/>
          <p:cNvSpPr txBox="1"/>
          <p:nvPr/>
        </p:nvSpPr>
        <p:spPr>
          <a:xfrm>
            <a:off x="635270" y="871761"/>
            <a:ext cx="10520410" cy="3139321"/>
          </a:xfrm>
          <a:prstGeom prst="rect">
            <a:avLst/>
          </a:prstGeom>
          <a:noFill/>
        </p:spPr>
        <p:txBody>
          <a:bodyPr wrap="square" numCol="2" spcCol="360000" rtlCol="0">
            <a:spAutoFit/>
          </a:bodyPr>
          <a:lstStyle/>
          <a:p>
            <a:pPr algn="just"/>
            <a:r>
              <a:rPr lang="de-DE" b="1" dirty="0" err="1" smtClean="0">
                <a:solidFill>
                  <a:schemeClr val="bg1"/>
                </a:solidFill>
              </a:rPr>
              <a:t>If</a:t>
            </a:r>
            <a:r>
              <a:rPr lang="de-DE" b="1" dirty="0" smtClean="0">
                <a:solidFill>
                  <a:schemeClr val="bg1"/>
                </a:solidFill>
              </a:rPr>
              <a:t> </a:t>
            </a:r>
            <a:r>
              <a:rPr lang="de-DE" b="1" dirty="0" err="1" smtClean="0">
                <a:solidFill>
                  <a:schemeClr val="bg1"/>
                </a:solidFill>
              </a:rPr>
              <a:t>you</a:t>
            </a:r>
            <a:r>
              <a:rPr lang="de-DE" b="1" dirty="0" smtClean="0">
                <a:solidFill>
                  <a:schemeClr val="bg1"/>
                </a:solidFill>
              </a:rPr>
              <a:t> </a:t>
            </a:r>
            <a:r>
              <a:rPr lang="de-DE" b="1" dirty="0" err="1" smtClean="0">
                <a:solidFill>
                  <a:schemeClr val="bg1"/>
                </a:solidFill>
              </a:rPr>
              <a:t>have</a:t>
            </a:r>
            <a:r>
              <a:rPr lang="de-DE" b="1" dirty="0" smtClean="0">
                <a:solidFill>
                  <a:schemeClr val="bg1"/>
                </a:solidFill>
              </a:rPr>
              <a:t> </a:t>
            </a:r>
            <a:r>
              <a:rPr lang="de-DE" b="1" dirty="0" err="1" smtClean="0">
                <a:solidFill>
                  <a:schemeClr val="bg1"/>
                </a:solidFill>
              </a:rPr>
              <a:t>questions</a:t>
            </a:r>
            <a:r>
              <a:rPr lang="de-DE" b="1" dirty="0" smtClean="0">
                <a:solidFill>
                  <a:schemeClr val="bg1"/>
                </a:solidFill>
              </a:rPr>
              <a:t> </a:t>
            </a:r>
            <a:r>
              <a:rPr lang="de-DE" b="1" dirty="0" err="1" smtClean="0">
                <a:solidFill>
                  <a:schemeClr val="bg1"/>
                </a:solidFill>
              </a:rPr>
              <a:t>about</a:t>
            </a:r>
            <a:r>
              <a:rPr lang="de-DE" b="1" dirty="0" smtClean="0">
                <a:solidFill>
                  <a:schemeClr val="bg1"/>
                </a:solidFill>
              </a:rPr>
              <a:t> </a:t>
            </a:r>
            <a:r>
              <a:rPr lang="de-DE" b="1" dirty="0" err="1" smtClean="0">
                <a:solidFill>
                  <a:schemeClr val="bg1"/>
                </a:solidFill>
              </a:rPr>
              <a:t>the</a:t>
            </a:r>
            <a:r>
              <a:rPr lang="de-DE" b="1" dirty="0" smtClean="0">
                <a:solidFill>
                  <a:schemeClr val="bg1"/>
                </a:solidFill>
              </a:rPr>
              <a:t> </a:t>
            </a:r>
            <a:r>
              <a:rPr lang="de-DE" b="1" dirty="0" err="1" smtClean="0">
                <a:solidFill>
                  <a:schemeClr val="bg1"/>
                </a:solidFill>
              </a:rPr>
              <a:t>project</a:t>
            </a:r>
            <a:r>
              <a:rPr lang="de-DE" b="1" dirty="0" smtClean="0">
                <a:solidFill>
                  <a:schemeClr val="bg1"/>
                </a:solidFill>
              </a:rPr>
              <a:t> </a:t>
            </a:r>
            <a:r>
              <a:rPr lang="de-DE" b="1" dirty="0" err="1" smtClean="0">
                <a:solidFill>
                  <a:schemeClr val="bg1"/>
                </a:solidFill>
              </a:rPr>
              <a:t>or</a:t>
            </a:r>
            <a:r>
              <a:rPr lang="de-DE" b="1" dirty="0" smtClean="0">
                <a:solidFill>
                  <a:schemeClr val="bg1"/>
                </a:solidFill>
              </a:rPr>
              <a:t> </a:t>
            </a:r>
            <a:r>
              <a:rPr lang="de-DE" b="1" dirty="0" err="1" smtClean="0">
                <a:solidFill>
                  <a:schemeClr val="bg1"/>
                </a:solidFill>
              </a:rPr>
              <a:t>suggestions</a:t>
            </a:r>
            <a:r>
              <a:rPr lang="de-DE" b="1" dirty="0" smtClean="0">
                <a:solidFill>
                  <a:schemeClr val="bg1"/>
                </a:solidFill>
              </a:rPr>
              <a:t> </a:t>
            </a:r>
            <a:r>
              <a:rPr lang="de-DE" b="1" dirty="0" err="1" smtClean="0">
                <a:solidFill>
                  <a:schemeClr val="bg1"/>
                </a:solidFill>
              </a:rPr>
              <a:t>we</a:t>
            </a:r>
            <a:r>
              <a:rPr lang="de-DE" b="1" dirty="0" smtClean="0">
                <a:solidFill>
                  <a:schemeClr val="bg1"/>
                </a:solidFill>
              </a:rPr>
              <a:t> </a:t>
            </a:r>
            <a:r>
              <a:rPr lang="de-DE" b="1" dirty="0" err="1" smtClean="0">
                <a:solidFill>
                  <a:schemeClr val="bg1"/>
                </a:solidFill>
              </a:rPr>
              <a:t>are</a:t>
            </a:r>
            <a:r>
              <a:rPr lang="de-DE" b="1" dirty="0" smtClean="0">
                <a:solidFill>
                  <a:schemeClr val="bg1"/>
                </a:solidFill>
              </a:rPr>
              <a:t> happy </a:t>
            </a:r>
            <a:r>
              <a:rPr lang="de-DE" b="1" dirty="0" err="1" smtClean="0">
                <a:solidFill>
                  <a:schemeClr val="bg1"/>
                </a:solidFill>
              </a:rPr>
              <a:t>to</a:t>
            </a:r>
            <a:r>
              <a:rPr lang="de-DE" b="1" dirty="0" smtClean="0">
                <a:solidFill>
                  <a:schemeClr val="bg1"/>
                </a:solidFill>
              </a:rPr>
              <a:t> </a:t>
            </a:r>
            <a:r>
              <a:rPr lang="de-DE" b="1" dirty="0" err="1" smtClean="0">
                <a:solidFill>
                  <a:schemeClr val="bg1"/>
                </a:solidFill>
              </a:rPr>
              <a:t>welcome</a:t>
            </a:r>
            <a:r>
              <a:rPr lang="de-DE" b="1" dirty="0" smtClean="0">
                <a:solidFill>
                  <a:schemeClr val="bg1"/>
                </a:solidFill>
              </a:rPr>
              <a:t> </a:t>
            </a:r>
            <a:r>
              <a:rPr lang="de-DE" b="1" dirty="0" err="1" smtClean="0">
                <a:solidFill>
                  <a:schemeClr val="bg1"/>
                </a:solidFill>
              </a:rPr>
              <a:t>your</a:t>
            </a:r>
            <a:r>
              <a:rPr lang="de-DE" b="1" dirty="0" smtClean="0">
                <a:solidFill>
                  <a:schemeClr val="bg1"/>
                </a:solidFill>
              </a:rPr>
              <a:t> </a:t>
            </a:r>
            <a:r>
              <a:rPr lang="de-DE" b="1" dirty="0" err="1" smtClean="0">
                <a:solidFill>
                  <a:schemeClr val="bg1"/>
                </a:solidFill>
              </a:rPr>
              <a:t>thoughts</a:t>
            </a:r>
            <a:r>
              <a:rPr lang="de-DE" b="1" dirty="0" smtClean="0">
                <a:solidFill>
                  <a:schemeClr val="bg1"/>
                </a:solidFill>
              </a:rPr>
              <a:t>. </a:t>
            </a:r>
            <a:r>
              <a:rPr lang="de-DE" b="1" dirty="0" err="1" smtClean="0">
                <a:solidFill>
                  <a:schemeClr val="bg1"/>
                </a:solidFill>
              </a:rPr>
              <a:t>Please</a:t>
            </a:r>
            <a:r>
              <a:rPr lang="de-DE" b="1" dirty="0" smtClean="0">
                <a:solidFill>
                  <a:schemeClr val="bg1"/>
                </a:solidFill>
              </a:rPr>
              <a:t> </a:t>
            </a:r>
            <a:r>
              <a:rPr lang="de-DE" b="1" dirty="0" err="1" smtClean="0">
                <a:solidFill>
                  <a:schemeClr val="bg1"/>
                </a:solidFill>
              </a:rPr>
              <a:t>either</a:t>
            </a:r>
            <a:r>
              <a:rPr lang="de-DE" b="1" dirty="0" smtClean="0">
                <a:solidFill>
                  <a:schemeClr val="bg1"/>
                </a:solidFill>
              </a:rPr>
              <a:t> </a:t>
            </a:r>
            <a:r>
              <a:rPr lang="de-DE" b="1" dirty="0" err="1" smtClean="0">
                <a:solidFill>
                  <a:schemeClr val="bg1"/>
                </a:solidFill>
              </a:rPr>
              <a:t>visit</a:t>
            </a:r>
            <a:r>
              <a:rPr lang="de-DE" b="1" dirty="0" smtClean="0">
                <a:solidFill>
                  <a:schemeClr val="bg1"/>
                </a:solidFill>
              </a:rPr>
              <a:t> </a:t>
            </a:r>
            <a:r>
              <a:rPr lang="de-DE" b="1" dirty="0" err="1" smtClean="0">
                <a:solidFill>
                  <a:schemeClr val="bg1"/>
                </a:solidFill>
              </a:rPr>
              <a:t>our</a:t>
            </a:r>
            <a:r>
              <a:rPr lang="de-DE" b="1" dirty="0" smtClean="0">
                <a:solidFill>
                  <a:schemeClr val="bg1"/>
                </a:solidFill>
              </a:rPr>
              <a:t> </a:t>
            </a:r>
            <a:r>
              <a:rPr lang="de-DE" b="1" dirty="0" err="1" smtClean="0">
                <a:solidFill>
                  <a:schemeClr val="bg1"/>
                </a:solidFill>
              </a:rPr>
              <a:t>website</a:t>
            </a:r>
            <a:r>
              <a:rPr lang="de-DE" b="1" dirty="0">
                <a:solidFill>
                  <a:schemeClr val="bg1"/>
                </a:solidFill>
              </a:rPr>
              <a:t> at: </a:t>
            </a:r>
          </a:p>
          <a:p>
            <a:pPr algn="just"/>
            <a:r>
              <a:rPr lang="de-DE" b="1" u="sng" dirty="0" smtClean="0">
                <a:solidFill>
                  <a:schemeClr val="bg1"/>
                </a:solidFill>
              </a:rPr>
              <a:t>https</a:t>
            </a:r>
            <a:r>
              <a:rPr lang="de-DE" b="1" u="sng" dirty="0">
                <a:solidFill>
                  <a:schemeClr val="bg1"/>
                </a:solidFill>
              </a:rPr>
              <a:t>://</a:t>
            </a:r>
            <a:r>
              <a:rPr lang="de-DE" b="1" u="sng" dirty="0" smtClean="0">
                <a:solidFill>
                  <a:schemeClr val="bg1"/>
                </a:solidFill>
              </a:rPr>
              <a:t>www.uni-marburg.de/fb02/sustuse/contact </a:t>
            </a:r>
          </a:p>
          <a:p>
            <a:pPr algn="just"/>
            <a:r>
              <a:rPr lang="de-DE" b="1" dirty="0" err="1" smtClean="0">
                <a:solidFill>
                  <a:schemeClr val="bg1"/>
                </a:solidFill>
              </a:rPr>
              <a:t>Alternatively</a:t>
            </a:r>
            <a:r>
              <a:rPr lang="de-DE" b="1" dirty="0" smtClean="0">
                <a:solidFill>
                  <a:schemeClr val="bg1"/>
                </a:solidFill>
              </a:rPr>
              <a:t> </a:t>
            </a:r>
            <a:r>
              <a:rPr lang="de-DE" b="1" dirty="0" err="1" smtClean="0">
                <a:solidFill>
                  <a:schemeClr val="bg1"/>
                </a:solidFill>
              </a:rPr>
              <a:t>you</a:t>
            </a:r>
            <a:r>
              <a:rPr lang="de-DE" b="1" dirty="0" smtClean="0">
                <a:solidFill>
                  <a:schemeClr val="bg1"/>
                </a:solidFill>
              </a:rPr>
              <a:t> </a:t>
            </a:r>
            <a:r>
              <a:rPr lang="de-DE" b="1" dirty="0" err="1" smtClean="0">
                <a:solidFill>
                  <a:schemeClr val="bg1"/>
                </a:solidFill>
              </a:rPr>
              <a:t>can</a:t>
            </a:r>
            <a:r>
              <a:rPr lang="de-DE" b="1" dirty="0" smtClean="0">
                <a:solidFill>
                  <a:schemeClr val="bg1"/>
                </a:solidFill>
              </a:rPr>
              <a:t> </a:t>
            </a:r>
            <a:r>
              <a:rPr lang="de-DE" b="1" dirty="0" err="1" smtClean="0">
                <a:solidFill>
                  <a:schemeClr val="bg1"/>
                </a:solidFill>
              </a:rPr>
              <a:t>contact</a:t>
            </a:r>
            <a:r>
              <a:rPr lang="de-DE" b="1" dirty="0" smtClean="0">
                <a:solidFill>
                  <a:schemeClr val="bg1"/>
                </a:solidFill>
              </a:rPr>
              <a:t> </a:t>
            </a:r>
            <a:r>
              <a:rPr lang="de-DE" b="1" dirty="0" err="1" smtClean="0">
                <a:solidFill>
                  <a:schemeClr val="bg1"/>
                </a:solidFill>
              </a:rPr>
              <a:t>me</a:t>
            </a:r>
            <a:r>
              <a:rPr lang="de-DE" b="1" dirty="0" smtClean="0">
                <a:solidFill>
                  <a:schemeClr val="bg1"/>
                </a:solidFill>
              </a:rPr>
              <a:t> per </a:t>
            </a:r>
            <a:r>
              <a:rPr lang="de-DE" b="1" dirty="0" err="1" smtClean="0">
                <a:solidFill>
                  <a:schemeClr val="bg1"/>
                </a:solidFill>
              </a:rPr>
              <a:t>e-mail</a:t>
            </a:r>
            <a:r>
              <a:rPr lang="de-DE" b="1" dirty="0" smtClean="0">
                <a:solidFill>
                  <a:schemeClr val="bg1"/>
                </a:solidFill>
              </a:rPr>
              <a:t>.</a:t>
            </a:r>
          </a:p>
          <a:p>
            <a:pPr algn="just"/>
            <a:endParaRPr lang="de-DE" b="1" u="sng" dirty="0" smtClean="0">
              <a:solidFill>
                <a:schemeClr val="bg1"/>
              </a:solidFill>
            </a:endParaRPr>
          </a:p>
          <a:p>
            <a:pPr algn="just"/>
            <a:endParaRPr lang="de-DE" b="1" u="sng" dirty="0">
              <a:solidFill>
                <a:schemeClr val="bg1"/>
              </a:solidFill>
            </a:endParaRPr>
          </a:p>
          <a:p>
            <a:pPr algn="just"/>
            <a:endParaRPr lang="de-DE" b="1" u="sng" dirty="0" smtClean="0">
              <a:solidFill>
                <a:schemeClr val="bg1"/>
              </a:solidFill>
            </a:endParaRPr>
          </a:p>
          <a:p>
            <a:pPr algn="just"/>
            <a:endParaRPr lang="de-DE" b="1" u="sng" dirty="0">
              <a:solidFill>
                <a:schemeClr val="bg1"/>
              </a:solidFill>
            </a:endParaRPr>
          </a:p>
          <a:p>
            <a:pPr algn="just"/>
            <a:endParaRPr lang="de-DE" b="1" u="sng" dirty="0" smtClean="0">
              <a:solidFill>
                <a:schemeClr val="bg1"/>
              </a:solidFill>
            </a:endParaRPr>
          </a:p>
          <a:p>
            <a:pPr algn="just"/>
            <a:endParaRPr lang="de-DE" b="1" u="sng" dirty="0">
              <a:solidFill>
                <a:schemeClr val="bg1"/>
              </a:solidFill>
            </a:endParaRPr>
          </a:p>
          <a:p>
            <a:pPr algn="just"/>
            <a:endParaRPr lang="de-DE" b="1" dirty="0">
              <a:solidFill>
                <a:schemeClr val="bg1"/>
              </a:solidFill>
            </a:endParaRPr>
          </a:p>
          <a:p>
            <a:pPr algn="just"/>
            <a:r>
              <a:rPr lang="de-DE" b="1" dirty="0" smtClean="0">
                <a:solidFill>
                  <a:schemeClr val="bg1"/>
                </a:solidFill>
              </a:rPr>
              <a:t> </a:t>
            </a:r>
          </a:p>
          <a:p>
            <a:pPr algn="just"/>
            <a:endParaRPr lang="de-DE" b="1" dirty="0">
              <a:solidFill>
                <a:schemeClr val="bg1"/>
              </a:solidFill>
            </a:endParaRPr>
          </a:p>
          <a:p>
            <a:pPr algn="just"/>
            <a:endParaRPr lang="de-DE" b="1" dirty="0" smtClean="0">
              <a:solidFill>
                <a:schemeClr val="bg1"/>
              </a:solidFill>
            </a:endParaRPr>
          </a:p>
          <a:p>
            <a:pPr algn="just"/>
            <a:endParaRPr lang="de-DE" b="1" u="sng" dirty="0">
              <a:solidFill>
                <a:schemeClr val="bg1"/>
              </a:solidFill>
            </a:endParaRPr>
          </a:p>
          <a:p>
            <a:pPr algn="just"/>
            <a:endParaRPr lang="de-DE" b="1" dirty="0" smtClean="0">
              <a:solidFill>
                <a:schemeClr val="bg1"/>
              </a:solidFill>
            </a:endParaRPr>
          </a:p>
          <a:p>
            <a:pPr algn="just"/>
            <a:endParaRPr lang="de-DE" b="1" dirty="0" smtClean="0">
              <a:solidFill>
                <a:schemeClr val="bg1"/>
              </a:solidFill>
            </a:endParaRPr>
          </a:p>
          <a:p>
            <a:pPr algn="just"/>
            <a:endParaRPr lang="de-DE" b="1" dirty="0">
              <a:solidFill>
                <a:schemeClr val="bg1"/>
              </a:solidFill>
            </a:endParaRPr>
          </a:p>
        </p:txBody>
      </p:sp>
      <p:graphicFrame>
        <p:nvGraphicFramePr>
          <p:cNvPr id="11" name="Inhaltsplatzhalter 3"/>
          <p:cNvGraphicFramePr>
            <a:graphicFrameLocks/>
          </p:cNvGraphicFramePr>
          <p:nvPr>
            <p:extLst>
              <p:ext uri="{D42A27DB-BD31-4B8C-83A1-F6EECF244321}">
                <p14:modId xmlns:p14="http://schemas.microsoft.com/office/powerpoint/2010/main" val="3273106401"/>
              </p:ext>
            </p:extLst>
          </p:nvPr>
        </p:nvGraphicFramePr>
        <p:xfrm>
          <a:off x="1263982" y="2795276"/>
          <a:ext cx="10058084" cy="2668799"/>
        </p:xfrm>
        <a:graphic>
          <a:graphicData uri="http://schemas.openxmlformats.org/drawingml/2006/table">
            <a:tbl>
              <a:tblPr firstRow="1" bandRow="1">
                <a:tableStyleId>{2D5ABB26-0587-4C30-8999-92F81FD0307C}</a:tableStyleId>
              </a:tblPr>
              <a:tblGrid>
                <a:gridCol w="1246676"/>
                <a:gridCol w="3464417"/>
                <a:gridCol w="1313645"/>
                <a:gridCol w="4033346"/>
              </a:tblGrid>
              <a:tr h="1327679">
                <a:tc>
                  <a:txBody>
                    <a:bodyPr/>
                    <a:lstStyle/>
                    <a:p>
                      <a:endParaRPr lang="de-DE" b="1" dirty="0">
                        <a:solidFill>
                          <a:schemeClr val="bg1"/>
                        </a:solidFill>
                      </a:endParaRPr>
                    </a:p>
                  </a:txBody>
                  <a:tcPr/>
                </a:tc>
                <a:tc>
                  <a:txBody>
                    <a:bodyPr/>
                    <a:lstStyle/>
                    <a:p>
                      <a:r>
                        <a:rPr lang="de-DE" b="1" dirty="0" smtClean="0">
                          <a:solidFill>
                            <a:schemeClr val="bg1"/>
                          </a:solidFill>
                        </a:rPr>
                        <a:t>Lukas </a:t>
                      </a:r>
                      <a:r>
                        <a:rPr lang="de-DE" b="1" dirty="0" err="1" smtClean="0">
                          <a:solidFill>
                            <a:schemeClr val="bg1"/>
                          </a:solidFill>
                        </a:rPr>
                        <a:t>Kampenhuber</a:t>
                      </a:r>
                      <a:r>
                        <a:rPr lang="de-DE" b="1" dirty="0" smtClean="0">
                          <a:solidFill>
                            <a:schemeClr val="bg1"/>
                          </a:solidFill>
                        </a:rPr>
                        <a:t> </a:t>
                      </a:r>
                      <a:r>
                        <a:rPr lang="de-DE" b="1" dirty="0" err="1" smtClean="0">
                          <a:solidFill>
                            <a:schemeClr val="bg1"/>
                          </a:solidFill>
                        </a:rPr>
                        <a:t>MSc</a:t>
                      </a:r>
                      <a:endParaRPr lang="de-DE" b="1" dirty="0" smtClean="0">
                        <a:solidFill>
                          <a:schemeClr val="bg1"/>
                        </a:solidFill>
                      </a:endParaRPr>
                    </a:p>
                    <a:p>
                      <a:r>
                        <a:rPr lang="de-DE" b="1" dirty="0" smtClean="0">
                          <a:solidFill>
                            <a:schemeClr val="bg1"/>
                          </a:solidFill>
                        </a:rPr>
                        <a:t>University </a:t>
                      </a:r>
                      <a:r>
                        <a:rPr lang="de-DE" b="1" dirty="0" err="1" smtClean="0">
                          <a:solidFill>
                            <a:schemeClr val="bg1"/>
                          </a:solidFill>
                        </a:rPr>
                        <a:t>of</a:t>
                      </a:r>
                      <a:r>
                        <a:rPr lang="de-DE" b="1" dirty="0" smtClean="0">
                          <a:solidFill>
                            <a:schemeClr val="bg1"/>
                          </a:solidFill>
                        </a:rPr>
                        <a:t> Marburg, GER</a:t>
                      </a:r>
                    </a:p>
                    <a:p>
                      <a:endParaRPr lang="de-DE" b="1"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solidFill>
                            <a:schemeClr val="bg1"/>
                          </a:solidFill>
                        </a:rPr>
                        <a:t>lukas.kampenhuber@wiwi.uni-marburg.de</a:t>
                      </a:r>
                    </a:p>
                    <a:p>
                      <a:endParaRPr lang="de-DE" sz="1400" b="1" dirty="0" smtClean="0">
                        <a:solidFill>
                          <a:schemeClr val="bg1"/>
                        </a:solidFill>
                      </a:endParaRPr>
                    </a:p>
                  </a:txBody>
                  <a:tcPr/>
                </a:tc>
                <a:tc>
                  <a:txBody>
                    <a:bodyPr/>
                    <a:lstStyle/>
                    <a:p>
                      <a:endParaRPr lang="de-DE" b="1" i="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Dr. Andreas Landmann</a:t>
                      </a:r>
                    </a:p>
                    <a:p>
                      <a:r>
                        <a:rPr lang="de-DE" b="1" dirty="0" smtClean="0">
                          <a:solidFill>
                            <a:schemeClr val="bg1"/>
                          </a:solidFill>
                        </a:rPr>
                        <a:t>Paris School </a:t>
                      </a:r>
                      <a:r>
                        <a:rPr lang="de-DE" b="1" dirty="0" err="1" smtClean="0">
                          <a:solidFill>
                            <a:schemeClr val="bg1"/>
                          </a:solidFill>
                        </a:rPr>
                        <a:t>of</a:t>
                      </a:r>
                      <a:r>
                        <a:rPr lang="de-DE" b="1" dirty="0" smtClean="0">
                          <a:solidFill>
                            <a:schemeClr val="bg1"/>
                          </a:solidFill>
                        </a:rPr>
                        <a:t> Economics, FRA</a:t>
                      </a:r>
                      <a:endParaRPr lang="de-DE" b="1" i="1" dirty="0">
                        <a:solidFill>
                          <a:schemeClr val="bg1"/>
                        </a:solidFill>
                      </a:endParaRPr>
                    </a:p>
                  </a:txBody>
                  <a:tcPr/>
                </a:tc>
              </a:tr>
              <a:tr h="1327679">
                <a:tc>
                  <a:txBody>
                    <a:bodyPr/>
                    <a:lstStyle/>
                    <a:p>
                      <a:endParaRPr lang="de-DE" b="1" dirty="0">
                        <a:solidFill>
                          <a:schemeClr val="bg1"/>
                        </a:solidFill>
                      </a:endParaRPr>
                    </a:p>
                  </a:txBody>
                  <a:tcPr/>
                </a:tc>
                <a:tc>
                  <a:txBody>
                    <a:bodyPr/>
                    <a:lstStyle/>
                    <a:p>
                      <a:r>
                        <a:rPr lang="de-DE" b="1" dirty="0" smtClean="0">
                          <a:solidFill>
                            <a:schemeClr val="bg1"/>
                          </a:solidFill>
                        </a:rPr>
                        <a:t>Dr. Bernd </a:t>
                      </a:r>
                      <a:r>
                        <a:rPr lang="de-DE" b="1" dirty="0" err="1" smtClean="0">
                          <a:solidFill>
                            <a:schemeClr val="bg1"/>
                          </a:solidFill>
                        </a:rPr>
                        <a:t>Hayo</a:t>
                      </a:r>
                      <a:endParaRPr lang="de-DE" b="1" dirty="0" smtClean="0">
                        <a:solidFill>
                          <a:schemeClr val="bg1"/>
                        </a:solidFill>
                      </a:endParaRPr>
                    </a:p>
                    <a:p>
                      <a:r>
                        <a:rPr lang="de-DE" b="1" dirty="0" smtClean="0">
                          <a:solidFill>
                            <a:schemeClr val="bg1"/>
                          </a:solidFill>
                        </a:rPr>
                        <a:t>University</a:t>
                      </a:r>
                      <a:r>
                        <a:rPr lang="de-DE" b="1" baseline="0" dirty="0" smtClean="0">
                          <a:solidFill>
                            <a:schemeClr val="bg1"/>
                          </a:solidFill>
                        </a:rPr>
                        <a:t> </a:t>
                      </a:r>
                      <a:r>
                        <a:rPr lang="de-DE" b="1" baseline="0" dirty="0" err="1" smtClean="0">
                          <a:solidFill>
                            <a:schemeClr val="bg1"/>
                          </a:solidFill>
                        </a:rPr>
                        <a:t>of</a:t>
                      </a:r>
                      <a:r>
                        <a:rPr lang="de-DE" b="1" dirty="0" smtClean="0">
                          <a:solidFill>
                            <a:schemeClr val="bg1"/>
                          </a:solidFill>
                        </a:rPr>
                        <a:t> Marburg, GER</a:t>
                      </a:r>
                    </a:p>
                    <a:p>
                      <a:endParaRPr lang="de-DE" b="1" dirty="0">
                        <a:solidFill>
                          <a:schemeClr val="bg1"/>
                        </a:solidFill>
                      </a:endParaRPr>
                    </a:p>
                  </a:txBody>
                  <a:tcPr/>
                </a:tc>
                <a:tc>
                  <a:txBody>
                    <a:bodyPr/>
                    <a:lstStyle/>
                    <a:p>
                      <a:endParaRPr lang="de-DE" b="1" dirty="0">
                        <a:solidFill>
                          <a:schemeClr val="bg1"/>
                        </a:solidFill>
                      </a:endParaRPr>
                    </a:p>
                  </a:txBody>
                  <a:tcPr/>
                </a:tc>
                <a:tc>
                  <a:txBody>
                    <a:bodyPr/>
                    <a:lstStyle/>
                    <a:p>
                      <a:r>
                        <a:rPr lang="de-DE" b="1" dirty="0" smtClean="0">
                          <a:solidFill>
                            <a:schemeClr val="bg1"/>
                          </a:solidFill>
                        </a:rPr>
                        <a:t>Dr. Björn </a:t>
                      </a:r>
                      <a:r>
                        <a:rPr lang="de-DE" b="1" dirty="0" err="1" smtClean="0">
                          <a:solidFill>
                            <a:schemeClr val="bg1"/>
                          </a:solidFill>
                        </a:rPr>
                        <a:t>Vollan</a:t>
                      </a:r>
                      <a:endParaRPr lang="de-DE" b="1" dirty="0" smtClean="0">
                        <a:solidFill>
                          <a:schemeClr val="bg1"/>
                        </a:solidFill>
                      </a:endParaRPr>
                    </a:p>
                    <a:p>
                      <a:r>
                        <a:rPr lang="de-DE" b="1" dirty="0" smtClean="0">
                          <a:solidFill>
                            <a:schemeClr val="bg1"/>
                          </a:solidFill>
                        </a:rPr>
                        <a:t>University</a:t>
                      </a:r>
                      <a:r>
                        <a:rPr lang="de-DE" b="1" baseline="0" dirty="0" smtClean="0">
                          <a:solidFill>
                            <a:schemeClr val="bg1"/>
                          </a:solidFill>
                        </a:rPr>
                        <a:t> </a:t>
                      </a:r>
                      <a:r>
                        <a:rPr lang="de-DE" b="1" baseline="0" dirty="0" err="1" smtClean="0">
                          <a:solidFill>
                            <a:schemeClr val="bg1"/>
                          </a:solidFill>
                        </a:rPr>
                        <a:t>of</a:t>
                      </a:r>
                      <a:r>
                        <a:rPr lang="de-DE" b="1" dirty="0" smtClean="0">
                          <a:solidFill>
                            <a:schemeClr val="bg1"/>
                          </a:solidFill>
                        </a:rPr>
                        <a:t> Marburg, GER</a:t>
                      </a:r>
                    </a:p>
                    <a:p>
                      <a:endParaRPr lang="de-DE" b="1" i="1" dirty="0">
                        <a:solidFill>
                          <a:schemeClr val="bg1"/>
                        </a:solidFill>
                      </a:endParaRPr>
                    </a:p>
                  </a:txBody>
                  <a:tcPr/>
                </a:tc>
              </a:tr>
            </a:tbl>
          </a:graphicData>
        </a:graphic>
      </p:graphicFrame>
      <p:pic>
        <p:nvPicPr>
          <p:cNvPr id="14" name="Grafik 13"/>
          <p:cNvPicPr>
            <a:picLocks noChangeAspect="1"/>
          </p:cNvPicPr>
          <p:nvPr/>
        </p:nvPicPr>
        <p:blipFill rotWithShape="1">
          <a:blip r:embed="rId4"/>
          <a:srcRect t="6056" b="22305"/>
          <a:stretch/>
        </p:blipFill>
        <p:spPr>
          <a:xfrm>
            <a:off x="6132734" y="4206388"/>
            <a:ext cx="1078875" cy="1153564"/>
          </a:xfrm>
          <a:prstGeom prst="rect">
            <a:avLst/>
          </a:prstGeom>
        </p:spPr>
      </p:pic>
      <p:pic>
        <p:nvPicPr>
          <p:cNvPr id="15" name="Grafik 14"/>
          <p:cNvPicPr>
            <a:picLocks noChangeAspect="1"/>
          </p:cNvPicPr>
          <p:nvPr/>
        </p:nvPicPr>
        <p:blipFill>
          <a:blip r:embed="rId5"/>
          <a:stretch>
            <a:fillRect/>
          </a:stretch>
        </p:blipFill>
        <p:spPr>
          <a:xfrm>
            <a:off x="6132734" y="2822496"/>
            <a:ext cx="1120463" cy="1185388"/>
          </a:xfrm>
          <a:prstGeom prst="rect">
            <a:avLst/>
          </a:prstGeom>
        </p:spPr>
      </p:pic>
      <p:pic>
        <p:nvPicPr>
          <p:cNvPr id="20" name="Grafik 19"/>
          <p:cNvPicPr>
            <a:picLocks noChangeAspect="1"/>
          </p:cNvPicPr>
          <p:nvPr/>
        </p:nvPicPr>
        <p:blipFill rotWithShape="1">
          <a:blip r:embed="rId6"/>
          <a:srcRect b="22262"/>
          <a:stretch/>
        </p:blipFill>
        <p:spPr>
          <a:xfrm>
            <a:off x="1405521" y="4210111"/>
            <a:ext cx="1083695" cy="1124298"/>
          </a:xfrm>
          <a:prstGeom prst="rect">
            <a:avLst/>
          </a:prstGeom>
        </p:spPr>
      </p:pic>
      <p:pic>
        <p:nvPicPr>
          <p:cNvPr id="22" name="Grafik 21"/>
          <p:cNvPicPr>
            <a:picLocks noChangeAspect="1"/>
          </p:cNvPicPr>
          <p:nvPr/>
        </p:nvPicPr>
        <p:blipFill>
          <a:blip r:embed="rId7"/>
          <a:stretch>
            <a:fillRect/>
          </a:stretch>
        </p:blipFill>
        <p:spPr>
          <a:xfrm>
            <a:off x="1405521" y="2822497"/>
            <a:ext cx="1083695" cy="1185387"/>
          </a:xfrm>
          <a:prstGeom prst="rect">
            <a:avLst/>
          </a:prstGeom>
        </p:spPr>
      </p:pic>
      <p:grpSp>
        <p:nvGrpSpPr>
          <p:cNvPr id="16" name="Gruppieren 15"/>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7" name="Rechteck 16">
              <a:hlinkClick r:id="rId8"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echteck 17"/>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8" action="ppaction://hlinksldjump"/>
                </a:rPr>
                <a:t>Back</a:t>
              </a:r>
              <a:endParaRPr lang="de-DE" sz="2100" b="1" kern="1200" dirty="0"/>
            </a:p>
          </p:txBody>
        </p:sp>
      </p:grpSp>
    </p:spTree>
    <p:extLst>
      <p:ext uri="{BB962C8B-B14F-4D97-AF65-F5344CB8AC3E}">
        <p14:creationId xmlns:p14="http://schemas.microsoft.com/office/powerpoint/2010/main" val="37642501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4740016" cy="584775"/>
          </a:xfrm>
          <a:prstGeom prst="rect">
            <a:avLst/>
          </a:prstGeom>
          <a:noFill/>
        </p:spPr>
        <p:txBody>
          <a:bodyPr wrap="none" rtlCol="0">
            <a:spAutoFit/>
          </a:bodyPr>
          <a:lstStyle/>
          <a:p>
            <a:r>
              <a:rPr lang="de-DE" sz="3200" b="1" i="1" dirty="0" err="1" smtClean="0">
                <a:solidFill>
                  <a:schemeClr val="bg1"/>
                </a:solidFill>
              </a:rPr>
              <a:t>Two</a:t>
            </a:r>
            <a:r>
              <a:rPr lang="de-DE" sz="3200" b="1" i="1" dirty="0" smtClean="0">
                <a:solidFill>
                  <a:schemeClr val="bg1"/>
                </a:solidFill>
              </a:rPr>
              <a:t> </a:t>
            </a:r>
            <a:r>
              <a:rPr lang="de-DE" sz="3200" b="1" i="1" dirty="0" err="1" smtClean="0">
                <a:solidFill>
                  <a:schemeClr val="bg1"/>
                </a:solidFill>
              </a:rPr>
              <a:t>minute</a:t>
            </a:r>
            <a:r>
              <a:rPr lang="de-DE" sz="3200" b="1" i="1" dirty="0" smtClean="0">
                <a:solidFill>
                  <a:schemeClr val="bg1"/>
                </a:solidFill>
              </a:rPr>
              <a:t> </a:t>
            </a:r>
            <a:r>
              <a:rPr lang="de-DE" sz="3200" b="1" i="1" dirty="0" err="1" smtClean="0">
                <a:solidFill>
                  <a:schemeClr val="bg1"/>
                </a:solidFill>
              </a:rPr>
              <a:t>madness</a:t>
            </a:r>
            <a:r>
              <a:rPr lang="de-DE" sz="3200" b="1" i="1" dirty="0" smtClean="0">
                <a:solidFill>
                  <a:schemeClr val="bg1"/>
                </a:solidFill>
              </a:rPr>
              <a:t> (1/3)</a:t>
            </a:r>
            <a:endParaRPr lang="de-DE" sz="2400" b="1" i="1" dirty="0">
              <a:solidFill>
                <a:schemeClr val="bg1"/>
              </a:solidFill>
            </a:endParaRPr>
          </a:p>
        </p:txBody>
      </p:sp>
      <p:pic>
        <p:nvPicPr>
          <p:cNvPr id="23" name="Grafik 22"/>
          <p:cNvPicPr/>
          <p:nvPr/>
        </p:nvPicPr>
        <p:blipFill>
          <a:blip r:embed="rId3" cstate="print">
            <a:extLst>
              <a:ext uri="{28A0092B-C50C-407E-A947-70E740481C1C}">
                <a14:useLocalDpi xmlns:a14="http://schemas.microsoft.com/office/drawing/2010/main" val="0"/>
              </a:ext>
            </a:extLst>
          </a:blip>
          <a:stretch>
            <a:fillRect/>
          </a:stretch>
        </p:blipFill>
        <p:spPr>
          <a:xfrm>
            <a:off x="435429" y="1097210"/>
            <a:ext cx="4747229" cy="4664961"/>
          </a:xfrm>
          <a:prstGeom prst="rect">
            <a:avLst/>
          </a:prstGeom>
        </p:spPr>
      </p:pic>
      <p:sp>
        <p:nvSpPr>
          <p:cNvPr id="24" name="Textfeld 23"/>
          <p:cNvSpPr txBox="1"/>
          <p:nvPr/>
        </p:nvSpPr>
        <p:spPr>
          <a:xfrm>
            <a:off x="5515429" y="1097209"/>
            <a:ext cx="5973022" cy="4801314"/>
          </a:xfrm>
          <a:prstGeom prst="rect">
            <a:avLst/>
          </a:prstGeom>
          <a:noFill/>
        </p:spPr>
        <p:txBody>
          <a:bodyPr wrap="square" numCol="1" spcCol="360000" rtlCol="0">
            <a:spAutoFit/>
          </a:bodyPr>
          <a:lstStyle/>
          <a:p>
            <a:pPr marL="285750" indent="-285750" algn="just" fontAlgn="base">
              <a:buFontTx/>
              <a:buChar char="-"/>
            </a:pPr>
            <a:r>
              <a:rPr lang="en-US" b="1" dirty="0" smtClean="0">
                <a:solidFill>
                  <a:schemeClr val="bg1"/>
                </a:solidFill>
              </a:rPr>
              <a:t>We are interested in the behavioral consequences of severe natural disasters.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In 2013, Typhoon Yolanda made landfall on the Philippines, resulting in millions of damaged households (Our study site: Panay, </a:t>
            </a:r>
            <a:r>
              <a:rPr lang="en-US" b="1" dirty="0" err="1" smtClean="0">
                <a:solidFill>
                  <a:schemeClr val="bg1"/>
                </a:solidFill>
              </a:rPr>
              <a:t>Vestern</a:t>
            </a:r>
            <a:r>
              <a:rPr lang="en-US" b="1" dirty="0" smtClean="0">
                <a:solidFill>
                  <a:schemeClr val="bg1"/>
                </a:solidFill>
              </a:rPr>
              <a:t> Visayas)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Following up on a baseline study from 2012, we elicit solidarity, risk- and time- preferences and personality traits three years after the typhoon</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The heavily affected North and slightly affected south provide us with a quasi experimental setting where we can test for long term effects of such an extreme event</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We built a unique experimental panel dataset which allows for cross sectional, and before- and after analysis</a:t>
            </a:r>
          </a:p>
        </p:txBody>
      </p:sp>
    </p:spTree>
    <p:extLst>
      <p:ext uri="{BB962C8B-B14F-4D97-AF65-F5344CB8AC3E}">
        <p14:creationId xmlns:p14="http://schemas.microsoft.com/office/powerpoint/2010/main" val="129834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4740016" cy="584775"/>
          </a:xfrm>
          <a:prstGeom prst="rect">
            <a:avLst/>
          </a:prstGeom>
          <a:noFill/>
        </p:spPr>
        <p:txBody>
          <a:bodyPr wrap="none" rtlCol="0">
            <a:spAutoFit/>
          </a:bodyPr>
          <a:lstStyle/>
          <a:p>
            <a:r>
              <a:rPr lang="de-DE" sz="3200" b="1" i="1" dirty="0" err="1" smtClean="0">
                <a:solidFill>
                  <a:schemeClr val="bg1"/>
                </a:solidFill>
              </a:rPr>
              <a:t>Two</a:t>
            </a:r>
            <a:r>
              <a:rPr lang="de-DE" sz="3200" b="1" i="1" dirty="0" smtClean="0">
                <a:solidFill>
                  <a:schemeClr val="bg1"/>
                </a:solidFill>
              </a:rPr>
              <a:t> </a:t>
            </a:r>
            <a:r>
              <a:rPr lang="de-DE" sz="3200" b="1" i="1" dirty="0" err="1" smtClean="0">
                <a:solidFill>
                  <a:schemeClr val="bg1"/>
                </a:solidFill>
              </a:rPr>
              <a:t>minute</a:t>
            </a:r>
            <a:r>
              <a:rPr lang="de-DE" sz="3200" b="1" i="1" dirty="0" smtClean="0">
                <a:solidFill>
                  <a:schemeClr val="bg1"/>
                </a:solidFill>
              </a:rPr>
              <a:t> </a:t>
            </a:r>
            <a:r>
              <a:rPr lang="de-DE" sz="3200" b="1" i="1" dirty="0" err="1" smtClean="0">
                <a:solidFill>
                  <a:schemeClr val="bg1"/>
                </a:solidFill>
              </a:rPr>
              <a:t>madness</a:t>
            </a:r>
            <a:r>
              <a:rPr lang="de-DE" sz="3200" b="1" i="1" dirty="0" smtClean="0">
                <a:solidFill>
                  <a:schemeClr val="bg1"/>
                </a:solidFill>
              </a:rPr>
              <a:t> (2/3)</a:t>
            </a:r>
            <a:endParaRPr lang="de-DE" sz="2400" b="1" i="1" dirty="0">
              <a:solidFill>
                <a:schemeClr val="bg1"/>
              </a:solidFill>
            </a:endParaRPr>
          </a:p>
        </p:txBody>
      </p:sp>
      <p:sp>
        <p:nvSpPr>
          <p:cNvPr id="24" name="Textfeld 23"/>
          <p:cNvSpPr txBox="1"/>
          <p:nvPr/>
        </p:nvSpPr>
        <p:spPr>
          <a:xfrm>
            <a:off x="7074325" y="1043650"/>
            <a:ext cx="4269627" cy="3970318"/>
          </a:xfrm>
          <a:prstGeom prst="rect">
            <a:avLst/>
          </a:prstGeom>
          <a:noFill/>
        </p:spPr>
        <p:txBody>
          <a:bodyPr wrap="square" numCol="1" spcCol="360000" rtlCol="0">
            <a:spAutoFit/>
          </a:bodyPr>
          <a:lstStyle/>
          <a:p>
            <a:pPr algn="just" fontAlgn="base"/>
            <a:r>
              <a:rPr lang="en-US" b="1" dirty="0" smtClean="0">
                <a:solidFill>
                  <a:schemeClr val="bg1"/>
                </a:solidFill>
              </a:rPr>
              <a:t>We use a wide array of different methods: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Economic lab-in-the-field experiments where people reveal their preferences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Survey based questionnaires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Key informant interviews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Focus group discussions</a:t>
            </a:r>
          </a:p>
          <a:p>
            <a:pPr marL="285750" indent="-285750" algn="just" fontAlgn="base">
              <a:buFontTx/>
              <a:buChar char="-"/>
            </a:pPr>
            <a:endParaRPr lang="en-US" b="1" dirty="0">
              <a:solidFill>
                <a:schemeClr val="bg1"/>
              </a:solidFill>
            </a:endParaRPr>
          </a:p>
          <a:p>
            <a:pPr marL="285750" indent="-285750" algn="just" fontAlgn="base">
              <a:buFontTx/>
              <a:buChar char="-"/>
            </a:pPr>
            <a:r>
              <a:rPr lang="en-US" b="1" dirty="0" smtClean="0">
                <a:solidFill>
                  <a:schemeClr val="bg1"/>
                </a:solidFill>
              </a:rPr>
              <a:t>Also: explorative study with children</a:t>
            </a:r>
          </a:p>
          <a:p>
            <a:pPr marL="285750" indent="-285750" algn="just" fontAlgn="base">
              <a:buFontTx/>
              <a:buChar char="-"/>
            </a:pPr>
            <a:endParaRPr lang="en-US" b="1" dirty="0">
              <a:solidFill>
                <a:schemeClr val="bg1"/>
              </a:solidFill>
            </a:endParaRPr>
          </a:p>
          <a:p>
            <a:pPr marL="285750" indent="-285750" algn="just" fontAlgn="base">
              <a:buFontTx/>
              <a:buChar char="-"/>
            </a:pPr>
            <a:endParaRPr lang="en-US" b="1" dirty="0" smtClean="0">
              <a:solidFill>
                <a:schemeClr val="bg1"/>
              </a:solidFill>
            </a:endParaRPr>
          </a:p>
        </p:txBody>
      </p:sp>
      <p:pic>
        <p:nvPicPr>
          <p:cNvPr id="4" name="Grafik 3"/>
          <p:cNvPicPr>
            <a:picLocks noChangeAspect="1"/>
          </p:cNvPicPr>
          <p:nvPr/>
        </p:nvPicPr>
        <p:blipFill>
          <a:blip r:embed="rId3"/>
          <a:stretch>
            <a:fillRect/>
          </a:stretch>
        </p:blipFill>
        <p:spPr>
          <a:xfrm>
            <a:off x="635271" y="1097210"/>
            <a:ext cx="2772948" cy="2772948"/>
          </a:xfrm>
          <a:prstGeom prst="rect">
            <a:avLst/>
          </a:prstGeom>
        </p:spPr>
      </p:pic>
      <p:pic>
        <p:nvPicPr>
          <p:cNvPr id="5" name="Grafik 4"/>
          <p:cNvPicPr>
            <a:picLocks noChangeAspect="1"/>
          </p:cNvPicPr>
          <p:nvPr/>
        </p:nvPicPr>
        <p:blipFill>
          <a:blip r:embed="rId4"/>
          <a:stretch>
            <a:fillRect/>
          </a:stretch>
        </p:blipFill>
        <p:spPr>
          <a:xfrm rot="10800000" flipV="1">
            <a:off x="3442248" y="1753672"/>
            <a:ext cx="3353541" cy="2007985"/>
          </a:xfrm>
          <a:prstGeom prst="rect">
            <a:avLst/>
          </a:prstGeom>
        </p:spPr>
      </p:pic>
      <p:pic>
        <p:nvPicPr>
          <p:cNvPr id="10" name="Grafik 9"/>
          <p:cNvPicPr>
            <a:picLocks noChangeAspect="1"/>
          </p:cNvPicPr>
          <p:nvPr/>
        </p:nvPicPr>
        <p:blipFill rotWithShape="1">
          <a:blip r:embed="rId5"/>
          <a:srcRect l="5043" t="11289"/>
          <a:stretch/>
        </p:blipFill>
        <p:spPr>
          <a:xfrm>
            <a:off x="2077673" y="3326501"/>
            <a:ext cx="3697413" cy="2590661"/>
          </a:xfrm>
          <a:prstGeom prst="rect">
            <a:avLst/>
          </a:prstGeom>
        </p:spPr>
      </p:pic>
    </p:spTree>
    <p:extLst>
      <p:ext uri="{BB962C8B-B14F-4D97-AF65-F5344CB8AC3E}">
        <p14:creationId xmlns:p14="http://schemas.microsoft.com/office/powerpoint/2010/main" val="19215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a:hlinkClick r:id="" action="ppaction://hlinkshowjump?jump=firstslid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4740016" cy="584775"/>
          </a:xfrm>
          <a:prstGeom prst="rect">
            <a:avLst/>
          </a:prstGeom>
          <a:noFill/>
        </p:spPr>
        <p:txBody>
          <a:bodyPr wrap="none" rtlCol="0">
            <a:spAutoFit/>
          </a:bodyPr>
          <a:lstStyle/>
          <a:p>
            <a:r>
              <a:rPr lang="de-DE" sz="3200" b="1" i="1" dirty="0" err="1" smtClean="0">
                <a:solidFill>
                  <a:schemeClr val="bg1"/>
                </a:solidFill>
              </a:rPr>
              <a:t>Two</a:t>
            </a:r>
            <a:r>
              <a:rPr lang="de-DE" sz="3200" b="1" i="1" dirty="0" smtClean="0">
                <a:solidFill>
                  <a:schemeClr val="bg1"/>
                </a:solidFill>
              </a:rPr>
              <a:t> </a:t>
            </a:r>
            <a:r>
              <a:rPr lang="de-DE" sz="3200" b="1" i="1" dirty="0" err="1" smtClean="0">
                <a:solidFill>
                  <a:schemeClr val="bg1"/>
                </a:solidFill>
              </a:rPr>
              <a:t>minute</a:t>
            </a:r>
            <a:r>
              <a:rPr lang="de-DE" sz="3200" b="1" i="1" dirty="0" smtClean="0">
                <a:solidFill>
                  <a:schemeClr val="bg1"/>
                </a:solidFill>
              </a:rPr>
              <a:t> </a:t>
            </a:r>
            <a:r>
              <a:rPr lang="de-DE" sz="3200" b="1" i="1" dirty="0" err="1" smtClean="0">
                <a:solidFill>
                  <a:schemeClr val="bg1"/>
                </a:solidFill>
              </a:rPr>
              <a:t>madness</a:t>
            </a:r>
            <a:r>
              <a:rPr lang="de-DE" sz="3200" b="1" i="1" dirty="0" smtClean="0">
                <a:solidFill>
                  <a:schemeClr val="bg1"/>
                </a:solidFill>
              </a:rPr>
              <a:t> (3/3)</a:t>
            </a:r>
            <a:endParaRPr lang="de-DE" sz="2400" b="1" i="1" dirty="0">
              <a:solidFill>
                <a:schemeClr val="bg1"/>
              </a:solidFill>
            </a:endParaRPr>
          </a:p>
        </p:txBody>
      </p:sp>
      <p:sp>
        <p:nvSpPr>
          <p:cNvPr id="24" name="Textfeld 23">
            <a:hlinkClick r:id="" action="ppaction://hlinkshowjump?jump=firstslide"/>
          </p:cNvPr>
          <p:cNvSpPr txBox="1"/>
          <p:nvPr/>
        </p:nvSpPr>
        <p:spPr>
          <a:xfrm>
            <a:off x="5515429" y="1097209"/>
            <a:ext cx="5973022" cy="1754326"/>
          </a:xfrm>
          <a:prstGeom prst="rect">
            <a:avLst/>
          </a:prstGeom>
          <a:noFill/>
        </p:spPr>
        <p:txBody>
          <a:bodyPr wrap="square" numCol="1" spcCol="360000" rtlCol="0">
            <a:spAutoFit/>
          </a:bodyPr>
          <a:lstStyle/>
          <a:p>
            <a:pPr algn="just" fontAlgn="base"/>
            <a:r>
              <a:rPr lang="en-US" b="1" dirty="0" smtClean="0">
                <a:solidFill>
                  <a:schemeClr val="bg1"/>
                </a:solidFill>
              </a:rPr>
              <a:t>We are still in the process of analyzing our data. However, first examinations showed a “u-shaped” relation between being exposed to a typhoon and solidarity.</a:t>
            </a:r>
          </a:p>
          <a:p>
            <a:pPr algn="just" fontAlgn="base"/>
            <a:endParaRPr lang="en-US" b="1" dirty="0">
              <a:solidFill>
                <a:schemeClr val="bg1"/>
              </a:solidFill>
            </a:endParaRPr>
          </a:p>
          <a:p>
            <a:pPr algn="just" fontAlgn="base"/>
            <a:r>
              <a:rPr lang="en-US" b="1" dirty="0" smtClean="0">
                <a:solidFill>
                  <a:schemeClr val="bg1"/>
                </a:solidFill>
              </a:rPr>
              <a:t>Furthermore children showed lower levels of altruism and cooperation in affected villages. </a:t>
            </a:r>
          </a:p>
        </p:txBody>
      </p:sp>
      <p:pic>
        <p:nvPicPr>
          <p:cNvPr id="11" name="Grafik 10">
            <a:hlinkClick r:id="" action="ppaction://hlinkshowjump?jump=firstslide"/>
          </p:cNvPr>
          <p:cNvPicPr>
            <a:picLocks noChangeAspect="1"/>
          </p:cNvPicPr>
          <p:nvPr/>
        </p:nvPicPr>
        <p:blipFill>
          <a:blip r:embed="rId4"/>
          <a:stretch>
            <a:fillRect/>
          </a:stretch>
        </p:blipFill>
        <p:spPr>
          <a:xfrm>
            <a:off x="635270" y="1075423"/>
            <a:ext cx="4132826" cy="3003091"/>
          </a:xfrm>
          <a:prstGeom prst="rect">
            <a:avLst/>
          </a:prstGeom>
        </p:spPr>
      </p:pic>
      <p:pic>
        <p:nvPicPr>
          <p:cNvPr id="13" name="Grafik 12">
            <a:hlinkClick r:id="" action="ppaction://hlinkshowjump?jump=firstslide"/>
          </p:cNvPr>
          <p:cNvPicPr>
            <a:picLocks noChangeAspect="1"/>
          </p:cNvPicPr>
          <p:nvPr/>
        </p:nvPicPr>
        <p:blipFill>
          <a:blip r:embed="rId5"/>
          <a:stretch>
            <a:fillRect/>
          </a:stretch>
        </p:blipFill>
        <p:spPr>
          <a:xfrm>
            <a:off x="4855887" y="3197859"/>
            <a:ext cx="3254559" cy="2382523"/>
          </a:xfrm>
          <a:prstGeom prst="rect">
            <a:avLst/>
          </a:prstGeom>
        </p:spPr>
      </p:pic>
      <p:pic>
        <p:nvPicPr>
          <p:cNvPr id="14" name="Grafik 13">
            <a:hlinkClick r:id="" action="ppaction://hlinkshowjump?jump=firstslide"/>
          </p:cNvPr>
          <p:cNvPicPr>
            <a:picLocks noChangeAspect="1"/>
          </p:cNvPicPr>
          <p:nvPr/>
        </p:nvPicPr>
        <p:blipFill>
          <a:blip r:embed="rId6"/>
          <a:stretch>
            <a:fillRect/>
          </a:stretch>
        </p:blipFill>
        <p:spPr>
          <a:xfrm>
            <a:off x="8233892" y="3213606"/>
            <a:ext cx="3254559" cy="2382522"/>
          </a:xfrm>
          <a:prstGeom prst="rect">
            <a:avLst/>
          </a:prstGeom>
        </p:spPr>
      </p:pic>
    </p:spTree>
    <p:extLst>
      <p:ext uri="{BB962C8B-B14F-4D97-AF65-F5344CB8AC3E}">
        <p14:creationId xmlns:p14="http://schemas.microsoft.com/office/powerpoint/2010/main" val="10758197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635270" y="362632"/>
            <a:ext cx="3231397" cy="584775"/>
          </a:xfrm>
          <a:prstGeom prst="rect">
            <a:avLst/>
          </a:prstGeom>
          <a:noFill/>
        </p:spPr>
        <p:txBody>
          <a:bodyPr wrap="none" rtlCol="0">
            <a:spAutoFit/>
          </a:bodyPr>
          <a:lstStyle/>
          <a:p>
            <a:r>
              <a:rPr lang="de-DE" sz="3200" b="1" i="1" dirty="0" err="1" smtClean="0">
                <a:solidFill>
                  <a:schemeClr val="bg1"/>
                </a:solidFill>
              </a:rPr>
              <a:t>Introduction</a:t>
            </a:r>
            <a:r>
              <a:rPr lang="de-DE" sz="3200" b="1" i="1" dirty="0" smtClean="0">
                <a:solidFill>
                  <a:schemeClr val="bg1"/>
                </a:solidFill>
              </a:rPr>
              <a:t> (1/3)</a:t>
            </a:r>
            <a:endParaRPr lang="de-DE" sz="2400" b="1" i="1" dirty="0">
              <a:solidFill>
                <a:schemeClr val="bg1"/>
              </a:solidFill>
            </a:endParaRPr>
          </a:p>
        </p:txBody>
      </p:sp>
      <p:sp>
        <p:nvSpPr>
          <p:cNvPr id="3" name="Textfeld 2"/>
          <p:cNvSpPr txBox="1"/>
          <p:nvPr/>
        </p:nvSpPr>
        <p:spPr>
          <a:xfrm>
            <a:off x="3707475" y="1130531"/>
            <a:ext cx="7780975" cy="4524315"/>
          </a:xfrm>
          <a:prstGeom prst="rect">
            <a:avLst/>
          </a:prstGeom>
          <a:noFill/>
        </p:spPr>
        <p:txBody>
          <a:bodyPr wrap="square" numCol="2" spcCol="360000" rtlCol="0">
            <a:spAutoFit/>
          </a:bodyPr>
          <a:lstStyle/>
          <a:p>
            <a:pPr algn="just"/>
            <a:r>
              <a:rPr lang="en-US" b="1" dirty="0">
                <a:solidFill>
                  <a:schemeClr val="bg1"/>
                </a:solidFill>
              </a:rPr>
              <a:t>One of the most devastating typhoons in the Philippines (Yolanda/Haiyan) occurred in 2013, with an approximate death toll of 6340 people. Following up on a study from 2012, we observe solidarity transfers in a lab-in-the-field experiment one year before and three years after typhoon Yolanda occurred. Based on this unique experimental panel-dataset we can define key elements that influence solidarity, such as fairness concerns and effectiveness of disaster relief and potential corruption of governmental and non-governmental agencies</a:t>
            </a:r>
            <a:r>
              <a:rPr lang="en-US" b="1" dirty="0" smtClean="0">
                <a:solidFill>
                  <a:schemeClr val="bg1"/>
                </a:solidFill>
              </a:rPr>
              <a:t>.</a:t>
            </a:r>
          </a:p>
          <a:p>
            <a:pPr algn="just"/>
            <a:r>
              <a:rPr lang="en-US" b="1" dirty="0" smtClean="0">
                <a:solidFill>
                  <a:schemeClr val="bg1"/>
                </a:solidFill>
              </a:rPr>
              <a:t>Furthermore </a:t>
            </a:r>
            <a:r>
              <a:rPr lang="en-US" b="1" dirty="0">
                <a:solidFill>
                  <a:schemeClr val="bg1"/>
                </a:solidFill>
              </a:rPr>
              <a:t>we observe risk and time preferences across affected and non-affected regions and seek to get a better understanding of the effects of natural disasters on human behavior. Understanding the consequences of natural disasters on human </a:t>
            </a:r>
            <a:r>
              <a:rPr lang="en-US" b="1" dirty="0" smtClean="0">
                <a:solidFill>
                  <a:schemeClr val="bg1"/>
                </a:solidFill>
              </a:rPr>
              <a:t>behavior might be crucial to develop strategies to conquer the challenges that come with the increasing exposure to environmental risk. Furthermore, our study has important consequences for studies that seek to investigate the stability of economic preferences. </a:t>
            </a:r>
            <a:endParaRPr lang="de-DE" b="1" dirty="0" smtClean="0">
              <a:solidFill>
                <a:schemeClr val="bg1"/>
              </a:solidFill>
            </a:endParaRPr>
          </a:p>
          <a:p>
            <a:pPr algn="just"/>
            <a:endParaRPr lang="de-DE" b="1" dirty="0">
              <a:solidFill>
                <a:schemeClr val="bg1"/>
              </a:solidFill>
            </a:endParaRPr>
          </a:p>
        </p:txBody>
      </p:sp>
      <p:pic>
        <p:nvPicPr>
          <p:cNvPr id="2" name="Grafik 1"/>
          <p:cNvPicPr>
            <a:picLocks noChangeAspect="1"/>
          </p:cNvPicPr>
          <p:nvPr/>
        </p:nvPicPr>
        <p:blipFill>
          <a:blip r:embed="rId3"/>
          <a:stretch>
            <a:fillRect/>
          </a:stretch>
        </p:blipFill>
        <p:spPr>
          <a:xfrm>
            <a:off x="635270" y="1310039"/>
            <a:ext cx="3043293" cy="1822219"/>
          </a:xfrm>
          <a:prstGeom prst="rect">
            <a:avLst/>
          </a:prstGeom>
        </p:spPr>
      </p:pic>
      <p:pic>
        <p:nvPicPr>
          <p:cNvPr id="4" name="Grafik 3"/>
          <p:cNvPicPr>
            <a:picLocks noChangeAspect="1"/>
          </p:cNvPicPr>
          <p:nvPr/>
        </p:nvPicPr>
        <p:blipFill>
          <a:blip r:embed="rId4"/>
          <a:stretch>
            <a:fillRect/>
          </a:stretch>
        </p:blipFill>
        <p:spPr>
          <a:xfrm>
            <a:off x="672610" y="3215065"/>
            <a:ext cx="3005953" cy="2254465"/>
          </a:xfrm>
          <a:prstGeom prst="rect">
            <a:avLst/>
          </a:prstGeom>
        </p:spPr>
      </p:pic>
      <p:grpSp>
        <p:nvGrpSpPr>
          <p:cNvPr id="15" name="Gruppieren 14"/>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6" name="Rechteck 15">
              <a:hlinkClick r:id="rId5"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echteck 16"/>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5" action="ppaction://hlinksldjump"/>
                </a:rPr>
                <a:t>Back</a:t>
              </a:r>
              <a:endParaRPr lang="de-DE" sz="2100" b="1" kern="1200" dirty="0"/>
            </a:p>
          </p:txBody>
        </p:sp>
      </p:grpSp>
      <p:grpSp>
        <p:nvGrpSpPr>
          <p:cNvPr id="18" name="Gruppieren 17"/>
          <p:cNvGrpSpPr/>
          <p:nvPr/>
        </p:nvGrpSpPr>
        <p:grpSpPr>
          <a:xfrm>
            <a:off x="8248839" y="5469530"/>
            <a:ext cx="1561748" cy="937048"/>
            <a:chOff x="5155737" y="232021"/>
            <a:chExt cx="1561748" cy="937048"/>
          </a:xfrm>
          <a:scene3d>
            <a:camera prst="orthographicFront"/>
            <a:lightRig rig="threePt" dir="t">
              <a:rot lat="0" lon="0" rev="7500000"/>
            </a:lightRig>
          </a:scene3d>
        </p:grpSpPr>
        <p:sp>
          <p:nvSpPr>
            <p:cNvPr id="19" name="Rechteck 18">
              <a:hlinkClick r:id="rId6"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0" name="Rechteck 19"/>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6" action="ppaction://hlinksldjump"/>
                </a:rPr>
                <a:t>Next Page</a:t>
              </a:r>
              <a:endParaRPr lang="de-DE" sz="2100" b="1" kern="1200" dirty="0"/>
            </a:p>
          </p:txBody>
        </p:sp>
      </p:grpSp>
    </p:spTree>
    <p:extLst>
      <p:ext uri="{BB962C8B-B14F-4D97-AF65-F5344CB8AC3E}">
        <p14:creationId xmlns:p14="http://schemas.microsoft.com/office/powerpoint/2010/main" val="5642792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635270" y="362632"/>
            <a:ext cx="3231397" cy="584775"/>
          </a:xfrm>
          <a:prstGeom prst="rect">
            <a:avLst/>
          </a:prstGeom>
          <a:noFill/>
        </p:spPr>
        <p:txBody>
          <a:bodyPr wrap="none" rtlCol="0">
            <a:spAutoFit/>
          </a:bodyPr>
          <a:lstStyle/>
          <a:p>
            <a:r>
              <a:rPr lang="de-DE" sz="3200" b="1" i="1" dirty="0" err="1" smtClean="0">
                <a:solidFill>
                  <a:schemeClr val="bg1"/>
                </a:solidFill>
              </a:rPr>
              <a:t>Introduction</a:t>
            </a:r>
            <a:r>
              <a:rPr lang="de-DE" sz="3200" b="1" i="1" dirty="0" smtClean="0">
                <a:solidFill>
                  <a:schemeClr val="bg1"/>
                </a:solidFill>
              </a:rPr>
              <a:t> (2/3)</a:t>
            </a:r>
            <a:endParaRPr lang="de-DE" sz="2400" b="1" i="1" dirty="0">
              <a:solidFill>
                <a:schemeClr val="bg1"/>
              </a:solidFill>
            </a:endParaRPr>
          </a:p>
        </p:txBody>
      </p:sp>
      <p:grpSp>
        <p:nvGrpSpPr>
          <p:cNvPr id="15" name="Gruppieren 14"/>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6" name="Rechteck 15">
              <a:hlinkClick r:id="rId3"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echteck 16"/>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3" action="ppaction://hlinksldjump"/>
                </a:rPr>
                <a:t>Back</a:t>
              </a:r>
              <a:endParaRPr lang="de-DE" sz="2100" b="1" kern="1200" dirty="0"/>
            </a:p>
          </p:txBody>
        </p:sp>
      </p:grpSp>
      <p:sp>
        <p:nvSpPr>
          <p:cNvPr id="3" name="Textfeld 2"/>
          <p:cNvSpPr txBox="1"/>
          <p:nvPr/>
        </p:nvSpPr>
        <p:spPr>
          <a:xfrm>
            <a:off x="635271" y="997039"/>
            <a:ext cx="10853180" cy="3693319"/>
          </a:xfrm>
          <a:prstGeom prst="rect">
            <a:avLst/>
          </a:prstGeom>
          <a:noFill/>
        </p:spPr>
        <p:txBody>
          <a:bodyPr wrap="square" numCol="2" spcCol="360000" rtlCol="0">
            <a:spAutoFit/>
          </a:bodyPr>
          <a:lstStyle/>
          <a:p>
            <a:pPr algn="just" fontAlgn="base"/>
            <a:r>
              <a:rPr lang="en-US" b="1" dirty="0">
                <a:solidFill>
                  <a:schemeClr val="bg1"/>
                </a:solidFill>
              </a:rPr>
              <a:t>The Philippines is among the countries most vulnerable to climate change, as it is most frequently hit by typhoons or earthquakes causing an estimated $1.6 billion in losses each year. Catastrophic events can dramatically alter existing social and economic relationships. Our main hypothesis is that catastrophic events not only alter social and economic relationships but also the fundamental ways in which people behave. Ever since Charles Darwin it has been argued that adaptation to the environment might </a:t>
            </a:r>
            <a:r>
              <a:rPr lang="en-US" b="1" dirty="0" smtClean="0">
                <a:solidFill>
                  <a:schemeClr val="bg1"/>
                </a:solidFill>
              </a:rPr>
              <a:t>favor </a:t>
            </a:r>
            <a:r>
              <a:rPr lang="en-US" b="1" dirty="0">
                <a:solidFill>
                  <a:schemeClr val="bg1"/>
                </a:solidFill>
              </a:rPr>
              <a:t>the persistence of certain traits or </a:t>
            </a:r>
            <a:r>
              <a:rPr lang="en-US" b="1" dirty="0" smtClean="0">
                <a:solidFill>
                  <a:schemeClr val="bg1"/>
                </a:solidFill>
              </a:rPr>
              <a:t>behaviors </a:t>
            </a:r>
            <a:r>
              <a:rPr lang="en-US" b="1" dirty="0">
                <a:solidFill>
                  <a:schemeClr val="bg1"/>
                </a:solidFill>
              </a:rPr>
              <a:t>that help the survival of the group</a:t>
            </a:r>
            <a:r>
              <a:rPr lang="en-US" b="1" dirty="0" smtClean="0">
                <a:solidFill>
                  <a:schemeClr val="bg1"/>
                </a:solidFill>
              </a:rPr>
              <a:t>.</a:t>
            </a:r>
          </a:p>
          <a:p>
            <a:pPr algn="just" fontAlgn="base"/>
            <a:endParaRPr lang="en-US" b="1" dirty="0">
              <a:solidFill>
                <a:schemeClr val="bg1"/>
              </a:solidFill>
            </a:endParaRPr>
          </a:p>
          <a:p>
            <a:pPr algn="just"/>
            <a:r>
              <a:rPr lang="en-US" b="1" dirty="0">
                <a:solidFill>
                  <a:schemeClr val="bg1"/>
                </a:solidFill>
              </a:rPr>
              <a:t>An emerging body of literature has examined the impact of natural disasters on preferences and </a:t>
            </a:r>
            <a:r>
              <a:rPr lang="en-US" b="1" dirty="0" smtClean="0">
                <a:solidFill>
                  <a:schemeClr val="bg1"/>
                </a:solidFill>
              </a:rPr>
              <a:t>behavior. </a:t>
            </a:r>
            <a:r>
              <a:rPr lang="en-US" b="1" dirty="0">
                <a:solidFill>
                  <a:schemeClr val="bg1"/>
                </a:solidFill>
              </a:rPr>
              <a:t>Yet, these studies have produced very different results regarding whether people become more or less cooperative, possibly because of </a:t>
            </a:r>
            <a:r>
              <a:rPr lang="en-US" b="1" dirty="0" smtClean="0">
                <a:solidFill>
                  <a:schemeClr val="bg1"/>
                </a:solidFill>
              </a:rPr>
              <a:t>different </a:t>
            </a:r>
            <a:r>
              <a:rPr lang="en-US" b="1" dirty="0">
                <a:solidFill>
                  <a:schemeClr val="bg1"/>
                </a:solidFill>
              </a:rPr>
              <a:t>contexts or methodological problems. One potential methodological problem with most studies is the lack of a baseline experiment to control for initial heterogeneities among different villages. Our study aims to fill this gap and provide evidence on the formation of preferences due to one past catastrophic event. </a:t>
            </a:r>
          </a:p>
          <a:p>
            <a:pPr algn="just"/>
            <a:endParaRPr lang="de-DE" b="1" dirty="0">
              <a:solidFill>
                <a:schemeClr val="bg1"/>
              </a:solidFill>
            </a:endParaRPr>
          </a:p>
        </p:txBody>
      </p:sp>
      <p:grpSp>
        <p:nvGrpSpPr>
          <p:cNvPr id="18" name="Gruppieren 17"/>
          <p:cNvGrpSpPr/>
          <p:nvPr/>
        </p:nvGrpSpPr>
        <p:grpSpPr>
          <a:xfrm>
            <a:off x="8248839" y="5469530"/>
            <a:ext cx="1561748" cy="937048"/>
            <a:chOff x="5155737" y="232021"/>
            <a:chExt cx="1561748" cy="937048"/>
          </a:xfrm>
          <a:scene3d>
            <a:camera prst="orthographicFront"/>
            <a:lightRig rig="threePt" dir="t">
              <a:rot lat="0" lon="0" rev="7500000"/>
            </a:lightRig>
          </a:scene3d>
        </p:grpSpPr>
        <p:sp>
          <p:nvSpPr>
            <p:cNvPr id="19" name="Rechteck 18">
              <a:hlinkClick r:id="rId4"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0" name="Rechteck 19"/>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4" action="ppaction://hlinksldjump"/>
                </a:rPr>
                <a:t>Next Page</a:t>
              </a:r>
              <a:endParaRPr lang="de-DE" sz="2100" b="1" kern="1200" dirty="0"/>
            </a:p>
          </p:txBody>
        </p:sp>
      </p:grpSp>
      <p:grpSp>
        <p:nvGrpSpPr>
          <p:cNvPr id="11" name="Gruppieren 10"/>
          <p:cNvGrpSpPr/>
          <p:nvPr/>
        </p:nvGrpSpPr>
        <p:grpSpPr>
          <a:xfrm>
            <a:off x="6555656" y="5469530"/>
            <a:ext cx="1561748" cy="937048"/>
            <a:chOff x="5155737" y="232021"/>
            <a:chExt cx="1561748" cy="937048"/>
          </a:xfrm>
          <a:scene3d>
            <a:camera prst="orthographicFront"/>
            <a:lightRig rig="threePt" dir="t">
              <a:rot lat="0" lon="0" rev="7500000"/>
            </a:lightRig>
          </a:scene3d>
        </p:grpSpPr>
        <p:sp>
          <p:nvSpPr>
            <p:cNvPr id="14" name="Rechteck 13">
              <a:hlinkClick r:id="rId5"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1" name="Rechteck 20"/>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err="1" smtClean="0">
                  <a:hlinkClick r:id="rId5" action="ppaction://hlinksldjump"/>
                </a:rPr>
                <a:t>Previous</a:t>
              </a:r>
              <a:r>
                <a:rPr lang="de-DE" sz="2100" b="1" kern="1200" dirty="0" smtClean="0">
                  <a:hlinkClick r:id="rId5" action="ppaction://hlinksldjump"/>
                </a:rPr>
                <a:t> Page</a:t>
              </a:r>
              <a:endParaRPr lang="de-DE" sz="2100" b="1" kern="1200" dirty="0"/>
            </a:p>
          </p:txBody>
        </p:sp>
      </p:grpSp>
    </p:spTree>
    <p:extLst>
      <p:ext uri="{BB962C8B-B14F-4D97-AF65-F5344CB8AC3E}">
        <p14:creationId xmlns:p14="http://schemas.microsoft.com/office/powerpoint/2010/main" val="31262384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635270" y="362632"/>
            <a:ext cx="3231397" cy="584775"/>
          </a:xfrm>
          <a:prstGeom prst="rect">
            <a:avLst/>
          </a:prstGeom>
          <a:noFill/>
        </p:spPr>
        <p:txBody>
          <a:bodyPr wrap="none" rtlCol="0">
            <a:spAutoFit/>
          </a:bodyPr>
          <a:lstStyle/>
          <a:p>
            <a:r>
              <a:rPr lang="de-DE" sz="3200" b="1" i="1" dirty="0" err="1" smtClean="0">
                <a:solidFill>
                  <a:schemeClr val="bg1"/>
                </a:solidFill>
              </a:rPr>
              <a:t>Introduction</a:t>
            </a:r>
            <a:r>
              <a:rPr lang="de-DE" sz="3200" b="1" i="1" dirty="0" smtClean="0">
                <a:solidFill>
                  <a:schemeClr val="bg1"/>
                </a:solidFill>
              </a:rPr>
              <a:t> (3/3)</a:t>
            </a:r>
            <a:endParaRPr lang="de-DE" sz="2400" b="1" i="1" dirty="0">
              <a:solidFill>
                <a:schemeClr val="bg1"/>
              </a:solidFill>
            </a:endParaRPr>
          </a:p>
        </p:txBody>
      </p:sp>
      <p:grpSp>
        <p:nvGrpSpPr>
          <p:cNvPr id="15" name="Gruppieren 14"/>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6" name="Rechteck 15">
              <a:hlinkClick r:id="rId3"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echteck 16"/>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3" action="ppaction://hlinksldjump"/>
                </a:rPr>
                <a:t>Back</a:t>
              </a:r>
              <a:endParaRPr lang="de-DE" sz="2100" b="1" kern="1200" dirty="0"/>
            </a:p>
          </p:txBody>
        </p:sp>
      </p:grpSp>
      <p:sp>
        <p:nvSpPr>
          <p:cNvPr id="3" name="Textfeld 2"/>
          <p:cNvSpPr txBox="1"/>
          <p:nvPr/>
        </p:nvSpPr>
        <p:spPr>
          <a:xfrm>
            <a:off x="635271" y="997039"/>
            <a:ext cx="10853180" cy="3693319"/>
          </a:xfrm>
          <a:prstGeom prst="rect">
            <a:avLst/>
          </a:prstGeom>
          <a:noFill/>
        </p:spPr>
        <p:txBody>
          <a:bodyPr wrap="square" numCol="2" spcCol="360000" rtlCol="0">
            <a:spAutoFit/>
          </a:bodyPr>
          <a:lstStyle/>
          <a:p>
            <a:pPr algn="just" fontAlgn="base"/>
            <a:r>
              <a:rPr lang="en-US" b="1" dirty="0">
                <a:solidFill>
                  <a:schemeClr val="bg1"/>
                </a:solidFill>
              </a:rPr>
              <a:t>The aim of this project is to collect data about solidarity and social preferences, and to identify the impact of typhoon Haiyan (locally known as Yolanda) who crossed the Philippines in 2013 on social behavior of coastal inhabitants of Panay island (Western Visayas, Region VI). Building on our </a:t>
            </a:r>
            <a:r>
              <a:rPr lang="en-US" b="1" dirty="0" smtClean="0">
                <a:solidFill>
                  <a:schemeClr val="bg1"/>
                </a:solidFill>
              </a:rPr>
              <a:t>baseline </a:t>
            </a:r>
            <a:r>
              <a:rPr lang="en-US" b="1" dirty="0">
                <a:solidFill>
                  <a:schemeClr val="bg1"/>
                </a:solidFill>
              </a:rPr>
              <a:t>experiments with 800 participants in 2012 we aim to implement </a:t>
            </a:r>
            <a:r>
              <a:rPr lang="en-US" b="1" dirty="0" smtClean="0">
                <a:solidFill>
                  <a:schemeClr val="bg1"/>
                </a:solidFill>
              </a:rPr>
              <a:t>a follow-up study </a:t>
            </a:r>
            <a:r>
              <a:rPr lang="en-US" b="1" dirty="0">
                <a:solidFill>
                  <a:schemeClr val="bg1"/>
                </a:solidFill>
              </a:rPr>
              <a:t>in the </a:t>
            </a:r>
            <a:r>
              <a:rPr lang="en-US" b="1" dirty="0" smtClean="0">
                <a:solidFill>
                  <a:schemeClr val="bg1"/>
                </a:solidFill>
              </a:rPr>
              <a:t>year </a:t>
            </a:r>
            <a:r>
              <a:rPr lang="en-US" b="1" dirty="0">
                <a:solidFill>
                  <a:schemeClr val="bg1"/>
                </a:solidFill>
              </a:rPr>
              <a:t>after the typhoon in order to assess the impact of the damages induced by typhoon Yolanda. More specifically, we explore the causal effects of being hit by Yolanda building on a unique panel data set for a range of outcome variables (especially experimentally measured risk taking and solidarity transfers from the unaffected to the affected people, as well as survey items on social networks and trust). Furthermore, we will </a:t>
            </a:r>
            <a:r>
              <a:rPr lang="en-US" b="1" dirty="0" smtClean="0">
                <a:solidFill>
                  <a:schemeClr val="bg1"/>
                </a:solidFill>
              </a:rPr>
              <a:t>analyze </a:t>
            </a:r>
            <a:r>
              <a:rPr lang="en-US" b="1" dirty="0">
                <a:solidFill>
                  <a:schemeClr val="bg1"/>
                </a:solidFill>
              </a:rPr>
              <a:t>the impact of recovery aid and how this affects social network formation and preferences. We will also test whether existing social capital (reflected in voluntary organization membership, collective action, trust and social relationships) prior to the catastrophic event helped people, as individuals as well as communities, deal </a:t>
            </a:r>
            <a:r>
              <a:rPr lang="en-US" b="1" dirty="0" smtClean="0">
                <a:solidFill>
                  <a:schemeClr val="bg1"/>
                </a:solidFill>
              </a:rPr>
              <a:t>with.</a:t>
            </a:r>
            <a:r>
              <a:rPr lang="en-US" dirty="0" smtClean="0"/>
              <a:t>er</a:t>
            </a:r>
            <a:r>
              <a:rPr lang="en-US" dirty="0"/>
              <a:t>.</a:t>
            </a:r>
            <a:endParaRPr lang="de-DE" b="1" dirty="0">
              <a:solidFill>
                <a:schemeClr val="bg1"/>
              </a:solidFill>
            </a:endParaRPr>
          </a:p>
        </p:txBody>
      </p:sp>
      <p:grpSp>
        <p:nvGrpSpPr>
          <p:cNvPr id="11" name="Gruppieren 10"/>
          <p:cNvGrpSpPr/>
          <p:nvPr/>
        </p:nvGrpSpPr>
        <p:grpSpPr>
          <a:xfrm>
            <a:off x="6555656" y="5469530"/>
            <a:ext cx="1561748" cy="937048"/>
            <a:chOff x="5155737" y="232021"/>
            <a:chExt cx="1561748" cy="937048"/>
          </a:xfrm>
          <a:scene3d>
            <a:camera prst="orthographicFront"/>
            <a:lightRig rig="threePt" dir="t">
              <a:rot lat="0" lon="0" rev="7500000"/>
            </a:lightRig>
          </a:scene3d>
        </p:grpSpPr>
        <p:sp>
          <p:nvSpPr>
            <p:cNvPr id="14" name="Rechteck 13">
              <a:hlinkClick r:id="rId4"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1" name="Rechteck 20"/>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err="1" smtClean="0">
                  <a:hlinkClick r:id="rId4" action="ppaction://hlinksldjump"/>
                </a:rPr>
                <a:t>Previous</a:t>
              </a:r>
              <a:r>
                <a:rPr lang="de-DE" sz="2100" b="1" kern="1200" dirty="0" smtClean="0">
                  <a:hlinkClick r:id="rId4" action="ppaction://hlinksldjump"/>
                </a:rPr>
                <a:t> Page</a:t>
              </a:r>
              <a:endParaRPr lang="de-DE" sz="2100" b="1" kern="1200" dirty="0"/>
            </a:p>
          </p:txBody>
        </p:sp>
      </p:grpSp>
    </p:spTree>
    <p:extLst>
      <p:ext uri="{BB962C8B-B14F-4D97-AF65-F5344CB8AC3E}">
        <p14:creationId xmlns:p14="http://schemas.microsoft.com/office/powerpoint/2010/main" val="1876999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2478948" cy="584775"/>
          </a:xfrm>
          <a:prstGeom prst="rect">
            <a:avLst/>
          </a:prstGeom>
          <a:noFill/>
        </p:spPr>
        <p:txBody>
          <a:bodyPr wrap="none" rtlCol="0">
            <a:spAutoFit/>
          </a:bodyPr>
          <a:lstStyle/>
          <a:p>
            <a:r>
              <a:rPr lang="de-DE" sz="3200" b="1" i="1" dirty="0" err="1" smtClean="0">
                <a:solidFill>
                  <a:schemeClr val="bg1"/>
                </a:solidFill>
              </a:rPr>
              <a:t>Method</a:t>
            </a:r>
            <a:r>
              <a:rPr lang="de-DE" sz="3200" b="1" i="1" dirty="0" smtClean="0">
                <a:solidFill>
                  <a:schemeClr val="bg1"/>
                </a:solidFill>
              </a:rPr>
              <a:t> (1/4)</a:t>
            </a:r>
            <a:endParaRPr lang="de-DE" sz="2400" b="1" i="1" dirty="0">
              <a:solidFill>
                <a:schemeClr val="bg1"/>
              </a:solidFill>
            </a:endParaRPr>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26990" t="8964" r="28325" b="27549"/>
          <a:stretch/>
        </p:blipFill>
        <p:spPr>
          <a:xfrm>
            <a:off x="635270" y="947407"/>
            <a:ext cx="2718557" cy="2312642"/>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5270" y="3417383"/>
            <a:ext cx="2736273" cy="2736273"/>
          </a:xfrm>
          <a:prstGeom prst="rect">
            <a:avLst/>
          </a:prstGeom>
        </p:spPr>
      </p:pic>
      <p:sp>
        <p:nvSpPr>
          <p:cNvPr id="13" name="Textfeld 12"/>
          <p:cNvSpPr txBox="1"/>
          <p:nvPr/>
        </p:nvSpPr>
        <p:spPr>
          <a:xfrm>
            <a:off x="3507971" y="947407"/>
            <a:ext cx="7980480" cy="4801314"/>
          </a:xfrm>
          <a:prstGeom prst="rect">
            <a:avLst/>
          </a:prstGeom>
          <a:noFill/>
        </p:spPr>
        <p:txBody>
          <a:bodyPr wrap="square" numCol="2" spcCol="360000" rtlCol="0">
            <a:spAutoFit/>
          </a:bodyPr>
          <a:lstStyle/>
          <a:p>
            <a:pPr algn="just"/>
            <a:r>
              <a:rPr lang="en-US" b="1" dirty="0" smtClean="0">
                <a:solidFill>
                  <a:schemeClr val="bg1"/>
                </a:solidFill>
              </a:rPr>
              <a:t>Apprehending all the data relevant for our analysis is a challenging task. We use a wide array of different methods to collect individual and village level characteristics. Our main focus lies in established </a:t>
            </a:r>
            <a:r>
              <a:rPr lang="en-US" b="1" i="1" u="sng" dirty="0" smtClean="0">
                <a:solidFill>
                  <a:schemeClr val="bg1"/>
                </a:solidFill>
              </a:rPr>
              <a:t>economic lab-in-the-field experiments</a:t>
            </a:r>
            <a:r>
              <a:rPr lang="en-US" b="1" dirty="0" smtClean="0">
                <a:solidFill>
                  <a:schemeClr val="bg1"/>
                </a:solidFill>
              </a:rPr>
              <a:t> (some are explained on “Method (4/4)”) and </a:t>
            </a:r>
            <a:r>
              <a:rPr lang="en-US" b="1" i="1" u="sng" dirty="0" smtClean="0">
                <a:solidFill>
                  <a:schemeClr val="bg1"/>
                </a:solidFill>
              </a:rPr>
              <a:t>survey based methods</a:t>
            </a:r>
            <a:r>
              <a:rPr lang="en-US" b="1" dirty="0" smtClean="0">
                <a:solidFill>
                  <a:schemeClr val="bg1"/>
                </a:solidFill>
              </a:rPr>
              <a:t> where individuals playfully reveal their preferences. We used well known games like risk tasks, solidarity games and spite games to elicit risk preferences and solidarity levels. Another large part of our workshops were </a:t>
            </a:r>
            <a:r>
              <a:rPr lang="en-US" b="1" i="1" u="sng" dirty="0" smtClean="0">
                <a:solidFill>
                  <a:schemeClr val="bg1"/>
                </a:solidFill>
              </a:rPr>
              <a:t>focus group discussions</a:t>
            </a:r>
            <a:r>
              <a:rPr lang="en-US" b="1" i="1" dirty="0" smtClean="0">
                <a:solidFill>
                  <a:schemeClr val="bg1"/>
                </a:solidFill>
              </a:rPr>
              <a:t>. </a:t>
            </a:r>
            <a:r>
              <a:rPr lang="en-US" b="1" dirty="0" smtClean="0">
                <a:solidFill>
                  <a:schemeClr val="bg1"/>
                </a:solidFill>
              </a:rPr>
              <a:t>These sessions were conducted by representative groups of each villages (like fishermen, village representatives and random villagers). The invited individuals actively participated in an interactive workshop, where they were asked about certain village characteristics. The last part of our bundle of methods are </a:t>
            </a:r>
            <a:r>
              <a:rPr lang="en-US" b="1" i="1" u="sng" dirty="0" smtClean="0">
                <a:solidFill>
                  <a:schemeClr val="bg1"/>
                </a:solidFill>
              </a:rPr>
              <a:t>key informant interviews</a:t>
            </a:r>
            <a:r>
              <a:rPr lang="en-US" b="1" dirty="0" smtClean="0">
                <a:solidFill>
                  <a:schemeClr val="bg1"/>
                </a:solidFill>
              </a:rPr>
              <a:t> where we approached relevant key figures in aid distribution and disaster and risk management. With these main data sources we hope to achieve a better understanding about the complex system that influences the behavior of people after an extreme natural disaster.</a:t>
            </a:r>
            <a:endParaRPr lang="en-US" b="1" i="1" u="sng" dirty="0" smtClean="0">
              <a:solidFill>
                <a:schemeClr val="bg1"/>
              </a:solidFill>
            </a:endParaRPr>
          </a:p>
          <a:p>
            <a:pPr algn="just"/>
            <a:endParaRPr lang="en-US" b="1" dirty="0">
              <a:solidFill>
                <a:schemeClr val="bg1"/>
              </a:solidFill>
            </a:endParaRPr>
          </a:p>
        </p:txBody>
      </p:sp>
      <p:grpSp>
        <p:nvGrpSpPr>
          <p:cNvPr id="17" name="Gruppieren 16"/>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8" name="Rechteck 17">
              <a:hlinkClick r:id="rId5"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echteck 18"/>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5" action="ppaction://hlinksldjump"/>
                </a:rPr>
                <a:t>Back</a:t>
              </a:r>
              <a:endParaRPr lang="de-DE" sz="2100" b="1" kern="1200" dirty="0"/>
            </a:p>
          </p:txBody>
        </p:sp>
      </p:grpSp>
      <p:grpSp>
        <p:nvGrpSpPr>
          <p:cNvPr id="14" name="Gruppieren 13"/>
          <p:cNvGrpSpPr/>
          <p:nvPr/>
        </p:nvGrpSpPr>
        <p:grpSpPr>
          <a:xfrm>
            <a:off x="8228527" y="5482081"/>
            <a:ext cx="1561748" cy="937048"/>
            <a:chOff x="5155737" y="232021"/>
            <a:chExt cx="1561748" cy="937048"/>
          </a:xfrm>
          <a:scene3d>
            <a:camera prst="orthographicFront"/>
            <a:lightRig rig="threePt" dir="t">
              <a:rot lat="0" lon="0" rev="7500000"/>
            </a:lightRig>
          </a:scene3d>
        </p:grpSpPr>
        <p:sp>
          <p:nvSpPr>
            <p:cNvPr id="15" name="Rechteck 14">
              <a:hlinkClick r:id="rId6"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6" name="Rechteck 15"/>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6" action="ppaction://hlinksldjump"/>
                </a:rPr>
                <a:t>Next </a:t>
              </a:r>
              <a:r>
                <a:rPr lang="de-DE" sz="2100" b="1" kern="1200" dirty="0" err="1" smtClean="0">
                  <a:hlinkClick r:id="rId6" action="ppaction://hlinksldjump"/>
                </a:rPr>
                <a:t>page</a:t>
              </a:r>
              <a:endParaRPr lang="de-DE" sz="2100" b="1" kern="1200" dirty="0"/>
            </a:p>
          </p:txBody>
        </p:sp>
      </p:grpSp>
    </p:spTree>
    <p:extLst>
      <p:ext uri="{BB962C8B-B14F-4D97-AF65-F5344CB8AC3E}">
        <p14:creationId xmlns:p14="http://schemas.microsoft.com/office/powerpoint/2010/main" val="891502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2478948" cy="584775"/>
          </a:xfrm>
          <a:prstGeom prst="rect">
            <a:avLst/>
          </a:prstGeom>
          <a:noFill/>
        </p:spPr>
        <p:txBody>
          <a:bodyPr wrap="none" rtlCol="0">
            <a:spAutoFit/>
          </a:bodyPr>
          <a:lstStyle/>
          <a:p>
            <a:r>
              <a:rPr lang="de-DE" sz="3200" b="1" i="1" dirty="0" err="1" smtClean="0">
                <a:solidFill>
                  <a:schemeClr val="bg1"/>
                </a:solidFill>
              </a:rPr>
              <a:t>Method</a:t>
            </a:r>
            <a:r>
              <a:rPr lang="de-DE" sz="3200" b="1" i="1" dirty="0" smtClean="0">
                <a:solidFill>
                  <a:schemeClr val="bg1"/>
                </a:solidFill>
              </a:rPr>
              <a:t> (2/4)</a:t>
            </a:r>
            <a:endParaRPr lang="de-DE" sz="2400" b="1" i="1" dirty="0">
              <a:solidFill>
                <a:schemeClr val="bg1"/>
              </a:solidFill>
            </a:endParaRPr>
          </a:p>
        </p:txBody>
      </p:sp>
      <p:grpSp>
        <p:nvGrpSpPr>
          <p:cNvPr id="17" name="Gruppieren 16"/>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8" name="Rechteck 17">
              <a:hlinkClick r:id="rId3"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echteck 18"/>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3" action="ppaction://hlinksldjump"/>
                </a:rPr>
                <a:t>Back</a:t>
              </a:r>
              <a:endParaRPr lang="de-DE" sz="2100" b="1" kern="1200" dirty="0"/>
            </a:p>
          </p:txBody>
        </p:sp>
      </p:grpSp>
      <p:grpSp>
        <p:nvGrpSpPr>
          <p:cNvPr id="20" name="Gruppieren 19"/>
          <p:cNvGrpSpPr/>
          <p:nvPr/>
        </p:nvGrpSpPr>
        <p:grpSpPr>
          <a:xfrm>
            <a:off x="6530351" y="5492056"/>
            <a:ext cx="1561748" cy="937048"/>
            <a:chOff x="5155737" y="232021"/>
            <a:chExt cx="1561748" cy="937048"/>
          </a:xfrm>
          <a:scene3d>
            <a:camera prst="orthographicFront"/>
            <a:lightRig rig="threePt" dir="t">
              <a:rot lat="0" lon="0" rev="7500000"/>
            </a:lightRig>
          </a:scene3d>
        </p:grpSpPr>
        <p:sp>
          <p:nvSpPr>
            <p:cNvPr id="21" name="Rechteck 20">
              <a:hlinkClick r:id="rId4"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echteck 21"/>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err="1" smtClean="0">
                  <a:hlinkClick r:id="rId4" action="ppaction://hlinksldjump"/>
                </a:rPr>
                <a:t>Previous</a:t>
              </a:r>
              <a:r>
                <a:rPr lang="de-DE" sz="2100" b="1" kern="1200" dirty="0" smtClean="0">
                  <a:hlinkClick r:id="rId4" action="ppaction://hlinksldjump"/>
                </a:rPr>
                <a:t> </a:t>
              </a:r>
              <a:r>
                <a:rPr lang="de-DE" sz="2100" b="1" kern="1200" dirty="0" err="1" smtClean="0">
                  <a:hlinkClick r:id="rId4" action="ppaction://hlinksldjump"/>
                </a:rPr>
                <a:t>page</a:t>
              </a:r>
              <a:endParaRPr lang="de-DE" sz="2100" b="1" kern="1200" dirty="0"/>
            </a:p>
          </p:txBody>
        </p:sp>
      </p:grpSp>
      <p:pic>
        <p:nvPicPr>
          <p:cNvPr id="23" name="Grafik 22"/>
          <p:cNvPicPr/>
          <p:nvPr/>
        </p:nvPicPr>
        <p:blipFill>
          <a:blip r:embed="rId5" cstate="print">
            <a:extLst>
              <a:ext uri="{28A0092B-C50C-407E-A947-70E740481C1C}">
                <a14:useLocalDpi xmlns:a14="http://schemas.microsoft.com/office/drawing/2010/main" val="0"/>
              </a:ext>
            </a:extLst>
          </a:blip>
          <a:stretch>
            <a:fillRect/>
          </a:stretch>
        </p:blipFill>
        <p:spPr>
          <a:xfrm>
            <a:off x="649494" y="1097210"/>
            <a:ext cx="3966841" cy="3474789"/>
          </a:xfrm>
          <a:prstGeom prst="rect">
            <a:avLst/>
          </a:prstGeom>
        </p:spPr>
      </p:pic>
      <p:sp>
        <p:nvSpPr>
          <p:cNvPr id="24" name="Textfeld 23"/>
          <p:cNvSpPr txBox="1"/>
          <p:nvPr/>
        </p:nvSpPr>
        <p:spPr>
          <a:xfrm>
            <a:off x="4854633" y="1097209"/>
            <a:ext cx="6633818" cy="3416320"/>
          </a:xfrm>
          <a:prstGeom prst="rect">
            <a:avLst/>
          </a:prstGeom>
          <a:noFill/>
        </p:spPr>
        <p:txBody>
          <a:bodyPr wrap="square" numCol="2" spcCol="360000" rtlCol="0">
            <a:spAutoFit/>
          </a:bodyPr>
          <a:lstStyle/>
          <a:p>
            <a:pPr algn="just" fontAlgn="base"/>
            <a:r>
              <a:rPr lang="en-US" b="1" dirty="0" smtClean="0">
                <a:solidFill>
                  <a:schemeClr val="bg1"/>
                </a:solidFill>
              </a:rPr>
              <a:t>We conducted these kind of workshops one year before the typhoon and </a:t>
            </a:r>
            <a:r>
              <a:rPr lang="en-US" b="1" dirty="0" err="1" smtClean="0">
                <a:solidFill>
                  <a:schemeClr val="bg1"/>
                </a:solidFill>
              </a:rPr>
              <a:t>and</a:t>
            </a:r>
            <a:r>
              <a:rPr lang="en-US" b="1" dirty="0" smtClean="0">
                <a:solidFill>
                  <a:schemeClr val="bg1"/>
                </a:solidFill>
              </a:rPr>
              <a:t> three years after. In the map of the island Panay you can see the number of damaged households on the municipality level as a result of the typhoon. The blue dots represent the villages where we conducted our workshops, whereas the turquoise triangles show the three largest cities on Panay: Iloilo, Roxas and Kalibo. The heavily affected north and the slightly affected south of the Island provide us with a quasi experimental setting, where we not only are able to compare the difference in behavior between affected and unaffected people, but also are able to compare the behavior of individuals before and after the typhoon. </a:t>
            </a:r>
          </a:p>
        </p:txBody>
      </p:sp>
      <p:grpSp>
        <p:nvGrpSpPr>
          <p:cNvPr id="14" name="Gruppieren 13"/>
          <p:cNvGrpSpPr/>
          <p:nvPr/>
        </p:nvGrpSpPr>
        <p:grpSpPr>
          <a:xfrm>
            <a:off x="8228527" y="5482081"/>
            <a:ext cx="1561748" cy="937048"/>
            <a:chOff x="5155737" y="232021"/>
            <a:chExt cx="1561748" cy="937048"/>
          </a:xfrm>
          <a:scene3d>
            <a:camera prst="orthographicFront"/>
            <a:lightRig rig="threePt" dir="t">
              <a:rot lat="0" lon="0" rev="7500000"/>
            </a:lightRig>
          </a:scene3d>
        </p:grpSpPr>
        <p:sp>
          <p:nvSpPr>
            <p:cNvPr id="15" name="Rechteck 14">
              <a:hlinkClick r:id="rId6"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6" name="Rechteck 15"/>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6" action="ppaction://hlinksldjump"/>
                </a:rPr>
                <a:t>Next </a:t>
              </a:r>
              <a:r>
                <a:rPr lang="de-DE" sz="2100" b="1" kern="1200" dirty="0" err="1" smtClean="0">
                  <a:hlinkClick r:id="rId6" action="ppaction://hlinksldjump"/>
                </a:rPr>
                <a:t>page</a:t>
              </a:r>
              <a:endParaRPr lang="de-DE" sz="2100" b="1" kern="1200" dirty="0"/>
            </a:p>
          </p:txBody>
        </p:sp>
      </p:grpSp>
    </p:spTree>
    <p:extLst>
      <p:ext uri="{BB962C8B-B14F-4D97-AF65-F5344CB8AC3E}">
        <p14:creationId xmlns:p14="http://schemas.microsoft.com/office/powerpoint/2010/main" val="1389110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2478948" cy="584775"/>
          </a:xfrm>
          <a:prstGeom prst="rect">
            <a:avLst/>
          </a:prstGeom>
          <a:noFill/>
        </p:spPr>
        <p:txBody>
          <a:bodyPr wrap="none" rtlCol="0">
            <a:spAutoFit/>
          </a:bodyPr>
          <a:lstStyle/>
          <a:p>
            <a:r>
              <a:rPr lang="de-DE" sz="3200" b="1" i="1" dirty="0" err="1" smtClean="0">
                <a:solidFill>
                  <a:schemeClr val="bg1"/>
                </a:solidFill>
              </a:rPr>
              <a:t>Method</a:t>
            </a:r>
            <a:r>
              <a:rPr lang="de-DE" sz="3200" b="1" i="1" dirty="0" smtClean="0">
                <a:solidFill>
                  <a:schemeClr val="bg1"/>
                </a:solidFill>
              </a:rPr>
              <a:t> (3/4)</a:t>
            </a:r>
            <a:endParaRPr lang="de-DE" sz="2400" b="1" i="1" dirty="0">
              <a:solidFill>
                <a:schemeClr val="bg1"/>
              </a:solidFill>
            </a:endParaRPr>
          </a:p>
        </p:txBody>
      </p:sp>
      <p:grpSp>
        <p:nvGrpSpPr>
          <p:cNvPr id="17" name="Gruppieren 16"/>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8" name="Rechteck 17">
              <a:hlinkClick r:id="rId3"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echteck 18"/>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3" action="ppaction://hlinksldjump"/>
                </a:rPr>
                <a:t>Back</a:t>
              </a:r>
              <a:endParaRPr lang="de-DE" sz="2100" b="1" kern="1200" dirty="0"/>
            </a:p>
          </p:txBody>
        </p:sp>
      </p:grpSp>
      <p:grpSp>
        <p:nvGrpSpPr>
          <p:cNvPr id="20" name="Gruppieren 19"/>
          <p:cNvGrpSpPr/>
          <p:nvPr/>
        </p:nvGrpSpPr>
        <p:grpSpPr>
          <a:xfrm>
            <a:off x="6530351" y="5492056"/>
            <a:ext cx="1561748" cy="937048"/>
            <a:chOff x="5155737" y="232021"/>
            <a:chExt cx="1561748" cy="937048"/>
          </a:xfrm>
          <a:scene3d>
            <a:camera prst="orthographicFront"/>
            <a:lightRig rig="threePt" dir="t">
              <a:rot lat="0" lon="0" rev="7500000"/>
            </a:lightRig>
          </a:scene3d>
        </p:grpSpPr>
        <p:sp>
          <p:nvSpPr>
            <p:cNvPr id="21" name="Rechteck 20">
              <a:hlinkClick r:id="rId4"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echteck 21"/>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err="1" smtClean="0">
                  <a:hlinkClick r:id="rId4" action="ppaction://hlinksldjump"/>
                </a:rPr>
                <a:t>Previous</a:t>
              </a:r>
              <a:r>
                <a:rPr lang="de-DE" sz="2100" b="1" kern="1200" dirty="0" smtClean="0">
                  <a:hlinkClick r:id="rId4" action="ppaction://hlinksldjump"/>
                </a:rPr>
                <a:t> </a:t>
              </a:r>
              <a:r>
                <a:rPr lang="de-DE" sz="2100" b="1" kern="1200" dirty="0" err="1" smtClean="0">
                  <a:hlinkClick r:id="rId4" action="ppaction://hlinksldjump"/>
                </a:rPr>
                <a:t>page</a:t>
              </a:r>
              <a:endParaRPr lang="de-DE" sz="2100" b="1" kern="1200" dirty="0"/>
            </a:p>
          </p:txBody>
        </p:sp>
      </p:grpSp>
      <p:sp>
        <p:nvSpPr>
          <p:cNvPr id="24" name="Textfeld 23"/>
          <p:cNvSpPr txBox="1"/>
          <p:nvPr/>
        </p:nvSpPr>
        <p:spPr>
          <a:xfrm>
            <a:off x="4854633" y="1097209"/>
            <a:ext cx="6633818" cy="3416320"/>
          </a:xfrm>
          <a:prstGeom prst="rect">
            <a:avLst/>
          </a:prstGeom>
          <a:noFill/>
        </p:spPr>
        <p:txBody>
          <a:bodyPr wrap="square" numCol="2" spcCol="360000" rtlCol="0">
            <a:spAutoFit/>
          </a:bodyPr>
          <a:lstStyle/>
          <a:p>
            <a:pPr algn="just" fontAlgn="base"/>
            <a:r>
              <a:rPr lang="en-US" b="1" dirty="0" smtClean="0">
                <a:solidFill>
                  <a:schemeClr val="bg1"/>
                </a:solidFill>
              </a:rPr>
              <a:t>Additionally we conducted an explorative study with between six and nine year old children. We </a:t>
            </a:r>
            <a:r>
              <a:rPr lang="en-US" b="1" dirty="0" err="1" smtClean="0">
                <a:solidFill>
                  <a:schemeClr val="bg1"/>
                </a:solidFill>
              </a:rPr>
              <a:t>contucted</a:t>
            </a:r>
            <a:r>
              <a:rPr lang="en-US" b="1" dirty="0" smtClean="0">
                <a:solidFill>
                  <a:schemeClr val="bg1"/>
                </a:solidFill>
              </a:rPr>
              <a:t> this additional study in six villages (three heavily affected and three almost unaffected) with a total number of 103 children. We also used experimental methods to elicit levels of altruism, cooperation and patience. The games we used were dictator games, public good games and a marshmallow test. This study was designed as a cross sectional comparison between affected and unaffected regions, lacking a baseline experiment. Therefore, in total we have observations for 1080 adult and 103 infantile participants.  </a:t>
            </a:r>
          </a:p>
        </p:txBody>
      </p:sp>
      <p:pic>
        <p:nvPicPr>
          <p:cNvPr id="4" name="Grafik 3"/>
          <p:cNvPicPr>
            <a:picLocks noChangeAspect="1"/>
          </p:cNvPicPr>
          <p:nvPr/>
        </p:nvPicPr>
        <p:blipFill rotWithShape="1">
          <a:blip r:embed="rId5"/>
          <a:srcRect l="5043" t="11289"/>
          <a:stretch/>
        </p:blipFill>
        <p:spPr>
          <a:xfrm>
            <a:off x="635270" y="1097209"/>
            <a:ext cx="4019857" cy="2816587"/>
          </a:xfrm>
          <a:prstGeom prst="rect">
            <a:avLst/>
          </a:prstGeom>
        </p:spPr>
      </p:pic>
      <p:pic>
        <p:nvPicPr>
          <p:cNvPr id="5" name="Grafik 4"/>
          <p:cNvPicPr>
            <a:picLocks noChangeAspect="1"/>
          </p:cNvPicPr>
          <p:nvPr/>
        </p:nvPicPr>
        <p:blipFill>
          <a:blip r:embed="rId6"/>
          <a:stretch>
            <a:fillRect/>
          </a:stretch>
        </p:blipFill>
        <p:spPr>
          <a:xfrm>
            <a:off x="633640" y="4006772"/>
            <a:ext cx="4062107" cy="2432249"/>
          </a:xfrm>
          <a:prstGeom prst="rect">
            <a:avLst/>
          </a:prstGeom>
        </p:spPr>
      </p:pic>
      <p:grpSp>
        <p:nvGrpSpPr>
          <p:cNvPr id="26" name="Gruppieren 25"/>
          <p:cNvGrpSpPr/>
          <p:nvPr/>
        </p:nvGrpSpPr>
        <p:grpSpPr>
          <a:xfrm>
            <a:off x="8228527" y="5482081"/>
            <a:ext cx="1561748" cy="937048"/>
            <a:chOff x="5155737" y="232021"/>
            <a:chExt cx="1561748" cy="937048"/>
          </a:xfrm>
          <a:scene3d>
            <a:camera prst="orthographicFront"/>
            <a:lightRig rig="threePt" dir="t">
              <a:rot lat="0" lon="0" rev="7500000"/>
            </a:lightRig>
          </a:scene3d>
        </p:grpSpPr>
        <p:sp>
          <p:nvSpPr>
            <p:cNvPr id="27" name="Rechteck 26">
              <a:hlinkClick r:id="rId7"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8" name="Rechteck 27"/>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7" action="ppaction://hlinksldjump"/>
                </a:rPr>
                <a:t>Next </a:t>
              </a:r>
              <a:r>
                <a:rPr lang="de-DE" sz="2100" b="1" kern="1200" dirty="0" err="1" smtClean="0">
                  <a:hlinkClick r:id="rId7" action="ppaction://hlinksldjump"/>
                </a:rPr>
                <a:t>page</a:t>
              </a:r>
              <a:endParaRPr lang="de-DE" sz="2100" b="1" kern="1200" dirty="0"/>
            </a:p>
          </p:txBody>
        </p:sp>
      </p:grpSp>
    </p:spTree>
    <p:extLst>
      <p:ext uri="{BB962C8B-B14F-4D97-AF65-F5344CB8AC3E}">
        <p14:creationId xmlns:p14="http://schemas.microsoft.com/office/powerpoint/2010/main" val="9704328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Textplatzhalter 2"/>
          <p:cNvSpPr>
            <a:spLocks noGrp="1"/>
          </p:cNvSpPr>
          <p:nvPr>
            <p:ph type="body" idx="1"/>
          </p:nvPr>
        </p:nvSpPr>
        <p:spPr/>
        <p:txBody>
          <a:bodyPr/>
          <a:lstStyle/>
          <a:p>
            <a:endParaRPr lang="en-US" dirty="0"/>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7923516" cy="584775"/>
          </a:xfrm>
          <a:prstGeom prst="rect">
            <a:avLst/>
          </a:prstGeom>
          <a:noFill/>
        </p:spPr>
        <p:txBody>
          <a:bodyPr wrap="none" rtlCol="0">
            <a:spAutoFit/>
          </a:bodyPr>
          <a:lstStyle/>
          <a:p>
            <a:r>
              <a:rPr lang="en-US" sz="3200" b="1" i="1" dirty="0" smtClean="0">
                <a:solidFill>
                  <a:schemeClr val="bg1"/>
                </a:solidFill>
              </a:rPr>
              <a:t>Method (4/4) – some games briefly explained</a:t>
            </a:r>
            <a:endParaRPr lang="en-US" sz="2400" b="1" i="1" dirty="0">
              <a:solidFill>
                <a:schemeClr val="bg1"/>
              </a:solidFill>
            </a:endParaRPr>
          </a:p>
        </p:txBody>
      </p:sp>
      <p:grpSp>
        <p:nvGrpSpPr>
          <p:cNvPr id="17" name="Gruppieren 16"/>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8" name="Rechteck 17">
              <a:hlinkClick r:id="rId3"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echteck 18"/>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hlinkClick r:id="rId3" action="ppaction://hlinksldjump"/>
                </a:rPr>
                <a:t>Back</a:t>
              </a:r>
              <a:endParaRPr lang="en-US" sz="2100" b="1" kern="1200" dirty="0"/>
            </a:p>
          </p:txBody>
        </p:sp>
      </p:grpSp>
      <p:grpSp>
        <p:nvGrpSpPr>
          <p:cNvPr id="20" name="Gruppieren 19"/>
          <p:cNvGrpSpPr/>
          <p:nvPr/>
        </p:nvGrpSpPr>
        <p:grpSpPr>
          <a:xfrm>
            <a:off x="6530351" y="5492056"/>
            <a:ext cx="1561748" cy="937048"/>
            <a:chOff x="5155737" y="232021"/>
            <a:chExt cx="1561748" cy="937048"/>
          </a:xfrm>
          <a:scene3d>
            <a:camera prst="orthographicFront"/>
            <a:lightRig rig="threePt" dir="t">
              <a:rot lat="0" lon="0" rev="7500000"/>
            </a:lightRig>
          </a:scene3d>
        </p:grpSpPr>
        <p:sp>
          <p:nvSpPr>
            <p:cNvPr id="21" name="Rechteck 20">
              <a:hlinkClick r:id="rId4"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echteck 21"/>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hlinkClick r:id="rId4" action="ppaction://hlinksldjump"/>
                </a:rPr>
                <a:t>Previous page</a:t>
              </a:r>
              <a:endParaRPr lang="en-US" sz="2100" b="1" kern="1200" dirty="0"/>
            </a:p>
          </p:txBody>
        </p:sp>
      </p:grpSp>
      <p:graphicFrame>
        <p:nvGraphicFramePr>
          <p:cNvPr id="7" name="Tabelle 6"/>
          <p:cNvGraphicFramePr>
            <a:graphicFrameLocks noGrp="1"/>
          </p:cNvGraphicFramePr>
          <p:nvPr>
            <p:extLst>
              <p:ext uri="{D42A27DB-BD31-4B8C-83A1-F6EECF244321}">
                <p14:modId xmlns:p14="http://schemas.microsoft.com/office/powerpoint/2010/main" val="1651858456"/>
              </p:ext>
            </p:extLst>
          </p:nvPr>
        </p:nvGraphicFramePr>
        <p:xfrm>
          <a:off x="1466668" y="945455"/>
          <a:ext cx="9319623" cy="3655930"/>
        </p:xfrm>
        <a:graphic>
          <a:graphicData uri="http://schemas.openxmlformats.org/drawingml/2006/table">
            <a:tbl>
              <a:tblPr firstRow="1" bandRow="1">
                <a:tableStyleId>{2D5ABB26-0587-4C30-8999-92F81FD0307C}</a:tableStyleId>
              </a:tblPr>
              <a:tblGrid>
                <a:gridCol w="3106541"/>
                <a:gridCol w="3106541"/>
                <a:gridCol w="3106541"/>
              </a:tblGrid>
              <a:tr h="821290">
                <a:tc>
                  <a:txBody>
                    <a:bodyPr/>
                    <a:lstStyle/>
                    <a:p>
                      <a:pPr algn="ctr"/>
                      <a:r>
                        <a:rPr lang="de-DE" sz="2000" b="1" dirty="0" err="1" smtClean="0">
                          <a:solidFill>
                            <a:schemeClr val="bg1"/>
                          </a:solidFill>
                        </a:rPr>
                        <a:t>Solidarity</a:t>
                      </a:r>
                      <a:r>
                        <a:rPr lang="de-DE" sz="2000" b="1" dirty="0" smtClean="0">
                          <a:solidFill>
                            <a:schemeClr val="bg1"/>
                          </a:solidFill>
                        </a:rPr>
                        <a:t> Game (</a:t>
                      </a:r>
                      <a:r>
                        <a:rPr lang="de-DE" sz="2000" b="1" dirty="0" err="1" smtClean="0">
                          <a:solidFill>
                            <a:schemeClr val="bg1"/>
                          </a:solidFill>
                        </a:rPr>
                        <a:t>solidarity</a:t>
                      </a:r>
                      <a:r>
                        <a:rPr lang="de-DE" sz="2000" b="1" dirty="0" smtClean="0">
                          <a:solidFill>
                            <a:schemeClr val="bg1"/>
                          </a:solidFill>
                        </a:rPr>
                        <a:t>)</a:t>
                      </a:r>
                      <a:endParaRPr lang="de-DE" sz="2000" b="1" dirty="0">
                        <a:solidFill>
                          <a:schemeClr val="bg1"/>
                        </a:solidFill>
                      </a:endParaRPr>
                    </a:p>
                  </a:txBody>
                  <a:tcPr anchor="ctr"/>
                </a:tc>
                <a:tc>
                  <a:txBody>
                    <a:bodyPr/>
                    <a:lstStyle/>
                    <a:p>
                      <a:pPr algn="ctr"/>
                      <a:r>
                        <a:rPr lang="de-DE" sz="2000" b="1" dirty="0" err="1" smtClean="0">
                          <a:solidFill>
                            <a:schemeClr val="bg1"/>
                          </a:solidFill>
                        </a:rPr>
                        <a:t>Dictator</a:t>
                      </a:r>
                      <a:r>
                        <a:rPr lang="de-DE" sz="2000" b="1" dirty="0" smtClean="0">
                          <a:solidFill>
                            <a:schemeClr val="bg1"/>
                          </a:solidFill>
                        </a:rPr>
                        <a:t> Game (</a:t>
                      </a:r>
                      <a:r>
                        <a:rPr lang="de-DE" sz="2000" b="1" dirty="0" err="1" smtClean="0">
                          <a:solidFill>
                            <a:schemeClr val="bg1"/>
                          </a:solidFill>
                        </a:rPr>
                        <a:t>altruism</a:t>
                      </a:r>
                      <a:r>
                        <a:rPr lang="de-DE" sz="2000" b="1" dirty="0" smtClean="0">
                          <a:solidFill>
                            <a:schemeClr val="bg1"/>
                          </a:solidFill>
                        </a:rPr>
                        <a:t>)</a:t>
                      </a:r>
                      <a:endParaRPr lang="de-DE" sz="2000" b="1" dirty="0">
                        <a:solidFill>
                          <a:schemeClr val="bg1"/>
                        </a:solidFill>
                      </a:endParaRPr>
                    </a:p>
                  </a:txBody>
                  <a:tcPr anchor="ctr"/>
                </a:tc>
                <a:tc>
                  <a:txBody>
                    <a:bodyPr/>
                    <a:lstStyle/>
                    <a:p>
                      <a:pPr algn="ctr"/>
                      <a:r>
                        <a:rPr lang="de-DE" sz="2000" b="1" dirty="0" err="1" smtClean="0">
                          <a:solidFill>
                            <a:schemeClr val="bg1"/>
                          </a:solidFill>
                        </a:rPr>
                        <a:t>Prisoner‘s</a:t>
                      </a:r>
                      <a:r>
                        <a:rPr lang="de-DE" sz="2000" b="1" dirty="0" smtClean="0">
                          <a:solidFill>
                            <a:schemeClr val="bg1"/>
                          </a:solidFill>
                        </a:rPr>
                        <a:t> </a:t>
                      </a:r>
                      <a:r>
                        <a:rPr lang="de-DE" sz="2000" b="1" dirty="0" err="1" smtClean="0">
                          <a:solidFill>
                            <a:schemeClr val="bg1"/>
                          </a:solidFill>
                        </a:rPr>
                        <a:t>dilemma</a:t>
                      </a:r>
                      <a:r>
                        <a:rPr lang="de-DE" sz="2000" b="1" dirty="0" smtClean="0">
                          <a:solidFill>
                            <a:schemeClr val="bg1"/>
                          </a:solidFill>
                        </a:rPr>
                        <a:t> (</a:t>
                      </a:r>
                      <a:r>
                        <a:rPr lang="de-DE" sz="2000" b="1" dirty="0" err="1" smtClean="0">
                          <a:solidFill>
                            <a:schemeClr val="bg1"/>
                          </a:solidFill>
                        </a:rPr>
                        <a:t>cooperation</a:t>
                      </a:r>
                      <a:r>
                        <a:rPr lang="de-DE" sz="2000" b="1" dirty="0" smtClean="0">
                          <a:solidFill>
                            <a:schemeClr val="bg1"/>
                          </a:solidFill>
                        </a:rPr>
                        <a:t>)</a:t>
                      </a:r>
                      <a:endParaRPr lang="de-DE" sz="2000" b="1" dirty="0">
                        <a:solidFill>
                          <a:schemeClr val="bg1"/>
                        </a:solidFill>
                      </a:endParaRPr>
                    </a:p>
                  </a:txBody>
                  <a:tcPr anchor="ctr"/>
                </a:tc>
              </a:tr>
              <a:tr h="821290">
                <a:tc>
                  <a:txBody>
                    <a:bodyPr/>
                    <a:lstStyle/>
                    <a:p>
                      <a:pPr marL="285750" indent="-285750" algn="just">
                        <a:buFontTx/>
                        <a:buChar char="-"/>
                      </a:pPr>
                      <a:r>
                        <a:rPr lang="de-DE" b="1" dirty="0" err="1" smtClean="0">
                          <a:solidFill>
                            <a:schemeClr val="bg1"/>
                          </a:solidFill>
                        </a:rPr>
                        <a:t>Played</a:t>
                      </a:r>
                      <a:r>
                        <a:rPr lang="de-DE" b="1" dirty="0" smtClean="0">
                          <a:solidFill>
                            <a:schemeClr val="bg1"/>
                          </a:solidFill>
                        </a:rPr>
                        <a:t> </a:t>
                      </a:r>
                      <a:r>
                        <a:rPr lang="de-DE" b="1" dirty="0" err="1" smtClean="0">
                          <a:solidFill>
                            <a:schemeClr val="bg1"/>
                          </a:solidFill>
                        </a:rPr>
                        <a:t>by</a:t>
                      </a:r>
                      <a:r>
                        <a:rPr lang="de-DE" b="1" dirty="0" smtClean="0">
                          <a:solidFill>
                            <a:schemeClr val="bg1"/>
                          </a:solidFill>
                        </a:rPr>
                        <a:t> </a:t>
                      </a:r>
                      <a:r>
                        <a:rPr lang="de-DE" b="1" dirty="0" err="1" smtClean="0">
                          <a:solidFill>
                            <a:schemeClr val="bg1"/>
                          </a:solidFill>
                        </a:rPr>
                        <a:t>three</a:t>
                      </a:r>
                      <a:r>
                        <a:rPr lang="de-DE" b="1" dirty="0" smtClean="0">
                          <a:solidFill>
                            <a:schemeClr val="bg1"/>
                          </a:solidFill>
                        </a:rPr>
                        <a:t> </a:t>
                      </a:r>
                      <a:r>
                        <a:rPr lang="de-DE" b="1" dirty="0" err="1" smtClean="0">
                          <a:solidFill>
                            <a:schemeClr val="bg1"/>
                          </a:solidFill>
                        </a:rPr>
                        <a:t>players</a:t>
                      </a:r>
                      <a:endParaRPr lang="de-DE" b="1" dirty="0" smtClean="0">
                        <a:solidFill>
                          <a:schemeClr val="bg1"/>
                        </a:solidFill>
                      </a:endParaRPr>
                    </a:p>
                    <a:p>
                      <a:pPr marL="285750" indent="-285750" algn="just">
                        <a:buFontTx/>
                        <a:buChar char="-"/>
                      </a:pPr>
                      <a:r>
                        <a:rPr lang="de-DE" b="1" dirty="0" err="1" smtClean="0">
                          <a:solidFill>
                            <a:schemeClr val="bg1"/>
                          </a:solidFill>
                        </a:rPr>
                        <a:t>Each</a:t>
                      </a:r>
                      <a:r>
                        <a:rPr lang="de-DE" b="1" dirty="0" smtClean="0">
                          <a:solidFill>
                            <a:schemeClr val="bg1"/>
                          </a:solidFill>
                        </a:rPr>
                        <a:t> </a:t>
                      </a:r>
                      <a:r>
                        <a:rPr lang="de-DE" b="1" dirty="0" err="1" smtClean="0">
                          <a:solidFill>
                            <a:schemeClr val="bg1"/>
                          </a:solidFill>
                        </a:rPr>
                        <a:t>player</a:t>
                      </a:r>
                      <a:r>
                        <a:rPr lang="de-DE" b="1" dirty="0" smtClean="0">
                          <a:solidFill>
                            <a:schemeClr val="bg1"/>
                          </a:solidFill>
                        </a:rPr>
                        <a:t> </a:t>
                      </a:r>
                      <a:r>
                        <a:rPr lang="de-DE" b="1" dirty="0" err="1" smtClean="0">
                          <a:solidFill>
                            <a:schemeClr val="bg1"/>
                          </a:solidFill>
                        </a:rPr>
                        <a:t>starts</a:t>
                      </a:r>
                      <a:r>
                        <a:rPr lang="de-DE" b="1" dirty="0" smtClean="0">
                          <a:solidFill>
                            <a:schemeClr val="bg1"/>
                          </a:solidFill>
                        </a:rPr>
                        <a:t> </a:t>
                      </a:r>
                      <a:r>
                        <a:rPr lang="de-DE" b="1" dirty="0" err="1" smtClean="0">
                          <a:solidFill>
                            <a:schemeClr val="bg1"/>
                          </a:solidFill>
                        </a:rPr>
                        <a:t>with</a:t>
                      </a:r>
                      <a:r>
                        <a:rPr lang="de-DE" b="1" dirty="0" smtClean="0">
                          <a:solidFill>
                            <a:schemeClr val="bg1"/>
                          </a:solidFill>
                        </a:rPr>
                        <a:t> 200PHP (~4€)</a:t>
                      </a:r>
                    </a:p>
                    <a:p>
                      <a:pPr marL="285750" indent="-285750" algn="just">
                        <a:buFontTx/>
                        <a:buChar char="-"/>
                      </a:pPr>
                      <a:r>
                        <a:rPr lang="de-DE" b="1" dirty="0" err="1" smtClean="0">
                          <a:solidFill>
                            <a:schemeClr val="bg1"/>
                          </a:solidFill>
                        </a:rPr>
                        <a:t>One</a:t>
                      </a:r>
                      <a:r>
                        <a:rPr lang="de-DE" b="1" dirty="0" smtClean="0">
                          <a:solidFill>
                            <a:schemeClr val="bg1"/>
                          </a:solidFill>
                        </a:rPr>
                        <a:t> </a:t>
                      </a:r>
                      <a:r>
                        <a:rPr lang="de-DE" b="1" dirty="0" err="1" smtClean="0">
                          <a:solidFill>
                            <a:schemeClr val="bg1"/>
                          </a:solidFill>
                        </a:rPr>
                        <a:t>player</a:t>
                      </a:r>
                      <a:r>
                        <a:rPr lang="de-DE" b="1" dirty="0" smtClean="0">
                          <a:solidFill>
                            <a:schemeClr val="bg1"/>
                          </a:solidFill>
                        </a:rPr>
                        <a:t> </a:t>
                      </a:r>
                      <a:r>
                        <a:rPr lang="de-DE" b="1" dirty="0" err="1" smtClean="0">
                          <a:solidFill>
                            <a:schemeClr val="bg1"/>
                          </a:solidFill>
                        </a:rPr>
                        <a:t>randomly</a:t>
                      </a:r>
                      <a:r>
                        <a:rPr lang="de-DE" b="1" baseline="0" dirty="0" smtClean="0">
                          <a:solidFill>
                            <a:schemeClr val="bg1"/>
                          </a:solidFill>
                        </a:rPr>
                        <a:t> </a:t>
                      </a:r>
                      <a:r>
                        <a:rPr lang="de-DE" b="1" baseline="0" dirty="0" err="1" smtClean="0">
                          <a:solidFill>
                            <a:schemeClr val="bg1"/>
                          </a:solidFill>
                        </a:rPr>
                        <a:t>looses</a:t>
                      </a:r>
                      <a:r>
                        <a:rPr lang="de-DE" b="1" baseline="0" dirty="0" smtClean="0">
                          <a:solidFill>
                            <a:schemeClr val="bg1"/>
                          </a:solidFill>
                        </a:rPr>
                        <a:t> initial </a:t>
                      </a:r>
                      <a:r>
                        <a:rPr lang="de-DE" b="1" baseline="0" dirty="0" err="1" smtClean="0">
                          <a:solidFill>
                            <a:schemeClr val="bg1"/>
                          </a:solidFill>
                        </a:rPr>
                        <a:t>endowment</a:t>
                      </a:r>
                      <a:endParaRPr lang="de-DE" b="1" baseline="0" dirty="0" smtClean="0">
                        <a:solidFill>
                          <a:schemeClr val="bg1"/>
                        </a:solidFill>
                      </a:endParaRPr>
                    </a:p>
                    <a:p>
                      <a:pPr marL="285750" indent="-285750" algn="just">
                        <a:buFontTx/>
                        <a:buChar char="-"/>
                      </a:pPr>
                      <a:r>
                        <a:rPr lang="de-DE" b="1" baseline="0" dirty="0" smtClean="0">
                          <a:solidFill>
                            <a:schemeClr val="bg1"/>
                          </a:solidFill>
                        </a:rPr>
                        <a:t>The </a:t>
                      </a:r>
                      <a:r>
                        <a:rPr lang="de-DE" b="1" baseline="0" dirty="0" err="1" smtClean="0">
                          <a:solidFill>
                            <a:schemeClr val="bg1"/>
                          </a:solidFill>
                        </a:rPr>
                        <a:t>other</a:t>
                      </a:r>
                      <a:r>
                        <a:rPr lang="de-DE" b="1" baseline="0" dirty="0" smtClean="0">
                          <a:solidFill>
                            <a:schemeClr val="bg1"/>
                          </a:solidFill>
                        </a:rPr>
                        <a:t> </a:t>
                      </a:r>
                      <a:r>
                        <a:rPr lang="de-DE" b="1" baseline="0" dirty="0" err="1" smtClean="0">
                          <a:solidFill>
                            <a:schemeClr val="bg1"/>
                          </a:solidFill>
                        </a:rPr>
                        <a:t>two</a:t>
                      </a:r>
                      <a:r>
                        <a:rPr lang="de-DE" b="1" baseline="0" dirty="0" smtClean="0">
                          <a:solidFill>
                            <a:schemeClr val="bg1"/>
                          </a:solidFill>
                        </a:rPr>
                        <a:t> „</a:t>
                      </a:r>
                      <a:r>
                        <a:rPr lang="de-DE" b="1" baseline="0" dirty="0" err="1" smtClean="0">
                          <a:solidFill>
                            <a:schemeClr val="bg1"/>
                          </a:solidFill>
                        </a:rPr>
                        <a:t>winners</a:t>
                      </a:r>
                      <a:r>
                        <a:rPr lang="de-DE" b="1" baseline="0" dirty="0" smtClean="0">
                          <a:solidFill>
                            <a:schemeClr val="bg1"/>
                          </a:solidFill>
                        </a:rPr>
                        <a:t>“ </a:t>
                      </a:r>
                      <a:r>
                        <a:rPr lang="de-DE" b="1" baseline="0" dirty="0" err="1" smtClean="0">
                          <a:solidFill>
                            <a:schemeClr val="bg1"/>
                          </a:solidFill>
                        </a:rPr>
                        <a:t>decide</a:t>
                      </a:r>
                      <a:r>
                        <a:rPr lang="de-DE" b="1" baseline="0" dirty="0" smtClean="0">
                          <a:solidFill>
                            <a:schemeClr val="bg1"/>
                          </a:solidFill>
                        </a:rPr>
                        <a:t> </a:t>
                      </a:r>
                      <a:r>
                        <a:rPr lang="de-DE" b="1" baseline="0" dirty="0" err="1" smtClean="0">
                          <a:solidFill>
                            <a:schemeClr val="bg1"/>
                          </a:solidFill>
                        </a:rPr>
                        <a:t>wether</a:t>
                      </a:r>
                      <a:r>
                        <a:rPr lang="de-DE" b="1" baseline="0" dirty="0" smtClean="0">
                          <a:solidFill>
                            <a:schemeClr val="bg1"/>
                          </a:solidFill>
                        </a:rPr>
                        <a:t> </a:t>
                      </a:r>
                      <a:r>
                        <a:rPr lang="de-DE" b="1" baseline="0" dirty="0" err="1" smtClean="0">
                          <a:solidFill>
                            <a:schemeClr val="bg1"/>
                          </a:solidFill>
                        </a:rPr>
                        <a:t>and</a:t>
                      </a:r>
                      <a:r>
                        <a:rPr lang="de-DE" b="1" baseline="0" dirty="0" smtClean="0">
                          <a:solidFill>
                            <a:schemeClr val="bg1"/>
                          </a:solidFill>
                        </a:rPr>
                        <a:t> </a:t>
                      </a:r>
                      <a:r>
                        <a:rPr lang="de-DE" b="1" baseline="0" dirty="0" err="1" smtClean="0">
                          <a:solidFill>
                            <a:schemeClr val="bg1"/>
                          </a:solidFill>
                        </a:rPr>
                        <a:t>how</a:t>
                      </a:r>
                      <a:r>
                        <a:rPr lang="de-DE" b="1" baseline="0" dirty="0" smtClean="0">
                          <a:solidFill>
                            <a:schemeClr val="bg1"/>
                          </a:solidFill>
                        </a:rPr>
                        <a:t> </a:t>
                      </a:r>
                      <a:r>
                        <a:rPr lang="de-DE" b="1" baseline="0" dirty="0" err="1" smtClean="0">
                          <a:solidFill>
                            <a:schemeClr val="bg1"/>
                          </a:solidFill>
                        </a:rPr>
                        <a:t>much</a:t>
                      </a:r>
                      <a:r>
                        <a:rPr lang="de-DE" b="1" baseline="0" dirty="0" smtClean="0">
                          <a:solidFill>
                            <a:schemeClr val="bg1"/>
                          </a:solidFill>
                        </a:rPr>
                        <a:t> </a:t>
                      </a:r>
                      <a:r>
                        <a:rPr lang="de-DE" b="1" baseline="0" dirty="0" err="1" smtClean="0">
                          <a:solidFill>
                            <a:schemeClr val="bg1"/>
                          </a:solidFill>
                        </a:rPr>
                        <a:t>to</a:t>
                      </a:r>
                      <a:r>
                        <a:rPr lang="de-DE" b="1" baseline="0" dirty="0" smtClean="0">
                          <a:solidFill>
                            <a:schemeClr val="bg1"/>
                          </a:solidFill>
                        </a:rPr>
                        <a:t> </a:t>
                      </a:r>
                      <a:r>
                        <a:rPr lang="de-DE" b="1" baseline="0" dirty="0" err="1" smtClean="0">
                          <a:solidFill>
                            <a:schemeClr val="bg1"/>
                          </a:solidFill>
                        </a:rPr>
                        <a:t>transfer</a:t>
                      </a:r>
                      <a:r>
                        <a:rPr lang="de-DE" b="1" baseline="0" dirty="0" smtClean="0">
                          <a:solidFill>
                            <a:schemeClr val="bg1"/>
                          </a:solidFill>
                        </a:rPr>
                        <a:t> </a:t>
                      </a:r>
                      <a:r>
                        <a:rPr lang="de-DE" b="1" baseline="0" dirty="0" err="1" smtClean="0">
                          <a:solidFill>
                            <a:schemeClr val="bg1"/>
                          </a:solidFill>
                        </a:rPr>
                        <a:t>to</a:t>
                      </a:r>
                      <a:r>
                        <a:rPr lang="de-DE" b="1" baseline="0" dirty="0" smtClean="0">
                          <a:solidFill>
                            <a:schemeClr val="bg1"/>
                          </a:solidFill>
                        </a:rPr>
                        <a:t> </a:t>
                      </a:r>
                      <a:r>
                        <a:rPr lang="de-DE" b="1" baseline="0" dirty="0" err="1" smtClean="0">
                          <a:solidFill>
                            <a:schemeClr val="bg1"/>
                          </a:solidFill>
                        </a:rPr>
                        <a:t>the</a:t>
                      </a:r>
                      <a:r>
                        <a:rPr lang="de-DE" b="1" baseline="0" dirty="0" smtClean="0">
                          <a:solidFill>
                            <a:schemeClr val="bg1"/>
                          </a:solidFill>
                        </a:rPr>
                        <a:t> „loser“</a:t>
                      </a:r>
                      <a:endParaRPr lang="de-DE" b="1" dirty="0">
                        <a:solidFill>
                          <a:schemeClr val="bg1"/>
                        </a:solidFill>
                      </a:endParaRPr>
                    </a:p>
                  </a:txBody>
                  <a:tcPr/>
                </a:tc>
                <a:tc>
                  <a:txBody>
                    <a:bodyPr/>
                    <a:lstStyle/>
                    <a:p>
                      <a:pPr marL="285750" indent="-285750" algn="just">
                        <a:buFontTx/>
                        <a:buChar char="-"/>
                      </a:pPr>
                      <a:r>
                        <a:rPr lang="de-DE" b="1" baseline="0" dirty="0" err="1" smtClean="0">
                          <a:solidFill>
                            <a:schemeClr val="bg1"/>
                          </a:solidFill>
                        </a:rPr>
                        <a:t>Played</a:t>
                      </a:r>
                      <a:r>
                        <a:rPr lang="de-DE" b="1" baseline="0" dirty="0" smtClean="0">
                          <a:solidFill>
                            <a:schemeClr val="bg1"/>
                          </a:solidFill>
                        </a:rPr>
                        <a:t> </a:t>
                      </a:r>
                      <a:r>
                        <a:rPr lang="de-DE" b="1" baseline="0" dirty="0" err="1" smtClean="0">
                          <a:solidFill>
                            <a:schemeClr val="bg1"/>
                          </a:solidFill>
                        </a:rPr>
                        <a:t>by</a:t>
                      </a:r>
                      <a:r>
                        <a:rPr lang="de-DE" b="1" baseline="0" dirty="0" smtClean="0">
                          <a:solidFill>
                            <a:schemeClr val="bg1"/>
                          </a:solidFill>
                        </a:rPr>
                        <a:t> </a:t>
                      </a:r>
                      <a:r>
                        <a:rPr lang="de-DE" b="1" baseline="0" dirty="0" err="1" smtClean="0">
                          <a:solidFill>
                            <a:schemeClr val="bg1"/>
                          </a:solidFill>
                        </a:rPr>
                        <a:t>two</a:t>
                      </a:r>
                      <a:r>
                        <a:rPr lang="de-DE" b="1" baseline="0" dirty="0" smtClean="0">
                          <a:solidFill>
                            <a:schemeClr val="bg1"/>
                          </a:solidFill>
                        </a:rPr>
                        <a:t> </a:t>
                      </a:r>
                      <a:r>
                        <a:rPr lang="de-DE" b="1" baseline="0" dirty="0" err="1" smtClean="0">
                          <a:solidFill>
                            <a:schemeClr val="bg1"/>
                          </a:solidFill>
                        </a:rPr>
                        <a:t>players</a:t>
                      </a:r>
                      <a:endParaRPr lang="de-DE" b="1" baseline="0" dirty="0" smtClean="0">
                        <a:solidFill>
                          <a:schemeClr val="bg1"/>
                        </a:solidFill>
                      </a:endParaRPr>
                    </a:p>
                    <a:p>
                      <a:pPr marL="285750" indent="-285750" algn="just">
                        <a:buFontTx/>
                        <a:buChar char="-"/>
                      </a:pPr>
                      <a:r>
                        <a:rPr lang="de-DE" b="1" baseline="0" dirty="0" err="1" smtClean="0">
                          <a:solidFill>
                            <a:schemeClr val="bg1"/>
                          </a:solidFill>
                        </a:rPr>
                        <a:t>One</a:t>
                      </a:r>
                      <a:r>
                        <a:rPr lang="de-DE" b="1" baseline="0" dirty="0" smtClean="0">
                          <a:solidFill>
                            <a:schemeClr val="bg1"/>
                          </a:solidFill>
                        </a:rPr>
                        <a:t> </a:t>
                      </a:r>
                      <a:r>
                        <a:rPr lang="de-DE" b="1" baseline="0" dirty="0" err="1" smtClean="0">
                          <a:solidFill>
                            <a:schemeClr val="bg1"/>
                          </a:solidFill>
                        </a:rPr>
                        <a:t>player</a:t>
                      </a:r>
                      <a:r>
                        <a:rPr lang="de-DE" b="1" baseline="0" dirty="0" smtClean="0">
                          <a:solidFill>
                            <a:schemeClr val="bg1"/>
                          </a:solidFill>
                        </a:rPr>
                        <a:t> </a:t>
                      </a:r>
                      <a:r>
                        <a:rPr lang="de-DE" b="1" baseline="0" dirty="0" err="1" smtClean="0">
                          <a:solidFill>
                            <a:schemeClr val="bg1"/>
                          </a:solidFill>
                        </a:rPr>
                        <a:t>gets</a:t>
                      </a:r>
                      <a:r>
                        <a:rPr lang="de-DE" b="1" baseline="0" dirty="0" smtClean="0">
                          <a:solidFill>
                            <a:schemeClr val="bg1"/>
                          </a:solidFill>
                        </a:rPr>
                        <a:t> an initial </a:t>
                      </a:r>
                      <a:r>
                        <a:rPr lang="de-DE" b="1" baseline="0" dirty="0" err="1" smtClean="0">
                          <a:solidFill>
                            <a:schemeClr val="bg1"/>
                          </a:solidFill>
                        </a:rPr>
                        <a:t>endowment</a:t>
                      </a:r>
                      <a:r>
                        <a:rPr lang="de-DE" b="1" baseline="0" dirty="0" smtClean="0">
                          <a:solidFill>
                            <a:schemeClr val="bg1"/>
                          </a:solidFill>
                        </a:rPr>
                        <a:t>, </a:t>
                      </a:r>
                      <a:r>
                        <a:rPr lang="de-DE" b="1" baseline="0" dirty="0" err="1" smtClean="0">
                          <a:solidFill>
                            <a:schemeClr val="bg1"/>
                          </a:solidFill>
                        </a:rPr>
                        <a:t>the</a:t>
                      </a:r>
                      <a:r>
                        <a:rPr lang="de-DE" b="1" baseline="0" dirty="0" smtClean="0">
                          <a:solidFill>
                            <a:schemeClr val="bg1"/>
                          </a:solidFill>
                        </a:rPr>
                        <a:t> </a:t>
                      </a:r>
                      <a:r>
                        <a:rPr lang="de-DE" b="1" baseline="0" dirty="0" err="1" smtClean="0">
                          <a:solidFill>
                            <a:schemeClr val="bg1"/>
                          </a:solidFill>
                        </a:rPr>
                        <a:t>other</a:t>
                      </a:r>
                      <a:r>
                        <a:rPr lang="de-DE" b="1" baseline="0" dirty="0" smtClean="0">
                          <a:solidFill>
                            <a:schemeClr val="bg1"/>
                          </a:solidFill>
                        </a:rPr>
                        <a:t> </a:t>
                      </a:r>
                      <a:r>
                        <a:rPr lang="de-DE" b="1" baseline="0" dirty="0" err="1" smtClean="0">
                          <a:solidFill>
                            <a:schemeClr val="bg1"/>
                          </a:solidFill>
                        </a:rPr>
                        <a:t>starts</a:t>
                      </a:r>
                      <a:r>
                        <a:rPr lang="de-DE" b="1" baseline="0" dirty="0" smtClean="0">
                          <a:solidFill>
                            <a:schemeClr val="bg1"/>
                          </a:solidFill>
                        </a:rPr>
                        <a:t> </a:t>
                      </a:r>
                      <a:r>
                        <a:rPr lang="de-DE" b="1" baseline="0" dirty="0" err="1" smtClean="0">
                          <a:solidFill>
                            <a:schemeClr val="bg1"/>
                          </a:solidFill>
                        </a:rPr>
                        <a:t>with</a:t>
                      </a:r>
                      <a:r>
                        <a:rPr lang="de-DE" b="1" baseline="0" dirty="0" smtClean="0">
                          <a:solidFill>
                            <a:schemeClr val="bg1"/>
                          </a:solidFill>
                        </a:rPr>
                        <a:t> </a:t>
                      </a:r>
                      <a:r>
                        <a:rPr lang="de-DE" b="1" baseline="0" dirty="0" err="1" smtClean="0">
                          <a:solidFill>
                            <a:schemeClr val="bg1"/>
                          </a:solidFill>
                        </a:rPr>
                        <a:t>nothing</a:t>
                      </a:r>
                      <a:endParaRPr lang="de-DE" b="1" baseline="0" dirty="0" smtClean="0">
                        <a:solidFill>
                          <a:schemeClr val="bg1"/>
                        </a:solidFill>
                      </a:endParaRPr>
                    </a:p>
                    <a:p>
                      <a:pPr marL="285750" indent="-285750" algn="just">
                        <a:buFontTx/>
                        <a:buChar char="-"/>
                      </a:pPr>
                      <a:r>
                        <a:rPr lang="de-DE" b="1" baseline="0" dirty="0" smtClean="0">
                          <a:solidFill>
                            <a:schemeClr val="bg1"/>
                          </a:solidFill>
                        </a:rPr>
                        <a:t>The „</a:t>
                      </a:r>
                      <a:r>
                        <a:rPr lang="de-DE" b="1" baseline="0" dirty="0" err="1" smtClean="0">
                          <a:solidFill>
                            <a:schemeClr val="bg1"/>
                          </a:solidFill>
                        </a:rPr>
                        <a:t>dictator</a:t>
                      </a:r>
                      <a:r>
                        <a:rPr lang="de-DE" b="1" baseline="0" dirty="0" smtClean="0">
                          <a:solidFill>
                            <a:schemeClr val="bg1"/>
                          </a:solidFill>
                        </a:rPr>
                        <a:t>“ </a:t>
                      </a:r>
                      <a:r>
                        <a:rPr lang="de-DE" b="1" baseline="0" dirty="0" err="1" smtClean="0">
                          <a:solidFill>
                            <a:schemeClr val="bg1"/>
                          </a:solidFill>
                        </a:rPr>
                        <a:t>decides</a:t>
                      </a:r>
                      <a:r>
                        <a:rPr lang="de-DE" b="1" baseline="0" dirty="0" smtClean="0">
                          <a:solidFill>
                            <a:schemeClr val="bg1"/>
                          </a:solidFill>
                        </a:rPr>
                        <a:t> </a:t>
                      </a:r>
                      <a:r>
                        <a:rPr lang="de-DE" b="1" baseline="0" dirty="0" err="1" smtClean="0">
                          <a:solidFill>
                            <a:schemeClr val="bg1"/>
                          </a:solidFill>
                        </a:rPr>
                        <a:t>wether</a:t>
                      </a:r>
                      <a:r>
                        <a:rPr lang="de-DE" b="1" baseline="0" dirty="0" smtClean="0">
                          <a:solidFill>
                            <a:schemeClr val="bg1"/>
                          </a:solidFill>
                        </a:rPr>
                        <a:t> </a:t>
                      </a:r>
                      <a:r>
                        <a:rPr lang="de-DE" b="1" baseline="0" dirty="0" err="1" smtClean="0">
                          <a:solidFill>
                            <a:schemeClr val="bg1"/>
                          </a:solidFill>
                        </a:rPr>
                        <a:t>and</a:t>
                      </a:r>
                      <a:r>
                        <a:rPr lang="de-DE" b="1" baseline="0" dirty="0" smtClean="0">
                          <a:solidFill>
                            <a:schemeClr val="bg1"/>
                          </a:solidFill>
                        </a:rPr>
                        <a:t> </a:t>
                      </a:r>
                      <a:r>
                        <a:rPr lang="de-DE" b="1" baseline="0" dirty="0" err="1" smtClean="0">
                          <a:solidFill>
                            <a:schemeClr val="bg1"/>
                          </a:solidFill>
                        </a:rPr>
                        <a:t>how</a:t>
                      </a:r>
                      <a:r>
                        <a:rPr lang="de-DE" b="1" baseline="0" dirty="0" smtClean="0">
                          <a:solidFill>
                            <a:schemeClr val="bg1"/>
                          </a:solidFill>
                        </a:rPr>
                        <a:t> </a:t>
                      </a:r>
                      <a:r>
                        <a:rPr lang="de-DE" b="1" baseline="0" dirty="0" err="1" smtClean="0">
                          <a:solidFill>
                            <a:schemeClr val="bg1"/>
                          </a:solidFill>
                        </a:rPr>
                        <a:t>much</a:t>
                      </a:r>
                      <a:r>
                        <a:rPr lang="de-DE" b="1" baseline="0" dirty="0" smtClean="0">
                          <a:solidFill>
                            <a:schemeClr val="bg1"/>
                          </a:solidFill>
                        </a:rPr>
                        <a:t> </a:t>
                      </a:r>
                      <a:r>
                        <a:rPr lang="de-DE" b="1" baseline="0" dirty="0" err="1" smtClean="0">
                          <a:solidFill>
                            <a:schemeClr val="bg1"/>
                          </a:solidFill>
                        </a:rPr>
                        <a:t>to</a:t>
                      </a:r>
                      <a:r>
                        <a:rPr lang="de-DE" b="1" baseline="0" dirty="0" smtClean="0">
                          <a:solidFill>
                            <a:schemeClr val="bg1"/>
                          </a:solidFill>
                        </a:rPr>
                        <a:t> </a:t>
                      </a:r>
                      <a:r>
                        <a:rPr lang="de-DE" b="1" baseline="0" dirty="0" err="1" smtClean="0">
                          <a:solidFill>
                            <a:schemeClr val="bg1"/>
                          </a:solidFill>
                        </a:rPr>
                        <a:t>transfer</a:t>
                      </a:r>
                      <a:r>
                        <a:rPr lang="de-DE" b="1" baseline="0" dirty="0" smtClean="0">
                          <a:solidFill>
                            <a:schemeClr val="bg1"/>
                          </a:solidFill>
                        </a:rPr>
                        <a:t> </a:t>
                      </a:r>
                      <a:r>
                        <a:rPr lang="de-DE" b="1" baseline="0" dirty="0" err="1" smtClean="0">
                          <a:solidFill>
                            <a:schemeClr val="bg1"/>
                          </a:solidFill>
                        </a:rPr>
                        <a:t>to</a:t>
                      </a:r>
                      <a:r>
                        <a:rPr lang="de-DE" b="1" baseline="0" dirty="0" smtClean="0">
                          <a:solidFill>
                            <a:schemeClr val="bg1"/>
                          </a:solidFill>
                        </a:rPr>
                        <a:t> </a:t>
                      </a:r>
                      <a:r>
                        <a:rPr lang="de-DE" b="1" baseline="0" dirty="0" err="1" smtClean="0">
                          <a:solidFill>
                            <a:schemeClr val="bg1"/>
                          </a:solidFill>
                        </a:rPr>
                        <a:t>the</a:t>
                      </a:r>
                      <a:r>
                        <a:rPr lang="de-DE" b="1" baseline="0" dirty="0" smtClean="0">
                          <a:solidFill>
                            <a:schemeClr val="bg1"/>
                          </a:solidFill>
                        </a:rPr>
                        <a:t> </a:t>
                      </a:r>
                      <a:r>
                        <a:rPr lang="de-DE" b="1" baseline="0" dirty="0" err="1" smtClean="0">
                          <a:solidFill>
                            <a:schemeClr val="bg1"/>
                          </a:solidFill>
                        </a:rPr>
                        <a:t>other</a:t>
                      </a:r>
                      <a:r>
                        <a:rPr lang="de-DE" b="1" baseline="0" dirty="0" smtClean="0">
                          <a:solidFill>
                            <a:schemeClr val="bg1"/>
                          </a:solidFill>
                        </a:rPr>
                        <a:t> </a:t>
                      </a:r>
                      <a:r>
                        <a:rPr lang="de-DE" b="1" baseline="0" dirty="0" err="1" smtClean="0">
                          <a:solidFill>
                            <a:schemeClr val="bg1"/>
                          </a:solidFill>
                        </a:rPr>
                        <a:t>player</a:t>
                      </a:r>
                      <a:endParaRPr lang="de-DE" b="1" dirty="0">
                        <a:solidFill>
                          <a:schemeClr val="bg1"/>
                        </a:solidFill>
                      </a:endParaRPr>
                    </a:p>
                  </a:txBody>
                  <a:tcPr/>
                </a:tc>
                <a:tc>
                  <a:txBody>
                    <a:bodyPr/>
                    <a:lstStyle/>
                    <a:p>
                      <a:pPr marL="285750" indent="-285750" algn="just">
                        <a:buFontTx/>
                        <a:buChar char="-"/>
                      </a:pPr>
                      <a:r>
                        <a:rPr lang="de-DE" b="1" dirty="0" err="1" smtClean="0">
                          <a:solidFill>
                            <a:schemeClr val="bg1"/>
                          </a:solidFill>
                        </a:rPr>
                        <a:t>Played</a:t>
                      </a:r>
                      <a:r>
                        <a:rPr lang="de-DE" b="1" dirty="0" smtClean="0">
                          <a:solidFill>
                            <a:schemeClr val="bg1"/>
                          </a:solidFill>
                        </a:rPr>
                        <a:t> </a:t>
                      </a:r>
                      <a:r>
                        <a:rPr lang="de-DE" b="1" dirty="0" err="1" smtClean="0">
                          <a:solidFill>
                            <a:schemeClr val="bg1"/>
                          </a:solidFill>
                        </a:rPr>
                        <a:t>by</a:t>
                      </a:r>
                      <a:r>
                        <a:rPr lang="de-DE" b="1" dirty="0" smtClean="0">
                          <a:solidFill>
                            <a:schemeClr val="bg1"/>
                          </a:solidFill>
                        </a:rPr>
                        <a:t> </a:t>
                      </a:r>
                      <a:r>
                        <a:rPr lang="de-DE" b="1" dirty="0" err="1" smtClean="0">
                          <a:solidFill>
                            <a:schemeClr val="bg1"/>
                          </a:solidFill>
                        </a:rPr>
                        <a:t>two</a:t>
                      </a:r>
                      <a:r>
                        <a:rPr lang="de-DE" b="1" dirty="0" smtClean="0">
                          <a:solidFill>
                            <a:schemeClr val="bg1"/>
                          </a:solidFill>
                        </a:rPr>
                        <a:t> </a:t>
                      </a:r>
                      <a:r>
                        <a:rPr lang="de-DE" b="1" dirty="0" err="1" smtClean="0">
                          <a:solidFill>
                            <a:schemeClr val="bg1"/>
                          </a:solidFill>
                        </a:rPr>
                        <a:t>players</a:t>
                      </a:r>
                      <a:endParaRPr lang="de-DE" b="1" dirty="0" smtClean="0">
                        <a:solidFill>
                          <a:schemeClr val="bg1"/>
                        </a:solidFill>
                      </a:endParaRPr>
                    </a:p>
                    <a:p>
                      <a:pPr marL="285750" indent="-285750" algn="just">
                        <a:buFontTx/>
                        <a:buChar char="-"/>
                      </a:pPr>
                      <a:r>
                        <a:rPr lang="de-DE" b="1" dirty="0" err="1" smtClean="0">
                          <a:solidFill>
                            <a:schemeClr val="bg1"/>
                          </a:solidFill>
                        </a:rPr>
                        <a:t>Each</a:t>
                      </a:r>
                      <a:r>
                        <a:rPr lang="de-DE" b="1" dirty="0" smtClean="0">
                          <a:solidFill>
                            <a:schemeClr val="bg1"/>
                          </a:solidFill>
                        </a:rPr>
                        <a:t> </a:t>
                      </a:r>
                      <a:r>
                        <a:rPr lang="de-DE" b="1" dirty="0" err="1" smtClean="0">
                          <a:solidFill>
                            <a:schemeClr val="bg1"/>
                          </a:solidFill>
                        </a:rPr>
                        <a:t>player</a:t>
                      </a:r>
                      <a:r>
                        <a:rPr lang="de-DE" b="1" dirty="0" smtClean="0">
                          <a:solidFill>
                            <a:schemeClr val="bg1"/>
                          </a:solidFill>
                        </a:rPr>
                        <a:t> </a:t>
                      </a:r>
                      <a:r>
                        <a:rPr lang="de-DE" b="1" dirty="0" err="1" smtClean="0">
                          <a:solidFill>
                            <a:schemeClr val="bg1"/>
                          </a:solidFill>
                        </a:rPr>
                        <a:t>starts</a:t>
                      </a:r>
                      <a:r>
                        <a:rPr lang="de-DE" b="1" dirty="0" smtClean="0">
                          <a:solidFill>
                            <a:schemeClr val="bg1"/>
                          </a:solidFill>
                        </a:rPr>
                        <a:t> </a:t>
                      </a:r>
                      <a:r>
                        <a:rPr lang="de-DE" b="1" dirty="0" err="1" smtClean="0">
                          <a:solidFill>
                            <a:schemeClr val="bg1"/>
                          </a:solidFill>
                        </a:rPr>
                        <a:t>with</a:t>
                      </a:r>
                      <a:r>
                        <a:rPr lang="de-DE" b="1" dirty="0" smtClean="0">
                          <a:solidFill>
                            <a:schemeClr val="bg1"/>
                          </a:solidFill>
                        </a:rPr>
                        <a:t> an initial </a:t>
                      </a:r>
                      <a:r>
                        <a:rPr lang="de-DE" b="1" dirty="0" err="1" smtClean="0">
                          <a:solidFill>
                            <a:schemeClr val="bg1"/>
                          </a:solidFill>
                        </a:rPr>
                        <a:t>endowmnet</a:t>
                      </a:r>
                      <a:endParaRPr lang="de-DE" b="1" dirty="0" smtClean="0">
                        <a:solidFill>
                          <a:schemeClr val="bg1"/>
                        </a:solidFill>
                      </a:endParaRPr>
                    </a:p>
                    <a:p>
                      <a:pPr marL="285750" indent="-285750" algn="just">
                        <a:buFontTx/>
                        <a:buChar char="-"/>
                      </a:pPr>
                      <a:r>
                        <a:rPr lang="de-DE" b="1" dirty="0" err="1" smtClean="0">
                          <a:solidFill>
                            <a:schemeClr val="bg1"/>
                          </a:solidFill>
                        </a:rPr>
                        <a:t>Both</a:t>
                      </a:r>
                      <a:r>
                        <a:rPr lang="de-DE" b="1" dirty="0" smtClean="0">
                          <a:solidFill>
                            <a:schemeClr val="bg1"/>
                          </a:solidFill>
                        </a:rPr>
                        <a:t> </a:t>
                      </a:r>
                      <a:r>
                        <a:rPr lang="de-DE" b="1" dirty="0" err="1" smtClean="0">
                          <a:solidFill>
                            <a:schemeClr val="bg1"/>
                          </a:solidFill>
                        </a:rPr>
                        <a:t>players</a:t>
                      </a:r>
                      <a:r>
                        <a:rPr lang="de-DE" b="1" dirty="0" smtClean="0">
                          <a:solidFill>
                            <a:schemeClr val="bg1"/>
                          </a:solidFill>
                        </a:rPr>
                        <a:t> </a:t>
                      </a:r>
                      <a:r>
                        <a:rPr lang="de-DE" b="1" dirty="0" err="1" smtClean="0">
                          <a:solidFill>
                            <a:schemeClr val="bg1"/>
                          </a:solidFill>
                        </a:rPr>
                        <a:t>decide</a:t>
                      </a:r>
                      <a:r>
                        <a:rPr lang="de-DE" b="1" dirty="0" smtClean="0">
                          <a:solidFill>
                            <a:schemeClr val="bg1"/>
                          </a:solidFill>
                        </a:rPr>
                        <a:t> </a:t>
                      </a:r>
                      <a:r>
                        <a:rPr lang="de-DE" b="1" dirty="0" err="1" smtClean="0">
                          <a:solidFill>
                            <a:schemeClr val="bg1"/>
                          </a:solidFill>
                        </a:rPr>
                        <a:t>wether</a:t>
                      </a:r>
                      <a:r>
                        <a:rPr lang="de-DE" b="1" dirty="0" smtClean="0">
                          <a:solidFill>
                            <a:schemeClr val="bg1"/>
                          </a:solidFill>
                        </a:rPr>
                        <a:t> </a:t>
                      </a:r>
                      <a:r>
                        <a:rPr lang="de-DE" b="1" dirty="0" err="1" smtClean="0">
                          <a:solidFill>
                            <a:schemeClr val="bg1"/>
                          </a:solidFill>
                        </a:rPr>
                        <a:t>they</a:t>
                      </a:r>
                      <a:r>
                        <a:rPr lang="de-DE" b="1" dirty="0" smtClean="0">
                          <a:solidFill>
                            <a:schemeClr val="bg1"/>
                          </a:solidFill>
                        </a:rPr>
                        <a:t> </a:t>
                      </a:r>
                      <a:r>
                        <a:rPr lang="de-DE" b="1" dirty="0" err="1" smtClean="0">
                          <a:solidFill>
                            <a:schemeClr val="bg1"/>
                          </a:solidFill>
                        </a:rPr>
                        <a:t>want</a:t>
                      </a:r>
                      <a:r>
                        <a:rPr lang="de-DE" b="1" dirty="0" smtClean="0">
                          <a:solidFill>
                            <a:schemeClr val="bg1"/>
                          </a:solidFill>
                        </a:rPr>
                        <a:t> </a:t>
                      </a:r>
                      <a:r>
                        <a:rPr lang="de-DE" b="1" dirty="0" err="1" smtClean="0">
                          <a:solidFill>
                            <a:schemeClr val="bg1"/>
                          </a:solidFill>
                        </a:rPr>
                        <a:t>to</a:t>
                      </a:r>
                      <a:r>
                        <a:rPr lang="de-DE" b="1" dirty="0" smtClean="0">
                          <a:solidFill>
                            <a:schemeClr val="bg1"/>
                          </a:solidFill>
                        </a:rPr>
                        <a:t> </a:t>
                      </a:r>
                      <a:r>
                        <a:rPr lang="de-DE" b="1" dirty="0" err="1" smtClean="0">
                          <a:solidFill>
                            <a:schemeClr val="bg1"/>
                          </a:solidFill>
                        </a:rPr>
                        <a:t>transfer</a:t>
                      </a:r>
                      <a:r>
                        <a:rPr lang="de-DE" b="1" dirty="0" smtClean="0">
                          <a:solidFill>
                            <a:schemeClr val="bg1"/>
                          </a:solidFill>
                        </a:rPr>
                        <a:t> </a:t>
                      </a:r>
                      <a:r>
                        <a:rPr lang="de-DE" b="1" dirty="0" err="1" smtClean="0">
                          <a:solidFill>
                            <a:schemeClr val="bg1"/>
                          </a:solidFill>
                        </a:rPr>
                        <a:t>their</a:t>
                      </a:r>
                      <a:r>
                        <a:rPr lang="de-DE" b="1" baseline="0" dirty="0" smtClean="0">
                          <a:solidFill>
                            <a:schemeClr val="bg1"/>
                          </a:solidFill>
                        </a:rPr>
                        <a:t> </a:t>
                      </a:r>
                      <a:r>
                        <a:rPr lang="de-DE" b="1" baseline="0" dirty="0" err="1" smtClean="0">
                          <a:solidFill>
                            <a:schemeClr val="bg1"/>
                          </a:solidFill>
                        </a:rPr>
                        <a:t>endowment</a:t>
                      </a:r>
                      <a:r>
                        <a:rPr lang="de-DE" b="1" baseline="0" dirty="0" smtClean="0">
                          <a:solidFill>
                            <a:schemeClr val="bg1"/>
                          </a:solidFill>
                        </a:rPr>
                        <a:t> </a:t>
                      </a:r>
                      <a:r>
                        <a:rPr lang="de-DE" b="1" baseline="0" dirty="0" err="1" smtClean="0">
                          <a:solidFill>
                            <a:schemeClr val="bg1"/>
                          </a:solidFill>
                        </a:rPr>
                        <a:t>to</a:t>
                      </a:r>
                      <a:r>
                        <a:rPr lang="de-DE" b="1" baseline="0" dirty="0" smtClean="0">
                          <a:solidFill>
                            <a:schemeClr val="bg1"/>
                          </a:solidFill>
                        </a:rPr>
                        <a:t> </a:t>
                      </a:r>
                      <a:r>
                        <a:rPr lang="de-DE" b="1" baseline="0" dirty="0" err="1" smtClean="0">
                          <a:solidFill>
                            <a:schemeClr val="bg1"/>
                          </a:solidFill>
                        </a:rPr>
                        <a:t>the</a:t>
                      </a:r>
                      <a:r>
                        <a:rPr lang="de-DE" b="1" baseline="0" dirty="0" smtClean="0">
                          <a:solidFill>
                            <a:schemeClr val="bg1"/>
                          </a:solidFill>
                        </a:rPr>
                        <a:t> </a:t>
                      </a:r>
                      <a:r>
                        <a:rPr lang="de-DE" b="1" baseline="0" dirty="0" err="1" smtClean="0">
                          <a:solidFill>
                            <a:schemeClr val="bg1"/>
                          </a:solidFill>
                        </a:rPr>
                        <a:t>other</a:t>
                      </a:r>
                      <a:r>
                        <a:rPr lang="de-DE" b="1" baseline="0" dirty="0" smtClean="0">
                          <a:solidFill>
                            <a:schemeClr val="bg1"/>
                          </a:solidFill>
                        </a:rPr>
                        <a:t> </a:t>
                      </a:r>
                      <a:r>
                        <a:rPr lang="de-DE" b="1" baseline="0" dirty="0" err="1" smtClean="0">
                          <a:solidFill>
                            <a:schemeClr val="bg1"/>
                          </a:solidFill>
                        </a:rPr>
                        <a:t>player</a:t>
                      </a:r>
                      <a:r>
                        <a:rPr lang="de-DE" b="1" baseline="0" dirty="0" smtClean="0">
                          <a:solidFill>
                            <a:schemeClr val="bg1"/>
                          </a:solidFill>
                        </a:rPr>
                        <a:t>. </a:t>
                      </a:r>
                      <a:r>
                        <a:rPr lang="de-DE" b="1" baseline="0" dirty="0" err="1" smtClean="0">
                          <a:solidFill>
                            <a:schemeClr val="bg1"/>
                          </a:solidFill>
                        </a:rPr>
                        <a:t>If</a:t>
                      </a:r>
                      <a:r>
                        <a:rPr lang="de-DE" b="1" baseline="0" dirty="0" smtClean="0">
                          <a:solidFill>
                            <a:schemeClr val="bg1"/>
                          </a:solidFill>
                        </a:rPr>
                        <a:t> </a:t>
                      </a:r>
                      <a:r>
                        <a:rPr lang="de-DE" b="1" baseline="0" dirty="0" err="1" smtClean="0">
                          <a:solidFill>
                            <a:schemeClr val="bg1"/>
                          </a:solidFill>
                        </a:rPr>
                        <a:t>one</a:t>
                      </a:r>
                      <a:r>
                        <a:rPr lang="de-DE" b="1" baseline="0" dirty="0" smtClean="0">
                          <a:solidFill>
                            <a:schemeClr val="bg1"/>
                          </a:solidFill>
                        </a:rPr>
                        <a:t> </a:t>
                      </a:r>
                      <a:r>
                        <a:rPr lang="de-DE" b="1" baseline="0" dirty="0" err="1" smtClean="0">
                          <a:solidFill>
                            <a:schemeClr val="bg1"/>
                          </a:solidFill>
                        </a:rPr>
                        <a:t>does</a:t>
                      </a:r>
                      <a:r>
                        <a:rPr lang="de-DE" b="1" baseline="0" dirty="0" smtClean="0">
                          <a:solidFill>
                            <a:schemeClr val="bg1"/>
                          </a:solidFill>
                        </a:rPr>
                        <a:t> so, </a:t>
                      </a:r>
                      <a:r>
                        <a:rPr lang="de-DE" b="1" baseline="0" dirty="0" err="1" smtClean="0">
                          <a:solidFill>
                            <a:schemeClr val="bg1"/>
                          </a:solidFill>
                        </a:rPr>
                        <a:t>the</a:t>
                      </a:r>
                      <a:r>
                        <a:rPr lang="de-DE" b="1" baseline="0" dirty="0" smtClean="0">
                          <a:solidFill>
                            <a:schemeClr val="bg1"/>
                          </a:solidFill>
                        </a:rPr>
                        <a:t> </a:t>
                      </a:r>
                      <a:r>
                        <a:rPr lang="de-DE" b="1" baseline="0" dirty="0" err="1" smtClean="0">
                          <a:solidFill>
                            <a:schemeClr val="bg1"/>
                          </a:solidFill>
                        </a:rPr>
                        <a:t>transferred</a:t>
                      </a:r>
                      <a:r>
                        <a:rPr lang="de-DE" b="1" baseline="0" dirty="0" smtClean="0">
                          <a:solidFill>
                            <a:schemeClr val="bg1"/>
                          </a:solidFill>
                        </a:rPr>
                        <a:t> </a:t>
                      </a:r>
                      <a:r>
                        <a:rPr lang="de-DE" b="1" baseline="0" dirty="0" err="1" smtClean="0">
                          <a:solidFill>
                            <a:schemeClr val="bg1"/>
                          </a:solidFill>
                        </a:rPr>
                        <a:t>amount</a:t>
                      </a:r>
                      <a:r>
                        <a:rPr lang="de-DE" b="1" baseline="0" dirty="0" smtClean="0">
                          <a:solidFill>
                            <a:schemeClr val="bg1"/>
                          </a:solidFill>
                        </a:rPr>
                        <a:t> </a:t>
                      </a:r>
                      <a:r>
                        <a:rPr lang="de-DE" b="1" baseline="0" dirty="0" err="1" smtClean="0">
                          <a:solidFill>
                            <a:schemeClr val="bg1"/>
                          </a:solidFill>
                        </a:rPr>
                        <a:t>is</a:t>
                      </a:r>
                      <a:r>
                        <a:rPr lang="de-DE" b="1" baseline="0" dirty="0" smtClean="0">
                          <a:solidFill>
                            <a:schemeClr val="bg1"/>
                          </a:solidFill>
                        </a:rPr>
                        <a:t> </a:t>
                      </a:r>
                      <a:r>
                        <a:rPr lang="de-DE" b="1" baseline="0" dirty="0" err="1" smtClean="0">
                          <a:solidFill>
                            <a:schemeClr val="bg1"/>
                          </a:solidFill>
                        </a:rPr>
                        <a:t>doubled</a:t>
                      </a:r>
                      <a:r>
                        <a:rPr lang="de-DE" b="1" baseline="0" dirty="0" smtClean="0">
                          <a:solidFill>
                            <a:schemeClr val="bg1"/>
                          </a:solidFill>
                        </a:rPr>
                        <a:t>. (</a:t>
                      </a:r>
                      <a:r>
                        <a:rPr lang="de-DE" b="1" baseline="0" dirty="0" err="1" smtClean="0">
                          <a:solidFill>
                            <a:schemeClr val="bg1"/>
                          </a:solidFill>
                        </a:rPr>
                        <a:t>binary</a:t>
                      </a:r>
                      <a:r>
                        <a:rPr lang="de-DE" b="1" baseline="0" dirty="0" smtClean="0">
                          <a:solidFill>
                            <a:schemeClr val="bg1"/>
                          </a:solidFill>
                        </a:rPr>
                        <a:t> </a:t>
                      </a:r>
                      <a:r>
                        <a:rPr lang="de-DE" b="1" baseline="0" dirty="0" err="1" smtClean="0">
                          <a:solidFill>
                            <a:schemeClr val="bg1"/>
                          </a:solidFill>
                        </a:rPr>
                        <a:t>choice</a:t>
                      </a:r>
                      <a:r>
                        <a:rPr lang="de-DE" b="1" baseline="0" dirty="0" smtClean="0">
                          <a:solidFill>
                            <a:schemeClr val="bg1"/>
                          </a:solidFill>
                        </a:rPr>
                        <a:t>)</a:t>
                      </a:r>
                    </a:p>
                    <a:p>
                      <a:pPr marL="285750" indent="-285750" algn="just">
                        <a:buFontTx/>
                        <a:buChar char="-"/>
                      </a:pPr>
                      <a:endParaRPr lang="de-DE" b="1" dirty="0">
                        <a:solidFill>
                          <a:schemeClr val="bg1"/>
                        </a:solidFill>
                      </a:endParaRPr>
                    </a:p>
                  </a:txBody>
                  <a:tcPr/>
                </a:tc>
              </a:tr>
            </a:tbl>
          </a:graphicData>
        </a:graphic>
      </p:graphicFrame>
      <p:sp>
        <p:nvSpPr>
          <p:cNvPr id="23" name="Smiley 22"/>
          <p:cNvSpPr/>
          <p:nvPr/>
        </p:nvSpPr>
        <p:spPr>
          <a:xfrm>
            <a:off x="3017204" y="4494380"/>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25" name="Smiley 24"/>
          <p:cNvSpPr/>
          <p:nvPr/>
        </p:nvSpPr>
        <p:spPr>
          <a:xfrm>
            <a:off x="3415324" y="4488242"/>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27" name="Smiley 26"/>
          <p:cNvSpPr/>
          <p:nvPr/>
        </p:nvSpPr>
        <p:spPr>
          <a:xfrm>
            <a:off x="3822226" y="4495477"/>
            <a:ext cx="265552" cy="255438"/>
          </a:xfrm>
          <a:prstGeom prst="smileyFace">
            <a:avLst>
              <a:gd name="adj" fmla="val -4653"/>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32" name="Zylinder 31"/>
          <p:cNvSpPr/>
          <p:nvPr/>
        </p:nvSpPr>
        <p:spPr>
          <a:xfrm>
            <a:off x="2049478" y="4608853"/>
            <a:ext cx="654408" cy="781635"/>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a:off x="2158824" y="4978545"/>
            <a:ext cx="160860" cy="1459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2371259" y="4859081"/>
            <a:ext cx="160860" cy="1459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a:off x="2395913" y="5084937"/>
            <a:ext cx="160860" cy="145965"/>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p:nvSpPr>
        <p:spPr>
          <a:xfrm>
            <a:off x="3878161" y="4838964"/>
            <a:ext cx="160860" cy="145965"/>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p:nvSpPr>
        <p:spPr>
          <a:xfrm>
            <a:off x="3077448" y="4838245"/>
            <a:ext cx="160860" cy="1459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3467670" y="4837867"/>
            <a:ext cx="160860" cy="1459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Smiley 38"/>
          <p:cNvSpPr/>
          <p:nvPr/>
        </p:nvSpPr>
        <p:spPr>
          <a:xfrm>
            <a:off x="3025102" y="5298625"/>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40" name="Smiley 39"/>
          <p:cNvSpPr/>
          <p:nvPr/>
        </p:nvSpPr>
        <p:spPr>
          <a:xfrm>
            <a:off x="3014107" y="5806224"/>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41" name="Smiley 40"/>
          <p:cNvSpPr/>
          <p:nvPr/>
        </p:nvSpPr>
        <p:spPr>
          <a:xfrm>
            <a:off x="3798753" y="5546678"/>
            <a:ext cx="265552" cy="255438"/>
          </a:xfrm>
          <a:prstGeom prst="smileyFace">
            <a:avLst>
              <a:gd name="adj" fmla="val -4653"/>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cxnSp>
        <p:nvCxnSpPr>
          <p:cNvPr id="13" name="Gerade Verbindung mit Pfeil 12"/>
          <p:cNvCxnSpPr/>
          <p:nvPr/>
        </p:nvCxnSpPr>
        <p:spPr>
          <a:xfrm flipV="1">
            <a:off x="3373621" y="5757879"/>
            <a:ext cx="390222" cy="13182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3373621" y="5529839"/>
            <a:ext cx="384931" cy="111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3415324" y="5225046"/>
            <a:ext cx="265552" cy="375772"/>
          </a:xfrm>
          <a:prstGeom prst="rect">
            <a:avLst/>
          </a:prstGeom>
          <a:noFill/>
        </p:spPr>
        <p:txBody>
          <a:bodyPr wrap="square" rtlCol="0">
            <a:spAutoFit/>
          </a:bodyPr>
          <a:lstStyle/>
          <a:p>
            <a:r>
              <a:rPr lang="de-DE" b="1" dirty="0" smtClean="0">
                <a:solidFill>
                  <a:schemeClr val="bg1"/>
                </a:solidFill>
              </a:rPr>
              <a:t>$</a:t>
            </a:r>
            <a:endParaRPr lang="de-DE" b="1" dirty="0">
              <a:solidFill>
                <a:schemeClr val="bg1"/>
              </a:solidFill>
            </a:endParaRPr>
          </a:p>
        </p:txBody>
      </p:sp>
      <p:sp>
        <p:nvSpPr>
          <p:cNvPr id="44" name="Textfeld 43"/>
          <p:cNvSpPr txBox="1"/>
          <p:nvPr/>
        </p:nvSpPr>
        <p:spPr>
          <a:xfrm>
            <a:off x="3433310" y="5810477"/>
            <a:ext cx="265552" cy="375772"/>
          </a:xfrm>
          <a:prstGeom prst="rect">
            <a:avLst/>
          </a:prstGeom>
          <a:noFill/>
        </p:spPr>
        <p:txBody>
          <a:bodyPr wrap="square" rtlCol="0">
            <a:spAutoFit/>
          </a:bodyPr>
          <a:lstStyle/>
          <a:p>
            <a:r>
              <a:rPr lang="de-DE" b="1" dirty="0" smtClean="0">
                <a:solidFill>
                  <a:schemeClr val="bg1"/>
                </a:solidFill>
              </a:rPr>
              <a:t>$</a:t>
            </a:r>
            <a:endParaRPr lang="de-DE" b="1" dirty="0">
              <a:solidFill>
                <a:schemeClr val="bg1"/>
              </a:solidFill>
            </a:endParaRPr>
          </a:p>
        </p:txBody>
      </p:sp>
      <p:sp>
        <p:nvSpPr>
          <p:cNvPr id="45" name="Smiley 44"/>
          <p:cNvSpPr/>
          <p:nvPr/>
        </p:nvSpPr>
        <p:spPr>
          <a:xfrm>
            <a:off x="5678940" y="4601224"/>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46" name="Smiley 45"/>
          <p:cNvSpPr/>
          <p:nvPr/>
        </p:nvSpPr>
        <p:spPr>
          <a:xfrm>
            <a:off x="6748315" y="4594941"/>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47" name="Textfeld 46"/>
          <p:cNvSpPr txBox="1"/>
          <p:nvPr/>
        </p:nvSpPr>
        <p:spPr>
          <a:xfrm>
            <a:off x="6208845" y="4383251"/>
            <a:ext cx="265552" cy="375772"/>
          </a:xfrm>
          <a:prstGeom prst="rect">
            <a:avLst/>
          </a:prstGeom>
          <a:noFill/>
        </p:spPr>
        <p:txBody>
          <a:bodyPr wrap="square" rtlCol="0">
            <a:spAutoFit/>
          </a:bodyPr>
          <a:lstStyle/>
          <a:p>
            <a:r>
              <a:rPr lang="de-DE" b="1" dirty="0" smtClean="0">
                <a:solidFill>
                  <a:schemeClr val="bg1"/>
                </a:solidFill>
              </a:rPr>
              <a:t>$</a:t>
            </a:r>
            <a:endParaRPr lang="de-DE" b="1" dirty="0">
              <a:solidFill>
                <a:schemeClr val="bg1"/>
              </a:solidFill>
            </a:endParaRPr>
          </a:p>
        </p:txBody>
      </p:sp>
      <p:cxnSp>
        <p:nvCxnSpPr>
          <p:cNvPr id="48" name="Gerade Verbindung mit Pfeil 47"/>
          <p:cNvCxnSpPr/>
          <p:nvPr/>
        </p:nvCxnSpPr>
        <p:spPr>
          <a:xfrm>
            <a:off x="6030821" y="4752579"/>
            <a:ext cx="640113" cy="45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Smiley 49"/>
          <p:cNvSpPr/>
          <p:nvPr/>
        </p:nvSpPr>
        <p:spPr>
          <a:xfrm>
            <a:off x="8536362" y="4594941"/>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51" name="Smiley 50"/>
          <p:cNvSpPr/>
          <p:nvPr/>
        </p:nvSpPr>
        <p:spPr>
          <a:xfrm>
            <a:off x="9605737" y="4588658"/>
            <a:ext cx="265552" cy="255438"/>
          </a:xfrm>
          <a:prstGeom prst="smileyFace">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28575">
                <a:solidFill>
                  <a:schemeClr val="tx1"/>
                </a:solidFill>
              </a:ln>
            </a:endParaRPr>
          </a:p>
        </p:txBody>
      </p:sp>
      <p:sp>
        <p:nvSpPr>
          <p:cNvPr id="52" name="Textfeld 51"/>
          <p:cNvSpPr txBox="1"/>
          <p:nvPr/>
        </p:nvSpPr>
        <p:spPr>
          <a:xfrm>
            <a:off x="8844590" y="4329063"/>
            <a:ext cx="1202315" cy="369332"/>
          </a:xfrm>
          <a:prstGeom prst="rect">
            <a:avLst/>
          </a:prstGeom>
          <a:noFill/>
        </p:spPr>
        <p:txBody>
          <a:bodyPr wrap="square" rtlCol="0">
            <a:spAutoFit/>
          </a:bodyPr>
          <a:lstStyle/>
          <a:p>
            <a:r>
              <a:rPr lang="de-DE" b="1" dirty="0" smtClean="0">
                <a:solidFill>
                  <a:schemeClr val="bg1"/>
                </a:solidFill>
              </a:rPr>
              <a:t>$ x 2</a:t>
            </a:r>
            <a:endParaRPr lang="de-DE" b="1" dirty="0">
              <a:solidFill>
                <a:schemeClr val="bg1"/>
              </a:solidFill>
            </a:endParaRPr>
          </a:p>
        </p:txBody>
      </p:sp>
      <p:cxnSp>
        <p:nvCxnSpPr>
          <p:cNvPr id="53" name="Gerade Verbindung mit Pfeil 52"/>
          <p:cNvCxnSpPr/>
          <p:nvPr/>
        </p:nvCxnSpPr>
        <p:spPr>
          <a:xfrm>
            <a:off x="8888243" y="4683583"/>
            <a:ext cx="640113" cy="45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flipH="1" flipV="1">
            <a:off x="8844590" y="4787827"/>
            <a:ext cx="640113" cy="75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131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lstStyle/>
          <a:p>
            <a:endParaRPr lang="de-DE"/>
          </a:p>
        </p:txBody>
      </p:sp>
      <p:pic>
        <p:nvPicPr>
          <p:cNvPr id="8" name="Picture 4" descr="http://static2.businessinsider.com/image/527c449ceab8ead545df1740/heres-a-jaw-dropping-satellite-image-of-typhoon-haiyan-as-it-approached-the-philippines.jpg"/>
          <p:cNvPicPr>
            <a:picLocks noChangeAspect="1" noChangeArrowheads="1"/>
          </p:cNvPicPr>
          <p:nvPr/>
        </p:nvPicPr>
        <p:blipFill rotWithShape="1">
          <a:blip r:embed="rId2">
            <a:extLst>
              <a:ext uri="{28A0092B-C50C-407E-A947-70E740481C1C}">
                <a14:useLocalDpi xmlns:a14="http://schemas.microsoft.com/office/drawing/2010/main" val="0"/>
              </a:ext>
            </a:extLst>
          </a:blip>
          <a:srcRect b="24696"/>
          <a:stretch/>
        </p:blipFill>
        <p:spPr bwMode="auto">
          <a:xfrm>
            <a:off x="0" y="0"/>
            <a:ext cx="12192000" cy="688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35270" y="362632"/>
            <a:ext cx="4401974" cy="584775"/>
          </a:xfrm>
          <a:prstGeom prst="rect">
            <a:avLst/>
          </a:prstGeom>
          <a:noFill/>
        </p:spPr>
        <p:txBody>
          <a:bodyPr wrap="none" rtlCol="0">
            <a:spAutoFit/>
          </a:bodyPr>
          <a:lstStyle/>
          <a:p>
            <a:r>
              <a:rPr lang="de-DE" sz="3200" b="1" i="1" dirty="0" err="1" smtClean="0">
                <a:solidFill>
                  <a:schemeClr val="bg1"/>
                </a:solidFill>
              </a:rPr>
              <a:t>Preliminary</a:t>
            </a:r>
            <a:r>
              <a:rPr lang="de-DE" sz="3200" b="1" dirty="0" smtClean="0">
                <a:solidFill>
                  <a:schemeClr val="bg1">
                    <a:lumMod val="85000"/>
                  </a:schemeClr>
                </a:solidFill>
              </a:rPr>
              <a:t> </a:t>
            </a:r>
            <a:r>
              <a:rPr lang="de-DE" sz="3200" b="1" i="1" dirty="0" err="1" smtClean="0">
                <a:solidFill>
                  <a:schemeClr val="bg1"/>
                </a:solidFill>
              </a:rPr>
              <a:t>Results</a:t>
            </a:r>
            <a:r>
              <a:rPr lang="de-DE" sz="3200" b="1" i="1" dirty="0" smtClean="0">
                <a:solidFill>
                  <a:schemeClr val="bg1"/>
                </a:solidFill>
              </a:rPr>
              <a:t> (1/2)</a:t>
            </a:r>
            <a:endParaRPr lang="de-DE" sz="2400" b="1" i="1" dirty="0">
              <a:solidFill>
                <a:schemeClr val="bg1"/>
              </a:solidFill>
            </a:endParaRPr>
          </a:p>
        </p:txBody>
      </p:sp>
      <p:sp>
        <p:nvSpPr>
          <p:cNvPr id="4" name="Textfeld 3"/>
          <p:cNvSpPr txBox="1"/>
          <p:nvPr/>
        </p:nvSpPr>
        <p:spPr>
          <a:xfrm>
            <a:off x="4020457" y="1190171"/>
            <a:ext cx="7467994" cy="4801314"/>
          </a:xfrm>
          <a:prstGeom prst="rect">
            <a:avLst/>
          </a:prstGeom>
          <a:noFill/>
        </p:spPr>
        <p:txBody>
          <a:bodyPr wrap="square" numCol="2" spcCol="360000" rtlCol="0">
            <a:spAutoFit/>
          </a:bodyPr>
          <a:lstStyle/>
          <a:p>
            <a:pPr algn="just"/>
            <a:r>
              <a:rPr lang="en-US" b="1" dirty="0" err="1" smtClean="0">
                <a:solidFill>
                  <a:schemeClr val="bg1"/>
                </a:solidFill>
              </a:rPr>
              <a:t>Altough</a:t>
            </a:r>
            <a:r>
              <a:rPr lang="en-US" b="1" dirty="0" smtClean="0">
                <a:solidFill>
                  <a:schemeClr val="bg1"/>
                </a:solidFill>
              </a:rPr>
              <a:t> we are still in the process of analyzing the data, we are still able to share some first insights from the solidarity game and the explorative study with children (see next page).</a:t>
            </a:r>
          </a:p>
          <a:p>
            <a:pPr algn="just"/>
            <a:r>
              <a:rPr lang="en-US" b="1" dirty="0" smtClean="0">
                <a:solidFill>
                  <a:schemeClr val="bg1"/>
                </a:solidFill>
              </a:rPr>
              <a:t>First examinations of the solidarity game showed decreasing levels of solidarity over time. Additionally we can observe that with additional levels of exposure to the typhoon (measured in destroyed </a:t>
            </a:r>
            <a:r>
              <a:rPr lang="en-US" b="1" dirty="0" err="1" smtClean="0">
                <a:solidFill>
                  <a:schemeClr val="bg1"/>
                </a:solidFill>
              </a:rPr>
              <a:t>housholds</a:t>
            </a:r>
            <a:r>
              <a:rPr lang="en-US" b="1" dirty="0" smtClean="0">
                <a:solidFill>
                  <a:schemeClr val="bg1"/>
                </a:solidFill>
              </a:rPr>
              <a:t> per </a:t>
            </a:r>
            <a:r>
              <a:rPr lang="en-US" b="1" dirty="0" err="1" smtClean="0">
                <a:solidFill>
                  <a:schemeClr val="bg1"/>
                </a:solidFill>
              </a:rPr>
              <a:t>housholds</a:t>
            </a:r>
            <a:r>
              <a:rPr lang="en-US" b="1" dirty="0" smtClean="0">
                <a:solidFill>
                  <a:schemeClr val="bg1"/>
                </a:solidFill>
              </a:rPr>
              <a:t> in a village) the levels of solidarity decrease, but at some point the levels go up again. Comparing this to the initial levels from 2012 we can see that the correlation with exposure increased, and therefore we also observe a high explanation power in fixed effects regressions. </a:t>
            </a:r>
          </a:p>
          <a:p>
            <a:pPr algn="just"/>
            <a:r>
              <a:rPr lang="en-US" b="1" dirty="0" smtClean="0">
                <a:solidFill>
                  <a:schemeClr val="bg1"/>
                </a:solidFill>
              </a:rPr>
              <a:t>We administer this structure of the effect of exposure to two kind of effects: income effects and group formation. We suspect that decreasing income levels that resulted from exposure lead to lower solidarity levels, but at a certain point people start „bonding together“ and surpass the income effects. </a:t>
            </a:r>
          </a:p>
          <a:p>
            <a:pPr algn="just"/>
            <a:r>
              <a:rPr lang="en-US" b="1" dirty="0" smtClean="0">
                <a:solidFill>
                  <a:schemeClr val="bg1"/>
                </a:solidFill>
              </a:rPr>
              <a:t>We are still in the process of validating these results.</a:t>
            </a:r>
          </a:p>
          <a:p>
            <a:pPr algn="just"/>
            <a:endParaRPr lang="en-US" b="1" dirty="0">
              <a:solidFill>
                <a:schemeClr val="bg1"/>
              </a:solidFill>
            </a:endParaRPr>
          </a:p>
        </p:txBody>
      </p:sp>
      <p:pic>
        <p:nvPicPr>
          <p:cNvPr id="5" name="Grafik 4"/>
          <p:cNvPicPr>
            <a:picLocks noChangeAspect="1"/>
          </p:cNvPicPr>
          <p:nvPr/>
        </p:nvPicPr>
        <p:blipFill>
          <a:blip r:embed="rId3"/>
          <a:stretch>
            <a:fillRect/>
          </a:stretch>
        </p:blipFill>
        <p:spPr>
          <a:xfrm>
            <a:off x="417556" y="1190171"/>
            <a:ext cx="3375117" cy="2452507"/>
          </a:xfrm>
          <a:prstGeom prst="rect">
            <a:avLst/>
          </a:prstGeom>
        </p:spPr>
      </p:pic>
      <p:pic>
        <p:nvPicPr>
          <p:cNvPr id="6" name="Grafik 5"/>
          <p:cNvPicPr>
            <a:picLocks noChangeAspect="1"/>
          </p:cNvPicPr>
          <p:nvPr/>
        </p:nvPicPr>
        <p:blipFill>
          <a:blip r:embed="rId4"/>
          <a:stretch>
            <a:fillRect/>
          </a:stretch>
        </p:blipFill>
        <p:spPr>
          <a:xfrm>
            <a:off x="417556" y="3714830"/>
            <a:ext cx="3375117" cy="2452507"/>
          </a:xfrm>
          <a:prstGeom prst="rect">
            <a:avLst/>
          </a:prstGeom>
        </p:spPr>
      </p:pic>
      <p:grpSp>
        <p:nvGrpSpPr>
          <p:cNvPr id="16" name="Gruppieren 15"/>
          <p:cNvGrpSpPr/>
          <p:nvPr/>
        </p:nvGrpSpPr>
        <p:grpSpPr>
          <a:xfrm>
            <a:off x="9926703" y="5469530"/>
            <a:ext cx="1561748" cy="937048"/>
            <a:chOff x="5155737" y="232021"/>
            <a:chExt cx="1561748" cy="937048"/>
          </a:xfrm>
          <a:scene3d>
            <a:camera prst="orthographicFront"/>
            <a:lightRig rig="threePt" dir="t">
              <a:rot lat="0" lon="0" rev="7500000"/>
            </a:lightRig>
          </a:scene3d>
        </p:grpSpPr>
        <p:sp>
          <p:nvSpPr>
            <p:cNvPr id="17" name="Rechteck 16">
              <a:hlinkClick r:id="rId5"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echteck 17"/>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5" action="ppaction://hlinksldjump"/>
                </a:rPr>
                <a:t>Back</a:t>
              </a:r>
              <a:endParaRPr lang="de-DE" sz="2100" b="1" kern="1200" dirty="0"/>
            </a:p>
          </p:txBody>
        </p:sp>
      </p:grpSp>
      <p:grpSp>
        <p:nvGrpSpPr>
          <p:cNvPr id="13" name="Gruppieren 12"/>
          <p:cNvGrpSpPr/>
          <p:nvPr/>
        </p:nvGrpSpPr>
        <p:grpSpPr>
          <a:xfrm>
            <a:off x="8228527" y="5482081"/>
            <a:ext cx="1561748" cy="937048"/>
            <a:chOff x="5155737" y="232021"/>
            <a:chExt cx="1561748" cy="937048"/>
          </a:xfrm>
          <a:scene3d>
            <a:camera prst="orthographicFront"/>
            <a:lightRig rig="threePt" dir="t">
              <a:rot lat="0" lon="0" rev="7500000"/>
            </a:lightRig>
          </a:scene3d>
        </p:grpSpPr>
        <p:sp>
          <p:nvSpPr>
            <p:cNvPr id="14" name="Rechteck 13">
              <a:hlinkClick r:id="rId6" action="ppaction://hlinksldjump" highlightClick="1"/>
            </p:cNvPr>
            <p:cNvSpPr/>
            <p:nvPr/>
          </p:nvSpPr>
          <p:spPr>
            <a:xfrm>
              <a:off x="5155737" y="232021"/>
              <a:ext cx="1561748" cy="937048"/>
            </a:xfrm>
            <a:prstGeom prst="rect">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Rechteck 14"/>
            <p:cNvSpPr/>
            <p:nvPr/>
          </p:nvSpPr>
          <p:spPr>
            <a:xfrm>
              <a:off x="5155737" y="232021"/>
              <a:ext cx="1561748" cy="9370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b="1" kern="1200" dirty="0" smtClean="0">
                  <a:hlinkClick r:id="rId6" action="ppaction://hlinksldjump"/>
                </a:rPr>
                <a:t>Next </a:t>
              </a:r>
              <a:r>
                <a:rPr lang="de-DE" sz="2100" b="1" kern="1200" dirty="0" err="1" smtClean="0">
                  <a:hlinkClick r:id="rId6" action="ppaction://hlinksldjump"/>
                </a:rPr>
                <a:t>page</a:t>
              </a:r>
              <a:endParaRPr lang="de-DE" sz="2100" b="1" kern="1200" dirty="0"/>
            </a:p>
          </p:txBody>
        </p:sp>
      </p:grpSp>
    </p:spTree>
    <p:extLst>
      <p:ext uri="{BB962C8B-B14F-4D97-AF65-F5344CB8AC3E}">
        <p14:creationId xmlns:p14="http://schemas.microsoft.com/office/powerpoint/2010/main" val="2623411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Rückblick">
  <a:themeElements>
    <a:clrScheme name="Benutzerdefiniert 5">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FFFFFF"/>
      </a:hlink>
      <a:folHlink>
        <a:srgbClr val="FFFFFF"/>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1725</Words>
  <Application>Microsoft Office PowerPoint</Application>
  <PresentationFormat>Breitbild</PresentationFormat>
  <Paragraphs>133</Paragraphs>
  <Slides>14</Slides>
  <Notes>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Calibri</vt:lpstr>
      <vt:lpstr>Calibri Light</vt:lpstr>
      <vt:lpstr>Rückblick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Philipps-Universität Marburg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Administrator</dc:creator>
  <cp:lastModifiedBy>Administrator</cp:lastModifiedBy>
  <cp:revision>157</cp:revision>
  <dcterms:created xsi:type="dcterms:W3CDTF">2016-07-23T07:48:03Z</dcterms:created>
  <dcterms:modified xsi:type="dcterms:W3CDTF">2017-04-27T19:43:39Z</dcterms:modified>
</cp:coreProperties>
</file>