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42808525" cy="30279975"/>
  <p:notesSz cx="9931400" cy="14363700"/>
  <p:defaultTex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rbriger, Markus" initials="F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4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068" autoAdjust="0"/>
  </p:normalViewPr>
  <p:slideViewPr>
    <p:cSldViewPr showGuides="1">
      <p:cViewPr>
        <p:scale>
          <a:sx n="40" d="100"/>
          <a:sy n="40" d="100"/>
        </p:scale>
        <p:origin x="-276" y="2466"/>
      </p:cViewPr>
      <p:guideLst>
        <p:guide orient="horz" pos="2053"/>
        <p:guide orient="horz" pos="16568"/>
        <p:guide orient="horz" pos="2960"/>
        <p:guide orient="horz" pos="10339"/>
        <p:guide pos="25957"/>
        <p:guide pos="978"/>
        <p:guide pos="13710"/>
      </p:guideLst>
    </p:cSldViewPr>
  </p:slideViewPr>
  <p:notesTextViewPr>
    <p:cViewPr>
      <p:scale>
        <a:sx n="100" d="100"/>
        <a:sy n="100" d="100"/>
      </p:scale>
      <p:origin x="0" y="0"/>
    </p:cViewPr>
  </p:notesTextViewPr>
  <p:gridSpacing cx="360045" cy="360045"/>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210641" y="9406422"/>
            <a:ext cx="36387247" cy="649056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6421279" y="17158652"/>
            <a:ext cx="29965968" cy="773821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842AE46-A94E-4676-9A14-811366A92F1B}" type="datetimeFigureOut">
              <a:rPr lang="de-DE" smtClean="0"/>
              <a:pPr/>
              <a:t>03.05.2017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DA4C30-E29D-4303-80BD-07C224F02387}"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42AE46-A94E-4676-9A14-811366A92F1B}" type="datetimeFigureOut">
              <a:rPr lang="de-DE" smtClean="0"/>
              <a:pPr/>
              <a:t>03.05.2017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DA4C30-E29D-4303-80BD-07C224F02387}"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02777623" y="7569995"/>
            <a:ext cx="31890862" cy="161268904"/>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090167" y="7569995"/>
            <a:ext cx="94973985" cy="161268904"/>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42AE46-A94E-4676-9A14-811366A92F1B}" type="datetimeFigureOut">
              <a:rPr lang="de-DE" smtClean="0"/>
              <a:pPr/>
              <a:t>03.05.2017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DA4C30-E29D-4303-80BD-07C224F02387}"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42AE46-A94E-4676-9A14-811366A92F1B}" type="datetimeFigureOut">
              <a:rPr lang="de-DE" smtClean="0"/>
              <a:pPr/>
              <a:t>03.05.2017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DA4C30-E29D-4303-80BD-07C224F02387}"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381580" y="19457691"/>
            <a:ext cx="36387247" cy="6013940"/>
          </a:xfrm>
        </p:spPr>
        <p:txBody>
          <a:bodyPr anchor="t"/>
          <a:lstStyle>
            <a:lvl1pPr algn="l">
              <a:defRPr sz="183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3381580" y="12833948"/>
            <a:ext cx="36387247" cy="6623743"/>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842AE46-A94E-4676-9A14-811366A92F1B}" type="datetimeFigureOut">
              <a:rPr lang="de-DE" smtClean="0"/>
              <a:pPr/>
              <a:t>03.05.2017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DA4C30-E29D-4303-80BD-07C224F02387}"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090167" y="44102223"/>
            <a:ext cx="63432425" cy="12473667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71236064" y="44102223"/>
            <a:ext cx="63432421" cy="12473667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842AE46-A94E-4676-9A14-811366A92F1B}" type="datetimeFigureOut">
              <a:rPr lang="de-DE" smtClean="0"/>
              <a:pPr/>
              <a:t>03.05.2017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BDA4C30-E29D-4303-80BD-07C224F02387}"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2140428" y="1212603"/>
            <a:ext cx="38527673" cy="5046662"/>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2140426" y="6777952"/>
            <a:ext cx="1891453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e-DE" smtClean="0"/>
              <a:t>Textmasterformate durch Klicken bearbeiten</a:t>
            </a:r>
          </a:p>
        </p:txBody>
      </p:sp>
      <p:sp>
        <p:nvSpPr>
          <p:cNvPr id="4" name="Inhaltsplatzhalter 3"/>
          <p:cNvSpPr>
            <a:spLocks noGrp="1"/>
          </p:cNvSpPr>
          <p:nvPr>
            <p:ph sz="half" idx="2"/>
          </p:nvPr>
        </p:nvSpPr>
        <p:spPr>
          <a:xfrm>
            <a:off x="2140426" y="9602678"/>
            <a:ext cx="1891453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21746138" y="6777952"/>
            <a:ext cx="1892196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e-DE" smtClean="0"/>
              <a:t>Textmasterformate durch Klicken bearbeiten</a:t>
            </a:r>
          </a:p>
        </p:txBody>
      </p:sp>
      <p:sp>
        <p:nvSpPr>
          <p:cNvPr id="6" name="Inhaltsplatzhalter 5"/>
          <p:cNvSpPr>
            <a:spLocks noGrp="1"/>
          </p:cNvSpPr>
          <p:nvPr>
            <p:ph sz="quarter" idx="4"/>
          </p:nvPr>
        </p:nvSpPr>
        <p:spPr>
          <a:xfrm>
            <a:off x="21746138" y="9602678"/>
            <a:ext cx="1892196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842AE46-A94E-4676-9A14-811366A92F1B}" type="datetimeFigureOut">
              <a:rPr lang="de-DE" smtClean="0"/>
              <a:pPr/>
              <a:t>03.05.2017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BDA4C30-E29D-4303-80BD-07C224F02387}"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842AE46-A94E-4676-9A14-811366A92F1B}" type="datetimeFigureOut">
              <a:rPr lang="de-DE" smtClean="0"/>
              <a:pPr/>
              <a:t>03.05.2017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BDA4C30-E29D-4303-80BD-07C224F02387}"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842AE46-A94E-4676-9A14-811366A92F1B}" type="datetimeFigureOut">
              <a:rPr lang="de-DE" smtClean="0"/>
              <a:pPr/>
              <a:t>03.05.2017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BDA4C30-E29D-4303-80BD-07C224F02387}"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140430" y="1205591"/>
            <a:ext cx="14083710" cy="5130774"/>
          </a:xfrm>
        </p:spPr>
        <p:txBody>
          <a:bodyPr anchor="b"/>
          <a:lstStyle>
            <a:lvl1pPr algn="l">
              <a:defRPr sz="9100" b="1"/>
            </a:lvl1pPr>
          </a:lstStyle>
          <a:p>
            <a:r>
              <a:rPr lang="de-DE" smtClean="0"/>
              <a:t>Titelmasterformat durch Klicken bearbeiten</a:t>
            </a:r>
            <a:endParaRPr lang="de-DE"/>
          </a:p>
        </p:txBody>
      </p:sp>
      <p:sp>
        <p:nvSpPr>
          <p:cNvPr id="3" name="Inhaltsplatzhalter 2"/>
          <p:cNvSpPr>
            <a:spLocks noGrp="1"/>
          </p:cNvSpPr>
          <p:nvPr>
            <p:ph idx="1"/>
          </p:nvPr>
        </p:nvSpPr>
        <p:spPr>
          <a:xfrm>
            <a:off x="16736946" y="1205594"/>
            <a:ext cx="23931154" cy="2584312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2140430" y="6336368"/>
            <a:ext cx="14083710" cy="20712346"/>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842AE46-A94E-4676-9A14-811366A92F1B}" type="datetimeFigureOut">
              <a:rPr lang="de-DE" smtClean="0"/>
              <a:pPr/>
              <a:t>03.05.2017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BDA4C30-E29D-4303-80BD-07C224F02387}"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0773" y="21195983"/>
            <a:ext cx="25685115" cy="2502306"/>
          </a:xfrm>
        </p:spPr>
        <p:txBody>
          <a:bodyPr anchor="b"/>
          <a:lstStyle>
            <a:lvl1pPr algn="l">
              <a:defRPr sz="9100" b="1"/>
            </a:lvl1pPr>
          </a:lstStyle>
          <a:p>
            <a:r>
              <a:rPr lang="de-DE" smtClean="0"/>
              <a:t>Titelmasterformat durch Klicken bearbeiten</a:t>
            </a:r>
            <a:endParaRPr lang="de-DE"/>
          </a:p>
        </p:txBody>
      </p:sp>
      <p:sp>
        <p:nvSpPr>
          <p:cNvPr id="3" name="Bildplatzhalter 2"/>
          <p:cNvSpPr>
            <a:spLocks noGrp="1"/>
          </p:cNvSpPr>
          <p:nvPr>
            <p:ph type="pic" idx="1"/>
          </p:nvPr>
        </p:nvSpPr>
        <p:spPr>
          <a:xfrm>
            <a:off x="8390773" y="2705573"/>
            <a:ext cx="25685115" cy="1816798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de-DE"/>
          </a:p>
        </p:txBody>
      </p:sp>
      <p:sp>
        <p:nvSpPr>
          <p:cNvPr id="4" name="Textplatzhalter 3"/>
          <p:cNvSpPr>
            <a:spLocks noGrp="1"/>
          </p:cNvSpPr>
          <p:nvPr>
            <p:ph type="body" sz="half" idx="2"/>
          </p:nvPr>
        </p:nvSpPr>
        <p:spPr>
          <a:xfrm>
            <a:off x="8390773" y="23698290"/>
            <a:ext cx="25685115" cy="355368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842AE46-A94E-4676-9A14-811366A92F1B}" type="datetimeFigureOut">
              <a:rPr lang="de-DE" smtClean="0"/>
              <a:pPr/>
              <a:t>03.05.2017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BDA4C30-E29D-4303-80BD-07C224F02387}"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140428" y="1212603"/>
            <a:ext cx="38527673" cy="5046662"/>
          </a:xfrm>
          <a:prstGeom prst="rect">
            <a:avLst/>
          </a:prstGeom>
        </p:spPr>
        <p:txBody>
          <a:bodyPr vert="horz" lIns="417643" tIns="208822" rIns="417643" bIns="208822"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2140428" y="7065330"/>
            <a:ext cx="38527673" cy="19983384"/>
          </a:xfrm>
          <a:prstGeom prst="rect">
            <a:avLst/>
          </a:prstGeom>
        </p:spPr>
        <p:txBody>
          <a:bodyPr vert="horz" lIns="417643" tIns="208822" rIns="417643" bIns="208822"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2140426" y="28065054"/>
            <a:ext cx="9988657" cy="1612129"/>
          </a:xfrm>
          <a:prstGeom prst="rect">
            <a:avLst/>
          </a:prstGeom>
        </p:spPr>
        <p:txBody>
          <a:bodyPr vert="horz" lIns="417643" tIns="208822" rIns="417643" bIns="208822" rtlCol="0" anchor="ctr"/>
          <a:lstStyle>
            <a:lvl1pPr algn="l">
              <a:defRPr sz="5500">
                <a:solidFill>
                  <a:schemeClr val="tx1">
                    <a:tint val="75000"/>
                  </a:schemeClr>
                </a:solidFill>
              </a:defRPr>
            </a:lvl1pPr>
          </a:lstStyle>
          <a:p>
            <a:fld id="{1842AE46-A94E-4676-9A14-811366A92F1B}" type="datetimeFigureOut">
              <a:rPr lang="de-DE" smtClean="0"/>
              <a:pPr/>
              <a:t>03.05.2017</a:t>
            </a:fld>
            <a:endParaRPr lang="de-DE"/>
          </a:p>
        </p:txBody>
      </p:sp>
      <p:sp>
        <p:nvSpPr>
          <p:cNvPr id="5" name="Fußzeilenplatzhalter 4"/>
          <p:cNvSpPr>
            <a:spLocks noGrp="1"/>
          </p:cNvSpPr>
          <p:nvPr>
            <p:ph type="ftr" sz="quarter" idx="3"/>
          </p:nvPr>
        </p:nvSpPr>
        <p:spPr>
          <a:xfrm>
            <a:off x="14626248" y="28065054"/>
            <a:ext cx="13556033" cy="1612129"/>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30679443" y="28065054"/>
            <a:ext cx="9988657" cy="1612129"/>
          </a:xfrm>
          <a:prstGeom prst="rect">
            <a:avLst/>
          </a:prstGeom>
        </p:spPr>
        <p:txBody>
          <a:bodyPr vert="horz" lIns="417643" tIns="208822" rIns="417643" bIns="208822" rtlCol="0" anchor="ctr"/>
          <a:lstStyle>
            <a:lvl1pPr algn="r">
              <a:defRPr sz="5500">
                <a:solidFill>
                  <a:schemeClr val="tx1">
                    <a:tint val="75000"/>
                  </a:schemeClr>
                </a:solidFill>
              </a:defRPr>
            </a:lvl1pPr>
          </a:lstStyle>
          <a:p>
            <a:fld id="{BBDA4C30-E29D-4303-80BD-07C224F02387}"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feld 58"/>
          <p:cNvSpPr txBox="1"/>
          <p:nvPr/>
        </p:nvSpPr>
        <p:spPr>
          <a:xfrm>
            <a:off x="1962715" y="15707617"/>
            <a:ext cx="12248268" cy="7294305"/>
          </a:xfrm>
          <a:prstGeom prst="rect">
            <a:avLst/>
          </a:prstGeom>
          <a:noFill/>
        </p:spPr>
        <p:txBody>
          <a:bodyPr wrap="square" numCol="1" spcCol="720000" rtlCol="0">
            <a:spAutoFit/>
          </a:bodyPr>
          <a:lstStyle/>
          <a:p>
            <a:r>
              <a:rPr lang="en-US" sz="3600" dirty="0" smtClean="0">
                <a:latin typeface="Verdana" panose="020B0604030504040204" pitchFamily="34" charset="0"/>
                <a:ea typeface="Verdana" panose="020B0604030504040204" pitchFamily="34" charset="0"/>
                <a:cs typeface="Verdana" panose="020B0604030504040204" pitchFamily="34" charset="0"/>
              </a:rPr>
              <a:t>Event </a:t>
            </a:r>
            <a:r>
              <a:rPr lang="en-US" sz="3600" dirty="0">
                <a:latin typeface="Verdana" panose="020B0604030504040204" pitchFamily="34" charset="0"/>
                <a:ea typeface="Verdana" panose="020B0604030504040204" pitchFamily="34" charset="0"/>
                <a:cs typeface="Verdana" panose="020B0604030504040204" pitchFamily="34" charset="0"/>
              </a:rPr>
              <a:t>Precipitation (R3d) and Antecedent </a:t>
            </a:r>
            <a:r>
              <a:rPr lang="en-US" sz="3600" dirty="0" smtClean="0">
                <a:latin typeface="Verdana" panose="020B0604030504040204" pitchFamily="34" charset="0"/>
                <a:ea typeface="Verdana" panose="020B0604030504040204" pitchFamily="34" charset="0"/>
                <a:cs typeface="Verdana" panose="020B0604030504040204" pitchFamily="34" charset="0"/>
              </a:rPr>
              <a:t>Precipitation Index (</a:t>
            </a:r>
            <a:r>
              <a:rPr lang="en-US" sz="3600" dirty="0">
                <a:latin typeface="Verdana" panose="020B0604030504040204" pitchFamily="34" charset="0"/>
                <a:ea typeface="Verdana" panose="020B0604030504040204" pitchFamily="34" charset="0"/>
                <a:cs typeface="Verdana" panose="020B0604030504040204" pitchFamily="34" charset="0"/>
              </a:rPr>
              <a:t>API) </a:t>
            </a:r>
            <a:r>
              <a:rPr lang="en-US" sz="3600" dirty="0" smtClean="0">
                <a:latin typeface="Verdana" panose="020B0604030504040204" pitchFamily="34" charset="0"/>
                <a:ea typeface="Verdana" panose="020B0604030504040204" pitchFamily="34" charset="0"/>
                <a:cs typeface="Verdana" panose="020B0604030504040204" pitchFamily="34" charset="0"/>
              </a:rPr>
              <a:t>of </a:t>
            </a:r>
            <a:r>
              <a:rPr lang="en-US" sz="3600" dirty="0" err="1" smtClean="0">
                <a:latin typeface="Verdana" panose="020B0604030504040204" pitchFamily="34" charset="0"/>
                <a:ea typeface="Verdana" panose="020B0604030504040204" pitchFamily="34" charset="0"/>
                <a:cs typeface="Verdana" panose="020B0604030504040204" pitchFamily="34" charset="0"/>
              </a:rPr>
              <a:t>Schröter</a:t>
            </a:r>
            <a:r>
              <a:rPr lang="en-US" sz="3600" dirty="0" smtClean="0">
                <a:latin typeface="Verdana" panose="020B0604030504040204" pitchFamily="34" charset="0"/>
                <a:ea typeface="Verdana" panose="020B0604030504040204" pitchFamily="34" charset="0"/>
                <a:cs typeface="Verdana" panose="020B0604030504040204" pitchFamily="34" charset="0"/>
              </a:rPr>
              <a:t> </a:t>
            </a:r>
            <a:r>
              <a:rPr lang="en-US" sz="3600" dirty="0">
                <a:latin typeface="Verdana" panose="020B0604030504040204" pitchFamily="34" charset="0"/>
                <a:ea typeface="Verdana" panose="020B0604030504040204" pitchFamily="34" charset="0"/>
                <a:cs typeface="Verdana" panose="020B0604030504040204" pitchFamily="34" charset="0"/>
              </a:rPr>
              <a:t>et </a:t>
            </a:r>
            <a:r>
              <a:rPr lang="en-US" sz="3600" dirty="0" smtClean="0">
                <a:latin typeface="Verdana" panose="020B0604030504040204" pitchFamily="34" charset="0"/>
                <a:ea typeface="Verdana" panose="020B0604030504040204" pitchFamily="34" charset="0"/>
                <a:cs typeface="Verdana" panose="020B0604030504040204" pitchFamily="34" charset="0"/>
              </a:rPr>
              <a:t>al. </a:t>
            </a:r>
            <a:r>
              <a:rPr lang="en-US" sz="3600" dirty="0">
                <a:latin typeface="Verdana" panose="020B0604030504040204" pitchFamily="34" charset="0"/>
                <a:ea typeface="Verdana" panose="020B0604030504040204" pitchFamily="34" charset="0"/>
                <a:cs typeface="Verdana" panose="020B0604030504040204" pitchFamily="34" charset="0"/>
              </a:rPr>
              <a:t>(</a:t>
            </a:r>
            <a:r>
              <a:rPr lang="en-US" sz="3600" dirty="0" smtClean="0">
                <a:latin typeface="Verdana" panose="020B0604030504040204" pitchFamily="34" charset="0"/>
                <a:ea typeface="Verdana" panose="020B0604030504040204" pitchFamily="34" charset="0"/>
                <a:cs typeface="Verdana" panose="020B0604030504040204" pitchFamily="34" charset="0"/>
              </a:rPr>
              <a:t>2015) for the analysis of river flooding:</a:t>
            </a:r>
            <a:endParaRPr lang="de-DE" sz="3600" dirty="0">
              <a:latin typeface="Verdana" panose="020B0604030504040204" pitchFamily="34" charset="0"/>
              <a:ea typeface="Verdana" panose="020B0604030504040204" pitchFamily="34" charset="0"/>
              <a:cs typeface="Verdana" panose="020B0604030504040204" pitchFamily="34" charset="0"/>
            </a:endParaRPr>
          </a:p>
          <a:p>
            <a:r>
              <a:rPr lang="en-US" sz="3600" dirty="0" smtClean="0">
                <a:latin typeface="Verdana" panose="020B0604030504040204" pitchFamily="34" charset="0"/>
                <a:ea typeface="Verdana" panose="020B0604030504040204" pitchFamily="34" charset="0"/>
                <a:cs typeface="Verdana" panose="020B0604030504040204" pitchFamily="34" charset="0"/>
              </a:rPr>
              <a:t>calculated </a:t>
            </a:r>
            <a:r>
              <a:rPr lang="en-US" sz="3600" dirty="0">
                <a:latin typeface="Verdana" panose="020B0604030504040204" pitchFamily="34" charset="0"/>
                <a:ea typeface="Verdana" panose="020B0604030504040204" pitchFamily="34" charset="0"/>
                <a:cs typeface="Verdana" panose="020B0604030504040204" pitchFamily="34" charset="0"/>
              </a:rPr>
              <a:t>with time series of precipitation at grid </a:t>
            </a:r>
            <a:r>
              <a:rPr lang="en-US" sz="3600" dirty="0" smtClean="0">
                <a:latin typeface="Verdana" panose="020B0604030504040204" pitchFamily="34" charset="0"/>
                <a:ea typeface="Verdana" panose="020B0604030504040204" pitchFamily="34" charset="0"/>
                <a:cs typeface="Verdana" panose="020B0604030504040204" pitchFamily="34" charset="0"/>
              </a:rPr>
              <a:t>points (</a:t>
            </a:r>
            <a:r>
              <a:rPr lang="en-US" sz="3600" dirty="0">
                <a:latin typeface="Verdana" panose="020B0604030504040204" pitchFamily="34" charset="0"/>
                <a:ea typeface="Verdana" panose="020B0604030504040204" pitchFamily="34" charset="0"/>
                <a:cs typeface="Verdana" panose="020B0604030504040204" pitchFamily="34" charset="0"/>
              </a:rPr>
              <a:t>REGNIE, </a:t>
            </a:r>
            <a:r>
              <a:rPr lang="en-US" sz="3600" dirty="0" err="1">
                <a:latin typeface="Verdana" panose="020B0604030504040204" pitchFamily="34" charset="0"/>
                <a:ea typeface="Verdana" panose="020B0604030504040204" pitchFamily="34" charset="0"/>
                <a:cs typeface="Verdana" panose="020B0604030504040204" pitchFamily="34" charset="0"/>
              </a:rPr>
              <a:t>Rauthe</a:t>
            </a:r>
            <a:r>
              <a:rPr lang="en-US" sz="3600" dirty="0">
                <a:latin typeface="Verdana" panose="020B0604030504040204" pitchFamily="34" charset="0"/>
                <a:ea typeface="Verdana" panose="020B0604030504040204" pitchFamily="34" charset="0"/>
                <a:cs typeface="Verdana" panose="020B0604030504040204" pitchFamily="34" charset="0"/>
              </a:rPr>
              <a:t> et al. </a:t>
            </a:r>
            <a:r>
              <a:rPr lang="en-US" sz="3600" dirty="0" smtClean="0">
                <a:latin typeface="Verdana" panose="020B0604030504040204" pitchFamily="34" charset="0"/>
                <a:ea typeface="Verdana" panose="020B0604030504040204" pitchFamily="34" charset="0"/>
                <a:cs typeface="Verdana" panose="020B0604030504040204" pitchFamily="34" charset="0"/>
              </a:rPr>
              <a:t>2013) within the Canal’s catchment.</a:t>
            </a:r>
          </a:p>
          <a:p>
            <a:r>
              <a:rPr lang="en-US" sz="3600" dirty="0" smtClean="0">
                <a:latin typeface="Verdana" panose="020B0604030504040204" pitchFamily="34" charset="0"/>
                <a:ea typeface="Verdana" panose="020B0604030504040204" pitchFamily="34" charset="0"/>
                <a:cs typeface="Verdana" panose="020B0604030504040204" pitchFamily="34" charset="0"/>
              </a:rPr>
              <a:t>1</a:t>
            </a:r>
            <a:r>
              <a:rPr lang="en-US" sz="3600" dirty="0">
                <a:latin typeface="Verdana" panose="020B0604030504040204" pitchFamily="34" charset="0"/>
                <a:ea typeface="Verdana" panose="020B0604030504040204" pitchFamily="34" charset="0"/>
                <a:cs typeface="Verdana" panose="020B0604030504040204" pitchFamily="34" charset="0"/>
              </a:rPr>
              <a:t>. </a:t>
            </a:r>
            <a:r>
              <a:rPr lang="en-US" sz="3600" dirty="0" smtClean="0">
                <a:latin typeface="Verdana" panose="020B0604030504040204" pitchFamily="34" charset="0"/>
                <a:ea typeface="Verdana" panose="020B0604030504040204" pitchFamily="34" charset="0"/>
                <a:cs typeface="Verdana" panose="020B0604030504040204" pitchFamily="34" charset="0"/>
              </a:rPr>
              <a:t>R3d: </a:t>
            </a:r>
            <a:r>
              <a:rPr lang="en-US" sz="3600" dirty="0">
                <a:latin typeface="Verdana" panose="020B0604030504040204" pitchFamily="34" charset="0"/>
                <a:ea typeface="Verdana" panose="020B0604030504040204" pitchFamily="34" charset="0"/>
                <a:cs typeface="Verdana" panose="020B0604030504040204" pitchFamily="34" charset="0"/>
              </a:rPr>
              <a:t>relative Maximum </a:t>
            </a:r>
            <a:r>
              <a:rPr lang="en-US" sz="3600" dirty="0" smtClean="0">
                <a:latin typeface="Verdana" panose="020B0604030504040204" pitchFamily="34" charset="0"/>
                <a:ea typeface="Verdana" panose="020B0604030504040204" pitchFamily="34" charset="0"/>
                <a:cs typeface="Verdana" panose="020B0604030504040204" pitchFamily="34" charset="0"/>
              </a:rPr>
              <a:t>of 3-day </a:t>
            </a:r>
            <a:r>
              <a:rPr lang="en-US" sz="3600" dirty="0">
                <a:latin typeface="Verdana" panose="020B0604030504040204" pitchFamily="34" charset="0"/>
                <a:ea typeface="Verdana" panose="020B0604030504040204" pitchFamily="34" charset="0"/>
                <a:cs typeface="Verdana" panose="020B0604030504040204" pitchFamily="34" charset="0"/>
              </a:rPr>
              <a:t>sum of </a:t>
            </a:r>
            <a:r>
              <a:rPr lang="en-US" sz="3600" dirty="0" smtClean="0">
                <a:latin typeface="Verdana" panose="020B0604030504040204" pitchFamily="34" charset="0"/>
                <a:ea typeface="Verdana" panose="020B0604030504040204" pitchFamily="34" charset="0"/>
                <a:cs typeface="Verdana" panose="020B0604030504040204" pitchFamily="34" charset="0"/>
              </a:rPr>
              <a:t>precipitation </a:t>
            </a:r>
            <a:endParaRPr lang="de-DE" sz="3600" dirty="0">
              <a:latin typeface="Verdana" panose="020B0604030504040204" pitchFamily="34" charset="0"/>
              <a:ea typeface="Verdana" panose="020B0604030504040204" pitchFamily="34" charset="0"/>
              <a:cs typeface="Verdana" panose="020B0604030504040204" pitchFamily="34" charset="0"/>
            </a:endParaRPr>
          </a:p>
          <a:p>
            <a:r>
              <a:rPr lang="en-US" sz="3600" dirty="0">
                <a:latin typeface="Verdana" panose="020B0604030504040204" pitchFamily="34" charset="0"/>
                <a:ea typeface="Verdana" panose="020B0604030504040204" pitchFamily="34" charset="0"/>
                <a:cs typeface="Verdana" panose="020B0604030504040204" pitchFamily="34" charset="0"/>
              </a:rPr>
              <a:t>2. </a:t>
            </a:r>
            <a:r>
              <a:rPr lang="en-US" sz="3600" dirty="0" smtClean="0">
                <a:latin typeface="Verdana" panose="020B0604030504040204" pitchFamily="34" charset="0"/>
                <a:ea typeface="Verdana" panose="020B0604030504040204" pitchFamily="34" charset="0"/>
                <a:cs typeface="Verdana" panose="020B0604030504040204" pitchFamily="34" charset="0"/>
              </a:rPr>
              <a:t>API: </a:t>
            </a:r>
            <a:r>
              <a:rPr lang="en-US" sz="3600" dirty="0">
                <a:latin typeface="Verdana" panose="020B0604030504040204" pitchFamily="34" charset="0"/>
                <a:ea typeface="Verdana" panose="020B0604030504040204" pitchFamily="34" charset="0"/>
                <a:cs typeface="Verdana" panose="020B0604030504040204" pitchFamily="34" charset="0"/>
              </a:rPr>
              <a:t>weighted 30-day sum of </a:t>
            </a:r>
            <a:r>
              <a:rPr lang="en-US" sz="3600" dirty="0" smtClean="0">
                <a:latin typeface="Verdana" panose="020B0604030504040204" pitchFamily="34" charset="0"/>
                <a:ea typeface="Verdana" panose="020B0604030504040204" pitchFamily="34" charset="0"/>
                <a:cs typeface="Verdana" panose="020B0604030504040204" pitchFamily="34" charset="0"/>
              </a:rPr>
              <a:t>precipitation before R3d event</a:t>
            </a:r>
            <a:endParaRPr lang="de-DE" sz="3600" dirty="0">
              <a:latin typeface="Verdana" panose="020B0604030504040204" pitchFamily="34" charset="0"/>
              <a:ea typeface="Verdana" panose="020B0604030504040204" pitchFamily="34" charset="0"/>
              <a:cs typeface="Verdana" panose="020B0604030504040204" pitchFamily="34" charset="0"/>
            </a:endParaRPr>
          </a:p>
          <a:p>
            <a:r>
              <a:rPr lang="en-US" sz="3600" dirty="0" smtClean="0">
                <a:latin typeface="Verdana" panose="020B0604030504040204" pitchFamily="34" charset="0"/>
                <a:ea typeface="Verdana" panose="020B0604030504040204" pitchFamily="34" charset="0"/>
                <a:cs typeface="Verdana" panose="020B0604030504040204" pitchFamily="34" charset="0"/>
              </a:rPr>
              <a:t>If </a:t>
            </a:r>
            <a:r>
              <a:rPr lang="en-US" sz="3600" dirty="0">
                <a:latin typeface="Verdana" panose="020B0604030504040204" pitchFamily="34" charset="0"/>
                <a:ea typeface="Verdana" panose="020B0604030504040204" pitchFamily="34" charset="0"/>
                <a:cs typeface="Verdana" panose="020B0604030504040204" pitchFamily="34" charset="0"/>
              </a:rPr>
              <a:t>either </a:t>
            </a:r>
            <a:r>
              <a:rPr lang="en-US" sz="3600" dirty="0" smtClean="0">
                <a:latin typeface="Verdana" panose="020B0604030504040204" pitchFamily="34" charset="0"/>
                <a:ea typeface="Verdana" panose="020B0604030504040204" pitchFamily="34" charset="0"/>
                <a:cs typeface="Verdana" panose="020B0604030504040204" pitchFamily="34" charset="0"/>
              </a:rPr>
              <a:t>R3d or API are </a:t>
            </a:r>
            <a:r>
              <a:rPr lang="en-US" sz="3600" dirty="0">
                <a:latin typeface="Verdana" panose="020B0604030504040204" pitchFamily="34" charset="0"/>
                <a:ea typeface="Verdana" panose="020B0604030504040204" pitchFamily="34" charset="0"/>
                <a:cs typeface="Verdana" panose="020B0604030504040204" pitchFamily="34" charset="0"/>
              </a:rPr>
              <a:t>larger than </a:t>
            </a:r>
            <a:r>
              <a:rPr lang="en-US" sz="3600" dirty="0" smtClean="0">
                <a:latin typeface="Verdana" panose="020B0604030504040204" pitchFamily="34" charset="0"/>
                <a:ea typeface="Verdana" panose="020B0604030504040204" pitchFamily="34" charset="0"/>
                <a:cs typeface="Verdana" panose="020B0604030504040204" pitchFamily="34" charset="0"/>
              </a:rPr>
              <a:t>their respective 5-year return value R3d</a:t>
            </a:r>
            <a:r>
              <a:rPr lang="en-US" sz="3600" baseline="30000" dirty="0" smtClean="0">
                <a:latin typeface="Verdana" panose="020B0604030504040204" pitchFamily="34" charset="0"/>
                <a:ea typeface="Verdana" panose="020B0604030504040204" pitchFamily="34" charset="0"/>
                <a:cs typeface="Verdana" panose="020B0604030504040204" pitchFamily="34" charset="0"/>
              </a:rPr>
              <a:t>5y</a:t>
            </a:r>
            <a:r>
              <a:rPr lang="en-US" sz="3600" dirty="0" smtClean="0">
                <a:latin typeface="Verdana" panose="020B0604030504040204" pitchFamily="34" charset="0"/>
                <a:ea typeface="Verdana" panose="020B0604030504040204" pitchFamily="34" charset="0"/>
                <a:cs typeface="Verdana" panose="020B0604030504040204" pitchFamily="34" charset="0"/>
              </a:rPr>
              <a:t> or API</a:t>
            </a:r>
            <a:r>
              <a:rPr lang="en-US" sz="3600" baseline="30000" dirty="0" smtClean="0">
                <a:latin typeface="Verdana" panose="020B0604030504040204" pitchFamily="34" charset="0"/>
                <a:ea typeface="Verdana" panose="020B0604030504040204" pitchFamily="34" charset="0"/>
                <a:cs typeface="Verdana" panose="020B0604030504040204" pitchFamily="34" charset="0"/>
              </a:rPr>
              <a:t>5y</a:t>
            </a:r>
            <a:r>
              <a:rPr lang="en-US" sz="3600" dirty="0" smtClean="0">
                <a:latin typeface="Verdana" panose="020B0604030504040204" pitchFamily="34" charset="0"/>
                <a:ea typeface="Verdana" panose="020B0604030504040204" pitchFamily="34" charset="0"/>
                <a:cs typeface="Verdana" panose="020B0604030504040204" pitchFamily="34" charset="0"/>
              </a:rPr>
              <a:t>, </a:t>
            </a:r>
            <a:r>
              <a:rPr lang="en-US" sz="3600" dirty="0">
                <a:latin typeface="Verdana" panose="020B0604030504040204" pitchFamily="34" charset="0"/>
                <a:ea typeface="Verdana" panose="020B0604030504040204" pitchFamily="34" charset="0"/>
                <a:cs typeface="Verdana" panose="020B0604030504040204" pitchFamily="34" charset="0"/>
              </a:rPr>
              <a:t>then </a:t>
            </a:r>
            <a:r>
              <a:rPr lang="en-US" sz="3600" dirty="0" smtClean="0">
                <a:latin typeface="Verdana" panose="020B0604030504040204" pitchFamily="34" charset="0"/>
                <a:ea typeface="Verdana" panose="020B0604030504040204" pitchFamily="34" charset="0"/>
                <a:cs typeface="Verdana" panose="020B0604030504040204" pitchFamily="34" charset="0"/>
              </a:rPr>
              <a:t>increased inflow to the Canal is expected</a:t>
            </a:r>
            <a:r>
              <a:rPr lang="en-US" sz="3600" dirty="0">
                <a:latin typeface="Verdana" panose="020B0604030504040204" pitchFamily="34" charset="0"/>
                <a:ea typeface="Verdana" panose="020B0604030504040204" pitchFamily="34" charset="0"/>
                <a:cs typeface="Verdana" panose="020B0604030504040204" pitchFamily="34" charset="0"/>
              </a:rPr>
              <a:t>. </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grpSp>
        <p:nvGrpSpPr>
          <p:cNvPr id="2" name="Gruppieren 1"/>
          <p:cNvGrpSpPr/>
          <p:nvPr/>
        </p:nvGrpSpPr>
        <p:grpSpPr>
          <a:xfrm>
            <a:off x="1553080" y="4989564"/>
            <a:ext cx="19449167" cy="794394"/>
            <a:chOff x="1098549" y="8710353"/>
            <a:chExt cx="9004244" cy="1123079"/>
          </a:xfrm>
        </p:grpSpPr>
        <p:sp>
          <p:nvSpPr>
            <p:cNvPr id="48" name="Textfeld 47"/>
            <p:cNvSpPr txBox="1"/>
            <p:nvPr/>
          </p:nvSpPr>
          <p:spPr>
            <a:xfrm>
              <a:off x="1098549" y="8710353"/>
              <a:ext cx="9000000" cy="1000778"/>
            </a:xfrm>
            <a:prstGeom prst="rect">
              <a:avLst/>
            </a:prstGeom>
            <a:noFill/>
          </p:spPr>
          <p:txBody>
            <a:bodyPr wrap="square" rtlCol="0">
              <a:spAutoFit/>
            </a:bodyPr>
            <a:lstStyle/>
            <a:p>
              <a:r>
                <a:rPr lang="en-GB" sz="40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The </a:t>
              </a:r>
              <a:r>
                <a:rPr lang="en-GB" sz="4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Kiel Canal</a:t>
              </a:r>
            </a:p>
          </p:txBody>
        </p:sp>
        <p:cxnSp>
          <p:nvCxnSpPr>
            <p:cNvPr id="52" name="Gerade Verbindung 51"/>
            <p:cNvCxnSpPr/>
            <p:nvPr/>
          </p:nvCxnSpPr>
          <p:spPr>
            <a:xfrm>
              <a:off x="1098549" y="9826167"/>
              <a:ext cx="9004244" cy="7265"/>
            </a:xfrm>
            <a:prstGeom prst="line">
              <a:avLst/>
            </a:prstGeom>
            <a:ln w="57150">
              <a:solidFill>
                <a:srgbClr val="324F6F"/>
              </a:solidFill>
            </a:ln>
            <a:effectLst/>
          </p:spPr>
          <p:style>
            <a:lnRef idx="2">
              <a:schemeClr val="dk1"/>
            </a:lnRef>
            <a:fillRef idx="0">
              <a:schemeClr val="dk1"/>
            </a:fillRef>
            <a:effectRef idx="1">
              <a:schemeClr val="dk1"/>
            </a:effectRef>
            <a:fontRef idx="minor">
              <a:schemeClr val="tx1"/>
            </a:fontRef>
          </p:style>
        </p:cxnSp>
      </p:grpSp>
      <p:grpSp>
        <p:nvGrpSpPr>
          <p:cNvPr id="5" name="Gruppieren 4"/>
          <p:cNvGrpSpPr/>
          <p:nvPr/>
        </p:nvGrpSpPr>
        <p:grpSpPr>
          <a:xfrm>
            <a:off x="1537910" y="14741852"/>
            <a:ext cx="19464337" cy="738884"/>
            <a:chOff x="832185" y="20929189"/>
            <a:chExt cx="28377357" cy="722131"/>
          </a:xfrm>
        </p:grpSpPr>
        <p:sp>
          <p:nvSpPr>
            <p:cNvPr id="46" name="Textfeld 45"/>
            <p:cNvSpPr txBox="1"/>
            <p:nvPr/>
          </p:nvSpPr>
          <p:spPr>
            <a:xfrm>
              <a:off x="832185" y="20929189"/>
              <a:ext cx="28080001" cy="691836"/>
            </a:xfrm>
            <a:prstGeom prst="rect">
              <a:avLst/>
            </a:prstGeom>
            <a:noFill/>
          </p:spPr>
          <p:txBody>
            <a:bodyPr wrap="square" rtlCol="0">
              <a:spAutoFit/>
            </a:bodyPr>
            <a:lstStyle/>
            <a:p>
              <a:r>
                <a:rPr lang="en-GB" sz="40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Determination of high inflow</a:t>
              </a:r>
            </a:p>
          </p:txBody>
        </p:sp>
        <p:cxnSp>
          <p:nvCxnSpPr>
            <p:cNvPr id="56" name="Gerade Verbindung 55"/>
            <p:cNvCxnSpPr/>
            <p:nvPr/>
          </p:nvCxnSpPr>
          <p:spPr>
            <a:xfrm>
              <a:off x="836932" y="21651320"/>
              <a:ext cx="28372610" cy="0"/>
            </a:xfrm>
            <a:prstGeom prst="line">
              <a:avLst/>
            </a:prstGeom>
            <a:ln w="57150">
              <a:solidFill>
                <a:srgbClr val="324F6F"/>
              </a:solidFill>
            </a:ln>
            <a:effectLst/>
          </p:spPr>
          <p:style>
            <a:lnRef idx="2">
              <a:schemeClr val="dk1"/>
            </a:lnRef>
            <a:fillRef idx="0">
              <a:schemeClr val="dk1"/>
            </a:fillRef>
            <a:effectRef idx="1">
              <a:schemeClr val="dk1"/>
            </a:effectRef>
            <a:fontRef idx="minor">
              <a:schemeClr val="tx1"/>
            </a:fontRef>
          </p:style>
        </p:cxnSp>
      </p:grpSp>
      <p:sp>
        <p:nvSpPr>
          <p:cNvPr id="49" name="Textfeld 48"/>
          <p:cNvSpPr txBox="1"/>
          <p:nvPr/>
        </p:nvSpPr>
        <p:spPr>
          <a:xfrm>
            <a:off x="21764306" y="5041582"/>
            <a:ext cx="10801351" cy="707886"/>
          </a:xfrm>
          <a:prstGeom prst="rect">
            <a:avLst/>
          </a:prstGeom>
          <a:noFill/>
        </p:spPr>
        <p:txBody>
          <a:bodyPr wrap="square" rtlCol="0">
            <a:spAutoFit/>
          </a:bodyPr>
          <a:lstStyle/>
          <a:p>
            <a:r>
              <a:rPr lang="en-US" sz="4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40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Influences on </a:t>
            </a:r>
            <a:r>
              <a:rPr lang="en-US" sz="4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a:t>
            </a:r>
            <a:r>
              <a:rPr lang="en-US" sz="40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anal </a:t>
            </a:r>
            <a:r>
              <a:rPr lang="en-US" sz="4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w</a:t>
            </a:r>
            <a:r>
              <a:rPr lang="en-US" sz="40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ater </a:t>
            </a:r>
            <a:r>
              <a:rPr lang="en-US" sz="4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l</a:t>
            </a:r>
            <a:r>
              <a:rPr lang="en-US" sz="40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evels</a:t>
            </a:r>
            <a:r>
              <a:rPr lang="en-GB" sz="40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en-GB" sz="4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8" name="Textfeld 57"/>
          <p:cNvSpPr txBox="1"/>
          <p:nvPr/>
        </p:nvSpPr>
        <p:spPr>
          <a:xfrm>
            <a:off x="1584645" y="6055221"/>
            <a:ext cx="10031335" cy="8402300"/>
          </a:xfrm>
          <a:prstGeom prst="rect">
            <a:avLst/>
          </a:prstGeom>
          <a:noFill/>
        </p:spPr>
        <p:txBody>
          <a:bodyPr wrap="square" numCol="1" spcCol="720000" rtlCol="0">
            <a:spAutoFit/>
          </a:bodyPr>
          <a:lstStyle/>
          <a:p>
            <a:pPr marL="571500" indent="-571500">
              <a:buFont typeface="Arial" panose="020B0604020202020204" pitchFamily="34" charset="0"/>
              <a:buChar char="•"/>
            </a:pPr>
            <a:r>
              <a:rPr lang="en-US" sz="3600" dirty="0" smtClean="0">
                <a:latin typeface="Verdana" panose="020B0604030504040204" pitchFamily="34" charset="0"/>
                <a:ea typeface="Verdana" panose="020B0604030504040204" pitchFamily="34" charset="0"/>
                <a:cs typeface="Verdana" panose="020B0604030504040204" pitchFamily="34" charset="0"/>
              </a:rPr>
              <a:t>most frequented artificial waterway in the world</a:t>
            </a:r>
          </a:p>
          <a:p>
            <a:pPr marL="571500" indent="-571500">
              <a:buFont typeface="Arial" panose="020B0604020202020204" pitchFamily="34" charset="0"/>
              <a:buChar char="•"/>
            </a:pPr>
            <a:r>
              <a:rPr lang="en-US" sz="3600" dirty="0" smtClean="0">
                <a:latin typeface="Verdana" panose="020B0604030504040204" pitchFamily="34" charset="0"/>
                <a:ea typeface="Verdana" panose="020B0604030504040204" pitchFamily="34" charset="0"/>
                <a:cs typeface="Verdana" panose="020B0604030504040204" pitchFamily="34" charset="0"/>
              </a:rPr>
              <a:t>connects the North Sea and the Baltic Sea (see Fig. 1) </a:t>
            </a:r>
          </a:p>
          <a:p>
            <a:pPr marL="571500" indent="-571500">
              <a:buFont typeface="Arial" panose="020B0604020202020204" pitchFamily="34" charset="0"/>
              <a:buChar char="•"/>
            </a:pPr>
            <a:r>
              <a:rPr lang="en-US" sz="3600" dirty="0" smtClean="0">
                <a:latin typeface="Verdana" panose="020B0604030504040204" pitchFamily="34" charset="0"/>
                <a:ea typeface="Verdana" panose="020B0604030504040204" pitchFamily="34" charset="0"/>
                <a:cs typeface="Verdana" panose="020B0604030504040204" pitchFamily="34" charset="0"/>
              </a:rPr>
              <a:t>receives its water from a catchment with an area of 1580 km</a:t>
            </a:r>
            <a:r>
              <a:rPr lang="en-US" sz="3600" b="1" baseline="30000" dirty="0" smtClean="0">
                <a:latin typeface="Verdana" panose="020B0604030504040204" pitchFamily="34" charset="0"/>
                <a:ea typeface="Verdana" panose="020B0604030504040204" pitchFamily="34" charset="0"/>
                <a:cs typeface="Verdana" panose="020B0604030504040204" pitchFamily="34" charset="0"/>
              </a:rPr>
              <a:t>2</a:t>
            </a:r>
            <a:r>
              <a:rPr lang="en-US" sz="3600" dirty="0" smtClean="0">
                <a:latin typeface="Verdana" panose="020B0604030504040204" pitchFamily="34" charset="0"/>
                <a:ea typeface="Verdana" panose="020B0604030504040204" pitchFamily="34" charset="0"/>
                <a:cs typeface="Verdana" panose="020B0604030504040204" pitchFamily="34" charset="0"/>
              </a:rPr>
              <a:t> </a:t>
            </a:r>
          </a:p>
          <a:p>
            <a:pPr marL="571500" indent="-571500">
              <a:buFont typeface="Arial" panose="020B0604020202020204" pitchFamily="34" charset="0"/>
              <a:buChar char="•"/>
            </a:pPr>
            <a:r>
              <a:rPr lang="en-US" sz="3600" dirty="0" smtClean="0">
                <a:latin typeface="Verdana" panose="020B0604030504040204" pitchFamily="34" charset="0"/>
                <a:ea typeface="Verdana" panose="020B0604030504040204" pitchFamily="34" charset="0"/>
                <a:cs typeface="Verdana" panose="020B0604030504040204" pitchFamily="34" charset="0"/>
              </a:rPr>
              <a:t>Canal’s water levels may only vary between 4.80 m and 5.40 m above gauge height, otherwise shipping is reduced or even ceased. 20 of these problematic water levels were observed between 1979 and 2012.</a:t>
            </a:r>
          </a:p>
          <a:p>
            <a:pPr marL="571500" indent="-571500">
              <a:buFont typeface="Arial" panose="020B0604020202020204" pitchFamily="34" charset="0"/>
              <a:buChar char="•"/>
            </a:pPr>
            <a:r>
              <a:rPr lang="en-US" sz="3600" dirty="0" smtClean="0">
                <a:latin typeface="Verdana" panose="020B0604030504040204" pitchFamily="34" charset="0"/>
                <a:ea typeface="Verdana" panose="020B0604030504040204" pitchFamily="34" charset="0"/>
                <a:cs typeface="Verdana" panose="020B0604030504040204" pitchFamily="34" charset="0"/>
              </a:rPr>
              <a:t>The responsible waterway authority </a:t>
            </a:r>
            <a:r>
              <a:rPr lang="en-US" sz="3600" smtClean="0">
                <a:latin typeface="Verdana" panose="020B0604030504040204" pitchFamily="34" charset="0"/>
                <a:ea typeface="Verdana" panose="020B0604030504040204" pitchFamily="34" charset="0"/>
                <a:cs typeface="Verdana" panose="020B0604030504040204" pitchFamily="34" charset="0"/>
              </a:rPr>
              <a:t>lowers Kiel Canal’s </a:t>
            </a:r>
            <a:r>
              <a:rPr lang="en-US" sz="3600" dirty="0" smtClean="0">
                <a:latin typeface="Verdana" panose="020B0604030504040204" pitchFamily="34" charset="0"/>
                <a:ea typeface="Verdana" panose="020B0604030504040204" pitchFamily="34" charset="0"/>
                <a:cs typeface="Verdana" panose="020B0604030504040204" pitchFamily="34" charset="0"/>
              </a:rPr>
              <a:t>water levels in advance, if high inflow is expected.</a:t>
            </a:r>
            <a:endParaRPr lang="de-DE" sz="3600" dirty="0">
              <a:latin typeface="Arial" panose="020B0604020202020204" pitchFamily="34" charset="0"/>
              <a:cs typeface="Arial" panose="020B0604020202020204" pitchFamily="34" charset="0"/>
            </a:endParaRPr>
          </a:p>
        </p:txBody>
      </p:sp>
      <p:grpSp>
        <p:nvGrpSpPr>
          <p:cNvPr id="8" name="Gruppieren 7"/>
          <p:cNvGrpSpPr/>
          <p:nvPr/>
        </p:nvGrpSpPr>
        <p:grpSpPr>
          <a:xfrm>
            <a:off x="31846737" y="26752863"/>
            <a:ext cx="9360000" cy="781054"/>
            <a:chOff x="20181743" y="35714528"/>
            <a:chExt cx="9000000" cy="1104220"/>
          </a:xfrm>
        </p:grpSpPr>
        <p:sp>
          <p:nvSpPr>
            <p:cNvPr id="65" name="Textfeld 64"/>
            <p:cNvSpPr txBox="1"/>
            <p:nvPr/>
          </p:nvSpPr>
          <p:spPr>
            <a:xfrm>
              <a:off x="20181743" y="35714528"/>
              <a:ext cx="9000000" cy="1000779"/>
            </a:xfrm>
            <a:prstGeom prst="rect">
              <a:avLst/>
            </a:prstGeom>
            <a:noFill/>
          </p:spPr>
          <p:txBody>
            <a:bodyPr wrap="square" rtlCol="0">
              <a:spAutoFit/>
            </a:bodyPr>
            <a:lstStyle/>
            <a:p>
              <a:r>
                <a:rPr lang="en-GB" sz="40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Contact</a:t>
              </a:r>
            </a:p>
          </p:txBody>
        </p:sp>
        <p:cxnSp>
          <p:nvCxnSpPr>
            <p:cNvPr id="67" name="Gerade Verbindung 66"/>
            <p:cNvCxnSpPr/>
            <p:nvPr/>
          </p:nvCxnSpPr>
          <p:spPr>
            <a:xfrm>
              <a:off x="20181743" y="36818748"/>
              <a:ext cx="9000000" cy="0"/>
            </a:xfrm>
            <a:prstGeom prst="line">
              <a:avLst/>
            </a:prstGeom>
            <a:ln w="57150">
              <a:solidFill>
                <a:srgbClr val="324F6F"/>
              </a:solidFill>
            </a:ln>
            <a:effectLst/>
          </p:spPr>
          <p:style>
            <a:lnRef idx="2">
              <a:schemeClr val="dk1"/>
            </a:lnRef>
            <a:fillRef idx="0">
              <a:schemeClr val="dk1"/>
            </a:fillRef>
            <a:effectRef idx="1">
              <a:schemeClr val="dk1"/>
            </a:effectRef>
            <a:fontRef idx="minor">
              <a:schemeClr val="tx1"/>
            </a:fontRef>
          </p:style>
        </p:cxnSp>
      </p:grpSp>
      <p:sp>
        <p:nvSpPr>
          <p:cNvPr id="66" name="Textfeld 65"/>
          <p:cNvSpPr txBox="1"/>
          <p:nvPr/>
        </p:nvSpPr>
        <p:spPr>
          <a:xfrm>
            <a:off x="1954216" y="24293512"/>
            <a:ext cx="39409466" cy="2529304"/>
          </a:xfrm>
          <a:prstGeom prst="rect">
            <a:avLst/>
          </a:prstGeom>
          <a:noFill/>
        </p:spPr>
        <p:txBody>
          <a:bodyPr wrap="square" numCol="4" spcCol="720000" rtlCol="0">
            <a:noAutofit/>
          </a:bodyPr>
          <a:lstStyle/>
          <a:p>
            <a:r>
              <a:rPr lang="en-US" sz="3600" dirty="0" smtClean="0">
                <a:latin typeface="Verdana" panose="020B0604030504040204" pitchFamily="34" charset="0"/>
                <a:ea typeface="Verdana" panose="020B0604030504040204" pitchFamily="34" charset="0"/>
                <a:cs typeface="Verdana" panose="020B0604030504040204" pitchFamily="34" charset="0"/>
              </a:rPr>
              <a:t>The potential of critical situations in the past was calculated by combining the indices for high inflow and elevated tidal low water of the Elbe River. Occurrences were compared with the recordings of the responsible waterway authority. Most observed events can be explained, but additional dates for problematic canal water levels were determined. These  events were possibly prevented by  lowering the canal’s water levels in advance of expected high inflow. </a:t>
            </a:r>
          </a:p>
          <a:p>
            <a:r>
              <a:rPr lang="en-US" sz="3600" dirty="0" smtClean="0">
                <a:latin typeface="Verdana" panose="020B0604030504040204" pitchFamily="34" charset="0"/>
                <a:ea typeface="Verdana" panose="020B0604030504040204" pitchFamily="34" charset="0"/>
                <a:cs typeface="Verdana" panose="020B0604030504040204" pitchFamily="34" charset="0"/>
              </a:rPr>
              <a:t>Future sea level rise will shorten time periods during which discharge is possible, and therefore the regulation of Kiel Canal’s water levels will become more difficult. </a:t>
            </a:r>
          </a:p>
          <a:p>
            <a:pPr algn="just">
              <a:lnSpc>
                <a:spcPct val="114000"/>
              </a:lnSpc>
              <a:spcBef>
                <a:spcPts val="600"/>
              </a:spcBef>
              <a:spcAft>
                <a:spcPts val="600"/>
              </a:spcAft>
            </a:pPr>
            <a:endParaRPr lang="en-GB" sz="3600"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114000"/>
              </a:lnSpc>
              <a:spcBef>
                <a:spcPts val="600"/>
              </a:spcBef>
              <a:spcAft>
                <a:spcPts val="600"/>
              </a:spcAft>
            </a:pPr>
            <a:endParaRPr lang="en-GB" sz="3600"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114000"/>
              </a:lnSpc>
              <a:spcBef>
                <a:spcPts val="600"/>
              </a:spcBef>
              <a:spcAft>
                <a:spcPts val="600"/>
              </a:spcAft>
            </a:pPr>
            <a:endParaRPr lang="en-GB" sz="3600"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pieren 6"/>
          <p:cNvGrpSpPr/>
          <p:nvPr/>
        </p:nvGrpSpPr>
        <p:grpSpPr>
          <a:xfrm>
            <a:off x="1541166" y="23421038"/>
            <a:ext cx="30242803" cy="838203"/>
            <a:chOff x="15651679" y="28038332"/>
            <a:chExt cx="9000435" cy="700067"/>
          </a:xfrm>
        </p:grpSpPr>
        <p:sp>
          <p:nvSpPr>
            <p:cNvPr id="70" name="Textfeld 69"/>
            <p:cNvSpPr txBox="1"/>
            <p:nvPr/>
          </p:nvSpPr>
          <p:spPr>
            <a:xfrm>
              <a:off x="15652114" y="28038332"/>
              <a:ext cx="9000000" cy="591227"/>
            </a:xfrm>
            <a:prstGeom prst="rect">
              <a:avLst/>
            </a:prstGeom>
            <a:noFill/>
          </p:spPr>
          <p:txBody>
            <a:bodyPr wrap="square" rtlCol="0">
              <a:spAutoFit/>
            </a:bodyPr>
            <a:lstStyle/>
            <a:p>
              <a:r>
                <a:rPr lang="en-GB" sz="40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Summary</a:t>
              </a:r>
            </a:p>
          </p:txBody>
        </p:sp>
        <p:cxnSp>
          <p:nvCxnSpPr>
            <p:cNvPr id="71" name="Gerade Verbindung 70"/>
            <p:cNvCxnSpPr/>
            <p:nvPr/>
          </p:nvCxnSpPr>
          <p:spPr>
            <a:xfrm>
              <a:off x="15651679" y="28727554"/>
              <a:ext cx="8839098" cy="10845"/>
            </a:xfrm>
            <a:prstGeom prst="line">
              <a:avLst/>
            </a:prstGeom>
            <a:ln w="57150">
              <a:solidFill>
                <a:srgbClr val="324F6F"/>
              </a:solidFill>
            </a:ln>
            <a:effectLst/>
          </p:spPr>
          <p:style>
            <a:lnRef idx="2">
              <a:schemeClr val="dk1"/>
            </a:lnRef>
            <a:fillRef idx="0">
              <a:schemeClr val="dk1"/>
            </a:fillRef>
            <a:effectRef idx="1">
              <a:schemeClr val="dk1"/>
            </a:effectRef>
            <a:fontRef idx="minor">
              <a:schemeClr val="tx1"/>
            </a:fontRef>
          </p:style>
        </p:cxnSp>
      </p:grpSp>
      <p:sp>
        <p:nvSpPr>
          <p:cNvPr id="74" name="Textfeld 73"/>
          <p:cNvSpPr txBox="1"/>
          <p:nvPr/>
        </p:nvSpPr>
        <p:spPr>
          <a:xfrm>
            <a:off x="-4800" y="3237420"/>
            <a:ext cx="42822000" cy="360000"/>
          </a:xfrm>
          <a:prstGeom prst="rect">
            <a:avLst/>
          </a:prstGeom>
          <a:solidFill>
            <a:srgbClr val="324F6F"/>
          </a:solidFill>
        </p:spPr>
        <p:txBody>
          <a:bodyPr wrap="square" rtlCol="0">
            <a:spAutoFit/>
          </a:bodyPr>
          <a:lstStyle/>
          <a:p>
            <a:endParaRPr lang="de-DE" dirty="0"/>
          </a:p>
        </p:txBody>
      </p:sp>
      <p:sp>
        <p:nvSpPr>
          <p:cNvPr id="77" name="Textfeld 76"/>
          <p:cNvSpPr txBox="1"/>
          <p:nvPr/>
        </p:nvSpPr>
        <p:spPr>
          <a:xfrm>
            <a:off x="16164957" y="-2580"/>
            <a:ext cx="26640000" cy="3240000"/>
          </a:xfrm>
          <a:prstGeom prst="rect">
            <a:avLst/>
          </a:prstGeom>
          <a:solidFill>
            <a:schemeClr val="bg1">
              <a:lumMod val="85000"/>
            </a:schemeClr>
          </a:solidFill>
        </p:spPr>
        <p:txBody>
          <a:bodyPr wrap="square" lIns="720000" tIns="360000" rIns="1260000" bIns="360000" rtlCol="0" anchor="ctr" anchorCtr="1">
            <a:noAutofit/>
          </a:bodyPr>
          <a:lstStyle/>
          <a:p>
            <a:r>
              <a:rPr lang="en-US" sz="8000" dirty="0"/>
              <a:t>Kiel Canal: Past and future threats for shipping resulting </a:t>
            </a:r>
            <a:r>
              <a:rPr lang="en-US" sz="8000" dirty="0" smtClean="0"/>
              <a:t>from precipitation</a:t>
            </a:r>
            <a:r>
              <a:rPr lang="en-US" sz="8000" dirty="0"/>
              <a:t>, wind surge and sea level rise</a:t>
            </a:r>
            <a:endParaRPr lang="en-GB" sz="7500" dirty="0">
              <a:latin typeface="Verdana" panose="020B0604030504040204" pitchFamily="34" charset="0"/>
              <a:ea typeface="Verdana" panose="020B0604030504040204" pitchFamily="34" charset="0"/>
              <a:cs typeface="Verdana" panose="020B0604030504040204" pitchFamily="34" charset="0"/>
            </a:endParaRPr>
          </a:p>
        </p:txBody>
      </p:sp>
      <p:grpSp>
        <p:nvGrpSpPr>
          <p:cNvPr id="83" name="Gruppieren 61"/>
          <p:cNvGrpSpPr/>
          <p:nvPr/>
        </p:nvGrpSpPr>
        <p:grpSpPr>
          <a:xfrm>
            <a:off x="881696" y="28487417"/>
            <a:ext cx="29163646" cy="1440005"/>
            <a:chOff x="623652" y="39216186"/>
            <a:chExt cx="20628475" cy="2035816"/>
          </a:xfrm>
        </p:grpSpPr>
        <p:pic>
          <p:nvPicPr>
            <p:cNvPr id="84" name="Grafik 83" descr="baw.png"/>
            <p:cNvPicPr>
              <a:picLocks noChangeAspect="1"/>
            </p:cNvPicPr>
            <p:nvPr/>
          </p:nvPicPr>
          <p:blipFill>
            <a:blip r:embed="rId2" cstate="print"/>
            <a:stretch>
              <a:fillRect/>
            </a:stretch>
          </p:blipFill>
          <p:spPr>
            <a:xfrm>
              <a:off x="9057514" y="39216186"/>
              <a:ext cx="4554437" cy="2035809"/>
            </a:xfrm>
            <a:prstGeom prst="rect">
              <a:avLst/>
            </a:prstGeom>
          </p:spPr>
        </p:pic>
        <p:pic>
          <p:nvPicPr>
            <p:cNvPr id="85" name="Grafik 84" descr="DWD.png"/>
            <p:cNvPicPr>
              <a:picLocks noChangeAspect="1"/>
            </p:cNvPicPr>
            <p:nvPr/>
          </p:nvPicPr>
          <p:blipFill>
            <a:blip r:embed="rId3" cstate="print"/>
            <a:stretch>
              <a:fillRect/>
            </a:stretch>
          </p:blipFill>
          <p:spPr>
            <a:xfrm>
              <a:off x="14376446" y="39216186"/>
              <a:ext cx="3819611" cy="2035809"/>
            </a:xfrm>
            <a:prstGeom prst="rect">
              <a:avLst/>
            </a:prstGeom>
          </p:spPr>
        </p:pic>
        <p:pic>
          <p:nvPicPr>
            <p:cNvPr id="87" name="Grafik 86" descr="logo-bsh.gif"/>
            <p:cNvPicPr>
              <a:picLocks noChangeAspect="1"/>
            </p:cNvPicPr>
            <p:nvPr/>
          </p:nvPicPr>
          <p:blipFill>
            <a:blip r:embed="rId4" cstate="print"/>
            <a:stretch>
              <a:fillRect/>
            </a:stretch>
          </p:blipFill>
          <p:spPr>
            <a:xfrm>
              <a:off x="623652" y="39216186"/>
              <a:ext cx="2037124" cy="2035810"/>
            </a:xfrm>
            <a:prstGeom prst="rect">
              <a:avLst/>
            </a:prstGeom>
          </p:spPr>
        </p:pic>
        <p:pic>
          <p:nvPicPr>
            <p:cNvPr id="88" name="Grafik 87" descr="logo-bundesanstalt-fuer-gewaesserkunde.jpg"/>
            <p:cNvPicPr>
              <a:picLocks noChangeAspect="1"/>
            </p:cNvPicPr>
            <p:nvPr/>
          </p:nvPicPr>
          <p:blipFill>
            <a:blip r:embed="rId5" cstate="print"/>
            <a:srcRect l="3937" t="21000" r="2548" b="17751"/>
            <a:stretch>
              <a:fillRect/>
            </a:stretch>
          </p:blipFill>
          <p:spPr>
            <a:xfrm>
              <a:off x="3170378" y="39216186"/>
              <a:ext cx="2764691" cy="2035809"/>
            </a:xfrm>
            <a:prstGeom prst="rect">
              <a:avLst/>
            </a:prstGeom>
          </p:spPr>
        </p:pic>
        <p:pic>
          <p:nvPicPr>
            <p:cNvPr id="89" name="Grafik 88" descr="BASt-logo-d.jpg"/>
            <p:cNvPicPr>
              <a:picLocks noChangeAspect="1"/>
            </p:cNvPicPr>
            <p:nvPr/>
          </p:nvPicPr>
          <p:blipFill>
            <a:blip r:embed="rId6" cstate="print"/>
            <a:stretch>
              <a:fillRect/>
            </a:stretch>
          </p:blipFill>
          <p:spPr>
            <a:xfrm>
              <a:off x="6481121" y="39216186"/>
              <a:ext cx="1864164" cy="2035809"/>
            </a:xfrm>
            <a:prstGeom prst="rect">
              <a:avLst/>
            </a:prstGeom>
          </p:spPr>
        </p:pic>
        <p:pic>
          <p:nvPicPr>
            <p:cNvPr id="91" name="Grafik 90" descr="logo-eisenbahn-bundesamt_neu.jpg"/>
            <p:cNvPicPr>
              <a:picLocks noChangeAspect="1"/>
            </p:cNvPicPr>
            <p:nvPr/>
          </p:nvPicPr>
          <p:blipFill>
            <a:blip r:embed="rId7" cstate="print"/>
            <a:srcRect r="16001" b="26501"/>
            <a:stretch>
              <a:fillRect/>
            </a:stretch>
          </p:blipFill>
          <p:spPr>
            <a:xfrm>
              <a:off x="18923978" y="39216193"/>
              <a:ext cx="2328149" cy="2035809"/>
            </a:xfrm>
            <a:prstGeom prst="rect">
              <a:avLst/>
            </a:prstGeom>
          </p:spPr>
        </p:pic>
      </p:grpSp>
      <p:sp>
        <p:nvSpPr>
          <p:cNvPr id="55" name="Textfeld 54"/>
          <p:cNvSpPr txBox="1"/>
          <p:nvPr/>
        </p:nvSpPr>
        <p:spPr>
          <a:xfrm>
            <a:off x="9162732" y="846155"/>
            <a:ext cx="6336000" cy="1728000"/>
          </a:xfrm>
          <a:prstGeom prst="rect">
            <a:avLst/>
          </a:prstGeom>
          <a:noFill/>
        </p:spPr>
        <p:txBody>
          <a:bodyPr wrap="square" rtlCol="0">
            <a:spAutoFit/>
          </a:bodyPr>
          <a:lstStyle/>
          <a:p>
            <a:pPr>
              <a:lnSpc>
                <a:spcPct val="114000"/>
              </a:lnSpc>
              <a:spcAft>
                <a:spcPts val="1200"/>
              </a:spcAft>
            </a:pPr>
            <a:r>
              <a:rPr lang="en-GB" sz="3000" u="sng"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Topic 1: </a:t>
            </a:r>
            <a:r>
              <a:rPr lang="en-GB" sz="3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Adapting </a:t>
            </a:r>
            <a:r>
              <a:rPr lang="en-GB" sz="3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transport and infrastructure to </a:t>
            </a:r>
            <a:r>
              <a:rPr lang="en-GB" sz="3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climate </a:t>
            </a:r>
            <a:r>
              <a:rPr lang="en-GB" sz="3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change and extreme weather events</a:t>
            </a:r>
          </a:p>
        </p:txBody>
      </p:sp>
      <p:sp>
        <p:nvSpPr>
          <p:cNvPr id="60" name="Textfeld 59"/>
          <p:cNvSpPr txBox="1"/>
          <p:nvPr/>
        </p:nvSpPr>
        <p:spPr>
          <a:xfrm>
            <a:off x="16164958" y="3792380"/>
            <a:ext cx="26640000" cy="707886"/>
          </a:xfrm>
          <a:prstGeom prst="rect">
            <a:avLst/>
          </a:prstGeom>
          <a:noFill/>
        </p:spPr>
        <p:txBody>
          <a:bodyPr wrap="square" lIns="720000" rIns="1260000" numCol="1" spcCol="720000" rtlCol="0">
            <a:spAutoFit/>
          </a:bodyPr>
          <a:lstStyle/>
          <a:p>
            <a:pPr algn="just"/>
            <a:r>
              <a:rPr lang="de-DE" sz="4000" u="sng" dirty="0" smtClean="0">
                <a:latin typeface="Arial" panose="020B0604020202020204" pitchFamily="34" charset="0"/>
                <a:cs typeface="Arial" panose="020B0604020202020204" pitchFamily="34" charset="0"/>
              </a:rPr>
              <a:t>A. Ganske</a:t>
            </a:r>
            <a:r>
              <a:rPr lang="de-DE" sz="4000" b="1" baseline="30000" dirty="0" smtClean="0">
                <a:latin typeface="Arial" panose="020B0604020202020204" pitchFamily="34" charset="0"/>
                <a:cs typeface="Arial" panose="020B0604020202020204" pitchFamily="34" charset="0"/>
              </a:rPr>
              <a:t>1</a:t>
            </a:r>
            <a:r>
              <a:rPr lang="de-DE" sz="4000" dirty="0" smtClean="0">
                <a:latin typeface="Arial" panose="020B0604020202020204" pitchFamily="34" charset="0"/>
                <a:cs typeface="Arial" panose="020B0604020202020204" pitchFamily="34" charset="0"/>
              </a:rPr>
              <a:t>, N. Schade</a:t>
            </a:r>
            <a:r>
              <a:rPr lang="de-DE" sz="4000" b="1" baseline="30000" dirty="0" smtClean="0">
                <a:latin typeface="Arial" panose="020B0604020202020204" pitchFamily="34" charset="0"/>
                <a:cs typeface="Arial" panose="020B0604020202020204" pitchFamily="34" charset="0"/>
              </a:rPr>
              <a:t>1</a:t>
            </a:r>
            <a:r>
              <a:rPr lang="de-DE" sz="4000" dirty="0" smtClean="0">
                <a:latin typeface="Arial" panose="020B0604020202020204" pitchFamily="34" charset="0"/>
                <a:cs typeface="Arial" panose="020B0604020202020204" pitchFamily="34" charset="0"/>
              </a:rPr>
              <a:t>, S. Hüttl-Kabus</a:t>
            </a:r>
            <a:r>
              <a:rPr lang="de-DE" sz="4000" b="1" baseline="30000" dirty="0">
                <a:latin typeface="Arial" panose="020B0604020202020204" pitchFamily="34" charset="0"/>
                <a:cs typeface="Arial" panose="020B0604020202020204" pitchFamily="34" charset="0"/>
              </a:rPr>
              <a:t>1</a:t>
            </a:r>
            <a:r>
              <a:rPr lang="de-DE" sz="4000" dirty="0" smtClean="0">
                <a:latin typeface="Arial" panose="020B0604020202020204" pitchFamily="34" charset="0"/>
                <a:cs typeface="Arial" panose="020B0604020202020204" pitchFamily="34" charset="0"/>
              </a:rPr>
              <a:t>, J. Möller</a:t>
            </a:r>
            <a:r>
              <a:rPr lang="de-DE" sz="4000" b="1" baseline="30000" dirty="0">
                <a:latin typeface="Arial" panose="020B0604020202020204" pitchFamily="34" charset="0"/>
                <a:cs typeface="Arial" panose="020B0604020202020204" pitchFamily="34" charset="0"/>
              </a:rPr>
              <a:t>1</a:t>
            </a:r>
            <a:r>
              <a:rPr lang="de-DE" sz="4000" dirty="0" smtClean="0">
                <a:latin typeface="Arial" panose="020B0604020202020204" pitchFamily="34" charset="0"/>
                <a:cs typeface="Arial" panose="020B0604020202020204" pitchFamily="34" charset="0"/>
              </a:rPr>
              <a:t>, H. Heinrich</a:t>
            </a:r>
            <a:r>
              <a:rPr lang="de-DE" sz="4000" b="1" baseline="30000" dirty="0">
                <a:latin typeface="Arial" panose="020B0604020202020204" pitchFamily="34" charset="0"/>
                <a:cs typeface="Arial" panose="020B0604020202020204" pitchFamily="34" charset="0"/>
              </a:rPr>
              <a:t>1</a:t>
            </a:r>
            <a:r>
              <a:rPr lang="de-DE" sz="4000" dirty="0" smtClean="0">
                <a:latin typeface="Arial" panose="020B0604020202020204" pitchFamily="34" charset="0"/>
                <a:cs typeface="Arial" panose="020B0604020202020204" pitchFamily="34" charset="0"/>
              </a:rPr>
              <a:t>, and B.Tinz</a:t>
            </a:r>
            <a:r>
              <a:rPr lang="de-DE" sz="4000" b="1" baseline="30000" dirty="0" smtClean="0">
                <a:latin typeface="Arial" panose="020B0604020202020204" pitchFamily="34" charset="0"/>
                <a:cs typeface="Arial" panose="020B0604020202020204" pitchFamily="34" charset="0"/>
              </a:rPr>
              <a:t>2</a:t>
            </a:r>
            <a:r>
              <a:rPr lang="de-DE" sz="4000" dirty="0" smtClean="0">
                <a:latin typeface="Arial" panose="020B0604020202020204" pitchFamily="34" charset="0"/>
                <a:cs typeface="Arial" panose="020B0604020202020204" pitchFamily="34" charset="0"/>
              </a:rPr>
              <a:t>             1: BSH	            2: DWD</a:t>
            </a:r>
            <a:endParaRPr lang="de-DE" sz="4000" i="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61" name="Textfeld 60"/>
          <p:cNvSpPr txBox="1"/>
          <p:nvPr/>
        </p:nvSpPr>
        <p:spPr>
          <a:xfrm>
            <a:off x="11842720" y="13093511"/>
            <a:ext cx="9360000" cy="954107"/>
          </a:xfrm>
          <a:prstGeom prst="rect">
            <a:avLst/>
          </a:prstGeom>
          <a:noFill/>
        </p:spPr>
        <p:txBody>
          <a:bodyPr wrap="square" rtlCol="0">
            <a:spAutoFit/>
          </a:bodyPr>
          <a:lstStyle/>
          <a:p>
            <a:r>
              <a:rPr lang="en-GB" sz="2800" b="1" dirty="0" smtClean="0">
                <a:solidFill>
                  <a:srgbClr val="324F6F"/>
                </a:solidFill>
                <a:latin typeface="Verdana" panose="020B0604030504040204" pitchFamily="34" charset="0"/>
                <a:ea typeface="Verdana" panose="020B0604030504040204" pitchFamily="34" charset="0"/>
                <a:cs typeface="Verdana" panose="020B0604030504040204" pitchFamily="34" charset="0"/>
              </a:rPr>
              <a:t>Fig.1: </a:t>
            </a:r>
            <a:r>
              <a:rPr lang="en-GB"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The Kiel Canal. By courtesy of GDWS,  </a:t>
            </a:r>
            <a:r>
              <a:rPr lang="en-GB" sz="2800" dirty="0">
                <a:solidFill>
                  <a:srgbClr val="324F6F"/>
                </a:solidFill>
                <a:latin typeface="Verdana" panose="020B0604030504040204" pitchFamily="34" charset="0"/>
                <a:ea typeface="Verdana" panose="020B0604030504040204" pitchFamily="34" charset="0"/>
                <a:cs typeface="Verdana" panose="020B0604030504040204" pitchFamily="34" charset="0"/>
              </a:rPr>
              <a:t>G</a:t>
            </a:r>
            <a:r>
              <a:rPr lang="en-GB"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ermany</a:t>
            </a:r>
            <a:endParaRPr lang="en-GB" sz="2800" dirty="0">
              <a:solidFill>
                <a:srgbClr val="324F6F"/>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Textfeld 38"/>
          <p:cNvSpPr txBox="1"/>
          <p:nvPr/>
        </p:nvSpPr>
        <p:spPr>
          <a:xfrm>
            <a:off x="0" y="27757891"/>
            <a:ext cx="42822000" cy="360000"/>
          </a:xfrm>
          <a:prstGeom prst="rect">
            <a:avLst/>
          </a:prstGeom>
          <a:solidFill>
            <a:srgbClr val="324F6F"/>
          </a:solidFill>
        </p:spPr>
        <p:txBody>
          <a:bodyPr wrap="square" rtlCol="0">
            <a:spAutoFit/>
          </a:bodyPr>
          <a:lstStyle/>
          <a:p>
            <a:endParaRPr lang="de-DE" dirty="0"/>
          </a:p>
        </p:txBody>
      </p:sp>
      <p:sp>
        <p:nvSpPr>
          <p:cNvPr id="40" name="Textfeld 39"/>
          <p:cNvSpPr txBox="1"/>
          <p:nvPr/>
        </p:nvSpPr>
        <p:spPr>
          <a:xfrm>
            <a:off x="32205612" y="22128356"/>
            <a:ext cx="9001126" cy="3108543"/>
          </a:xfrm>
          <a:prstGeom prst="rect">
            <a:avLst/>
          </a:prstGeom>
          <a:noFill/>
        </p:spPr>
        <p:txBody>
          <a:bodyPr wrap="square" rtlCol="0">
            <a:spAutoFit/>
          </a:bodyPr>
          <a:lstStyle/>
          <a:p>
            <a:r>
              <a:rPr lang="en-GB" sz="2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Fig.4: </a:t>
            </a:r>
            <a:r>
              <a:rPr lang="en-GB" sz="2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Possible high water level events at Kiel Canal (coloured bars). Lengths of bars: Max. duration of Elbe water levels higher than </a:t>
            </a:r>
            <a:br>
              <a:rPr lang="en-GB" sz="2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5.30 m</a:t>
            </a:r>
            <a:r>
              <a:rPr lang="en-GB" sz="2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Bars with </a:t>
            </a:r>
            <a:r>
              <a:rPr lang="en-GB" sz="2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triangle-tops: day of calculated </a:t>
            </a:r>
            <a:r>
              <a:rPr lang="en-GB" sz="2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and observed event coincide. </a:t>
            </a:r>
            <a:r>
              <a:rPr lang="en-GB" sz="2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r>
            <a:br>
              <a:rPr lang="en-GB" sz="2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Black lines: days </a:t>
            </a:r>
            <a:r>
              <a:rPr lang="en-GB" sz="2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with </a:t>
            </a:r>
            <a:r>
              <a:rPr lang="en-GB" sz="2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observed problematic water levels. </a:t>
            </a:r>
            <a:endParaRPr lang="en-GB" sz="2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8" name="Textfeld 67"/>
          <p:cNvSpPr txBox="1"/>
          <p:nvPr/>
        </p:nvSpPr>
        <p:spPr>
          <a:xfrm>
            <a:off x="31846737" y="27757890"/>
            <a:ext cx="9360000" cy="2522917"/>
          </a:xfrm>
          <a:prstGeom prst="rect">
            <a:avLst/>
          </a:prstGeom>
          <a:solidFill>
            <a:schemeClr val="bg1">
              <a:lumMod val="85000"/>
            </a:schemeClr>
          </a:solidFill>
        </p:spPr>
        <p:txBody>
          <a:bodyPr wrap="square" lIns="90000" tIns="180000" rIns="90000" bIns="360000" rtlCol="0">
            <a:noAutofit/>
          </a:bodyPr>
          <a:lstStyle/>
          <a:p>
            <a:r>
              <a:rPr lang="en-GB" sz="3000" dirty="0" smtClean="0">
                <a:latin typeface="Verdana" panose="020B0604030504040204" pitchFamily="34" charset="0"/>
                <a:ea typeface="Verdana" panose="020B0604030504040204" pitchFamily="34" charset="0"/>
                <a:cs typeface="Verdana" panose="020B0604030504040204" pitchFamily="34" charset="0"/>
              </a:rPr>
              <a:t>Anette.Ganske@BSH.de</a:t>
            </a:r>
          </a:p>
          <a:p>
            <a:r>
              <a:rPr lang="en-GB" sz="3000" dirty="0" smtClean="0">
                <a:latin typeface="Verdana" panose="020B0604030504040204" pitchFamily="34" charset="0"/>
                <a:ea typeface="Verdana" panose="020B0604030504040204" pitchFamily="34" charset="0"/>
                <a:cs typeface="Verdana" panose="020B0604030504040204" pitchFamily="34" charset="0"/>
              </a:rPr>
              <a:t>Nils.Schade@BSH.de</a:t>
            </a:r>
          </a:p>
          <a:p>
            <a:endParaRPr lang="en-GB" sz="3000" u="sng" dirty="0" smtClean="0">
              <a:latin typeface="Verdana" panose="020B0604030504040204" pitchFamily="34" charset="0"/>
              <a:ea typeface="Verdana" panose="020B0604030504040204" pitchFamily="34" charset="0"/>
              <a:cs typeface="Verdana" panose="020B0604030504040204" pitchFamily="34" charset="0"/>
            </a:endParaRPr>
          </a:p>
          <a:p>
            <a:r>
              <a:rPr lang="en-GB" sz="3000" u="sng" dirty="0" smtClean="0">
                <a:latin typeface="Verdana" panose="020B0604030504040204" pitchFamily="34" charset="0"/>
                <a:ea typeface="Verdana" panose="020B0604030504040204" pitchFamily="34" charset="0"/>
                <a:cs typeface="Verdana" panose="020B0604030504040204" pitchFamily="34" charset="0"/>
              </a:rPr>
              <a:t>http://www.bmvi-expertennetzwerk.de</a:t>
            </a:r>
          </a:p>
          <a:p>
            <a:endParaRPr lang="en-GB" sz="3000" u="sng" dirty="0">
              <a:latin typeface="Verdana" panose="020B0604030504040204" pitchFamily="34" charset="0"/>
              <a:ea typeface="Verdana" panose="020B0604030504040204" pitchFamily="34" charset="0"/>
              <a:cs typeface="Verdana" panose="020B0604030504040204" pitchFamily="34" charset="0"/>
            </a:endParaRPr>
          </a:p>
        </p:txBody>
      </p:sp>
      <p:pic>
        <p:nvPicPr>
          <p:cNvPr id="44" name="Picture 3" descr="H:\A-ExpN-allgemein\A2_Formales\A2-2_LOGO_Expertennetzwerk\BMVI_Network_of_Expert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6966" y="630155"/>
            <a:ext cx="6785586" cy="21600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feld 42"/>
          <p:cNvSpPr txBox="1"/>
          <p:nvPr/>
        </p:nvSpPr>
        <p:spPr>
          <a:xfrm>
            <a:off x="22130067" y="6215062"/>
            <a:ext cx="10534649" cy="7294305"/>
          </a:xfrm>
          <a:prstGeom prst="rect">
            <a:avLst/>
          </a:prstGeom>
          <a:noFill/>
        </p:spPr>
        <p:txBody>
          <a:bodyPr wrap="square" rtlCol="0">
            <a:spAutoFit/>
          </a:bodyPr>
          <a:lstStyle/>
          <a:p>
            <a:r>
              <a:rPr lang="en-US" sz="3600" b="1" dirty="0">
                <a:latin typeface="Verdana" panose="020B0604030504040204" pitchFamily="34" charset="0"/>
                <a:ea typeface="Verdana" panose="020B0604030504040204" pitchFamily="34" charset="0"/>
                <a:cs typeface="Verdana" panose="020B0604030504040204" pitchFamily="34" charset="0"/>
              </a:rPr>
              <a:t>Discharge from the </a:t>
            </a:r>
            <a:r>
              <a:rPr lang="en-US" sz="3600" b="1" dirty="0" smtClean="0">
                <a:latin typeface="Verdana" panose="020B0604030504040204" pitchFamily="34" charset="0"/>
                <a:ea typeface="Verdana" panose="020B0604030504040204" pitchFamily="34" charset="0"/>
                <a:cs typeface="Verdana" panose="020B0604030504040204" pitchFamily="34" charset="0"/>
              </a:rPr>
              <a:t>canal </a:t>
            </a:r>
            <a:r>
              <a:rPr lang="en-US" sz="3600" b="1" dirty="0">
                <a:latin typeface="Verdana" panose="020B0604030504040204" pitchFamily="34" charset="0"/>
                <a:ea typeface="Verdana" panose="020B0604030504040204" pitchFamily="34" charset="0"/>
                <a:cs typeface="Verdana" panose="020B0604030504040204" pitchFamily="34" charset="0"/>
              </a:rPr>
              <a:t>:</a:t>
            </a:r>
          </a:p>
          <a:p>
            <a:pPr marL="742950" indent="-742950">
              <a:buFont typeface="+mj-lt"/>
              <a:buAutoNum type="arabicPeriod"/>
            </a:pPr>
            <a:r>
              <a:rPr lang="en-US" sz="3600" dirty="0">
                <a:latin typeface="Verdana" panose="020B0604030504040204" pitchFamily="34" charset="0"/>
                <a:ea typeface="Verdana" panose="020B0604030504040204" pitchFamily="34" charset="0"/>
                <a:cs typeface="Verdana" panose="020B0604030504040204" pitchFamily="34" charset="0"/>
              </a:rPr>
              <a:t>~10 % into the Baltic </a:t>
            </a:r>
            <a:r>
              <a:rPr lang="en-US" sz="3600" dirty="0" smtClean="0">
                <a:latin typeface="Verdana" panose="020B0604030504040204" pitchFamily="34" charset="0"/>
                <a:ea typeface="Verdana" panose="020B0604030504040204" pitchFamily="34" charset="0"/>
                <a:cs typeface="Verdana" panose="020B0604030504040204" pitchFamily="34" charset="0"/>
              </a:rPr>
              <a:t>Sea (</a:t>
            </a:r>
            <a:r>
              <a:rPr lang="en-US" sz="3600" dirty="0">
                <a:latin typeface="Verdana" panose="020B0604030504040204" pitchFamily="34" charset="0"/>
                <a:ea typeface="Verdana" panose="020B0604030504040204" pitchFamily="34" charset="0"/>
                <a:cs typeface="Verdana" panose="020B0604030504040204" pitchFamily="34" charset="0"/>
              </a:rPr>
              <a:t>sluices at Kiel-Holtenau)</a:t>
            </a:r>
          </a:p>
          <a:p>
            <a:pPr marL="742950" indent="-742950">
              <a:buFont typeface="+mj-lt"/>
              <a:buAutoNum type="arabicPeriod"/>
            </a:pPr>
            <a:r>
              <a:rPr lang="en-US" sz="3600" dirty="0">
                <a:latin typeface="Verdana" panose="020B0604030504040204" pitchFamily="34" charset="0"/>
                <a:ea typeface="Verdana" panose="020B0604030504040204" pitchFamily="34" charset="0"/>
                <a:cs typeface="Verdana" panose="020B0604030504040204" pitchFamily="34" charset="0"/>
              </a:rPr>
              <a:t>~ 90 % </a:t>
            </a:r>
            <a:r>
              <a:rPr lang="en-US" sz="3600" dirty="0" smtClean="0">
                <a:latin typeface="Verdana" panose="020B0604030504040204" pitchFamily="34" charset="0"/>
                <a:ea typeface="Verdana" panose="020B0604030504040204" pitchFamily="34" charset="0"/>
                <a:cs typeface="Verdana" panose="020B0604030504040204" pitchFamily="34" charset="0"/>
              </a:rPr>
              <a:t>into the </a:t>
            </a:r>
            <a:r>
              <a:rPr lang="en-US" sz="3600" dirty="0">
                <a:latin typeface="Verdana" panose="020B0604030504040204" pitchFamily="34" charset="0"/>
                <a:ea typeface="Verdana" panose="020B0604030504040204" pitchFamily="34" charset="0"/>
                <a:cs typeface="Verdana" panose="020B0604030504040204" pitchFamily="34" charset="0"/>
              </a:rPr>
              <a:t>Elbe estuary (sluices at Brunsbüttel)</a:t>
            </a:r>
          </a:p>
          <a:p>
            <a:r>
              <a:rPr lang="en-US" sz="3600" dirty="0" smtClean="0">
                <a:latin typeface="Verdana" panose="020B0604030504040204" pitchFamily="34" charset="0"/>
                <a:ea typeface="Verdana" panose="020B0604030504040204" pitchFamily="34" charset="0"/>
                <a:cs typeface="Verdana" panose="020B0604030504040204" pitchFamily="34" charset="0"/>
              </a:rPr>
              <a:t>Elbe </a:t>
            </a:r>
            <a:r>
              <a:rPr lang="en-US" sz="3600" dirty="0">
                <a:latin typeface="Verdana" panose="020B0604030504040204" pitchFamily="34" charset="0"/>
                <a:ea typeface="Verdana" panose="020B0604030504040204" pitchFamily="34" charset="0"/>
                <a:cs typeface="Verdana" panose="020B0604030504040204" pitchFamily="34" charset="0"/>
              </a:rPr>
              <a:t>water levels influenced by </a:t>
            </a:r>
            <a:r>
              <a:rPr lang="en-US" sz="3600" dirty="0" smtClean="0">
                <a:latin typeface="Verdana" panose="020B0604030504040204" pitchFamily="34" charset="0"/>
                <a:ea typeface="Verdana" panose="020B0604030504040204" pitchFamily="34" charset="0"/>
                <a:cs typeface="Verdana" panose="020B0604030504040204" pitchFamily="34" charset="0"/>
              </a:rPr>
              <a:t>tides</a:t>
            </a:r>
          </a:p>
          <a:p>
            <a:r>
              <a:rPr lang="en-US" sz="3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en-US" sz="3600" dirty="0" smtClean="0">
                <a:latin typeface="Verdana" panose="020B0604030504040204" pitchFamily="34" charset="0"/>
                <a:ea typeface="Verdana" panose="020B0604030504040204" pitchFamily="34" charset="0"/>
                <a:cs typeface="Verdana" panose="020B0604030504040204" pitchFamily="34" charset="0"/>
              </a:rPr>
              <a:t>canal </a:t>
            </a:r>
            <a:r>
              <a:rPr lang="en-US" sz="3600" dirty="0">
                <a:latin typeface="Verdana" panose="020B0604030504040204" pitchFamily="34" charset="0"/>
                <a:ea typeface="Verdana" panose="020B0604030504040204" pitchFamily="34" charset="0"/>
                <a:cs typeface="Verdana" panose="020B0604030504040204" pitchFamily="34" charset="0"/>
              </a:rPr>
              <a:t>discharge only possible during low </a:t>
            </a:r>
            <a:r>
              <a:rPr lang="en-US" sz="3600" dirty="0" smtClean="0">
                <a:latin typeface="Verdana" panose="020B0604030504040204" pitchFamily="34" charset="0"/>
                <a:ea typeface="Verdana" panose="020B0604030504040204" pitchFamily="34" charset="0"/>
                <a:cs typeface="Verdana" panose="020B0604030504040204" pitchFamily="34" charset="0"/>
              </a:rPr>
              <a:t>tide (see </a:t>
            </a:r>
            <a:r>
              <a:rPr lang="en-US" sz="3600" dirty="0">
                <a:latin typeface="Verdana" panose="020B0604030504040204" pitchFamily="34" charset="0"/>
                <a:ea typeface="Verdana" panose="020B0604030504040204" pitchFamily="34" charset="0"/>
                <a:cs typeface="Verdana" panose="020B0604030504040204" pitchFamily="34" charset="0"/>
              </a:rPr>
              <a:t>Fig. 2), </a:t>
            </a:r>
            <a:r>
              <a:rPr lang="en-US" sz="3600" dirty="0" smtClean="0">
                <a:latin typeface="Verdana" panose="020B0604030504040204" pitchFamily="34" charset="0"/>
                <a:ea typeface="Verdana" panose="020B0604030504040204" pitchFamily="34" charset="0"/>
                <a:cs typeface="Verdana" panose="020B0604030504040204" pitchFamily="34" charset="0"/>
              </a:rPr>
              <a:t>but impossible when water </a:t>
            </a:r>
            <a:r>
              <a:rPr lang="en-US" sz="3600" dirty="0">
                <a:latin typeface="Verdana" panose="020B0604030504040204" pitchFamily="34" charset="0"/>
                <a:ea typeface="Verdana" panose="020B0604030504040204" pitchFamily="34" charset="0"/>
                <a:cs typeface="Verdana" panose="020B0604030504040204" pitchFamily="34" charset="0"/>
              </a:rPr>
              <a:t>levels </a:t>
            </a:r>
            <a:r>
              <a:rPr lang="en-US" sz="3600" dirty="0" smtClean="0">
                <a:latin typeface="Verdana" panose="020B0604030504040204" pitchFamily="34" charset="0"/>
                <a:ea typeface="Verdana" panose="020B0604030504040204" pitchFamily="34" charset="0"/>
                <a:cs typeface="Verdana" panose="020B0604030504040204" pitchFamily="34" charset="0"/>
              </a:rPr>
              <a:t>are </a:t>
            </a:r>
            <a:r>
              <a:rPr lang="en-US" sz="3600" dirty="0">
                <a:latin typeface="Verdana" panose="020B0604030504040204" pitchFamily="34" charset="0"/>
                <a:ea typeface="Verdana" panose="020B0604030504040204" pitchFamily="34" charset="0"/>
                <a:cs typeface="Verdana" panose="020B0604030504040204" pitchFamily="34" charset="0"/>
              </a:rPr>
              <a:t>increased </a:t>
            </a:r>
            <a:r>
              <a:rPr lang="en-US" sz="3600" dirty="0" smtClean="0">
                <a:latin typeface="Verdana" panose="020B0604030504040204" pitchFamily="34" charset="0"/>
                <a:ea typeface="Verdana" panose="020B0604030504040204" pitchFamily="34" charset="0"/>
                <a:cs typeface="Verdana" panose="020B0604030504040204" pitchFamily="34" charset="0"/>
              </a:rPr>
              <a:t>by onshore winds</a:t>
            </a:r>
          </a:p>
          <a:p>
            <a:pPr marL="571500" indent="-571500">
              <a:buFont typeface="Wingdings"/>
              <a:buChar char="à"/>
            </a:pPr>
            <a:endParaRPr lang="de-DE" sz="3600" b="1" dirty="0" smtClean="0">
              <a:latin typeface="Verdana" panose="020B0604030504040204" pitchFamily="34" charset="0"/>
              <a:ea typeface="Verdana" panose="020B0604030504040204" pitchFamily="34" charset="0"/>
              <a:cs typeface="Verdana" panose="020B0604030504040204" pitchFamily="34" charset="0"/>
            </a:endParaRPr>
          </a:p>
          <a:p>
            <a:r>
              <a:rPr lang="en-US" sz="3600" b="1" dirty="0" smtClean="0">
                <a:latin typeface="Verdana" panose="020B0604030504040204" pitchFamily="34" charset="0"/>
                <a:ea typeface="Verdana" panose="020B0604030504040204" pitchFamily="34" charset="0"/>
                <a:cs typeface="Verdana" panose="020B0604030504040204" pitchFamily="34" charset="0"/>
              </a:rPr>
              <a:t>Causes of high canal water levels: </a:t>
            </a:r>
          </a:p>
          <a:p>
            <a:r>
              <a:rPr lang="en-US" sz="3600" dirty="0" smtClean="0">
                <a:latin typeface="Verdana" panose="020B0604030504040204" pitchFamily="34" charset="0"/>
                <a:ea typeface="Verdana" panose="020B0604030504040204" pitchFamily="34" charset="0"/>
                <a:cs typeface="Verdana" panose="020B0604030504040204" pitchFamily="34" charset="0"/>
              </a:rPr>
              <a:t>strong precipitation in the catchment jointly with impossible discharge</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pic>
        <p:nvPicPr>
          <p:cNvPr id="45" name="Picture 2"/>
          <p:cNvPicPr/>
          <p:nvPr/>
        </p:nvPicPr>
        <p:blipFill rotWithShape="1">
          <a:blip r:embed="rId9">
            <a:extLst/>
          </a:blip>
          <a:srcRect t="18210" b="-1866"/>
          <a:stretch/>
        </p:blipFill>
        <p:spPr bwMode="auto">
          <a:xfrm>
            <a:off x="32895222" y="6117907"/>
            <a:ext cx="7768590" cy="556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feld 3"/>
          <p:cNvSpPr txBox="1"/>
          <p:nvPr/>
        </p:nvSpPr>
        <p:spPr>
          <a:xfrm>
            <a:off x="32896125" y="11880417"/>
            <a:ext cx="7919818" cy="3108543"/>
          </a:xfrm>
          <a:prstGeom prst="rect">
            <a:avLst/>
          </a:prstGeom>
          <a:noFill/>
        </p:spPr>
        <p:txBody>
          <a:bodyPr wrap="square" rtlCol="0">
            <a:spAutoFit/>
          </a:bodyPr>
          <a:lstStyle/>
          <a:p>
            <a:r>
              <a:rPr lang="de-DE" sz="2800" b="1" dirty="0">
                <a:solidFill>
                  <a:srgbClr val="324F6F"/>
                </a:solidFill>
                <a:latin typeface="Verdana" panose="020B0604030504040204" pitchFamily="34" charset="0"/>
                <a:ea typeface="Verdana" panose="020B0604030504040204" pitchFamily="34" charset="0"/>
                <a:cs typeface="Verdana" panose="020B0604030504040204" pitchFamily="34" charset="0"/>
              </a:rPr>
              <a:t>Fig. 2: </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Water levels </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between</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2017/01/04 </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and</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05, </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measured</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at </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various</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gauges</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of</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Kiel </a:t>
            </a:r>
            <a:r>
              <a:rPr lang="de-DE" sz="2800" dirty="0" err="1">
                <a:solidFill>
                  <a:srgbClr val="324F6F"/>
                </a:solidFill>
                <a:latin typeface="Verdana" panose="020B0604030504040204" pitchFamily="34" charset="0"/>
                <a:ea typeface="Verdana" panose="020B0604030504040204" pitchFamily="34" charset="0"/>
                <a:cs typeface="Verdana" panose="020B0604030504040204" pitchFamily="34" charset="0"/>
              </a:rPr>
              <a:t>C</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anal</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Grey: Brunsbüttel (Elbe), Blue: Kiel (Baltic </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Sea</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Yellow: Brunsbüttel (</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Canal</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a:t>
            </a:r>
            <a:r>
              <a:rPr lang="de-DE" sz="2800" dirty="0" err="1">
                <a:solidFill>
                  <a:srgbClr val="324F6F"/>
                </a:solidFill>
                <a:latin typeface="Verdana" panose="020B0604030504040204" pitchFamily="34" charset="0"/>
                <a:ea typeface="Verdana" panose="020B0604030504040204" pitchFamily="34" charset="0"/>
                <a:cs typeface="Verdana" panose="020B0604030504040204" pitchFamily="34" charset="0"/>
              </a:rPr>
              <a:t>R</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ed+Green</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Middle</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and</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end </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of</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a:t>
            </a:r>
            <a:r>
              <a:rPr lang="de-DE"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Canal</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 </a:t>
            </a:r>
          </a:p>
          <a:p>
            <a:r>
              <a:rPr lang="en-GB" sz="2800" dirty="0">
                <a:solidFill>
                  <a:srgbClr val="324F6F"/>
                </a:solidFill>
                <a:latin typeface="Verdana" panose="020B0604030504040204" pitchFamily="34" charset="0"/>
                <a:ea typeface="Verdana" panose="020B0604030504040204" pitchFamily="34" charset="0"/>
                <a:cs typeface="Verdana" panose="020B0604030504040204" pitchFamily="34" charset="0"/>
              </a:rPr>
              <a:t>By courtesy of </a:t>
            </a:r>
            <a:r>
              <a:rPr lang="en-GB" sz="2800" dirty="0" err="1" smtClean="0">
                <a:solidFill>
                  <a:srgbClr val="324F6F"/>
                </a:solidFill>
                <a:latin typeface="Verdana" panose="020B0604030504040204" pitchFamily="34" charset="0"/>
                <a:ea typeface="Verdana" panose="020B0604030504040204" pitchFamily="34" charset="0"/>
                <a:cs typeface="Verdana" panose="020B0604030504040204" pitchFamily="34" charset="0"/>
              </a:rPr>
              <a:t>Zierul</a:t>
            </a:r>
            <a:r>
              <a:rPr lang="en-GB" sz="2800" dirty="0">
                <a:solidFill>
                  <a:srgbClr val="324F6F"/>
                </a:solidFill>
                <a:latin typeface="Verdana" panose="020B0604030504040204" pitchFamily="34" charset="0"/>
                <a:ea typeface="Verdana" panose="020B0604030504040204" pitchFamily="34" charset="0"/>
                <a:cs typeface="Verdana" panose="020B0604030504040204" pitchFamily="34" charset="0"/>
              </a:rPr>
              <a:t> </a:t>
            </a:r>
            <a:r>
              <a:rPr lang="en-GB"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(GDWS).</a:t>
            </a:r>
            <a:endParaRPr lang="en-GB" sz="2800" dirty="0">
              <a:solidFill>
                <a:srgbClr val="324F6F"/>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2" name="Gruppieren 21"/>
          <p:cNvGrpSpPr/>
          <p:nvPr/>
        </p:nvGrpSpPr>
        <p:grpSpPr>
          <a:xfrm>
            <a:off x="11588454" y="6182283"/>
            <a:ext cx="9442605" cy="6840000"/>
            <a:chOff x="11683047" y="6308407"/>
            <a:chExt cx="9442605" cy="6840000"/>
          </a:xfrm>
        </p:grpSpPr>
        <p:pic>
          <p:nvPicPr>
            <p:cNvPr id="6" name="Grafik 5"/>
            <p:cNvPicPr>
              <a:picLocks noChangeAspect="1"/>
            </p:cNvPicPr>
            <p:nvPr/>
          </p:nvPicPr>
          <p:blipFill rotWithShape="1">
            <a:blip r:embed="rId10">
              <a:extLst>
                <a:ext uri="{28A0092B-C50C-407E-A947-70E740481C1C}">
                  <a14:useLocalDpi xmlns:a14="http://schemas.microsoft.com/office/drawing/2010/main" val="0"/>
                </a:ext>
              </a:extLst>
            </a:blip>
            <a:srcRect r="42950"/>
            <a:stretch/>
          </p:blipFill>
          <p:spPr>
            <a:xfrm>
              <a:off x="11722626" y="6308407"/>
              <a:ext cx="9403026" cy="6840000"/>
            </a:xfrm>
            <a:prstGeom prst="rect">
              <a:avLst/>
            </a:prstGeom>
          </p:spPr>
        </p:pic>
        <p:sp>
          <p:nvSpPr>
            <p:cNvPr id="9" name="Textfeld 8"/>
            <p:cNvSpPr txBox="1"/>
            <p:nvPr/>
          </p:nvSpPr>
          <p:spPr>
            <a:xfrm>
              <a:off x="17576941" y="8018407"/>
              <a:ext cx="2302946" cy="672408"/>
            </a:xfrm>
            <a:prstGeom prst="rect">
              <a:avLst/>
            </a:prstGeom>
            <a:noFill/>
          </p:spPr>
          <p:txBody>
            <a:bodyPr wrap="none" rtlCol="0">
              <a:spAutoFit/>
            </a:bodyPr>
            <a:lstStyle/>
            <a:p>
              <a:r>
                <a:rPr lang="de-DE" sz="4000" dirty="0" smtClean="0">
                  <a:solidFill>
                    <a:schemeClr val="accent1">
                      <a:lumMod val="60000"/>
                      <a:lumOff val="40000"/>
                    </a:schemeClr>
                  </a:solidFill>
                </a:rPr>
                <a:t>Baltic </a:t>
              </a:r>
              <a:r>
                <a:rPr lang="de-DE" sz="4000" dirty="0" err="1">
                  <a:solidFill>
                    <a:schemeClr val="accent1">
                      <a:lumMod val="60000"/>
                      <a:lumOff val="40000"/>
                    </a:schemeClr>
                  </a:solidFill>
                </a:rPr>
                <a:t>Sea</a:t>
              </a:r>
              <a:endParaRPr lang="de-DE" sz="4000" dirty="0">
                <a:solidFill>
                  <a:schemeClr val="accent1">
                    <a:lumMod val="60000"/>
                    <a:lumOff val="40000"/>
                  </a:schemeClr>
                </a:solidFill>
              </a:endParaRPr>
            </a:p>
          </p:txBody>
        </p:sp>
        <p:sp>
          <p:nvSpPr>
            <p:cNvPr id="63" name="Textfeld 62"/>
            <p:cNvSpPr txBox="1"/>
            <p:nvPr/>
          </p:nvSpPr>
          <p:spPr>
            <a:xfrm>
              <a:off x="11683047" y="9178982"/>
              <a:ext cx="2240411" cy="1571584"/>
            </a:xfrm>
            <a:prstGeom prst="rect">
              <a:avLst/>
            </a:prstGeom>
            <a:noFill/>
          </p:spPr>
          <p:txBody>
            <a:bodyPr wrap="square" rtlCol="0">
              <a:spAutoFit/>
            </a:bodyPr>
            <a:lstStyle/>
            <a:p>
              <a:r>
                <a:rPr lang="de-DE" sz="4000" dirty="0" smtClean="0">
                  <a:solidFill>
                    <a:schemeClr val="accent1">
                      <a:lumMod val="60000"/>
                      <a:lumOff val="40000"/>
                    </a:schemeClr>
                  </a:solidFill>
                </a:rPr>
                <a:t>North  </a:t>
              </a:r>
              <a:r>
                <a:rPr lang="de-DE" sz="4000" dirty="0" err="1">
                  <a:solidFill>
                    <a:schemeClr val="accent1">
                      <a:lumMod val="60000"/>
                      <a:lumOff val="40000"/>
                    </a:schemeClr>
                  </a:solidFill>
                </a:rPr>
                <a:t>Sea</a:t>
              </a:r>
              <a:endParaRPr lang="de-DE" sz="4000" dirty="0">
                <a:solidFill>
                  <a:schemeClr val="accent1">
                    <a:lumMod val="60000"/>
                    <a:lumOff val="40000"/>
                  </a:schemeClr>
                </a:solidFill>
              </a:endParaRPr>
            </a:p>
          </p:txBody>
        </p:sp>
        <p:sp>
          <p:nvSpPr>
            <p:cNvPr id="64" name="Textfeld 63"/>
            <p:cNvSpPr txBox="1">
              <a:spLocks noChangeAspect="1"/>
            </p:cNvSpPr>
            <p:nvPr/>
          </p:nvSpPr>
          <p:spPr>
            <a:xfrm>
              <a:off x="15759919" y="11780407"/>
              <a:ext cx="2427311" cy="605167"/>
            </a:xfrm>
            <a:prstGeom prst="rect">
              <a:avLst/>
            </a:prstGeom>
            <a:noFill/>
          </p:spPr>
          <p:txBody>
            <a:bodyPr wrap="none" rtlCol="0">
              <a:spAutoFit/>
            </a:bodyPr>
            <a:lstStyle/>
            <a:p>
              <a:r>
                <a:rPr lang="de-DE" sz="4000" dirty="0"/>
                <a:t>G</a:t>
              </a:r>
              <a:r>
                <a:rPr lang="de-DE" sz="4000" dirty="0" smtClean="0"/>
                <a:t>ermany</a:t>
              </a:r>
              <a:endParaRPr lang="de-DE" sz="4000" dirty="0"/>
            </a:p>
          </p:txBody>
        </p:sp>
        <p:sp>
          <p:nvSpPr>
            <p:cNvPr id="69" name="Textfeld 68"/>
            <p:cNvSpPr txBox="1"/>
            <p:nvPr/>
          </p:nvSpPr>
          <p:spPr>
            <a:xfrm>
              <a:off x="13458714" y="6569365"/>
              <a:ext cx="2208201" cy="672408"/>
            </a:xfrm>
            <a:prstGeom prst="rect">
              <a:avLst/>
            </a:prstGeom>
            <a:noFill/>
          </p:spPr>
          <p:txBody>
            <a:bodyPr wrap="none" rtlCol="0">
              <a:spAutoFit/>
            </a:bodyPr>
            <a:lstStyle/>
            <a:p>
              <a:r>
                <a:rPr lang="de-DE" sz="4000" dirty="0" err="1" smtClean="0"/>
                <a:t>Denmark</a:t>
              </a:r>
              <a:endParaRPr lang="de-DE" sz="4000" dirty="0"/>
            </a:p>
          </p:txBody>
        </p:sp>
        <p:sp>
          <p:nvSpPr>
            <p:cNvPr id="72" name="Textfeld 71"/>
            <p:cNvSpPr txBox="1"/>
            <p:nvPr/>
          </p:nvSpPr>
          <p:spPr>
            <a:xfrm>
              <a:off x="12446048" y="12101698"/>
              <a:ext cx="2373801" cy="672408"/>
            </a:xfrm>
            <a:prstGeom prst="rect">
              <a:avLst/>
            </a:prstGeom>
            <a:noFill/>
          </p:spPr>
          <p:txBody>
            <a:bodyPr wrap="none" rtlCol="0">
              <a:spAutoFit/>
            </a:bodyPr>
            <a:lstStyle/>
            <a:p>
              <a:r>
                <a:rPr lang="de-DE" sz="4000" dirty="0" smtClean="0">
                  <a:solidFill>
                    <a:schemeClr val="bg1"/>
                  </a:solidFill>
                </a:rPr>
                <a:t>Elbe River</a:t>
              </a:r>
              <a:endParaRPr lang="de-DE" sz="4000" dirty="0">
                <a:solidFill>
                  <a:schemeClr val="bg1"/>
                </a:solidFill>
              </a:endParaRPr>
            </a:p>
          </p:txBody>
        </p:sp>
        <p:sp>
          <p:nvSpPr>
            <p:cNvPr id="73" name="Textfeld 72"/>
            <p:cNvSpPr txBox="1"/>
            <p:nvPr/>
          </p:nvSpPr>
          <p:spPr>
            <a:xfrm>
              <a:off x="16218952" y="10192702"/>
              <a:ext cx="2328323" cy="672408"/>
            </a:xfrm>
            <a:prstGeom prst="rect">
              <a:avLst/>
            </a:prstGeom>
            <a:noFill/>
          </p:spPr>
          <p:txBody>
            <a:bodyPr wrap="none" rtlCol="0">
              <a:spAutoFit/>
            </a:bodyPr>
            <a:lstStyle/>
            <a:p>
              <a:r>
                <a:rPr lang="de-DE" sz="4000" dirty="0" smtClean="0">
                  <a:solidFill>
                    <a:schemeClr val="bg1"/>
                  </a:solidFill>
                </a:rPr>
                <a:t>Kiel </a:t>
              </a:r>
              <a:r>
                <a:rPr lang="de-DE" sz="4000" dirty="0" err="1">
                  <a:solidFill>
                    <a:schemeClr val="bg1"/>
                  </a:solidFill>
                </a:rPr>
                <a:t>C</a:t>
              </a:r>
              <a:r>
                <a:rPr lang="de-DE" sz="4000" dirty="0" err="1" smtClean="0">
                  <a:solidFill>
                    <a:schemeClr val="bg1"/>
                  </a:solidFill>
                </a:rPr>
                <a:t>anal</a:t>
              </a:r>
              <a:endParaRPr lang="de-DE" sz="4000" dirty="0">
                <a:solidFill>
                  <a:schemeClr val="bg1"/>
                </a:solidFill>
              </a:endParaRPr>
            </a:p>
          </p:txBody>
        </p:sp>
        <p:cxnSp>
          <p:nvCxnSpPr>
            <p:cNvPr id="11" name="Gerade Verbindung mit Pfeil 10"/>
            <p:cNvCxnSpPr/>
            <p:nvPr/>
          </p:nvCxnSpPr>
          <p:spPr>
            <a:xfrm flipH="1" flipV="1">
              <a:off x="16025961" y="9710242"/>
              <a:ext cx="379382" cy="598425"/>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14692483" y="11761165"/>
              <a:ext cx="380000" cy="612324"/>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Textfeld 74"/>
            <p:cNvSpPr txBox="1"/>
            <p:nvPr/>
          </p:nvSpPr>
          <p:spPr>
            <a:xfrm>
              <a:off x="15058913" y="11065194"/>
              <a:ext cx="2768272" cy="672408"/>
            </a:xfrm>
            <a:prstGeom prst="rect">
              <a:avLst/>
            </a:prstGeom>
            <a:noFill/>
          </p:spPr>
          <p:txBody>
            <a:bodyPr wrap="none" rtlCol="0">
              <a:spAutoFit/>
            </a:bodyPr>
            <a:lstStyle/>
            <a:p>
              <a:r>
                <a:rPr lang="de-DE" sz="4000" dirty="0" smtClean="0">
                  <a:solidFill>
                    <a:schemeClr val="bg1"/>
                  </a:solidFill>
                </a:rPr>
                <a:t>Brunsbüttel</a:t>
              </a:r>
              <a:endParaRPr lang="de-DE" sz="4000" dirty="0">
                <a:solidFill>
                  <a:schemeClr val="bg1"/>
                </a:solidFill>
              </a:endParaRPr>
            </a:p>
          </p:txBody>
        </p:sp>
        <p:sp>
          <p:nvSpPr>
            <p:cNvPr id="24" name="Stern mit 5 Zacken 23"/>
            <p:cNvSpPr>
              <a:spLocks noChangeAspect="1"/>
            </p:cNvSpPr>
            <p:nvPr/>
          </p:nvSpPr>
          <p:spPr>
            <a:xfrm>
              <a:off x="14750276" y="11376406"/>
              <a:ext cx="241270" cy="21714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76" name="Stern mit 5 Zacken 75"/>
            <p:cNvSpPr>
              <a:spLocks noChangeAspect="1"/>
            </p:cNvSpPr>
            <p:nvPr/>
          </p:nvSpPr>
          <p:spPr>
            <a:xfrm>
              <a:off x="17113280" y="9299764"/>
              <a:ext cx="241270" cy="21714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78" name="Textfeld 77"/>
            <p:cNvSpPr txBox="1"/>
            <p:nvPr/>
          </p:nvSpPr>
          <p:spPr>
            <a:xfrm>
              <a:off x="17226999" y="9409548"/>
              <a:ext cx="991763" cy="672408"/>
            </a:xfrm>
            <a:prstGeom prst="rect">
              <a:avLst/>
            </a:prstGeom>
            <a:noFill/>
          </p:spPr>
          <p:txBody>
            <a:bodyPr wrap="none" rtlCol="0">
              <a:spAutoFit/>
            </a:bodyPr>
            <a:lstStyle/>
            <a:p>
              <a:r>
                <a:rPr lang="de-DE" sz="4000" dirty="0" smtClean="0">
                  <a:solidFill>
                    <a:schemeClr val="bg1"/>
                  </a:solidFill>
                </a:rPr>
                <a:t>Kiel</a:t>
              </a:r>
              <a:endParaRPr lang="de-DE" sz="4000" dirty="0">
                <a:solidFill>
                  <a:schemeClr val="bg1"/>
                </a:solidFill>
              </a:endParaRPr>
            </a:p>
          </p:txBody>
        </p:sp>
      </p:grpSp>
      <p:pic>
        <p:nvPicPr>
          <p:cNvPr id="100" name="Grafik 99"/>
          <p:cNvPicPr>
            <a:picLocks noChangeAspect="1"/>
          </p:cNvPicPr>
          <p:nvPr/>
        </p:nvPicPr>
        <p:blipFill rotWithShape="1">
          <a:blip r:embed="rId11">
            <a:extLst>
              <a:ext uri="{28A0092B-C50C-407E-A947-70E740481C1C}">
                <a14:useLocalDpi xmlns:a14="http://schemas.microsoft.com/office/drawing/2010/main" val="0"/>
              </a:ext>
            </a:extLst>
          </a:blip>
          <a:srcRect l="9576" t="6168" r="6896" b="7043"/>
          <a:stretch/>
        </p:blipFill>
        <p:spPr bwMode="auto">
          <a:xfrm>
            <a:off x="32450172" y="16004458"/>
            <a:ext cx="8180793" cy="5657790"/>
          </a:xfrm>
          <a:prstGeom prst="rect">
            <a:avLst/>
          </a:prstGeom>
          <a:noFill/>
          <a:ln>
            <a:noFill/>
          </a:ln>
          <a:extLst>
            <a:ext uri="{53640926-AAD7-44D8-BBD7-CCE9431645EC}">
              <a14:shadowObscured xmlns:a14="http://schemas.microsoft.com/office/drawing/2010/main"/>
            </a:ext>
          </a:extLst>
        </p:spPr>
      </p:pic>
      <p:sp>
        <p:nvSpPr>
          <p:cNvPr id="102" name="Textfeld 101"/>
          <p:cNvSpPr txBox="1"/>
          <p:nvPr/>
        </p:nvSpPr>
        <p:spPr>
          <a:xfrm>
            <a:off x="20282562" y="17505336"/>
            <a:ext cx="320892" cy="534635"/>
          </a:xfrm>
          <a:prstGeom prst="rect">
            <a:avLst/>
          </a:prstGeom>
          <a:noFill/>
        </p:spPr>
        <p:txBody>
          <a:bodyPr wrap="none" rtlCol="0">
            <a:spAutoFit/>
          </a:bodyPr>
          <a:lstStyle/>
          <a:p>
            <a:endParaRPr lang="de-DE" dirty="0"/>
          </a:p>
        </p:txBody>
      </p:sp>
      <p:grpSp>
        <p:nvGrpSpPr>
          <p:cNvPr id="12" name="Gruppieren 11"/>
          <p:cNvGrpSpPr/>
          <p:nvPr/>
        </p:nvGrpSpPr>
        <p:grpSpPr>
          <a:xfrm>
            <a:off x="22425960" y="16099522"/>
            <a:ext cx="8699517" cy="7443331"/>
            <a:chOff x="22124351" y="15860077"/>
            <a:chExt cx="8699517" cy="7443331"/>
          </a:xfrm>
        </p:grpSpPr>
        <p:sp>
          <p:nvSpPr>
            <p:cNvPr id="103" name="Textfeld 102"/>
            <p:cNvSpPr txBox="1"/>
            <p:nvPr/>
          </p:nvSpPr>
          <p:spPr>
            <a:xfrm>
              <a:off x="22124351" y="15860077"/>
              <a:ext cx="8641081" cy="1200329"/>
            </a:xfrm>
            <a:prstGeom prst="rect">
              <a:avLst/>
            </a:prstGeom>
            <a:noFill/>
            <a:ln w="25400">
              <a:solidFill>
                <a:srgbClr val="005C9A"/>
              </a:solidFill>
            </a:ln>
          </p:spPr>
          <p:txBody>
            <a:bodyPr wrap="square" rtlCol="0">
              <a:spAutoFit/>
            </a:bodyPr>
            <a:lstStyle/>
            <a:p>
              <a:pPr algn="ctr">
                <a:tabLst>
                  <a:tab pos="361950" algn="l"/>
                </a:tabLst>
              </a:pPr>
              <a:r>
                <a:rPr lang="en-US" sz="3600" dirty="0" smtClean="0">
                  <a:latin typeface="Verdana" panose="020B0604030504040204" pitchFamily="34" charset="0"/>
                  <a:ea typeface="Verdana" panose="020B0604030504040204" pitchFamily="34" charset="0"/>
                  <a:cs typeface="Verdana" panose="020B0604030504040204" pitchFamily="34" charset="0"/>
                </a:rPr>
                <a:t>Possible event = 11 day period with </a:t>
              </a:r>
              <a:br>
                <a:rPr lang="en-US" sz="3600" dirty="0" smtClean="0">
                  <a:latin typeface="Verdana" panose="020B0604030504040204" pitchFamily="34" charset="0"/>
                  <a:ea typeface="Verdana" panose="020B0604030504040204" pitchFamily="34" charset="0"/>
                  <a:cs typeface="Verdana" panose="020B0604030504040204" pitchFamily="34" charset="0"/>
                </a:rPr>
              </a:br>
              <a:r>
                <a:rPr lang="en-US" sz="3600" dirty="0" smtClean="0">
                  <a:latin typeface="Verdana" panose="020B0604030504040204" pitchFamily="34" charset="0"/>
                  <a:ea typeface="Verdana" panose="020B0604030504040204" pitchFamily="34" charset="0"/>
                  <a:cs typeface="Verdana" panose="020B0604030504040204" pitchFamily="34" charset="0"/>
                </a:rPr>
                <a:t>API/API</a:t>
              </a:r>
              <a:r>
                <a:rPr lang="en-US" sz="3600" baseline="30000" dirty="0" smtClean="0">
                  <a:latin typeface="Verdana" panose="020B0604030504040204" pitchFamily="34" charset="0"/>
                  <a:ea typeface="Verdana" panose="020B0604030504040204" pitchFamily="34" charset="0"/>
                  <a:cs typeface="Verdana" panose="020B0604030504040204" pitchFamily="34" charset="0"/>
                </a:rPr>
                <a:t>5y </a:t>
              </a:r>
              <a:r>
                <a:rPr lang="en-US" sz="3600" dirty="0" smtClean="0">
                  <a:latin typeface="Verdana" panose="020B0604030504040204" pitchFamily="34" charset="0"/>
                  <a:ea typeface="Verdana" panose="020B0604030504040204" pitchFamily="34" charset="0"/>
                  <a:cs typeface="Verdana" panose="020B0604030504040204" pitchFamily="34" charset="0"/>
                </a:rPr>
                <a:t>&gt; </a:t>
              </a:r>
              <a:r>
                <a:rPr lang="en-US" sz="3600" dirty="0">
                  <a:latin typeface="Verdana" panose="020B0604030504040204" pitchFamily="34" charset="0"/>
                  <a:ea typeface="Verdana" panose="020B0604030504040204" pitchFamily="34" charset="0"/>
                  <a:cs typeface="Verdana" panose="020B0604030504040204" pitchFamily="34" charset="0"/>
                </a:rPr>
                <a:t>1</a:t>
              </a:r>
              <a:r>
                <a:rPr lang="en-US" sz="3600" dirty="0" smtClean="0">
                  <a:latin typeface="Verdana" panose="020B0604030504040204" pitchFamily="34" charset="0"/>
                  <a:ea typeface="Verdana" panose="020B0604030504040204" pitchFamily="34" charset="0"/>
                  <a:cs typeface="Verdana" panose="020B0604030504040204" pitchFamily="34" charset="0"/>
                </a:rPr>
                <a:t> at midterm </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104" name="Rechteck 103"/>
            <p:cNvSpPr/>
            <p:nvPr/>
          </p:nvSpPr>
          <p:spPr>
            <a:xfrm>
              <a:off x="22124351" y="17832632"/>
              <a:ext cx="8699517" cy="3416320"/>
            </a:xfrm>
            <a:prstGeom prst="rect">
              <a:avLst/>
            </a:prstGeom>
            <a:ln w="25400">
              <a:solidFill>
                <a:srgbClr val="005C9A"/>
              </a:solidFill>
            </a:ln>
          </p:spPr>
          <p:txBody>
            <a:bodyPr wrap="square">
              <a:spAutoFit/>
            </a:bodyPr>
            <a:lstStyle/>
            <a:p>
              <a:pPr algn="ctr"/>
              <a:r>
                <a:rPr lang="en-US" sz="3600" dirty="0" smtClean="0">
                  <a:latin typeface="Verdana" panose="020B0604030504040204" pitchFamily="34" charset="0"/>
                  <a:ea typeface="Verdana" panose="020B0604030504040204" pitchFamily="34" charset="0"/>
                  <a:cs typeface="Verdana" panose="020B0604030504040204" pitchFamily="34" charset="0"/>
                </a:rPr>
                <a:t>Within the event: search for  phases, in which the Elbe water levels are higher than 5.30 m for over 8 hours (guarantees involvement of both high and low tides </a:t>
              </a:r>
              <a:r>
                <a:rPr lang="en-US" sz="3600" dirty="0" smtClean="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105" name="Pfeil nach unten 104"/>
            <p:cNvSpPr/>
            <p:nvPr/>
          </p:nvSpPr>
          <p:spPr bwMode="auto">
            <a:xfrm>
              <a:off x="26446555" y="17073562"/>
              <a:ext cx="358382" cy="708149"/>
            </a:xfrm>
            <a:prstGeom prst="downArrow">
              <a:avLst/>
            </a:prstGeom>
            <a:noFill/>
            <a:ln w="19050" cap="flat" cmpd="sng" algn="ctr">
              <a:solidFill>
                <a:srgbClr val="00216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rgbClr val="00538D"/>
                </a:solidFill>
                <a:effectLst/>
                <a:latin typeface="Helvetica LT" pitchFamily="50" charset="0"/>
              </a:endParaRPr>
            </a:p>
          </p:txBody>
        </p:sp>
        <p:sp>
          <p:nvSpPr>
            <p:cNvPr id="106" name="Rechteck 105"/>
            <p:cNvSpPr/>
            <p:nvPr/>
          </p:nvSpPr>
          <p:spPr>
            <a:xfrm>
              <a:off x="22125432" y="22103079"/>
              <a:ext cx="8640000" cy="1200329"/>
            </a:xfrm>
            <a:prstGeom prst="rect">
              <a:avLst/>
            </a:prstGeom>
            <a:ln w="25400">
              <a:solidFill>
                <a:srgbClr val="005C9A"/>
              </a:solidFill>
            </a:ln>
          </p:spPr>
          <p:txBody>
            <a:bodyPr wrap="square">
              <a:spAutoFit/>
            </a:bodyPr>
            <a:lstStyle/>
            <a:p>
              <a:pPr algn="ctr"/>
              <a:r>
                <a:rPr lang="en-US" sz="3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Duration of the longest phase and value of the API or R3d</a:t>
              </a:r>
              <a:endParaRPr lang="en-US" sz="36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107" name="Pfeil nach unten 106"/>
            <p:cNvSpPr/>
            <p:nvPr/>
          </p:nvSpPr>
          <p:spPr bwMode="auto">
            <a:xfrm>
              <a:off x="26446555" y="21274764"/>
              <a:ext cx="358382" cy="778964"/>
            </a:xfrm>
            <a:prstGeom prst="downArrow">
              <a:avLst/>
            </a:prstGeom>
            <a:noFill/>
            <a:ln w="19050" cap="flat" cmpd="sng" algn="ctr">
              <a:solidFill>
                <a:srgbClr val="00216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rgbClr val="00538D"/>
                </a:solidFill>
                <a:effectLst/>
                <a:latin typeface="Helvetica LT" pitchFamily="50" charset="0"/>
              </a:endParaRPr>
            </a:p>
          </p:txBody>
        </p:sp>
      </p:grpSp>
      <p:pic>
        <p:nvPicPr>
          <p:cNvPr id="109" name="Grafik 108"/>
          <p:cNvPicPr>
            <a:picLocks noChangeAspect="1"/>
          </p:cNvPicPr>
          <p:nvPr/>
        </p:nvPicPr>
        <p:blipFill rotWithShape="1">
          <a:blip r:embed="rId12" cstate="print">
            <a:extLst>
              <a:ext uri="{28A0092B-C50C-407E-A947-70E740481C1C}">
                <a14:useLocalDpi xmlns:a14="http://schemas.microsoft.com/office/drawing/2010/main" val="0"/>
              </a:ext>
            </a:extLst>
          </a:blip>
          <a:srcRect l="7438" t="14116" r="7934" b="11568"/>
          <a:stretch/>
        </p:blipFill>
        <p:spPr bwMode="auto">
          <a:xfrm>
            <a:off x="14844767" y="19460932"/>
            <a:ext cx="5370381" cy="3240000"/>
          </a:xfrm>
          <a:prstGeom prst="rect">
            <a:avLst/>
          </a:prstGeom>
          <a:ln>
            <a:noFill/>
          </a:ln>
          <a:extLst>
            <a:ext uri="{53640926-AAD7-44D8-BBD7-CCE9431645EC}">
              <a14:shadowObscured xmlns:a14="http://schemas.microsoft.com/office/drawing/2010/main"/>
            </a:ext>
          </a:extLst>
        </p:spPr>
      </p:pic>
      <p:pic>
        <p:nvPicPr>
          <p:cNvPr id="110" name="Grafik 109"/>
          <p:cNvPicPr>
            <a:picLocks noChangeAspect="1"/>
          </p:cNvPicPr>
          <p:nvPr/>
        </p:nvPicPr>
        <p:blipFill rotWithShape="1">
          <a:blip r:embed="rId13" cstate="print">
            <a:extLst>
              <a:ext uri="{28A0092B-C50C-407E-A947-70E740481C1C}">
                <a14:useLocalDpi xmlns:a14="http://schemas.microsoft.com/office/drawing/2010/main" val="0"/>
              </a:ext>
            </a:extLst>
          </a:blip>
          <a:srcRect l="7604" t="14458" r="7934" b="12960"/>
          <a:stretch/>
        </p:blipFill>
        <p:spPr bwMode="auto">
          <a:xfrm>
            <a:off x="14823725" y="15860077"/>
            <a:ext cx="5429523" cy="3240000"/>
          </a:xfrm>
          <a:prstGeom prst="rect">
            <a:avLst/>
          </a:prstGeom>
          <a:ln>
            <a:noFill/>
          </a:ln>
          <a:extLst>
            <a:ext uri="{53640926-AAD7-44D8-BBD7-CCE9431645EC}">
              <a14:shadowObscured xmlns:a14="http://schemas.microsoft.com/office/drawing/2010/main"/>
            </a:ext>
          </a:extLst>
        </p:spPr>
      </p:pic>
      <p:sp>
        <p:nvSpPr>
          <p:cNvPr id="115" name="Textfeld 114"/>
          <p:cNvSpPr txBox="1"/>
          <p:nvPr/>
        </p:nvSpPr>
        <p:spPr>
          <a:xfrm>
            <a:off x="21770401" y="14754046"/>
            <a:ext cx="10801351" cy="707886"/>
          </a:xfrm>
          <a:prstGeom prst="rect">
            <a:avLst/>
          </a:prstGeom>
          <a:solidFill>
            <a:schemeClr val="bg1"/>
          </a:solidFill>
        </p:spPr>
        <p:txBody>
          <a:bodyPr wrap="square" rtlCol="0">
            <a:spAutoFit/>
          </a:bodyPr>
          <a:lstStyle/>
          <a:p>
            <a:r>
              <a:rPr lang="en-US" sz="4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40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High water level events</a:t>
            </a:r>
            <a:r>
              <a:rPr lang="en-GB" sz="40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en-GB" sz="4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feld 12"/>
          <p:cNvSpPr txBox="1"/>
          <p:nvPr/>
        </p:nvSpPr>
        <p:spPr>
          <a:xfrm>
            <a:off x="32054384" y="25346179"/>
            <a:ext cx="9152353" cy="1815882"/>
          </a:xfrm>
          <a:prstGeom prst="rect">
            <a:avLst/>
          </a:prstGeom>
          <a:noFill/>
        </p:spPr>
        <p:txBody>
          <a:bodyPr wrap="square" rtlCol="0">
            <a:spAutoFit/>
          </a:bodyPr>
          <a:lstStyle/>
          <a:p>
            <a:r>
              <a:rPr lang="de-DE" sz="2800" b="1" dirty="0" err="1" smtClean="0">
                <a:latin typeface="Verdana" panose="020B0604030504040204" pitchFamily="34" charset="0"/>
                <a:ea typeface="Verdana" panose="020B0604030504040204" pitchFamily="34" charset="0"/>
                <a:cs typeface="Verdana" panose="020B0604030504040204" pitchFamily="34" charset="0"/>
              </a:rPr>
              <a:t>Literature</a:t>
            </a:r>
            <a:r>
              <a:rPr lang="de-DE" sz="2800" b="1" dirty="0" smtClean="0">
                <a:latin typeface="Verdana" panose="020B0604030504040204" pitchFamily="34" charset="0"/>
                <a:ea typeface="Verdana" panose="020B0604030504040204" pitchFamily="34" charset="0"/>
                <a:cs typeface="Verdana" panose="020B0604030504040204" pitchFamily="34" charset="0"/>
              </a:rPr>
              <a:t>: </a:t>
            </a:r>
          </a:p>
          <a:p>
            <a:r>
              <a:rPr lang="de-DE" sz="2800" dirty="0" err="1" smtClean="0">
                <a:latin typeface="Verdana" panose="020B0604030504040204" pitchFamily="34" charset="0"/>
                <a:ea typeface="Verdana" panose="020B0604030504040204" pitchFamily="34" charset="0"/>
                <a:cs typeface="Verdana" panose="020B0604030504040204" pitchFamily="34" charset="0"/>
              </a:rPr>
              <a:t>Rauthe</a:t>
            </a:r>
            <a:r>
              <a:rPr lang="de-DE" sz="2800" dirty="0" smtClean="0">
                <a:latin typeface="Verdana" panose="020B0604030504040204" pitchFamily="34" charset="0"/>
                <a:ea typeface="Verdana" panose="020B0604030504040204" pitchFamily="34" charset="0"/>
                <a:cs typeface="Verdana" panose="020B0604030504040204" pitchFamily="34" charset="0"/>
              </a:rPr>
              <a:t> et al., 2013: Met. Z.  </a:t>
            </a:r>
            <a:r>
              <a:rPr lang="de-DE" sz="2800" b="1" dirty="0">
                <a:latin typeface="Verdana" panose="020B0604030504040204" pitchFamily="34" charset="0"/>
                <a:ea typeface="Verdana" panose="020B0604030504040204" pitchFamily="34" charset="0"/>
                <a:cs typeface="Verdana" panose="020B0604030504040204" pitchFamily="34" charset="0"/>
              </a:rPr>
              <a:t>22</a:t>
            </a:r>
            <a:r>
              <a:rPr lang="de-DE" sz="2800" dirty="0">
                <a:latin typeface="Verdana" panose="020B0604030504040204" pitchFamily="34" charset="0"/>
                <a:ea typeface="Verdana" panose="020B0604030504040204" pitchFamily="34" charset="0"/>
                <a:cs typeface="Verdana" panose="020B0604030504040204" pitchFamily="34" charset="0"/>
              </a:rPr>
              <a:t>(3), </a:t>
            </a:r>
            <a:r>
              <a:rPr lang="de-DE" sz="2800" dirty="0" smtClean="0">
                <a:latin typeface="Verdana" panose="020B0604030504040204" pitchFamily="34" charset="0"/>
                <a:ea typeface="Verdana" panose="020B0604030504040204" pitchFamily="34" charset="0"/>
                <a:cs typeface="Verdana" panose="020B0604030504040204" pitchFamily="34" charset="0"/>
              </a:rPr>
              <a:t>pp. 235–256</a:t>
            </a:r>
            <a:r>
              <a:rPr lang="de-DE" sz="2800" dirty="0">
                <a:latin typeface="Verdana" panose="020B0604030504040204" pitchFamily="34" charset="0"/>
                <a:ea typeface="Verdana" panose="020B0604030504040204" pitchFamily="34" charset="0"/>
                <a:cs typeface="Verdana" panose="020B0604030504040204" pitchFamily="34" charset="0"/>
              </a:rPr>
              <a:t>.</a:t>
            </a:r>
            <a:endParaRPr lang="de-DE" sz="2800" dirty="0" smtClean="0">
              <a:latin typeface="Verdana" panose="020B0604030504040204" pitchFamily="34" charset="0"/>
              <a:ea typeface="Verdana" panose="020B0604030504040204" pitchFamily="34" charset="0"/>
              <a:cs typeface="Verdana" panose="020B0604030504040204" pitchFamily="34" charset="0"/>
            </a:endParaRPr>
          </a:p>
          <a:p>
            <a:r>
              <a:rPr lang="de-DE" sz="2800" dirty="0" smtClean="0">
                <a:latin typeface="Verdana" panose="020B0604030504040204" pitchFamily="34" charset="0"/>
                <a:ea typeface="Verdana" panose="020B0604030504040204" pitchFamily="34" charset="0"/>
                <a:cs typeface="Verdana" panose="020B0604030504040204" pitchFamily="34" charset="0"/>
              </a:rPr>
              <a:t>Schröter et al., 2015: HESS, </a:t>
            </a:r>
            <a:r>
              <a:rPr lang="de-DE" sz="2800" b="1" dirty="0">
                <a:latin typeface="Verdana" panose="020B0604030504040204" pitchFamily="34" charset="0"/>
                <a:ea typeface="Verdana" panose="020B0604030504040204" pitchFamily="34" charset="0"/>
                <a:cs typeface="Verdana" panose="020B0604030504040204" pitchFamily="34" charset="0"/>
              </a:rPr>
              <a:t>19</a:t>
            </a:r>
            <a:r>
              <a:rPr lang="de-DE" sz="2800" dirty="0">
                <a:latin typeface="Verdana" panose="020B0604030504040204" pitchFamily="34" charset="0"/>
                <a:ea typeface="Verdana" panose="020B0604030504040204" pitchFamily="34" charset="0"/>
                <a:cs typeface="Verdana" panose="020B0604030504040204" pitchFamily="34" charset="0"/>
              </a:rPr>
              <a:t>, </a:t>
            </a:r>
            <a:r>
              <a:rPr lang="de-DE" sz="2800" dirty="0" smtClean="0">
                <a:latin typeface="Verdana" panose="020B0604030504040204" pitchFamily="34" charset="0"/>
                <a:ea typeface="Verdana" panose="020B0604030504040204" pitchFamily="34" charset="0"/>
                <a:cs typeface="Verdana" panose="020B0604030504040204" pitchFamily="34" charset="0"/>
              </a:rPr>
              <a:t>pp. 309-327</a:t>
            </a:r>
            <a:r>
              <a:rPr lang="de-DE" sz="2800" dirty="0">
                <a:latin typeface="Verdana" panose="020B0604030504040204" pitchFamily="34" charset="0"/>
                <a:ea typeface="Verdana" panose="020B0604030504040204" pitchFamily="34" charset="0"/>
                <a:cs typeface="Verdana" panose="020B0604030504040204" pitchFamily="34" charset="0"/>
              </a:rPr>
              <a:t>.</a:t>
            </a:r>
            <a:r>
              <a:rPr lang="de-DE" sz="2800" dirty="0" smtClean="0">
                <a:latin typeface="Verdana" panose="020B0604030504040204" pitchFamily="34" charset="0"/>
                <a:ea typeface="Verdana" panose="020B0604030504040204" pitchFamily="34" charset="0"/>
                <a:cs typeface="Verdana" panose="020B0604030504040204" pitchFamily="34" charset="0"/>
              </a:rPr>
              <a:t/>
            </a:r>
            <a:br>
              <a:rPr lang="de-DE" sz="2800" dirty="0" smtClean="0">
                <a:latin typeface="Verdana" panose="020B0604030504040204" pitchFamily="34" charset="0"/>
                <a:ea typeface="Verdana" panose="020B0604030504040204" pitchFamily="34" charset="0"/>
                <a:cs typeface="Verdana" panose="020B0604030504040204" pitchFamily="34" charset="0"/>
              </a:rPr>
            </a:br>
            <a:r>
              <a:rPr lang="de-DE" sz="2800" dirty="0" smtClean="0">
                <a:latin typeface="Verdana" panose="020B0604030504040204" pitchFamily="34" charset="0"/>
                <a:ea typeface="Verdana" panose="020B0604030504040204" pitchFamily="34" charset="0"/>
                <a:cs typeface="Verdana" panose="020B0604030504040204" pitchFamily="34" charset="0"/>
              </a:rPr>
              <a:t> </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cxnSp>
        <p:nvCxnSpPr>
          <p:cNvPr id="81" name="Gerade Verbindung 80"/>
          <p:cNvCxnSpPr/>
          <p:nvPr/>
        </p:nvCxnSpPr>
        <p:spPr>
          <a:xfrm>
            <a:off x="21764307" y="5783956"/>
            <a:ext cx="19440000" cy="0"/>
          </a:xfrm>
          <a:prstGeom prst="line">
            <a:avLst/>
          </a:prstGeom>
          <a:ln w="57150">
            <a:solidFill>
              <a:srgbClr val="324F6F"/>
            </a:solidFill>
          </a:ln>
          <a:effectLst/>
        </p:spPr>
        <p:style>
          <a:lnRef idx="2">
            <a:schemeClr val="dk1"/>
          </a:lnRef>
          <a:fillRef idx="0">
            <a:schemeClr val="dk1"/>
          </a:fillRef>
          <a:effectRef idx="1">
            <a:schemeClr val="dk1"/>
          </a:effectRef>
          <a:fontRef idx="minor">
            <a:schemeClr val="tx1"/>
          </a:fontRef>
        </p:style>
      </p:cxnSp>
      <p:cxnSp>
        <p:nvCxnSpPr>
          <p:cNvPr id="82" name="Gerade Verbindung 81"/>
          <p:cNvCxnSpPr/>
          <p:nvPr/>
        </p:nvCxnSpPr>
        <p:spPr>
          <a:xfrm>
            <a:off x="21764307" y="15480734"/>
            <a:ext cx="19440000" cy="0"/>
          </a:xfrm>
          <a:prstGeom prst="line">
            <a:avLst/>
          </a:prstGeom>
          <a:ln w="57150">
            <a:solidFill>
              <a:srgbClr val="324F6F"/>
            </a:solidFill>
          </a:ln>
          <a:effectLst/>
        </p:spPr>
        <p:style>
          <a:lnRef idx="2">
            <a:schemeClr val="dk1"/>
          </a:lnRef>
          <a:fillRef idx="0">
            <a:schemeClr val="dk1"/>
          </a:fillRef>
          <a:effectRef idx="1">
            <a:schemeClr val="dk1"/>
          </a:effectRef>
          <a:fontRef idx="minor">
            <a:schemeClr val="tx1"/>
          </a:fontRef>
        </p:style>
      </p:cxnSp>
      <p:sp>
        <p:nvSpPr>
          <p:cNvPr id="14" name="Textfeld 13"/>
          <p:cNvSpPr txBox="1"/>
          <p:nvPr/>
        </p:nvSpPr>
        <p:spPr>
          <a:xfrm rot="-5400000">
            <a:off x="39182406" y="18004820"/>
            <a:ext cx="3441968" cy="584775"/>
          </a:xfrm>
          <a:prstGeom prst="rect">
            <a:avLst/>
          </a:prstGeom>
          <a:noFill/>
        </p:spPr>
        <p:txBody>
          <a:bodyPr wrap="none" rtlCol="0">
            <a:spAutoFit/>
          </a:bodyPr>
          <a:lstStyle/>
          <a:p>
            <a:r>
              <a:rPr lang="de-DE" sz="3200" dirty="0" smtClean="0">
                <a:latin typeface="Verdana" panose="020B0604030504040204" pitchFamily="34" charset="0"/>
                <a:ea typeface="Verdana" panose="020B0604030504040204" pitchFamily="34" charset="0"/>
                <a:cs typeface="Verdana" panose="020B0604030504040204" pitchFamily="34" charset="0"/>
              </a:rPr>
              <a:t>100 * API/API</a:t>
            </a:r>
            <a:r>
              <a:rPr lang="de-DE" sz="3200" baseline="30000" dirty="0" smtClean="0">
                <a:latin typeface="Verdana" panose="020B0604030504040204" pitchFamily="34" charset="0"/>
                <a:ea typeface="Verdana" panose="020B0604030504040204" pitchFamily="34" charset="0"/>
                <a:cs typeface="Verdana" panose="020B0604030504040204" pitchFamily="34" charset="0"/>
              </a:rPr>
              <a:t>5y</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feld 14"/>
          <p:cNvSpPr txBox="1"/>
          <p:nvPr/>
        </p:nvSpPr>
        <p:spPr>
          <a:xfrm>
            <a:off x="35829225" y="21634663"/>
            <a:ext cx="1078757" cy="584775"/>
          </a:xfrm>
          <a:prstGeom prst="rect">
            <a:avLst/>
          </a:prstGeom>
          <a:solidFill>
            <a:schemeClr val="bg1"/>
          </a:solidFill>
        </p:spPr>
        <p:txBody>
          <a:bodyPr wrap="none" rtlCol="0">
            <a:spAutoFit/>
          </a:bodyPr>
          <a:lstStyle/>
          <a:p>
            <a:r>
              <a:rPr lang="de-DE" sz="3200" dirty="0">
                <a:latin typeface="Verdana" panose="020B0604030504040204" pitchFamily="34" charset="0"/>
                <a:ea typeface="Verdana" panose="020B0604030504040204" pitchFamily="34" charset="0"/>
                <a:cs typeface="Verdana" panose="020B0604030504040204" pitchFamily="34" charset="0"/>
              </a:rPr>
              <a:t>Y</a:t>
            </a:r>
            <a:r>
              <a:rPr lang="de-DE" sz="3200" dirty="0" smtClean="0">
                <a:latin typeface="Verdana" panose="020B0604030504040204" pitchFamily="34" charset="0"/>
                <a:ea typeface="Verdana" panose="020B0604030504040204" pitchFamily="34" charset="0"/>
                <a:cs typeface="Verdana" panose="020B0604030504040204" pitchFamily="34" charset="0"/>
              </a:rPr>
              <a:t>ear</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92" name="Textfeld 91"/>
          <p:cNvSpPr txBox="1"/>
          <p:nvPr/>
        </p:nvSpPr>
        <p:spPr>
          <a:xfrm rot="16200000">
            <a:off x="30205831" y="18316912"/>
            <a:ext cx="3862724" cy="584775"/>
          </a:xfrm>
          <a:prstGeom prst="rect">
            <a:avLst/>
          </a:prstGeom>
          <a:solidFill>
            <a:schemeClr val="bg1"/>
          </a:solidFill>
          <a:ln>
            <a:noFill/>
          </a:ln>
        </p:spPr>
        <p:txBody>
          <a:bodyPr wrap="none" rtlCol="0">
            <a:spAutoFit/>
          </a:bodyPr>
          <a:lstStyle/>
          <a:p>
            <a:r>
              <a:rPr lang="de-DE" sz="3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Max. </a:t>
            </a:r>
            <a:r>
              <a:rPr lang="de-DE" sz="3200" dirty="0" smtClean="0">
                <a:latin typeface="Verdana" panose="020B0604030504040204" pitchFamily="34" charset="0"/>
                <a:ea typeface="Verdana" panose="020B0604030504040204" pitchFamily="34" charset="0"/>
                <a:cs typeface="Verdana" panose="020B0604030504040204" pitchFamily="34" charset="0"/>
              </a:rPr>
              <a:t>Duration [h]</a:t>
            </a:r>
            <a:endParaRPr lang="de-DE"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hteck 15"/>
          <p:cNvSpPr/>
          <p:nvPr/>
        </p:nvSpPr>
        <p:spPr>
          <a:xfrm>
            <a:off x="14203362" y="22756117"/>
            <a:ext cx="6827698" cy="1384995"/>
          </a:xfrm>
          <a:prstGeom prst="rect">
            <a:avLst/>
          </a:prstGeom>
        </p:spPr>
        <p:txBody>
          <a:bodyPr wrap="square">
            <a:spAutoFit/>
          </a:bodyPr>
          <a:lstStyle/>
          <a:p>
            <a:r>
              <a:rPr lang="en-GB" sz="2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Fig.3: </a:t>
            </a:r>
            <a:r>
              <a:rPr lang="de-DE" sz="2800" dirty="0">
                <a:solidFill>
                  <a:srgbClr val="324F6F"/>
                </a:solidFill>
                <a:latin typeface="Verdana" panose="020B0604030504040204" pitchFamily="34" charset="0"/>
                <a:ea typeface="Verdana" panose="020B0604030504040204" pitchFamily="34" charset="0"/>
                <a:cs typeface="Verdana" panose="020B0604030504040204" pitchFamily="34" charset="0"/>
              </a:rPr>
              <a:t>API/API</a:t>
            </a:r>
            <a:r>
              <a:rPr lang="de-DE" sz="2800" baseline="30000" dirty="0">
                <a:solidFill>
                  <a:srgbClr val="324F6F"/>
                </a:solidFill>
                <a:latin typeface="Verdana" panose="020B0604030504040204" pitchFamily="34" charset="0"/>
                <a:ea typeface="Verdana" panose="020B0604030504040204" pitchFamily="34" charset="0"/>
                <a:cs typeface="Verdana" panose="020B0604030504040204" pitchFamily="34" charset="0"/>
              </a:rPr>
              <a:t>5y</a:t>
            </a:r>
            <a:r>
              <a:rPr lang="de-DE" sz="2800" b="1" baseline="30000" dirty="0">
                <a:solidFill>
                  <a:srgbClr val="324F6F"/>
                </a:solidFill>
                <a:latin typeface="Arial" panose="020B0604020202020204" pitchFamily="34" charset="0"/>
                <a:cs typeface="Arial" panose="020B0604020202020204" pitchFamily="34" charset="0"/>
              </a:rPr>
              <a:t> </a:t>
            </a:r>
            <a:r>
              <a:rPr lang="de-DE" sz="2800" b="1" baseline="30000" dirty="0" smtClean="0">
                <a:solidFill>
                  <a:srgbClr val="324F6F"/>
                </a:solidFill>
                <a:latin typeface="Arial" panose="020B0604020202020204" pitchFamily="34" charset="0"/>
                <a:cs typeface="Arial" panose="020B0604020202020204" pitchFamily="34" charset="0"/>
              </a:rPr>
              <a:t> </a:t>
            </a:r>
            <a:r>
              <a:rPr lang="en-GB"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(a) and </a:t>
            </a:r>
            <a:r>
              <a:rPr lang="de-DE"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R3d/R3d</a:t>
            </a:r>
            <a:r>
              <a:rPr lang="de-DE" sz="2800" baseline="300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5y</a:t>
            </a:r>
            <a:endParaRPr lang="de-DE" sz="2800" baseline="30000" dirty="0">
              <a:solidFill>
                <a:srgbClr val="324F6F"/>
              </a:solidFill>
              <a:latin typeface="Verdana" panose="020B0604030504040204" pitchFamily="34" charset="0"/>
              <a:ea typeface="Verdana" panose="020B0604030504040204" pitchFamily="34" charset="0"/>
              <a:cs typeface="Verdana" panose="020B0604030504040204" pitchFamily="34" charset="0"/>
            </a:endParaRPr>
          </a:p>
          <a:p>
            <a:r>
              <a:rPr lang="en-GB" sz="2800" dirty="0" smtClean="0">
                <a:solidFill>
                  <a:srgbClr val="324F6F"/>
                </a:solidFill>
                <a:latin typeface="Verdana" panose="020B0604030504040204" pitchFamily="34" charset="0"/>
                <a:ea typeface="Verdana" panose="020B0604030504040204" pitchFamily="34" charset="0"/>
                <a:cs typeface="Verdana" panose="020B0604030504040204" pitchFamily="34" charset="0"/>
              </a:rPr>
              <a:t>(b) within the catchment of the Kiel Canal at 1998/10/25.</a:t>
            </a:r>
            <a:endParaRPr lang="en-GB" sz="2800" dirty="0">
              <a:solidFill>
                <a:srgbClr val="324F6F"/>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feld 17"/>
          <p:cNvSpPr txBox="1"/>
          <p:nvPr/>
        </p:nvSpPr>
        <p:spPr>
          <a:xfrm>
            <a:off x="16023579" y="15932328"/>
            <a:ext cx="1420188" cy="584775"/>
          </a:xfrm>
          <a:prstGeom prst="rect">
            <a:avLst/>
          </a:prstGeom>
          <a:noFill/>
        </p:spPr>
        <p:txBody>
          <a:bodyPr wrap="square" rtlCol="0">
            <a:spAutoFit/>
          </a:bodyPr>
          <a:lstStyle/>
          <a:p>
            <a:r>
              <a:rPr lang="de-DE" sz="3200" dirty="0" smtClean="0">
                <a:latin typeface="Verdana" panose="020B0604030504040204" pitchFamily="34" charset="0"/>
                <a:ea typeface="Verdana" panose="020B0604030504040204" pitchFamily="34" charset="0"/>
                <a:cs typeface="Verdana" panose="020B0604030504040204" pitchFamily="34" charset="0"/>
              </a:rPr>
              <a:t>a</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93" name="Textfeld 92"/>
          <p:cNvSpPr txBox="1"/>
          <p:nvPr/>
        </p:nvSpPr>
        <p:spPr>
          <a:xfrm>
            <a:off x="15998274" y="19564310"/>
            <a:ext cx="1420188" cy="584775"/>
          </a:xfrm>
          <a:prstGeom prst="rect">
            <a:avLst/>
          </a:prstGeom>
          <a:noFill/>
        </p:spPr>
        <p:txBody>
          <a:bodyPr wrap="square" rtlCol="0">
            <a:spAutoFit/>
          </a:bodyPr>
          <a:lstStyle/>
          <a:p>
            <a:r>
              <a:rPr lang="de-DE" sz="3200" dirty="0">
                <a:latin typeface="Verdana" panose="020B0604030504040204" pitchFamily="34" charset="0"/>
                <a:ea typeface="Verdana" panose="020B0604030504040204" pitchFamily="34" charset="0"/>
                <a:cs typeface="Verdana" panose="020B0604030504040204" pitchFamily="34" charset="0"/>
              </a:rPr>
              <a:t>b</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95" name="Textfeld 94"/>
          <p:cNvSpPr txBox="1"/>
          <p:nvPr/>
        </p:nvSpPr>
        <p:spPr>
          <a:xfrm rot="-5400000">
            <a:off x="19481618" y="17136213"/>
            <a:ext cx="2252540" cy="584775"/>
          </a:xfrm>
          <a:prstGeom prst="rect">
            <a:avLst/>
          </a:prstGeom>
          <a:noFill/>
        </p:spPr>
        <p:txBody>
          <a:bodyPr wrap="none" rtlCol="0">
            <a:spAutoFit/>
          </a:bodyPr>
          <a:lstStyle/>
          <a:p>
            <a:r>
              <a:rPr lang="de-DE" sz="3200" dirty="0" smtClean="0">
                <a:latin typeface="Verdana" panose="020B0604030504040204" pitchFamily="34" charset="0"/>
                <a:ea typeface="Verdana" panose="020B0604030504040204" pitchFamily="34" charset="0"/>
                <a:cs typeface="Verdana" panose="020B0604030504040204" pitchFamily="34" charset="0"/>
              </a:rPr>
              <a:t> API/API</a:t>
            </a:r>
            <a:r>
              <a:rPr lang="de-DE" sz="3200" baseline="30000" dirty="0" smtClean="0">
                <a:latin typeface="Verdana" panose="020B0604030504040204" pitchFamily="34" charset="0"/>
                <a:ea typeface="Verdana" panose="020B0604030504040204" pitchFamily="34" charset="0"/>
                <a:cs typeface="Verdana" panose="020B0604030504040204" pitchFamily="34" charset="0"/>
              </a:rPr>
              <a:t>5y</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96" name="Textfeld 95"/>
          <p:cNvSpPr txBox="1"/>
          <p:nvPr/>
        </p:nvSpPr>
        <p:spPr>
          <a:xfrm rot="-5400000">
            <a:off x="19427009" y="20531727"/>
            <a:ext cx="2313454" cy="584775"/>
          </a:xfrm>
          <a:prstGeom prst="rect">
            <a:avLst/>
          </a:prstGeom>
          <a:noFill/>
        </p:spPr>
        <p:txBody>
          <a:bodyPr wrap="none" rtlCol="0">
            <a:spAutoFit/>
          </a:bodyPr>
          <a:lstStyle/>
          <a:p>
            <a:r>
              <a:rPr lang="de-DE" sz="3200" dirty="0" smtClean="0">
                <a:latin typeface="Verdana" panose="020B0604030504040204" pitchFamily="34" charset="0"/>
                <a:ea typeface="Verdana" panose="020B0604030504040204" pitchFamily="34" charset="0"/>
                <a:cs typeface="Verdana" panose="020B0604030504040204" pitchFamily="34" charset="0"/>
              </a:rPr>
              <a:t>R3d/R3d</a:t>
            </a:r>
            <a:r>
              <a:rPr lang="de-DE" sz="3200" baseline="30000" dirty="0" smtClean="0">
                <a:latin typeface="Verdana" panose="020B0604030504040204" pitchFamily="34" charset="0"/>
                <a:ea typeface="Verdana" panose="020B0604030504040204" pitchFamily="34" charset="0"/>
                <a:cs typeface="Verdana" panose="020B0604030504040204" pitchFamily="34" charset="0"/>
              </a:rPr>
              <a:t>5y</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6" name="Textfeld 25"/>
          <p:cNvSpPr txBox="1"/>
          <p:nvPr/>
        </p:nvSpPr>
        <p:spPr>
          <a:xfrm rot="-5400000">
            <a:off x="31146497" y="8799651"/>
            <a:ext cx="3437864" cy="400110"/>
          </a:xfrm>
          <a:prstGeom prst="rect">
            <a:avLst/>
          </a:prstGeom>
          <a:solidFill>
            <a:schemeClr val="bg1"/>
          </a:solidFill>
        </p:spPr>
        <p:txBody>
          <a:bodyPr wrap="non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Above gauge height [cm]</a:t>
            </a:r>
            <a:endParaRPr lang="en-US" sz="2000" dirty="0"/>
          </a:p>
        </p:txBody>
      </p:sp>
      <p:pic>
        <p:nvPicPr>
          <p:cNvPr id="1028" name="Picture 4" descr="https://contentmanager.copernicus.org/9535/ss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751340" y="29541882"/>
            <a:ext cx="2049215" cy="71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89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681</Words>
  <Application>Microsoft Office PowerPoint</Application>
  <PresentationFormat>Benutzerdefiniert</PresentationFormat>
  <Paragraphs>62</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Larissa-Design</vt:lpstr>
      <vt:lpstr>PowerPoint-Präsentation</vt:lpstr>
    </vt:vector>
  </TitlesOfParts>
  <Company>BASt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BMVI-Expertennetzwerk</dc:title>
  <dc:creator>Jennifer Harder</dc:creator>
  <cp:lastModifiedBy>Anette Ganske</cp:lastModifiedBy>
  <cp:revision>180</cp:revision>
  <cp:lastPrinted>2017-04-19T08:45:41Z</cp:lastPrinted>
  <dcterms:created xsi:type="dcterms:W3CDTF">2016-08-19T12:41:50Z</dcterms:created>
  <dcterms:modified xsi:type="dcterms:W3CDTF">2017-05-03T15:09:16Z</dcterms:modified>
</cp:coreProperties>
</file>