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sorterViewPr>
    <p:cViewPr>
      <p:scale>
        <a:sx n="100" d="100"/>
        <a:sy n="100" d="100"/>
      </p:scale>
      <p:origin x="0" y="-6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B6E49F6-AE36-4600-AEEB-76B830673AF0}"/>
    <pc:docChg chg="delSld">
      <pc:chgData name="" userId="" providerId="" clId="Web-{0B6E49F6-AE36-4600-AEEB-76B830673AF0}" dt="2018-03-23T11:37:32.296" v="0"/>
      <pc:docMkLst>
        <pc:docMk/>
      </pc:docMkLst>
      <pc:sldChg chg="del">
        <pc:chgData name="" userId="" providerId="" clId="Web-{0B6E49F6-AE36-4600-AEEB-76B830673AF0}" dt="2018-03-23T11:37:32.296" v="0"/>
        <pc:sldMkLst>
          <pc:docMk/>
          <pc:sldMk cId="3135515878" sldId="258"/>
        </pc:sldMkLst>
      </pc:sldChg>
    </pc:docChg>
  </pc:docChgLst>
  <pc:docChgLst>
    <pc:chgData clId="Web-{C137CF90-EFC3-4B5A-9131-EE94BAE46417}"/>
    <pc:docChg chg="modSld">
      <pc:chgData name="" userId="" providerId="" clId="Web-{C137CF90-EFC3-4B5A-9131-EE94BAE46417}" dt="2018-03-23T16:32:02.611" v="360"/>
      <pc:docMkLst>
        <pc:docMk/>
      </pc:docMkLst>
      <pc:sldChg chg="modSp">
        <pc:chgData name="" userId="" providerId="" clId="Web-{C137CF90-EFC3-4B5A-9131-EE94BAE46417}" dt="2018-03-23T16:27:20.292" v="190"/>
        <pc:sldMkLst>
          <pc:docMk/>
          <pc:sldMk cId="3020177801" sldId="261"/>
        </pc:sldMkLst>
        <pc:spChg chg="mod">
          <ac:chgData name="" userId="" providerId="" clId="Web-{C137CF90-EFC3-4B5A-9131-EE94BAE46417}" dt="2018-03-23T16:27:20.292" v="190"/>
          <ac:spMkLst>
            <pc:docMk/>
            <pc:sldMk cId="3020177801" sldId="261"/>
            <ac:spMk id="5" creationId="{00000000-0000-0000-0000-000000000000}"/>
          </ac:spMkLst>
        </pc:spChg>
        <pc:picChg chg="mod">
          <ac:chgData name="" userId="" providerId="" clId="Web-{C137CF90-EFC3-4B5A-9131-EE94BAE46417}" dt="2018-03-23T16:25:58.323" v="173"/>
          <ac:picMkLst>
            <pc:docMk/>
            <pc:sldMk cId="3020177801" sldId="261"/>
            <ac:picMk id="6" creationId="{00000000-0000-0000-0000-000000000000}"/>
          </ac:picMkLst>
        </pc:picChg>
        <pc:picChg chg="mod">
          <ac:chgData name="" userId="" providerId="" clId="Web-{C137CF90-EFC3-4B5A-9131-EE94BAE46417}" dt="2018-03-23T16:25:53.354" v="172"/>
          <ac:picMkLst>
            <pc:docMk/>
            <pc:sldMk cId="3020177801" sldId="261"/>
            <ac:picMk id="8" creationId="{00000000-0000-0000-0000-000000000000}"/>
          </ac:picMkLst>
        </pc:picChg>
      </pc:sldChg>
      <pc:sldChg chg="modSp">
        <pc:chgData name="" userId="" providerId="" clId="Web-{C137CF90-EFC3-4B5A-9131-EE94BAE46417}" dt="2018-03-23T16:32:02.611" v="360"/>
        <pc:sldMkLst>
          <pc:docMk/>
          <pc:sldMk cId="1800931560" sldId="262"/>
        </pc:sldMkLst>
        <pc:spChg chg="mod">
          <ac:chgData name="" userId="" providerId="" clId="Web-{C137CF90-EFC3-4B5A-9131-EE94BAE46417}" dt="2018-03-23T16:31:39.752" v="355"/>
          <ac:spMkLst>
            <pc:docMk/>
            <pc:sldMk cId="1800931560" sldId="262"/>
            <ac:spMk id="5" creationId="{00000000-0000-0000-0000-000000000000}"/>
          </ac:spMkLst>
        </pc:spChg>
        <pc:spChg chg="mod">
          <ac:chgData name="" userId="" providerId="" clId="Web-{C137CF90-EFC3-4B5A-9131-EE94BAE46417}" dt="2018-03-23T16:32:02.611" v="360"/>
          <ac:spMkLst>
            <pc:docMk/>
            <pc:sldMk cId="1800931560" sldId="262"/>
            <ac:spMk id="11" creationId="{00000000-0000-0000-0000-000000000000}"/>
          </ac:spMkLst>
        </pc:spChg>
        <pc:picChg chg="mod">
          <ac:chgData name="" userId="" providerId="" clId="Web-{C137CF90-EFC3-4B5A-9131-EE94BAE46417}" dt="2018-03-23T16:31:58.283" v="358"/>
          <ac:picMkLst>
            <pc:docMk/>
            <pc:sldMk cId="1800931560" sldId="262"/>
            <ac:picMk id="10" creationId="{00000000-0000-0000-0000-000000000000}"/>
          </ac:picMkLst>
        </pc:picChg>
        <pc:picChg chg="mod">
          <ac:chgData name="" userId="" providerId="" clId="Web-{C137CF90-EFC3-4B5A-9131-EE94BAE46417}" dt="2018-03-23T16:31:58.283" v="359"/>
          <ac:picMkLst>
            <pc:docMk/>
            <pc:sldMk cId="1800931560" sldId="262"/>
            <ac:picMk id="12" creationId="{00000000-0000-0000-0000-000000000000}"/>
          </ac:picMkLst>
        </pc:picChg>
        <pc:picChg chg="mod">
          <ac:chgData name="" userId="" providerId="" clId="Web-{C137CF90-EFC3-4B5A-9131-EE94BAE46417}" dt="2018-03-23T16:31:45.564" v="357"/>
          <ac:picMkLst>
            <pc:docMk/>
            <pc:sldMk cId="1800931560" sldId="262"/>
            <ac:picMk id="1026" creationId="{00000000-0000-0000-0000-00000000000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Sheet1!$A$2:$A$11</c:f>
              <c:strCache>
                <c:ptCount val="10"/>
                <c:pt idx="0">
                  <c:v>Commercial awareness</c:v>
                </c:pt>
                <c:pt idx="1">
                  <c:v>Communication skills</c:v>
                </c:pt>
                <c:pt idx="2">
                  <c:v>Leadership</c:v>
                </c:pt>
                <c:pt idx="3">
                  <c:v>Team working</c:v>
                </c:pt>
                <c:pt idx="4">
                  <c:v>Problem solving</c:v>
                </c:pt>
                <c:pt idx="5">
                  <c:v>Conceptual ability</c:v>
                </c:pt>
                <c:pt idx="6">
                  <c:v>Subject</c:v>
                </c:pt>
                <c:pt idx="7">
                  <c:v>Languages</c:v>
                </c:pt>
                <c:pt idx="8">
                  <c:v>Numeracy</c:v>
                </c:pt>
                <c:pt idx="9">
                  <c:v>General education</c:v>
                </c:pt>
              </c:strCache>
            </c:strRef>
          </c:cat>
          <c:val>
            <c:numRef>
              <c:f>Sheet1!$B$2:$B$11</c:f>
              <c:numCache>
                <c:formatCode>General</c:formatCode>
                <c:ptCount val="10"/>
                <c:pt idx="0">
                  <c:v>67</c:v>
                </c:pt>
                <c:pt idx="1">
                  <c:v>64</c:v>
                </c:pt>
                <c:pt idx="2">
                  <c:v>33</c:v>
                </c:pt>
                <c:pt idx="3">
                  <c:v>33</c:v>
                </c:pt>
                <c:pt idx="4">
                  <c:v>32</c:v>
                </c:pt>
                <c:pt idx="5">
                  <c:v>21</c:v>
                </c:pt>
                <c:pt idx="6">
                  <c:v>19</c:v>
                </c:pt>
                <c:pt idx="7">
                  <c:v>19</c:v>
                </c:pt>
                <c:pt idx="8">
                  <c:v>19</c:v>
                </c:pt>
                <c:pt idx="9">
                  <c:v>15</c:v>
                </c:pt>
              </c:numCache>
            </c:numRef>
          </c:val>
          <c:extLst xmlns:c16r2="http://schemas.microsoft.com/office/drawing/2015/06/chart">
            <c:ext xmlns:c16="http://schemas.microsoft.com/office/drawing/2014/chart" uri="{C3380CC4-5D6E-409C-BE32-E72D297353CC}">
              <c16:uniqueId val="{00000000-1C13-4D1B-AD18-FEB9989E9A86}"/>
            </c:ext>
          </c:extLst>
        </c:ser>
        <c:dLbls>
          <c:showLegendKey val="0"/>
          <c:showVal val="0"/>
          <c:showCatName val="0"/>
          <c:showSerName val="0"/>
          <c:showPercent val="0"/>
          <c:showBubbleSize val="0"/>
        </c:dLbls>
        <c:gapWidth val="150"/>
        <c:axId val="345926304"/>
        <c:axId val="345927088"/>
      </c:barChart>
      <c:catAx>
        <c:axId val="345926304"/>
        <c:scaling>
          <c:orientation val="minMax"/>
        </c:scaling>
        <c:delete val="0"/>
        <c:axPos val="b"/>
        <c:numFmt formatCode="General" sourceLinked="0"/>
        <c:majorTickMark val="out"/>
        <c:minorTickMark val="none"/>
        <c:tickLblPos val="nextTo"/>
        <c:crossAx val="345927088"/>
        <c:crosses val="autoZero"/>
        <c:auto val="1"/>
        <c:lblAlgn val="ctr"/>
        <c:lblOffset val="100"/>
        <c:noMultiLvlLbl val="0"/>
      </c:catAx>
      <c:valAx>
        <c:axId val="345927088"/>
        <c:scaling>
          <c:orientation val="minMax"/>
        </c:scaling>
        <c:delete val="0"/>
        <c:axPos val="l"/>
        <c:numFmt formatCode="General" sourceLinked="1"/>
        <c:majorTickMark val="out"/>
        <c:minorTickMark val="none"/>
        <c:tickLblPos val="nextTo"/>
        <c:crossAx val="345926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30751B-355A-4FE4-A83F-9FD17BB6AF6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235912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0751B-355A-4FE4-A83F-9FD17BB6AF6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52964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0751B-355A-4FE4-A83F-9FD17BB6AF6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74177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30751B-355A-4FE4-A83F-9FD17BB6AF6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339147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0751B-355A-4FE4-A83F-9FD17BB6AF61}" type="datetimeFigureOut">
              <a:rPr lang="en-GB" smtClean="0"/>
              <a:t>10/04/2018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374884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30751B-355A-4FE4-A83F-9FD17BB6AF6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296852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30751B-355A-4FE4-A83F-9FD17BB6AF61}" type="datetimeFigureOut">
              <a:rPr lang="en-GB" smtClean="0"/>
              <a:t>10/04/2018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271174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30751B-355A-4FE4-A83F-9FD17BB6AF61}" type="datetimeFigureOut">
              <a:rPr lang="en-GB" smtClean="0"/>
              <a:t>10/04/2018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238281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0751B-355A-4FE4-A83F-9FD17BB6AF61}" type="datetimeFigureOut">
              <a:rPr lang="en-GB" smtClean="0"/>
              <a:t>10/04/2018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80324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0751B-355A-4FE4-A83F-9FD17BB6AF6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35092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0751B-355A-4FE4-A83F-9FD17BB6AF61}" type="datetimeFigureOut">
              <a:rPr lang="en-GB" smtClean="0"/>
              <a:t>10/04/2018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233E90-A494-44C8-B8CB-FD8387D98620}" type="slidenum">
              <a:rPr lang="en-GB" smtClean="0"/>
              <a:t>‹#›</a:t>
            </a:fld>
            <a:endParaRPr lang="en-GB"/>
          </a:p>
        </p:txBody>
      </p:sp>
    </p:spTree>
    <p:extLst>
      <p:ext uri="{BB962C8B-B14F-4D97-AF65-F5344CB8AC3E}">
        <p14:creationId xmlns:p14="http://schemas.microsoft.com/office/powerpoint/2010/main" val="31461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751B-355A-4FE4-A83F-9FD17BB6AF61}" type="datetimeFigureOut">
              <a:rPr lang="en-GB" smtClean="0"/>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33E90-A494-44C8-B8CB-FD8387D98620}" type="slidenum">
              <a:rPr lang="en-GB" smtClean="0"/>
              <a:t>‹#›</a:t>
            </a:fld>
            <a:endParaRPr lang="en-GB"/>
          </a:p>
        </p:txBody>
      </p:sp>
    </p:spTree>
    <p:extLst>
      <p:ext uri="{BB962C8B-B14F-4D97-AF65-F5344CB8AC3E}">
        <p14:creationId xmlns:p14="http://schemas.microsoft.com/office/powerpoint/2010/main" val="178347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82" y="716336"/>
            <a:ext cx="10963835" cy="2387600"/>
          </a:xfrm>
        </p:spPr>
        <p:txBody>
          <a:bodyPr>
            <a:normAutofit/>
          </a:bodyPr>
          <a:lstStyle/>
          <a:p>
            <a:r>
              <a:rPr lang="en-GB" b="1" dirty="0"/>
              <a:t>Industrial projects enabling student futures in Environmental Physics</a:t>
            </a:r>
            <a:endParaRPr lang="en-GB" dirty="0"/>
          </a:p>
        </p:txBody>
      </p:sp>
      <p:sp>
        <p:nvSpPr>
          <p:cNvPr id="3" name="Subtitle 2"/>
          <p:cNvSpPr>
            <a:spLocks noGrp="1"/>
          </p:cNvSpPr>
          <p:nvPr>
            <p:ph type="subTitle" idx="1"/>
          </p:nvPr>
        </p:nvSpPr>
        <p:spPr/>
        <p:txBody>
          <a:bodyPr>
            <a:normAutofit fontScale="92500" lnSpcReduction="10000"/>
          </a:bodyPr>
          <a:lstStyle/>
          <a:p>
            <a:r>
              <a:rPr lang="en-GB" b="1" dirty="0"/>
              <a:t>Karen Aplin</a:t>
            </a:r>
            <a:r>
              <a:rPr lang="en-GB" baseline="30000" dirty="0"/>
              <a:t>1,2</a:t>
            </a:r>
            <a:r>
              <a:rPr lang="en-GB" dirty="0"/>
              <a:t> and Alec Bennett</a:t>
            </a:r>
            <a:r>
              <a:rPr lang="en-GB" baseline="30000" dirty="0"/>
              <a:t>2,3</a:t>
            </a:r>
          </a:p>
          <a:p>
            <a:pPr marL="457200" indent="-457200">
              <a:buAutoNum type="arabicPeriod"/>
            </a:pPr>
            <a:r>
              <a:rPr lang="en-GB" dirty="0"/>
              <a:t>Department of Physics, University of Oxford, UK</a:t>
            </a:r>
          </a:p>
          <a:p>
            <a:pPr marL="457200" indent="-457200">
              <a:buAutoNum type="arabicPeriod"/>
            </a:pPr>
            <a:r>
              <a:rPr lang="en-GB" dirty="0"/>
              <a:t>Department of Electronic and Electrical Engineering, University of Bath, UK</a:t>
            </a:r>
          </a:p>
          <a:p>
            <a:pPr marL="457200" indent="-457200">
              <a:buAutoNum type="arabicPeriod"/>
            </a:pPr>
            <a:r>
              <a:rPr lang="en-GB" dirty="0"/>
              <a:t>BIRAL, Portishead, UK</a:t>
            </a:r>
            <a:endParaRPr lang="en-GB"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5755902"/>
            <a:ext cx="2390775" cy="742950"/>
          </a:xfrm>
          <a:prstGeom prst="rect">
            <a:avLst/>
          </a:prstGeom>
        </p:spPr>
      </p:pic>
      <p:pic>
        <p:nvPicPr>
          <p:cNvPr id="6" name="Picture 6" descr="A picture containing vector graphics, text&#10;&#10;Description generated with high confidence">
            <a:extLst>
              <a:ext uri="{FF2B5EF4-FFF2-40B4-BE49-F238E27FC236}">
                <a16:creationId xmlns="" xmlns:a16="http://schemas.microsoft.com/office/drawing/2014/main" id="{B04EB042-A4F8-4625-B009-F5D0EE0CDB60}"/>
              </a:ext>
            </a:extLst>
          </p:cNvPr>
          <p:cNvPicPr>
            <a:picLocks noChangeAspect="1"/>
          </p:cNvPicPr>
          <p:nvPr/>
        </p:nvPicPr>
        <p:blipFill>
          <a:blip r:embed="rId3"/>
          <a:stretch>
            <a:fillRect/>
          </a:stretch>
        </p:blipFill>
        <p:spPr>
          <a:xfrm>
            <a:off x="9857118" y="5755901"/>
            <a:ext cx="1923691" cy="737579"/>
          </a:xfrm>
          <a:prstGeom prst="rect">
            <a:avLst/>
          </a:prstGeom>
        </p:spPr>
      </p:pic>
    </p:spTree>
    <p:extLst>
      <p:ext uri="{BB962C8B-B14F-4D97-AF65-F5344CB8AC3E}">
        <p14:creationId xmlns:p14="http://schemas.microsoft.com/office/powerpoint/2010/main" val="15644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984" y="282170"/>
            <a:ext cx="4930902" cy="584775"/>
          </a:xfrm>
          <a:prstGeom prst="rect">
            <a:avLst/>
          </a:prstGeom>
          <a:noFill/>
        </p:spPr>
        <p:txBody>
          <a:bodyPr wrap="none" rtlCol="0">
            <a:spAutoFit/>
          </a:bodyPr>
          <a:lstStyle/>
          <a:p>
            <a:r>
              <a:rPr lang="en-GB" sz="3200" dirty="0">
                <a:latin typeface="Calibri Light" panose="020F0302020204030204" pitchFamily="34" charset="0"/>
              </a:rPr>
              <a:t>Benefits to industrial partner</a:t>
            </a:r>
          </a:p>
        </p:txBody>
      </p:sp>
      <p:sp>
        <p:nvSpPr>
          <p:cNvPr id="5" name="TextBox 4"/>
          <p:cNvSpPr txBox="1"/>
          <p:nvPr/>
        </p:nvSpPr>
        <p:spPr>
          <a:xfrm>
            <a:off x="197039" y="1059335"/>
            <a:ext cx="11750792" cy="5386090"/>
          </a:xfrm>
          <a:prstGeom prst="rect">
            <a:avLst/>
          </a:prstGeom>
          <a:noFill/>
        </p:spPr>
        <p:txBody>
          <a:bodyPr wrap="square" rtlCol="0">
            <a:spAutoFit/>
          </a:bodyPr>
          <a:lstStyle/>
          <a:p>
            <a:pPr marL="380990" indent="-380990">
              <a:spcAft>
                <a:spcPts val="1600"/>
              </a:spcAft>
              <a:buClr>
                <a:srgbClr val="7030A0"/>
              </a:buClr>
              <a:buSzPct val="120000"/>
              <a:buFont typeface="Arial" panose="020B0604020202020204" pitchFamily="34" charset="0"/>
              <a:buChar char="•"/>
            </a:pPr>
            <a:r>
              <a:rPr lang="en-GB" sz="2200" dirty="0">
                <a:latin typeface="Calibri Light" panose="020F0302020204030204" pitchFamily="34" charset="0"/>
              </a:rPr>
              <a:t>Students conduct initial literature review, with access to journals not available to the company</a:t>
            </a:r>
          </a:p>
          <a:p>
            <a:pPr marL="380990" indent="-380990">
              <a:spcAft>
                <a:spcPts val="1600"/>
              </a:spcAft>
              <a:buClr>
                <a:srgbClr val="7030A0"/>
              </a:buClr>
              <a:buSzPct val="120000"/>
              <a:buFont typeface="Arial" panose="020B0604020202020204" pitchFamily="34" charset="0"/>
              <a:buChar char="•"/>
            </a:pPr>
            <a:r>
              <a:rPr lang="en-GB" sz="2200" dirty="0">
                <a:latin typeface="Calibri Light" panose="020F0302020204030204" pitchFamily="34" charset="0"/>
              </a:rPr>
              <a:t>Students </a:t>
            </a:r>
            <a:r>
              <a:rPr lang="en-GB" sz="2200" dirty="0" smtClean="0">
                <a:latin typeface="Calibri Light" panose="020F0302020204030204" pitchFamily="34" charset="0"/>
              </a:rPr>
              <a:t>function</a:t>
            </a:r>
            <a:r>
              <a:rPr lang="en-GB" sz="2200" dirty="0" smtClean="0">
                <a:latin typeface="Calibri Light" panose="020F0302020204030204" pitchFamily="34" charset="0"/>
              </a:rPr>
              <a:t> </a:t>
            </a:r>
            <a:r>
              <a:rPr lang="en-GB" sz="2200" dirty="0">
                <a:latin typeface="Calibri Light" panose="020F0302020204030204" pitchFamily="34" charset="0"/>
              </a:rPr>
              <a:t>outside </a:t>
            </a:r>
            <a:r>
              <a:rPr lang="en-GB" sz="2200" dirty="0" smtClean="0">
                <a:latin typeface="Calibri Light" panose="020F0302020204030204" pitchFamily="34" charset="0"/>
              </a:rPr>
              <a:t>the </a:t>
            </a:r>
            <a:r>
              <a:rPr lang="en-GB" sz="2200" dirty="0">
                <a:latin typeface="Calibri Light" panose="020F0302020204030204" pitchFamily="34" charset="0"/>
              </a:rPr>
              <a:t>company’s culture and innovation procedures, so can provide a different perspective and approach to solving the industrial problem</a:t>
            </a:r>
          </a:p>
          <a:p>
            <a:pPr marL="380990" indent="-380990">
              <a:spcAft>
                <a:spcPts val="1600"/>
              </a:spcAft>
              <a:buClr>
                <a:srgbClr val="7030A0"/>
              </a:buClr>
              <a:buSzPct val="120000"/>
              <a:buFont typeface="Arial" panose="020B0604020202020204" pitchFamily="34" charset="0"/>
              <a:buChar char="•"/>
            </a:pPr>
            <a:r>
              <a:rPr lang="en-GB" sz="2200" dirty="0">
                <a:latin typeface="Calibri Light" panose="020F0302020204030204" pitchFamily="34" charset="0"/>
              </a:rPr>
              <a:t>Students are more likely to receive unbiased opinion from potential customers compared to direct communication by the company’s sales team</a:t>
            </a:r>
          </a:p>
          <a:p>
            <a:pPr marL="380990" indent="-380990">
              <a:spcAft>
                <a:spcPts val="1600"/>
              </a:spcAft>
              <a:buClr>
                <a:srgbClr val="7030A0"/>
              </a:buClr>
              <a:buSzPct val="120000"/>
              <a:buFont typeface="Arial" panose="020B0604020202020204" pitchFamily="34" charset="0"/>
              <a:buChar char="•"/>
            </a:pPr>
            <a:r>
              <a:rPr lang="en-GB" sz="2200" dirty="0">
                <a:latin typeface="Calibri Light" panose="020F0302020204030204" pitchFamily="34" charset="0"/>
              </a:rPr>
              <a:t>The results from the student project are used to assess the risk and possible return of initiating an in-house R&amp;D project</a:t>
            </a:r>
          </a:p>
          <a:p>
            <a:pPr marL="380990" indent="-380990">
              <a:spcAft>
                <a:spcPts val="1600"/>
              </a:spcAft>
              <a:buClr>
                <a:srgbClr val="7030A0"/>
              </a:buClr>
              <a:buSzPct val="120000"/>
              <a:buFont typeface="Arial" panose="020B0604020202020204" pitchFamily="34" charset="0"/>
              <a:buChar char="•"/>
            </a:pPr>
            <a:r>
              <a:rPr lang="en-GB" sz="2200" dirty="0">
                <a:latin typeface="Calibri Light" panose="020F0302020204030204" pitchFamily="34" charset="0"/>
              </a:rPr>
              <a:t>Students have free access to their university’s world-leading experts and equipment relating to the company’s area of interest</a:t>
            </a:r>
          </a:p>
          <a:p>
            <a:pPr marL="380990" indent="-380990">
              <a:spcAft>
                <a:spcPts val="1600"/>
              </a:spcAft>
              <a:buClr>
                <a:srgbClr val="7030A0"/>
              </a:buClr>
              <a:buSzPct val="120000"/>
              <a:buFont typeface="Arial" panose="020B0604020202020204" pitchFamily="34" charset="0"/>
              <a:buChar char="•"/>
            </a:pPr>
            <a:r>
              <a:rPr lang="en-GB" sz="2200" dirty="0" smtClean="0">
                <a:latin typeface="Calibri Light" panose="020F0302020204030204" pitchFamily="34" charset="0"/>
              </a:rPr>
              <a:t>Provides a method for </a:t>
            </a:r>
            <a:r>
              <a:rPr lang="en-GB" sz="2200" dirty="0">
                <a:latin typeface="Calibri Light" panose="020F0302020204030204" pitchFamily="34" charset="0"/>
              </a:rPr>
              <a:t>making final year students aware of the company, enhancing brand awareness as they enter the workforce</a:t>
            </a:r>
          </a:p>
          <a:p>
            <a:pPr marL="380990" indent="-380990">
              <a:spcAft>
                <a:spcPts val="1600"/>
              </a:spcAft>
              <a:buClr>
                <a:srgbClr val="7030A0"/>
              </a:buClr>
              <a:buSzPct val="120000"/>
              <a:buFont typeface="Arial" panose="020B0604020202020204" pitchFamily="34" charset="0"/>
              <a:buChar char="•"/>
            </a:pPr>
            <a:r>
              <a:rPr lang="en-GB" sz="2200" dirty="0" smtClean="0">
                <a:latin typeface="Calibri Light" panose="020F0302020204030204" pitchFamily="34" charset="0"/>
              </a:rPr>
              <a:t>Route to </a:t>
            </a:r>
            <a:r>
              <a:rPr lang="en-GB" sz="2200" dirty="0">
                <a:latin typeface="Calibri Light" panose="020F0302020204030204" pitchFamily="34" charset="0"/>
              </a:rPr>
              <a:t>recruit high-performance </a:t>
            </a:r>
            <a:r>
              <a:rPr lang="en-GB" sz="2200" dirty="0" smtClean="0">
                <a:latin typeface="Calibri Light" panose="020F0302020204030204" pitchFamily="34" charset="0"/>
              </a:rPr>
              <a:t>students</a:t>
            </a:r>
            <a:endParaRPr lang="en-GB" sz="2200" dirty="0">
              <a:latin typeface="Calibri Light" panose="020F0302020204030204" pitchFamily="34" charset="0"/>
            </a:endParaRPr>
          </a:p>
        </p:txBody>
      </p:sp>
    </p:spTree>
    <p:extLst>
      <p:ext uri="{BB962C8B-B14F-4D97-AF65-F5344CB8AC3E}">
        <p14:creationId xmlns:p14="http://schemas.microsoft.com/office/powerpoint/2010/main" val="24587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56" y="0"/>
            <a:ext cx="10515600" cy="1325563"/>
          </a:xfrm>
        </p:spPr>
        <p:txBody>
          <a:bodyPr/>
          <a:lstStyle/>
          <a:p>
            <a:r>
              <a:rPr lang="en-GB" dirty="0" smtClean="0"/>
              <a:t>Future plans / improvements</a:t>
            </a:r>
            <a:endParaRPr lang="en-GB" dirty="0"/>
          </a:p>
        </p:txBody>
      </p:sp>
      <p:sp>
        <p:nvSpPr>
          <p:cNvPr id="3" name="Content Placeholder 2"/>
          <p:cNvSpPr>
            <a:spLocks noGrp="1"/>
          </p:cNvSpPr>
          <p:nvPr>
            <p:ph idx="1"/>
          </p:nvPr>
        </p:nvSpPr>
        <p:spPr>
          <a:xfrm>
            <a:off x="302217" y="1177128"/>
            <a:ext cx="11685722" cy="2986599"/>
          </a:xfrm>
        </p:spPr>
        <p:txBody>
          <a:bodyPr/>
          <a:lstStyle/>
          <a:p>
            <a:r>
              <a:rPr lang="en-GB" dirty="0" smtClean="0"/>
              <a:t>This year we are opening industrial projects to fourth year (Masters’) students in addition to the existing scheme. Environmental projects are again a significant part of the scheme.</a:t>
            </a:r>
          </a:p>
          <a:p>
            <a:r>
              <a:rPr lang="en-GB" dirty="0" smtClean="0"/>
              <a:t>Introduction of more open-ended work in lab classes </a:t>
            </a:r>
            <a:r>
              <a:rPr lang="en-GB" i="1" dirty="0" smtClean="0"/>
              <a:t>before</a:t>
            </a:r>
            <a:r>
              <a:rPr lang="en-GB" dirty="0" smtClean="0"/>
              <a:t> the third year of the course so that students are better at planning their own project work.</a:t>
            </a:r>
          </a:p>
          <a:p>
            <a:endParaRPr lang="en-GB"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852" t="452"/>
          <a:stretch/>
        </p:blipFill>
        <p:spPr>
          <a:xfrm>
            <a:off x="2588217" y="3353811"/>
            <a:ext cx="4507423" cy="3349205"/>
          </a:xfrm>
          <a:prstGeom prst="rect">
            <a:avLst/>
          </a:prstGeom>
        </p:spPr>
      </p:pic>
      <p:sp>
        <p:nvSpPr>
          <p:cNvPr id="5" name="TextBox 4"/>
          <p:cNvSpPr txBox="1"/>
          <p:nvPr/>
        </p:nvSpPr>
        <p:spPr>
          <a:xfrm>
            <a:off x="7300347" y="3600470"/>
            <a:ext cx="3999209" cy="2862322"/>
          </a:xfrm>
          <a:prstGeom prst="rect">
            <a:avLst/>
          </a:prstGeom>
          <a:noFill/>
        </p:spPr>
        <p:txBody>
          <a:bodyPr wrap="square" rtlCol="0">
            <a:spAutoFit/>
          </a:bodyPr>
          <a:lstStyle/>
          <a:p>
            <a:pPr algn="ctr"/>
            <a:r>
              <a:rPr lang="en-GB" sz="2000" i="1" dirty="0" smtClean="0"/>
              <a:t>Students photographing charged droplets for another project with BIRAL. </a:t>
            </a:r>
          </a:p>
          <a:p>
            <a:pPr algn="ctr"/>
            <a:r>
              <a:rPr lang="en-GB" sz="2000" dirty="0" smtClean="0"/>
              <a:t>Uses </a:t>
            </a:r>
            <a:r>
              <a:rPr lang="en-GB" sz="2000" b="1" dirty="0" smtClean="0"/>
              <a:t>Kelvin water dropper generator</a:t>
            </a:r>
            <a:r>
              <a:rPr lang="en-GB" sz="2000" dirty="0" smtClean="0"/>
              <a:t>, featuring in our poster in this session on laboratory demonstrations for teaching atmospheric electricity</a:t>
            </a:r>
          </a:p>
          <a:p>
            <a:pPr algn="ctr"/>
            <a:r>
              <a:rPr lang="en-GB" sz="2000" b="1" dirty="0" smtClean="0"/>
              <a:t>EGU2018-10458 X1.53</a:t>
            </a:r>
            <a:endParaRPr lang="en-GB" sz="2000" b="1" dirty="0"/>
          </a:p>
        </p:txBody>
      </p:sp>
    </p:spTree>
    <p:extLst>
      <p:ext uri="{BB962C8B-B14F-4D97-AF65-F5344CB8AC3E}">
        <p14:creationId xmlns:p14="http://schemas.microsoft.com/office/powerpoint/2010/main" val="11451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 of talk</a:t>
            </a:r>
          </a:p>
        </p:txBody>
      </p:sp>
      <p:sp>
        <p:nvSpPr>
          <p:cNvPr id="3" name="Content Placeholder 2"/>
          <p:cNvSpPr>
            <a:spLocks noGrp="1"/>
          </p:cNvSpPr>
          <p:nvPr>
            <p:ph idx="1"/>
          </p:nvPr>
        </p:nvSpPr>
        <p:spPr/>
        <p:txBody>
          <a:bodyPr>
            <a:normAutofit/>
          </a:bodyPr>
          <a:lstStyle/>
          <a:p>
            <a:r>
              <a:rPr lang="en-GB" dirty="0"/>
              <a:t>Introduction and background to project </a:t>
            </a:r>
            <a:r>
              <a:rPr lang="en-GB" dirty="0" smtClean="0"/>
              <a:t>scheme</a:t>
            </a:r>
            <a:endParaRPr lang="en-GB" dirty="0"/>
          </a:p>
          <a:p>
            <a:r>
              <a:rPr lang="en-GB" dirty="0"/>
              <a:t>Organisation of </a:t>
            </a:r>
            <a:r>
              <a:rPr lang="en-GB" dirty="0" smtClean="0"/>
              <a:t>projects</a:t>
            </a:r>
            <a:endParaRPr lang="en-GB" dirty="0"/>
          </a:p>
          <a:p>
            <a:r>
              <a:rPr lang="en-GB" dirty="0"/>
              <a:t>Case studies of successful projects in Environmental </a:t>
            </a:r>
            <a:r>
              <a:rPr lang="en-GB" dirty="0" smtClean="0"/>
              <a:t>Physics</a:t>
            </a:r>
            <a:endParaRPr lang="en-GB" dirty="0"/>
          </a:p>
          <a:p>
            <a:pPr lvl="1"/>
            <a:r>
              <a:rPr lang="en-GB" dirty="0"/>
              <a:t>Freezing rain</a:t>
            </a:r>
          </a:p>
          <a:p>
            <a:pPr lvl="1"/>
            <a:r>
              <a:rPr lang="en-GB" dirty="0"/>
              <a:t>IR sky cam</a:t>
            </a:r>
          </a:p>
          <a:p>
            <a:r>
              <a:rPr lang="en-GB" dirty="0"/>
              <a:t>Perspectives on </a:t>
            </a:r>
            <a:r>
              <a:rPr lang="en-GB" dirty="0" smtClean="0"/>
              <a:t>scheme</a:t>
            </a:r>
            <a:endParaRPr lang="en-GB" dirty="0"/>
          </a:p>
          <a:p>
            <a:pPr lvl="1"/>
            <a:r>
              <a:rPr lang="en-GB" dirty="0"/>
              <a:t>Skills learnt by </a:t>
            </a:r>
            <a:r>
              <a:rPr lang="en-GB" dirty="0" smtClean="0"/>
              <a:t>students</a:t>
            </a:r>
            <a:endParaRPr lang="en-GB" dirty="0"/>
          </a:p>
          <a:p>
            <a:pPr lvl="1"/>
            <a:r>
              <a:rPr lang="en-GB" dirty="0"/>
              <a:t>Benefits to industrial </a:t>
            </a:r>
            <a:r>
              <a:rPr lang="en-GB" dirty="0" smtClean="0"/>
              <a:t>partners</a:t>
            </a:r>
            <a:endParaRPr lang="en-GB" dirty="0"/>
          </a:p>
          <a:p>
            <a:r>
              <a:rPr lang="en-GB" dirty="0"/>
              <a:t>Future plans / </a:t>
            </a:r>
            <a:r>
              <a:rPr lang="en-GB" dirty="0" smtClean="0"/>
              <a:t>improvements</a:t>
            </a:r>
            <a:endParaRPr lang="en-GB" dirty="0"/>
          </a:p>
        </p:txBody>
      </p:sp>
    </p:spTree>
    <p:extLst>
      <p:ext uri="{BB962C8B-B14F-4D97-AF65-F5344CB8AC3E}">
        <p14:creationId xmlns:p14="http://schemas.microsoft.com/office/powerpoint/2010/main" val="264590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158937"/>
            <a:ext cx="10515600" cy="1325563"/>
          </a:xfrm>
        </p:spPr>
        <p:txBody>
          <a:bodyPr/>
          <a:lstStyle/>
          <a:p>
            <a:r>
              <a:rPr lang="en-GB" dirty="0"/>
              <a:t>Introduction and background</a:t>
            </a:r>
          </a:p>
        </p:txBody>
      </p:sp>
      <p:sp>
        <p:nvSpPr>
          <p:cNvPr id="3" name="Content Placeholder 2"/>
          <p:cNvSpPr>
            <a:spLocks noGrp="1"/>
          </p:cNvSpPr>
          <p:nvPr>
            <p:ph idx="1"/>
          </p:nvPr>
        </p:nvSpPr>
        <p:spPr>
          <a:xfrm>
            <a:off x="300318" y="1296707"/>
            <a:ext cx="11340352" cy="1078940"/>
          </a:xfrm>
        </p:spPr>
        <p:txBody>
          <a:bodyPr>
            <a:normAutofit fontScale="92500"/>
          </a:bodyPr>
          <a:lstStyle/>
          <a:p>
            <a:r>
              <a:rPr lang="en-GB" dirty="0" smtClean="0"/>
              <a:t>Initially (from 2012) </a:t>
            </a:r>
            <a:r>
              <a:rPr lang="en-GB" dirty="0"/>
              <a:t>part of a national programme run by UK Institute of Physics</a:t>
            </a:r>
          </a:p>
          <a:p>
            <a:r>
              <a:rPr lang="en-GB" dirty="0"/>
              <a:t>Motivation:</a:t>
            </a:r>
          </a:p>
        </p:txBody>
      </p:sp>
      <p:graphicFrame>
        <p:nvGraphicFramePr>
          <p:cNvPr id="4" name="Content Placeholder 7"/>
          <p:cNvGraphicFramePr>
            <a:graphicFrameLocks/>
          </p:cNvGraphicFramePr>
          <p:nvPr>
            <p:extLst>
              <p:ext uri="{D42A27DB-BD31-4B8C-83A1-F6EECF244321}">
                <p14:modId xmlns:p14="http://schemas.microsoft.com/office/powerpoint/2010/main" val="97394570"/>
              </p:ext>
            </p:extLst>
          </p:nvPr>
        </p:nvGraphicFramePr>
        <p:xfrm>
          <a:off x="4395809" y="2109411"/>
          <a:ext cx="7244861" cy="46320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2022" y="2294077"/>
            <a:ext cx="4434187" cy="3693319"/>
          </a:xfrm>
          <a:prstGeom prst="rect">
            <a:avLst/>
          </a:prstGeom>
          <a:noFill/>
        </p:spPr>
        <p:txBody>
          <a:bodyPr wrap="square" rtlCol="0">
            <a:spAutoFit/>
          </a:bodyPr>
          <a:lstStyle/>
          <a:p>
            <a:pPr marL="457200" indent="-457200">
              <a:buFont typeface="Arial" panose="020B0604020202020204" pitchFamily="34" charset="0"/>
              <a:buChar char="•"/>
            </a:pPr>
            <a:r>
              <a:rPr lang="en-GB" sz="2600" dirty="0"/>
              <a:t>To improve “employability” - skills identified as useful by employers but not taught in Oxford Physics course</a:t>
            </a:r>
          </a:p>
          <a:p>
            <a:pPr marL="457200" indent="-457200">
              <a:buFont typeface="Arial" panose="020B0604020202020204" pitchFamily="34" charset="0"/>
              <a:buChar char="•"/>
            </a:pPr>
            <a:r>
              <a:rPr lang="en-GB" sz="2600" dirty="0"/>
              <a:t>To give third year </a:t>
            </a:r>
            <a:r>
              <a:rPr lang="en-GB" sz="2600" dirty="0" smtClean="0"/>
              <a:t>(Bachelors’ course) students </a:t>
            </a:r>
            <a:r>
              <a:rPr lang="en-GB" sz="2600" dirty="0"/>
              <a:t>experience of a “real” </a:t>
            </a:r>
            <a:r>
              <a:rPr lang="en-GB" sz="2600" dirty="0" smtClean="0"/>
              <a:t>physics-based problem</a:t>
            </a:r>
            <a:endParaRPr lang="en-GB" sz="2600" dirty="0"/>
          </a:p>
        </p:txBody>
      </p:sp>
      <p:sp>
        <p:nvSpPr>
          <p:cNvPr id="6" name="TextBox 5"/>
          <p:cNvSpPr txBox="1"/>
          <p:nvPr/>
        </p:nvSpPr>
        <p:spPr>
          <a:xfrm>
            <a:off x="5871881" y="1924745"/>
            <a:ext cx="6288741" cy="369332"/>
          </a:xfrm>
          <a:prstGeom prst="rect">
            <a:avLst/>
          </a:prstGeom>
          <a:noFill/>
        </p:spPr>
        <p:txBody>
          <a:bodyPr wrap="square" rtlCol="0">
            <a:spAutoFit/>
          </a:bodyPr>
          <a:lstStyle/>
          <a:p>
            <a:r>
              <a:rPr lang="en-GB" b="1" dirty="0"/>
              <a:t>What key skill are your graduate employees most lacking…? </a:t>
            </a:r>
          </a:p>
        </p:txBody>
      </p:sp>
      <p:sp>
        <p:nvSpPr>
          <p:cNvPr id="7" name="TextBox 6"/>
          <p:cNvSpPr txBox="1"/>
          <p:nvPr/>
        </p:nvSpPr>
        <p:spPr>
          <a:xfrm>
            <a:off x="7516905" y="6372127"/>
            <a:ext cx="4643718" cy="369332"/>
          </a:xfrm>
          <a:prstGeom prst="rect">
            <a:avLst/>
          </a:prstGeom>
          <a:noFill/>
        </p:spPr>
        <p:txBody>
          <a:bodyPr wrap="square" rtlCol="0">
            <a:spAutoFit/>
          </a:bodyPr>
          <a:lstStyle/>
          <a:p>
            <a:r>
              <a:rPr lang="en-GB" i="1" dirty="0"/>
              <a:t>Plot from Association of Graduate Recruiters</a:t>
            </a:r>
            <a:endParaRPr lang="en-GB" dirty="0"/>
          </a:p>
        </p:txBody>
      </p:sp>
    </p:spTree>
    <p:extLst>
      <p:ext uri="{BB962C8B-B14F-4D97-AF65-F5344CB8AC3E}">
        <p14:creationId xmlns:p14="http://schemas.microsoft.com/office/powerpoint/2010/main" val="559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19"/>
            <a:ext cx="10515600" cy="1325563"/>
          </a:xfrm>
        </p:spPr>
        <p:txBody>
          <a:bodyPr/>
          <a:lstStyle/>
          <a:p>
            <a:r>
              <a:rPr lang="en-GB" dirty="0"/>
              <a:t>Organisation of projects (1)</a:t>
            </a:r>
          </a:p>
        </p:txBody>
      </p:sp>
      <p:sp>
        <p:nvSpPr>
          <p:cNvPr id="3" name="Content Placeholder 2"/>
          <p:cNvSpPr>
            <a:spLocks noGrp="1"/>
          </p:cNvSpPr>
          <p:nvPr>
            <p:ph idx="1"/>
          </p:nvPr>
        </p:nvSpPr>
        <p:spPr>
          <a:xfrm>
            <a:off x="355600" y="1126377"/>
            <a:ext cx="11450319" cy="3768351"/>
          </a:xfrm>
        </p:spPr>
        <p:txBody>
          <a:bodyPr>
            <a:normAutofit lnSpcReduction="10000"/>
          </a:bodyPr>
          <a:lstStyle/>
          <a:p>
            <a:r>
              <a:rPr lang="en-GB" dirty="0"/>
              <a:t>Project ideas are posed by a partner company, and vetted by the scheme leader for clarity, feasibility and scope</a:t>
            </a:r>
          </a:p>
          <a:p>
            <a:r>
              <a:rPr lang="en-GB" dirty="0"/>
              <a:t>Projects are compulsory, but students can choose their preferred project and are given their choice wherever possible</a:t>
            </a:r>
          </a:p>
          <a:p>
            <a:r>
              <a:rPr lang="en-GB" dirty="0"/>
              <a:t>Industrial supervisor, who suggested the problem, commits 1 hour/week. A university-based academic supervisor helps </a:t>
            </a:r>
            <a:r>
              <a:rPr lang="en-GB" dirty="0" smtClean="0"/>
              <a:t>with </a:t>
            </a:r>
            <a:r>
              <a:rPr lang="en-GB" dirty="0"/>
              <a:t>equipment </a:t>
            </a:r>
            <a:r>
              <a:rPr lang="en-GB" dirty="0" smtClean="0"/>
              <a:t>purchase,  preparation of assessed material and any issues with industrial partner</a:t>
            </a:r>
            <a:endParaRPr lang="en-GB" dirty="0"/>
          </a:p>
          <a:p>
            <a:r>
              <a:rPr lang="en-GB" dirty="0"/>
              <a:t>Students work in teams of 4-5</a:t>
            </a:r>
          </a:p>
          <a:p>
            <a:r>
              <a:rPr lang="en-GB" dirty="0"/>
              <a:t>Timeline:</a:t>
            </a:r>
          </a:p>
        </p:txBody>
      </p:sp>
      <p:cxnSp>
        <p:nvCxnSpPr>
          <p:cNvPr id="5" name="Straight Connector 4"/>
          <p:cNvCxnSpPr/>
          <p:nvPr/>
        </p:nvCxnSpPr>
        <p:spPr>
          <a:xfrm>
            <a:off x="546847" y="6212542"/>
            <a:ext cx="10806953" cy="896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0440" y="6314363"/>
            <a:ext cx="690880" cy="369332"/>
          </a:xfrm>
          <a:prstGeom prst="rect">
            <a:avLst/>
          </a:prstGeom>
          <a:noFill/>
        </p:spPr>
        <p:txBody>
          <a:bodyPr wrap="square" rtlCol="0">
            <a:spAutoFit/>
          </a:bodyPr>
          <a:lstStyle/>
          <a:p>
            <a:r>
              <a:rPr lang="en-GB" dirty="0" smtClean="0"/>
              <a:t>Oct</a:t>
            </a:r>
            <a:endParaRPr lang="en-GB" dirty="0"/>
          </a:p>
        </p:txBody>
      </p:sp>
      <p:sp>
        <p:nvSpPr>
          <p:cNvPr id="8" name="TextBox 7"/>
          <p:cNvSpPr txBox="1"/>
          <p:nvPr/>
        </p:nvSpPr>
        <p:spPr>
          <a:xfrm>
            <a:off x="10285942" y="6314363"/>
            <a:ext cx="829095" cy="369332"/>
          </a:xfrm>
          <a:prstGeom prst="rect">
            <a:avLst/>
          </a:prstGeom>
          <a:noFill/>
        </p:spPr>
        <p:txBody>
          <a:bodyPr wrap="square" rtlCol="0">
            <a:spAutoFit/>
          </a:bodyPr>
          <a:lstStyle/>
          <a:p>
            <a:r>
              <a:rPr lang="en-GB" dirty="0" smtClean="0"/>
              <a:t>April</a:t>
            </a:r>
            <a:endParaRPr lang="en-GB" dirty="0"/>
          </a:p>
        </p:txBody>
      </p:sp>
      <p:sp>
        <p:nvSpPr>
          <p:cNvPr id="9" name="TextBox 8"/>
          <p:cNvSpPr txBox="1"/>
          <p:nvPr/>
        </p:nvSpPr>
        <p:spPr>
          <a:xfrm>
            <a:off x="243840" y="5730240"/>
            <a:ext cx="1452880" cy="369332"/>
          </a:xfrm>
          <a:prstGeom prst="rect">
            <a:avLst/>
          </a:prstGeom>
          <a:noFill/>
        </p:spPr>
        <p:txBody>
          <a:bodyPr wrap="square" rtlCol="0">
            <a:spAutoFit/>
          </a:bodyPr>
          <a:lstStyle/>
          <a:p>
            <a:r>
              <a:rPr lang="en-GB" dirty="0"/>
              <a:t>Allocation</a:t>
            </a:r>
          </a:p>
        </p:txBody>
      </p:sp>
      <p:sp>
        <p:nvSpPr>
          <p:cNvPr id="10" name="TextBox 9"/>
          <p:cNvSpPr txBox="1"/>
          <p:nvPr/>
        </p:nvSpPr>
        <p:spPr>
          <a:xfrm>
            <a:off x="1625600" y="5730240"/>
            <a:ext cx="1859280" cy="369332"/>
          </a:xfrm>
          <a:prstGeom prst="rect">
            <a:avLst/>
          </a:prstGeom>
          <a:noFill/>
        </p:spPr>
        <p:txBody>
          <a:bodyPr wrap="square" rtlCol="0">
            <a:spAutoFit/>
          </a:bodyPr>
          <a:lstStyle/>
          <a:p>
            <a:r>
              <a:rPr lang="en-GB" dirty="0"/>
              <a:t>Kick off </a:t>
            </a:r>
            <a:r>
              <a:rPr lang="en-GB" dirty="0" smtClean="0"/>
              <a:t>visit</a:t>
            </a:r>
            <a:endParaRPr lang="en-GB" dirty="0"/>
          </a:p>
        </p:txBody>
      </p:sp>
      <p:sp>
        <p:nvSpPr>
          <p:cNvPr id="11" name="TextBox 10"/>
          <p:cNvSpPr txBox="1"/>
          <p:nvPr/>
        </p:nvSpPr>
        <p:spPr>
          <a:xfrm>
            <a:off x="7731760" y="5730240"/>
            <a:ext cx="1412240" cy="369332"/>
          </a:xfrm>
          <a:prstGeom prst="rect">
            <a:avLst/>
          </a:prstGeom>
          <a:noFill/>
        </p:spPr>
        <p:txBody>
          <a:bodyPr wrap="square" rtlCol="0">
            <a:spAutoFit/>
          </a:bodyPr>
          <a:lstStyle/>
          <a:p>
            <a:r>
              <a:rPr lang="en-GB" dirty="0"/>
              <a:t>Presentation</a:t>
            </a:r>
          </a:p>
        </p:txBody>
      </p:sp>
      <p:sp>
        <p:nvSpPr>
          <p:cNvPr id="12" name="TextBox 11"/>
          <p:cNvSpPr txBox="1"/>
          <p:nvPr/>
        </p:nvSpPr>
        <p:spPr>
          <a:xfrm>
            <a:off x="7269487" y="6314363"/>
            <a:ext cx="1259840" cy="369332"/>
          </a:xfrm>
          <a:prstGeom prst="rect">
            <a:avLst/>
          </a:prstGeom>
          <a:noFill/>
        </p:spPr>
        <p:txBody>
          <a:bodyPr wrap="square" rtlCol="0">
            <a:spAutoFit/>
          </a:bodyPr>
          <a:lstStyle/>
          <a:p>
            <a:r>
              <a:rPr lang="en-GB" dirty="0" smtClean="0"/>
              <a:t>Feb</a:t>
            </a:r>
            <a:endParaRPr lang="en-GB" dirty="0"/>
          </a:p>
        </p:txBody>
      </p:sp>
      <p:cxnSp>
        <p:nvCxnSpPr>
          <p:cNvPr id="16" name="Straight Arrow Connector 15"/>
          <p:cNvCxnSpPr/>
          <p:nvPr/>
        </p:nvCxnSpPr>
        <p:spPr>
          <a:xfrm>
            <a:off x="1820283" y="5421624"/>
            <a:ext cx="8260080" cy="30480"/>
          </a:xfrm>
          <a:prstGeom prst="straightConnector1">
            <a:avLst/>
          </a:prstGeom>
          <a:ln>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33563" y="5007699"/>
            <a:ext cx="4033520" cy="369332"/>
          </a:xfrm>
          <a:prstGeom prst="rect">
            <a:avLst/>
          </a:prstGeom>
          <a:noFill/>
        </p:spPr>
        <p:txBody>
          <a:bodyPr wrap="square" rtlCol="0">
            <a:spAutoFit/>
          </a:bodyPr>
          <a:lstStyle/>
          <a:p>
            <a:r>
              <a:rPr lang="en-GB" i="1" dirty="0"/>
              <a:t>Main project work period (part time)</a:t>
            </a:r>
          </a:p>
        </p:txBody>
      </p:sp>
      <p:sp>
        <p:nvSpPr>
          <p:cNvPr id="19" name="TextBox 18"/>
          <p:cNvSpPr txBox="1"/>
          <p:nvPr/>
        </p:nvSpPr>
        <p:spPr>
          <a:xfrm>
            <a:off x="10607040" y="5730240"/>
            <a:ext cx="1584960" cy="369332"/>
          </a:xfrm>
          <a:prstGeom prst="rect">
            <a:avLst/>
          </a:prstGeom>
          <a:noFill/>
        </p:spPr>
        <p:txBody>
          <a:bodyPr wrap="square" rtlCol="0">
            <a:spAutoFit/>
          </a:bodyPr>
          <a:lstStyle/>
          <a:p>
            <a:r>
              <a:rPr lang="en-GB" dirty="0"/>
              <a:t>Final report</a:t>
            </a:r>
          </a:p>
        </p:txBody>
      </p:sp>
      <p:sp>
        <p:nvSpPr>
          <p:cNvPr id="21" name="TextBox 20"/>
          <p:cNvSpPr txBox="1"/>
          <p:nvPr/>
        </p:nvSpPr>
        <p:spPr>
          <a:xfrm>
            <a:off x="2555240" y="6314363"/>
            <a:ext cx="736323" cy="369332"/>
          </a:xfrm>
          <a:prstGeom prst="rect">
            <a:avLst/>
          </a:prstGeom>
          <a:noFill/>
        </p:spPr>
        <p:txBody>
          <a:bodyPr wrap="square" rtlCol="0">
            <a:spAutoFit/>
          </a:bodyPr>
          <a:lstStyle/>
          <a:p>
            <a:r>
              <a:rPr lang="en-GB" dirty="0" smtClean="0"/>
              <a:t>Nov</a:t>
            </a:r>
            <a:endParaRPr lang="en-GB" dirty="0"/>
          </a:p>
        </p:txBody>
      </p:sp>
      <p:sp>
        <p:nvSpPr>
          <p:cNvPr id="15" name="TextBox 14"/>
          <p:cNvSpPr txBox="1"/>
          <p:nvPr/>
        </p:nvSpPr>
        <p:spPr>
          <a:xfrm>
            <a:off x="3933563" y="6314363"/>
            <a:ext cx="1041393" cy="369332"/>
          </a:xfrm>
          <a:prstGeom prst="rect">
            <a:avLst/>
          </a:prstGeom>
          <a:noFill/>
        </p:spPr>
        <p:txBody>
          <a:bodyPr wrap="square" rtlCol="0">
            <a:spAutoFit/>
          </a:bodyPr>
          <a:lstStyle/>
          <a:p>
            <a:r>
              <a:rPr lang="en-GB" dirty="0" smtClean="0"/>
              <a:t>Dec</a:t>
            </a:r>
            <a:endParaRPr lang="en-GB" dirty="0"/>
          </a:p>
        </p:txBody>
      </p:sp>
      <p:sp>
        <p:nvSpPr>
          <p:cNvPr id="17" name="TextBox 16"/>
          <p:cNvSpPr txBox="1"/>
          <p:nvPr/>
        </p:nvSpPr>
        <p:spPr>
          <a:xfrm>
            <a:off x="5560062" y="6314363"/>
            <a:ext cx="1041393" cy="369332"/>
          </a:xfrm>
          <a:prstGeom prst="rect">
            <a:avLst/>
          </a:prstGeom>
          <a:noFill/>
        </p:spPr>
        <p:txBody>
          <a:bodyPr wrap="square" rtlCol="0">
            <a:spAutoFit/>
          </a:bodyPr>
          <a:lstStyle/>
          <a:p>
            <a:r>
              <a:rPr lang="en-GB" dirty="0" smtClean="0"/>
              <a:t>Jan</a:t>
            </a:r>
            <a:endParaRPr lang="en-GB" dirty="0"/>
          </a:p>
        </p:txBody>
      </p:sp>
      <p:sp>
        <p:nvSpPr>
          <p:cNvPr id="20" name="TextBox 19"/>
          <p:cNvSpPr txBox="1"/>
          <p:nvPr/>
        </p:nvSpPr>
        <p:spPr>
          <a:xfrm>
            <a:off x="8886938" y="6314363"/>
            <a:ext cx="1041393" cy="369332"/>
          </a:xfrm>
          <a:prstGeom prst="rect">
            <a:avLst/>
          </a:prstGeom>
          <a:noFill/>
        </p:spPr>
        <p:txBody>
          <a:bodyPr wrap="square" rtlCol="0">
            <a:spAutoFit/>
          </a:bodyPr>
          <a:lstStyle/>
          <a:p>
            <a:r>
              <a:rPr lang="en-GB" dirty="0" smtClean="0"/>
              <a:t>March</a:t>
            </a:r>
            <a:endParaRPr lang="en-GB" dirty="0"/>
          </a:p>
        </p:txBody>
      </p:sp>
      <p:sp>
        <p:nvSpPr>
          <p:cNvPr id="22" name="TextBox 21"/>
          <p:cNvSpPr txBox="1"/>
          <p:nvPr/>
        </p:nvSpPr>
        <p:spPr>
          <a:xfrm>
            <a:off x="329242" y="6314363"/>
            <a:ext cx="690880" cy="369332"/>
          </a:xfrm>
          <a:prstGeom prst="rect">
            <a:avLst/>
          </a:prstGeom>
          <a:noFill/>
        </p:spPr>
        <p:txBody>
          <a:bodyPr wrap="square" rtlCol="0">
            <a:spAutoFit/>
          </a:bodyPr>
          <a:lstStyle/>
          <a:p>
            <a:r>
              <a:rPr lang="en-GB" dirty="0" smtClean="0"/>
              <a:t>Sep</a:t>
            </a:r>
            <a:endParaRPr lang="en-GB" dirty="0"/>
          </a:p>
        </p:txBody>
      </p:sp>
    </p:spTree>
    <p:extLst>
      <p:ext uri="{BB962C8B-B14F-4D97-AF65-F5344CB8AC3E}">
        <p14:creationId xmlns:p14="http://schemas.microsoft.com/office/powerpoint/2010/main" val="362995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34" y="208597"/>
            <a:ext cx="10515600" cy="1325563"/>
          </a:xfrm>
        </p:spPr>
        <p:txBody>
          <a:bodyPr/>
          <a:lstStyle/>
          <a:p>
            <a:r>
              <a:rPr lang="en-GB" dirty="0"/>
              <a:t>Organisation of projects (2)</a:t>
            </a:r>
          </a:p>
        </p:txBody>
      </p:sp>
      <p:sp>
        <p:nvSpPr>
          <p:cNvPr id="3" name="Content Placeholder 2"/>
          <p:cNvSpPr>
            <a:spLocks noGrp="1"/>
          </p:cNvSpPr>
          <p:nvPr>
            <p:ph idx="1"/>
          </p:nvPr>
        </p:nvSpPr>
        <p:spPr>
          <a:xfrm>
            <a:off x="375920" y="1534160"/>
            <a:ext cx="11115040" cy="4958080"/>
          </a:xfrm>
        </p:spPr>
        <p:txBody>
          <a:bodyPr>
            <a:normAutofit/>
          </a:bodyPr>
          <a:lstStyle/>
          <a:p>
            <a:r>
              <a:rPr lang="en-GB" dirty="0"/>
              <a:t>Projects are assessed in two ways:</a:t>
            </a:r>
          </a:p>
          <a:p>
            <a:pPr lvl="1"/>
            <a:r>
              <a:rPr lang="en-GB" dirty="0"/>
              <a:t>Group Presentation (20% of marks) –</a:t>
            </a:r>
          </a:p>
          <a:p>
            <a:pPr lvl="2"/>
            <a:r>
              <a:rPr lang="en-GB" dirty="0"/>
              <a:t>all students get the same mark, assessed by a panel at a presentation event</a:t>
            </a:r>
          </a:p>
          <a:p>
            <a:pPr lvl="2"/>
            <a:r>
              <a:rPr lang="en-GB" dirty="0"/>
              <a:t>looking for scientific understanding and progress, and evidence of project management and team work</a:t>
            </a:r>
          </a:p>
          <a:p>
            <a:pPr lvl="1"/>
            <a:r>
              <a:rPr lang="en-GB" dirty="0"/>
              <a:t>Individual Report (80% of marks) - assessed by two examiners</a:t>
            </a:r>
          </a:p>
          <a:p>
            <a:pPr lvl="1"/>
            <a:r>
              <a:rPr lang="en-GB" dirty="0"/>
              <a:t>Total marks are about 15% of the degree, the largest fraction not assessed by a </a:t>
            </a:r>
            <a:r>
              <a:rPr lang="en-GB" dirty="0" smtClean="0"/>
              <a:t>traditional exam</a:t>
            </a:r>
            <a:endParaRPr lang="en-GB" dirty="0">
              <a:solidFill>
                <a:srgbClr val="FF0000"/>
              </a:solidFill>
            </a:endParaRPr>
          </a:p>
          <a:p>
            <a:r>
              <a:rPr lang="en-GB" dirty="0"/>
              <a:t>The scheme covers Physics in its broadest sense, extended to engineering and related fields</a:t>
            </a:r>
          </a:p>
          <a:p>
            <a:r>
              <a:rPr lang="en-GB" dirty="0"/>
              <a:t>Environmental </a:t>
            </a:r>
            <a:r>
              <a:rPr lang="en-GB" dirty="0" smtClean="0"/>
              <a:t>Physics </a:t>
            </a:r>
            <a:r>
              <a:rPr lang="en-GB" dirty="0"/>
              <a:t>projects have been particularly successful within this scheme, </a:t>
            </a:r>
            <a:r>
              <a:rPr lang="en-GB" dirty="0" smtClean="0"/>
              <a:t>despite not </a:t>
            </a:r>
            <a:r>
              <a:rPr lang="en-GB" dirty="0" smtClean="0"/>
              <a:t>having been taught</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8124"/>
          <a:stretch/>
        </p:blipFill>
        <p:spPr>
          <a:xfrm>
            <a:off x="8268346" y="271219"/>
            <a:ext cx="3748006" cy="2041963"/>
          </a:xfrm>
          <a:prstGeom prst="rect">
            <a:avLst/>
          </a:prstGeom>
        </p:spPr>
      </p:pic>
    </p:spTree>
    <p:extLst>
      <p:ext uri="{BB962C8B-B14F-4D97-AF65-F5344CB8AC3E}">
        <p14:creationId xmlns:p14="http://schemas.microsoft.com/office/powerpoint/2010/main" val="2818791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85" y="139550"/>
            <a:ext cx="5214444" cy="502766"/>
          </a:xfrm>
          <a:prstGeom prst="rect">
            <a:avLst/>
          </a:prstGeom>
          <a:noFill/>
        </p:spPr>
        <p:txBody>
          <a:bodyPr wrap="square" rtlCol="0">
            <a:spAutoFit/>
          </a:bodyPr>
          <a:lstStyle/>
          <a:p>
            <a:r>
              <a:rPr lang="en-GB" sz="2667" b="1" dirty="0">
                <a:latin typeface="Calibri Light" panose="020F0302020204030204" pitchFamily="34" charset="0"/>
              </a:rPr>
              <a:t>Case study 1: </a:t>
            </a:r>
            <a:r>
              <a:rPr lang="en-GB" sz="2667" b="1" dirty="0">
                <a:solidFill>
                  <a:srgbClr val="7030A0"/>
                </a:solidFill>
                <a:latin typeface="Calibri Light" panose="020F0302020204030204" pitchFamily="34" charset="0"/>
              </a:rPr>
              <a:t>“Super Cool Rain”</a:t>
            </a:r>
          </a:p>
        </p:txBody>
      </p:sp>
      <p:sp>
        <p:nvSpPr>
          <p:cNvPr id="5" name="TextBox 4"/>
          <p:cNvSpPr txBox="1"/>
          <p:nvPr/>
        </p:nvSpPr>
        <p:spPr>
          <a:xfrm>
            <a:off x="143338" y="740702"/>
            <a:ext cx="11844628" cy="3357586"/>
          </a:xfrm>
          <a:prstGeom prst="rect">
            <a:avLst/>
          </a:prstGeom>
          <a:noFill/>
        </p:spPr>
        <p:txBody>
          <a:bodyPr wrap="square" rtlCol="0" anchor="t">
            <a:spAutoFit/>
          </a:bodyPr>
          <a:lstStyle/>
          <a:p>
            <a:r>
              <a:rPr lang="en-GB" sz="2133" dirty="0">
                <a:solidFill>
                  <a:schemeClr val="accent6">
                    <a:lumMod val="75000"/>
                  </a:schemeClr>
                </a:solidFill>
                <a:latin typeface="Calibri Light" panose="020F0302020204030204" pitchFamily="34" charset="0"/>
              </a:rPr>
              <a:t>Industry Motivation:</a:t>
            </a:r>
          </a:p>
          <a:p>
            <a:r>
              <a:rPr lang="en-GB" sz="1867" dirty="0">
                <a:latin typeface="Calibri Light" panose="020F0302020204030204" pitchFamily="34" charset="0"/>
              </a:rPr>
              <a:t>Freezing rain is supercooled raindrops, which quickly freeze upon impact and coat all surfaces below 0°C in a thick glaze of ice. Government and industry sectors such as national weather services, aviation and wind farms require sensors capable of detecting these events as early as possible. Biral is interested in making a new, highly sensitive, freezing rain detector and would like to investigate different types of freezing rain detection methods.</a:t>
            </a:r>
          </a:p>
          <a:p>
            <a:endParaRPr lang="en-GB" sz="1867" dirty="0">
              <a:latin typeface="Calibri Light" panose="020F0302020204030204" pitchFamily="34" charset="0"/>
            </a:endParaRPr>
          </a:p>
          <a:p>
            <a:r>
              <a:rPr lang="en-GB" sz="2100" dirty="0">
                <a:solidFill>
                  <a:schemeClr val="accent6">
                    <a:lumMod val="75000"/>
                  </a:schemeClr>
                </a:solidFill>
                <a:latin typeface="Calibri Light" panose="020F0302020204030204" pitchFamily="34" charset="0"/>
              </a:rPr>
              <a:t>Task:</a:t>
            </a:r>
            <a:r>
              <a:rPr lang="en-GB" sz="2100" dirty="0">
                <a:latin typeface="Calibri Light" panose="020F0302020204030204" pitchFamily="34" charset="0"/>
              </a:rPr>
              <a:t> </a:t>
            </a:r>
            <a:r>
              <a:rPr lang="en-GB" sz="1850" dirty="0">
                <a:latin typeface="Calibri Light" panose="020F0302020204030204" pitchFamily="34" charset="0"/>
              </a:rPr>
              <a:t>Students to research how freezing rain is formed and current detection techniques. Evaluate them and suggest novel detection techniques.</a:t>
            </a:r>
            <a:endParaRPr lang="en-GB" sz="1850" dirty="0">
              <a:latin typeface="Calibri Light" panose="020F0302020204030204" pitchFamily="34" charset="0"/>
              <a:cs typeface="Calibri Light"/>
            </a:endParaRPr>
          </a:p>
          <a:p>
            <a:endParaRPr lang="en-GB" sz="1850" dirty="0">
              <a:latin typeface="Calibri Light" panose="020F0302020204030204" pitchFamily="34" charset="0"/>
              <a:cs typeface="Calibri Light"/>
            </a:endParaRPr>
          </a:p>
          <a:p>
            <a:r>
              <a:rPr lang="en-GB" sz="2100" dirty="0">
                <a:solidFill>
                  <a:srgbClr val="538135"/>
                </a:solidFill>
                <a:latin typeface="Calibri Light" panose="020F0302020204030204" pitchFamily="34" charset="0"/>
                <a:cs typeface="Calibri Light"/>
              </a:rPr>
              <a:t>Student findings:</a:t>
            </a:r>
            <a:r>
              <a:rPr lang="en-GB" sz="1850" dirty="0">
                <a:latin typeface="Calibri Light" panose="020F0302020204030204" pitchFamily="34" charset="0"/>
                <a:cs typeface="Calibri Light"/>
              </a:rPr>
              <a:t> Freezing rain global climatology; insight on companies active in the field and critical analysis of current detection methods.</a:t>
            </a:r>
          </a:p>
        </p:txBody>
      </p:sp>
      <p:pic>
        <p:nvPicPr>
          <p:cNvPr id="6" name="Picture 6" descr="http://graphics8.nytimes.com/images/2007/01/16/us/17storm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765" y="3912077"/>
            <a:ext cx="5002202" cy="27246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818638" y="6288486"/>
            <a:ext cx="3046283" cy="338554"/>
          </a:xfrm>
          <a:prstGeom prst="rect">
            <a:avLst/>
          </a:prstGeom>
        </p:spPr>
        <p:txBody>
          <a:bodyPr wrap="none">
            <a:spAutoFit/>
          </a:bodyPr>
          <a:lstStyle/>
          <a:p>
            <a:r>
              <a:rPr lang="en-GB" sz="1600" dirty="0">
                <a:solidFill>
                  <a:schemeClr val="bg1">
                    <a:lumMod val="95000"/>
                  </a:schemeClr>
                </a:solidFill>
                <a:latin typeface="Calibri Light" panose="020F0302020204030204" pitchFamily="34" charset="0"/>
              </a:rPr>
              <a:t>severeweatherwiki.wikispaces.com</a:t>
            </a: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7" y="4221102"/>
            <a:ext cx="2985646" cy="222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9986" y="6468164"/>
            <a:ext cx="5880328" cy="338554"/>
          </a:xfrm>
          <a:prstGeom prst="rect">
            <a:avLst/>
          </a:prstGeom>
          <a:noFill/>
        </p:spPr>
        <p:txBody>
          <a:bodyPr wrap="none" rtlCol="0">
            <a:spAutoFit/>
          </a:bodyPr>
          <a:lstStyle/>
          <a:p>
            <a:r>
              <a:rPr lang="en-GB" sz="1600" dirty="0">
                <a:latin typeface="Calibri Light" panose="020F0302020204030204" pitchFamily="34" charset="0"/>
              </a:rPr>
              <a:t>Combined visibility, present weather and freezing rain detector (Biral)</a:t>
            </a:r>
          </a:p>
        </p:txBody>
      </p:sp>
    </p:spTree>
    <p:extLst>
      <p:ext uri="{BB962C8B-B14F-4D97-AF65-F5344CB8AC3E}">
        <p14:creationId xmlns:p14="http://schemas.microsoft.com/office/powerpoint/2010/main" val="302017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86" y="139550"/>
            <a:ext cx="6133393" cy="502766"/>
          </a:xfrm>
          <a:prstGeom prst="rect">
            <a:avLst/>
          </a:prstGeom>
          <a:noFill/>
        </p:spPr>
        <p:txBody>
          <a:bodyPr wrap="square" rtlCol="0">
            <a:spAutoFit/>
          </a:bodyPr>
          <a:lstStyle/>
          <a:p>
            <a:r>
              <a:rPr lang="en-GB" sz="2667" b="1" dirty="0">
                <a:latin typeface="Calibri Light" panose="020F0302020204030204" pitchFamily="34" charset="0"/>
              </a:rPr>
              <a:t>Case study 2: </a:t>
            </a:r>
            <a:r>
              <a:rPr lang="en-GB" sz="2667" b="1" dirty="0">
                <a:solidFill>
                  <a:srgbClr val="7030A0"/>
                </a:solidFill>
                <a:latin typeface="Calibri Light" panose="020F0302020204030204" pitchFamily="34" charset="0"/>
              </a:rPr>
              <a:t>“Nocturnal Cloudspotting”</a:t>
            </a:r>
          </a:p>
        </p:txBody>
      </p:sp>
      <p:sp>
        <p:nvSpPr>
          <p:cNvPr id="5" name="TextBox 4"/>
          <p:cNvSpPr txBox="1"/>
          <p:nvPr/>
        </p:nvSpPr>
        <p:spPr>
          <a:xfrm>
            <a:off x="170634" y="731603"/>
            <a:ext cx="11844628" cy="3642279"/>
          </a:xfrm>
          <a:prstGeom prst="rect">
            <a:avLst/>
          </a:prstGeom>
          <a:noFill/>
        </p:spPr>
        <p:txBody>
          <a:bodyPr wrap="square" rtlCol="0" anchor="t">
            <a:spAutoFit/>
          </a:bodyPr>
          <a:lstStyle/>
          <a:p>
            <a:r>
              <a:rPr lang="en-GB" sz="2133" dirty="0">
                <a:solidFill>
                  <a:schemeClr val="accent6">
                    <a:lumMod val="75000"/>
                  </a:schemeClr>
                </a:solidFill>
                <a:latin typeface="Calibri Light" panose="020F0302020204030204" pitchFamily="34" charset="0"/>
              </a:rPr>
              <a:t>Industry Motivation:</a:t>
            </a:r>
          </a:p>
          <a:p>
            <a:r>
              <a:rPr lang="en-GB" sz="1867" dirty="0">
                <a:latin typeface="Calibri Light" panose="020F0302020204030204" pitchFamily="34" charset="0"/>
              </a:rPr>
              <a:t>Measuring the amount of cloud above a site is a fundamental meteorological observation. It is however challenging to detect this using ground-based instrumentation, especially at night. With the reduction in the number of human observers being used globally, manufacturers need to find a robust, inexpensive solution to measure cloud amount during both day and night.</a:t>
            </a:r>
          </a:p>
          <a:p>
            <a:endParaRPr lang="en-GB" sz="1867" dirty="0">
              <a:latin typeface="Calibri Light" panose="020F0302020204030204" pitchFamily="34" charset="0"/>
            </a:endParaRPr>
          </a:p>
          <a:p>
            <a:r>
              <a:rPr lang="en-GB" sz="2100" dirty="0">
                <a:solidFill>
                  <a:schemeClr val="accent6">
                    <a:lumMod val="75000"/>
                  </a:schemeClr>
                </a:solidFill>
                <a:latin typeface="Calibri Light" panose="020F0302020204030204" pitchFamily="34" charset="0"/>
              </a:rPr>
              <a:t>Task: </a:t>
            </a:r>
            <a:r>
              <a:rPr lang="en-GB" sz="1850" dirty="0">
                <a:latin typeface="Calibri Light" panose="020F0302020204030204" pitchFamily="34" charset="0"/>
              </a:rPr>
              <a:t>Students to research techniques currently used to automatically determine cloud amount and design a simple prototype sensor based on thermal imaging.</a:t>
            </a:r>
            <a:endParaRPr lang="en-GB" sz="1850" dirty="0">
              <a:latin typeface="Calibri Light" panose="020F0302020204030204" pitchFamily="34" charset="0"/>
              <a:cs typeface="Calibri Light"/>
            </a:endParaRPr>
          </a:p>
          <a:p>
            <a:endParaRPr lang="en-GB" sz="1850" dirty="0">
              <a:latin typeface="Calibri Light" panose="020F0302020204030204" pitchFamily="34" charset="0"/>
              <a:cs typeface="Calibri Light"/>
            </a:endParaRPr>
          </a:p>
          <a:p>
            <a:r>
              <a:rPr lang="en-GB" sz="2100" dirty="0">
                <a:solidFill>
                  <a:srgbClr val="538135"/>
                </a:solidFill>
                <a:latin typeface="Calibri Light"/>
                <a:cs typeface="Calibri Light"/>
              </a:rPr>
              <a:t>Student findings:</a:t>
            </a:r>
            <a:r>
              <a:rPr lang="en-GB" sz="1850" dirty="0">
                <a:latin typeface="Calibri Light"/>
                <a:cs typeface="Calibri Light"/>
              </a:rPr>
              <a:t> Sourced promising components for thermal IR cloud sensing. Used NASA-derived atmospheric profile modelling to determine factors affecting IR propagation in the troposphere. Developed a working prototype, which exceeded </a:t>
            </a:r>
            <a:r>
              <a:rPr lang="en-GB" sz="1850" dirty="0" err="1">
                <a:latin typeface="Calibri Light"/>
                <a:cs typeface="Calibri Light"/>
              </a:rPr>
              <a:t>Biral's</a:t>
            </a:r>
            <a:r>
              <a:rPr lang="en-GB" sz="1850" dirty="0">
                <a:latin typeface="Calibri Light"/>
                <a:cs typeface="Calibri Light"/>
              </a:rPr>
              <a:t> project expectations.</a:t>
            </a:r>
            <a:endParaRPr lang="en-GB" dirty="0"/>
          </a:p>
        </p:txBody>
      </p:sp>
      <p:sp>
        <p:nvSpPr>
          <p:cNvPr id="7" name="Rectangle 6"/>
          <p:cNvSpPr/>
          <p:nvPr/>
        </p:nvSpPr>
        <p:spPr>
          <a:xfrm>
            <a:off x="8818638" y="6288486"/>
            <a:ext cx="3046283" cy="338554"/>
          </a:xfrm>
          <a:prstGeom prst="rect">
            <a:avLst/>
          </a:prstGeom>
        </p:spPr>
        <p:txBody>
          <a:bodyPr wrap="none">
            <a:spAutoFit/>
          </a:bodyPr>
          <a:lstStyle/>
          <a:p>
            <a:r>
              <a:rPr lang="en-GB" sz="1600" dirty="0">
                <a:solidFill>
                  <a:schemeClr val="bg1">
                    <a:lumMod val="95000"/>
                  </a:schemeClr>
                </a:solidFill>
                <a:latin typeface="Calibri Light" panose="020F0302020204030204" pitchFamily="34" charset="0"/>
              </a:rPr>
              <a:t>severeweatherwiki.wikispaces.com</a:t>
            </a:r>
          </a:p>
        </p:txBody>
      </p:sp>
      <p:sp>
        <p:nvSpPr>
          <p:cNvPr id="9" name="TextBox 8"/>
          <p:cNvSpPr txBox="1"/>
          <p:nvPr/>
        </p:nvSpPr>
        <p:spPr>
          <a:xfrm>
            <a:off x="89986" y="6458490"/>
            <a:ext cx="6978257" cy="338554"/>
          </a:xfrm>
          <a:prstGeom prst="rect">
            <a:avLst/>
          </a:prstGeom>
          <a:noFill/>
        </p:spPr>
        <p:txBody>
          <a:bodyPr wrap="none" rtlCol="0">
            <a:spAutoFit/>
          </a:bodyPr>
          <a:lstStyle/>
          <a:p>
            <a:r>
              <a:rPr lang="en-GB" sz="1600" dirty="0">
                <a:latin typeface="Calibri Light" panose="020F0302020204030204" pitchFamily="34" charset="0"/>
              </a:rPr>
              <a:t>Commercial thermal imaging components size compared to coin (source: flir.co.uk)</a:t>
            </a:r>
          </a:p>
        </p:txBody>
      </p:sp>
      <p:pic>
        <p:nvPicPr>
          <p:cNvPr id="10" name="Picture 2" descr="http://www.philohome.com/kitephoto/s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0485" y="4188707"/>
            <a:ext cx="2485660" cy="2504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Alec.BIRAL\Desktop\Oktas_circles_tran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800" y="4089865"/>
            <a:ext cx="2791145" cy="26655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609258" y="6426679"/>
            <a:ext cx="2510084" cy="430887"/>
          </a:xfrm>
          <a:prstGeom prst="rect">
            <a:avLst/>
          </a:prstGeom>
        </p:spPr>
        <p:txBody>
          <a:bodyPr wrap="square" anchor="t">
            <a:spAutoFit/>
          </a:bodyPr>
          <a:lstStyle/>
          <a:p>
            <a:r>
              <a:rPr lang="en-GB" sz="1100" i="1" dirty="0">
                <a:solidFill>
                  <a:schemeClr val="bg1"/>
                </a:solidFill>
                <a:latin typeface="Calibri Light" panose="020F0302020204030204" pitchFamily="34" charset="0"/>
              </a:rPr>
              <a:t>www.philohome.com/kitephoto/kapp.htm</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186" t="18930" r="10975" b="22594"/>
          <a:stretch/>
        </p:blipFill>
        <p:spPr bwMode="auto">
          <a:xfrm>
            <a:off x="1990835" y="4371317"/>
            <a:ext cx="3190098" cy="216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931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19" y="198288"/>
            <a:ext cx="6800850" cy="1325563"/>
          </a:xfrm>
        </p:spPr>
        <p:txBody>
          <a:bodyPr/>
          <a:lstStyle/>
          <a:p>
            <a:r>
              <a:rPr lang="en-GB" dirty="0" smtClean="0"/>
              <a:t>Student feedback on scheme</a:t>
            </a:r>
            <a:endParaRPr lang="en-GB" dirty="0"/>
          </a:p>
        </p:txBody>
      </p:sp>
      <p:sp>
        <p:nvSpPr>
          <p:cNvPr id="3" name="Content Placeholder 2"/>
          <p:cNvSpPr>
            <a:spLocks noGrp="1"/>
          </p:cNvSpPr>
          <p:nvPr>
            <p:ph idx="1"/>
          </p:nvPr>
        </p:nvSpPr>
        <p:spPr>
          <a:xfrm>
            <a:off x="77977" y="1608648"/>
            <a:ext cx="6762912" cy="4351338"/>
          </a:xfrm>
        </p:spPr>
        <p:txBody>
          <a:bodyPr>
            <a:normAutofit fontScale="85000" lnSpcReduction="10000"/>
          </a:bodyPr>
          <a:lstStyle/>
          <a:p>
            <a:r>
              <a:rPr lang="en-GB" dirty="0" smtClean="0"/>
              <a:t>“On </a:t>
            </a:r>
            <a:r>
              <a:rPr lang="en-GB" dirty="0"/>
              <a:t>the whole, I would say that the project has been the most enjoyable part of my degree so far</a:t>
            </a:r>
            <a:r>
              <a:rPr lang="en-GB" dirty="0" smtClean="0"/>
              <a:t>.”</a:t>
            </a:r>
          </a:p>
          <a:p>
            <a:r>
              <a:rPr lang="en-GB" dirty="0" smtClean="0"/>
              <a:t>“I </a:t>
            </a:r>
            <a:r>
              <a:rPr lang="en-GB" dirty="0"/>
              <a:t>have really enjoyed taking part in the group project.  It has been so nice to do something so different to the rest of my degree.  The teamwork aspect I have found particularly good because I have enjoyed </a:t>
            </a:r>
            <a:r>
              <a:rPr lang="en-GB" dirty="0" smtClean="0"/>
              <a:t>… working </a:t>
            </a:r>
            <a:r>
              <a:rPr lang="en-GB" dirty="0"/>
              <a:t>with an entirely new group of people</a:t>
            </a:r>
            <a:r>
              <a:rPr lang="en-GB" dirty="0" smtClean="0"/>
              <a:t>.“</a:t>
            </a:r>
            <a:r>
              <a:rPr lang="en-GB" dirty="0"/>
              <a:t>  </a:t>
            </a:r>
            <a:endParaRPr lang="en-GB" dirty="0" smtClean="0"/>
          </a:p>
          <a:p>
            <a:r>
              <a:rPr lang="en-GB" dirty="0" smtClean="0"/>
              <a:t>“A </a:t>
            </a:r>
            <a:r>
              <a:rPr lang="en-GB" dirty="0"/>
              <a:t>very interesting and engaging project, I enjoyed it, and was satisfying to actually build </a:t>
            </a:r>
            <a:r>
              <a:rPr lang="en-GB" dirty="0" smtClean="0"/>
              <a:t>something”</a:t>
            </a:r>
          </a:p>
          <a:p>
            <a:r>
              <a:rPr lang="en-GB" dirty="0" smtClean="0"/>
              <a:t>“Overall </a:t>
            </a:r>
            <a:r>
              <a:rPr lang="en-GB" dirty="0"/>
              <a:t>I’ve enjoyed doing the project and the application of practical lab skills to something we’ve build ourselves</a:t>
            </a:r>
            <a:r>
              <a:rPr lang="en-GB" dirty="0" smtClean="0"/>
              <a: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4" t="16975" r="3697" b="10047"/>
          <a:stretch/>
        </p:blipFill>
        <p:spPr>
          <a:xfrm>
            <a:off x="7011369" y="1202007"/>
            <a:ext cx="4992068" cy="4897464"/>
          </a:xfrm>
          <a:prstGeom prst="rect">
            <a:avLst/>
          </a:prstGeom>
        </p:spPr>
      </p:pic>
      <p:sp>
        <p:nvSpPr>
          <p:cNvPr id="5" name="TextBox 4"/>
          <p:cNvSpPr txBox="1"/>
          <p:nvPr/>
        </p:nvSpPr>
        <p:spPr>
          <a:xfrm>
            <a:off x="7136969" y="6269064"/>
            <a:ext cx="4936211" cy="646331"/>
          </a:xfrm>
          <a:prstGeom prst="rect">
            <a:avLst/>
          </a:prstGeom>
          <a:noFill/>
        </p:spPr>
        <p:txBody>
          <a:bodyPr wrap="square" rtlCol="0">
            <a:spAutoFit/>
          </a:bodyPr>
          <a:lstStyle/>
          <a:p>
            <a:pPr algn="ctr"/>
            <a:r>
              <a:rPr lang="en-GB" dirty="0" smtClean="0"/>
              <a:t>Students working on test rig with staff at Cobham Lightning</a:t>
            </a:r>
            <a:endParaRPr lang="en-GB" dirty="0"/>
          </a:p>
        </p:txBody>
      </p:sp>
    </p:spTree>
    <p:extLst>
      <p:ext uri="{BB962C8B-B14F-4D97-AF65-F5344CB8AC3E}">
        <p14:creationId xmlns:p14="http://schemas.microsoft.com/office/powerpoint/2010/main" val="174666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20" y="62908"/>
            <a:ext cx="10515600" cy="1325563"/>
          </a:xfrm>
        </p:spPr>
        <p:txBody>
          <a:bodyPr/>
          <a:lstStyle/>
          <a:p>
            <a:r>
              <a:rPr lang="en-GB" dirty="0" smtClean="0"/>
              <a:t>Specific feedback</a:t>
            </a:r>
            <a:endParaRPr lang="en-GB" dirty="0"/>
          </a:p>
        </p:txBody>
      </p:sp>
      <p:sp>
        <p:nvSpPr>
          <p:cNvPr id="3" name="Content Placeholder 2"/>
          <p:cNvSpPr>
            <a:spLocks noGrp="1"/>
          </p:cNvSpPr>
          <p:nvPr>
            <p:ph idx="1"/>
          </p:nvPr>
        </p:nvSpPr>
        <p:spPr>
          <a:xfrm>
            <a:off x="195020" y="1174695"/>
            <a:ext cx="7096933" cy="5489576"/>
          </a:xfrm>
        </p:spPr>
        <p:txBody>
          <a:bodyPr>
            <a:normAutofit fontScale="92500" lnSpcReduction="20000"/>
          </a:bodyPr>
          <a:lstStyle/>
          <a:p>
            <a:r>
              <a:rPr lang="en-GB" dirty="0" smtClean="0"/>
              <a:t>(on presentations)</a:t>
            </a:r>
          </a:p>
          <a:p>
            <a:pPr lvl="1"/>
            <a:r>
              <a:rPr lang="en-GB" dirty="0" smtClean="0"/>
              <a:t>“Was quite useful as a milestone” </a:t>
            </a:r>
          </a:p>
          <a:p>
            <a:pPr lvl="1"/>
            <a:r>
              <a:rPr lang="en-GB" dirty="0" smtClean="0"/>
              <a:t>“Having the aim of presenting some of our results meant we were much more focussed on getting results earlier…”</a:t>
            </a:r>
          </a:p>
          <a:p>
            <a:r>
              <a:rPr lang="en-GB" dirty="0" smtClean="0"/>
              <a:t>(on what was learnt)</a:t>
            </a:r>
          </a:p>
          <a:p>
            <a:pPr lvl="1"/>
            <a:r>
              <a:rPr lang="en-GB" dirty="0" smtClean="0"/>
              <a:t>“How to make progress as a group when even when it feels like no-one really knows what they're doing.”</a:t>
            </a:r>
          </a:p>
          <a:p>
            <a:pPr lvl="1"/>
            <a:r>
              <a:rPr lang="en-GB" dirty="0" smtClean="0"/>
              <a:t>“Experiments nearly never show you what you expected to see.”</a:t>
            </a:r>
          </a:p>
          <a:p>
            <a:r>
              <a:rPr lang="en-GB" dirty="0" smtClean="0"/>
              <a:t>Negative feedback:</a:t>
            </a:r>
          </a:p>
          <a:p>
            <a:pPr lvl="1"/>
            <a:r>
              <a:rPr lang="en-GB" dirty="0" smtClean="0"/>
              <a:t>(from students) Not enough help from local supervisor, some members of group not working hard enough, did not get their first choice of project</a:t>
            </a:r>
          </a:p>
          <a:p>
            <a:pPr lvl="1"/>
            <a:r>
              <a:rPr lang="en-GB" dirty="0" smtClean="0"/>
              <a:t>(from companies) Students did not keep in touch with them, one new supervisor didn’t feel adequately supported by the department</a:t>
            </a:r>
          </a:p>
          <a:p>
            <a:pPr lvl="1"/>
            <a:r>
              <a:rPr lang="en-GB" dirty="0" smtClean="0"/>
              <a:t>(from internal supervisors) Students can’t plan their own work, not used to / unable to work in a team</a:t>
            </a:r>
          </a:p>
          <a:p>
            <a:pPr lvl="1"/>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303" y="1092630"/>
            <a:ext cx="4241415" cy="4241415"/>
          </a:xfrm>
          <a:prstGeom prst="rect">
            <a:avLst/>
          </a:prstGeom>
        </p:spPr>
      </p:pic>
      <p:sp>
        <p:nvSpPr>
          <p:cNvPr id="6" name="TextBox 5"/>
          <p:cNvSpPr txBox="1"/>
          <p:nvPr/>
        </p:nvSpPr>
        <p:spPr>
          <a:xfrm>
            <a:off x="7733653" y="5535523"/>
            <a:ext cx="3983065" cy="369332"/>
          </a:xfrm>
          <a:prstGeom prst="rect">
            <a:avLst/>
          </a:prstGeom>
          <a:noFill/>
        </p:spPr>
        <p:txBody>
          <a:bodyPr wrap="square" rtlCol="0">
            <a:spAutoFit/>
          </a:bodyPr>
          <a:lstStyle/>
          <a:p>
            <a:r>
              <a:rPr lang="en-GB" dirty="0" smtClean="0"/>
              <a:t>Student about to trigger lightning test</a:t>
            </a:r>
            <a:endParaRPr lang="en-GB" dirty="0"/>
          </a:p>
        </p:txBody>
      </p:sp>
    </p:spTree>
    <p:extLst>
      <p:ext uri="{BB962C8B-B14F-4D97-AF65-F5344CB8AC3E}">
        <p14:creationId xmlns:p14="http://schemas.microsoft.com/office/powerpoint/2010/main" val="24639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1064</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Industrial projects enabling student futures in Environmental Physics</vt:lpstr>
      <vt:lpstr>Structure of talk</vt:lpstr>
      <vt:lpstr>Introduction and background</vt:lpstr>
      <vt:lpstr>Organisation of projects (1)</vt:lpstr>
      <vt:lpstr>Organisation of projects (2)</vt:lpstr>
      <vt:lpstr>PowerPoint Presentation</vt:lpstr>
      <vt:lpstr>PowerPoint Presentation</vt:lpstr>
      <vt:lpstr>Student feedback on scheme</vt:lpstr>
      <vt:lpstr>Specific feedback</vt:lpstr>
      <vt:lpstr>PowerPoint Presentation</vt:lpstr>
      <vt:lpstr>Future plans / improvements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Aplin</dc:creator>
  <cp:lastModifiedBy>Karen Aplin</cp:lastModifiedBy>
  <cp:revision>96</cp:revision>
  <dcterms:created xsi:type="dcterms:W3CDTF">2018-03-22T12:14:19Z</dcterms:created>
  <dcterms:modified xsi:type="dcterms:W3CDTF">2018-04-10T20:53:06Z</dcterms:modified>
</cp:coreProperties>
</file>