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88" r:id="rId3"/>
    <p:sldId id="290" r:id="rId4"/>
    <p:sldId id="284" r:id="rId5"/>
    <p:sldId id="274" r:id="rId6"/>
    <p:sldId id="276" r:id="rId7"/>
    <p:sldId id="292" r:id="rId8"/>
    <p:sldId id="277" r:id="rId9"/>
    <p:sldId id="279" r:id="rId10"/>
    <p:sldId id="293" r:id="rId11"/>
    <p:sldId id="294" r:id="rId12"/>
    <p:sldId id="280" r:id="rId13"/>
    <p:sldId id="296" r:id="rId14"/>
    <p:sldId id="295" r:id="rId15"/>
    <p:sldId id="297" r:id="rId16"/>
    <p:sldId id="281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85C99-AF62-43ED-94FF-D9B568BA1CFD}" type="datetimeFigureOut">
              <a:rPr lang="en-US" smtClean="0"/>
              <a:t>2018-04-13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C694-C592-4913-9BFC-63B438D6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52E4-8731-4A44-A05B-057BE8AE7502}" type="datetime1">
              <a:rPr lang="en-US" smtClean="0"/>
              <a:t>2018-04-13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C29D-69B1-42EE-8CA6-C62EA4FD9932}" type="datetime1">
              <a:rPr lang="en-US" smtClean="0"/>
              <a:t>2018-04-13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6D4C-B479-4960-83DA-5596B1189E4C}" type="datetime1">
              <a:rPr lang="en-US" smtClean="0"/>
              <a:t>2018-04-13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310-BCF9-48D5-ADFC-242192F96FF8}" type="datetime1">
              <a:rPr lang="en-US" smtClean="0"/>
              <a:t>2018-04-13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3A-AB3D-49F7-9F4B-B28A70E8500C}" type="datetime1">
              <a:rPr lang="en-US" smtClean="0"/>
              <a:t>2018-04-13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EFA-3CC7-462E-8E19-1285F7278D97}" type="datetime1">
              <a:rPr lang="en-US" smtClean="0"/>
              <a:t>2018-04-13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B20-7779-4EE4-B683-BA1BB3B00FDA}" type="datetime1">
              <a:rPr lang="en-US" smtClean="0"/>
              <a:t>2018-04-13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9D94-CA60-463A-B004-6003256EB0D7}" type="datetime1">
              <a:rPr lang="en-US" smtClean="0"/>
              <a:t>2018-04-13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6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C89E-26FE-4615-A3DB-F314ECFDB7D4}" type="datetime1">
              <a:rPr lang="en-US" smtClean="0"/>
              <a:t>2018-04-13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0001-8423-4A7B-99E0-DBB81D4F3AF5}" type="datetime1">
              <a:rPr lang="en-US" smtClean="0"/>
              <a:t>2018-04-13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6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AF4C-CB64-4D79-81AB-C874DE1D4CB2}" type="datetime1">
              <a:rPr lang="en-US" smtClean="0"/>
              <a:t>2018-04-13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34867-1FC4-4658-8AB1-2818B78A7FB0}" type="datetime1">
              <a:rPr lang="en-US" smtClean="0"/>
              <a:t>2018-04-13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E5D3-E5A7-4EE1-A3F6-DC50B9575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92773"/>
              </p:ext>
            </p:extLst>
          </p:nvPr>
        </p:nvGraphicFramePr>
        <p:xfrm>
          <a:off x="0" y="1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Image" r:id="rId3" imgW="15490293" imgH="20103071" progId="Photoshop.Image.4">
                  <p:embed/>
                </p:oleObj>
              </mc:Choice>
              <mc:Fallback>
                <p:oleObj name="Image" r:id="rId3" imgW="15490293" imgH="20103071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rightnessContrast bright="7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399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914400"/>
            <a:ext cx="8229600" cy="157152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  <a:defRPr/>
            </a:pPr>
            <a:r>
              <a:rPr lang="en-US" sz="3600" dirty="0">
                <a:solidFill>
                  <a:srgbClr val="FF0000"/>
                </a:solidFill>
              </a:rPr>
              <a:t>Cosmic-ray geology and </a:t>
            </a:r>
            <a:r>
              <a:rPr lang="en-US" sz="3600" dirty="0" smtClean="0">
                <a:solidFill>
                  <a:srgbClr val="FF0000"/>
                </a:solidFill>
              </a:rPr>
              <a:t>hydrology:</a:t>
            </a:r>
          </a:p>
          <a:p>
            <a:pPr>
              <a:lnSpc>
                <a:spcPct val="14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en-US" sz="3600" dirty="0">
                <a:solidFill>
                  <a:srgbClr val="FF0000"/>
                </a:solidFill>
              </a:rPr>
              <a:t>scientist walking in circles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spect="1" noChangeArrowheads="1"/>
          </p:cNvSpPr>
          <p:nvPr/>
        </p:nvSpPr>
        <p:spPr bwMode="auto">
          <a:xfrm>
            <a:off x="1066800" y="3657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0" dirty="0" smtClean="0">
                <a:solidFill>
                  <a:srgbClr val="FF0000"/>
                </a:solidFill>
              </a:rPr>
              <a:t>Marek </a:t>
            </a:r>
            <a:r>
              <a:rPr lang="en-US" altLang="en-US" sz="2400" b="0" dirty="0" err="1">
                <a:solidFill>
                  <a:srgbClr val="FF0000"/>
                </a:solidFill>
              </a:rPr>
              <a:t>Zreda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0" i="1" dirty="0" smtClean="0">
                <a:solidFill>
                  <a:srgbClr val="FF0000"/>
                </a:solidFill>
              </a:rPr>
              <a:t>University of Arizona, Tucson, </a:t>
            </a:r>
            <a:r>
              <a:rPr lang="en-US" altLang="en-US" sz="2400" b="0" i="1" dirty="0">
                <a:solidFill>
                  <a:srgbClr val="FF0000"/>
                </a:solidFill>
              </a:rPr>
              <a:t>USA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6477000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 smtClean="0">
                <a:solidFill>
                  <a:srgbClr val="FF0000"/>
                </a:solidFill>
              </a:rPr>
              <a:t>EGU 2018, Vienna, 13 April 2018; abstract EGU2018-12052. </a:t>
            </a:r>
            <a:endParaRPr lang="en-US" altLang="en-US" sz="1200" b="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534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10</a:t>
            </a:fld>
            <a:endParaRPr lang="en-US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097280"/>
            <a:ext cx="438912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7281"/>
            <a:ext cx="4389120" cy="43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Cosmic-ray hydrology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00800"/>
            <a:ext cx="5326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Zreda</a:t>
            </a:r>
            <a:r>
              <a:rPr lang="en-US" sz="1400" dirty="0" smtClean="0"/>
              <a:t>, </a:t>
            </a:r>
            <a:r>
              <a:rPr lang="en-US" sz="1400" dirty="0"/>
              <a:t>2016, Journal of the Japanese Society of Soil </a:t>
            </a:r>
            <a:r>
              <a:rPr lang="en-US" sz="1400" dirty="0" smtClean="0"/>
              <a:t>Physics  132, 25-30.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15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11</a:t>
            </a:fld>
            <a:endParaRPr lang="en-US" sz="1000" dirty="0"/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" y="1371591"/>
            <a:ext cx="8961120" cy="4261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Cosmic-ray sensors - installed as of 2017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400800"/>
            <a:ext cx="399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Andreasen</a:t>
            </a:r>
            <a:r>
              <a:rPr lang="en-US" sz="1400" dirty="0" smtClean="0"/>
              <a:t> et al., 2017, </a:t>
            </a:r>
            <a:r>
              <a:rPr lang="en-US" sz="1400" dirty="0" err="1" smtClean="0"/>
              <a:t>Zadose</a:t>
            </a:r>
            <a:r>
              <a:rPr lang="en-US" sz="1400" dirty="0" smtClean="0"/>
              <a:t> Zone Journal 16 (8).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51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12</a:t>
            </a:fld>
            <a:endParaRPr lang="en-US" sz="10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00200" y="457200"/>
            <a:ext cx="4521200" cy="2057400"/>
            <a:chOff x="1008" y="288"/>
            <a:chExt cx="2848" cy="1296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36" y="692"/>
              <a:ext cx="1911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" pitchFamily="34" charset="0"/>
                </a:rPr>
                <a:t>Secondary cosmic rays</a:t>
              </a:r>
              <a:endParaRPr lang="en-US" alt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48" y="288"/>
              <a:ext cx="26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It </a:t>
              </a:r>
              <a:r>
                <a:rPr lang="en-US" altLang="en-US" sz="1600" b="0">
                  <a:latin typeface="Arial" pitchFamily="34" charset="0"/>
                </a:rPr>
                <a:t>ALL</a:t>
              </a:r>
              <a:r>
                <a:rPr lang="en-US" altLang="en-US" sz="1400" b="0">
                  <a:latin typeface="Arial" pitchFamily="34" charset="0"/>
                </a:rPr>
                <a:t> starts here… in space: primary cosmic rays</a:t>
              </a:r>
              <a:endParaRPr lang="en-US" altLang="en-US" sz="240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008" y="1200"/>
              <a:ext cx="28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Interactions with matter (e.g., H, N, O, Si, K, Ca, Fe, ...</a:t>
              </a:r>
              <a:endParaRPr lang="en-US" altLang="en-US" sz="2400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2448" y="5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448" y="10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63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25146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  <a:latin typeface="Arial" pitchFamily="34" charset="0"/>
              </a:rPr>
              <a:t>Cosmogenic isotopes</a:t>
            </a:r>
            <a:endParaRPr lang="en-US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i="1">
                <a:latin typeface="Arial" pitchFamily="34" charset="0"/>
              </a:rPr>
              <a:t>in-situ</a:t>
            </a:r>
            <a:endParaRPr lang="en-US" altLang="en-US" sz="240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2590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752600" y="3733800"/>
            <a:ext cx="1682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Arial" pitchFamily="34" charset="0"/>
              </a:rPr>
              <a:t>Rock dating: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36Cl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14C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10Be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21Ne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other</a:t>
            </a:r>
            <a:endParaRPr lang="en-US" altLang="en-US" sz="2400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752601" y="5321300"/>
            <a:ext cx="1682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surface ages</a:t>
            </a:r>
          </a:p>
          <a:p>
            <a:r>
              <a:rPr lang="en-US" altLang="en-US" sz="1400" b="0" dirty="0">
                <a:latin typeface="Arial" pitchFamily="34" charset="0"/>
              </a:rPr>
              <a:t>erosion rates</a:t>
            </a:r>
          </a:p>
          <a:p>
            <a:r>
              <a:rPr lang="en-US" altLang="en-US" sz="1400" b="0" dirty="0">
                <a:latin typeface="Arial" pitchFamily="34" charset="0"/>
              </a:rPr>
              <a:t>displacement rates</a:t>
            </a:r>
          </a:p>
          <a:p>
            <a:r>
              <a:rPr lang="en-US" altLang="en-US" sz="1400" b="0" dirty="0">
                <a:latin typeface="Arial" pitchFamily="34" charset="0"/>
              </a:rPr>
              <a:t>burial duration</a:t>
            </a:r>
          </a:p>
          <a:p>
            <a:r>
              <a:rPr lang="en-US" altLang="en-US" sz="1400" b="0" dirty="0">
                <a:latin typeface="Arial" pitchFamily="34" charset="0"/>
              </a:rPr>
              <a:t>etc...</a:t>
            </a:r>
            <a:endParaRPr lang="en-US" altLang="en-US" sz="2400" dirty="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5908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5908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47800" y="3200400"/>
            <a:ext cx="2286000" cy="3352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54"/>
          <p:cNvGrpSpPr>
            <a:grpSpLocks/>
          </p:cNvGrpSpPr>
          <p:nvPr/>
        </p:nvGrpSpPr>
        <p:grpSpPr bwMode="auto">
          <a:xfrm>
            <a:off x="3810000" y="5638800"/>
            <a:ext cx="2097088" cy="517525"/>
            <a:chOff x="2400" y="3552"/>
            <a:chExt cx="1321" cy="326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928" y="3552"/>
              <a:ext cx="79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complications</a:t>
              </a:r>
            </a:p>
            <a:p>
              <a:r>
                <a:rPr lang="en-US" altLang="en-US" sz="1400" b="0">
                  <a:latin typeface="Arial" pitchFamily="34" charset="0"/>
                </a:rPr>
                <a:t>due to H2O</a:t>
              </a:r>
              <a:endParaRPr lang="en-US" altLang="en-US" sz="24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2400" y="36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4419600" y="2895600"/>
            <a:ext cx="1270000" cy="2667000"/>
            <a:chOff x="2784" y="1824"/>
            <a:chExt cx="800" cy="1680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2784" y="2256"/>
              <a:ext cx="800" cy="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20040"/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water</a:t>
              </a:r>
            </a:p>
            <a:p>
              <a:r>
                <a:rPr lang="en-US" altLang="en-US" sz="1400" b="0">
                  <a:latin typeface="Arial" pitchFamily="34" charset="0"/>
                </a:rPr>
                <a:t>content</a:t>
              </a:r>
            </a:p>
            <a:p>
              <a:r>
                <a:rPr lang="en-US" altLang="en-US" sz="1400" b="0">
                  <a:latin typeface="Arial" pitchFamily="34" charset="0"/>
                </a:rPr>
                <a:t>studies</a:t>
              </a:r>
              <a:endParaRPr lang="en-US" altLang="en-US" sz="240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168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57912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629400" y="3743325"/>
            <a:ext cx="1981200" cy="523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>
                <a:latin typeface="Arial" pitchFamily="34" charset="0"/>
              </a:rPr>
              <a:t>soil moisture</a:t>
            </a:r>
          </a:p>
          <a:p>
            <a:r>
              <a:rPr lang="en-US" altLang="en-US" sz="1400" b="0">
                <a:latin typeface="Arial" pitchFamily="34" charset="0"/>
              </a:rPr>
              <a:t>snow-water equivalent</a:t>
            </a:r>
            <a:endParaRPr lang="en-US" altLang="en-US" sz="2400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524625" y="5638800"/>
            <a:ext cx="10198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epithermal</a:t>
            </a:r>
          </a:p>
          <a:p>
            <a:r>
              <a:rPr lang="en-US" altLang="en-US" sz="1400" b="0" dirty="0" smtClean="0">
                <a:latin typeface="Arial" pitchFamily="34" charset="0"/>
              </a:rPr>
              <a:t>&amp; thermal</a:t>
            </a:r>
          </a:p>
          <a:p>
            <a:r>
              <a:rPr lang="en-US" altLang="en-US" sz="1400" b="0" dirty="0" smtClean="0">
                <a:latin typeface="Arial" pitchFamily="34" charset="0"/>
              </a:rPr>
              <a:t>neutrons</a:t>
            </a:r>
            <a:endParaRPr lang="en-US" altLang="en-US" sz="2400" dirty="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677025" y="4876800"/>
            <a:ext cx="617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>
                <a:latin typeface="Arial" pitchFamily="34" charset="0"/>
              </a:rPr>
              <a:t>today</a:t>
            </a:r>
            <a:endParaRPr lang="en-US" altLang="en-US" sz="240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981825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6981825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55"/>
          <p:cNvGrpSpPr>
            <a:grpSpLocks/>
          </p:cNvGrpSpPr>
          <p:nvPr/>
        </p:nvGrpSpPr>
        <p:grpSpPr bwMode="auto">
          <a:xfrm>
            <a:off x="3994150" y="2209800"/>
            <a:ext cx="2330450" cy="671513"/>
            <a:chOff x="2516" y="1392"/>
            <a:chExt cx="1468" cy="423"/>
          </a:xfrm>
        </p:grpSpPr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2516" y="1584"/>
              <a:ext cx="1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0">
                  <a:solidFill>
                    <a:srgbClr val="FF0000"/>
                  </a:solidFill>
                  <a:latin typeface="Arial" pitchFamily="34" charset="0"/>
                </a:rPr>
                <a:t>Low-energy neutrons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16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Line 35"/>
          <p:cNvSpPr>
            <a:spLocks noChangeShapeType="1"/>
          </p:cNvSpPr>
          <p:nvPr/>
        </p:nvSpPr>
        <p:spPr bwMode="auto">
          <a:xfrm>
            <a:off x="5791200" y="4114800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3810000" y="3962400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8763000" y="4015468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0" y="4038600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4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13</a:t>
            </a:fld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From hydrology to geology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1828800"/>
            <a:ext cx="7498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Feedback from soil water and snow research to cosmogenic geochronology: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u="sng" dirty="0" smtClean="0"/>
              <a:t>For </a:t>
            </a:r>
            <a:r>
              <a:rPr lang="en-US" u="sng" dirty="0"/>
              <a:t>low-E production </a:t>
            </a:r>
            <a:r>
              <a:rPr lang="en-US" u="sng" dirty="0" smtClean="0"/>
              <a:t>(e.g., </a:t>
            </a:r>
            <a:r>
              <a:rPr lang="en-US" u="sng" baseline="30000" dirty="0" smtClean="0"/>
              <a:t>36</a:t>
            </a:r>
            <a:r>
              <a:rPr lang="en-US" u="sng" dirty="0" smtClean="0"/>
              <a:t>Cl):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snow within hectometers of sample site is important because of large footprint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(</a:t>
            </a:r>
            <a:r>
              <a:rPr lang="en-US" sz="1400" dirty="0" err="1" smtClean="0"/>
              <a:t>Koehli</a:t>
            </a:r>
            <a:r>
              <a:rPr lang="en-US" sz="1400" dirty="0" smtClean="0"/>
              <a:t> et al., 2015, </a:t>
            </a:r>
            <a:r>
              <a:rPr lang="en-US" sz="1400" dirty="0"/>
              <a:t>WRR 51, 5772-5790)</a:t>
            </a:r>
            <a:endParaRPr lang="en-US" sz="1400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u="sng" dirty="0" smtClean="0"/>
              <a:t>For </a:t>
            </a:r>
            <a:r>
              <a:rPr lang="en-US" u="sng" dirty="0"/>
              <a:t>high-E production </a:t>
            </a:r>
            <a:r>
              <a:rPr lang="en-US" u="sng" dirty="0" smtClean="0"/>
              <a:t>(e.g., </a:t>
            </a:r>
            <a:r>
              <a:rPr lang="en-US" u="sng" baseline="30000" dirty="0" smtClean="0"/>
              <a:t>10</a:t>
            </a:r>
            <a:r>
              <a:rPr lang="en-US" u="sng" dirty="0" smtClean="0"/>
              <a:t>Be):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snow </a:t>
            </a:r>
            <a:r>
              <a:rPr lang="en-US" dirty="0"/>
              <a:t>shielding factor </a:t>
            </a:r>
            <a:r>
              <a:rPr lang="en-US" dirty="0" smtClean="0"/>
              <a:t>more important than previously thought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(</a:t>
            </a:r>
            <a:r>
              <a:rPr lang="en-US" sz="1400" dirty="0" err="1" smtClean="0"/>
              <a:t>Zweck</a:t>
            </a:r>
            <a:r>
              <a:rPr lang="en-US" sz="1400" dirty="0" smtClean="0"/>
              <a:t> et al., 2013</a:t>
            </a:r>
            <a:r>
              <a:rPr lang="en-US" sz="1400" dirty="0"/>
              <a:t>, EPSL 379, </a:t>
            </a:r>
            <a:r>
              <a:rPr lang="en-US" sz="1400" dirty="0" smtClean="0"/>
              <a:t>64-71)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14</a:t>
            </a:fld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/>
              <a:t>Paleobeach</a:t>
            </a:r>
            <a:r>
              <a:rPr lang="en-US" sz="3000" b="1" dirty="0" smtClean="0"/>
              <a:t> </a:t>
            </a:r>
            <a:r>
              <a:rPr lang="en-US" sz="3000" b="1" dirty="0"/>
              <a:t>sequence with water bodies</a:t>
            </a:r>
          </a:p>
        </p:txBody>
      </p:sp>
      <p:pic>
        <p:nvPicPr>
          <p:cNvPr id="4" name="Picture 6" descr="E:\m\projects\arctic\beaches\turn c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826532"/>
            <a:ext cx="3971960" cy="5943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1645920"/>
            <a:ext cx="438912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Production and inventory of </a:t>
            </a:r>
            <a:r>
              <a:rPr lang="en-US" u="sng" baseline="30000" dirty="0" smtClean="0"/>
              <a:t>10</a:t>
            </a:r>
            <a:r>
              <a:rPr lang="en-US" u="sng" dirty="0" smtClean="0"/>
              <a:t>Be: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unaffected by water bodies,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but affected by snow at sample sites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Production and inventory of </a:t>
            </a:r>
            <a:r>
              <a:rPr lang="en-US" u="sng" baseline="30000" dirty="0" smtClean="0"/>
              <a:t>36</a:t>
            </a:r>
            <a:r>
              <a:rPr lang="en-US" u="sng" dirty="0" smtClean="0"/>
              <a:t>Cl: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affected by snow at sample sites and around,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by the proximity to water bodies,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and by moisture of the 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15</a:t>
            </a:fld>
            <a:endParaRPr lang="en-US" sz="1000" dirty="0"/>
          </a:p>
        </p:txBody>
      </p:sp>
      <p:pic>
        <p:nvPicPr>
          <p:cNvPr id="3" name="Picture 2" descr="E:\m\projects\bolivia\bolivia-photos\ch96-46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914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Glacial erratic embedded in moraine matrix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66928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Production and inventory of </a:t>
            </a:r>
            <a:r>
              <a:rPr lang="en-US" baseline="30000" dirty="0" smtClean="0"/>
              <a:t>10</a:t>
            </a:r>
            <a:r>
              <a:rPr lang="en-US" dirty="0" smtClean="0"/>
              <a:t>Be affected by snow on top of boulder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Production and inventory of </a:t>
            </a:r>
            <a:r>
              <a:rPr lang="en-US" baseline="30000" dirty="0" smtClean="0"/>
              <a:t>36</a:t>
            </a:r>
            <a:r>
              <a:rPr lang="en-US" dirty="0" smtClean="0"/>
              <a:t>Cl affected by snow on top of boulder, snow around boulder, and soil moisture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16</a:t>
            </a:fld>
            <a:endParaRPr lang="en-US" sz="10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00200" y="457200"/>
            <a:ext cx="4521200" cy="2057400"/>
            <a:chOff x="1008" y="288"/>
            <a:chExt cx="2848" cy="1296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36" y="692"/>
              <a:ext cx="1911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" pitchFamily="34" charset="0"/>
                </a:rPr>
                <a:t>Secondary cosmic rays</a:t>
              </a:r>
              <a:endParaRPr lang="en-US" alt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48" y="288"/>
              <a:ext cx="26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It </a:t>
              </a:r>
              <a:r>
                <a:rPr lang="en-US" altLang="en-US" sz="1600" b="0">
                  <a:latin typeface="Arial" pitchFamily="34" charset="0"/>
                </a:rPr>
                <a:t>ALL</a:t>
              </a:r>
              <a:r>
                <a:rPr lang="en-US" altLang="en-US" sz="1400" b="0">
                  <a:latin typeface="Arial" pitchFamily="34" charset="0"/>
                </a:rPr>
                <a:t> starts here… in space: primary cosmic rays</a:t>
              </a:r>
              <a:endParaRPr lang="en-US" altLang="en-US" sz="240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008" y="1200"/>
              <a:ext cx="28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Interactions with matter (e.g., H, N, O, Si, K, Ca, Fe, ...</a:t>
              </a:r>
              <a:endParaRPr lang="en-US" altLang="en-US" sz="2400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2448" y="5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448" y="10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63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25146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  <a:latin typeface="Arial" pitchFamily="34" charset="0"/>
              </a:rPr>
              <a:t>Cosmogenic isotopes</a:t>
            </a:r>
            <a:endParaRPr lang="en-US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i="1">
                <a:latin typeface="Arial" pitchFamily="34" charset="0"/>
              </a:rPr>
              <a:t>in-situ</a:t>
            </a:r>
            <a:endParaRPr lang="en-US" altLang="en-US" sz="240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2590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752600" y="3733800"/>
            <a:ext cx="1682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Arial" pitchFamily="34" charset="0"/>
              </a:rPr>
              <a:t>Rock dating: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36Cl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14C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10Be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21Ne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other</a:t>
            </a:r>
            <a:endParaRPr lang="en-US" altLang="en-US" sz="2400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752601" y="5321300"/>
            <a:ext cx="1682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surface ages</a:t>
            </a:r>
          </a:p>
          <a:p>
            <a:r>
              <a:rPr lang="en-US" altLang="en-US" sz="1400" b="0" dirty="0">
                <a:latin typeface="Arial" pitchFamily="34" charset="0"/>
              </a:rPr>
              <a:t>erosion rates</a:t>
            </a:r>
          </a:p>
          <a:p>
            <a:r>
              <a:rPr lang="en-US" altLang="en-US" sz="1400" b="0" dirty="0">
                <a:latin typeface="Arial" pitchFamily="34" charset="0"/>
              </a:rPr>
              <a:t>displacement rates</a:t>
            </a:r>
          </a:p>
          <a:p>
            <a:r>
              <a:rPr lang="en-US" altLang="en-US" sz="1400" b="0" dirty="0">
                <a:latin typeface="Arial" pitchFamily="34" charset="0"/>
              </a:rPr>
              <a:t>burial duration</a:t>
            </a:r>
          </a:p>
          <a:p>
            <a:r>
              <a:rPr lang="en-US" altLang="en-US" sz="1400" b="0" dirty="0">
                <a:latin typeface="Arial" pitchFamily="34" charset="0"/>
              </a:rPr>
              <a:t>etc...</a:t>
            </a:r>
            <a:endParaRPr lang="en-US" altLang="en-US" sz="2400" dirty="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5908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5908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47800" y="3200400"/>
            <a:ext cx="2286000" cy="3352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54"/>
          <p:cNvGrpSpPr>
            <a:grpSpLocks/>
          </p:cNvGrpSpPr>
          <p:nvPr/>
        </p:nvGrpSpPr>
        <p:grpSpPr bwMode="auto">
          <a:xfrm>
            <a:off x="3810000" y="5638800"/>
            <a:ext cx="2097088" cy="517525"/>
            <a:chOff x="2400" y="3552"/>
            <a:chExt cx="1321" cy="326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928" y="3552"/>
              <a:ext cx="79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complications</a:t>
              </a:r>
            </a:p>
            <a:p>
              <a:r>
                <a:rPr lang="en-US" altLang="en-US" sz="1400" b="0">
                  <a:latin typeface="Arial" pitchFamily="34" charset="0"/>
                </a:rPr>
                <a:t>due to H2O</a:t>
              </a:r>
              <a:endParaRPr lang="en-US" altLang="en-US" sz="24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2400" y="36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4419600" y="2895600"/>
            <a:ext cx="1270000" cy="2667000"/>
            <a:chOff x="2784" y="1824"/>
            <a:chExt cx="800" cy="1680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2784" y="2256"/>
              <a:ext cx="800" cy="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20040"/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water</a:t>
              </a:r>
            </a:p>
            <a:p>
              <a:r>
                <a:rPr lang="en-US" altLang="en-US" sz="1400" b="0">
                  <a:latin typeface="Arial" pitchFamily="34" charset="0"/>
                </a:rPr>
                <a:t>content</a:t>
              </a:r>
            </a:p>
            <a:p>
              <a:r>
                <a:rPr lang="en-US" altLang="en-US" sz="1400" b="0">
                  <a:latin typeface="Arial" pitchFamily="34" charset="0"/>
                </a:rPr>
                <a:t>studies</a:t>
              </a:r>
              <a:endParaRPr lang="en-US" altLang="en-US" sz="240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168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57912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629400" y="3743325"/>
            <a:ext cx="1981200" cy="523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>
                <a:latin typeface="Arial" pitchFamily="34" charset="0"/>
              </a:rPr>
              <a:t>soil moisture</a:t>
            </a:r>
          </a:p>
          <a:p>
            <a:r>
              <a:rPr lang="en-US" altLang="en-US" sz="1400" b="0">
                <a:latin typeface="Arial" pitchFamily="34" charset="0"/>
              </a:rPr>
              <a:t>snow-water equivalent</a:t>
            </a:r>
            <a:endParaRPr lang="en-US" altLang="en-US" sz="2400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524625" y="5638800"/>
            <a:ext cx="10198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epithermal</a:t>
            </a:r>
          </a:p>
          <a:p>
            <a:r>
              <a:rPr lang="en-US" altLang="en-US" sz="1400" b="0" dirty="0" smtClean="0">
                <a:latin typeface="Arial" pitchFamily="34" charset="0"/>
              </a:rPr>
              <a:t>&amp; thermal</a:t>
            </a:r>
          </a:p>
          <a:p>
            <a:r>
              <a:rPr lang="en-US" altLang="en-US" sz="1400" b="0" dirty="0" smtClean="0">
                <a:latin typeface="Arial" pitchFamily="34" charset="0"/>
              </a:rPr>
              <a:t>neutrons</a:t>
            </a:r>
            <a:endParaRPr lang="en-US" altLang="en-US" sz="2400" dirty="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677025" y="4876800"/>
            <a:ext cx="617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>
                <a:latin typeface="Arial" pitchFamily="34" charset="0"/>
              </a:rPr>
              <a:t>today</a:t>
            </a:r>
            <a:endParaRPr lang="en-US" altLang="en-US" sz="240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981825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6981825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55"/>
          <p:cNvGrpSpPr>
            <a:grpSpLocks/>
          </p:cNvGrpSpPr>
          <p:nvPr/>
        </p:nvGrpSpPr>
        <p:grpSpPr bwMode="auto">
          <a:xfrm>
            <a:off x="3994150" y="2209800"/>
            <a:ext cx="2330450" cy="671513"/>
            <a:chOff x="2516" y="1392"/>
            <a:chExt cx="1468" cy="423"/>
          </a:xfrm>
        </p:grpSpPr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2516" y="1584"/>
              <a:ext cx="1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0">
                  <a:solidFill>
                    <a:srgbClr val="FF0000"/>
                  </a:solidFill>
                  <a:latin typeface="Arial" pitchFamily="34" charset="0"/>
                </a:rPr>
                <a:t>Low-energy neutrons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16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Group 59"/>
          <p:cNvGrpSpPr>
            <a:grpSpLocks/>
          </p:cNvGrpSpPr>
          <p:nvPr/>
        </p:nvGrpSpPr>
        <p:grpSpPr bwMode="auto">
          <a:xfrm>
            <a:off x="7696201" y="4419600"/>
            <a:ext cx="1228725" cy="1828800"/>
            <a:chOff x="4512" y="2784"/>
            <a:chExt cx="774" cy="1152"/>
          </a:xfrm>
        </p:grpSpPr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4568" y="3552"/>
              <a:ext cx="71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 dirty="0">
                  <a:latin typeface="Arial" pitchFamily="34" charset="0"/>
                </a:rPr>
                <a:t>cosmogenic</a:t>
              </a:r>
            </a:p>
            <a:p>
              <a:pPr>
                <a:spcAft>
                  <a:spcPts val="1200"/>
                </a:spcAft>
              </a:pPr>
              <a:r>
                <a:rPr lang="en-US" altLang="en-US" sz="1400" b="0" dirty="0" smtClean="0">
                  <a:latin typeface="Arial" pitchFamily="34" charset="0"/>
                </a:rPr>
                <a:t>Isotopes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4713" y="3072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past</a:t>
              </a:r>
              <a:endParaRPr lang="en-US" altLang="en-US" sz="2400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4857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4857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4512" y="3072"/>
              <a:ext cx="768" cy="86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Line 35"/>
          <p:cNvSpPr>
            <a:spLocks noChangeShapeType="1"/>
          </p:cNvSpPr>
          <p:nvPr/>
        </p:nvSpPr>
        <p:spPr bwMode="auto">
          <a:xfrm>
            <a:off x="5791200" y="4114800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3810000" y="3962400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8763000" y="4015468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0" y="4038600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90151" y="63685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???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E5D3-E5A7-4EE1-A3F6-DC50B9575490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5840"/>
            <a:ext cx="7315200" cy="497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" y="228600"/>
            <a:ext cx="859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Exploring physics-geology/hydrology connection further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30936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https://indico.cern.ch/event/660892/</a:t>
            </a:r>
          </a:p>
        </p:txBody>
      </p:sp>
    </p:spTree>
    <p:extLst>
      <p:ext uri="{BB962C8B-B14F-4D97-AF65-F5344CB8AC3E}">
        <p14:creationId xmlns:p14="http://schemas.microsoft.com/office/powerpoint/2010/main" val="8364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389263"/>
              </p:ext>
            </p:extLst>
          </p:nvPr>
        </p:nvGraphicFramePr>
        <p:xfrm>
          <a:off x="0" y="1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" r:id="rId3" imgW="15490293" imgH="20103071" progId="Photoshop.Image.4">
                  <p:embed/>
                </p:oleObj>
              </mc:Choice>
              <mc:Fallback>
                <p:oleObj name="Image" r:id="rId3" imgW="15490293" imgH="20103071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rightnessContrast bright="8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399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2</a:t>
            </a:fld>
            <a:endParaRPr lang="en-US" sz="1000" dirty="0"/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274320" y="1645920"/>
            <a:ext cx="4114800" cy="393065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</a:pPr>
            <a:r>
              <a:rPr lang="en-US" altLang="en-US" sz="2000" b="1" dirty="0" smtClean="0"/>
              <a:t>Cosmic-ray particles: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</a:pPr>
            <a:r>
              <a:rPr lang="en-US" altLang="en-US" sz="2000" dirty="0" smtClean="0"/>
              <a:t>A</a:t>
            </a:r>
            <a:r>
              <a:rPr lang="en-US" altLang="en-US" sz="1800" dirty="0" smtClean="0"/>
              <a:t>toms, protons,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neutrons</a:t>
            </a:r>
            <a:r>
              <a:rPr lang="en-US" altLang="en-US" sz="1800" dirty="0" smtClean="0"/>
              <a:t>, muons, other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</a:pPr>
            <a:r>
              <a:rPr lang="en-US" altLang="en-US" sz="1800" dirty="0" smtClean="0"/>
              <a:t> primary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secondary</a:t>
            </a:r>
            <a:endParaRPr lang="en-US" altLang="en-US" sz="1800" dirty="0" smtClean="0"/>
          </a:p>
          <a:p>
            <a:pPr>
              <a:buFont typeface="Symbol" pitchFamily="18" charset="2"/>
              <a:buNone/>
            </a:pPr>
            <a:r>
              <a:rPr lang="en-US" altLang="en-US" sz="1800" dirty="0" smtClean="0"/>
              <a:t> Neutrons:</a:t>
            </a:r>
          </a:p>
          <a:p>
            <a:pPr lvl="1">
              <a:buFont typeface="Symbol" pitchFamily="18" charset="2"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high-energy,</a:t>
            </a:r>
          </a:p>
          <a:p>
            <a:pPr lvl="1">
              <a:buFont typeface="Symbol" pitchFamily="18" charset="2"/>
              <a:buNone/>
            </a:pPr>
            <a:r>
              <a:rPr lang="en-US" altLang="en-US" sz="1800" dirty="0"/>
              <a:t>f</a:t>
            </a:r>
            <a:r>
              <a:rPr lang="en-US" altLang="en-US" sz="1800" dirty="0" smtClean="0"/>
              <a:t>ast (evaporation),</a:t>
            </a:r>
          </a:p>
          <a:p>
            <a:pPr>
              <a:buFont typeface="Symbol" pitchFamily="18" charset="2"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		epithermal</a:t>
            </a:r>
          </a:p>
          <a:p>
            <a:pPr lvl="1">
              <a:buFont typeface="Symbol" pitchFamily="18" charset="2"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		thermal</a:t>
            </a:r>
            <a:endParaRPr lang="en-US" altLang="en-US" sz="1800" dirty="0" smtClean="0"/>
          </a:p>
        </p:txBody>
      </p:sp>
      <p:sp>
        <p:nvSpPr>
          <p:cNvPr id="10" name="Rectangle 1028"/>
          <p:cNvSpPr>
            <a:spLocks noChangeArrowheads="1"/>
          </p:cNvSpPr>
          <p:nvPr/>
        </p:nvSpPr>
        <p:spPr bwMode="auto">
          <a:xfrm>
            <a:off x="4754880" y="1645920"/>
            <a:ext cx="41148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 dirty="0" smtClean="0">
                <a:latin typeface="+mn-lt"/>
              </a:rPr>
              <a:t>Cosmic-ray reactions: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+mn-lt"/>
              </a:rPr>
              <a:t>Spallation</a:t>
            </a:r>
            <a:endParaRPr lang="en-US" altLang="en-US" sz="18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+mn-lt"/>
              </a:rPr>
              <a:t>High-energy neutrons (generally &gt;10 MeV)</a:t>
            </a:r>
          </a:p>
          <a:p>
            <a:pPr>
              <a:buFontTx/>
              <a:buNone/>
            </a:pPr>
            <a:r>
              <a:rPr lang="en-US" altLang="en-US" sz="1800" b="0" dirty="0">
                <a:latin typeface="+mn-lt"/>
              </a:rPr>
              <a:t>Example: </a:t>
            </a:r>
            <a:r>
              <a:rPr lang="en-US" altLang="en-US" sz="1800" b="0" baseline="30000" dirty="0">
                <a:latin typeface="+mn-lt"/>
              </a:rPr>
              <a:t>16</a:t>
            </a:r>
            <a:r>
              <a:rPr lang="en-US" altLang="en-US" sz="1800" b="0" dirty="0">
                <a:latin typeface="+mn-lt"/>
              </a:rPr>
              <a:t>O + n </a:t>
            </a:r>
            <a:r>
              <a:rPr lang="en-US" altLang="en-US" sz="1800" b="0" dirty="0">
                <a:latin typeface="+mn-lt"/>
                <a:sym typeface="Symbol" pitchFamily="18" charset="2"/>
              </a:rPr>
              <a:t></a:t>
            </a:r>
            <a:r>
              <a:rPr lang="en-US" altLang="en-US" sz="1800" b="0" dirty="0">
                <a:latin typeface="+mn-lt"/>
              </a:rPr>
              <a:t> </a:t>
            </a:r>
            <a:r>
              <a:rPr lang="en-US" altLang="en-US" sz="1800" baseline="30000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Be</a:t>
            </a:r>
            <a:r>
              <a:rPr lang="en-US" altLang="en-US" sz="1800" b="0" dirty="0">
                <a:latin typeface="+mn-lt"/>
              </a:rPr>
              <a:t> + 4n + 3p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Neutron activation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+mn-lt"/>
              </a:rPr>
              <a:t>Low-energy (thermal) neutrons (&lt;1 eV)</a:t>
            </a:r>
          </a:p>
          <a:p>
            <a:pPr>
              <a:buFontTx/>
              <a:buNone/>
            </a:pPr>
            <a:r>
              <a:rPr lang="en-US" altLang="en-US" sz="1800" b="0" dirty="0">
                <a:latin typeface="+mn-lt"/>
              </a:rPr>
              <a:t>Example: </a:t>
            </a:r>
            <a:r>
              <a:rPr lang="en-US" altLang="en-US" sz="1800" b="0" baseline="30000" dirty="0" smtClean="0">
                <a:latin typeface="+mn-lt"/>
              </a:rPr>
              <a:t>35</a:t>
            </a:r>
            <a:r>
              <a:rPr lang="en-US" altLang="en-US" sz="1800" b="0" dirty="0" smtClean="0">
                <a:latin typeface="+mn-lt"/>
              </a:rPr>
              <a:t>Cl </a:t>
            </a:r>
            <a:r>
              <a:rPr lang="en-US" altLang="en-US" sz="1800" b="0" dirty="0">
                <a:latin typeface="+mn-lt"/>
              </a:rPr>
              <a:t>+ n </a:t>
            </a:r>
            <a:r>
              <a:rPr lang="en-US" altLang="en-US" sz="1800" b="0" dirty="0">
                <a:latin typeface="+mn-lt"/>
                <a:sym typeface="Symbol" pitchFamily="18" charset="2"/>
              </a:rPr>
              <a:t></a:t>
            </a:r>
            <a:r>
              <a:rPr lang="en-US" altLang="en-US" sz="1800" b="0" dirty="0">
                <a:latin typeface="+mn-lt"/>
              </a:rPr>
              <a:t> </a:t>
            </a:r>
            <a:r>
              <a:rPr lang="en-US" altLang="en-US" sz="1800" baseline="30000" dirty="0" smtClean="0">
                <a:solidFill>
                  <a:srgbClr val="FF0000"/>
                </a:solidFill>
                <a:latin typeface="+mn-lt"/>
              </a:rPr>
              <a:t>36</a:t>
            </a:r>
            <a:r>
              <a:rPr lang="en-US" altLang="en-US" sz="1800" dirty="0" smtClean="0">
                <a:solidFill>
                  <a:srgbClr val="FF0000"/>
                </a:solidFill>
                <a:latin typeface="+mn-lt"/>
              </a:rPr>
              <a:t>Cl</a:t>
            </a:r>
            <a:endParaRPr lang="en-US" altLang="en-US" sz="1800" b="0" dirty="0">
              <a:latin typeface="+mn-lt"/>
            </a:endParaRPr>
          </a:p>
          <a:p>
            <a:pPr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+mn-lt"/>
              </a:rPr>
              <a:t>Other reactions</a:t>
            </a:r>
            <a:endParaRPr lang="en-US" altLang="en-US" sz="1800" b="1" dirty="0">
              <a:solidFill>
                <a:srgbClr val="FF0000"/>
              </a:solidFill>
              <a:latin typeface="+mn-lt"/>
            </a:endParaRPr>
          </a:p>
          <a:p>
            <a:pPr>
              <a:buFontTx/>
              <a:buNone/>
            </a:pPr>
            <a:r>
              <a:rPr lang="en-US" altLang="en-US" sz="1800" b="0" dirty="0" smtClean="0">
                <a:latin typeface="+mn-lt"/>
                <a:sym typeface="Symbol" pitchFamily="18" charset="2"/>
              </a:rPr>
              <a:t>	e.g., muon capture</a:t>
            </a:r>
            <a:endParaRPr lang="en-US" altLang="en-US" sz="1800" b="0" dirty="0">
              <a:latin typeface="+mn-lt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72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What we use in cosmic-ray geology and hydrology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013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3</a:t>
            </a:fld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Sensitivity of cosmic-ray neutrons to hydrogen</a:t>
            </a:r>
            <a:endParaRPr lang="en-US" sz="3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05840"/>
            <a:ext cx="81819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2962" y="576072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 smtClean="0">
                <a:solidFill>
                  <a:srgbClr val="FF0000"/>
                </a:solidFill>
              </a:rPr>
              <a:t>36</a:t>
            </a:r>
            <a:r>
              <a:rPr lang="en-US" sz="2000" b="1" dirty="0" smtClean="0">
                <a:solidFill>
                  <a:srgbClr val="FF0000"/>
                </a:solidFill>
              </a:rPr>
              <a:t>Cl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3037" y="576072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</a:rPr>
              <a:t>Be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6400800"/>
            <a:ext cx="391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Andreasen</a:t>
            </a:r>
            <a:r>
              <a:rPr lang="en-US" sz="1400" dirty="0" smtClean="0"/>
              <a:t> et al., 2017, </a:t>
            </a:r>
            <a:r>
              <a:rPr lang="en-US" sz="1400" dirty="0"/>
              <a:t>V</a:t>
            </a:r>
            <a:r>
              <a:rPr lang="en-US" sz="1400" dirty="0" smtClean="0"/>
              <a:t>adose </a:t>
            </a:r>
            <a:r>
              <a:rPr lang="en-US" sz="1400" dirty="0" smtClean="0"/>
              <a:t>Zone Journal 16 (8).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94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4</a:t>
            </a:fld>
            <a:endParaRPr lang="en-US" sz="10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00200" y="457200"/>
            <a:ext cx="4562475" cy="2057400"/>
            <a:chOff x="1008" y="288"/>
            <a:chExt cx="2874" cy="1296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36" y="692"/>
              <a:ext cx="1911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" pitchFamily="34" charset="0"/>
                </a:rPr>
                <a:t>Secondary cosmic rays</a:t>
              </a:r>
              <a:endParaRPr lang="en-US" alt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48" y="288"/>
              <a:ext cx="26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It </a:t>
              </a:r>
              <a:r>
                <a:rPr lang="en-US" altLang="en-US" sz="1600" b="0">
                  <a:latin typeface="Arial" pitchFamily="34" charset="0"/>
                </a:rPr>
                <a:t>ALL</a:t>
              </a:r>
              <a:r>
                <a:rPr lang="en-US" altLang="en-US" sz="1400" b="0">
                  <a:latin typeface="Arial" pitchFamily="34" charset="0"/>
                </a:rPr>
                <a:t> starts here… in space: primary cosmic rays</a:t>
              </a:r>
              <a:endParaRPr lang="en-US" altLang="en-US" sz="240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008" y="1200"/>
              <a:ext cx="287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 dirty="0">
                  <a:latin typeface="Arial" pitchFamily="34" charset="0"/>
                </a:rPr>
                <a:t>Interactions with matter (e.g., H, N, O, Si, K, Ca, Fe, </a:t>
              </a:r>
              <a:r>
                <a:rPr lang="en-US" altLang="en-US" sz="1400" b="0" dirty="0" smtClean="0">
                  <a:latin typeface="Arial" pitchFamily="34" charset="0"/>
                </a:rPr>
                <a:t>...)</a:t>
              </a:r>
              <a:endParaRPr lang="en-US" altLang="en-US" sz="2400" dirty="0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2448" y="5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448" y="10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63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4575175"/>
            <a:ext cx="107156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Arial" pitchFamily="34" charset="0"/>
              </a:rPr>
              <a:t>GW dating: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36Cl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14C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81Kr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32Si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other</a:t>
            </a:r>
            <a:endParaRPr lang="en-US" altLang="en-US" sz="2400" dirty="0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>
            <a:off x="1295400" y="3505199"/>
            <a:ext cx="0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762000" y="2514600"/>
            <a:ext cx="2673350" cy="990600"/>
            <a:chOff x="480" y="1584"/>
            <a:chExt cx="1684" cy="624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72" y="1584"/>
              <a:ext cx="1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0">
                  <a:solidFill>
                    <a:srgbClr val="FF0000"/>
                  </a:solidFill>
                  <a:latin typeface="Arial" pitchFamily="34" charset="0"/>
                </a:rPr>
                <a:t>Cosmogenic isotopes</a:t>
              </a:r>
              <a:endParaRPr lang="en-US" alt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80" y="2016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atmospheric</a:t>
              </a:r>
              <a:endParaRPr lang="en-US" altLang="en-US" sz="2400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816" y="18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440" y="2016"/>
              <a:ext cx="4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 i="1">
                  <a:latin typeface="Arial" pitchFamily="34" charset="0"/>
                </a:rPr>
                <a:t>in-situ</a:t>
              </a:r>
              <a:endParaRPr lang="en-US" altLang="en-US" sz="2400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1632" y="18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63"/>
          <p:cNvGrpSpPr>
            <a:grpSpLocks/>
          </p:cNvGrpSpPr>
          <p:nvPr/>
        </p:nvGrpSpPr>
        <p:grpSpPr bwMode="auto">
          <a:xfrm>
            <a:off x="1981200" y="3200400"/>
            <a:ext cx="1752600" cy="3352800"/>
            <a:chOff x="1248" y="2016"/>
            <a:chExt cx="1104" cy="2112"/>
          </a:xfrm>
        </p:grpSpPr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296" y="2352"/>
              <a:ext cx="737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b="0">
                  <a:latin typeface="Arial" pitchFamily="34" charset="0"/>
                </a:rPr>
                <a:t>Rock dating:</a:t>
              </a:r>
            </a:p>
            <a:p>
              <a:pPr algn="ctr"/>
              <a:r>
                <a:rPr lang="en-US" altLang="en-US" sz="1400" b="0">
                  <a:latin typeface="Arial" pitchFamily="34" charset="0"/>
                </a:rPr>
                <a:t>36Cl</a:t>
              </a:r>
            </a:p>
            <a:p>
              <a:pPr algn="ctr"/>
              <a:r>
                <a:rPr lang="en-US" altLang="en-US" sz="1400" b="0">
                  <a:latin typeface="Arial" pitchFamily="34" charset="0"/>
                </a:rPr>
                <a:t>14C</a:t>
              </a:r>
            </a:p>
            <a:p>
              <a:pPr algn="ctr"/>
              <a:r>
                <a:rPr lang="en-US" altLang="en-US" sz="1400" b="0">
                  <a:latin typeface="Arial" pitchFamily="34" charset="0"/>
                </a:rPr>
                <a:t>10Be</a:t>
              </a:r>
            </a:p>
            <a:p>
              <a:pPr algn="ctr"/>
              <a:r>
                <a:rPr lang="en-US" altLang="en-US" sz="1400" b="0">
                  <a:latin typeface="Arial" pitchFamily="34" charset="0"/>
                </a:rPr>
                <a:t>21Ne</a:t>
              </a:r>
            </a:p>
            <a:p>
              <a:pPr algn="ctr"/>
              <a:r>
                <a:rPr lang="en-US" altLang="en-US" sz="1400" b="0">
                  <a:latin typeface="Arial" pitchFamily="34" charset="0"/>
                </a:rPr>
                <a:t>other</a:t>
              </a:r>
              <a:endParaRPr lang="en-US" altLang="en-US" sz="2400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251" y="3352"/>
              <a:ext cx="1053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surface ages</a:t>
              </a:r>
            </a:p>
            <a:p>
              <a:r>
                <a:rPr lang="en-US" altLang="en-US" sz="1400" b="0">
                  <a:latin typeface="Arial" pitchFamily="34" charset="0"/>
                </a:rPr>
                <a:t>erosion rates</a:t>
              </a:r>
            </a:p>
            <a:p>
              <a:r>
                <a:rPr lang="en-US" altLang="en-US" sz="1400" b="0">
                  <a:latin typeface="Arial" pitchFamily="34" charset="0"/>
                </a:rPr>
                <a:t>displacement rates</a:t>
              </a:r>
            </a:p>
            <a:p>
              <a:r>
                <a:rPr lang="en-US" altLang="en-US" sz="1400" b="0">
                  <a:latin typeface="Arial" pitchFamily="34" charset="0"/>
                </a:rPr>
                <a:t>burial duration</a:t>
              </a:r>
            </a:p>
            <a:p>
              <a:r>
                <a:rPr lang="en-US" altLang="en-US" sz="1400" b="0">
                  <a:latin typeface="Arial" pitchFamily="34" charset="0"/>
                </a:rPr>
                <a:t>etc...</a:t>
              </a:r>
              <a:endParaRPr lang="en-US" altLang="en-US" sz="2400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632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>
              <a:off x="1632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1248" y="2016"/>
              <a:ext cx="1104" cy="2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9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5</a:t>
            </a:fld>
            <a:endParaRPr lang="en-US" sz="10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00200" y="457200"/>
            <a:ext cx="4521200" cy="2057400"/>
            <a:chOff x="1008" y="288"/>
            <a:chExt cx="2848" cy="1296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36" y="692"/>
              <a:ext cx="1911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" pitchFamily="34" charset="0"/>
                </a:rPr>
                <a:t>Secondary cosmic rays</a:t>
              </a:r>
              <a:endParaRPr lang="en-US" alt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48" y="288"/>
              <a:ext cx="26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It </a:t>
              </a:r>
              <a:r>
                <a:rPr lang="en-US" altLang="en-US" sz="1600" b="0">
                  <a:latin typeface="Arial" pitchFamily="34" charset="0"/>
                </a:rPr>
                <a:t>ALL</a:t>
              </a:r>
              <a:r>
                <a:rPr lang="en-US" altLang="en-US" sz="1400" b="0">
                  <a:latin typeface="Arial" pitchFamily="34" charset="0"/>
                </a:rPr>
                <a:t> starts here… in space: primary cosmic rays</a:t>
              </a:r>
              <a:endParaRPr lang="en-US" altLang="en-US" sz="240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008" y="1200"/>
              <a:ext cx="28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 dirty="0">
                  <a:latin typeface="Arial" pitchFamily="34" charset="0"/>
                </a:rPr>
                <a:t>Interactions with matter (e.g., H, N, O, Si, K, Ca, Fe, ...</a:t>
              </a:r>
              <a:endParaRPr lang="en-US" altLang="en-US" sz="2400" dirty="0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2448" y="5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448" y="10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63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25146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  <a:latin typeface="Arial" pitchFamily="34" charset="0"/>
              </a:rPr>
              <a:t>Cosmogenic isotopes</a:t>
            </a:r>
            <a:endParaRPr lang="en-US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i="1">
                <a:latin typeface="Arial" pitchFamily="34" charset="0"/>
              </a:rPr>
              <a:t>in-situ</a:t>
            </a:r>
            <a:endParaRPr lang="en-US" altLang="en-US" sz="240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2590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752600" y="3733800"/>
            <a:ext cx="1682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Arial" pitchFamily="34" charset="0"/>
              </a:rPr>
              <a:t>Rock dating: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36Cl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14C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10Be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21Ne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other</a:t>
            </a:r>
            <a:endParaRPr lang="en-US" altLang="en-US" sz="2400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752601" y="5321300"/>
            <a:ext cx="1682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surface ages</a:t>
            </a:r>
          </a:p>
          <a:p>
            <a:r>
              <a:rPr lang="en-US" altLang="en-US" sz="1400" b="0" dirty="0">
                <a:latin typeface="Arial" pitchFamily="34" charset="0"/>
              </a:rPr>
              <a:t>erosion rates</a:t>
            </a:r>
          </a:p>
          <a:p>
            <a:r>
              <a:rPr lang="en-US" altLang="en-US" sz="1400" b="0" dirty="0">
                <a:latin typeface="Arial" pitchFamily="34" charset="0"/>
              </a:rPr>
              <a:t>displacement rates</a:t>
            </a:r>
          </a:p>
          <a:p>
            <a:r>
              <a:rPr lang="en-US" altLang="en-US" sz="1400" b="0" dirty="0">
                <a:latin typeface="Arial" pitchFamily="34" charset="0"/>
              </a:rPr>
              <a:t>burial duration</a:t>
            </a:r>
          </a:p>
          <a:p>
            <a:r>
              <a:rPr lang="en-US" altLang="en-US" sz="1400" b="0" dirty="0">
                <a:latin typeface="Arial" pitchFamily="34" charset="0"/>
              </a:rPr>
              <a:t>etc...</a:t>
            </a:r>
            <a:endParaRPr lang="en-US" altLang="en-US" sz="2400" dirty="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5908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5908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47800" y="3200400"/>
            <a:ext cx="2286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3962400"/>
            <a:ext cx="32311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of 1990…</a:t>
            </a:r>
          </a:p>
          <a:p>
            <a:endParaRPr lang="en-US" dirty="0" smtClean="0"/>
          </a:p>
          <a:p>
            <a:r>
              <a:rPr lang="en-US" dirty="0" smtClean="0"/>
              <a:t>… all isotopic systems calibrated.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The end of the unknown!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6</a:t>
            </a:fld>
            <a:endParaRPr lang="en-US" sz="10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00200" y="457200"/>
            <a:ext cx="4521200" cy="2057400"/>
            <a:chOff x="1008" y="288"/>
            <a:chExt cx="2848" cy="1296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36" y="692"/>
              <a:ext cx="1911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" pitchFamily="34" charset="0"/>
                </a:rPr>
                <a:t>Secondary cosmic rays</a:t>
              </a:r>
              <a:endParaRPr lang="en-US" alt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48" y="288"/>
              <a:ext cx="26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It </a:t>
              </a:r>
              <a:r>
                <a:rPr lang="en-US" altLang="en-US" sz="1600" b="0">
                  <a:latin typeface="Arial" pitchFamily="34" charset="0"/>
                </a:rPr>
                <a:t>ALL</a:t>
              </a:r>
              <a:r>
                <a:rPr lang="en-US" altLang="en-US" sz="1400" b="0">
                  <a:latin typeface="Arial" pitchFamily="34" charset="0"/>
                </a:rPr>
                <a:t> starts here… in space: primary cosmic rays</a:t>
              </a:r>
              <a:endParaRPr lang="en-US" altLang="en-US" sz="240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008" y="1200"/>
              <a:ext cx="28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Interactions with matter (e.g., H, N, O, Si, K, Ca, Fe, ...</a:t>
              </a:r>
              <a:endParaRPr lang="en-US" altLang="en-US" sz="2400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2448" y="5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448" y="10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63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25146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  <a:latin typeface="Arial" pitchFamily="34" charset="0"/>
              </a:rPr>
              <a:t>Cosmogenic isotopes</a:t>
            </a:r>
            <a:endParaRPr lang="en-US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i="1">
                <a:latin typeface="Arial" pitchFamily="34" charset="0"/>
              </a:rPr>
              <a:t>in-situ</a:t>
            </a:r>
            <a:endParaRPr lang="en-US" altLang="en-US" sz="240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2590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752600" y="3733800"/>
            <a:ext cx="1682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Arial" pitchFamily="34" charset="0"/>
              </a:rPr>
              <a:t>Rock dating: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36Cl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14C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10Be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21Ne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other</a:t>
            </a:r>
            <a:endParaRPr lang="en-US" altLang="en-US" sz="2400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752601" y="5321300"/>
            <a:ext cx="1682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surface ages</a:t>
            </a:r>
          </a:p>
          <a:p>
            <a:r>
              <a:rPr lang="en-US" altLang="en-US" sz="1400" b="0" dirty="0">
                <a:latin typeface="Arial" pitchFamily="34" charset="0"/>
              </a:rPr>
              <a:t>erosion rates</a:t>
            </a:r>
          </a:p>
          <a:p>
            <a:r>
              <a:rPr lang="en-US" altLang="en-US" sz="1400" b="0" dirty="0">
                <a:latin typeface="Arial" pitchFamily="34" charset="0"/>
              </a:rPr>
              <a:t>displacement rates</a:t>
            </a:r>
          </a:p>
          <a:p>
            <a:r>
              <a:rPr lang="en-US" altLang="en-US" sz="1400" b="0" dirty="0">
                <a:latin typeface="Arial" pitchFamily="34" charset="0"/>
              </a:rPr>
              <a:t>burial duration</a:t>
            </a:r>
          </a:p>
          <a:p>
            <a:r>
              <a:rPr lang="en-US" altLang="en-US" sz="1400" b="0" dirty="0">
                <a:latin typeface="Arial" pitchFamily="34" charset="0"/>
              </a:rPr>
              <a:t>etc...</a:t>
            </a:r>
            <a:endParaRPr lang="en-US" altLang="en-US" sz="2400" dirty="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5908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5908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47800" y="3200400"/>
            <a:ext cx="2286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54"/>
          <p:cNvGrpSpPr>
            <a:grpSpLocks/>
          </p:cNvGrpSpPr>
          <p:nvPr/>
        </p:nvGrpSpPr>
        <p:grpSpPr bwMode="auto">
          <a:xfrm>
            <a:off x="3810000" y="5638800"/>
            <a:ext cx="2097088" cy="517525"/>
            <a:chOff x="2400" y="3552"/>
            <a:chExt cx="1321" cy="326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928" y="3552"/>
              <a:ext cx="79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complications</a:t>
              </a:r>
            </a:p>
            <a:p>
              <a:r>
                <a:rPr lang="en-US" altLang="en-US" sz="1400" b="0">
                  <a:latin typeface="Arial" pitchFamily="34" charset="0"/>
                </a:rPr>
                <a:t>due to H2O</a:t>
              </a:r>
              <a:endParaRPr lang="en-US" altLang="en-US" sz="24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2400" y="36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4419600" y="3581400"/>
            <a:ext cx="1270000" cy="1981200"/>
            <a:chOff x="2784" y="2256"/>
            <a:chExt cx="800" cy="1248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2784" y="2256"/>
              <a:ext cx="800" cy="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20040"/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water</a:t>
              </a:r>
            </a:p>
            <a:p>
              <a:r>
                <a:rPr lang="en-US" altLang="en-US" sz="1400" b="0">
                  <a:latin typeface="Arial" pitchFamily="34" charset="0"/>
                </a:rPr>
                <a:t>content</a:t>
              </a:r>
            </a:p>
            <a:p>
              <a:r>
                <a:rPr lang="en-US" altLang="en-US" sz="1400" b="0">
                  <a:latin typeface="Arial" pitchFamily="34" charset="0"/>
                </a:rPr>
                <a:t>studies</a:t>
              </a:r>
              <a:endParaRPr lang="en-US" altLang="en-US" sz="2400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3810000" y="3962400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9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7</a:t>
            </a:fld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71600" y="24384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		lattice water	fast neutron intensity in air</a:t>
            </a:r>
          </a:p>
          <a:p>
            <a:r>
              <a:rPr lang="en-US" dirty="0"/>
              <a:t>	</a:t>
            </a:r>
            <a:r>
              <a:rPr lang="en-US" dirty="0" smtClean="0"/>
              <a:t>	wt. %		neutrons (g air)</a:t>
            </a:r>
            <a:r>
              <a:rPr lang="en-US" baseline="30000" dirty="0" smtClean="0"/>
              <a:t>-1 </a:t>
            </a:r>
            <a:r>
              <a:rPr lang="en-US" dirty="0" smtClean="0"/>
              <a:t>yr</a:t>
            </a:r>
            <a:r>
              <a:rPr lang="en-US" baseline="30000" dirty="0" smtClean="0"/>
              <a:t>-1</a:t>
            </a:r>
          </a:p>
          <a:p>
            <a:endParaRPr lang="en-US" dirty="0" smtClean="0"/>
          </a:p>
          <a:p>
            <a:r>
              <a:rPr lang="en-US" dirty="0" smtClean="0"/>
              <a:t>Dry samples	1-2			762</a:t>
            </a:r>
          </a:p>
          <a:p>
            <a:r>
              <a:rPr lang="en-US" dirty="0" smtClean="0"/>
              <a:t>Wet samples	10-12</a:t>
            </a:r>
            <a:r>
              <a:rPr lang="en-US" dirty="0"/>
              <a:t>	</a:t>
            </a:r>
            <a:r>
              <a:rPr lang="en-US" dirty="0" smtClean="0"/>
              <a:t>		1166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371600" y="3200400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572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Early published clues</a:t>
            </a:r>
            <a:endParaRPr lang="en-US" sz="3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93752" y="1673423"/>
            <a:ext cx="475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Swanson and </a:t>
            </a:r>
            <a:r>
              <a:rPr lang="en-US" sz="1400" dirty="0" err="1" smtClean="0"/>
              <a:t>Caffee</a:t>
            </a:r>
            <a:r>
              <a:rPr lang="en-US" sz="1400" dirty="0" smtClean="0"/>
              <a:t>, 2001, </a:t>
            </a:r>
            <a:r>
              <a:rPr lang="en-US" sz="1400" dirty="0"/>
              <a:t>Quaternary </a:t>
            </a:r>
            <a:r>
              <a:rPr lang="en-US" sz="1400" dirty="0" smtClean="0"/>
              <a:t>Research 56</a:t>
            </a:r>
            <a:r>
              <a:rPr lang="en-US" sz="1400" dirty="0"/>
              <a:t>, </a:t>
            </a:r>
            <a:r>
              <a:rPr lang="en-US" sz="1400" dirty="0" smtClean="0"/>
              <a:t>366–382. 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" y="4611469"/>
            <a:ext cx="7863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Incorrect </a:t>
            </a:r>
            <a:r>
              <a:rPr lang="en-US" dirty="0"/>
              <a:t>conclusion that </a:t>
            </a:r>
            <a:r>
              <a:rPr lang="en-US" dirty="0" smtClean="0"/>
              <a:t>high water content means high fast neutron intensity.</a:t>
            </a:r>
          </a:p>
          <a:p>
            <a:r>
              <a:rPr lang="en-US" dirty="0" smtClean="0"/>
              <a:t>But correct </a:t>
            </a:r>
            <a:r>
              <a:rPr lang="en-US" dirty="0" smtClean="0"/>
              <a:t>assessment that </a:t>
            </a:r>
            <a:r>
              <a:rPr lang="en-US" dirty="0" smtClean="0"/>
              <a:t>“something is not right” in our understanding.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8</a:t>
            </a:fld>
            <a:endParaRPr lang="en-US" sz="10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00200" y="457200"/>
            <a:ext cx="4521200" cy="2057400"/>
            <a:chOff x="1008" y="288"/>
            <a:chExt cx="2848" cy="1296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36" y="692"/>
              <a:ext cx="1911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" pitchFamily="34" charset="0"/>
                </a:rPr>
                <a:t>Secondary cosmic rays</a:t>
              </a:r>
              <a:endParaRPr lang="en-US" alt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48" y="288"/>
              <a:ext cx="26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It </a:t>
              </a:r>
              <a:r>
                <a:rPr lang="en-US" altLang="en-US" sz="1600" b="0">
                  <a:latin typeface="Arial" pitchFamily="34" charset="0"/>
                </a:rPr>
                <a:t>ALL</a:t>
              </a:r>
              <a:r>
                <a:rPr lang="en-US" altLang="en-US" sz="1400" b="0">
                  <a:latin typeface="Arial" pitchFamily="34" charset="0"/>
                </a:rPr>
                <a:t> starts here… in space: primary cosmic rays</a:t>
              </a:r>
              <a:endParaRPr lang="en-US" altLang="en-US" sz="240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008" y="1200"/>
              <a:ext cx="28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Interactions with matter (e.g., H, N, O, Si, K, Ca, Fe, ...</a:t>
              </a:r>
              <a:endParaRPr lang="en-US" altLang="en-US" sz="2400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2448" y="5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448" y="10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63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25146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  <a:latin typeface="Arial" pitchFamily="34" charset="0"/>
              </a:rPr>
              <a:t>Cosmogenic isotopes</a:t>
            </a:r>
            <a:endParaRPr lang="en-US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i="1">
                <a:latin typeface="Arial" pitchFamily="34" charset="0"/>
              </a:rPr>
              <a:t>in-situ</a:t>
            </a:r>
            <a:endParaRPr lang="en-US" altLang="en-US" sz="240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2590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752600" y="3733800"/>
            <a:ext cx="1682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Arial" pitchFamily="34" charset="0"/>
              </a:rPr>
              <a:t>Rock dating: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36Cl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14C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10Be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21Ne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other</a:t>
            </a:r>
            <a:endParaRPr lang="en-US" altLang="en-US" sz="2400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752601" y="5321300"/>
            <a:ext cx="1682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surface ages</a:t>
            </a:r>
          </a:p>
          <a:p>
            <a:r>
              <a:rPr lang="en-US" altLang="en-US" sz="1400" b="0" dirty="0">
                <a:latin typeface="Arial" pitchFamily="34" charset="0"/>
              </a:rPr>
              <a:t>erosion rates</a:t>
            </a:r>
          </a:p>
          <a:p>
            <a:r>
              <a:rPr lang="en-US" altLang="en-US" sz="1400" b="0" dirty="0">
                <a:latin typeface="Arial" pitchFamily="34" charset="0"/>
              </a:rPr>
              <a:t>displacement rates</a:t>
            </a:r>
          </a:p>
          <a:p>
            <a:r>
              <a:rPr lang="en-US" altLang="en-US" sz="1400" b="0" dirty="0">
                <a:latin typeface="Arial" pitchFamily="34" charset="0"/>
              </a:rPr>
              <a:t>burial duration</a:t>
            </a:r>
          </a:p>
          <a:p>
            <a:r>
              <a:rPr lang="en-US" altLang="en-US" sz="1400" b="0" dirty="0">
                <a:latin typeface="Arial" pitchFamily="34" charset="0"/>
              </a:rPr>
              <a:t>etc...</a:t>
            </a:r>
            <a:endParaRPr lang="en-US" altLang="en-US" sz="2400" dirty="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5908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5908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47800" y="3200400"/>
            <a:ext cx="2286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54"/>
          <p:cNvGrpSpPr>
            <a:grpSpLocks/>
          </p:cNvGrpSpPr>
          <p:nvPr/>
        </p:nvGrpSpPr>
        <p:grpSpPr bwMode="auto">
          <a:xfrm>
            <a:off x="3810000" y="5638800"/>
            <a:ext cx="2097088" cy="517525"/>
            <a:chOff x="2400" y="3552"/>
            <a:chExt cx="1321" cy="326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928" y="3552"/>
              <a:ext cx="79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complications</a:t>
              </a:r>
            </a:p>
            <a:p>
              <a:r>
                <a:rPr lang="en-US" altLang="en-US" sz="1400" b="0">
                  <a:latin typeface="Arial" pitchFamily="34" charset="0"/>
                </a:rPr>
                <a:t>due to H2O</a:t>
              </a:r>
              <a:endParaRPr lang="en-US" altLang="en-US" sz="24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2400" y="36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4419600" y="2895600"/>
            <a:ext cx="1270000" cy="2667000"/>
            <a:chOff x="2784" y="1824"/>
            <a:chExt cx="800" cy="1680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2784" y="2256"/>
              <a:ext cx="800" cy="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20040"/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water</a:t>
              </a:r>
            </a:p>
            <a:p>
              <a:r>
                <a:rPr lang="en-US" altLang="en-US" sz="1400" b="0">
                  <a:latin typeface="Arial" pitchFamily="34" charset="0"/>
                </a:rPr>
                <a:t>content</a:t>
              </a:r>
            </a:p>
            <a:p>
              <a:r>
                <a:rPr lang="en-US" altLang="en-US" sz="1400" b="0">
                  <a:latin typeface="Arial" pitchFamily="34" charset="0"/>
                </a:rPr>
                <a:t>studies</a:t>
              </a:r>
              <a:endParaRPr lang="en-US" altLang="en-US" sz="240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168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55"/>
          <p:cNvGrpSpPr>
            <a:grpSpLocks/>
          </p:cNvGrpSpPr>
          <p:nvPr/>
        </p:nvGrpSpPr>
        <p:grpSpPr bwMode="auto">
          <a:xfrm>
            <a:off x="3994150" y="2209800"/>
            <a:ext cx="2330450" cy="671513"/>
            <a:chOff x="2516" y="1392"/>
            <a:chExt cx="1468" cy="423"/>
          </a:xfrm>
        </p:grpSpPr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2516" y="1584"/>
              <a:ext cx="1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0">
                  <a:solidFill>
                    <a:srgbClr val="FF0000"/>
                  </a:solidFill>
                  <a:latin typeface="Arial" pitchFamily="34" charset="0"/>
                </a:rPr>
                <a:t>Low-energy neutrons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16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3810000" y="3962400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0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9680" y="6675120"/>
            <a:ext cx="182880" cy="184666"/>
          </a:xfrm>
        </p:spPr>
        <p:txBody>
          <a:bodyPr lIns="0" tIns="0" rIns="0" bIns="0">
            <a:noAutofit/>
          </a:bodyPr>
          <a:lstStyle/>
          <a:p>
            <a:fld id="{73EAE5D3-E5A7-4EE1-A3F6-DC50B9575490}" type="slidenum">
              <a:rPr lang="en-US" sz="1000" smtClean="0"/>
              <a:t>9</a:t>
            </a:fld>
            <a:endParaRPr lang="en-US" sz="10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00200" y="457200"/>
            <a:ext cx="4521200" cy="2057400"/>
            <a:chOff x="1008" y="288"/>
            <a:chExt cx="2848" cy="1296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36" y="692"/>
              <a:ext cx="1911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" pitchFamily="34" charset="0"/>
                </a:rPr>
                <a:t>Secondary cosmic rays</a:t>
              </a:r>
              <a:endParaRPr lang="en-US" alt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248" y="288"/>
              <a:ext cx="26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It </a:t>
              </a:r>
              <a:r>
                <a:rPr lang="en-US" altLang="en-US" sz="1600" b="0">
                  <a:latin typeface="Arial" pitchFamily="34" charset="0"/>
                </a:rPr>
                <a:t>ALL</a:t>
              </a:r>
              <a:r>
                <a:rPr lang="en-US" altLang="en-US" sz="1400" b="0">
                  <a:latin typeface="Arial" pitchFamily="34" charset="0"/>
                </a:rPr>
                <a:t> starts here… in space: primary cosmic rays</a:t>
              </a:r>
              <a:endParaRPr lang="en-US" altLang="en-US" sz="240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008" y="1200"/>
              <a:ext cx="28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Interactions with matter (e.g., H, N, O, Si, K, Ca, Fe, ...</a:t>
              </a:r>
              <a:endParaRPr lang="en-US" altLang="en-US" sz="2400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2448" y="5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448" y="10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63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25146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  <a:latin typeface="Arial" pitchFamily="34" charset="0"/>
              </a:rPr>
              <a:t>Cosmogenic isotopes</a:t>
            </a:r>
            <a:endParaRPr lang="en-US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i="1">
                <a:latin typeface="Arial" pitchFamily="34" charset="0"/>
              </a:rPr>
              <a:t>in-situ</a:t>
            </a:r>
            <a:endParaRPr lang="en-US" altLang="en-US" sz="240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2590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752600" y="3733800"/>
            <a:ext cx="1682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Arial" pitchFamily="34" charset="0"/>
              </a:rPr>
              <a:t>Rock dating: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36Cl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14C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10Be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21Ne</a:t>
            </a:r>
          </a:p>
          <a:p>
            <a:pPr algn="ctr"/>
            <a:r>
              <a:rPr lang="en-US" altLang="en-US" sz="1400" b="0" dirty="0">
                <a:latin typeface="Arial" pitchFamily="34" charset="0"/>
              </a:rPr>
              <a:t>other</a:t>
            </a:r>
            <a:endParaRPr lang="en-US" altLang="en-US" sz="2400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752601" y="5321300"/>
            <a:ext cx="1682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surface ages</a:t>
            </a:r>
          </a:p>
          <a:p>
            <a:r>
              <a:rPr lang="en-US" altLang="en-US" sz="1400" b="0" dirty="0">
                <a:latin typeface="Arial" pitchFamily="34" charset="0"/>
              </a:rPr>
              <a:t>erosion rates</a:t>
            </a:r>
          </a:p>
          <a:p>
            <a:r>
              <a:rPr lang="en-US" altLang="en-US" sz="1400" b="0" dirty="0">
                <a:latin typeface="Arial" pitchFamily="34" charset="0"/>
              </a:rPr>
              <a:t>displacement rates</a:t>
            </a:r>
          </a:p>
          <a:p>
            <a:r>
              <a:rPr lang="en-US" altLang="en-US" sz="1400" b="0" dirty="0">
                <a:latin typeface="Arial" pitchFamily="34" charset="0"/>
              </a:rPr>
              <a:t>burial duration</a:t>
            </a:r>
          </a:p>
          <a:p>
            <a:r>
              <a:rPr lang="en-US" altLang="en-US" sz="1400" b="0" dirty="0">
                <a:latin typeface="Arial" pitchFamily="34" charset="0"/>
              </a:rPr>
              <a:t>etc...</a:t>
            </a:r>
            <a:endParaRPr lang="en-US" altLang="en-US" sz="2400" dirty="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5908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5908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47800" y="3200400"/>
            <a:ext cx="2286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54"/>
          <p:cNvGrpSpPr>
            <a:grpSpLocks/>
          </p:cNvGrpSpPr>
          <p:nvPr/>
        </p:nvGrpSpPr>
        <p:grpSpPr bwMode="auto">
          <a:xfrm>
            <a:off x="3810000" y="5638800"/>
            <a:ext cx="2097088" cy="517525"/>
            <a:chOff x="2400" y="3552"/>
            <a:chExt cx="1321" cy="326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928" y="3552"/>
              <a:ext cx="79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complications</a:t>
              </a:r>
            </a:p>
            <a:p>
              <a:r>
                <a:rPr lang="en-US" altLang="en-US" sz="1400" b="0">
                  <a:latin typeface="Arial" pitchFamily="34" charset="0"/>
                </a:rPr>
                <a:t>due to H2O</a:t>
              </a:r>
              <a:endParaRPr lang="en-US" altLang="en-US" sz="24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2400" y="36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4419600" y="2895600"/>
            <a:ext cx="1270000" cy="2667000"/>
            <a:chOff x="2784" y="1824"/>
            <a:chExt cx="800" cy="1680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2784" y="2256"/>
              <a:ext cx="800" cy="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20040"/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0">
                  <a:latin typeface="Arial" pitchFamily="34" charset="0"/>
                </a:rPr>
                <a:t>water</a:t>
              </a:r>
            </a:p>
            <a:p>
              <a:r>
                <a:rPr lang="en-US" altLang="en-US" sz="1400" b="0">
                  <a:latin typeface="Arial" pitchFamily="34" charset="0"/>
                </a:rPr>
                <a:t>content</a:t>
              </a:r>
            </a:p>
            <a:p>
              <a:r>
                <a:rPr lang="en-US" altLang="en-US" sz="1400" b="0">
                  <a:latin typeface="Arial" pitchFamily="34" charset="0"/>
                </a:rPr>
                <a:t>studies</a:t>
              </a:r>
              <a:endParaRPr lang="en-US" altLang="en-US" sz="240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168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57912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629400" y="3743325"/>
            <a:ext cx="1981200" cy="523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>
                <a:latin typeface="Arial" pitchFamily="34" charset="0"/>
              </a:rPr>
              <a:t>soil moisture</a:t>
            </a:r>
          </a:p>
          <a:p>
            <a:r>
              <a:rPr lang="en-US" altLang="en-US" sz="1400" b="0">
                <a:latin typeface="Arial" pitchFamily="34" charset="0"/>
              </a:rPr>
              <a:t>snow-water equivalent</a:t>
            </a:r>
            <a:endParaRPr lang="en-US" altLang="en-US" sz="2400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524625" y="5638800"/>
            <a:ext cx="10198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latin typeface="Arial" pitchFamily="34" charset="0"/>
              </a:rPr>
              <a:t>epithermal</a:t>
            </a:r>
          </a:p>
          <a:p>
            <a:r>
              <a:rPr lang="en-US" altLang="en-US" sz="1400" b="0" dirty="0" smtClean="0">
                <a:latin typeface="Arial" pitchFamily="34" charset="0"/>
              </a:rPr>
              <a:t>&amp; thermal</a:t>
            </a:r>
          </a:p>
          <a:p>
            <a:r>
              <a:rPr lang="en-US" altLang="en-US" sz="1400" b="0" dirty="0" smtClean="0">
                <a:latin typeface="Arial" pitchFamily="34" charset="0"/>
              </a:rPr>
              <a:t>neutrons</a:t>
            </a:r>
            <a:endParaRPr lang="en-US" altLang="en-US" sz="2400" dirty="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677025" y="4876800"/>
            <a:ext cx="617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0">
                <a:latin typeface="Arial" pitchFamily="34" charset="0"/>
              </a:rPr>
              <a:t>today</a:t>
            </a:r>
            <a:endParaRPr lang="en-US" altLang="en-US" sz="240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981825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6981825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55"/>
          <p:cNvGrpSpPr>
            <a:grpSpLocks/>
          </p:cNvGrpSpPr>
          <p:nvPr/>
        </p:nvGrpSpPr>
        <p:grpSpPr bwMode="auto">
          <a:xfrm>
            <a:off x="3994150" y="2209800"/>
            <a:ext cx="2330450" cy="671513"/>
            <a:chOff x="2516" y="1392"/>
            <a:chExt cx="1468" cy="423"/>
          </a:xfrm>
        </p:grpSpPr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2516" y="1584"/>
              <a:ext cx="1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0">
                  <a:solidFill>
                    <a:srgbClr val="FF0000"/>
                  </a:solidFill>
                  <a:latin typeface="Arial" pitchFamily="34" charset="0"/>
                </a:rPr>
                <a:t>Low-energy neutrons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16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3810000" y="3962400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887</Words>
  <Application>Microsoft Office PowerPoint</Application>
  <PresentationFormat>On-screen Show (4:3)</PresentationFormat>
  <Paragraphs>262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</dc:creator>
  <cp:lastModifiedBy>marek</cp:lastModifiedBy>
  <cp:revision>48</cp:revision>
  <dcterms:created xsi:type="dcterms:W3CDTF">2018-03-05T21:23:25Z</dcterms:created>
  <dcterms:modified xsi:type="dcterms:W3CDTF">2018-04-13T09:30:51Z</dcterms:modified>
</cp:coreProperties>
</file>