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323" r:id="rId2"/>
    <p:sldId id="286" r:id="rId3"/>
    <p:sldId id="319" r:id="rId4"/>
    <p:sldId id="363" r:id="rId5"/>
    <p:sldId id="359" r:id="rId6"/>
    <p:sldId id="361" r:id="rId7"/>
    <p:sldId id="325" r:id="rId8"/>
    <p:sldId id="322" r:id="rId9"/>
    <p:sldId id="362" r:id="rId10"/>
    <p:sldId id="327" r:id="rId11"/>
    <p:sldId id="333" r:id="rId12"/>
    <p:sldId id="328" r:id="rId13"/>
    <p:sldId id="329" r:id="rId14"/>
    <p:sldId id="334" r:id="rId15"/>
    <p:sldId id="360" r:id="rId16"/>
  </p:sldIdLst>
  <p:sldSz cx="13003213" cy="9747250"/>
  <p:notesSz cx="6858000" cy="9144000"/>
  <p:defaultTextStyle>
    <a:defPPr>
      <a:defRPr lang="en-US"/>
    </a:defPPr>
    <a:lvl1pPr algn="l" defTabSz="649288" rtl="0" fontAlgn="base">
      <a:spcBef>
        <a:spcPct val="0"/>
      </a:spcBef>
      <a:spcAft>
        <a:spcPct val="0"/>
      </a:spcAft>
      <a:defRPr sz="2600" kern="1200">
        <a:solidFill>
          <a:schemeClr val="tx1"/>
        </a:solidFill>
        <a:latin typeface="Calibri" charset="0"/>
        <a:ea typeface="ＭＳ Ｐゴシック" charset="-128"/>
        <a:cs typeface="ＭＳ Ｐゴシック" charset="-128"/>
      </a:defRPr>
    </a:lvl1pPr>
    <a:lvl2pPr marL="649288" indent="-192088" algn="l" defTabSz="649288" rtl="0" fontAlgn="base">
      <a:spcBef>
        <a:spcPct val="0"/>
      </a:spcBef>
      <a:spcAft>
        <a:spcPct val="0"/>
      </a:spcAft>
      <a:defRPr sz="2600" kern="1200">
        <a:solidFill>
          <a:schemeClr val="tx1"/>
        </a:solidFill>
        <a:latin typeface="Calibri" charset="0"/>
        <a:ea typeface="ＭＳ Ｐゴシック" charset="-128"/>
        <a:cs typeface="ＭＳ Ｐゴシック" charset="-128"/>
      </a:defRPr>
    </a:lvl2pPr>
    <a:lvl3pPr marL="1298575" indent="-384175" algn="l" defTabSz="649288" rtl="0" fontAlgn="base">
      <a:spcBef>
        <a:spcPct val="0"/>
      </a:spcBef>
      <a:spcAft>
        <a:spcPct val="0"/>
      </a:spcAft>
      <a:defRPr sz="2600" kern="1200">
        <a:solidFill>
          <a:schemeClr val="tx1"/>
        </a:solidFill>
        <a:latin typeface="Calibri" charset="0"/>
        <a:ea typeface="ＭＳ Ｐゴシック" charset="-128"/>
        <a:cs typeface="ＭＳ Ｐゴシック" charset="-128"/>
      </a:defRPr>
    </a:lvl3pPr>
    <a:lvl4pPr marL="1949450" indent="-577850" algn="l" defTabSz="649288" rtl="0" fontAlgn="base">
      <a:spcBef>
        <a:spcPct val="0"/>
      </a:spcBef>
      <a:spcAft>
        <a:spcPct val="0"/>
      </a:spcAft>
      <a:defRPr sz="2600" kern="1200">
        <a:solidFill>
          <a:schemeClr val="tx1"/>
        </a:solidFill>
        <a:latin typeface="Calibri" charset="0"/>
        <a:ea typeface="ＭＳ Ｐゴシック" charset="-128"/>
        <a:cs typeface="ＭＳ Ｐゴシック" charset="-128"/>
      </a:defRPr>
    </a:lvl4pPr>
    <a:lvl5pPr marL="2598738" indent="-769938" algn="l" defTabSz="649288" rtl="0" fontAlgn="base">
      <a:spcBef>
        <a:spcPct val="0"/>
      </a:spcBef>
      <a:spcAft>
        <a:spcPct val="0"/>
      </a:spcAft>
      <a:defRPr sz="2600" kern="1200">
        <a:solidFill>
          <a:schemeClr val="tx1"/>
        </a:solidFill>
        <a:latin typeface="Calibri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sz="2600" kern="1200">
        <a:solidFill>
          <a:schemeClr val="tx1"/>
        </a:solidFill>
        <a:latin typeface="Calibri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sz="2600" kern="1200">
        <a:solidFill>
          <a:schemeClr val="tx1"/>
        </a:solidFill>
        <a:latin typeface="Calibri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sz="2600" kern="1200">
        <a:solidFill>
          <a:schemeClr val="tx1"/>
        </a:solidFill>
        <a:latin typeface="Calibri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sz="2600" kern="1200">
        <a:solidFill>
          <a:schemeClr val="tx1"/>
        </a:solidFill>
        <a:latin typeface="Calibri" charset="0"/>
        <a:ea typeface="ＭＳ Ｐゴシック" charset="-128"/>
        <a:cs typeface="ＭＳ Ｐゴシック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1699">
          <p15:clr>
            <a:srgbClr val="A4A3A4"/>
          </p15:clr>
        </p15:guide>
        <p15:guide id="2" pos="24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51566D"/>
    <a:srgbClr val="515D71"/>
    <a:srgbClr val="862633"/>
    <a:srgbClr val="63666A"/>
    <a:srgbClr val="322C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352" autoAdjust="0"/>
    <p:restoredTop sz="94660"/>
  </p:normalViewPr>
  <p:slideViewPr>
    <p:cSldViewPr snapToGrid="0" snapToObjects="1">
      <p:cViewPr varScale="1">
        <p:scale>
          <a:sx n="43" d="100"/>
          <a:sy n="43" d="100"/>
        </p:scale>
        <p:origin x="1666" y="38"/>
      </p:cViewPr>
      <p:guideLst>
        <p:guide orient="horz" pos="1699"/>
        <p:guide pos="24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B307EC-26AC-7045-89FE-93F3FE101121}" type="datetime1">
              <a:rPr lang="en-CA" smtClean="0"/>
              <a:t>2018-04-09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647F26-260C-9347-AA87-8873A37F085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01318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650001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6DBF02D-9CC5-244C-83BE-68A724A7F599}" type="datetime1">
              <a:rPr lang="en-CA" smtClean="0"/>
              <a:t>2018-04-09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650001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12697F9-5F25-954B-A091-84751AF874F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17167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649288" rtl="0" eaLnBrk="0" fontAlgn="base" hangingPunct="0">
      <a:spcBef>
        <a:spcPct val="30000"/>
      </a:spcBef>
      <a:spcAft>
        <a:spcPct val="0"/>
      </a:spcAft>
      <a:defRPr sz="17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649288" algn="l" defTabSz="649288" rtl="0" eaLnBrk="0" fontAlgn="base" hangingPunct="0">
      <a:spcBef>
        <a:spcPct val="30000"/>
      </a:spcBef>
      <a:spcAft>
        <a:spcPct val="0"/>
      </a:spcAft>
      <a:defRPr sz="17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1298575" algn="l" defTabSz="649288" rtl="0" eaLnBrk="0" fontAlgn="base" hangingPunct="0">
      <a:spcBef>
        <a:spcPct val="30000"/>
      </a:spcBef>
      <a:spcAft>
        <a:spcPct val="0"/>
      </a:spcAft>
      <a:defRPr sz="17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949450" algn="l" defTabSz="649288" rtl="0" eaLnBrk="0" fontAlgn="base" hangingPunct="0">
      <a:spcBef>
        <a:spcPct val="30000"/>
      </a:spcBef>
      <a:spcAft>
        <a:spcPct val="0"/>
      </a:spcAft>
      <a:defRPr sz="17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2598738" algn="l" defTabSz="649288" rtl="0" eaLnBrk="0" fontAlgn="base" hangingPunct="0">
      <a:spcBef>
        <a:spcPct val="30000"/>
      </a:spcBef>
      <a:spcAft>
        <a:spcPct val="0"/>
      </a:spcAft>
      <a:defRPr sz="17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3250006" algn="l" defTabSz="650001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6pPr>
    <a:lvl7pPr marL="3900007" algn="l" defTabSz="650001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7pPr>
    <a:lvl8pPr marL="4550009" algn="l" defTabSz="650001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8pPr>
    <a:lvl9pPr marL="5200010" algn="l" defTabSz="650001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697F9-5F25-954B-A091-84751AF874F1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3284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697F9-5F25-954B-A091-84751AF874F1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0915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697F9-5F25-954B-A091-84751AF874F1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1553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697F9-5F25-954B-A091-84751AF874F1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3763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697F9-5F25-954B-A091-84751AF874F1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3999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697F9-5F25-954B-A091-84751AF874F1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5251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697F9-5F25-954B-A091-84751AF874F1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1540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697F9-5F25-954B-A091-84751AF874F1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4881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697F9-5F25-954B-A091-84751AF874F1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8969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697F9-5F25-954B-A091-84751AF874F1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5369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697F9-5F25-954B-A091-84751AF874F1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5175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697F9-5F25-954B-A091-84751AF874F1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0378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697F9-5F25-954B-A091-84751AF874F1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4255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697F9-5F25-954B-A091-84751AF874F1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175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697F9-5F25-954B-A091-84751AF874F1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7886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Da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762031" y="764492"/>
            <a:ext cx="11591894" cy="2537506"/>
          </a:xfrm>
          <a:prstGeom prst="rect">
            <a:avLst/>
          </a:prstGeom>
        </p:spPr>
        <p:txBody>
          <a:bodyPr bIns="0" anchor="t" anchorCtr="0"/>
          <a:lstStyle>
            <a:lvl1pPr algn="l">
              <a:lnSpc>
                <a:spcPts val="9600"/>
              </a:lnSpc>
              <a:defRPr sz="11000" b="1" cap="all" baseline="0">
                <a:solidFill>
                  <a:schemeClr val="accent4">
                    <a:lumMod val="25000"/>
                    <a:lumOff val="75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62030" y="3251199"/>
            <a:ext cx="11591895" cy="2353732"/>
          </a:xfrm>
          <a:prstGeom prst="rect">
            <a:avLst/>
          </a:prstGeom>
        </p:spPr>
        <p:txBody>
          <a:bodyPr vert="horz" tIns="0"/>
          <a:lstStyle>
            <a:lvl1pPr marL="0" indent="0" algn="l">
              <a:lnSpc>
                <a:spcPts val="9600"/>
              </a:lnSpc>
              <a:buNone/>
              <a:defRPr sz="11000" b="1" i="0" cap="all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25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762031" y="6032430"/>
            <a:ext cx="9145980" cy="846453"/>
          </a:xfrm>
          <a:prstGeom prst="rect">
            <a:avLst/>
          </a:prstGeom>
        </p:spPr>
        <p:txBody>
          <a:bodyPr vert="horz" anchor="ctr" anchorCtr="0"/>
          <a:lstStyle>
            <a:lvl1pPr marL="0" indent="0" algn="l">
              <a:lnSpc>
                <a:spcPts val="2800"/>
              </a:lnSpc>
              <a:buNone/>
              <a:defRPr sz="2400" b="0" i="0" cap="none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Click to edit Master text style</a:t>
            </a:r>
          </a:p>
        </p:txBody>
      </p:sp>
      <p:pic>
        <p:nvPicPr>
          <p:cNvPr id="34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97632" y="8607425"/>
            <a:ext cx="1176052" cy="704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" name="Straight Connector 2"/>
          <p:cNvCxnSpPr/>
          <p:nvPr userDrawn="1"/>
        </p:nvCxnSpPr>
        <p:spPr>
          <a:xfrm>
            <a:off x="884322" y="8926286"/>
            <a:ext cx="9863683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881063" y="9012777"/>
            <a:ext cx="7684265" cy="390502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l">
              <a:lnSpc>
                <a:spcPct val="150000"/>
              </a:lnSpc>
              <a:buNone/>
              <a:defRPr sz="1200" b="0" i="0" cap="all" spc="100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8565328" y="9025334"/>
            <a:ext cx="2182677" cy="462615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000" b="0" i="0" kern="0" cap="none" spc="5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err="1"/>
              <a:t>www.mun.ca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70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aphic- small - footer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77729" y="8607425"/>
            <a:ext cx="1215857" cy="704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SmartArt Placeholder 2"/>
          <p:cNvSpPr>
            <a:spLocks noGrp="1"/>
          </p:cNvSpPr>
          <p:nvPr>
            <p:ph type="dgm" sz="quarter" idx="20"/>
          </p:nvPr>
        </p:nvSpPr>
        <p:spPr>
          <a:xfrm>
            <a:off x="762022" y="2940050"/>
            <a:ext cx="11574441" cy="5808839"/>
          </a:xfrm>
          <a:prstGeom prst="rect">
            <a:avLst/>
          </a:prstGeom>
        </p:spPr>
        <p:txBody>
          <a:bodyPr vert="horz"/>
          <a:lstStyle/>
          <a:p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762030" y="761992"/>
            <a:ext cx="11718345" cy="1642006"/>
          </a:xfrm>
          <a:prstGeom prst="rect">
            <a:avLst/>
          </a:prstGeom>
        </p:spPr>
        <p:txBody>
          <a:bodyPr bIns="0" anchor="t" anchorCtr="0"/>
          <a:lstStyle>
            <a:lvl1pPr algn="l">
              <a:lnSpc>
                <a:spcPts val="5500"/>
              </a:lnSpc>
              <a:defRPr sz="5500" b="1" cap="all" spc="-11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884322" y="8926286"/>
            <a:ext cx="9863683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881063" y="9012777"/>
            <a:ext cx="7684265" cy="390502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l">
              <a:lnSpc>
                <a:spcPct val="150000"/>
              </a:lnSpc>
              <a:buNone/>
              <a:defRPr sz="1200" b="0" i="0" cap="all" spc="100" baseline="0">
                <a:solidFill>
                  <a:srgbClr val="363837"/>
                </a:solidFill>
              </a:defRPr>
            </a:lvl1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8565328" y="9025334"/>
            <a:ext cx="2182677" cy="462615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000" b="0" i="0" kern="0" cap="none" spc="50" baseline="0">
                <a:solidFill>
                  <a:srgbClr val="363837"/>
                </a:solidFill>
              </a:defRPr>
            </a:lvl1pPr>
          </a:lstStyle>
          <a:p>
            <a:pPr lvl="0"/>
            <a:r>
              <a:rPr lang="en-US" dirty="0" err="1"/>
              <a:t>www.mun.ca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76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aphic- small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62030" y="761992"/>
            <a:ext cx="11718345" cy="1642006"/>
          </a:xfrm>
          <a:prstGeom prst="rect">
            <a:avLst/>
          </a:prstGeom>
        </p:spPr>
        <p:txBody>
          <a:bodyPr bIns="0" anchor="t" anchorCtr="0"/>
          <a:lstStyle>
            <a:lvl1pPr algn="l">
              <a:lnSpc>
                <a:spcPts val="5500"/>
              </a:lnSpc>
              <a:defRPr sz="5500" b="1" cap="all" spc="-110" baseline="0">
                <a:solidFill>
                  <a:srgbClr val="6C042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SmartArt Placeholder 2"/>
          <p:cNvSpPr>
            <a:spLocks noGrp="1"/>
          </p:cNvSpPr>
          <p:nvPr>
            <p:ph type="dgm" sz="quarter" idx="20"/>
          </p:nvPr>
        </p:nvSpPr>
        <p:spPr>
          <a:xfrm>
            <a:off x="762022" y="2940051"/>
            <a:ext cx="11574441" cy="6161616"/>
          </a:xfrm>
          <a:prstGeom prst="rect">
            <a:avLst/>
          </a:prstGeom>
        </p:spPr>
        <p:txBody>
          <a:bodyPr vert="horz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85670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aphic Large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martArt Placeholder 2"/>
          <p:cNvSpPr>
            <a:spLocks noGrp="1"/>
          </p:cNvSpPr>
          <p:nvPr>
            <p:ph type="dgm" sz="quarter" idx="20"/>
          </p:nvPr>
        </p:nvSpPr>
        <p:spPr>
          <a:xfrm>
            <a:off x="863600" y="739551"/>
            <a:ext cx="11472862" cy="8302850"/>
          </a:xfrm>
          <a:prstGeom prst="rect">
            <a:avLst/>
          </a:prstGeom>
        </p:spPr>
        <p:txBody>
          <a:bodyPr vert="horz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77690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Pic + One Column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762030" y="761992"/>
            <a:ext cx="11718345" cy="1642006"/>
          </a:xfrm>
          <a:prstGeom prst="rect">
            <a:avLst/>
          </a:prstGeom>
        </p:spPr>
        <p:txBody>
          <a:bodyPr bIns="0" anchor="t" anchorCtr="0"/>
          <a:lstStyle>
            <a:lvl1pPr algn="l">
              <a:lnSpc>
                <a:spcPts val="5500"/>
              </a:lnSpc>
              <a:defRPr sz="5500" b="1" cap="all" spc="-11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77729" y="8607425"/>
            <a:ext cx="1215857" cy="704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Content Placeholder 3"/>
          <p:cNvSpPr>
            <a:spLocks noGrp="1"/>
          </p:cNvSpPr>
          <p:nvPr>
            <p:ph sz="half" idx="22"/>
          </p:nvPr>
        </p:nvSpPr>
        <p:spPr>
          <a:xfrm>
            <a:off x="6833433" y="2940049"/>
            <a:ext cx="5520492" cy="5498395"/>
          </a:xfrm>
          <a:prstGeom prst="rect">
            <a:avLst/>
          </a:prstGeom>
        </p:spPr>
        <p:txBody>
          <a:bodyPr anchor="t" anchorCtr="0"/>
          <a:lstStyle>
            <a:lvl1pPr marL="0" marR="0" indent="0" algn="l" defTabSz="649288" rtl="0" eaLnBrk="1" fontAlgn="base" latinLnBrk="0" hangingPunct="1">
              <a:lnSpc>
                <a:spcPts val="4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charset="0"/>
              <a:buNone/>
              <a:tabLst/>
              <a:defRPr sz="2800" b="1" i="0" cap="none" spc="-70">
                <a:solidFill>
                  <a:schemeClr val="accent3">
                    <a:lumMod val="60000"/>
                    <a:lumOff val="40000"/>
                  </a:schemeClr>
                </a:solidFill>
                <a:latin typeface="Arial"/>
                <a:cs typeface="Arial"/>
              </a:defRPr>
            </a:lvl1pPr>
            <a:lvl2pPr marL="0" indent="0">
              <a:lnSpc>
                <a:spcPts val="4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2800" b="0" i="0" spc="-70">
                <a:solidFill>
                  <a:srgbClr val="504C4C"/>
                </a:solidFill>
                <a:latin typeface="Arial"/>
                <a:cs typeface="Arial"/>
              </a:defRPr>
            </a:lvl2pPr>
            <a:lvl3pPr marL="982663" indent="-271463">
              <a:lnSpc>
                <a:spcPts val="4000"/>
              </a:lnSpc>
              <a:spcBef>
                <a:spcPts val="0"/>
              </a:spcBef>
              <a:spcAft>
                <a:spcPts val="600"/>
              </a:spcAft>
              <a:buSzPct val="92000"/>
              <a:buFont typeface="Arial"/>
              <a:buChar char="•"/>
              <a:defRPr sz="2800" spc="-70">
                <a:solidFill>
                  <a:srgbClr val="504C4C"/>
                </a:solidFill>
                <a:latin typeface="Arial"/>
                <a:cs typeface="Arial"/>
              </a:defRPr>
            </a:lvl3pPr>
            <a:lvl4pPr marL="1338263" indent="-254000">
              <a:lnSpc>
                <a:spcPts val="4000"/>
              </a:lnSpc>
              <a:spcBef>
                <a:spcPts val="0"/>
              </a:spcBef>
              <a:spcAft>
                <a:spcPts val="600"/>
              </a:spcAft>
              <a:defRPr sz="2800" spc="-70">
                <a:solidFill>
                  <a:srgbClr val="504C4C"/>
                </a:solidFill>
                <a:latin typeface="Arial"/>
                <a:cs typeface="Arial"/>
              </a:defRPr>
            </a:lvl4pPr>
            <a:lvl5pPr marL="1795463" indent="-355600">
              <a:lnSpc>
                <a:spcPts val="4000"/>
              </a:lnSpc>
              <a:spcBef>
                <a:spcPts val="0"/>
              </a:spcBef>
              <a:spcAft>
                <a:spcPts val="600"/>
              </a:spcAft>
              <a:defRPr sz="2800" spc="-70">
                <a:solidFill>
                  <a:srgbClr val="504C4C"/>
                </a:solidFill>
                <a:latin typeface="Arial"/>
                <a:cs typeface="Arial"/>
              </a:defRPr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marL="0" marR="0" lvl="0" indent="0" algn="l" defTabSz="649288" rtl="0" eaLnBrk="1" fontAlgn="base" latinLnBrk="0" hangingPunct="1">
              <a:lnSpc>
                <a:spcPts val="4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/>
              <a:t>Click to edit Master text style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863604" y="2940051"/>
            <a:ext cx="5560610" cy="5487988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884322" y="8926286"/>
            <a:ext cx="9863683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881063" y="9012777"/>
            <a:ext cx="7684265" cy="390502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l">
              <a:lnSpc>
                <a:spcPct val="150000"/>
              </a:lnSpc>
              <a:buNone/>
              <a:defRPr sz="1200" b="0" i="0" cap="all" spc="100" baseline="0">
                <a:solidFill>
                  <a:srgbClr val="363837"/>
                </a:solidFill>
              </a:defRPr>
            </a:lvl1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8565328" y="9025334"/>
            <a:ext cx="2182677" cy="462615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000" b="0" i="0" kern="0" cap="none" spc="50" baseline="0">
                <a:solidFill>
                  <a:srgbClr val="363837"/>
                </a:solidFill>
              </a:defRPr>
            </a:lvl1pPr>
          </a:lstStyle>
          <a:p>
            <a:pPr lvl="0"/>
            <a:r>
              <a:rPr lang="en-US" dirty="0" err="1"/>
              <a:t>www.mun.ca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34299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ics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762030" y="761992"/>
            <a:ext cx="11718345" cy="1642006"/>
          </a:xfrm>
          <a:prstGeom prst="rect">
            <a:avLst/>
          </a:prstGeom>
        </p:spPr>
        <p:txBody>
          <a:bodyPr bIns="0" anchor="t" anchorCtr="0"/>
          <a:lstStyle>
            <a:lvl1pPr algn="l">
              <a:lnSpc>
                <a:spcPts val="5500"/>
              </a:lnSpc>
              <a:defRPr sz="5500" b="1" cap="all" spc="-110" baseline="0">
                <a:solidFill>
                  <a:srgbClr val="6C042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77729" y="8607425"/>
            <a:ext cx="1215857" cy="704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863604" y="2940051"/>
            <a:ext cx="5560610" cy="5487988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6775853" y="2940051"/>
            <a:ext cx="5560610" cy="5487988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884322" y="8926286"/>
            <a:ext cx="9863683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881063" y="9012777"/>
            <a:ext cx="7684265" cy="390502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l">
              <a:lnSpc>
                <a:spcPct val="150000"/>
              </a:lnSpc>
              <a:buNone/>
              <a:defRPr sz="1200" b="0" i="0" cap="all" spc="100" baseline="0">
                <a:solidFill>
                  <a:srgbClr val="363837"/>
                </a:solidFill>
              </a:defRPr>
            </a:lvl1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8565328" y="9025334"/>
            <a:ext cx="2182677" cy="462615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000" b="0" i="0" kern="0" cap="none" spc="50" baseline="0">
                <a:solidFill>
                  <a:srgbClr val="363837"/>
                </a:solidFill>
              </a:defRPr>
            </a:lvl1pPr>
          </a:lstStyle>
          <a:p>
            <a:pPr lvl="0"/>
            <a:r>
              <a:rPr lang="en-US" dirty="0" err="1"/>
              <a:t>www.mun.ca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34299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ics + captions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762030" y="761992"/>
            <a:ext cx="11718345" cy="1642006"/>
          </a:xfrm>
          <a:prstGeom prst="rect">
            <a:avLst/>
          </a:prstGeom>
        </p:spPr>
        <p:txBody>
          <a:bodyPr bIns="0" anchor="t" anchorCtr="0"/>
          <a:lstStyle>
            <a:lvl1pPr algn="l">
              <a:lnSpc>
                <a:spcPts val="5500"/>
              </a:lnSpc>
              <a:defRPr sz="5500" b="1" cap="all" spc="-110" baseline="0">
                <a:solidFill>
                  <a:srgbClr val="6C042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882687" y="2928937"/>
            <a:ext cx="2620081" cy="260349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25" name="Text Placeholder 2"/>
          <p:cNvSpPr>
            <a:spLocks noGrp="1"/>
          </p:cNvSpPr>
          <p:nvPr>
            <p:ph type="body" sz="quarter" idx="29"/>
          </p:nvPr>
        </p:nvSpPr>
        <p:spPr>
          <a:xfrm>
            <a:off x="3759353" y="6056604"/>
            <a:ext cx="2692510" cy="2371434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marL="0" indent="0" algn="l">
              <a:lnSpc>
                <a:spcPct val="100000"/>
              </a:lnSpc>
              <a:buNone/>
              <a:defRPr sz="1800" b="0" i="0" kern="1200" cap="all" spc="30" baseline="0">
                <a:solidFill>
                  <a:srgbClr val="504C4C"/>
                </a:solidFill>
              </a:defRPr>
            </a:lvl1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27" name="Text Placeholder 2"/>
          <p:cNvSpPr>
            <a:spLocks noGrp="1"/>
          </p:cNvSpPr>
          <p:nvPr>
            <p:ph type="body" sz="quarter" idx="31"/>
          </p:nvPr>
        </p:nvSpPr>
        <p:spPr>
          <a:xfrm>
            <a:off x="3759353" y="3160999"/>
            <a:ext cx="2692510" cy="2371434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marL="0" indent="0" algn="l">
              <a:lnSpc>
                <a:spcPct val="100000"/>
              </a:lnSpc>
              <a:buNone/>
              <a:defRPr sz="1800" b="0" i="0" kern="1200" cap="all" spc="30" baseline="0">
                <a:solidFill>
                  <a:srgbClr val="504C4C"/>
                </a:solidFill>
              </a:defRPr>
            </a:lvl1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28" name="Text Placeholder 2"/>
          <p:cNvSpPr>
            <a:spLocks noGrp="1"/>
          </p:cNvSpPr>
          <p:nvPr>
            <p:ph type="body" sz="quarter" idx="32"/>
          </p:nvPr>
        </p:nvSpPr>
        <p:spPr>
          <a:xfrm>
            <a:off x="9646042" y="6056604"/>
            <a:ext cx="2692510" cy="2371434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marL="0" indent="0" algn="l">
              <a:lnSpc>
                <a:spcPct val="100000"/>
              </a:lnSpc>
              <a:buNone/>
              <a:defRPr sz="1800" b="0" i="0" kern="1200" cap="all" spc="30" baseline="0">
                <a:solidFill>
                  <a:srgbClr val="504C4C"/>
                </a:solidFill>
              </a:defRPr>
            </a:lvl1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29" name="Text Placeholder 2"/>
          <p:cNvSpPr>
            <a:spLocks noGrp="1"/>
          </p:cNvSpPr>
          <p:nvPr>
            <p:ph type="body" sz="quarter" idx="33"/>
          </p:nvPr>
        </p:nvSpPr>
        <p:spPr>
          <a:xfrm>
            <a:off x="9646042" y="3178461"/>
            <a:ext cx="2692510" cy="2371434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marL="0" indent="0" algn="l">
              <a:lnSpc>
                <a:spcPct val="100000"/>
              </a:lnSpc>
              <a:buNone/>
              <a:defRPr sz="1800" b="0" i="0" kern="1200" cap="all" spc="30" baseline="0">
                <a:solidFill>
                  <a:srgbClr val="504C4C"/>
                </a:solidFill>
              </a:defRPr>
            </a:lvl1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30" name="Picture Placeholder 2"/>
          <p:cNvSpPr>
            <a:spLocks noGrp="1"/>
          </p:cNvSpPr>
          <p:nvPr>
            <p:ph type="pic" sz="quarter" idx="34"/>
          </p:nvPr>
        </p:nvSpPr>
        <p:spPr>
          <a:xfrm>
            <a:off x="882687" y="5821893"/>
            <a:ext cx="2620081" cy="260349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33" name="Picture Placeholder 2"/>
          <p:cNvSpPr>
            <a:spLocks noGrp="1"/>
          </p:cNvSpPr>
          <p:nvPr>
            <p:ph type="pic" sz="quarter" idx="35"/>
          </p:nvPr>
        </p:nvSpPr>
        <p:spPr>
          <a:xfrm>
            <a:off x="6788305" y="2928937"/>
            <a:ext cx="2620081" cy="260349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35" name="Picture Placeholder 2"/>
          <p:cNvSpPr>
            <a:spLocks noGrp="1"/>
          </p:cNvSpPr>
          <p:nvPr>
            <p:ph type="pic" sz="quarter" idx="36"/>
          </p:nvPr>
        </p:nvSpPr>
        <p:spPr>
          <a:xfrm>
            <a:off x="6788305" y="5821893"/>
            <a:ext cx="2620081" cy="260349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pic>
        <p:nvPicPr>
          <p:cNvPr id="15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77729" y="8607425"/>
            <a:ext cx="1215857" cy="704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9" name="Straight Connector 18"/>
          <p:cNvCxnSpPr/>
          <p:nvPr userDrawn="1"/>
        </p:nvCxnSpPr>
        <p:spPr>
          <a:xfrm>
            <a:off x="884322" y="8926286"/>
            <a:ext cx="9863683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881063" y="9012777"/>
            <a:ext cx="7684265" cy="390502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l">
              <a:lnSpc>
                <a:spcPct val="150000"/>
              </a:lnSpc>
              <a:buNone/>
              <a:defRPr sz="1200" b="0" i="0" cap="all" spc="100" baseline="0">
                <a:solidFill>
                  <a:srgbClr val="363837"/>
                </a:solidFill>
              </a:defRPr>
            </a:lvl1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8565328" y="9025334"/>
            <a:ext cx="2182677" cy="462615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000" b="0" i="0" kern="0" cap="none" spc="50" baseline="0">
                <a:solidFill>
                  <a:srgbClr val="363837"/>
                </a:solidFill>
              </a:defRPr>
            </a:lvl1pPr>
          </a:lstStyle>
          <a:p>
            <a:pPr lvl="0"/>
            <a:r>
              <a:rPr lang="en-US" dirty="0" err="1"/>
              <a:t>www.mun.ca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61694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ics + captions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762030" y="761992"/>
            <a:ext cx="11718345" cy="1642006"/>
          </a:xfrm>
          <a:prstGeom prst="rect">
            <a:avLst/>
          </a:prstGeom>
        </p:spPr>
        <p:txBody>
          <a:bodyPr bIns="0" anchor="t" anchorCtr="0"/>
          <a:lstStyle>
            <a:lvl1pPr algn="l">
              <a:lnSpc>
                <a:spcPts val="5500"/>
              </a:lnSpc>
              <a:defRPr sz="5500" b="1" cap="all" spc="-110" baseline="0">
                <a:solidFill>
                  <a:srgbClr val="6C042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893238" y="4013195"/>
            <a:ext cx="3386836" cy="3336104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5080175" y="4013195"/>
            <a:ext cx="3386836" cy="3336104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8949627" y="4013195"/>
            <a:ext cx="3386836" cy="3336104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  <p:sp>
        <p:nvSpPr>
          <p:cNvPr id="27" name="Text Placeholder 2"/>
          <p:cNvSpPr>
            <a:spLocks noGrp="1"/>
          </p:cNvSpPr>
          <p:nvPr>
            <p:ph type="body" sz="quarter" idx="22"/>
          </p:nvPr>
        </p:nvSpPr>
        <p:spPr>
          <a:xfrm>
            <a:off x="893269" y="7484763"/>
            <a:ext cx="3386805" cy="943275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 algn="l">
              <a:lnSpc>
                <a:spcPct val="100000"/>
              </a:lnSpc>
              <a:buNone/>
              <a:defRPr sz="1800" b="0" i="0" kern="1200" cap="all" spc="30" baseline="0">
                <a:solidFill>
                  <a:srgbClr val="504C4C"/>
                </a:solidFill>
              </a:defRPr>
            </a:lvl1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28" name="Text Placeholder 2"/>
          <p:cNvSpPr>
            <a:spLocks noGrp="1"/>
          </p:cNvSpPr>
          <p:nvPr>
            <p:ph type="body" sz="quarter" idx="23"/>
          </p:nvPr>
        </p:nvSpPr>
        <p:spPr>
          <a:xfrm>
            <a:off x="5080206" y="7484763"/>
            <a:ext cx="3386805" cy="943275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 algn="l">
              <a:lnSpc>
                <a:spcPct val="100000"/>
              </a:lnSpc>
              <a:buNone/>
              <a:defRPr sz="1800" b="0" i="0" kern="1200" cap="all" spc="30" baseline="0">
                <a:solidFill>
                  <a:srgbClr val="504C4C"/>
                </a:solidFill>
              </a:defRPr>
            </a:lvl1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29" name="Text Placeholder 2"/>
          <p:cNvSpPr>
            <a:spLocks noGrp="1"/>
          </p:cNvSpPr>
          <p:nvPr>
            <p:ph type="body" sz="quarter" idx="24"/>
          </p:nvPr>
        </p:nvSpPr>
        <p:spPr>
          <a:xfrm>
            <a:off x="8949658" y="7484763"/>
            <a:ext cx="3386805" cy="943275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 algn="l">
              <a:lnSpc>
                <a:spcPct val="100000"/>
              </a:lnSpc>
              <a:buNone/>
              <a:defRPr sz="1800" b="0" i="0" kern="1200" cap="all" spc="30" baseline="0">
                <a:solidFill>
                  <a:srgbClr val="504C4C"/>
                </a:solidFill>
              </a:defRPr>
            </a:lvl1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30" name="Text Placeholder 2"/>
          <p:cNvSpPr>
            <a:spLocks noGrp="1"/>
          </p:cNvSpPr>
          <p:nvPr>
            <p:ph type="body" sz="quarter" idx="25"/>
          </p:nvPr>
        </p:nvSpPr>
        <p:spPr>
          <a:xfrm>
            <a:off x="762030" y="2934912"/>
            <a:ext cx="11574433" cy="781425"/>
          </a:xfrm>
          <a:prstGeom prst="rect">
            <a:avLst/>
          </a:prstGeom>
        </p:spPr>
        <p:txBody>
          <a:bodyPr vert="horz" tIns="0"/>
          <a:lstStyle>
            <a:lvl1pPr marL="0" indent="0" algn="l">
              <a:lnSpc>
                <a:spcPct val="100000"/>
              </a:lnSpc>
              <a:buNone/>
              <a:defRPr sz="2800" b="1" i="0" cap="none" baseline="0">
                <a:solidFill>
                  <a:srgbClr val="A6AAA9"/>
                </a:solidFill>
              </a:defRPr>
            </a:lvl1pPr>
          </a:lstStyle>
          <a:p>
            <a:pPr lvl="0"/>
            <a:r>
              <a:rPr lang="en-US" dirty="0"/>
              <a:t>Click to edit Master text style</a:t>
            </a:r>
          </a:p>
        </p:txBody>
      </p:sp>
      <p:pic>
        <p:nvPicPr>
          <p:cNvPr id="14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77729" y="8607425"/>
            <a:ext cx="1215857" cy="704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0" name="Straight Connector 19"/>
          <p:cNvCxnSpPr/>
          <p:nvPr userDrawn="1"/>
        </p:nvCxnSpPr>
        <p:spPr>
          <a:xfrm>
            <a:off x="884322" y="8926286"/>
            <a:ext cx="9863683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881063" y="9012777"/>
            <a:ext cx="7684265" cy="390502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l">
              <a:lnSpc>
                <a:spcPct val="150000"/>
              </a:lnSpc>
              <a:buNone/>
              <a:defRPr sz="1200" b="0" i="0" cap="all" spc="100" baseline="0">
                <a:solidFill>
                  <a:srgbClr val="363837"/>
                </a:solidFill>
              </a:defRPr>
            </a:lvl1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8565328" y="9025334"/>
            <a:ext cx="2182677" cy="462615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000" b="0" i="0" kern="0" cap="none" spc="50" baseline="0">
                <a:solidFill>
                  <a:srgbClr val="363837"/>
                </a:solidFill>
              </a:defRPr>
            </a:lvl1pPr>
          </a:lstStyle>
          <a:p>
            <a:pPr lvl="0"/>
            <a:r>
              <a:rPr lang="en-US" dirty="0" err="1"/>
              <a:t>www.mun.ca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06536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Quote - no footer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762031" y="761993"/>
            <a:ext cx="10245082" cy="6671734"/>
          </a:xfrm>
          <a:prstGeom prst="rect">
            <a:avLst/>
          </a:prstGeom>
        </p:spPr>
        <p:txBody>
          <a:bodyPr bIns="0" anchor="t" anchorCtr="0"/>
          <a:lstStyle>
            <a:lvl1pPr algn="l">
              <a:lnSpc>
                <a:spcPts val="6000"/>
              </a:lnSpc>
              <a:defRPr sz="6600" b="1" cap="all" spc="-110" baseline="0">
                <a:solidFill>
                  <a:srgbClr val="6C042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62029" y="7569193"/>
            <a:ext cx="10245084" cy="1693333"/>
          </a:xfrm>
          <a:prstGeom prst="rect">
            <a:avLst/>
          </a:prstGeom>
        </p:spPr>
        <p:txBody>
          <a:bodyPr vert="horz" tIns="0"/>
          <a:lstStyle>
            <a:lvl1pPr marL="0" indent="0" algn="l">
              <a:lnSpc>
                <a:spcPct val="100000"/>
              </a:lnSpc>
              <a:buNone/>
              <a:defRPr sz="4200" b="1" i="0" cap="all" baseline="0">
                <a:solidFill>
                  <a:srgbClr val="A6AAA9"/>
                </a:solidFill>
              </a:defRPr>
            </a:lvl1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2835158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Quote - footer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762031" y="778926"/>
            <a:ext cx="10245082" cy="4758268"/>
          </a:xfrm>
          <a:prstGeom prst="rect">
            <a:avLst/>
          </a:prstGeom>
        </p:spPr>
        <p:txBody>
          <a:bodyPr bIns="0" anchor="t" anchorCtr="0"/>
          <a:lstStyle>
            <a:lvl1pPr algn="l">
              <a:lnSpc>
                <a:spcPts val="5500"/>
              </a:lnSpc>
              <a:defRPr sz="5500" b="1" cap="all" spc="-110" baseline="0">
                <a:solidFill>
                  <a:srgbClr val="6C042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62030" y="5740393"/>
            <a:ext cx="10245084" cy="1693333"/>
          </a:xfrm>
          <a:prstGeom prst="rect">
            <a:avLst/>
          </a:prstGeom>
        </p:spPr>
        <p:txBody>
          <a:bodyPr vert="horz" tIns="0"/>
          <a:lstStyle>
            <a:lvl1pPr marL="0" indent="0" algn="l">
              <a:lnSpc>
                <a:spcPct val="100000"/>
              </a:lnSpc>
              <a:buNone/>
              <a:defRPr sz="3600" b="1" i="0" cap="all" baseline="0"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77729" y="8607425"/>
            <a:ext cx="1215857" cy="704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Connector 12"/>
          <p:cNvCxnSpPr/>
          <p:nvPr userDrawn="1"/>
        </p:nvCxnSpPr>
        <p:spPr>
          <a:xfrm>
            <a:off x="884322" y="8926286"/>
            <a:ext cx="9863683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881063" y="9012777"/>
            <a:ext cx="7684265" cy="390502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l">
              <a:lnSpc>
                <a:spcPct val="150000"/>
              </a:lnSpc>
              <a:buNone/>
              <a:defRPr sz="1200" b="0" i="0" cap="all" spc="100" baseline="0">
                <a:solidFill>
                  <a:srgbClr val="363837"/>
                </a:solidFill>
              </a:defRPr>
            </a:lvl1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8565328" y="9025334"/>
            <a:ext cx="2182677" cy="462615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000" b="0" i="0" kern="0" cap="none" spc="50" baseline="0">
                <a:solidFill>
                  <a:srgbClr val="363837"/>
                </a:solidFill>
              </a:defRPr>
            </a:lvl1pPr>
          </a:lstStyle>
          <a:p>
            <a:pPr lvl="0"/>
            <a:r>
              <a:rPr lang="en-US" dirty="0" err="1"/>
              <a:t>www.mun.ca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730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s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77729" y="8607425"/>
            <a:ext cx="1215857" cy="704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62030" y="643468"/>
            <a:ext cx="11574434" cy="609600"/>
          </a:xfrm>
          <a:prstGeom prst="rect">
            <a:avLst/>
          </a:prstGeom>
        </p:spPr>
        <p:txBody>
          <a:bodyPr vert="horz" tIns="0"/>
          <a:lstStyle>
            <a:lvl1pPr marL="0" indent="0" algn="l">
              <a:lnSpc>
                <a:spcPct val="100000"/>
              </a:lnSpc>
              <a:buNone/>
              <a:defRPr sz="3600" b="1" i="0" cap="all" baseline="0">
                <a:solidFill>
                  <a:srgbClr val="6C0421"/>
                </a:solidFill>
              </a:defRPr>
            </a:lvl1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26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762030" y="1475318"/>
            <a:ext cx="11574434" cy="609600"/>
          </a:xfrm>
          <a:prstGeom prst="rect">
            <a:avLst/>
          </a:prstGeom>
        </p:spPr>
        <p:txBody>
          <a:bodyPr vert="horz" tIns="0"/>
          <a:lstStyle>
            <a:lvl1pPr marL="0" indent="0" algn="l">
              <a:lnSpc>
                <a:spcPct val="100000"/>
              </a:lnSpc>
              <a:buNone/>
              <a:defRPr sz="3600" b="1" i="0" cap="all" baseline="0">
                <a:solidFill>
                  <a:srgbClr val="A6AAA9"/>
                </a:solidFill>
              </a:defRPr>
            </a:lvl1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27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762030" y="2307169"/>
            <a:ext cx="11574434" cy="609600"/>
          </a:xfrm>
          <a:prstGeom prst="rect">
            <a:avLst/>
          </a:prstGeom>
        </p:spPr>
        <p:txBody>
          <a:bodyPr vert="horz" tIns="0"/>
          <a:lstStyle>
            <a:lvl1pPr marL="0" indent="0" algn="l">
              <a:lnSpc>
                <a:spcPct val="100000"/>
              </a:lnSpc>
              <a:buNone/>
              <a:defRPr sz="3600" b="1" i="0" cap="all" baseline="0">
                <a:solidFill>
                  <a:srgbClr val="A6AAA9"/>
                </a:solidFill>
              </a:defRPr>
            </a:lvl1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28" name="Text Placeholder 2"/>
          <p:cNvSpPr>
            <a:spLocks noGrp="1"/>
          </p:cNvSpPr>
          <p:nvPr>
            <p:ph type="body" sz="quarter" idx="20"/>
          </p:nvPr>
        </p:nvSpPr>
        <p:spPr>
          <a:xfrm>
            <a:off x="762030" y="3136902"/>
            <a:ext cx="11574434" cy="609600"/>
          </a:xfrm>
          <a:prstGeom prst="rect">
            <a:avLst/>
          </a:prstGeom>
        </p:spPr>
        <p:txBody>
          <a:bodyPr vert="horz" tIns="0"/>
          <a:lstStyle>
            <a:lvl1pPr marL="0" indent="0" algn="l">
              <a:lnSpc>
                <a:spcPct val="100000"/>
              </a:lnSpc>
              <a:buNone/>
              <a:defRPr sz="3600" b="1" i="0" cap="all" baseline="0">
                <a:solidFill>
                  <a:srgbClr val="A6AAA9"/>
                </a:solidFill>
              </a:defRPr>
            </a:lvl1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29" name="Text Placeholder 2"/>
          <p:cNvSpPr>
            <a:spLocks noGrp="1"/>
          </p:cNvSpPr>
          <p:nvPr>
            <p:ph type="body" sz="quarter" idx="21"/>
          </p:nvPr>
        </p:nvSpPr>
        <p:spPr>
          <a:xfrm>
            <a:off x="762030" y="3949703"/>
            <a:ext cx="11574434" cy="609600"/>
          </a:xfrm>
          <a:prstGeom prst="rect">
            <a:avLst/>
          </a:prstGeom>
        </p:spPr>
        <p:txBody>
          <a:bodyPr vert="horz" tIns="0"/>
          <a:lstStyle>
            <a:lvl1pPr marL="0" indent="0" algn="l">
              <a:lnSpc>
                <a:spcPct val="100000"/>
              </a:lnSpc>
              <a:buNone/>
              <a:defRPr sz="3600" b="1" i="0" cap="all" baseline="0">
                <a:solidFill>
                  <a:srgbClr val="A6AAA9"/>
                </a:solidFill>
              </a:defRPr>
            </a:lvl1pPr>
          </a:lstStyle>
          <a:p>
            <a:pPr lvl="0"/>
            <a:r>
              <a:rPr lang="en-US" dirty="0"/>
              <a:t>Click to edit Master text style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884322" y="8926286"/>
            <a:ext cx="9863683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881063" y="9012777"/>
            <a:ext cx="7684265" cy="390502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l">
              <a:lnSpc>
                <a:spcPct val="150000"/>
              </a:lnSpc>
              <a:buNone/>
              <a:defRPr sz="1200" b="0" i="0" cap="all" spc="100" baseline="0">
                <a:solidFill>
                  <a:srgbClr val="363837"/>
                </a:solidFill>
              </a:defRPr>
            </a:lvl1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8565328" y="9025334"/>
            <a:ext cx="2182677" cy="462615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000" b="0" i="0" kern="0" cap="none" spc="50" baseline="0">
                <a:solidFill>
                  <a:srgbClr val="363837"/>
                </a:solidFill>
              </a:defRPr>
            </a:lvl1pPr>
          </a:lstStyle>
          <a:p>
            <a:pPr lvl="0"/>
            <a:r>
              <a:rPr lang="en-US" dirty="0" err="1"/>
              <a:t>www.mun.ca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4273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ic + top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-84662" y="133047"/>
            <a:ext cx="13184458" cy="9700381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62030" y="745063"/>
            <a:ext cx="11574433" cy="844175"/>
          </a:xfrm>
          <a:prstGeom prst="rect">
            <a:avLst/>
          </a:prstGeom>
        </p:spPr>
        <p:txBody>
          <a:bodyPr bIns="0" anchor="b" anchorCtr="0"/>
          <a:lstStyle>
            <a:lvl1pPr algn="l">
              <a:lnSpc>
                <a:spcPts val="5500"/>
              </a:lnSpc>
              <a:defRPr sz="5500" b="1" cap="all" spc="-11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62030" y="1589239"/>
            <a:ext cx="11574434" cy="781425"/>
          </a:xfrm>
          <a:prstGeom prst="rect">
            <a:avLst/>
          </a:prstGeom>
        </p:spPr>
        <p:txBody>
          <a:bodyPr vert="horz" tIns="0"/>
          <a:lstStyle>
            <a:lvl1pPr marL="0" indent="0" algn="l">
              <a:lnSpc>
                <a:spcPts val="5500"/>
              </a:lnSpc>
              <a:buNone/>
              <a:defRPr sz="5500" b="1" i="0" cap="all" baseline="0">
                <a:solidFill>
                  <a:srgbClr val="FFFFFE"/>
                </a:solidFill>
              </a:defRPr>
            </a:lvl1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10964741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ic + Middl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-118539" y="-135467"/>
            <a:ext cx="13259339" cy="10007600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62030" y="4097863"/>
            <a:ext cx="11574433" cy="844175"/>
          </a:xfrm>
          <a:prstGeom prst="rect">
            <a:avLst/>
          </a:prstGeom>
        </p:spPr>
        <p:txBody>
          <a:bodyPr bIns="0" anchor="b" anchorCtr="0"/>
          <a:lstStyle>
            <a:lvl1pPr algn="l">
              <a:lnSpc>
                <a:spcPts val="5500"/>
              </a:lnSpc>
              <a:defRPr sz="5500" b="1" cap="all" spc="-110" baseline="0">
                <a:solidFill>
                  <a:srgbClr val="6C042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62030" y="4942039"/>
            <a:ext cx="11574434" cy="781425"/>
          </a:xfrm>
          <a:prstGeom prst="rect">
            <a:avLst/>
          </a:prstGeom>
        </p:spPr>
        <p:txBody>
          <a:bodyPr vert="horz" tIns="0"/>
          <a:lstStyle>
            <a:lvl1pPr marL="0" indent="0" algn="l">
              <a:lnSpc>
                <a:spcPts val="5500"/>
              </a:lnSpc>
              <a:buNone/>
              <a:defRPr sz="5500" b="1" i="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432595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ic + Bottom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-152407" y="-118533"/>
            <a:ext cx="13293207" cy="10058400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762030" y="7247463"/>
            <a:ext cx="11574433" cy="844175"/>
          </a:xfrm>
          <a:prstGeom prst="rect">
            <a:avLst/>
          </a:prstGeom>
        </p:spPr>
        <p:txBody>
          <a:bodyPr bIns="0" anchor="b" anchorCtr="0"/>
          <a:lstStyle>
            <a:lvl1pPr algn="l">
              <a:lnSpc>
                <a:spcPts val="5500"/>
              </a:lnSpc>
              <a:defRPr sz="5500" b="1" cap="all" spc="-11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62030" y="8091639"/>
            <a:ext cx="11574434" cy="781425"/>
          </a:xfrm>
          <a:prstGeom prst="rect">
            <a:avLst/>
          </a:prstGeom>
        </p:spPr>
        <p:txBody>
          <a:bodyPr vert="horz" tIns="0"/>
          <a:lstStyle>
            <a:lvl1pPr marL="0" indent="0" algn="l">
              <a:lnSpc>
                <a:spcPts val="5500"/>
              </a:lnSpc>
              <a:buNone/>
              <a:defRPr sz="5500" b="1" i="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432595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Quote - no footer - da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762031" y="761993"/>
            <a:ext cx="10245082" cy="6671734"/>
          </a:xfrm>
          <a:prstGeom prst="rect">
            <a:avLst/>
          </a:prstGeom>
        </p:spPr>
        <p:txBody>
          <a:bodyPr bIns="0" anchor="t" anchorCtr="0"/>
          <a:lstStyle>
            <a:lvl1pPr algn="l">
              <a:lnSpc>
                <a:spcPts val="6000"/>
              </a:lnSpc>
              <a:defRPr sz="6600" b="1" cap="all" spc="-110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62029" y="7603059"/>
            <a:ext cx="10245084" cy="1693333"/>
          </a:xfrm>
          <a:prstGeom prst="rect">
            <a:avLst/>
          </a:prstGeom>
        </p:spPr>
        <p:txBody>
          <a:bodyPr vert="horz" tIns="0"/>
          <a:lstStyle>
            <a:lvl1pPr marL="0" indent="0" algn="l">
              <a:lnSpc>
                <a:spcPct val="100000"/>
              </a:lnSpc>
              <a:buNone/>
              <a:defRPr sz="4200" b="1" i="0" cap="all" baseline="0"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41303265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Quote - footer - da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762031" y="761993"/>
            <a:ext cx="10245082" cy="4758268"/>
          </a:xfrm>
          <a:prstGeom prst="rect">
            <a:avLst/>
          </a:prstGeom>
        </p:spPr>
        <p:txBody>
          <a:bodyPr bIns="0" anchor="t" anchorCtr="0"/>
          <a:lstStyle>
            <a:lvl1pPr algn="l">
              <a:lnSpc>
                <a:spcPts val="5500"/>
              </a:lnSpc>
              <a:defRPr sz="5500" b="1" cap="all" spc="-110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62030" y="5723460"/>
            <a:ext cx="10245084" cy="1693333"/>
          </a:xfrm>
          <a:prstGeom prst="rect">
            <a:avLst/>
          </a:prstGeom>
        </p:spPr>
        <p:txBody>
          <a:bodyPr vert="horz" tIns="0"/>
          <a:lstStyle>
            <a:lvl1pPr marL="0" indent="0" algn="l">
              <a:lnSpc>
                <a:spcPct val="100000"/>
              </a:lnSpc>
              <a:buNone/>
              <a:defRPr sz="3600" b="1" i="0" cap="all" baseline="0">
                <a:solidFill>
                  <a:srgbClr val="A6AAA9"/>
                </a:solidFill>
              </a:defRPr>
            </a:lvl1pPr>
          </a:lstStyle>
          <a:p>
            <a:pPr lvl="0"/>
            <a:r>
              <a:rPr lang="en-US" dirty="0"/>
              <a:t>Click to edit Master text style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884322" y="8926286"/>
            <a:ext cx="9863683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97632" y="8607425"/>
            <a:ext cx="1176052" cy="704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881063" y="9012777"/>
            <a:ext cx="7684265" cy="390502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l">
              <a:lnSpc>
                <a:spcPct val="150000"/>
              </a:lnSpc>
              <a:buNone/>
              <a:defRPr sz="1200" b="0" i="0" cap="all" spc="100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8565328" y="9025334"/>
            <a:ext cx="2182677" cy="462615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000" b="0" i="0" kern="0" cap="none" spc="5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err="1"/>
              <a:t>www.mun.ca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8241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762031" y="781425"/>
            <a:ext cx="11752212" cy="2537506"/>
          </a:xfrm>
          <a:prstGeom prst="rect">
            <a:avLst/>
          </a:prstGeom>
        </p:spPr>
        <p:txBody>
          <a:bodyPr bIns="0" anchor="t" anchorCtr="0"/>
          <a:lstStyle>
            <a:lvl1pPr algn="l">
              <a:lnSpc>
                <a:spcPts val="9600"/>
              </a:lnSpc>
              <a:defRPr sz="11000" b="1" cap="all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62030" y="3268132"/>
            <a:ext cx="11752213" cy="2353732"/>
          </a:xfrm>
          <a:prstGeom prst="rect">
            <a:avLst/>
          </a:prstGeom>
        </p:spPr>
        <p:txBody>
          <a:bodyPr vert="horz" tIns="0"/>
          <a:lstStyle>
            <a:lvl1pPr marL="0" indent="0" algn="l">
              <a:lnSpc>
                <a:spcPts val="9600"/>
              </a:lnSpc>
              <a:buNone/>
              <a:defRPr sz="11000" b="1" i="0" cap="all" baseline="0"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25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762031" y="6049363"/>
            <a:ext cx="9145980" cy="846453"/>
          </a:xfrm>
          <a:prstGeom prst="rect">
            <a:avLst/>
          </a:prstGeom>
        </p:spPr>
        <p:txBody>
          <a:bodyPr vert="horz" anchor="ctr" anchorCtr="0"/>
          <a:lstStyle>
            <a:lvl1pPr marL="0" indent="0" algn="l">
              <a:lnSpc>
                <a:spcPts val="2800"/>
              </a:lnSpc>
              <a:buNone/>
              <a:defRPr sz="2400" b="0" i="0" cap="none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Click to edit Master text style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77729" y="8607425"/>
            <a:ext cx="1215857" cy="704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8" name="Straight Connector 17"/>
          <p:cNvCxnSpPr/>
          <p:nvPr userDrawn="1"/>
        </p:nvCxnSpPr>
        <p:spPr>
          <a:xfrm>
            <a:off x="884322" y="8926286"/>
            <a:ext cx="9863683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881063" y="9012777"/>
            <a:ext cx="7684265" cy="390502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l">
              <a:lnSpc>
                <a:spcPct val="150000"/>
              </a:lnSpc>
              <a:buNone/>
              <a:defRPr sz="1200" b="0" i="0" cap="all" spc="100" baseline="0">
                <a:solidFill>
                  <a:srgbClr val="363837"/>
                </a:solidFill>
              </a:defRPr>
            </a:lvl1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8565328" y="9025334"/>
            <a:ext cx="2182677" cy="462615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000" b="0" i="0" kern="0" cap="none" spc="50" baseline="0">
                <a:solidFill>
                  <a:srgbClr val="363837"/>
                </a:solidFill>
              </a:defRPr>
            </a:lvl1pPr>
          </a:lstStyle>
          <a:p>
            <a:pPr lvl="0"/>
            <a:r>
              <a:rPr lang="en-US" dirty="0" err="1"/>
              <a:t>www.mun.ca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73223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762030" y="761992"/>
            <a:ext cx="11718345" cy="1642006"/>
          </a:xfrm>
          <a:prstGeom prst="rect">
            <a:avLst/>
          </a:prstGeom>
        </p:spPr>
        <p:txBody>
          <a:bodyPr bIns="0" anchor="t" anchorCtr="0"/>
          <a:lstStyle>
            <a:lvl1pPr algn="l">
              <a:lnSpc>
                <a:spcPts val="5500"/>
              </a:lnSpc>
              <a:defRPr sz="5500" b="1" cap="all" spc="-110" baseline="0">
                <a:solidFill>
                  <a:srgbClr val="6C042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77729" y="8607425"/>
            <a:ext cx="1215857" cy="704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Connector 12"/>
          <p:cNvCxnSpPr/>
          <p:nvPr userDrawn="1"/>
        </p:nvCxnSpPr>
        <p:spPr>
          <a:xfrm>
            <a:off x="884322" y="8926286"/>
            <a:ext cx="9863683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3"/>
          <p:cNvSpPr>
            <a:spLocks noGrp="1"/>
          </p:cNvSpPr>
          <p:nvPr>
            <p:ph sz="half" idx="15"/>
          </p:nvPr>
        </p:nvSpPr>
        <p:spPr>
          <a:xfrm>
            <a:off x="762032" y="2940049"/>
            <a:ext cx="11591893" cy="5498395"/>
          </a:xfrm>
          <a:prstGeom prst="rect">
            <a:avLst/>
          </a:prstGeom>
        </p:spPr>
        <p:txBody>
          <a:bodyPr anchor="t" anchorCtr="0"/>
          <a:lstStyle>
            <a:lvl1pPr marL="0" marR="0" indent="0" algn="l" defTabSz="649288" rtl="0" eaLnBrk="1" fontAlgn="base" latinLnBrk="0" hangingPunct="1">
              <a:lnSpc>
                <a:spcPts val="4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charset="0"/>
              <a:buNone/>
              <a:tabLst/>
              <a:defRPr sz="2800" b="1" i="0" cap="none" spc="-70">
                <a:solidFill>
                  <a:schemeClr val="accent4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1pPr>
            <a:lvl2pPr marL="0" indent="0">
              <a:lnSpc>
                <a:spcPts val="4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2800" b="0" i="0" spc="-70">
                <a:solidFill>
                  <a:srgbClr val="504C4C"/>
                </a:solidFill>
                <a:latin typeface="Arial"/>
                <a:cs typeface="Arial"/>
              </a:defRPr>
            </a:lvl2pPr>
            <a:lvl3pPr marL="982663" indent="-271463">
              <a:lnSpc>
                <a:spcPts val="4000"/>
              </a:lnSpc>
              <a:spcBef>
                <a:spcPts val="0"/>
              </a:spcBef>
              <a:spcAft>
                <a:spcPts val="600"/>
              </a:spcAft>
              <a:buSzPct val="92000"/>
              <a:buFont typeface="Arial"/>
              <a:buChar char="•"/>
              <a:defRPr sz="2800" spc="-70">
                <a:solidFill>
                  <a:srgbClr val="504C4C"/>
                </a:solidFill>
                <a:latin typeface="Arial"/>
                <a:cs typeface="Arial"/>
              </a:defRPr>
            </a:lvl3pPr>
            <a:lvl4pPr marL="1338263" indent="-254000">
              <a:lnSpc>
                <a:spcPts val="4000"/>
              </a:lnSpc>
              <a:spcBef>
                <a:spcPts val="0"/>
              </a:spcBef>
              <a:spcAft>
                <a:spcPts val="600"/>
              </a:spcAft>
              <a:defRPr sz="2800" spc="-70">
                <a:solidFill>
                  <a:srgbClr val="504C4C"/>
                </a:solidFill>
                <a:latin typeface="Arial"/>
                <a:cs typeface="Arial"/>
              </a:defRPr>
            </a:lvl4pPr>
            <a:lvl5pPr marL="1795463" indent="-355600">
              <a:lnSpc>
                <a:spcPts val="4000"/>
              </a:lnSpc>
              <a:spcBef>
                <a:spcPts val="0"/>
              </a:spcBef>
              <a:spcAft>
                <a:spcPts val="600"/>
              </a:spcAft>
              <a:defRPr sz="2800" spc="-70">
                <a:solidFill>
                  <a:srgbClr val="504C4C"/>
                </a:solidFill>
                <a:latin typeface="Arial"/>
                <a:cs typeface="Arial"/>
              </a:defRPr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marL="0" marR="0" lvl="0" indent="0" algn="l" defTabSz="649288" rtl="0" eaLnBrk="1" fontAlgn="base" latinLnBrk="0" hangingPunct="1">
              <a:lnSpc>
                <a:spcPts val="4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/>
              <a:t>Click to edit Master text style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881063" y="9012777"/>
            <a:ext cx="7684265" cy="390502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l">
              <a:lnSpc>
                <a:spcPct val="150000"/>
              </a:lnSpc>
              <a:buNone/>
              <a:defRPr sz="1200" b="0" i="0" cap="all" spc="100" baseline="0">
                <a:solidFill>
                  <a:srgbClr val="363837"/>
                </a:solidFill>
              </a:defRPr>
            </a:lvl1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8565328" y="9025334"/>
            <a:ext cx="2182677" cy="462615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000" b="0" i="0" kern="0" cap="none" spc="50" baseline="0">
                <a:solidFill>
                  <a:srgbClr val="363837"/>
                </a:solidFill>
              </a:defRPr>
            </a:lvl1pPr>
          </a:lstStyle>
          <a:p>
            <a:pPr lvl="0"/>
            <a:r>
              <a:rPr lang="en-US" dirty="0" err="1"/>
              <a:t>www.mun.ca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8026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762030" y="761992"/>
            <a:ext cx="11718345" cy="1642006"/>
          </a:xfrm>
          <a:prstGeom prst="rect">
            <a:avLst/>
          </a:prstGeom>
        </p:spPr>
        <p:txBody>
          <a:bodyPr bIns="0" anchor="t" anchorCtr="0"/>
          <a:lstStyle>
            <a:lvl1pPr algn="l">
              <a:lnSpc>
                <a:spcPts val="5500"/>
              </a:lnSpc>
              <a:defRPr sz="5500" b="1" cap="all" spc="-110" baseline="0">
                <a:solidFill>
                  <a:srgbClr val="6C042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77729" y="8607425"/>
            <a:ext cx="1215857" cy="704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Content Placeholder 3"/>
          <p:cNvSpPr>
            <a:spLocks noGrp="1"/>
          </p:cNvSpPr>
          <p:nvPr>
            <p:ph sz="half" idx="18"/>
          </p:nvPr>
        </p:nvSpPr>
        <p:spPr>
          <a:xfrm>
            <a:off x="762030" y="2940049"/>
            <a:ext cx="5520492" cy="5498395"/>
          </a:xfrm>
          <a:prstGeom prst="rect">
            <a:avLst/>
          </a:prstGeom>
        </p:spPr>
        <p:txBody>
          <a:bodyPr anchor="t" anchorCtr="0"/>
          <a:lstStyle>
            <a:lvl1pPr marL="0" marR="0" indent="0" algn="l" defTabSz="649288" rtl="0" eaLnBrk="1" fontAlgn="base" latinLnBrk="0" hangingPunct="1">
              <a:lnSpc>
                <a:spcPts val="4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charset="0"/>
              <a:buNone/>
              <a:tabLst/>
              <a:defRPr sz="2800" b="1" i="0" cap="none" spc="-70">
                <a:solidFill>
                  <a:srgbClr val="868686"/>
                </a:solidFill>
                <a:latin typeface="Arial"/>
                <a:cs typeface="Arial"/>
              </a:defRPr>
            </a:lvl1pPr>
            <a:lvl2pPr marL="0" indent="0">
              <a:lnSpc>
                <a:spcPts val="4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2800" b="0" i="0" spc="-70">
                <a:solidFill>
                  <a:srgbClr val="504C4C"/>
                </a:solidFill>
                <a:latin typeface="Arial"/>
                <a:cs typeface="Arial"/>
              </a:defRPr>
            </a:lvl2pPr>
            <a:lvl3pPr marL="982663" indent="-271463">
              <a:lnSpc>
                <a:spcPts val="4000"/>
              </a:lnSpc>
              <a:spcBef>
                <a:spcPts val="0"/>
              </a:spcBef>
              <a:spcAft>
                <a:spcPts val="600"/>
              </a:spcAft>
              <a:buSzPct val="92000"/>
              <a:buFont typeface="Arial"/>
              <a:buChar char="•"/>
              <a:defRPr sz="2800" spc="-70">
                <a:solidFill>
                  <a:srgbClr val="504C4C"/>
                </a:solidFill>
                <a:latin typeface="Arial"/>
                <a:cs typeface="Arial"/>
              </a:defRPr>
            </a:lvl3pPr>
            <a:lvl4pPr marL="1338263" indent="-254000">
              <a:lnSpc>
                <a:spcPts val="4000"/>
              </a:lnSpc>
              <a:spcBef>
                <a:spcPts val="0"/>
              </a:spcBef>
              <a:spcAft>
                <a:spcPts val="600"/>
              </a:spcAft>
              <a:defRPr sz="2800" spc="-70">
                <a:solidFill>
                  <a:srgbClr val="504C4C"/>
                </a:solidFill>
                <a:latin typeface="Arial"/>
                <a:cs typeface="Arial"/>
              </a:defRPr>
            </a:lvl4pPr>
            <a:lvl5pPr marL="1795463" indent="-355600">
              <a:lnSpc>
                <a:spcPts val="4000"/>
              </a:lnSpc>
              <a:spcBef>
                <a:spcPts val="0"/>
              </a:spcBef>
              <a:spcAft>
                <a:spcPts val="600"/>
              </a:spcAft>
              <a:defRPr sz="2800" spc="-70">
                <a:solidFill>
                  <a:srgbClr val="504C4C"/>
                </a:solidFill>
                <a:latin typeface="Arial"/>
                <a:cs typeface="Arial"/>
              </a:defRPr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marL="0" marR="0" lvl="0" indent="0" algn="l" defTabSz="649288" rtl="0" eaLnBrk="1" fontAlgn="base" latinLnBrk="0" hangingPunct="1">
              <a:lnSpc>
                <a:spcPts val="4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/>
              <a:t>Click to edit Master text style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Content Placeholder 3"/>
          <p:cNvSpPr>
            <a:spLocks noGrp="1"/>
          </p:cNvSpPr>
          <p:nvPr>
            <p:ph sz="half" idx="21"/>
          </p:nvPr>
        </p:nvSpPr>
        <p:spPr>
          <a:xfrm>
            <a:off x="6833433" y="2940049"/>
            <a:ext cx="5520492" cy="5498395"/>
          </a:xfrm>
          <a:prstGeom prst="rect">
            <a:avLst/>
          </a:prstGeom>
        </p:spPr>
        <p:txBody>
          <a:bodyPr anchor="t" anchorCtr="0"/>
          <a:lstStyle>
            <a:lvl1pPr marL="0" marR="0" indent="0" algn="l" defTabSz="649288" rtl="0" eaLnBrk="1" fontAlgn="base" latinLnBrk="0" hangingPunct="1">
              <a:lnSpc>
                <a:spcPts val="4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charset="0"/>
              <a:buNone/>
              <a:tabLst/>
              <a:defRPr sz="2800" b="1" i="0" cap="none" spc="-70">
                <a:solidFill>
                  <a:srgbClr val="868686"/>
                </a:solidFill>
                <a:latin typeface="Arial"/>
                <a:cs typeface="Arial"/>
              </a:defRPr>
            </a:lvl1pPr>
            <a:lvl2pPr marL="0" indent="0">
              <a:lnSpc>
                <a:spcPts val="4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2800" b="0" i="0" spc="-70">
                <a:solidFill>
                  <a:srgbClr val="504C4C"/>
                </a:solidFill>
                <a:latin typeface="Arial"/>
                <a:cs typeface="Arial"/>
              </a:defRPr>
            </a:lvl2pPr>
            <a:lvl3pPr marL="982663" indent="-271463">
              <a:lnSpc>
                <a:spcPts val="4000"/>
              </a:lnSpc>
              <a:spcBef>
                <a:spcPts val="0"/>
              </a:spcBef>
              <a:spcAft>
                <a:spcPts val="600"/>
              </a:spcAft>
              <a:buSzPct val="92000"/>
              <a:buFont typeface="Arial"/>
              <a:buChar char="•"/>
              <a:defRPr sz="2800" spc="-70">
                <a:solidFill>
                  <a:srgbClr val="504C4C"/>
                </a:solidFill>
                <a:latin typeface="Arial"/>
                <a:cs typeface="Arial"/>
              </a:defRPr>
            </a:lvl3pPr>
            <a:lvl4pPr marL="1338263" indent="-254000">
              <a:lnSpc>
                <a:spcPts val="4000"/>
              </a:lnSpc>
              <a:spcBef>
                <a:spcPts val="0"/>
              </a:spcBef>
              <a:spcAft>
                <a:spcPts val="600"/>
              </a:spcAft>
              <a:defRPr sz="2800" spc="-70">
                <a:solidFill>
                  <a:srgbClr val="504C4C"/>
                </a:solidFill>
                <a:latin typeface="Arial"/>
                <a:cs typeface="Arial"/>
              </a:defRPr>
            </a:lvl4pPr>
            <a:lvl5pPr marL="1795463" indent="-355600">
              <a:lnSpc>
                <a:spcPts val="4000"/>
              </a:lnSpc>
              <a:spcBef>
                <a:spcPts val="0"/>
              </a:spcBef>
              <a:spcAft>
                <a:spcPts val="600"/>
              </a:spcAft>
              <a:defRPr sz="2800" spc="-70">
                <a:solidFill>
                  <a:srgbClr val="504C4C"/>
                </a:solidFill>
                <a:latin typeface="Arial"/>
                <a:cs typeface="Arial"/>
              </a:defRPr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marL="0" marR="0" lvl="0" indent="0" algn="l" defTabSz="649288" rtl="0" eaLnBrk="1" fontAlgn="base" latinLnBrk="0" hangingPunct="1">
              <a:lnSpc>
                <a:spcPts val="4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/>
              <a:t>Click to edit Master text style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884322" y="8926286"/>
            <a:ext cx="9863683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881063" y="9012777"/>
            <a:ext cx="7684265" cy="390502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l">
              <a:lnSpc>
                <a:spcPct val="150000"/>
              </a:lnSpc>
              <a:buNone/>
              <a:defRPr sz="1200" b="0" i="0" cap="all" spc="100" baseline="0">
                <a:solidFill>
                  <a:srgbClr val="363837"/>
                </a:solidFill>
              </a:defRPr>
            </a:lvl1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8565328" y="9025334"/>
            <a:ext cx="2182677" cy="462615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000" b="0" i="0" kern="0" cap="none" spc="50" baseline="0">
                <a:solidFill>
                  <a:srgbClr val="363837"/>
                </a:solidFill>
              </a:defRPr>
            </a:lvl1pPr>
          </a:lstStyle>
          <a:p>
            <a:pPr lvl="0"/>
            <a:r>
              <a:rPr lang="en-US" dirty="0" err="1"/>
              <a:t>www.mun.ca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82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36" r:id="rId2"/>
    <p:sldLayoutId id="2147483737" r:id="rId3"/>
    <p:sldLayoutId id="2147483738" r:id="rId4"/>
    <p:sldLayoutId id="2147483739" r:id="rId5"/>
    <p:sldLayoutId id="2147483741" r:id="rId6"/>
    <p:sldLayoutId id="2147483752" r:id="rId7"/>
    <p:sldLayoutId id="2147483742" r:id="rId8"/>
    <p:sldLayoutId id="2147483743" r:id="rId9"/>
    <p:sldLayoutId id="2147483758" r:id="rId10"/>
    <p:sldLayoutId id="2147483759" r:id="rId11"/>
    <p:sldLayoutId id="2147483760" r:id="rId12"/>
    <p:sldLayoutId id="2147483748" r:id="rId13"/>
    <p:sldLayoutId id="2147483749" r:id="rId14"/>
    <p:sldLayoutId id="2147483746" r:id="rId15"/>
    <p:sldLayoutId id="2147483747" r:id="rId16"/>
    <p:sldLayoutId id="2147483750" r:id="rId17"/>
    <p:sldLayoutId id="2147483751" r:id="rId18"/>
    <p:sldLayoutId id="2147483753" r:id="rId19"/>
  </p:sldLayoutIdLst>
  <p:hf hdr="0" dt="0"/>
  <p:txStyles>
    <p:titleStyle>
      <a:lvl1pPr algn="ctr" defTabSz="649288" rtl="0" fontAlgn="base">
        <a:spcBef>
          <a:spcPct val="0"/>
        </a:spcBef>
        <a:spcAft>
          <a:spcPct val="0"/>
        </a:spcAft>
        <a:defRPr sz="63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649288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649288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649288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649288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649288" rtl="0" eaLnBrk="1" fontAlgn="base" hangingPunct="1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649288" rtl="0" eaLnBrk="1" fontAlgn="base" hangingPunct="1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649288" rtl="0" eaLnBrk="1" fontAlgn="base" hangingPunct="1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649288" rtl="0" eaLnBrk="1" fontAlgn="base" hangingPunct="1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487363" indent="-487363" algn="l" defTabSz="649288" rtl="0" fontAlgn="base">
        <a:spcBef>
          <a:spcPct val="20000"/>
        </a:spcBef>
        <a:spcAft>
          <a:spcPct val="0"/>
        </a:spcAft>
        <a:buFont typeface="Arial" charset="0"/>
        <a:buChar char="•"/>
        <a:defRPr sz="45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1055688" indent="-404813" algn="l" defTabSz="649288" rtl="0" fontAlgn="base">
        <a:spcBef>
          <a:spcPct val="20000"/>
        </a:spcBef>
        <a:spcAft>
          <a:spcPct val="0"/>
        </a:spcAft>
        <a:buFont typeface="Arial" charset="0"/>
        <a:buChar char="–"/>
        <a:defRPr sz="40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624013" indent="-323850" algn="l" defTabSz="649288" rtl="0" fontAlgn="base">
        <a:spcBef>
          <a:spcPct val="20000"/>
        </a:spcBef>
        <a:spcAft>
          <a:spcPct val="0"/>
        </a:spcAft>
        <a:buFont typeface="Arial" charset="0"/>
        <a:buChar char="•"/>
        <a:defRPr sz="3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2274888" indent="-323850" algn="l" defTabSz="649288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924175" indent="-323850" algn="l" defTabSz="649288" rtl="0" fontAlgn="base">
        <a:spcBef>
          <a:spcPct val="20000"/>
        </a:spcBef>
        <a:spcAft>
          <a:spcPct val="0"/>
        </a:spcAft>
        <a:buFont typeface="Arial" charset="0"/>
        <a:buChar char="»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3575007" indent="-325001" algn="l" defTabSz="650001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5008" indent="-325001" algn="l" defTabSz="650001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5009" indent="-325001" algn="l" defTabSz="650001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5011" indent="-325001" algn="l" defTabSz="650001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5000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001" algn="l" defTabSz="65000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002" algn="l" defTabSz="65000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004" algn="l" defTabSz="65000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005" algn="l" defTabSz="65000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0006" algn="l" defTabSz="65000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0007" algn="l" defTabSz="65000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0009" algn="l" defTabSz="65000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0010" algn="l" defTabSz="65000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2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4.png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.jp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9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9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30517" b="16798"/>
          <a:stretch/>
        </p:blipFill>
        <p:spPr>
          <a:xfrm>
            <a:off x="0" y="2950175"/>
            <a:ext cx="7586756" cy="67970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5400" dirty="0"/>
              <a:t>Magnetic Inversion Modelling of Seafloor Massive Sulphides</a:t>
            </a:r>
            <a:endParaRPr lang="en-US" sz="5400" dirty="0">
              <a:latin typeface="Arial Black" panose="020B0A040201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62031" y="4271078"/>
            <a:ext cx="11752213" cy="2353732"/>
          </a:xfrm>
        </p:spPr>
        <p:txBody>
          <a:bodyPr/>
          <a:lstStyle/>
          <a:p>
            <a:r>
              <a:rPr lang="en-CA" sz="5400" dirty="0"/>
              <a:t>with a Surface Geometry Mesh</a:t>
            </a:r>
            <a:endParaRPr lang="en-US" sz="54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1371600" y="8994275"/>
            <a:ext cx="7683500" cy="390525"/>
          </a:xfrm>
        </p:spPr>
        <p:txBody>
          <a:bodyPr/>
          <a:lstStyle/>
          <a:p>
            <a:r>
              <a:rPr lang="en-US" dirty="0"/>
              <a:t>SMS modelling with surface geometry inversion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1371600" y="8919263"/>
            <a:ext cx="9378779" cy="0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1FCF2A1C-1781-4004-83AB-F1E4B24510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07" y="8108570"/>
            <a:ext cx="954417" cy="1533649"/>
          </a:xfrm>
          <a:prstGeom prst="rect">
            <a:avLst/>
          </a:prstGeom>
        </p:spPr>
      </p:pic>
      <p:sp>
        <p:nvSpPr>
          <p:cNvPr id="15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847536" y="6973074"/>
            <a:ext cx="11666707" cy="1060485"/>
          </a:xfrm>
          <a:noFill/>
        </p:spPr>
        <p:txBody>
          <a:bodyPr/>
          <a:lstStyle/>
          <a:p>
            <a:r>
              <a:rPr lang="en-US" sz="2000" b="1" dirty="0"/>
              <a:t>Christopher Galley, Peter Lelièvre, Colin Farquharson, john jamieson</a:t>
            </a:r>
          </a:p>
          <a:p>
            <a:r>
              <a:rPr lang="en-US" sz="2000" b="1" dirty="0"/>
              <a:t>Memorial university of newfoundland</a:t>
            </a:r>
          </a:p>
        </p:txBody>
      </p:sp>
    </p:spTree>
    <p:extLst>
      <p:ext uri="{BB962C8B-B14F-4D97-AF65-F5344CB8AC3E}">
        <p14:creationId xmlns:p14="http://schemas.microsoft.com/office/powerpoint/2010/main" val="3024148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30517" b="16798"/>
          <a:stretch/>
        </p:blipFill>
        <p:spPr>
          <a:xfrm>
            <a:off x="0" y="2950175"/>
            <a:ext cx="7586756" cy="6797075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 flipH="1">
            <a:off x="1371600" y="8919263"/>
            <a:ext cx="9378779" cy="0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1FCF2A1C-1781-4004-83AB-F1E4B24510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07" y="8108570"/>
            <a:ext cx="954417" cy="1533649"/>
          </a:xfrm>
          <a:prstGeom prst="rect">
            <a:avLst/>
          </a:prstGeom>
        </p:spPr>
      </p:pic>
      <p:sp>
        <p:nvSpPr>
          <p:cNvPr id="12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1371600" y="8984621"/>
            <a:ext cx="7684265" cy="390502"/>
          </a:xfrm>
        </p:spPr>
        <p:txBody>
          <a:bodyPr/>
          <a:lstStyle/>
          <a:p>
            <a:r>
              <a:rPr lang="en-US" dirty="0"/>
              <a:t>SMS modelling with surface geometry inversion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/>
          <a:srcRect l="41945" t="31485" r="17103" b="14804"/>
          <a:stretch/>
        </p:blipFill>
        <p:spPr>
          <a:xfrm>
            <a:off x="4992131" y="2486486"/>
            <a:ext cx="7488244" cy="5524500"/>
          </a:xfrm>
          <a:prstGeom prst="rect">
            <a:avLst/>
          </a:prstGeom>
          <a:ln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605481" y="2486486"/>
            <a:ext cx="4201297" cy="5827236"/>
          </a:xfrm>
          <a:prstGeom prst="rect">
            <a:avLst/>
          </a:prstGeom>
          <a:solidFill>
            <a:srgbClr val="51566D"/>
          </a:solidFill>
          <a:ln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CA" b="1" u="sng" dirty="0">
                <a:solidFill>
                  <a:schemeClr val="bg2"/>
                </a:solidFill>
              </a:rPr>
              <a:t>Inversion Properties</a:t>
            </a:r>
          </a:p>
          <a:p>
            <a:pPr algn="ctr"/>
            <a:endParaRPr lang="en-CA" b="1" u="sng" baseline="30000" dirty="0">
              <a:solidFill>
                <a:schemeClr val="bg2"/>
              </a:solidFill>
            </a:endParaRPr>
          </a:p>
          <a:p>
            <a:r>
              <a:rPr lang="en-CA" sz="2000" b="1" dirty="0">
                <a:solidFill>
                  <a:schemeClr val="bg2"/>
                </a:solidFill>
              </a:rPr>
              <a:t>Massive Sulphide:  </a:t>
            </a:r>
          </a:p>
          <a:p>
            <a:pPr algn="r"/>
            <a:r>
              <a:rPr lang="en-CA" sz="2000" dirty="0">
                <a:solidFill>
                  <a:schemeClr val="bg2"/>
                </a:solidFill>
              </a:rPr>
              <a:t>0.9393x10</a:t>
            </a:r>
            <a:r>
              <a:rPr lang="en-CA" sz="2000" baseline="30000" dirty="0">
                <a:solidFill>
                  <a:schemeClr val="bg2"/>
                </a:solidFill>
              </a:rPr>
              <a:t>-4</a:t>
            </a:r>
            <a:r>
              <a:rPr lang="en-CA" sz="2000" dirty="0">
                <a:solidFill>
                  <a:schemeClr val="bg2"/>
                </a:solidFill>
              </a:rPr>
              <a:t> [SI] +/- 5%</a:t>
            </a:r>
          </a:p>
          <a:p>
            <a:r>
              <a:rPr lang="en-CA" sz="2000" b="1" dirty="0" err="1">
                <a:solidFill>
                  <a:schemeClr val="bg2"/>
                </a:solidFill>
              </a:rPr>
              <a:t>Stockwork</a:t>
            </a:r>
            <a:r>
              <a:rPr lang="en-CA" sz="2000" b="1" dirty="0">
                <a:solidFill>
                  <a:schemeClr val="bg2"/>
                </a:solidFill>
              </a:rPr>
              <a:t>:  </a:t>
            </a:r>
          </a:p>
          <a:p>
            <a:pPr algn="r"/>
            <a:r>
              <a:rPr lang="en-CA" sz="2000" dirty="0">
                <a:solidFill>
                  <a:schemeClr val="bg2"/>
                </a:solidFill>
              </a:rPr>
              <a:t>5.383x10</a:t>
            </a:r>
            <a:r>
              <a:rPr lang="en-CA" sz="2000" baseline="30000" dirty="0">
                <a:solidFill>
                  <a:schemeClr val="bg2"/>
                </a:solidFill>
              </a:rPr>
              <a:t>-3</a:t>
            </a:r>
            <a:r>
              <a:rPr lang="en-CA" sz="2000" dirty="0">
                <a:solidFill>
                  <a:schemeClr val="bg2"/>
                </a:solidFill>
              </a:rPr>
              <a:t> [SI] +/- 5%</a:t>
            </a:r>
          </a:p>
          <a:p>
            <a:r>
              <a:rPr lang="en-CA" sz="2000" b="1" dirty="0">
                <a:solidFill>
                  <a:schemeClr val="bg2"/>
                </a:solidFill>
              </a:rPr>
              <a:t>Basalt:  </a:t>
            </a:r>
          </a:p>
          <a:p>
            <a:pPr algn="r"/>
            <a:r>
              <a:rPr lang="en-CA" sz="2000" dirty="0">
                <a:solidFill>
                  <a:schemeClr val="bg2"/>
                </a:solidFill>
              </a:rPr>
              <a:t>1.889x10</a:t>
            </a:r>
            <a:r>
              <a:rPr lang="en-CA" sz="2000" baseline="30000" dirty="0">
                <a:solidFill>
                  <a:schemeClr val="bg2"/>
                </a:solidFill>
              </a:rPr>
              <a:t>-2</a:t>
            </a:r>
            <a:r>
              <a:rPr lang="en-CA" sz="2000" dirty="0">
                <a:solidFill>
                  <a:schemeClr val="bg2"/>
                </a:solidFill>
              </a:rPr>
              <a:t> [SI] +/- 5%</a:t>
            </a:r>
          </a:p>
          <a:p>
            <a:pPr algn="ctr"/>
            <a:endParaRPr lang="en-CA" sz="2000" dirty="0">
              <a:solidFill>
                <a:schemeClr val="bg2"/>
              </a:solidFill>
            </a:endParaRPr>
          </a:p>
          <a:p>
            <a:pPr algn="ctr"/>
            <a:endParaRPr lang="en-CA" b="1" u="sng" baseline="30000" dirty="0">
              <a:solidFill>
                <a:schemeClr val="bg2"/>
              </a:solidFill>
            </a:endParaRPr>
          </a:p>
          <a:p>
            <a:pPr algn="ctr"/>
            <a:r>
              <a:rPr lang="en-CA" b="1" u="sng" dirty="0">
                <a:solidFill>
                  <a:schemeClr val="bg2"/>
                </a:solidFill>
              </a:rPr>
              <a:t>True Properties</a:t>
            </a:r>
          </a:p>
          <a:p>
            <a:pPr algn="ctr"/>
            <a:endParaRPr lang="en-CA" sz="2000" dirty="0">
              <a:solidFill>
                <a:schemeClr val="bg2"/>
              </a:solidFill>
            </a:endParaRPr>
          </a:p>
          <a:p>
            <a:r>
              <a:rPr lang="en-CA" sz="2000" b="1" dirty="0">
                <a:solidFill>
                  <a:schemeClr val="bg2"/>
                </a:solidFill>
              </a:rPr>
              <a:t>Massive Sulphide:  </a:t>
            </a:r>
          </a:p>
          <a:p>
            <a:pPr algn="r"/>
            <a:r>
              <a:rPr lang="en-CA" sz="2000" dirty="0">
                <a:solidFill>
                  <a:schemeClr val="bg2"/>
                </a:solidFill>
              </a:rPr>
              <a:t>1.0x10</a:t>
            </a:r>
            <a:r>
              <a:rPr lang="en-CA" sz="2000" baseline="30000" dirty="0">
                <a:solidFill>
                  <a:schemeClr val="bg2"/>
                </a:solidFill>
              </a:rPr>
              <a:t>-4</a:t>
            </a:r>
            <a:r>
              <a:rPr lang="en-CA" sz="2000" dirty="0">
                <a:solidFill>
                  <a:schemeClr val="bg2"/>
                </a:solidFill>
              </a:rPr>
              <a:t> [SI]</a:t>
            </a:r>
          </a:p>
          <a:p>
            <a:r>
              <a:rPr lang="en-CA" sz="2000" b="1" dirty="0" err="1">
                <a:solidFill>
                  <a:schemeClr val="bg2"/>
                </a:solidFill>
              </a:rPr>
              <a:t>Stockwork</a:t>
            </a:r>
            <a:r>
              <a:rPr lang="en-CA" sz="2000" b="1" dirty="0">
                <a:solidFill>
                  <a:schemeClr val="bg2"/>
                </a:solidFill>
              </a:rPr>
              <a:t>:  </a:t>
            </a:r>
          </a:p>
          <a:p>
            <a:pPr algn="r"/>
            <a:r>
              <a:rPr lang="en-CA" sz="2000" dirty="0">
                <a:solidFill>
                  <a:schemeClr val="bg2"/>
                </a:solidFill>
              </a:rPr>
              <a:t>5.0x10</a:t>
            </a:r>
            <a:r>
              <a:rPr lang="en-CA" sz="2000" baseline="30000" dirty="0">
                <a:solidFill>
                  <a:schemeClr val="bg2"/>
                </a:solidFill>
              </a:rPr>
              <a:t>-3</a:t>
            </a:r>
            <a:r>
              <a:rPr lang="en-CA" sz="2000" dirty="0">
                <a:solidFill>
                  <a:schemeClr val="bg2"/>
                </a:solidFill>
              </a:rPr>
              <a:t> [SI]</a:t>
            </a:r>
          </a:p>
          <a:p>
            <a:r>
              <a:rPr lang="en-CA" sz="2000" b="1" dirty="0">
                <a:solidFill>
                  <a:schemeClr val="bg2"/>
                </a:solidFill>
              </a:rPr>
              <a:t>Basalt:  </a:t>
            </a:r>
          </a:p>
          <a:p>
            <a:pPr algn="r"/>
            <a:r>
              <a:rPr lang="en-CA" sz="2000" dirty="0">
                <a:solidFill>
                  <a:schemeClr val="bg2"/>
                </a:solidFill>
              </a:rPr>
              <a:t>2.0x10</a:t>
            </a:r>
            <a:r>
              <a:rPr lang="en-CA" sz="2000" baseline="30000" dirty="0">
                <a:solidFill>
                  <a:schemeClr val="bg2"/>
                </a:solidFill>
              </a:rPr>
              <a:t>-2</a:t>
            </a:r>
            <a:r>
              <a:rPr lang="en-CA" sz="2000" dirty="0">
                <a:solidFill>
                  <a:schemeClr val="bg2"/>
                </a:solidFill>
              </a:rPr>
              <a:t> [SI]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256971" y="3050665"/>
            <a:ext cx="27765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2800" b="1" dirty="0">
                <a:solidFill>
                  <a:schemeClr val="bg2"/>
                </a:solidFill>
              </a:rPr>
              <a:t>Massive Sulphide</a:t>
            </a:r>
            <a:endParaRPr lang="en-CA" dirty="0"/>
          </a:p>
        </p:txBody>
      </p:sp>
      <p:sp>
        <p:nvSpPr>
          <p:cNvPr id="17" name="Rectangle 16"/>
          <p:cNvSpPr/>
          <p:nvPr/>
        </p:nvSpPr>
        <p:spPr>
          <a:xfrm>
            <a:off x="7860885" y="5138494"/>
            <a:ext cx="17507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2800" b="1" dirty="0" err="1">
                <a:solidFill>
                  <a:schemeClr val="bg2"/>
                </a:solidFill>
              </a:rPr>
              <a:t>Stockwork</a:t>
            </a:r>
            <a:endParaRPr lang="en-CA" dirty="0"/>
          </a:p>
        </p:txBody>
      </p:sp>
      <p:sp>
        <p:nvSpPr>
          <p:cNvPr id="18" name="Rectangle 17"/>
          <p:cNvSpPr/>
          <p:nvPr/>
        </p:nvSpPr>
        <p:spPr>
          <a:xfrm>
            <a:off x="5839400" y="5814470"/>
            <a:ext cx="10983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2800" b="1" dirty="0">
                <a:solidFill>
                  <a:schemeClr val="bg2"/>
                </a:solidFill>
              </a:rPr>
              <a:t>Basalt</a:t>
            </a:r>
            <a:endParaRPr lang="en-CA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DFF4133D-7290-47DA-9D12-948DE2973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30" y="761992"/>
            <a:ext cx="11718345" cy="1642006"/>
          </a:xfrm>
        </p:spPr>
        <p:txBody>
          <a:bodyPr/>
          <a:lstStyle/>
          <a:p>
            <a:r>
              <a:rPr lang="en-CA" dirty="0"/>
              <a:t>SMS inversion</a:t>
            </a:r>
          </a:p>
        </p:txBody>
      </p:sp>
      <p:pic>
        <p:nvPicPr>
          <p:cNvPr id="3" name="Screen Recording 2">
            <a:hlinkClick r:id="" action="ppaction://media"/>
            <a:extLst>
              <a:ext uri="{FF2B5EF4-FFF2-40B4-BE49-F238E27FC236}">
                <a16:creationId xmlns:a16="http://schemas.microsoft.com/office/drawing/2014/main" id="{6001F4E4-27B3-4FC6-B05E-0C54A2DAF6E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82" end="3765.6417"/>
                </p14:media>
              </p:ext>
            </p:extLst>
          </p:nvPr>
        </p:nvPicPr>
        <p:blipFill rotWithShape="1">
          <a:blip r:embed="rId8"/>
          <a:srcRect l="13857" t="13548" r="13386" b="15380"/>
          <a:stretch/>
        </p:blipFill>
        <p:spPr>
          <a:xfrm>
            <a:off x="4992131" y="2486486"/>
            <a:ext cx="7488244" cy="5524500"/>
          </a:xfrm>
          <a:prstGeom prst="rect">
            <a:avLst/>
          </a:prstGeom>
          <a:ln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68664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30517" b="16798"/>
          <a:stretch/>
        </p:blipFill>
        <p:spPr>
          <a:xfrm>
            <a:off x="0" y="2950175"/>
            <a:ext cx="7586756" cy="6797075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 flipH="1">
            <a:off x="1371600" y="8919263"/>
            <a:ext cx="9378779" cy="0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1FCF2A1C-1781-4004-83AB-F1E4B24510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07" y="8108570"/>
            <a:ext cx="954417" cy="1533649"/>
          </a:xfrm>
          <a:prstGeom prst="rect">
            <a:avLst/>
          </a:prstGeom>
        </p:spPr>
      </p:pic>
      <p:sp>
        <p:nvSpPr>
          <p:cNvPr id="12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1371600" y="8984621"/>
            <a:ext cx="7684265" cy="390502"/>
          </a:xfrm>
        </p:spPr>
        <p:txBody>
          <a:bodyPr/>
          <a:lstStyle/>
          <a:p>
            <a:r>
              <a:rPr lang="en-US" dirty="0"/>
              <a:t>SMS modelling with surface geometry inversion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41945" t="31485" r="17103" b="14804"/>
          <a:stretch/>
        </p:blipFill>
        <p:spPr>
          <a:xfrm>
            <a:off x="4992131" y="2486486"/>
            <a:ext cx="7488244" cy="5524500"/>
          </a:xfrm>
          <a:prstGeom prst="rect">
            <a:avLst/>
          </a:prstGeom>
          <a:ln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605481" y="2486486"/>
            <a:ext cx="4201297" cy="5006499"/>
          </a:xfrm>
          <a:prstGeom prst="rect">
            <a:avLst/>
          </a:prstGeom>
          <a:solidFill>
            <a:srgbClr val="51566D"/>
          </a:solidFill>
          <a:ln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CA" b="1" u="sng" dirty="0">
                <a:solidFill>
                  <a:schemeClr val="bg2"/>
                </a:solidFill>
              </a:rPr>
              <a:t>Results:</a:t>
            </a:r>
          </a:p>
          <a:p>
            <a:pPr algn="ctr"/>
            <a:endParaRPr lang="en-CA" b="1" u="sng" dirty="0">
              <a:solidFill>
                <a:schemeClr val="bg2"/>
              </a:solidFill>
            </a:endParaRPr>
          </a:p>
          <a:p>
            <a:r>
              <a:rPr lang="en-CA" sz="2000" b="1" dirty="0">
                <a:solidFill>
                  <a:schemeClr val="bg2"/>
                </a:solidFill>
              </a:rPr>
              <a:t>Massive Sulphide:  </a:t>
            </a:r>
            <a:endParaRPr lang="en-CA" dirty="0">
              <a:solidFill>
                <a:schemeClr val="bg2"/>
              </a:solidFill>
            </a:endParaRPr>
          </a:p>
          <a:p>
            <a:pPr algn="r"/>
            <a:r>
              <a:rPr lang="en-CA" sz="2000" dirty="0">
                <a:solidFill>
                  <a:schemeClr val="bg2"/>
                </a:solidFill>
              </a:rPr>
              <a:t>1.227 Mt+/- (0.1309/0.1139)Mt</a:t>
            </a:r>
          </a:p>
          <a:p>
            <a:r>
              <a:rPr lang="en-CA" sz="2000" b="1" dirty="0" err="1">
                <a:solidFill>
                  <a:schemeClr val="bg2"/>
                </a:solidFill>
              </a:rPr>
              <a:t>Stockwork</a:t>
            </a:r>
            <a:r>
              <a:rPr lang="en-CA" sz="2000" b="1" dirty="0">
                <a:solidFill>
                  <a:schemeClr val="bg2"/>
                </a:solidFill>
              </a:rPr>
              <a:t>:  </a:t>
            </a:r>
            <a:endParaRPr lang="en-CA" dirty="0">
              <a:solidFill>
                <a:schemeClr val="bg2"/>
              </a:solidFill>
            </a:endParaRPr>
          </a:p>
          <a:p>
            <a:pPr algn="r"/>
            <a:r>
              <a:rPr lang="en-CA" sz="2000" dirty="0">
                <a:solidFill>
                  <a:schemeClr val="bg2"/>
                </a:solidFill>
              </a:rPr>
              <a:t>0.1465 Mt  +/- (0.0642/0.0505)Mt</a:t>
            </a:r>
            <a:endParaRPr lang="en-CA" sz="2000" baseline="30000" dirty="0">
              <a:solidFill>
                <a:schemeClr val="bg2"/>
              </a:solidFill>
            </a:endParaRPr>
          </a:p>
          <a:p>
            <a:pPr algn="ctr"/>
            <a:endParaRPr lang="en-CA" baseline="30000" dirty="0">
              <a:solidFill>
                <a:schemeClr val="bg2"/>
              </a:solidFill>
            </a:endParaRPr>
          </a:p>
          <a:p>
            <a:pPr algn="ctr"/>
            <a:r>
              <a:rPr lang="en-CA" b="1" u="sng" dirty="0">
                <a:solidFill>
                  <a:schemeClr val="bg2"/>
                </a:solidFill>
              </a:rPr>
              <a:t>True Values:</a:t>
            </a:r>
          </a:p>
          <a:p>
            <a:pPr algn="ctr"/>
            <a:endParaRPr lang="en-CA" b="1" u="sng" dirty="0">
              <a:solidFill>
                <a:schemeClr val="bg2"/>
              </a:solidFill>
            </a:endParaRPr>
          </a:p>
          <a:p>
            <a:r>
              <a:rPr lang="en-CA" sz="2000" b="1" dirty="0">
                <a:solidFill>
                  <a:schemeClr val="bg2"/>
                </a:solidFill>
              </a:rPr>
              <a:t>Massive Sulphide:  </a:t>
            </a:r>
            <a:endParaRPr lang="en-CA" dirty="0">
              <a:solidFill>
                <a:schemeClr val="bg2"/>
              </a:solidFill>
            </a:endParaRPr>
          </a:p>
          <a:p>
            <a:pPr algn="r"/>
            <a:r>
              <a:rPr lang="en-CA" sz="2000" dirty="0">
                <a:solidFill>
                  <a:schemeClr val="bg2"/>
                </a:solidFill>
              </a:rPr>
              <a:t>1.189 Mt</a:t>
            </a:r>
          </a:p>
          <a:p>
            <a:r>
              <a:rPr lang="en-CA" sz="2000" b="1" dirty="0" err="1">
                <a:solidFill>
                  <a:schemeClr val="bg2"/>
                </a:solidFill>
              </a:rPr>
              <a:t>Stockwork</a:t>
            </a:r>
            <a:r>
              <a:rPr lang="en-CA" sz="2000" b="1" dirty="0">
                <a:solidFill>
                  <a:schemeClr val="bg2"/>
                </a:solidFill>
              </a:rPr>
              <a:t>:  </a:t>
            </a:r>
            <a:endParaRPr lang="en-CA" dirty="0">
              <a:solidFill>
                <a:schemeClr val="bg2"/>
              </a:solidFill>
            </a:endParaRPr>
          </a:p>
          <a:p>
            <a:pPr algn="r"/>
            <a:r>
              <a:rPr lang="en-CA" sz="2000" dirty="0">
                <a:solidFill>
                  <a:schemeClr val="bg2"/>
                </a:solidFill>
              </a:rPr>
              <a:t>0.1940 Mt</a:t>
            </a:r>
            <a:endParaRPr lang="en-CA" sz="2000" baseline="30000" dirty="0">
              <a:solidFill>
                <a:schemeClr val="bg2"/>
              </a:solidFill>
            </a:endParaRPr>
          </a:p>
          <a:p>
            <a:pPr algn="ctr"/>
            <a:endParaRPr lang="en-CA" dirty="0">
              <a:solidFill>
                <a:schemeClr val="bg2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256971" y="3050665"/>
            <a:ext cx="27765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2800" b="1" dirty="0">
                <a:solidFill>
                  <a:schemeClr val="bg2"/>
                </a:solidFill>
              </a:rPr>
              <a:t>Massive Sulphide</a:t>
            </a:r>
            <a:endParaRPr lang="en-CA" dirty="0"/>
          </a:p>
        </p:txBody>
      </p:sp>
      <p:sp>
        <p:nvSpPr>
          <p:cNvPr id="16" name="Rectangle 15"/>
          <p:cNvSpPr/>
          <p:nvPr/>
        </p:nvSpPr>
        <p:spPr>
          <a:xfrm>
            <a:off x="7860885" y="5138494"/>
            <a:ext cx="17507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2800" b="1" dirty="0" err="1">
                <a:solidFill>
                  <a:schemeClr val="bg2"/>
                </a:solidFill>
              </a:rPr>
              <a:t>Stockwork</a:t>
            </a:r>
            <a:endParaRPr lang="en-CA" dirty="0"/>
          </a:p>
        </p:txBody>
      </p:sp>
      <p:sp>
        <p:nvSpPr>
          <p:cNvPr id="17" name="Rectangle 16"/>
          <p:cNvSpPr/>
          <p:nvPr/>
        </p:nvSpPr>
        <p:spPr>
          <a:xfrm>
            <a:off x="5839400" y="5814470"/>
            <a:ext cx="10983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2800" b="1" dirty="0">
                <a:solidFill>
                  <a:schemeClr val="bg2"/>
                </a:solidFill>
              </a:rPr>
              <a:t>Basalt</a:t>
            </a:r>
            <a:endParaRPr lang="en-CA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B29E3186-EC76-4C8D-8404-BAABA61CF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30" y="761992"/>
            <a:ext cx="11718345" cy="1642006"/>
          </a:xfrm>
        </p:spPr>
        <p:txBody>
          <a:bodyPr/>
          <a:lstStyle/>
          <a:p>
            <a:r>
              <a:rPr lang="en-CA" dirty="0" err="1"/>
              <a:t>Sms</a:t>
            </a:r>
            <a:r>
              <a:rPr lang="en-CA" dirty="0"/>
              <a:t> inversion</a:t>
            </a:r>
          </a:p>
        </p:txBody>
      </p:sp>
    </p:spTree>
    <p:extLst>
      <p:ext uri="{BB962C8B-B14F-4D97-AF65-F5344CB8AC3E}">
        <p14:creationId xmlns:p14="http://schemas.microsoft.com/office/powerpoint/2010/main" val="40158962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30517" b="16798"/>
          <a:stretch/>
        </p:blipFill>
        <p:spPr>
          <a:xfrm>
            <a:off x="0" y="2950175"/>
            <a:ext cx="7586756" cy="67970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Complex target example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1371600" y="8919263"/>
            <a:ext cx="9378779" cy="0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1FCF2A1C-1781-4004-83AB-F1E4B24510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07" y="8108570"/>
            <a:ext cx="954417" cy="1533649"/>
          </a:xfrm>
          <a:prstGeom prst="rect">
            <a:avLst/>
          </a:prstGeom>
        </p:spPr>
      </p:pic>
      <p:sp>
        <p:nvSpPr>
          <p:cNvPr id="12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1371600" y="8984621"/>
            <a:ext cx="7684265" cy="390502"/>
          </a:xfrm>
        </p:spPr>
        <p:txBody>
          <a:bodyPr/>
          <a:lstStyle/>
          <a:p>
            <a:r>
              <a:rPr lang="en-US" dirty="0"/>
              <a:t>SMS modelling with surface geometry inversion</a:t>
            </a:r>
          </a:p>
        </p:txBody>
      </p:sp>
      <p:pic>
        <p:nvPicPr>
          <p:cNvPr id="5" name="C7092D7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543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63327" y="1582859"/>
            <a:ext cx="7639050" cy="695325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543815" y="1581394"/>
            <a:ext cx="4201297" cy="6966010"/>
          </a:xfrm>
          <a:prstGeom prst="rect">
            <a:avLst/>
          </a:prstGeom>
          <a:solidFill>
            <a:srgbClr val="51566D"/>
          </a:solidFill>
          <a:ln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CA" b="1" u="sng" dirty="0">
                <a:solidFill>
                  <a:schemeClr val="bg2"/>
                </a:solidFill>
              </a:rPr>
              <a:t>Inversion Properties</a:t>
            </a:r>
          </a:p>
          <a:p>
            <a:pPr algn="ctr"/>
            <a:endParaRPr lang="en-CA" b="1" u="sng" baseline="30000" dirty="0">
              <a:solidFill>
                <a:schemeClr val="bg2"/>
              </a:solidFill>
            </a:endParaRPr>
          </a:p>
          <a:p>
            <a:r>
              <a:rPr lang="en-CA" sz="2000" b="1" dirty="0">
                <a:solidFill>
                  <a:schemeClr val="bg2"/>
                </a:solidFill>
              </a:rPr>
              <a:t>Massive Sulphide:  </a:t>
            </a:r>
          </a:p>
          <a:p>
            <a:pPr algn="r"/>
            <a:r>
              <a:rPr lang="en-CA" sz="2000" dirty="0">
                <a:solidFill>
                  <a:schemeClr val="bg2"/>
                </a:solidFill>
              </a:rPr>
              <a:t>0.9393x10</a:t>
            </a:r>
            <a:r>
              <a:rPr lang="en-CA" sz="2000" baseline="30000" dirty="0">
                <a:solidFill>
                  <a:schemeClr val="bg2"/>
                </a:solidFill>
              </a:rPr>
              <a:t>-4</a:t>
            </a:r>
            <a:r>
              <a:rPr lang="en-CA" sz="2000" dirty="0">
                <a:solidFill>
                  <a:schemeClr val="bg2"/>
                </a:solidFill>
              </a:rPr>
              <a:t> [SI] +/- 5%</a:t>
            </a:r>
          </a:p>
          <a:p>
            <a:r>
              <a:rPr lang="en-CA" sz="2000" b="1" dirty="0" err="1">
                <a:solidFill>
                  <a:schemeClr val="bg2"/>
                </a:solidFill>
              </a:rPr>
              <a:t>Stockwork</a:t>
            </a:r>
            <a:r>
              <a:rPr lang="en-CA" sz="2000" b="1" dirty="0">
                <a:solidFill>
                  <a:schemeClr val="bg2"/>
                </a:solidFill>
              </a:rPr>
              <a:t>:  </a:t>
            </a:r>
          </a:p>
          <a:p>
            <a:pPr algn="r"/>
            <a:r>
              <a:rPr lang="en-CA" sz="2000" dirty="0">
                <a:solidFill>
                  <a:schemeClr val="bg2"/>
                </a:solidFill>
              </a:rPr>
              <a:t>5.383x10</a:t>
            </a:r>
            <a:r>
              <a:rPr lang="en-CA" sz="2000" baseline="30000" dirty="0">
                <a:solidFill>
                  <a:schemeClr val="bg2"/>
                </a:solidFill>
              </a:rPr>
              <a:t>-3</a:t>
            </a:r>
            <a:r>
              <a:rPr lang="en-CA" sz="2000" dirty="0">
                <a:solidFill>
                  <a:schemeClr val="bg2"/>
                </a:solidFill>
              </a:rPr>
              <a:t> [SI] +/- 5%</a:t>
            </a:r>
          </a:p>
          <a:p>
            <a:r>
              <a:rPr lang="en-CA" sz="2000" b="1" dirty="0">
                <a:solidFill>
                  <a:schemeClr val="bg2"/>
                </a:solidFill>
              </a:rPr>
              <a:t>Altered Basalt:  </a:t>
            </a:r>
          </a:p>
          <a:p>
            <a:pPr algn="r"/>
            <a:r>
              <a:rPr lang="en-CA" sz="2000" dirty="0">
                <a:solidFill>
                  <a:schemeClr val="bg2"/>
                </a:solidFill>
              </a:rPr>
              <a:t>0.960x10</a:t>
            </a:r>
            <a:r>
              <a:rPr lang="en-CA" sz="2000" baseline="30000" dirty="0">
                <a:solidFill>
                  <a:schemeClr val="bg2"/>
                </a:solidFill>
              </a:rPr>
              <a:t>-2</a:t>
            </a:r>
            <a:r>
              <a:rPr lang="en-CA" sz="2000" dirty="0">
                <a:solidFill>
                  <a:schemeClr val="bg2"/>
                </a:solidFill>
              </a:rPr>
              <a:t> [SI] +/- 5%</a:t>
            </a:r>
            <a:endParaRPr lang="en-CA" sz="2000" b="1" dirty="0">
              <a:solidFill>
                <a:schemeClr val="bg2"/>
              </a:solidFill>
            </a:endParaRPr>
          </a:p>
          <a:p>
            <a:r>
              <a:rPr lang="en-CA" sz="2000" b="1" dirty="0">
                <a:solidFill>
                  <a:schemeClr val="bg2"/>
                </a:solidFill>
              </a:rPr>
              <a:t>Basalt:  </a:t>
            </a:r>
          </a:p>
          <a:p>
            <a:pPr algn="r"/>
            <a:r>
              <a:rPr lang="en-CA" sz="2000" dirty="0">
                <a:solidFill>
                  <a:schemeClr val="bg2"/>
                </a:solidFill>
              </a:rPr>
              <a:t>1.889x10</a:t>
            </a:r>
            <a:r>
              <a:rPr lang="en-CA" sz="2000" baseline="30000" dirty="0">
                <a:solidFill>
                  <a:schemeClr val="bg2"/>
                </a:solidFill>
              </a:rPr>
              <a:t>-2</a:t>
            </a:r>
            <a:r>
              <a:rPr lang="en-CA" sz="2000" dirty="0">
                <a:solidFill>
                  <a:schemeClr val="bg2"/>
                </a:solidFill>
              </a:rPr>
              <a:t> [SI] +/- 5%</a:t>
            </a:r>
          </a:p>
          <a:p>
            <a:pPr algn="ctr"/>
            <a:endParaRPr lang="en-CA" sz="2000" dirty="0">
              <a:solidFill>
                <a:schemeClr val="bg2"/>
              </a:solidFill>
            </a:endParaRPr>
          </a:p>
          <a:p>
            <a:pPr algn="ctr"/>
            <a:endParaRPr lang="en-CA" b="1" u="sng" baseline="30000" dirty="0">
              <a:solidFill>
                <a:schemeClr val="bg2"/>
              </a:solidFill>
            </a:endParaRPr>
          </a:p>
          <a:p>
            <a:pPr algn="ctr"/>
            <a:r>
              <a:rPr lang="en-CA" b="1" u="sng" dirty="0">
                <a:solidFill>
                  <a:schemeClr val="bg2"/>
                </a:solidFill>
              </a:rPr>
              <a:t>True Properties</a:t>
            </a:r>
          </a:p>
          <a:p>
            <a:pPr algn="ctr"/>
            <a:endParaRPr lang="en-CA" sz="2000" dirty="0">
              <a:solidFill>
                <a:schemeClr val="bg2"/>
              </a:solidFill>
            </a:endParaRPr>
          </a:p>
          <a:p>
            <a:r>
              <a:rPr lang="en-CA" sz="2000" b="1" dirty="0">
                <a:solidFill>
                  <a:schemeClr val="bg2"/>
                </a:solidFill>
              </a:rPr>
              <a:t>Massive Sulphide:  </a:t>
            </a:r>
          </a:p>
          <a:p>
            <a:pPr algn="r"/>
            <a:r>
              <a:rPr lang="en-CA" sz="2000" dirty="0">
                <a:solidFill>
                  <a:schemeClr val="bg2"/>
                </a:solidFill>
              </a:rPr>
              <a:t>1.0x10</a:t>
            </a:r>
            <a:r>
              <a:rPr lang="en-CA" sz="2000" baseline="30000" dirty="0">
                <a:solidFill>
                  <a:schemeClr val="bg2"/>
                </a:solidFill>
              </a:rPr>
              <a:t>-4</a:t>
            </a:r>
            <a:r>
              <a:rPr lang="en-CA" sz="2000" dirty="0">
                <a:solidFill>
                  <a:schemeClr val="bg2"/>
                </a:solidFill>
              </a:rPr>
              <a:t> [SI]</a:t>
            </a:r>
          </a:p>
          <a:p>
            <a:r>
              <a:rPr lang="en-CA" sz="2000" b="1" dirty="0" err="1">
                <a:solidFill>
                  <a:schemeClr val="bg2"/>
                </a:solidFill>
              </a:rPr>
              <a:t>Stockwork</a:t>
            </a:r>
            <a:r>
              <a:rPr lang="en-CA" sz="2000" b="1" dirty="0">
                <a:solidFill>
                  <a:schemeClr val="bg2"/>
                </a:solidFill>
              </a:rPr>
              <a:t>:  </a:t>
            </a:r>
          </a:p>
          <a:p>
            <a:pPr algn="r"/>
            <a:r>
              <a:rPr lang="en-CA" sz="2000" dirty="0">
                <a:solidFill>
                  <a:schemeClr val="bg2"/>
                </a:solidFill>
              </a:rPr>
              <a:t>5.0x10</a:t>
            </a:r>
            <a:r>
              <a:rPr lang="en-CA" sz="2000" baseline="30000" dirty="0">
                <a:solidFill>
                  <a:schemeClr val="bg2"/>
                </a:solidFill>
              </a:rPr>
              <a:t>-3</a:t>
            </a:r>
            <a:r>
              <a:rPr lang="en-CA" sz="2000" dirty="0">
                <a:solidFill>
                  <a:schemeClr val="bg2"/>
                </a:solidFill>
              </a:rPr>
              <a:t> [SI]</a:t>
            </a:r>
          </a:p>
          <a:p>
            <a:r>
              <a:rPr lang="en-CA" sz="2000" b="1" dirty="0">
                <a:solidFill>
                  <a:schemeClr val="bg2"/>
                </a:solidFill>
              </a:rPr>
              <a:t>Altered Basalt:  </a:t>
            </a:r>
          </a:p>
          <a:p>
            <a:pPr algn="r"/>
            <a:r>
              <a:rPr lang="en-CA" sz="2000" dirty="0">
                <a:solidFill>
                  <a:schemeClr val="bg2"/>
                </a:solidFill>
              </a:rPr>
              <a:t>1.0x10</a:t>
            </a:r>
            <a:r>
              <a:rPr lang="en-CA" sz="2000" baseline="30000" dirty="0">
                <a:solidFill>
                  <a:schemeClr val="bg2"/>
                </a:solidFill>
              </a:rPr>
              <a:t>-2</a:t>
            </a:r>
            <a:r>
              <a:rPr lang="en-CA" sz="2000" dirty="0">
                <a:solidFill>
                  <a:schemeClr val="bg2"/>
                </a:solidFill>
              </a:rPr>
              <a:t> [SI]</a:t>
            </a:r>
          </a:p>
          <a:p>
            <a:r>
              <a:rPr lang="en-CA" sz="2000" b="1" dirty="0">
                <a:solidFill>
                  <a:schemeClr val="bg2"/>
                </a:solidFill>
              </a:rPr>
              <a:t>Basalt:  </a:t>
            </a:r>
          </a:p>
          <a:p>
            <a:pPr algn="r"/>
            <a:r>
              <a:rPr lang="en-CA" sz="2000" dirty="0">
                <a:solidFill>
                  <a:schemeClr val="bg2"/>
                </a:solidFill>
              </a:rPr>
              <a:t>2.0x10</a:t>
            </a:r>
            <a:r>
              <a:rPr lang="en-CA" sz="2000" baseline="30000" dirty="0">
                <a:solidFill>
                  <a:schemeClr val="bg2"/>
                </a:solidFill>
              </a:rPr>
              <a:t>-2</a:t>
            </a:r>
            <a:r>
              <a:rPr lang="en-CA" sz="2000" dirty="0">
                <a:solidFill>
                  <a:schemeClr val="bg2"/>
                </a:solidFill>
              </a:rPr>
              <a:t> [SI]</a:t>
            </a:r>
          </a:p>
        </p:txBody>
      </p:sp>
    </p:spTree>
    <p:extLst>
      <p:ext uri="{BB962C8B-B14F-4D97-AF65-F5344CB8AC3E}">
        <p14:creationId xmlns:p14="http://schemas.microsoft.com/office/powerpoint/2010/main" val="1340990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30517" b="16798"/>
          <a:stretch/>
        </p:blipFill>
        <p:spPr>
          <a:xfrm>
            <a:off x="0" y="2950175"/>
            <a:ext cx="7586756" cy="6797075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 flipH="1">
            <a:off x="1371600" y="8919263"/>
            <a:ext cx="9378779" cy="0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1FCF2A1C-1781-4004-83AB-F1E4B24510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07" y="8108570"/>
            <a:ext cx="954417" cy="1533649"/>
          </a:xfrm>
          <a:prstGeom prst="rect">
            <a:avLst/>
          </a:prstGeom>
        </p:spPr>
      </p:pic>
      <p:sp>
        <p:nvSpPr>
          <p:cNvPr id="12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1371600" y="8984621"/>
            <a:ext cx="7684265" cy="390502"/>
          </a:xfrm>
        </p:spPr>
        <p:txBody>
          <a:bodyPr/>
          <a:lstStyle/>
          <a:p>
            <a:r>
              <a:rPr lang="en-US" dirty="0"/>
              <a:t>SMS modelling with surface geometry inversion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9675" y="2124308"/>
            <a:ext cx="2929447" cy="5652830"/>
          </a:xfrm>
          <a:prstGeom prst="rect">
            <a:avLst/>
          </a:prstGeom>
          <a:solidFill>
            <a:srgbClr val="51566D"/>
          </a:solidFill>
          <a:ln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CA" b="1" u="sng" dirty="0">
                <a:solidFill>
                  <a:schemeClr val="bg2"/>
                </a:solidFill>
              </a:rPr>
              <a:t>Results:</a:t>
            </a:r>
          </a:p>
          <a:p>
            <a:pPr algn="ctr"/>
            <a:endParaRPr lang="en-CA" sz="2000" b="1" u="sng" dirty="0">
              <a:solidFill>
                <a:schemeClr val="bg2"/>
              </a:solidFill>
            </a:endParaRPr>
          </a:p>
          <a:p>
            <a:r>
              <a:rPr lang="en-CA" sz="2000" b="1" dirty="0">
                <a:solidFill>
                  <a:schemeClr val="bg2"/>
                </a:solidFill>
              </a:rPr>
              <a:t>Massive Sulphide:  </a:t>
            </a:r>
            <a:endParaRPr lang="en-CA" sz="2000" dirty="0">
              <a:solidFill>
                <a:schemeClr val="bg2"/>
              </a:solidFill>
            </a:endParaRPr>
          </a:p>
          <a:p>
            <a:pPr algn="r"/>
            <a:r>
              <a:rPr lang="en-CA" sz="2000" dirty="0">
                <a:solidFill>
                  <a:schemeClr val="bg2"/>
                </a:solidFill>
              </a:rPr>
              <a:t>1.222 Mt  +/- (0.119/0.105) Mt</a:t>
            </a:r>
          </a:p>
          <a:p>
            <a:r>
              <a:rPr lang="en-CA" sz="2000" b="1" dirty="0" err="1">
                <a:solidFill>
                  <a:schemeClr val="bg2"/>
                </a:solidFill>
              </a:rPr>
              <a:t>Stockwork</a:t>
            </a:r>
            <a:r>
              <a:rPr lang="en-CA" sz="2000" b="1" dirty="0">
                <a:solidFill>
                  <a:schemeClr val="bg2"/>
                </a:solidFill>
              </a:rPr>
              <a:t>:  </a:t>
            </a:r>
            <a:endParaRPr lang="en-CA" sz="2000" dirty="0">
              <a:solidFill>
                <a:schemeClr val="bg2"/>
              </a:solidFill>
            </a:endParaRPr>
          </a:p>
          <a:p>
            <a:pPr algn="r"/>
            <a:r>
              <a:rPr lang="en-CA" sz="2000" dirty="0">
                <a:solidFill>
                  <a:schemeClr val="bg2"/>
                </a:solidFill>
              </a:rPr>
              <a:t>0.1932 Mt  +/- (0.0489/0.0477) Mt</a:t>
            </a:r>
            <a:endParaRPr lang="en-CA" sz="2000" baseline="30000" dirty="0">
              <a:solidFill>
                <a:schemeClr val="bg2"/>
              </a:solidFill>
            </a:endParaRPr>
          </a:p>
          <a:p>
            <a:pPr algn="ctr"/>
            <a:endParaRPr lang="en-CA" baseline="30000" dirty="0">
              <a:solidFill>
                <a:schemeClr val="bg2"/>
              </a:solidFill>
            </a:endParaRPr>
          </a:p>
          <a:p>
            <a:pPr algn="ctr"/>
            <a:r>
              <a:rPr lang="en-CA" b="1" u="sng" dirty="0">
                <a:solidFill>
                  <a:schemeClr val="bg2"/>
                </a:solidFill>
              </a:rPr>
              <a:t>True Values:</a:t>
            </a:r>
          </a:p>
          <a:p>
            <a:pPr algn="ctr"/>
            <a:endParaRPr lang="en-CA" sz="2000" b="1" u="sng" dirty="0">
              <a:solidFill>
                <a:schemeClr val="bg2"/>
              </a:solidFill>
            </a:endParaRPr>
          </a:p>
          <a:p>
            <a:r>
              <a:rPr lang="en-CA" sz="2000" b="1" dirty="0">
                <a:solidFill>
                  <a:schemeClr val="bg2"/>
                </a:solidFill>
              </a:rPr>
              <a:t>Massive Sulphide:  </a:t>
            </a:r>
            <a:endParaRPr lang="en-CA" sz="2000" dirty="0">
              <a:solidFill>
                <a:schemeClr val="bg2"/>
              </a:solidFill>
            </a:endParaRPr>
          </a:p>
          <a:p>
            <a:pPr algn="r"/>
            <a:r>
              <a:rPr lang="en-CA" sz="2000" dirty="0">
                <a:solidFill>
                  <a:schemeClr val="bg2"/>
                </a:solidFill>
              </a:rPr>
              <a:t>1.1845 Mt</a:t>
            </a:r>
          </a:p>
          <a:p>
            <a:r>
              <a:rPr lang="en-CA" sz="2000" b="1" dirty="0" err="1">
                <a:solidFill>
                  <a:schemeClr val="bg2"/>
                </a:solidFill>
              </a:rPr>
              <a:t>Stockwork</a:t>
            </a:r>
            <a:r>
              <a:rPr lang="en-CA" sz="2000" b="1" dirty="0">
                <a:solidFill>
                  <a:schemeClr val="bg2"/>
                </a:solidFill>
              </a:rPr>
              <a:t>:  </a:t>
            </a:r>
            <a:endParaRPr lang="en-CA" sz="2000" dirty="0">
              <a:solidFill>
                <a:schemeClr val="bg2"/>
              </a:solidFill>
            </a:endParaRPr>
          </a:p>
          <a:p>
            <a:pPr algn="r"/>
            <a:r>
              <a:rPr lang="en-CA" sz="2000" dirty="0">
                <a:solidFill>
                  <a:schemeClr val="bg2"/>
                </a:solidFill>
              </a:rPr>
              <a:t>0.1933 Mt</a:t>
            </a:r>
            <a:endParaRPr lang="en-CA" sz="2000" baseline="30000" dirty="0">
              <a:solidFill>
                <a:schemeClr val="bg2"/>
              </a:solidFill>
            </a:endParaRPr>
          </a:p>
          <a:p>
            <a:pPr algn="ctr"/>
            <a:endParaRPr lang="en-CA" dirty="0">
              <a:solidFill>
                <a:schemeClr val="bg2"/>
              </a:solidFill>
            </a:endParaRPr>
          </a:p>
          <a:p>
            <a:pPr algn="ctr"/>
            <a:endParaRPr lang="en-CA" dirty="0">
              <a:solidFill>
                <a:schemeClr val="bg2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44121" t="24209" r="23577" b="8587"/>
          <a:stretch/>
        </p:blipFill>
        <p:spPr>
          <a:xfrm>
            <a:off x="3624807" y="1818426"/>
            <a:ext cx="5749594" cy="672871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9538622" y="2124308"/>
            <a:ext cx="2929447" cy="5652830"/>
          </a:xfrm>
          <a:prstGeom prst="rect">
            <a:avLst/>
          </a:prstGeom>
          <a:solidFill>
            <a:srgbClr val="51566D"/>
          </a:solidFill>
          <a:ln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CA" b="1" u="sng" dirty="0">
                <a:solidFill>
                  <a:schemeClr val="bg2"/>
                </a:solidFill>
              </a:rPr>
              <a:t>Results:</a:t>
            </a:r>
          </a:p>
          <a:p>
            <a:pPr algn="ctr"/>
            <a:endParaRPr lang="en-CA" sz="2000" b="1" u="sng" dirty="0">
              <a:solidFill>
                <a:schemeClr val="bg2"/>
              </a:solidFill>
            </a:endParaRPr>
          </a:p>
          <a:p>
            <a:r>
              <a:rPr lang="en-CA" sz="2000" b="1" dirty="0">
                <a:solidFill>
                  <a:schemeClr val="bg2"/>
                </a:solidFill>
              </a:rPr>
              <a:t>Massive Sulphide:  </a:t>
            </a:r>
            <a:endParaRPr lang="en-CA" sz="2000" dirty="0">
              <a:solidFill>
                <a:schemeClr val="bg2"/>
              </a:solidFill>
            </a:endParaRPr>
          </a:p>
          <a:p>
            <a:pPr algn="r"/>
            <a:r>
              <a:rPr lang="en-CA" sz="2000" dirty="0">
                <a:solidFill>
                  <a:schemeClr val="bg2"/>
                </a:solidFill>
              </a:rPr>
              <a:t>0.2279 Mt  +/- (0.1701/0.1203) Mt</a:t>
            </a:r>
          </a:p>
          <a:p>
            <a:r>
              <a:rPr lang="en-CA" sz="2000" b="1" dirty="0" err="1">
                <a:solidFill>
                  <a:schemeClr val="bg2"/>
                </a:solidFill>
              </a:rPr>
              <a:t>Stockwork</a:t>
            </a:r>
            <a:r>
              <a:rPr lang="en-CA" sz="2000" b="1" dirty="0">
                <a:solidFill>
                  <a:schemeClr val="bg2"/>
                </a:solidFill>
              </a:rPr>
              <a:t>:  </a:t>
            </a:r>
            <a:endParaRPr lang="en-CA" sz="2000" dirty="0">
              <a:solidFill>
                <a:schemeClr val="bg2"/>
              </a:solidFill>
            </a:endParaRPr>
          </a:p>
          <a:p>
            <a:pPr algn="r"/>
            <a:r>
              <a:rPr lang="en-CA" sz="2000" dirty="0">
                <a:solidFill>
                  <a:schemeClr val="bg2"/>
                </a:solidFill>
              </a:rPr>
              <a:t>0.1956 Mt  +/- (0.0740/0.0629) Mt</a:t>
            </a:r>
            <a:endParaRPr lang="en-CA" sz="2000" baseline="30000" dirty="0">
              <a:solidFill>
                <a:schemeClr val="bg2"/>
              </a:solidFill>
            </a:endParaRPr>
          </a:p>
          <a:p>
            <a:pPr algn="ctr"/>
            <a:endParaRPr lang="en-CA" baseline="30000" dirty="0">
              <a:solidFill>
                <a:schemeClr val="bg2"/>
              </a:solidFill>
            </a:endParaRPr>
          </a:p>
          <a:p>
            <a:pPr algn="ctr"/>
            <a:r>
              <a:rPr lang="en-CA" b="1" u="sng" dirty="0">
                <a:solidFill>
                  <a:schemeClr val="bg2"/>
                </a:solidFill>
              </a:rPr>
              <a:t>True Values:</a:t>
            </a:r>
          </a:p>
          <a:p>
            <a:pPr algn="ctr"/>
            <a:endParaRPr lang="en-CA" sz="2000" b="1" u="sng" dirty="0">
              <a:solidFill>
                <a:schemeClr val="bg2"/>
              </a:solidFill>
            </a:endParaRPr>
          </a:p>
          <a:p>
            <a:r>
              <a:rPr lang="en-CA" sz="2000" b="1" dirty="0">
                <a:solidFill>
                  <a:schemeClr val="bg2"/>
                </a:solidFill>
              </a:rPr>
              <a:t>Massive Sulphide:  </a:t>
            </a:r>
            <a:endParaRPr lang="en-CA" sz="2000" dirty="0">
              <a:solidFill>
                <a:schemeClr val="bg2"/>
              </a:solidFill>
            </a:endParaRPr>
          </a:p>
          <a:p>
            <a:pPr algn="r"/>
            <a:r>
              <a:rPr lang="en-CA" sz="2000" dirty="0">
                <a:solidFill>
                  <a:schemeClr val="bg2"/>
                </a:solidFill>
              </a:rPr>
              <a:t>0.3252 Mt</a:t>
            </a:r>
          </a:p>
          <a:p>
            <a:r>
              <a:rPr lang="en-CA" sz="2000" b="1" dirty="0" err="1">
                <a:solidFill>
                  <a:schemeClr val="bg2"/>
                </a:solidFill>
              </a:rPr>
              <a:t>Stockwork</a:t>
            </a:r>
            <a:r>
              <a:rPr lang="en-CA" sz="2000" b="1" dirty="0">
                <a:solidFill>
                  <a:schemeClr val="bg2"/>
                </a:solidFill>
              </a:rPr>
              <a:t>:  </a:t>
            </a:r>
            <a:endParaRPr lang="en-CA" sz="2000" dirty="0">
              <a:solidFill>
                <a:schemeClr val="bg2"/>
              </a:solidFill>
            </a:endParaRPr>
          </a:p>
          <a:p>
            <a:pPr algn="r"/>
            <a:r>
              <a:rPr lang="en-CA" sz="2000" dirty="0">
                <a:solidFill>
                  <a:schemeClr val="bg2"/>
                </a:solidFill>
              </a:rPr>
              <a:t>0.2483Mt</a:t>
            </a:r>
            <a:endParaRPr lang="en-CA" sz="2000" baseline="30000" dirty="0">
              <a:solidFill>
                <a:schemeClr val="bg2"/>
              </a:solidFill>
            </a:endParaRPr>
          </a:p>
          <a:p>
            <a:pPr algn="ctr"/>
            <a:endParaRPr lang="en-CA" dirty="0">
              <a:solidFill>
                <a:schemeClr val="bg2"/>
              </a:solidFill>
            </a:endParaRPr>
          </a:p>
          <a:p>
            <a:pPr algn="ctr"/>
            <a:endParaRPr lang="en-CA" dirty="0">
              <a:solidFill>
                <a:schemeClr val="bg2"/>
              </a:solidFill>
            </a:endParaRPr>
          </a:p>
        </p:txBody>
      </p:sp>
      <p:sp>
        <p:nvSpPr>
          <p:cNvPr id="3" name="Left Brace 2"/>
          <p:cNvSpPr/>
          <p:nvPr/>
        </p:nvSpPr>
        <p:spPr>
          <a:xfrm>
            <a:off x="5017810" y="1977127"/>
            <a:ext cx="580767" cy="1692876"/>
          </a:xfrm>
          <a:prstGeom prst="leftBrac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Left Brace 15"/>
          <p:cNvSpPr/>
          <p:nvPr/>
        </p:nvSpPr>
        <p:spPr>
          <a:xfrm rot="10800000">
            <a:off x="8623749" y="3395405"/>
            <a:ext cx="580767" cy="1692876"/>
          </a:xfrm>
          <a:prstGeom prst="leftBrac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6" name="Straight Arrow Connector 5"/>
          <p:cNvCxnSpPr>
            <a:stCxn id="3" idx="1"/>
          </p:cNvCxnSpPr>
          <p:nvPr/>
        </p:nvCxnSpPr>
        <p:spPr>
          <a:xfrm flipH="1">
            <a:off x="3793378" y="2823565"/>
            <a:ext cx="122443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6" idx="1"/>
          </p:cNvCxnSpPr>
          <p:nvPr/>
        </p:nvCxnSpPr>
        <p:spPr>
          <a:xfrm>
            <a:off x="9204516" y="4241843"/>
            <a:ext cx="16422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itle 1">
            <a:extLst>
              <a:ext uri="{FF2B5EF4-FFF2-40B4-BE49-F238E27FC236}">
                <a16:creationId xmlns:a16="http://schemas.microsoft.com/office/drawing/2014/main" id="{08C0C3D5-1F53-49BB-A519-21A9C895C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30" y="761992"/>
            <a:ext cx="11718345" cy="1642006"/>
          </a:xfrm>
        </p:spPr>
        <p:txBody>
          <a:bodyPr/>
          <a:lstStyle/>
          <a:p>
            <a:r>
              <a:rPr lang="en-CA" dirty="0"/>
              <a:t>Complex target example</a:t>
            </a:r>
          </a:p>
        </p:txBody>
      </p:sp>
    </p:spTree>
    <p:extLst>
      <p:ext uri="{BB962C8B-B14F-4D97-AF65-F5344CB8AC3E}">
        <p14:creationId xmlns:p14="http://schemas.microsoft.com/office/powerpoint/2010/main" val="30488807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30517" b="16798"/>
          <a:stretch/>
        </p:blipFill>
        <p:spPr>
          <a:xfrm>
            <a:off x="0" y="2950175"/>
            <a:ext cx="7586756" cy="67970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conclusion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1371600" y="8919263"/>
            <a:ext cx="9378779" cy="0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1FCF2A1C-1781-4004-83AB-F1E4B24510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07" y="8108570"/>
            <a:ext cx="954417" cy="1533649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15"/>
          </p:nvPr>
        </p:nvSpPr>
        <p:spPr>
          <a:xfrm>
            <a:off x="1594150" y="2874692"/>
            <a:ext cx="9814911" cy="3534986"/>
          </a:xfrm>
          <a:solidFill>
            <a:schemeClr val="accent6">
              <a:alpha val="72000"/>
            </a:schemeClr>
          </a:solidFill>
        </p:spPr>
        <p:txBody>
          <a:bodyPr/>
          <a:lstStyle/>
          <a:p>
            <a:r>
              <a:rPr lang="en-CA" dirty="0"/>
              <a:t>Magnetic inversion with surface meshes provide an effective tool for modelling the sub-surface geometry of SMS deposits. </a:t>
            </a:r>
          </a:p>
          <a:p>
            <a:endParaRPr lang="en-CA" dirty="0"/>
          </a:p>
          <a:p>
            <a:r>
              <a:rPr lang="en-CA" dirty="0"/>
              <a:t>Some prior information is needed, but much more efficient than extensive drilling. 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1371600" y="8984621"/>
            <a:ext cx="7684265" cy="390502"/>
          </a:xfrm>
        </p:spPr>
        <p:txBody>
          <a:bodyPr/>
          <a:lstStyle/>
          <a:p>
            <a:r>
              <a:rPr lang="en-US" dirty="0"/>
              <a:t>SMS modelling with surface geometry inversion</a:t>
            </a:r>
          </a:p>
        </p:txBody>
      </p:sp>
    </p:spTree>
    <p:extLst>
      <p:ext uri="{BB962C8B-B14F-4D97-AF65-F5344CB8AC3E}">
        <p14:creationId xmlns:p14="http://schemas.microsoft.com/office/powerpoint/2010/main" val="22777156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30517" b="16798"/>
          <a:stretch/>
        </p:blipFill>
        <p:spPr>
          <a:xfrm>
            <a:off x="0" y="2950175"/>
            <a:ext cx="7586756" cy="67970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Questions?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1371600" y="8919263"/>
            <a:ext cx="9378779" cy="0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1FCF2A1C-1781-4004-83AB-F1E4B24510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07" y="8108570"/>
            <a:ext cx="954417" cy="1533649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15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1371600" y="8984621"/>
            <a:ext cx="7684265" cy="390502"/>
          </a:xfrm>
        </p:spPr>
        <p:txBody>
          <a:bodyPr/>
          <a:lstStyle/>
          <a:p>
            <a:r>
              <a:rPr lang="en-US" dirty="0"/>
              <a:t>SMS modelling with surface geometry inversion</a:t>
            </a:r>
          </a:p>
        </p:txBody>
      </p:sp>
    </p:spTree>
    <p:extLst>
      <p:ext uri="{BB962C8B-B14F-4D97-AF65-F5344CB8AC3E}">
        <p14:creationId xmlns:p14="http://schemas.microsoft.com/office/powerpoint/2010/main" val="22170286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30517" b="16798"/>
          <a:stretch/>
        </p:blipFill>
        <p:spPr>
          <a:xfrm>
            <a:off x="0" y="2950175"/>
            <a:ext cx="7586756" cy="67970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Motivation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1371600" y="8919263"/>
            <a:ext cx="9378779" cy="0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1FCF2A1C-1781-4004-83AB-F1E4B24510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07" y="8108570"/>
            <a:ext cx="954417" cy="1533649"/>
          </a:xfrm>
          <a:prstGeom prst="rect">
            <a:avLst/>
          </a:prstGeom>
        </p:spPr>
      </p:pic>
      <p:sp>
        <p:nvSpPr>
          <p:cNvPr id="1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1371600" y="8984621"/>
            <a:ext cx="7684265" cy="390502"/>
          </a:xfrm>
        </p:spPr>
        <p:txBody>
          <a:bodyPr/>
          <a:lstStyle/>
          <a:p>
            <a:r>
              <a:rPr lang="en-US" dirty="0"/>
              <a:t>Improving tonnage estimates with surface geometry inversion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8181415" y="2490323"/>
            <a:ext cx="3631644" cy="5419217"/>
          </a:xfrm>
          <a:noFill/>
        </p:spPr>
        <p:txBody>
          <a:bodyPr/>
          <a:lstStyle/>
          <a:p>
            <a:r>
              <a:rPr lang="en-CA" sz="3200" dirty="0"/>
              <a:t>Why do we care about seafloor massive sulphide deposit?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788A1C-0E62-4754-A409-A59AAA2CEC9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0240"/>
          <a:stretch/>
        </p:blipFill>
        <p:spPr>
          <a:xfrm>
            <a:off x="390525" y="2490324"/>
            <a:ext cx="7684265" cy="5419216"/>
          </a:xfrm>
          <a:prstGeom prst="rect">
            <a:avLst/>
          </a:prstGeom>
          <a:ln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146E34F-1419-44A8-89DE-AFA0ACD9F866}"/>
              </a:ext>
            </a:extLst>
          </p:cNvPr>
          <p:cNvSpPr txBox="1"/>
          <p:nvPr/>
        </p:nvSpPr>
        <p:spPr>
          <a:xfrm>
            <a:off x="7012847" y="7909540"/>
            <a:ext cx="163585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50" dirty="0">
                <a:solidFill>
                  <a:schemeClr val="accent4"/>
                </a:solidFill>
              </a:rPr>
              <a:t>Nautilus Minerals</a:t>
            </a:r>
          </a:p>
        </p:txBody>
      </p:sp>
    </p:spTree>
    <p:extLst>
      <p:ext uri="{BB962C8B-B14F-4D97-AF65-F5344CB8AC3E}">
        <p14:creationId xmlns:p14="http://schemas.microsoft.com/office/powerpoint/2010/main" val="27121687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30517" b="16798"/>
          <a:stretch/>
        </p:blipFill>
        <p:spPr>
          <a:xfrm>
            <a:off x="0" y="2950175"/>
            <a:ext cx="7586756" cy="67970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motivation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1371600" y="8919263"/>
            <a:ext cx="9378779" cy="0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1FCF2A1C-1781-4004-83AB-F1E4B24510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07" y="8108570"/>
            <a:ext cx="954417" cy="1533649"/>
          </a:xfrm>
          <a:prstGeom prst="rect">
            <a:avLst/>
          </a:prstGeom>
        </p:spPr>
      </p:pic>
      <p:sp>
        <p:nvSpPr>
          <p:cNvPr id="12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1371600" y="8984621"/>
            <a:ext cx="7684265" cy="390502"/>
          </a:xfrm>
        </p:spPr>
        <p:txBody>
          <a:bodyPr/>
          <a:lstStyle/>
          <a:p>
            <a:r>
              <a:rPr lang="en-US" dirty="0"/>
              <a:t>SMS modelling with surface geometry inversion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70E8B1-D3B0-4D51-A1B6-F4F8879311D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486" b="5118"/>
          <a:stretch/>
        </p:blipFill>
        <p:spPr>
          <a:xfrm>
            <a:off x="1371600" y="2134020"/>
            <a:ext cx="7801306" cy="66518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373135D-DB98-4DD5-8AFB-542C6D942747}"/>
              </a:ext>
            </a:extLst>
          </p:cNvPr>
          <p:cNvSpPr txBox="1"/>
          <p:nvPr/>
        </p:nvSpPr>
        <p:spPr>
          <a:xfrm>
            <a:off x="7852008" y="8547136"/>
            <a:ext cx="163585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50" dirty="0">
                <a:solidFill>
                  <a:schemeClr val="accent4"/>
                </a:solidFill>
              </a:rPr>
              <a:t>Jamieson et. al, 2014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E54D3F-2C3E-4DA1-B1A8-88A40FD6091B}"/>
              </a:ext>
            </a:extLst>
          </p:cNvPr>
          <p:cNvSpPr txBox="1"/>
          <p:nvPr/>
        </p:nvSpPr>
        <p:spPr>
          <a:xfrm>
            <a:off x="9576083" y="3246120"/>
            <a:ext cx="2795355" cy="3693319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accent4"/>
                </a:solidFill>
              </a:rPr>
              <a:t>Fe            23.6 w.t.%</a:t>
            </a:r>
          </a:p>
          <a:p>
            <a:endParaRPr lang="en-CA" dirty="0">
              <a:solidFill>
                <a:schemeClr val="accent4"/>
              </a:solidFill>
            </a:endParaRPr>
          </a:p>
          <a:p>
            <a:r>
              <a:rPr lang="en-CA" dirty="0">
                <a:solidFill>
                  <a:schemeClr val="accent4"/>
                </a:solidFill>
              </a:rPr>
              <a:t>Zn            11.7 w.t.%</a:t>
            </a:r>
          </a:p>
          <a:p>
            <a:endParaRPr lang="en-CA" dirty="0">
              <a:solidFill>
                <a:schemeClr val="accent4"/>
              </a:solidFill>
            </a:endParaRPr>
          </a:p>
          <a:p>
            <a:r>
              <a:rPr lang="en-CA" dirty="0">
                <a:solidFill>
                  <a:schemeClr val="accent4"/>
                </a:solidFill>
              </a:rPr>
              <a:t>Cu              4.3 w.t.%</a:t>
            </a:r>
          </a:p>
          <a:p>
            <a:endParaRPr lang="en-CA" dirty="0">
              <a:solidFill>
                <a:schemeClr val="accent4"/>
              </a:solidFill>
            </a:endParaRPr>
          </a:p>
          <a:p>
            <a:r>
              <a:rPr lang="en-CA" dirty="0">
                <a:solidFill>
                  <a:schemeClr val="accent4"/>
                </a:solidFill>
              </a:rPr>
              <a:t>Ag              143 ppm</a:t>
            </a:r>
          </a:p>
          <a:p>
            <a:endParaRPr lang="en-CA" dirty="0">
              <a:solidFill>
                <a:schemeClr val="accent4"/>
              </a:solidFill>
            </a:endParaRPr>
          </a:p>
          <a:p>
            <a:r>
              <a:rPr lang="en-CA" dirty="0">
                <a:solidFill>
                  <a:schemeClr val="accent4"/>
                </a:solidFill>
              </a:rPr>
              <a:t>Au             1.2 w.t.%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9C55B1-7BA9-40AF-AB32-50C65285D18D}"/>
              </a:ext>
            </a:extLst>
          </p:cNvPr>
          <p:cNvSpPr txBox="1"/>
          <p:nvPr/>
        </p:nvSpPr>
        <p:spPr>
          <a:xfrm>
            <a:off x="10844522" y="6939439"/>
            <a:ext cx="163585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50" dirty="0" err="1">
                <a:solidFill>
                  <a:schemeClr val="accent4"/>
                </a:solidFill>
              </a:rPr>
              <a:t>Herzig</a:t>
            </a:r>
            <a:r>
              <a:rPr lang="en-CA" sz="1050" dirty="0">
                <a:solidFill>
                  <a:schemeClr val="accent4"/>
                </a:solidFill>
              </a:rPr>
              <a:t> &amp; Hannington 1995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37B43B-0B44-4578-B6C1-C7D79A722B6C}"/>
              </a:ext>
            </a:extLst>
          </p:cNvPr>
          <p:cNvSpPr txBox="1"/>
          <p:nvPr/>
        </p:nvSpPr>
        <p:spPr>
          <a:xfrm>
            <a:off x="9487861" y="2754305"/>
            <a:ext cx="118872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>
                <a:solidFill>
                  <a:schemeClr val="accent4"/>
                </a:solidFill>
              </a:rPr>
              <a:t>Grades</a:t>
            </a:r>
          </a:p>
        </p:txBody>
      </p:sp>
    </p:spTree>
    <p:extLst>
      <p:ext uri="{BB962C8B-B14F-4D97-AF65-F5344CB8AC3E}">
        <p14:creationId xmlns:p14="http://schemas.microsoft.com/office/powerpoint/2010/main" val="12289548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30517" b="16798"/>
          <a:stretch/>
        </p:blipFill>
        <p:spPr>
          <a:xfrm>
            <a:off x="0" y="2950175"/>
            <a:ext cx="7586756" cy="67970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Motivation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1371600" y="8919263"/>
            <a:ext cx="9378779" cy="0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1FCF2A1C-1781-4004-83AB-F1E4B24510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07" y="8108570"/>
            <a:ext cx="954417" cy="1533649"/>
          </a:xfrm>
          <a:prstGeom prst="rect">
            <a:avLst/>
          </a:prstGeom>
        </p:spPr>
      </p:pic>
      <p:sp>
        <p:nvSpPr>
          <p:cNvPr id="1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1371600" y="8984621"/>
            <a:ext cx="7684265" cy="390502"/>
          </a:xfrm>
        </p:spPr>
        <p:txBody>
          <a:bodyPr/>
          <a:lstStyle/>
          <a:p>
            <a:r>
              <a:rPr lang="en-US" dirty="0"/>
              <a:t>Improving tonnage estimates with surface geometry inversion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4892A0C-B1DE-4483-972D-10687665C944}"/>
              </a:ext>
            </a:extLst>
          </p:cNvPr>
          <p:cNvSpPr>
            <a:spLocks noGrp="1"/>
          </p:cNvSpPr>
          <p:nvPr>
            <p:ph sz="half" idx="15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8A6614-63A0-49E7-96B0-9503847F9D9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879" t="19053" r="1550" b="20260"/>
          <a:stretch/>
        </p:blipFill>
        <p:spPr>
          <a:xfrm>
            <a:off x="762032" y="2414124"/>
            <a:ext cx="11256885" cy="443883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CB289C9-7BA5-4585-AE14-F8B1A6484FEA}"/>
              </a:ext>
            </a:extLst>
          </p:cNvPr>
          <p:cNvSpPr txBox="1"/>
          <p:nvPr/>
        </p:nvSpPr>
        <p:spPr>
          <a:xfrm>
            <a:off x="7748756" y="6831759"/>
            <a:ext cx="4866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 err="1">
                <a:solidFill>
                  <a:schemeClr val="accent4"/>
                </a:solidFill>
              </a:rPr>
              <a:t>Solwara</a:t>
            </a:r>
            <a:r>
              <a:rPr lang="en-CA" sz="2800" dirty="0">
                <a:solidFill>
                  <a:schemeClr val="accent4"/>
                </a:solidFill>
              </a:rPr>
              <a:t> 1, Nautilus Minerals</a:t>
            </a:r>
          </a:p>
        </p:txBody>
      </p:sp>
    </p:spTree>
    <p:extLst>
      <p:ext uri="{BB962C8B-B14F-4D97-AF65-F5344CB8AC3E}">
        <p14:creationId xmlns:p14="http://schemas.microsoft.com/office/powerpoint/2010/main" val="9598905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30517" b="16798"/>
          <a:stretch/>
        </p:blipFill>
        <p:spPr>
          <a:xfrm>
            <a:off x="0" y="2950175"/>
            <a:ext cx="7586756" cy="679707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5382" y="2585980"/>
            <a:ext cx="12398718" cy="541755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Modelling seafloor massive sulphide deposits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1371600" y="8919263"/>
            <a:ext cx="9378779" cy="0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1FCF2A1C-1781-4004-83AB-F1E4B24510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07" y="8108570"/>
            <a:ext cx="954417" cy="1533649"/>
          </a:xfrm>
          <a:prstGeom prst="rect">
            <a:avLst/>
          </a:prstGeom>
        </p:spPr>
      </p:pic>
      <p:sp>
        <p:nvSpPr>
          <p:cNvPr id="12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1371600" y="8984621"/>
            <a:ext cx="7684265" cy="390502"/>
          </a:xfrm>
        </p:spPr>
        <p:txBody>
          <a:bodyPr/>
          <a:lstStyle/>
          <a:p>
            <a:r>
              <a:rPr lang="en-US" dirty="0"/>
              <a:t>SMS modelling with surface geometry inversion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365E9C-7194-4714-9C33-158A11E3B2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525" y="2975170"/>
            <a:ext cx="12271067" cy="4786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20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30517" b="16798"/>
          <a:stretch/>
        </p:blipFill>
        <p:spPr>
          <a:xfrm>
            <a:off x="0" y="2950175"/>
            <a:ext cx="7586756" cy="679707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5382" y="2585980"/>
            <a:ext cx="12398718" cy="541755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Modelling seafloor massive sulphide deposits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1371600" y="8919263"/>
            <a:ext cx="9378779" cy="0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1FCF2A1C-1781-4004-83AB-F1E4B24510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07" y="8108570"/>
            <a:ext cx="954417" cy="1533649"/>
          </a:xfrm>
          <a:prstGeom prst="rect">
            <a:avLst/>
          </a:prstGeom>
        </p:spPr>
      </p:pic>
      <p:sp>
        <p:nvSpPr>
          <p:cNvPr id="12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1371600" y="8984621"/>
            <a:ext cx="7684265" cy="390502"/>
          </a:xfrm>
        </p:spPr>
        <p:txBody>
          <a:bodyPr/>
          <a:lstStyle/>
          <a:p>
            <a:r>
              <a:rPr lang="en-US" dirty="0"/>
              <a:t>SMS modelling with surface geometry inversion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365E9C-7194-4714-9C33-158A11E3B2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525" y="2975170"/>
            <a:ext cx="12271067" cy="4786268"/>
          </a:xfrm>
          <a:prstGeom prst="rect">
            <a:avLst/>
          </a:pr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07CC830D-31E0-465E-8654-992E18B9B206}"/>
              </a:ext>
            </a:extLst>
          </p:cNvPr>
          <p:cNvSpPr/>
          <p:nvPr/>
        </p:nvSpPr>
        <p:spPr>
          <a:xfrm>
            <a:off x="6949440" y="3775710"/>
            <a:ext cx="4632960" cy="2244090"/>
          </a:xfrm>
          <a:custGeom>
            <a:avLst/>
            <a:gdLst>
              <a:gd name="connsiteX0" fmla="*/ 0 w 4632960"/>
              <a:gd name="connsiteY0" fmla="*/ 1249680 h 2244090"/>
              <a:gd name="connsiteX1" fmla="*/ 929640 w 4632960"/>
              <a:gd name="connsiteY1" fmla="*/ 1238250 h 2244090"/>
              <a:gd name="connsiteX2" fmla="*/ 1017270 w 4632960"/>
              <a:gd name="connsiteY2" fmla="*/ 1310640 h 2244090"/>
              <a:gd name="connsiteX3" fmla="*/ 735330 w 4632960"/>
              <a:gd name="connsiteY3" fmla="*/ 1428750 h 2244090"/>
              <a:gd name="connsiteX4" fmla="*/ 1158240 w 4632960"/>
              <a:gd name="connsiteY4" fmla="*/ 1725930 h 2244090"/>
              <a:gd name="connsiteX5" fmla="*/ 1501140 w 4632960"/>
              <a:gd name="connsiteY5" fmla="*/ 2244090 h 2244090"/>
              <a:gd name="connsiteX6" fmla="*/ 1866900 w 4632960"/>
              <a:gd name="connsiteY6" fmla="*/ 2145030 h 2244090"/>
              <a:gd name="connsiteX7" fmla="*/ 2331720 w 4632960"/>
              <a:gd name="connsiteY7" fmla="*/ 1596390 h 2244090"/>
              <a:gd name="connsiteX8" fmla="*/ 2979420 w 4632960"/>
              <a:gd name="connsiteY8" fmla="*/ 1261110 h 2244090"/>
              <a:gd name="connsiteX9" fmla="*/ 3131820 w 4632960"/>
              <a:gd name="connsiteY9" fmla="*/ 1234440 h 2244090"/>
              <a:gd name="connsiteX10" fmla="*/ 3368040 w 4632960"/>
              <a:gd name="connsiteY10" fmla="*/ 1127760 h 2244090"/>
              <a:gd name="connsiteX11" fmla="*/ 3105150 w 4632960"/>
              <a:gd name="connsiteY11" fmla="*/ 1021080 h 2244090"/>
              <a:gd name="connsiteX12" fmla="*/ 2865120 w 4632960"/>
              <a:gd name="connsiteY12" fmla="*/ 1013460 h 2244090"/>
              <a:gd name="connsiteX13" fmla="*/ 2975610 w 4632960"/>
              <a:gd name="connsiteY13" fmla="*/ 929640 h 2244090"/>
              <a:gd name="connsiteX14" fmla="*/ 4632960 w 4632960"/>
              <a:gd name="connsiteY14" fmla="*/ 941070 h 2244090"/>
              <a:gd name="connsiteX15" fmla="*/ 3470910 w 4632960"/>
              <a:gd name="connsiteY15" fmla="*/ 407670 h 2244090"/>
              <a:gd name="connsiteX16" fmla="*/ 3261360 w 4632960"/>
              <a:gd name="connsiteY16" fmla="*/ 518160 h 2244090"/>
              <a:gd name="connsiteX17" fmla="*/ 2773680 w 4632960"/>
              <a:gd name="connsiteY17" fmla="*/ 514350 h 2244090"/>
              <a:gd name="connsiteX18" fmla="*/ 2545080 w 4632960"/>
              <a:gd name="connsiteY18" fmla="*/ 304800 h 2244090"/>
              <a:gd name="connsiteX19" fmla="*/ 2080260 w 4632960"/>
              <a:gd name="connsiteY19" fmla="*/ 308610 h 2244090"/>
              <a:gd name="connsiteX20" fmla="*/ 1878330 w 4632960"/>
              <a:gd name="connsiteY20" fmla="*/ 403860 h 2244090"/>
              <a:gd name="connsiteX21" fmla="*/ 1623060 w 4632960"/>
              <a:gd name="connsiteY21" fmla="*/ 316230 h 2244090"/>
              <a:gd name="connsiteX22" fmla="*/ 1520190 w 4632960"/>
              <a:gd name="connsiteY22" fmla="*/ 11430 h 2244090"/>
              <a:gd name="connsiteX23" fmla="*/ 1268730 w 4632960"/>
              <a:gd name="connsiteY23" fmla="*/ 0 h 2244090"/>
              <a:gd name="connsiteX24" fmla="*/ 1169670 w 4632960"/>
              <a:gd name="connsiteY24" fmla="*/ 213360 h 2244090"/>
              <a:gd name="connsiteX25" fmla="*/ 933450 w 4632960"/>
              <a:gd name="connsiteY25" fmla="*/ 415290 h 2244090"/>
              <a:gd name="connsiteX26" fmla="*/ 704850 w 4632960"/>
              <a:gd name="connsiteY26" fmla="*/ 407670 h 2244090"/>
              <a:gd name="connsiteX27" fmla="*/ 476250 w 4632960"/>
              <a:gd name="connsiteY27" fmla="*/ 514350 h 2244090"/>
              <a:gd name="connsiteX28" fmla="*/ 0 w 4632960"/>
              <a:gd name="connsiteY28" fmla="*/ 1249680 h 2244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632960" h="2244090">
                <a:moveTo>
                  <a:pt x="0" y="1249680"/>
                </a:moveTo>
                <a:lnTo>
                  <a:pt x="929640" y="1238250"/>
                </a:lnTo>
                <a:lnTo>
                  <a:pt x="1017270" y="1310640"/>
                </a:lnTo>
                <a:lnTo>
                  <a:pt x="735330" y="1428750"/>
                </a:lnTo>
                <a:lnTo>
                  <a:pt x="1158240" y="1725930"/>
                </a:lnTo>
                <a:lnTo>
                  <a:pt x="1501140" y="2244090"/>
                </a:lnTo>
                <a:lnTo>
                  <a:pt x="1866900" y="2145030"/>
                </a:lnTo>
                <a:lnTo>
                  <a:pt x="2331720" y="1596390"/>
                </a:lnTo>
                <a:lnTo>
                  <a:pt x="2979420" y="1261110"/>
                </a:lnTo>
                <a:lnTo>
                  <a:pt x="3131820" y="1234440"/>
                </a:lnTo>
                <a:lnTo>
                  <a:pt x="3368040" y="1127760"/>
                </a:lnTo>
                <a:lnTo>
                  <a:pt x="3105150" y="1021080"/>
                </a:lnTo>
                <a:lnTo>
                  <a:pt x="2865120" y="1013460"/>
                </a:lnTo>
                <a:lnTo>
                  <a:pt x="2975610" y="929640"/>
                </a:lnTo>
                <a:lnTo>
                  <a:pt x="4632960" y="941070"/>
                </a:lnTo>
                <a:lnTo>
                  <a:pt x="3470910" y="407670"/>
                </a:lnTo>
                <a:lnTo>
                  <a:pt x="3261360" y="518160"/>
                </a:lnTo>
                <a:lnTo>
                  <a:pt x="2773680" y="514350"/>
                </a:lnTo>
                <a:lnTo>
                  <a:pt x="2545080" y="304800"/>
                </a:lnTo>
                <a:lnTo>
                  <a:pt x="2080260" y="308610"/>
                </a:lnTo>
                <a:lnTo>
                  <a:pt x="1878330" y="403860"/>
                </a:lnTo>
                <a:lnTo>
                  <a:pt x="1623060" y="316230"/>
                </a:lnTo>
                <a:lnTo>
                  <a:pt x="1520190" y="11430"/>
                </a:lnTo>
                <a:lnTo>
                  <a:pt x="1268730" y="0"/>
                </a:lnTo>
                <a:lnTo>
                  <a:pt x="1169670" y="213360"/>
                </a:lnTo>
                <a:lnTo>
                  <a:pt x="933450" y="415290"/>
                </a:lnTo>
                <a:lnTo>
                  <a:pt x="704850" y="407670"/>
                </a:lnTo>
                <a:lnTo>
                  <a:pt x="476250" y="514350"/>
                </a:lnTo>
                <a:lnTo>
                  <a:pt x="0" y="1249680"/>
                </a:lnTo>
                <a:close/>
              </a:path>
            </a:pathLst>
          </a:custGeom>
          <a:noFill/>
          <a:ln w="57150">
            <a:solidFill>
              <a:schemeClr val="accent6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FBADEA5D-EE3A-47DF-ABE0-2537960237E7}"/>
              </a:ext>
            </a:extLst>
          </p:cNvPr>
          <p:cNvSpPr/>
          <p:nvPr/>
        </p:nvSpPr>
        <p:spPr>
          <a:xfrm>
            <a:off x="9387840" y="5063490"/>
            <a:ext cx="785031" cy="2236470"/>
          </a:xfrm>
          <a:custGeom>
            <a:avLst/>
            <a:gdLst>
              <a:gd name="connsiteX0" fmla="*/ 666750 w 785031"/>
              <a:gd name="connsiteY0" fmla="*/ 0 h 2236470"/>
              <a:gd name="connsiteX1" fmla="*/ 689610 w 785031"/>
              <a:gd name="connsiteY1" fmla="*/ 11430 h 2236470"/>
              <a:gd name="connsiteX2" fmla="*/ 723900 w 785031"/>
              <a:gd name="connsiteY2" fmla="*/ 45720 h 2236470"/>
              <a:gd name="connsiteX3" fmla="*/ 735330 w 785031"/>
              <a:gd name="connsiteY3" fmla="*/ 57150 h 2236470"/>
              <a:gd name="connsiteX4" fmla="*/ 742950 w 785031"/>
              <a:gd name="connsiteY4" fmla="*/ 68580 h 2236470"/>
              <a:gd name="connsiteX5" fmla="*/ 762000 w 785031"/>
              <a:gd name="connsiteY5" fmla="*/ 91440 h 2236470"/>
              <a:gd name="connsiteX6" fmla="*/ 765810 w 785031"/>
              <a:gd name="connsiteY6" fmla="*/ 102870 h 2236470"/>
              <a:gd name="connsiteX7" fmla="*/ 773430 w 785031"/>
              <a:gd name="connsiteY7" fmla="*/ 121920 h 2236470"/>
              <a:gd name="connsiteX8" fmla="*/ 777240 w 785031"/>
              <a:gd name="connsiteY8" fmla="*/ 152400 h 2236470"/>
              <a:gd name="connsiteX9" fmla="*/ 784860 w 785031"/>
              <a:gd name="connsiteY9" fmla="*/ 190500 h 2236470"/>
              <a:gd name="connsiteX10" fmla="*/ 781050 w 785031"/>
              <a:gd name="connsiteY10" fmla="*/ 266700 h 2236470"/>
              <a:gd name="connsiteX11" fmla="*/ 769620 w 785031"/>
              <a:gd name="connsiteY11" fmla="*/ 293370 h 2236470"/>
              <a:gd name="connsiteX12" fmla="*/ 765810 w 785031"/>
              <a:gd name="connsiteY12" fmla="*/ 304800 h 2236470"/>
              <a:gd name="connsiteX13" fmla="*/ 754380 w 785031"/>
              <a:gd name="connsiteY13" fmla="*/ 316230 h 2236470"/>
              <a:gd name="connsiteX14" fmla="*/ 739140 w 785031"/>
              <a:gd name="connsiteY14" fmla="*/ 339090 h 2236470"/>
              <a:gd name="connsiteX15" fmla="*/ 731520 w 785031"/>
              <a:gd name="connsiteY15" fmla="*/ 350520 h 2236470"/>
              <a:gd name="connsiteX16" fmla="*/ 701040 w 785031"/>
              <a:gd name="connsiteY16" fmla="*/ 388620 h 2236470"/>
              <a:gd name="connsiteX17" fmla="*/ 689610 w 785031"/>
              <a:gd name="connsiteY17" fmla="*/ 400050 h 2236470"/>
              <a:gd name="connsiteX18" fmla="*/ 678180 w 785031"/>
              <a:gd name="connsiteY18" fmla="*/ 426720 h 2236470"/>
              <a:gd name="connsiteX19" fmla="*/ 670560 w 785031"/>
              <a:gd name="connsiteY19" fmla="*/ 438150 h 2236470"/>
              <a:gd name="connsiteX20" fmla="*/ 666750 w 785031"/>
              <a:gd name="connsiteY20" fmla="*/ 449580 h 2236470"/>
              <a:gd name="connsiteX21" fmla="*/ 659130 w 785031"/>
              <a:gd name="connsiteY21" fmla="*/ 476250 h 2236470"/>
              <a:gd name="connsiteX22" fmla="*/ 655320 w 785031"/>
              <a:gd name="connsiteY22" fmla="*/ 495300 h 2236470"/>
              <a:gd name="connsiteX23" fmla="*/ 636270 w 785031"/>
              <a:gd name="connsiteY23" fmla="*/ 537210 h 2236470"/>
              <a:gd name="connsiteX24" fmla="*/ 632460 w 785031"/>
              <a:gd name="connsiteY24" fmla="*/ 552450 h 2236470"/>
              <a:gd name="connsiteX25" fmla="*/ 624840 w 785031"/>
              <a:gd name="connsiteY25" fmla="*/ 575310 h 2236470"/>
              <a:gd name="connsiteX26" fmla="*/ 617220 w 785031"/>
              <a:gd name="connsiteY26" fmla="*/ 605790 h 2236470"/>
              <a:gd name="connsiteX27" fmla="*/ 605790 w 785031"/>
              <a:gd name="connsiteY27" fmla="*/ 628650 h 2236470"/>
              <a:gd name="connsiteX28" fmla="*/ 594360 w 785031"/>
              <a:gd name="connsiteY28" fmla="*/ 647700 h 2236470"/>
              <a:gd name="connsiteX29" fmla="*/ 586740 w 785031"/>
              <a:gd name="connsiteY29" fmla="*/ 662940 h 2236470"/>
              <a:gd name="connsiteX30" fmla="*/ 579120 w 785031"/>
              <a:gd name="connsiteY30" fmla="*/ 674370 h 2236470"/>
              <a:gd name="connsiteX31" fmla="*/ 571500 w 785031"/>
              <a:gd name="connsiteY31" fmla="*/ 697230 h 2236470"/>
              <a:gd name="connsiteX32" fmla="*/ 560070 w 785031"/>
              <a:gd name="connsiteY32" fmla="*/ 720090 h 2236470"/>
              <a:gd name="connsiteX33" fmla="*/ 552450 w 785031"/>
              <a:gd name="connsiteY33" fmla="*/ 731520 h 2236470"/>
              <a:gd name="connsiteX34" fmla="*/ 548640 w 785031"/>
              <a:gd name="connsiteY34" fmla="*/ 742950 h 2236470"/>
              <a:gd name="connsiteX35" fmla="*/ 537210 w 785031"/>
              <a:gd name="connsiteY35" fmla="*/ 754380 h 2236470"/>
              <a:gd name="connsiteX36" fmla="*/ 533400 w 785031"/>
              <a:gd name="connsiteY36" fmla="*/ 765810 h 2236470"/>
              <a:gd name="connsiteX37" fmla="*/ 521970 w 785031"/>
              <a:gd name="connsiteY37" fmla="*/ 781050 h 2236470"/>
              <a:gd name="connsiteX38" fmla="*/ 502920 w 785031"/>
              <a:gd name="connsiteY38" fmla="*/ 807720 h 2236470"/>
              <a:gd name="connsiteX39" fmla="*/ 483870 w 785031"/>
              <a:gd name="connsiteY39" fmla="*/ 838200 h 2236470"/>
              <a:gd name="connsiteX40" fmla="*/ 476250 w 785031"/>
              <a:gd name="connsiteY40" fmla="*/ 849630 h 2236470"/>
              <a:gd name="connsiteX41" fmla="*/ 464820 w 785031"/>
              <a:gd name="connsiteY41" fmla="*/ 883920 h 2236470"/>
              <a:gd name="connsiteX42" fmla="*/ 449580 w 785031"/>
              <a:gd name="connsiteY42" fmla="*/ 906780 h 2236470"/>
              <a:gd name="connsiteX43" fmla="*/ 434340 w 785031"/>
              <a:gd name="connsiteY43" fmla="*/ 925830 h 2236470"/>
              <a:gd name="connsiteX44" fmla="*/ 430530 w 785031"/>
              <a:gd name="connsiteY44" fmla="*/ 944880 h 2236470"/>
              <a:gd name="connsiteX45" fmla="*/ 419100 w 785031"/>
              <a:gd name="connsiteY45" fmla="*/ 960120 h 2236470"/>
              <a:gd name="connsiteX46" fmla="*/ 400050 w 785031"/>
              <a:gd name="connsiteY46" fmla="*/ 990600 h 2236470"/>
              <a:gd name="connsiteX47" fmla="*/ 388620 w 785031"/>
              <a:gd name="connsiteY47" fmla="*/ 1017270 h 2236470"/>
              <a:gd name="connsiteX48" fmla="*/ 384810 w 785031"/>
              <a:gd name="connsiteY48" fmla="*/ 1032510 h 2236470"/>
              <a:gd name="connsiteX49" fmla="*/ 377190 w 785031"/>
              <a:gd name="connsiteY49" fmla="*/ 1043940 h 2236470"/>
              <a:gd name="connsiteX50" fmla="*/ 373380 w 785031"/>
              <a:gd name="connsiteY50" fmla="*/ 1055370 h 2236470"/>
              <a:gd name="connsiteX51" fmla="*/ 365760 w 785031"/>
              <a:gd name="connsiteY51" fmla="*/ 1070610 h 2236470"/>
              <a:gd name="connsiteX52" fmla="*/ 361950 w 785031"/>
              <a:gd name="connsiteY52" fmla="*/ 1089660 h 2236470"/>
              <a:gd name="connsiteX53" fmla="*/ 350520 w 785031"/>
              <a:gd name="connsiteY53" fmla="*/ 1112520 h 2236470"/>
              <a:gd name="connsiteX54" fmla="*/ 342900 w 785031"/>
              <a:gd name="connsiteY54" fmla="*/ 1158240 h 2236470"/>
              <a:gd name="connsiteX55" fmla="*/ 339090 w 785031"/>
              <a:gd name="connsiteY55" fmla="*/ 1207770 h 2236470"/>
              <a:gd name="connsiteX56" fmla="*/ 331470 w 785031"/>
              <a:gd name="connsiteY56" fmla="*/ 1223010 h 2236470"/>
              <a:gd name="connsiteX57" fmla="*/ 327660 w 785031"/>
              <a:gd name="connsiteY57" fmla="*/ 1249680 h 2236470"/>
              <a:gd name="connsiteX58" fmla="*/ 316230 w 785031"/>
              <a:gd name="connsiteY58" fmla="*/ 1291590 h 2236470"/>
              <a:gd name="connsiteX59" fmla="*/ 312420 w 785031"/>
              <a:gd name="connsiteY59" fmla="*/ 1306830 h 2236470"/>
              <a:gd name="connsiteX60" fmla="*/ 304800 w 785031"/>
              <a:gd name="connsiteY60" fmla="*/ 1318260 h 2236470"/>
              <a:gd name="connsiteX61" fmla="*/ 300990 w 785031"/>
              <a:gd name="connsiteY61" fmla="*/ 1329690 h 2236470"/>
              <a:gd name="connsiteX62" fmla="*/ 293370 w 785031"/>
              <a:gd name="connsiteY62" fmla="*/ 1341120 h 2236470"/>
              <a:gd name="connsiteX63" fmla="*/ 289560 w 785031"/>
              <a:gd name="connsiteY63" fmla="*/ 1352550 h 2236470"/>
              <a:gd name="connsiteX64" fmla="*/ 281940 w 785031"/>
              <a:gd name="connsiteY64" fmla="*/ 1367790 h 2236470"/>
              <a:gd name="connsiteX65" fmla="*/ 278130 w 785031"/>
              <a:gd name="connsiteY65" fmla="*/ 1379220 h 2236470"/>
              <a:gd name="connsiteX66" fmla="*/ 270510 w 785031"/>
              <a:gd name="connsiteY66" fmla="*/ 1398270 h 2236470"/>
              <a:gd name="connsiteX67" fmla="*/ 255270 w 785031"/>
              <a:gd name="connsiteY67" fmla="*/ 1447800 h 2236470"/>
              <a:gd name="connsiteX68" fmla="*/ 240030 w 785031"/>
              <a:gd name="connsiteY68" fmla="*/ 1493520 h 2236470"/>
              <a:gd name="connsiteX69" fmla="*/ 236220 w 785031"/>
              <a:gd name="connsiteY69" fmla="*/ 1527810 h 2236470"/>
              <a:gd name="connsiteX70" fmla="*/ 220980 w 785031"/>
              <a:gd name="connsiteY70" fmla="*/ 1600200 h 2236470"/>
              <a:gd name="connsiteX71" fmla="*/ 217170 w 785031"/>
              <a:gd name="connsiteY71" fmla="*/ 1767840 h 2236470"/>
              <a:gd name="connsiteX72" fmla="*/ 209550 w 785031"/>
              <a:gd name="connsiteY72" fmla="*/ 1786890 h 2236470"/>
              <a:gd name="connsiteX73" fmla="*/ 205740 w 785031"/>
              <a:gd name="connsiteY73" fmla="*/ 1805940 h 2236470"/>
              <a:gd name="connsiteX74" fmla="*/ 201930 w 785031"/>
              <a:gd name="connsiteY74" fmla="*/ 1836420 h 2236470"/>
              <a:gd name="connsiteX75" fmla="*/ 190500 w 785031"/>
              <a:gd name="connsiteY75" fmla="*/ 1847850 h 2236470"/>
              <a:gd name="connsiteX76" fmla="*/ 171450 w 785031"/>
              <a:gd name="connsiteY76" fmla="*/ 1866900 h 2236470"/>
              <a:gd name="connsiteX77" fmla="*/ 167640 w 785031"/>
              <a:gd name="connsiteY77" fmla="*/ 1882140 h 2236470"/>
              <a:gd name="connsiteX78" fmla="*/ 140970 w 785031"/>
              <a:gd name="connsiteY78" fmla="*/ 1924050 h 2236470"/>
              <a:gd name="connsiteX79" fmla="*/ 121920 w 785031"/>
              <a:gd name="connsiteY79" fmla="*/ 1958340 h 2236470"/>
              <a:gd name="connsiteX80" fmla="*/ 110490 w 785031"/>
              <a:gd name="connsiteY80" fmla="*/ 1985010 h 2236470"/>
              <a:gd name="connsiteX81" fmla="*/ 106680 w 785031"/>
              <a:gd name="connsiteY81" fmla="*/ 2007870 h 2236470"/>
              <a:gd name="connsiteX82" fmla="*/ 91440 w 785031"/>
              <a:gd name="connsiteY82" fmla="*/ 2049780 h 2236470"/>
              <a:gd name="connsiteX83" fmla="*/ 83820 w 785031"/>
              <a:gd name="connsiteY83" fmla="*/ 2072640 h 2236470"/>
              <a:gd name="connsiteX84" fmla="*/ 76200 w 785031"/>
              <a:gd name="connsiteY84" fmla="*/ 2087880 h 2236470"/>
              <a:gd name="connsiteX85" fmla="*/ 64770 w 785031"/>
              <a:gd name="connsiteY85" fmla="*/ 2110740 h 2236470"/>
              <a:gd name="connsiteX86" fmla="*/ 53340 w 785031"/>
              <a:gd name="connsiteY86" fmla="*/ 2137410 h 2236470"/>
              <a:gd name="connsiteX87" fmla="*/ 49530 w 785031"/>
              <a:gd name="connsiteY87" fmla="*/ 2148840 h 2236470"/>
              <a:gd name="connsiteX88" fmla="*/ 26670 w 785031"/>
              <a:gd name="connsiteY88" fmla="*/ 2171700 h 2236470"/>
              <a:gd name="connsiteX89" fmla="*/ 22860 w 785031"/>
              <a:gd name="connsiteY89" fmla="*/ 2186940 h 2236470"/>
              <a:gd name="connsiteX90" fmla="*/ 11430 w 785031"/>
              <a:gd name="connsiteY90" fmla="*/ 2198370 h 2236470"/>
              <a:gd name="connsiteX91" fmla="*/ 3810 w 785031"/>
              <a:gd name="connsiteY91" fmla="*/ 2213610 h 2236470"/>
              <a:gd name="connsiteX92" fmla="*/ 0 w 785031"/>
              <a:gd name="connsiteY92" fmla="*/ 2236470 h 2236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785031" h="2236470">
                <a:moveTo>
                  <a:pt x="666750" y="0"/>
                </a:moveTo>
                <a:cubicBezTo>
                  <a:pt x="674370" y="3810"/>
                  <a:pt x="682794" y="6318"/>
                  <a:pt x="689610" y="11430"/>
                </a:cubicBezTo>
                <a:lnTo>
                  <a:pt x="723900" y="45720"/>
                </a:lnTo>
                <a:cubicBezTo>
                  <a:pt x="727710" y="49530"/>
                  <a:pt x="732341" y="52667"/>
                  <a:pt x="735330" y="57150"/>
                </a:cubicBezTo>
                <a:cubicBezTo>
                  <a:pt x="737870" y="60960"/>
                  <a:pt x="740019" y="65062"/>
                  <a:pt x="742950" y="68580"/>
                </a:cubicBezTo>
                <a:cubicBezTo>
                  <a:pt x="753483" y="81219"/>
                  <a:pt x="754905" y="77251"/>
                  <a:pt x="762000" y="91440"/>
                </a:cubicBezTo>
                <a:cubicBezTo>
                  <a:pt x="763796" y="95032"/>
                  <a:pt x="764400" y="99110"/>
                  <a:pt x="765810" y="102870"/>
                </a:cubicBezTo>
                <a:cubicBezTo>
                  <a:pt x="768211" y="109274"/>
                  <a:pt x="770890" y="115570"/>
                  <a:pt x="773430" y="121920"/>
                </a:cubicBezTo>
                <a:cubicBezTo>
                  <a:pt x="774700" y="132080"/>
                  <a:pt x="775557" y="142300"/>
                  <a:pt x="777240" y="152400"/>
                </a:cubicBezTo>
                <a:cubicBezTo>
                  <a:pt x="779369" y="165175"/>
                  <a:pt x="784429" y="177556"/>
                  <a:pt x="784860" y="190500"/>
                </a:cubicBezTo>
                <a:cubicBezTo>
                  <a:pt x="785707" y="215918"/>
                  <a:pt x="783253" y="241364"/>
                  <a:pt x="781050" y="266700"/>
                </a:cubicBezTo>
                <a:cubicBezTo>
                  <a:pt x="780400" y="274173"/>
                  <a:pt x="772027" y="287754"/>
                  <a:pt x="769620" y="293370"/>
                </a:cubicBezTo>
                <a:cubicBezTo>
                  <a:pt x="768038" y="297061"/>
                  <a:pt x="768038" y="301458"/>
                  <a:pt x="765810" y="304800"/>
                </a:cubicBezTo>
                <a:cubicBezTo>
                  <a:pt x="762821" y="309283"/>
                  <a:pt x="757688" y="311977"/>
                  <a:pt x="754380" y="316230"/>
                </a:cubicBezTo>
                <a:cubicBezTo>
                  <a:pt x="748757" y="323459"/>
                  <a:pt x="744220" y="331470"/>
                  <a:pt x="739140" y="339090"/>
                </a:cubicBezTo>
                <a:cubicBezTo>
                  <a:pt x="736600" y="342900"/>
                  <a:pt x="734758" y="347282"/>
                  <a:pt x="731520" y="350520"/>
                </a:cubicBezTo>
                <a:cubicBezTo>
                  <a:pt x="669241" y="412799"/>
                  <a:pt x="732138" y="345082"/>
                  <a:pt x="701040" y="388620"/>
                </a:cubicBezTo>
                <a:cubicBezTo>
                  <a:pt x="697908" y="393005"/>
                  <a:pt x="692742" y="395665"/>
                  <a:pt x="689610" y="400050"/>
                </a:cubicBezTo>
                <a:cubicBezTo>
                  <a:pt x="676396" y="418549"/>
                  <a:pt x="686471" y="410137"/>
                  <a:pt x="678180" y="426720"/>
                </a:cubicBezTo>
                <a:cubicBezTo>
                  <a:pt x="676132" y="430816"/>
                  <a:pt x="672608" y="434054"/>
                  <a:pt x="670560" y="438150"/>
                </a:cubicBezTo>
                <a:cubicBezTo>
                  <a:pt x="668764" y="441742"/>
                  <a:pt x="667904" y="445733"/>
                  <a:pt x="666750" y="449580"/>
                </a:cubicBezTo>
                <a:cubicBezTo>
                  <a:pt x="664093" y="458436"/>
                  <a:pt x="661372" y="467280"/>
                  <a:pt x="659130" y="476250"/>
                </a:cubicBezTo>
                <a:cubicBezTo>
                  <a:pt x="657559" y="482532"/>
                  <a:pt x="657181" y="489097"/>
                  <a:pt x="655320" y="495300"/>
                </a:cubicBezTo>
                <a:cubicBezTo>
                  <a:pt x="648341" y="518562"/>
                  <a:pt x="646018" y="512839"/>
                  <a:pt x="636270" y="537210"/>
                </a:cubicBezTo>
                <a:cubicBezTo>
                  <a:pt x="634325" y="542072"/>
                  <a:pt x="633965" y="547434"/>
                  <a:pt x="632460" y="552450"/>
                </a:cubicBezTo>
                <a:cubicBezTo>
                  <a:pt x="630152" y="560143"/>
                  <a:pt x="627047" y="567587"/>
                  <a:pt x="624840" y="575310"/>
                </a:cubicBezTo>
                <a:cubicBezTo>
                  <a:pt x="621963" y="585380"/>
                  <a:pt x="623029" y="597076"/>
                  <a:pt x="617220" y="605790"/>
                </a:cubicBezTo>
                <a:cubicBezTo>
                  <a:pt x="595382" y="638547"/>
                  <a:pt x="621564" y="597102"/>
                  <a:pt x="605790" y="628650"/>
                </a:cubicBezTo>
                <a:cubicBezTo>
                  <a:pt x="602478" y="635274"/>
                  <a:pt x="597956" y="641227"/>
                  <a:pt x="594360" y="647700"/>
                </a:cubicBezTo>
                <a:cubicBezTo>
                  <a:pt x="591602" y="652665"/>
                  <a:pt x="589558" y="658009"/>
                  <a:pt x="586740" y="662940"/>
                </a:cubicBezTo>
                <a:cubicBezTo>
                  <a:pt x="584468" y="666916"/>
                  <a:pt x="580980" y="670186"/>
                  <a:pt x="579120" y="674370"/>
                </a:cubicBezTo>
                <a:cubicBezTo>
                  <a:pt x="575858" y="681710"/>
                  <a:pt x="575955" y="690547"/>
                  <a:pt x="571500" y="697230"/>
                </a:cubicBezTo>
                <a:cubicBezTo>
                  <a:pt x="549662" y="729987"/>
                  <a:pt x="575844" y="688542"/>
                  <a:pt x="560070" y="720090"/>
                </a:cubicBezTo>
                <a:cubicBezTo>
                  <a:pt x="558022" y="724186"/>
                  <a:pt x="554498" y="727424"/>
                  <a:pt x="552450" y="731520"/>
                </a:cubicBezTo>
                <a:cubicBezTo>
                  <a:pt x="550654" y="735112"/>
                  <a:pt x="550868" y="739608"/>
                  <a:pt x="548640" y="742950"/>
                </a:cubicBezTo>
                <a:cubicBezTo>
                  <a:pt x="545651" y="747433"/>
                  <a:pt x="541020" y="750570"/>
                  <a:pt x="537210" y="754380"/>
                </a:cubicBezTo>
                <a:cubicBezTo>
                  <a:pt x="535940" y="758190"/>
                  <a:pt x="535393" y="762323"/>
                  <a:pt x="533400" y="765810"/>
                </a:cubicBezTo>
                <a:cubicBezTo>
                  <a:pt x="530250" y="771323"/>
                  <a:pt x="525661" y="775883"/>
                  <a:pt x="521970" y="781050"/>
                </a:cubicBezTo>
                <a:cubicBezTo>
                  <a:pt x="494114" y="820048"/>
                  <a:pt x="540275" y="757913"/>
                  <a:pt x="502920" y="807720"/>
                </a:cubicBezTo>
                <a:cubicBezTo>
                  <a:pt x="493852" y="834924"/>
                  <a:pt x="501983" y="826125"/>
                  <a:pt x="483870" y="838200"/>
                </a:cubicBezTo>
                <a:cubicBezTo>
                  <a:pt x="481330" y="842010"/>
                  <a:pt x="478011" y="845403"/>
                  <a:pt x="476250" y="849630"/>
                </a:cubicBezTo>
                <a:cubicBezTo>
                  <a:pt x="471616" y="860751"/>
                  <a:pt x="471503" y="873895"/>
                  <a:pt x="464820" y="883920"/>
                </a:cubicBezTo>
                <a:cubicBezTo>
                  <a:pt x="459740" y="891540"/>
                  <a:pt x="452476" y="898092"/>
                  <a:pt x="449580" y="906780"/>
                </a:cubicBezTo>
                <a:cubicBezTo>
                  <a:pt x="444322" y="922554"/>
                  <a:pt x="449112" y="915982"/>
                  <a:pt x="434340" y="925830"/>
                </a:cubicBezTo>
                <a:cubicBezTo>
                  <a:pt x="433070" y="932180"/>
                  <a:pt x="433160" y="938962"/>
                  <a:pt x="430530" y="944880"/>
                </a:cubicBezTo>
                <a:cubicBezTo>
                  <a:pt x="427951" y="950683"/>
                  <a:pt x="422791" y="954953"/>
                  <a:pt x="419100" y="960120"/>
                </a:cubicBezTo>
                <a:cubicBezTo>
                  <a:pt x="411770" y="970382"/>
                  <a:pt x="406724" y="979477"/>
                  <a:pt x="400050" y="990600"/>
                </a:cubicBezTo>
                <a:cubicBezTo>
                  <a:pt x="389112" y="1034353"/>
                  <a:pt x="404407" y="980434"/>
                  <a:pt x="388620" y="1017270"/>
                </a:cubicBezTo>
                <a:cubicBezTo>
                  <a:pt x="386557" y="1022083"/>
                  <a:pt x="386873" y="1027697"/>
                  <a:pt x="384810" y="1032510"/>
                </a:cubicBezTo>
                <a:cubicBezTo>
                  <a:pt x="383006" y="1036719"/>
                  <a:pt x="379238" y="1039844"/>
                  <a:pt x="377190" y="1043940"/>
                </a:cubicBezTo>
                <a:cubicBezTo>
                  <a:pt x="375394" y="1047532"/>
                  <a:pt x="374962" y="1051679"/>
                  <a:pt x="373380" y="1055370"/>
                </a:cubicBezTo>
                <a:cubicBezTo>
                  <a:pt x="371143" y="1060590"/>
                  <a:pt x="368300" y="1065530"/>
                  <a:pt x="365760" y="1070610"/>
                </a:cubicBezTo>
                <a:cubicBezTo>
                  <a:pt x="364490" y="1076960"/>
                  <a:pt x="364224" y="1083597"/>
                  <a:pt x="361950" y="1089660"/>
                </a:cubicBezTo>
                <a:cubicBezTo>
                  <a:pt x="352317" y="1115348"/>
                  <a:pt x="355590" y="1087172"/>
                  <a:pt x="350520" y="1112520"/>
                </a:cubicBezTo>
                <a:cubicBezTo>
                  <a:pt x="347490" y="1127670"/>
                  <a:pt x="345440" y="1143000"/>
                  <a:pt x="342900" y="1158240"/>
                </a:cubicBezTo>
                <a:cubicBezTo>
                  <a:pt x="341630" y="1174750"/>
                  <a:pt x="341968" y="1191463"/>
                  <a:pt x="339090" y="1207770"/>
                </a:cubicBezTo>
                <a:cubicBezTo>
                  <a:pt x="338103" y="1213363"/>
                  <a:pt x="332964" y="1217531"/>
                  <a:pt x="331470" y="1223010"/>
                </a:cubicBezTo>
                <a:cubicBezTo>
                  <a:pt x="329107" y="1231674"/>
                  <a:pt x="329136" y="1240822"/>
                  <a:pt x="327660" y="1249680"/>
                </a:cubicBezTo>
                <a:cubicBezTo>
                  <a:pt x="323320" y="1275720"/>
                  <a:pt x="324601" y="1263685"/>
                  <a:pt x="316230" y="1291590"/>
                </a:cubicBezTo>
                <a:cubicBezTo>
                  <a:pt x="314725" y="1296606"/>
                  <a:pt x="314483" y="1302017"/>
                  <a:pt x="312420" y="1306830"/>
                </a:cubicBezTo>
                <a:cubicBezTo>
                  <a:pt x="310616" y="1311039"/>
                  <a:pt x="306848" y="1314164"/>
                  <a:pt x="304800" y="1318260"/>
                </a:cubicBezTo>
                <a:cubicBezTo>
                  <a:pt x="303004" y="1321852"/>
                  <a:pt x="302786" y="1326098"/>
                  <a:pt x="300990" y="1329690"/>
                </a:cubicBezTo>
                <a:cubicBezTo>
                  <a:pt x="298942" y="1333786"/>
                  <a:pt x="295418" y="1337024"/>
                  <a:pt x="293370" y="1341120"/>
                </a:cubicBezTo>
                <a:cubicBezTo>
                  <a:pt x="291574" y="1344712"/>
                  <a:pt x="291142" y="1348859"/>
                  <a:pt x="289560" y="1352550"/>
                </a:cubicBezTo>
                <a:cubicBezTo>
                  <a:pt x="287323" y="1357770"/>
                  <a:pt x="284177" y="1362570"/>
                  <a:pt x="281940" y="1367790"/>
                </a:cubicBezTo>
                <a:cubicBezTo>
                  <a:pt x="280358" y="1371481"/>
                  <a:pt x="279540" y="1375460"/>
                  <a:pt x="278130" y="1379220"/>
                </a:cubicBezTo>
                <a:cubicBezTo>
                  <a:pt x="275729" y="1385624"/>
                  <a:pt x="273050" y="1391920"/>
                  <a:pt x="270510" y="1398270"/>
                </a:cubicBezTo>
                <a:cubicBezTo>
                  <a:pt x="262624" y="1461356"/>
                  <a:pt x="274251" y="1401702"/>
                  <a:pt x="255270" y="1447800"/>
                </a:cubicBezTo>
                <a:cubicBezTo>
                  <a:pt x="249153" y="1462654"/>
                  <a:pt x="240030" y="1493520"/>
                  <a:pt x="240030" y="1493520"/>
                </a:cubicBezTo>
                <a:cubicBezTo>
                  <a:pt x="238760" y="1504950"/>
                  <a:pt x="238242" y="1516489"/>
                  <a:pt x="236220" y="1527810"/>
                </a:cubicBezTo>
                <a:cubicBezTo>
                  <a:pt x="231885" y="1552085"/>
                  <a:pt x="220980" y="1600200"/>
                  <a:pt x="220980" y="1600200"/>
                </a:cubicBezTo>
                <a:cubicBezTo>
                  <a:pt x="219710" y="1656080"/>
                  <a:pt x="220586" y="1712050"/>
                  <a:pt x="217170" y="1767840"/>
                </a:cubicBezTo>
                <a:cubicBezTo>
                  <a:pt x="216752" y="1774666"/>
                  <a:pt x="211515" y="1780339"/>
                  <a:pt x="209550" y="1786890"/>
                </a:cubicBezTo>
                <a:cubicBezTo>
                  <a:pt x="207689" y="1793093"/>
                  <a:pt x="206725" y="1799540"/>
                  <a:pt x="205740" y="1805940"/>
                </a:cubicBezTo>
                <a:cubicBezTo>
                  <a:pt x="204183" y="1816060"/>
                  <a:pt x="205429" y="1826797"/>
                  <a:pt x="201930" y="1836420"/>
                </a:cubicBezTo>
                <a:cubicBezTo>
                  <a:pt x="200089" y="1841484"/>
                  <a:pt x="193949" y="1843711"/>
                  <a:pt x="190500" y="1847850"/>
                </a:cubicBezTo>
                <a:cubicBezTo>
                  <a:pt x="174625" y="1866900"/>
                  <a:pt x="192405" y="1852930"/>
                  <a:pt x="171450" y="1866900"/>
                </a:cubicBezTo>
                <a:cubicBezTo>
                  <a:pt x="170180" y="1871980"/>
                  <a:pt x="169767" y="1877355"/>
                  <a:pt x="167640" y="1882140"/>
                </a:cubicBezTo>
                <a:cubicBezTo>
                  <a:pt x="163170" y="1892197"/>
                  <a:pt x="145883" y="1915861"/>
                  <a:pt x="140970" y="1924050"/>
                </a:cubicBezTo>
                <a:cubicBezTo>
                  <a:pt x="133744" y="1936093"/>
                  <a:pt x="127386" y="1945586"/>
                  <a:pt x="121920" y="1958340"/>
                </a:cubicBezTo>
                <a:cubicBezTo>
                  <a:pt x="105102" y="1997582"/>
                  <a:pt x="135762" y="1934465"/>
                  <a:pt x="110490" y="1985010"/>
                </a:cubicBezTo>
                <a:cubicBezTo>
                  <a:pt x="109220" y="1992630"/>
                  <a:pt x="108554" y="2000376"/>
                  <a:pt x="106680" y="2007870"/>
                </a:cubicBezTo>
                <a:cubicBezTo>
                  <a:pt x="102233" y="2025658"/>
                  <a:pt x="97500" y="2033115"/>
                  <a:pt x="91440" y="2049780"/>
                </a:cubicBezTo>
                <a:cubicBezTo>
                  <a:pt x="88695" y="2057329"/>
                  <a:pt x="87412" y="2065456"/>
                  <a:pt x="83820" y="2072640"/>
                </a:cubicBezTo>
                <a:cubicBezTo>
                  <a:pt x="81280" y="2077720"/>
                  <a:pt x="78437" y="2082660"/>
                  <a:pt x="76200" y="2087880"/>
                </a:cubicBezTo>
                <a:cubicBezTo>
                  <a:pt x="66736" y="2109964"/>
                  <a:pt x="79414" y="2088774"/>
                  <a:pt x="64770" y="2110740"/>
                </a:cubicBezTo>
                <a:cubicBezTo>
                  <a:pt x="56841" y="2142458"/>
                  <a:pt x="66496" y="2111098"/>
                  <a:pt x="53340" y="2137410"/>
                </a:cubicBezTo>
                <a:cubicBezTo>
                  <a:pt x="51544" y="2141002"/>
                  <a:pt x="51996" y="2145670"/>
                  <a:pt x="49530" y="2148840"/>
                </a:cubicBezTo>
                <a:cubicBezTo>
                  <a:pt x="42914" y="2157346"/>
                  <a:pt x="26670" y="2171700"/>
                  <a:pt x="26670" y="2171700"/>
                </a:cubicBezTo>
                <a:cubicBezTo>
                  <a:pt x="25400" y="2176780"/>
                  <a:pt x="25458" y="2182394"/>
                  <a:pt x="22860" y="2186940"/>
                </a:cubicBezTo>
                <a:cubicBezTo>
                  <a:pt x="20187" y="2191618"/>
                  <a:pt x="14562" y="2193985"/>
                  <a:pt x="11430" y="2198370"/>
                </a:cubicBezTo>
                <a:cubicBezTo>
                  <a:pt x="8129" y="2202992"/>
                  <a:pt x="6350" y="2208530"/>
                  <a:pt x="3810" y="2213610"/>
                </a:cubicBezTo>
                <a:lnTo>
                  <a:pt x="0" y="2236470"/>
                </a:lnTo>
              </a:path>
            </a:pathLst>
          </a:custGeom>
          <a:noFill/>
          <a:ln w="57150">
            <a:solidFill>
              <a:schemeClr val="accent6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5B72E5F-55A2-4A89-B8BA-ADEC7905846B}"/>
              </a:ext>
            </a:extLst>
          </p:cNvPr>
          <p:cNvSpPr/>
          <p:nvPr/>
        </p:nvSpPr>
        <p:spPr>
          <a:xfrm>
            <a:off x="7227570" y="5052060"/>
            <a:ext cx="696151" cy="2244090"/>
          </a:xfrm>
          <a:custGeom>
            <a:avLst/>
            <a:gdLst>
              <a:gd name="connsiteX0" fmla="*/ 0 w 696151"/>
              <a:gd name="connsiteY0" fmla="*/ 0 h 2244090"/>
              <a:gd name="connsiteX1" fmla="*/ 22860 w 696151"/>
              <a:gd name="connsiteY1" fmla="*/ 19050 h 2244090"/>
              <a:gd name="connsiteX2" fmla="*/ 34290 w 696151"/>
              <a:gd name="connsiteY2" fmla="*/ 38100 h 2244090"/>
              <a:gd name="connsiteX3" fmla="*/ 45720 w 696151"/>
              <a:gd name="connsiteY3" fmla="*/ 49530 h 2244090"/>
              <a:gd name="connsiteX4" fmla="*/ 49530 w 696151"/>
              <a:gd name="connsiteY4" fmla="*/ 60960 h 2244090"/>
              <a:gd name="connsiteX5" fmla="*/ 60960 w 696151"/>
              <a:gd name="connsiteY5" fmla="*/ 68580 h 2244090"/>
              <a:gd name="connsiteX6" fmla="*/ 72390 w 696151"/>
              <a:gd name="connsiteY6" fmla="*/ 80010 h 2244090"/>
              <a:gd name="connsiteX7" fmla="*/ 83820 w 696151"/>
              <a:gd name="connsiteY7" fmla="*/ 102870 h 2244090"/>
              <a:gd name="connsiteX8" fmla="*/ 87630 w 696151"/>
              <a:gd name="connsiteY8" fmla="*/ 114300 h 2244090"/>
              <a:gd name="connsiteX9" fmla="*/ 102870 w 696151"/>
              <a:gd name="connsiteY9" fmla="*/ 129540 h 2244090"/>
              <a:gd name="connsiteX10" fmla="*/ 106680 w 696151"/>
              <a:gd name="connsiteY10" fmla="*/ 144780 h 2244090"/>
              <a:gd name="connsiteX11" fmla="*/ 140970 w 696151"/>
              <a:gd name="connsiteY11" fmla="*/ 198120 h 2244090"/>
              <a:gd name="connsiteX12" fmla="*/ 160020 w 696151"/>
              <a:gd name="connsiteY12" fmla="*/ 228600 h 2244090"/>
              <a:gd name="connsiteX13" fmla="*/ 171450 w 696151"/>
              <a:gd name="connsiteY13" fmla="*/ 240030 h 2244090"/>
              <a:gd name="connsiteX14" fmla="*/ 182880 w 696151"/>
              <a:gd name="connsiteY14" fmla="*/ 266700 h 2244090"/>
              <a:gd name="connsiteX15" fmla="*/ 198120 w 696151"/>
              <a:gd name="connsiteY15" fmla="*/ 297180 h 2244090"/>
              <a:gd name="connsiteX16" fmla="*/ 213360 w 696151"/>
              <a:gd name="connsiteY16" fmla="*/ 342900 h 2244090"/>
              <a:gd name="connsiteX17" fmla="*/ 224790 w 696151"/>
              <a:gd name="connsiteY17" fmla="*/ 381000 h 2244090"/>
              <a:gd name="connsiteX18" fmla="*/ 232410 w 696151"/>
              <a:gd name="connsiteY18" fmla="*/ 396240 h 2244090"/>
              <a:gd name="connsiteX19" fmla="*/ 243840 w 696151"/>
              <a:gd name="connsiteY19" fmla="*/ 422910 h 2244090"/>
              <a:gd name="connsiteX20" fmla="*/ 255270 w 696151"/>
              <a:gd name="connsiteY20" fmla="*/ 464820 h 2244090"/>
              <a:gd name="connsiteX21" fmla="*/ 266700 w 696151"/>
              <a:gd name="connsiteY21" fmla="*/ 502920 h 2244090"/>
              <a:gd name="connsiteX22" fmla="*/ 274320 w 696151"/>
              <a:gd name="connsiteY22" fmla="*/ 514350 h 2244090"/>
              <a:gd name="connsiteX23" fmla="*/ 285750 w 696151"/>
              <a:gd name="connsiteY23" fmla="*/ 541020 h 2244090"/>
              <a:gd name="connsiteX24" fmla="*/ 293370 w 696151"/>
              <a:gd name="connsiteY24" fmla="*/ 567690 h 2244090"/>
              <a:gd name="connsiteX25" fmla="*/ 297180 w 696151"/>
              <a:gd name="connsiteY25" fmla="*/ 579120 h 2244090"/>
              <a:gd name="connsiteX26" fmla="*/ 304800 w 696151"/>
              <a:gd name="connsiteY26" fmla="*/ 594360 h 2244090"/>
              <a:gd name="connsiteX27" fmla="*/ 323850 w 696151"/>
              <a:gd name="connsiteY27" fmla="*/ 624840 h 2244090"/>
              <a:gd name="connsiteX28" fmla="*/ 327660 w 696151"/>
              <a:gd name="connsiteY28" fmla="*/ 636270 h 2244090"/>
              <a:gd name="connsiteX29" fmla="*/ 339090 w 696151"/>
              <a:gd name="connsiteY29" fmla="*/ 647700 h 2244090"/>
              <a:gd name="connsiteX30" fmla="*/ 346710 w 696151"/>
              <a:gd name="connsiteY30" fmla="*/ 659130 h 2244090"/>
              <a:gd name="connsiteX31" fmla="*/ 358140 w 696151"/>
              <a:gd name="connsiteY31" fmla="*/ 674370 h 2244090"/>
              <a:gd name="connsiteX32" fmla="*/ 369570 w 696151"/>
              <a:gd name="connsiteY32" fmla="*/ 693420 h 2244090"/>
              <a:gd name="connsiteX33" fmla="*/ 381000 w 696151"/>
              <a:gd name="connsiteY33" fmla="*/ 720090 h 2244090"/>
              <a:gd name="connsiteX34" fmla="*/ 392430 w 696151"/>
              <a:gd name="connsiteY34" fmla="*/ 727710 h 2244090"/>
              <a:gd name="connsiteX35" fmla="*/ 396240 w 696151"/>
              <a:gd name="connsiteY35" fmla="*/ 739140 h 2244090"/>
              <a:gd name="connsiteX36" fmla="*/ 403860 w 696151"/>
              <a:gd name="connsiteY36" fmla="*/ 758190 h 2244090"/>
              <a:gd name="connsiteX37" fmla="*/ 415290 w 696151"/>
              <a:gd name="connsiteY37" fmla="*/ 792480 h 2244090"/>
              <a:gd name="connsiteX38" fmla="*/ 426720 w 696151"/>
              <a:gd name="connsiteY38" fmla="*/ 849630 h 2244090"/>
              <a:gd name="connsiteX39" fmla="*/ 430530 w 696151"/>
              <a:gd name="connsiteY39" fmla="*/ 872490 h 2244090"/>
              <a:gd name="connsiteX40" fmla="*/ 438150 w 696151"/>
              <a:gd name="connsiteY40" fmla="*/ 895350 h 2244090"/>
              <a:gd name="connsiteX41" fmla="*/ 441960 w 696151"/>
              <a:gd name="connsiteY41" fmla="*/ 914400 h 2244090"/>
              <a:gd name="connsiteX42" fmla="*/ 449580 w 696151"/>
              <a:gd name="connsiteY42" fmla="*/ 937260 h 2244090"/>
              <a:gd name="connsiteX43" fmla="*/ 453390 w 696151"/>
              <a:gd name="connsiteY43" fmla="*/ 960120 h 2244090"/>
              <a:gd name="connsiteX44" fmla="*/ 461010 w 696151"/>
              <a:gd name="connsiteY44" fmla="*/ 979170 h 2244090"/>
              <a:gd name="connsiteX45" fmla="*/ 464820 w 696151"/>
              <a:gd name="connsiteY45" fmla="*/ 990600 h 2244090"/>
              <a:gd name="connsiteX46" fmla="*/ 472440 w 696151"/>
              <a:gd name="connsiteY46" fmla="*/ 1009650 h 2244090"/>
              <a:gd name="connsiteX47" fmla="*/ 483870 w 696151"/>
              <a:gd name="connsiteY47" fmla="*/ 1062990 h 2244090"/>
              <a:gd name="connsiteX48" fmla="*/ 495300 w 696151"/>
              <a:gd name="connsiteY48" fmla="*/ 1139190 h 2244090"/>
              <a:gd name="connsiteX49" fmla="*/ 506730 w 696151"/>
              <a:gd name="connsiteY49" fmla="*/ 1177290 h 2244090"/>
              <a:gd name="connsiteX50" fmla="*/ 518160 w 696151"/>
              <a:gd name="connsiteY50" fmla="*/ 1482090 h 2244090"/>
              <a:gd name="connsiteX51" fmla="*/ 525780 w 696151"/>
              <a:gd name="connsiteY51" fmla="*/ 1501140 h 2244090"/>
              <a:gd name="connsiteX52" fmla="*/ 529590 w 696151"/>
              <a:gd name="connsiteY52" fmla="*/ 1512570 h 2244090"/>
              <a:gd name="connsiteX53" fmla="*/ 544830 w 696151"/>
              <a:gd name="connsiteY53" fmla="*/ 1546860 h 2244090"/>
              <a:gd name="connsiteX54" fmla="*/ 548640 w 696151"/>
              <a:gd name="connsiteY54" fmla="*/ 1565910 h 2244090"/>
              <a:gd name="connsiteX55" fmla="*/ 563880 w 696151"/>
              <a:gd name="connsiteY55" fmla="*/ 1588770 h 2244090"/>
              <a:gd name="connsiteX56" fmla="*/ 575310 w 696151"/>
              <a:gd name="connsiteY56" fmla="*/ 1626870 h 2244090"/>
              <a:gd name="connsiteX57" fmla="*/ 582930 w 696151"/>
              <a:gd name="connsiteY57" fmla="*/ 1638300 h 2244090"/>
              <a:gd name="connsiteX58" fmla="*/ 586740 w 696151"/>
              <a:gd name="connsiteY58" fmla="*/ 1672590 h 2244090"/>
              <a:gd name="connsiteX59" fmla="*/ 594360 w 696151"/>
              <a:gd name="connsiteY59" fmla="*/ 1695450 h 2244090"/>
              <a:gd name="connsiteX60" fmla="*/ 598170 w 696151"/>
              <a:gd name="connsiteY60" fmla="*/ 1714500 h 2244090"/>
              <a:gd name="connsiteX61" fmla="*/ 605790 w 696151"/>
              <a:gd name="connsiteY61" fmla="*/ 1741170 h 2244090"/>
              <a:gd name="connsiteX62" fmla="*/ 617220 w 696151"/>
              <a:gd name="connsiteY62" fmla="*/ 1775460 h 2244090"/>
              <a:gd name="connsiteX63" fmla="*/ 628650 w 696151"/>
              <a:gd name="connsiteY63" fmla="*/ 1832610 h 2244090"/>
              <a:gd name="connsiteX64" fmla="*/ 640080 w 696151"/>
              <a:gd name="connsiteY64" fmla="*/ 1870710 h 2244090"/>
              <a:gd name="connsiteX65" fmla="*/ 647700 w 696151"/>
              <a:gd name="connsiteY65" fmla="*/ 1885950 h 2244090"/>
              <a:gd name="connsiteX66" fmla="*/ 651510 w 696151"/>
              <a:gd name="connsiteY66" fmla="*/ 1905000 h 2244090"/>
              <a:gd name="connsiteX67" fmla="*/ 659130 w 696151"/>
              <a:gd name="connsiteY67" fmla="*/ 1920240 h 2244090"/>
              <a:gd name="connsiteX68" fmla="*/ 662940 w 696151"/>
              <a:gd name="connsiteY68" fmla="*/ 1931670 h 2244090"/>
              <a:gd name="connsiteX69" fmla="*/ 670560 w 696151"/>
              <a:gd name="connsiteY69" fmla="*/ 1958340 h 2244090"/>
              <a:gd name="connsiteX70" fmla="*/ 681990 w 696151"/>
              <a:gd name="connsiteY70" fmla="*/ 2019300 h 2244090"/>
              <a:gd name="connsiteX71" fmla="*/ 685800 w 696151"/>
              <a:gd name="connsiteY71" fmla="*/ 2091690 h 2244090"/>
              <a:gd name="connsiteX72" fmla="*/ 689610 w 696151"/>
              <a:gd name="connsiteY72" fmla="*/ 2221230 h 2244090"/>
              <a:gd name="connsiteX73" fmla="*/ 693420 w 696151"/>
              <a:gd name="connsiteY73" fmla="*/ 2244090 h 2244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696151" h="2244090">
                <a:moveTo>
                  <a:pt x="0" y="0"/>
                </a:moveTo>
                <a:cubicBezTo>
                  <a:pt x="7620" y="6350"/>
                  <a:pt x="16225" y="11677"/>
                  <a:pt x="22860" y="19050"/>
                </a:cubicBezTo>
                <a:cubicBezTo>
                  <a:pt x="27814" y="24554"/>
                  <a:pt x="29847" y="32176"/>
                  <a:pt x="34290" y="38100"/>
                </a:cubicBezTo>
                <a:cubicBezTo>
                  <a:pt x="37523" y="42411"/>
                  <a:pt x="41910" y="45720"/>
                  <a:pt x="45720" y="49530"/>
                </a:cubicBezTo>
                <a:cubicBezTo>
                  <a:pt x="46990" y="53340"/>
                  <a:pt x="47021" y="57824"/>
                  <a:pt x="49530" y="60960"/>
                </a:cubicBezTo>
                <a:cubicBezTo>
                  <a:pt x="52391" y="64536"/>
                  <a:pt x="57442" y="65649"/>
                  <a:pt x="60960" y="68580"/>
                </a:cubicBezTo>
                <a:cubicBezTo>
                  <a:pt x="65099" y="72029"/>
                  <a:pt x="68580" y="76200"/>
                  <a:pt x="72390" y="80010"/>
                </a:cubicBezTo>
                <a:cubicBezTo>
                  <a:pt x="81967" y="108740"/>
                  <a:pt x="69048" y="73327"/>
                  <a:pt x="83820" y="102870"/>
                </a:cubicBezTo>
                <a:cubicBezTo>
                  <a:pt x="85616" y="106462"/>
                  <a:pt x="85296" y="111032"/>
                  <a:pt x="87630" y="114300"/>
                </a:cubicBezTo>
                <a:cubicBezTo>
                  <a:pt x="91806" y="120146"/>
                  <a:pt x="97790" y="124460"/>
                  <a:pt x="102870" y="129540"/>
                </a:cubicBezTo>
                <a:cubicBezTo>
                  <a:pt x="104140" y="134620"/>
                  <a:pt x="104553" y="139995"/>
                  <a:pt x="106680" y="144780"/>
                </a:cubicBezTo>
                <a:cubicBezTo>
                  <a:pt x="110834" y="154126"/>
                  <a:pt x="140611" y="197522"/>
                  <a:pt x="140970" y="198120"/>
                </a:cubicBezTo>
                <a:cubicBezTo>
                  <a:pt x="142563" y="200776"/>
                  <a:pt x="155832" y="223574"/>
                  <a:pt x="160020" y="228600"/>
                </a:cubicBezTo>
                <a:cubicBezTo>
                  <a:pt x="163469" y="232739"/>
                  <a:pt x="168318" y="235645"/>
                  <a:pt x="171450" y="240030"/>
                </a:cubicBezTo>
                <a:cubicBezTo>
                  <a:pt x="181732" y="254425"/>
                  <a:pt x="176662" y="253019"/>
                  <a:pt x="182880" y="266700"/>
                </a:cubicBezTo>
                <a:cubicBezTo>
                  <a:pt x="187580" y="277041"/>
                  <a:pt x="198120" y="297180"/>
                  <a:pt x="198120" y="297180"/>
                </a:cubicBezTo>
                <a:cubicBezTo>
                  <a:pt x="206952" y="367834"/>
                  <a:pt x="193161" y="298461"/>
                  <a:pt x="213360" y="342900"/>
                </a:cubicBezTo>
                <a:cubicBezTo>
                  <a:pt x="214542" y="345501"/>
                  <a:pt x="221332" y="372931"/>
                  <a:pt x="224790" y="381000"/>
                </a:cubicBezTo>
                <a:cubicBezTo>
                  <a:pt x="227027" y="386220"/>
                  <a:pt x="230173" y="391020"/>
                  <a:pt x="232410" y="396240"/>
                </a:cubicBezTo>
                <a:cubicBezTo>
                  <a:pt x="249228" y="435482"/>
                  <a:pt x="218568" y="372365"/>
                  <a:pt x="243840" y="422910"/>
                </a:cubicBezTo>
                <a:cubicBezTo>
                  <a:pt x="253053" y="487400"/>
                  <a:pt x="240725" y="421185"/>
                  <a:pt x="255270" y="464820"/>
                </a:cubicBezTo>
                <a:cubicBezTo>
                  <a:pt x="265978" y="496943"/>
                  <a:pt x="250807" y="471134"/>
                  <a:pt x="266700" y="502920"/>
                </a:cubicBezTo>
                <a:cubicBezTo>
                  <a:pt x="268748" y="507016"/>
                  <a:pt x="272272" y="510254"/>
                  <a:pt x="274320" y="514350"/>
                </a:cubicBezTo>
                <a:cubicBezTo>
                  <a:pt x="278645" y="523001"/>
                  <a:pt x="282497" y="531911"/>
                  <a:pt x="285750" y="541020"/>
                </a:cubicBezTo>
                <a:cubicBezTo>
                  <a:pt x="288860" y="549727"/>
                  <a:pt x="290713" y="558834"/>
                  <a:pt x="293370" y="567690"/>
                </a:cubicBezTo>
                <a:cubicBezTo>
                  <a:pt x="294524" y="571537"/>
                  <a:pt x="295598" y="575429"/>
                  <a:pt x="297180" y="579120"/>
                </a:cubicBezTo>
                <a:cubicBezTo>
                  <a:pt x="299417" y="584340"/>
                  <a:pt x="301982" y="589429"/>
                  <a:pt x="304800" y="594360"/>
                </a:cubicBezTo>
                <a:cubicBezTo>
                  <a:pt x="316889" y="615517"/>
                  <a:pt x="309479" y="596098"/>
                  <a:pt x="323850" y="624840"/>
                </a:cubicBezTo>
                <a:cubicBezTo>
                  <a:pt x="325646" y="628432"/>
                  <a:pt x="325432" y="632928"/>
                  <a:pt x="327660" y="636270"/>
                </a:cubicBezTo>
                <a:cubicBezTo>
                  <a:pt x="330649" y="640753"/>
                  <a:pt x="335641" y="643561"/>
                  <a:pt x="339090" y="647700"/>
                </a:cubicBezTo>
                <a:cubicBezTo>
                  <a:pt x="342021" y="651218"/>
                  <a:pt x="344048" y="655404"/>
                  <a:pt x="346710" y="659130"/>
                </a:cubicBezTo>
                <a:cubicBezTo>
                  <a:pt x="350401" y="664297"/>
                  <a:pt x="354618" y="669086"/>
                  <a:pt x="358140" y="674370"/>
                </a:cubicBezTo>
                <a:cubicBezTo>
                  <a:pt x="362248" y="680532"/>
                  <a:pt x="366258" y="686796"/>
                  <a:pt x="369570" y="693420"/>
                </a:cubicBezTo>
                <a:cubicBezTo>
                  <a:pt x="375525" y="705331"/>
                  <a:pt x="371090" y="708198"/>
                  <a:pt x="381000" y="720090"/>
                </a:cubicBezTo>
                <a:cubicBezTo>
                  <a:pt x="383931" y="723608"/>
                  <a:pt x="388620" y="725170"/>
                  <a:pt x="392430" y="727710"/>
                </a:cubicBezTo>
                <a:cubicBezTo>
                  <a:pt x="393700" y="731520"/>
                  <a:pt x="394830" y="735380"/>
                  <a:pt x="396240" y="739140"/>
                </a:cubicBezTo>
                <a:cubicBezTo>
                  <a:pt x="398641" y="745544"/>
                  <a:pt x="401560" y="751749"/>
                  <a:pt x="403860" y="758190"/>
                </a:cubicBezTo>
                <a:cubicBezTo>
                  <a:pt x="407912" y="769536"/>
                  <a:pt x="415290" y="792480"/>
                  <a:pt x="415290" y="792480"/>
                </a:cubicBezTo>
                <a:cubicBezTo>
                  <a:pt x="422982" y="846321"/>
                  <a:pt x="414123" y="790842"/>
                  <a:pt x="426720" y="849630"/>
                </a:cubicBezTo>
                <a:cubicBezTo>
                  <a:pt x="428339" y="857184"/>
                  <a:pt x="428656" y="864996"/>
                  <a:pt x="430530" y="872490"/>
                </a:cubicBezTo>
                <a:cubicBezTo>
                  <a:pt x="432478" y="880282"/>
                  <a:pt x="436037" y="887601"/>
                  <a:pt x="438150" y="895350"/>
                </a:cubicBezTo>
                <a:cubicBezTo>
                  <a:pt x="439854" y="901598"/>
                  <a:pt x="440256" y="908152"/>
                  <a:pt x="441960" y="914400"/>
                </a:cubicBezTo>
                <a:cubicBezTo>
                  <a:pt x="444073" y="922149"/>
                  <a:pt x="447632" y="929468"/>
                  <a:pt x="449580" y="937260"/>
                </a:cubicBezTo>
                <a:cubicBezTo>
                  <a:pt x="451454" y="944754"/>
                  <a:pt x="451357" y="952667"/>
                  <a:pt x="453390" y="960120"/>
                </a:cubicBezTo>
                <a:cubicBezTo>
                  <a:pt x="455190" y="966718"/>
                  <a:pt x="458609" y="972766"/>
                  <a:pt x="461010" y="979170"/>
                </a:cubicBezTo>
                <a:cubicBezTo>
                  <a:pt x="462420" y="982930"/>
                  <a:pt x="463410" y="986840"/>
                  <a:pt x="464820" y="990600"/>
                </a:cubicBezTo>
                <a:cubicBezTo>
                  <a:pt x="467221" y="997004"/>
                  <a:pt x="470277" y="1003162"/>
                  <a:pt x="472440" y="1009650"/>
                </a:cubicBezTo>
                <a:cubicBezTo>
                  <a:pt x="475916" y="1020077"/>
                  <a:pt x="483820" y="1062738"/>
                  <a:pt x="483870" y="1062990"/>
                </a:cubicBezTo>
                <a:cubicBezTo>
                  <a:pt x="489805" y="1128271"/>
                  <a:pt x="483748" y="1081432"/>
                  <a:pt x="495300" y="1139190"/>
                </a:cubicBezTo>
                <a:cubicBezTo>
                  <a:pt x="501625" y="1170815"/>
                  <a:pt x="494493" y="1152815"/>
                  <a:pt x="506730" y="1177290"/>
                </a:cubicBezTo>
                <a:cubicBezTo>
                  <a:pt x="533096" y="1309120"/>
                  <a:pt x="505176" y="1157496"/>
                  <a:pt x="518160" y="1482090"/>
                </a:cubicBezTo>
                <a:cubicBezTo>
                  <a:pt x="518433" y="1488924"/>
                  <a:pt x="523379" y="1494736"/>
                  <a:pt x="525780" y="1501140"/>
                </a:cubicBezTo>
                <a:cubicBezTo>
                  <a:pt x="527190" y="1504900"/>
                  <a:pt x="528008" y="1508879"/>
                  <a:pt x="529590" y="1512570"/>
                </a:cubicBezTo>
                <a:cubicBezTo>
                  <a:pt x="537095" y="1530082"/>
                  <a:pt x="538922" y="1527167"/>
                  <a:pt x="544830" y="1546860"/>
                </a:cubicBezTo>
                <a:cubicBezTo>
                  <a:pt x="546691" y="1553063"/>
                  <a:pt x="545960" y="1560015"/>
                  <a:pt x="548640" y="1565910"/>
                </a:cubicBezTo>
                <a:cubicBezTo>
                  <a:pt x="552430" y="1574247"/>
                  <a:pt x="563880" y="1588770"/>
                  <a:pt x="563880" y="1588770"/>
                </a:cubicBezTo>
                <a:cubicBezTo>
                  <a:pt x="567046" y="1601436"/>
                  <a:pt x="570009" y="1614944"/>
                  <a:pt x="575310" y="1626870"/>
                </a:cubicBezTo>
                <a:cubicBezTo>
                  <a:pt x="577170" y="1631054"/>
                  <a:pt x="580390" y="1634490"/>
                  <a:pt x="582930" y="1638300"/>
                </a:cubicBezTo>
                <a:cubicBezTo>
                  <a:pt x="584200" y="1649730"/>
                  <a:pt x="584485" y="1661313"/>
                  <a:pt x="586740" y="1672590"/>
                </a:cubicBezTo>
                <a:cubicBezTo>
                  <a:pt x="588315" y="1680466"/>
                  <a:pt x="592247" y="1687701"/>
                  <a:pt x="594360" y="1695450"/>
                </a:cubicBezTo>
                <a:cubicBezTo>
                  <a:pt x="596064" y="1701698"/>
                  <a:pt x="596599" y="1708218"/>
                  <a:pt x="598170" y="1714500"/>
                </a:cubicBezTo>
                <a:cubicBezTo>
                  <a:pt x="600412" y="1723470"/>
                  <a:pt x="603711" y="1732161"/>
                  <a:pt x="605790" y="1741170"/>
                </a:cubicBezTo>
                <a:cubicBezTo>
                  <a:pt x="613037" y="1772573"/>
                  <a:pt x="603724" y="1755216"/>
                  <a:pt x="617220" y="1775460"/>
                </a:cubicBezTo>
                <a:cubicBezTo>
                  <a:pt x="622342" y="1806190"/>
                  <a:pt x="620284" y="1796356"/>
                  <a:pt x="628650" y="1832610"/>
                </a:cubicBezTo>
                <a:cubicBezTo>
                  <a:pt x="631712" y="1845878"/>
                  <a:pt x="634940" y="1857860"/>
                  <a:pt x="640080" y="1870710"/>
                </a:cubicBezTo>
                <a:cubicBezTo>
                  <a:pt x="642189" y="1875983"/>
                  <a:pt x="645160" y="1880870"/>
                  <a:pt x="647700" y="1885950"/>
                </a:cubicBezTo>
                <a:cubicBezTo>
                  <a:pt x="648970" y="1892300"/>
                  <a:pt x="649462" y="1898857"/>
                  <a:pt x="651510" y="1905000"/>
                </a:cubicBezTo>
                <a:cubicBezTo>
                  <a:pt x="653306" y="1910388"/>
                  <a:pt x="656893" y="1915020"/>
                  <a:pt x="659130" y="1920240"/>
                </a:cubicBezTo>
                <a:cubicBezTo>
                  <a:pt x="660712" y="1923931"/>
                  <a:pt x="661786" y="1927823"/>
                  <a:pt x="662940" y="1931670"/>
                </a:cubicBezTo>
                <a:cubicBezTo>
                  <a:pt x="665597" y="1940526"/>
                  <a:pt x="668596" y="1949305"/>
                  <a:pt x="670560" y="1958340"/>
                </a:cubicBezTo>
                <a:cubicBezTo>
                  <a:pt x="674952" y="1978542"/>
                  <a:pt x="681990" y="2019300"/>
                  <a:pt x="681990" y="2019300"/>
                </a:cubicBezTo>
                <a:cubicBezTo>
                  <a:pt x="683260" y="2043430"/>
                  <a:pt x="684323" y="2067572"/>
                  <a:pt x="685800" y="2091690"/>
                </a:cubicBezTo>
                <a:cubicBezTo>
                  <a:pt x="693246" y="2213305"/>
                  <a:pt x="702753" y="2168659"/>
                  <a:pt x="689610" y="2221230"/>
                </a:cubicBezTo>
                <a:cubicBezTo>
                  <a:pt x="694625" y="2236274"/>
                  <a:pt x="693420" y="2228644"/>
                  <a:pt x="693420" y="2244090"/>
                </a:cubicBezTo>
              </a:path>
            </a:pathLst>
          </a:custGeom>
          <a:noFill/>
          <a:ln w="57150">
            <a:solidFill>
              <a:schemeClr val="accent6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38A1CFF-A57A-4CD5-A9A6-EBA45DA7089F}"/>
              </a:ext>
            </a:extLst>
          </p:cNvPr>
          <p:cNvSpPr/>
          <p:nvPr/>
        </p:nvSpPr>
        <p:spPr>
          <a:xfrm>
            <a:off x="10228520" y="6192012"/>
            <a:ext cx="10983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2800" b="1" dirty="0">
                <a:solidFill>
                  <a:schemeClr val="bg2"/>
                </a:solidFill>
              </a:rPr>
              <a:t>Basalt</a:t>
            </a:r>
            <a:endParaRPr lang="en-CA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CA62BE9-2F13-4C4D-909B-E8A25746493E}"/>
              </a:ext>
            </a:extLst>
          </p:cNvPr>
          <p:cNvSpPr/>
          <p:nvPr/>
        </p:nvSpPr>
        <p:spPr>
          <a:xfrm>
            <a:off x="7833842" y="6191542"/>
            <a:ext cx="17507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2800" b="1" dirty="0" err="1">
                <a:solidFill>
                  <a:schemeClr val="bg2"/>
                </a:solidFill>
              </a:rPr>
              <a:t>Stockwork</a:t>
            </a:r>
            <a:endParaRPr lang="en-CA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E6ED1A8-8CF2-4BD8-AAF0-C2C607F87FE8}"/>
              </a:ext>
            </a:extLst>
          </p:cNvPr>
          <p:cNvSpPr/>
          <p:nvPr/>
        </p:nvSpPr>
        <p:spPr>
          <a:xfrm>
            <a:off x="8022651" y="4256907"/>
            <a:ext cx="148149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2800" b="1" dirty="0">
                <a:solidFill>
                  <a:schemeClr val="bg2"/>
                </a:solidFill>
              </a:rPr>
              <a:t>Massive </a:t>
            </a:r>
          </a:p>
          <a:p>
            <a:r>
              <a:rPr lang="en-CA" sz="2800" b="1" dirty="0">
                <a:solidFill>
                  <a:schemeClr val="bg2"/>
                </a:solidFill>
              </a:rPr>
              <a:t>Sulphide</a:t>
            </a:r>
            <a:endParaRPr lang="en-CA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035D22C-FBB7-4D75-8BC2-528B984FA3C8}"/>
              </a:ext>
            </a:extLst>
          </p:cNvPr>
          <p:cNvSpPr/>
          <p:nvPr/>
        </p:nvSpPr>
        <p:spPr>
          <a:xfrm>
            <a:off x="9174499" y="3272004"/>
            <a:ext cx="11017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2800" b="1" dirty="0">
                <a:solidFill>
                  <a:schemeClr val="bg2"/>
                </a:solidFill>
              </a:rPr>
              <a:t>Water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0751818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30517" b="16798"/>
          <a:stretch/>
        </p:blipFill>
        <p:spPr>
          <a:xfrm>
            <a:off x="0" y="2950175"/>
            <a:ext cx="7586756" cy="67970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Surface mesh inversion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1371600" y="8919263"/>
            <a:ext cx="9378779" cy="0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1FCF2A1C-1781-4004-83AB-F1E4B24510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07" y="8108570"/>
            <a:ext cx="954417" cy="1533649"/>
          </a:xfrm>
          <a:prstGeom prst="rect">
            <a:avLst/>
          </a:prstGeom>
        </p:spPr>
      </p:pic>
      <p:pic>
        <p:nvPicPr>
          <p:cNvPr id="10" name="F68145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59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936208" y="1949947"/>
            <a:ext cx="3359284" cy="255633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1371600" y="8984621"/>
            <a:ext cx="7684265" cy="390502"/>
          </a:xfrm>
        </p:spPr>
        <p:txBody>
          <a:bodyPr/>
          <a:lstStyle/>
          <a:p>
            <a:r>
              <a:rPr lang="en-US" dirty="0"/>
              <a:t>SMS modelling with surface geometry inversion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2029" y="2001220"/>
            <a:ext cx="7455213" cy="6289988"/>
          </a:xfrm>
          <a:prstGeom prst="rect">
            <a:avLst/>
          </a:prstGeom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95875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30517" b="16798"/>
          <a:stretch/>
        </p:blipFill>
        <p:spPr>
          <a:xfrm>
            <a:off x="0" y="2950175"/>
            <a:ext cx="7586756" cy="67970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Surface mesh inversion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1371600" y="8919263"/>
            <a:ext cx="9378779" cy="0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1FCF2A1C-1781-4004-83AB-F1E4B24510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07" y="8108570"/>
            <a:ext cx="954417" cy="1533649"/>
          </a:xfrm>
          <a:prstGeom prst="rect">
            <a:avLst/>
          </a:prstGeom>
        </p:spPr>
      </p:pic>
      <p:pic>
        <p:nvPicPr>
          <p:cNvPr id="10" name="F68145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59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02429" y="1949947"/>
            <a:ext cx="8093063" cy="6158623"/>
          </a:xfrm>
          <a:prstGeom prst="rect">
            <a:avLst/>
          </a:prstGeom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1371600" y="8984621"/>
            <a:ext cx="7684265" cy="390502"/>
          </a:xfrm>
        </p:spPr>
        <p:txBody>
          <a:bodyPr/>
          <a:lstStyle/>
          <a:p>
            <a:r>
              <a:rPr lang="en-US" dirty="0"/>
              <a:t>SMS modelling with surface geometry inversion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2030" y="1949947"/>
            <a:ext cx="2944498" cy="2484283"/>
          </a:xfrm>
          <a:prstGeom prst="rect">
            <a:avLst/>
          </a:prstGeom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85467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87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30517" b="16798"/>
          <a:stretch/>
        </p:blipFill>
        <p:spPr>
          <a:xfrm>
            <a:off x="0" y="2950175"/>
            <a:ext cx="7586756" cy="67970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Synthetic Data Generation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1371600" y="8919263"/>
            <a:ext cx="9378779" cy="0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1FCF2A1C-1781-4004-83AB-F1E4B24510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07" y="8108570"/>
            <a:ext cx="954417" cy="1533649"/>
          </a:xfrm>
          <a:prstGeom prst="rect">
            <a:avLst/>
          </a:prstGeom>
        </p:spPr>
      </p:pic>
      <p:sp>
        <p:nvSpPr>
          <p:cNvPr id="12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1371600" y="8984621"/>
            <a:ext cx="7684265" cy="390502"/>
          </a:xfrm>
        </p:spPr>
        <p:txBody>
          <a:bodyPr/>
          <a:lstStyle/>
          <a:p>
            <a:r>
              <a:rPr lang="en-US" dirty="0"/>
              <a:t>SMS modelling with surface geometry inversion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9E9C98-4D57-4AAD-AAEA-5B416FC53A0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664" r="15786" b="6766"/>
          <a:stretch/>
        </p:blipFill>
        <p:spPr>
          <a:xfrm>
            <a:off x="1021024" y="2097229"/>
            <a:ext cx="10950581" cy="56392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843FA9-8643-4C83-90B0-A299129043CB}"/>
              </a:ext>
            </a:extLst>
          </p:cNvPr>
          <p:cNvSpPr txBox="1"/>
          <p:nvPr/>
        </p:nvSpPr>
        <p:spPr>
          <a:xfrm>
            <a:off x="1225118" y="2292685"/>
            <a:ext cx="2450237" cy="2893100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CA" dirty="0"/>
              <a:t>Observation Points:</a:t>
            </a:r>
          </a:p>
          <a:p>
            <a:endParaRPr lang="en-CA" dirty="0"/>
          </a:p>
          <a:p>
            <a:r>
              <a:rPr lang="en-CA" dirty="0"/>
              <a:t>-Constant altitude of 2m</a:t>
            </a:r>
          </a:p>
          <a:p>
            <a:endParaRPr lang="en-CA" dirty="0"/>
          </a:p>
          <a:p>
            <a:r>
              <a:rPr lang="en-CA" dirty="0"/>
              <a:t>-5% noise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B269805-44A5-4162-9EB0-070D753998CB}"/>
              </a:ext>
            </a:extLst>
          </p:cNvPr>
          <p:cNvCxnSpPr>
            <a:cxnSpLocks/>
          </p:cNvCxnSpPr>
          <p:nvPr/>
        </p:nvCxnSpPr>
        <p:spPr>
          <a:xfrm>
            <a:off x="9365185" y="2403998"/>
            <a:ext cx="2369696" cy="2441359"/>
          </a:xfrm>
          <a:prstGeom prst="line">
            <a:avLst/>
          </a:prstGeom>
          <a:ln>
            <a:solidFill>
              <a:schemeClr val="tx1"/>
            </a:solidFill>
            <a:headEnd type="oval" w="med" len="med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DD93CFD0-DF0F-41FD-AE4C-67AE8CF6393A}"/>
              </a:ext>
            </a:extLst>
          </p:cNvPr>
          <p:cNvSpPr txBox="1"/>
          <p:nvPr/>
        </p:nvSpPr>
        <p:spPr>
          <a:xfrm rot="2856893">
            <a:off x="10249038" y="3084381"/>
            <a:ext cx="95571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200m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429E8AC-7735-4EEB-9A18-67A7DB255E50}"/>
              </a:ext>
            </a:extLst>
          </p:cNvPr>
          <p:cNvCxnSpPr>
            <a:cxnSpLocks/>
          </p:cNvCxnSpPr>
          <p:nvPr/>
        </p:nvCxnSpPr>
        <p:spPr>
          <a:xfrm flipH="1">
            <a:off x="10227746" y="5185785"/>
            <a:ext cx="644573" cy="91854"/>
          </a:xfrm>
          <a:prstGeom prst="line">
            <a:avLst/>
          </a:prstGeom>
          <a:ln>
            <a:solidFill>
              <a:schemeClr val="tx1"/>
            </a:solidFill>
            <a:headEnd type="oval" w="med" len="med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B106C2C1-EFB8-452E-936C-A2D6C13D9B38}"/>
              </a:ext>
            </a:extLst>
          </p:cNvPr>
          <p:cNvSpPr txBox="1"/>
          <p:nvPr/>
        </p:nvSpPr>
        <p:spPr>
          <a:xfrm rot="21186889">
            <a:off x="10417284" y="5308531"/>
            <a:ext cx="61908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5m</a:t>
            </a:r>
          </a:p>
        </p:txBody>
      </p:sp>
    </p:spTree>
    <p:extLst>
      <p:ext uri="{BB962C8B-B14F-4D97-AF65-F5344CB8AC3E}">
        <p14:creationId xmlns:p14="http://schemas.microsoft.com/office/powerpoint/2010/main" val="2414759629"/>
      </p:ext>
    </p:extLst>
  </p:cSld>
  <p:clrMapOvr>
    <a:masterClrMapping/>
  </p:clrMapOvr>
</p:sld>
</file>

<file path=ppt/theme/theme1.xml><?xml version="1.0" encoding="utf-8"?>
<a:theme xmlns:a="http://schemas.openxmlformats.org/drawingml/2006/main" name="Grey Corporate 2012">
  <a:themeElements>
    <a:clrScheme name="ClaretWhite">
      <a:dk1>
        <a:srgbClr val="FFFFFE"/>
      </a:dk1>
      <a:lt1>
        <a:srgbClr val="6C0421"/>
      </a:lt1>
      <a:dk2>
        <a:srgbClr val="6C0421"/>
      </a:dk2>
      <a:lt2>
        <a:srgbClr val="FFFFFE"/>
      </a:lt2>
      <a:accent1>
        <a:srgbClr val="6C0421"/>
      </a:accent1>
      <a:accent2>
        <a:srgbClr val="FFFFFE"/>
      </a:accent2>
      <a:accent3>
        <a:srgbClr val="6C706F"/>
      </a:accent3>
      <a:accent4>
        <a:srgbClr val="0D0D0D"/>
      </a:accent4>
      <a:accent5>
        <a:srgbClr val="FFFFFE"/>
      </a:accent5>
      <a:accent6>
        <a:srgbClr val="FFFFFE"/>
      </a:accent6>
      <a:hlink>
        <a:srgbClr val="0D0D0D"/>
      </a:hlink>
      <a:folHlink>
        <a:srgbClr val="0D0D0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Grey Corporate 2012.pot</Template>
  <TotalTime>6123</TotalTime>
  <Words>500</Words>
  <Application>Microsoft Office PowerPoint</Application>
  <PresentationFormat>Custom</PresentationFormat>
  <Paragraphs>163</Paragraphs>
  <Slides>15</Slides>
  <Notes>15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ＭＳ Ｐゴシック</vt:lpstr>
      <vt:lpstr>Arial</vt:lpstr>
      <vt:lpstr>Arial Black</vt:lpstr>
      <vt:lpstr>Calibri</vt:lpstr>
      <vt:lpstr>Grey Corporate 2012</vt:lpstr>
      <vt:lpstr>Magnetic Inversion Modelling of Seafloor Massive Sulphides</vt:lpstr>
      <vt:lpstr>Motivation</vt:lpstr>
      <vt:lpstr>motivation</vt:lpstr>
      <vt:lpstr>Motivation</vt:lpstr>
      <vt:lpstr>Modelling seafloor massive sulphide deposits</vt:lpstr>
      <vt:lpstr>Modelling seafloor massive sulphide deposits</vt:lpstr>
      <vt:lpstr>Surface mesh inversion</vt:lpstr>
      <vt:lpstr>Surface mesh inversion</vt:lpstr>
      <vt:lpstr>Synthetic Data Generation</vt:lpstr>
      <vt:lpstr>SMS inversion</vt:lpstr>
      <vt:lpstr>Sms inversion</vt:lpstr>
      <vt:lpstr>Complex target example</vt:lpstr>
      <vt:lpstr>Complex target example</vt:lpstr>
      <vt:lpstr>conclusion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Molly Baker</dc:creator>
  <cp:lastModifiedBy>Chris</cp:lastModifiedBy>
  <cp:revision>331</cp:revision>
  <cp:lastPrinted>2012-12-19T19:03:42Z</cp:lastPrinted>
  <dcterms:created xsi:type="dcterms:W3CDTF">2012-11-27T14:55:46Z</dcterms:created>
  <dcterms:modified xsi:type="dcterms:W3CDTF">2018-04-09T19:26:40Z</dcterms:modified>
</cp:coreProperties>
</file>