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1" r:id="rId4"/>
    <p:sldId id="262" r:id="rId5"/>
    <p:sldId id="258" r:id="rId6"/>
    <p:sldId id="263" r:id="rId7"/>
    <p:sldId id="264" r:id="rId8"/>
    <p:sldId id="265" r:id="rId9"/>
    <p:sldId id="266" r:id="rId10"/>
    <p:sldId id="267" r:id="rId11"/>
    <p:sldId id="268" r:id="rId12"/>
    <p:sldId id="270" r:id="rId13"/>
    <p:sldId id="269" r:id="rId14"/>
    <p:sldId id="271" r:id="rId15"/>
    <p:sldId id="272" r:id="rId16"/>
    <p:sldId id="273" r:id="rId17"/>
    <p:sldId id="274" r:id="rId18"/>
    <p:sldId id="275" r:id="rId19"/>
    <p:sldId id="278" r:id="rId20"/>
    <p:sldId id="276" r:id="rId21"/>
    <p:sldId id="27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9933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1258098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2449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250751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289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905374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607651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1537034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353270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4A5DA-6A77-4EAA-83A9-9586DDC3B1E3}"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189487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C4A5DA-6A77-4EAA-83A9-9586DDC3B1E3}"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412617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C4A5DA-6A77-4EAA-83A9-9586DDC3B1E3}" type="datetimeFigureOut">
              <a:rPr lang="en-GB" smtClean="0"/>
              <a:t>19/06/2018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144596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C4A5DA-6A77-4EAA-83A9-9586DDC3B1E3}" type="datetimeFigureOut">
              <a:rPr lang="en-GB" smtClean="0"/>
              <a:t>19/06/2018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21155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4A5DA-6A77-4EAA-83A9-9586DDC3B1E3}" type="datetimeFigureOut">
              <a:rPr lang="en-GB" smtClean="0"/>
              <a:t>19/06/2018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3974043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4A5DA-6A77-4EAA-83A9-9586DDC3B1E3}"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97941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4A5DA-6A77-4EAA-83A9-9586DDC3B1E3}"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D7468-4C73-4ABD-9A59-244C24DCE366}" type="slidenum">
              <a:rPr lang="en-GB" smtClean="0"/>
              <a:t>‹#›</a:t>
            </a:fld>
            <a:endParaRPr lang="en-GB"/>
          </a:p>
        </p:txBody>
      </p:sp>
    </p:spTree>
    <p:extLst>
      <p:ext uri="{BB962C8B-B14F-4D97-AF65-F5344CB8AC3E}">
        <p14:creationId xmlns:p14="http://schemas.microsoft.com/office/powerpoint/2010/main" val="15755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C4A5DA-6A77-4EAA-83A9-9586DDC3B1E3}" type="datetimeFigureOut">
              <a:rPr lang="en-GB" smtClean="0"/>
              <a:t>19/06/2018</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FDD7468-4C73-4ABD-9A59-244C24DCE366}" type="slidenum">
              <a:rPr lang="en-GB" smtClean="0"/>
              <a:t>‹#›</a:t>
            </a:fld>
            <a:endParaRPr lang="en-GB"/>
          </a:p>
        </p:txBody>
      </p:sp>
    </p:spTree>
    <p:extLst>
      <p:ext uri="{BB962C8B-B14F-4D97-AF65-F5344CB8AC3E}">
        <p14:creationId xmlns:p14="http://schemas.microsoft.com/office/powerpoint/2010/main" val="1551120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unisdr.org/we/coordinate/sendai-framework"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p:cNvSpPr/>
          <p:nvPr/>
        </p:nvSpPr>
        <p:spPr>
          <a:xfrm>
            <a:off x="0" y="1688757"/>
            <a:ext cx="12192000" cy="3283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schemeClr val="bg1"/>
                </a:solidFill>
                <a:latin typeface="Arial Black" panose="020B0A04020102020204" pitchFamily="34" charset="0"/>
                <a:cs typeface="Aharoni" panose="02010803020104030203" pitchFamily="2" charset="-79"/>
              </a:rPr>
              <a:t>The menace of flood in the Benue Trough Nigeria, West Africa</a:t>
            </a:r>
            <a:r>
              <a:rPr lang="en-GB" sz="2800" dirty="0" smtClean="0">
                <a:solidFill>
                  <a:schemeClr val="bg1"/>
                </a:solidFill>
                <a:latin typeface="Arial Black" panose="020B0A04020102020204" pitchFamily="34" charset="0"/>
                <a:cs typeface="Aharoni" panose="02010803020104030203" pitchFamily="2" charset="-79"/>
              </a:rPr>
              <a:t>: </a:t>
            </a:r>
          </a:p>
          <a:p>
            <a:r>
              <a:rPr lang="en-GB" sz="2800" dirty="0">
                <a:solidFill>
                  <a:schemeClr val="bg1"/>
                </a:solidFill>
                <a:latin typeface="Arial Black" panose="020B0A04020102020204" pitchFamily="34" charset="0"/>
                <a:cs typeface="Aharoni" panose="02010803020104030203" pitchFamily="2" charset="-79"/>
              </a:rPr>
              <a:t> </a:t>
            </a:r>
            <a:r>
              <a:rPr lang="en-GB" sz="2800" dirty="0" smtClean="0">
                <a:solidFill>
                  <a:schemeClr val="bg1"/>
                </a:solidFill>
                <a:latin typeface="Arial Black" panose="020B0A04020102020204" pitchFamily="34" charset="0"/>
                <a:cs typeface="Aharoni" panose="02010803020104030203" pitchFamily="2" charset="-79"/>
              </a:rPr>
              <a:t>               2017 Floods and vulnerability analysis</a:t>
            </a:r>
          </a:p>
          <a:p>
            <a:r>
              <a:rPr lang="en-GB" sz="2400" b="1" dirty="0" smtClean="0">
                <a:solidFill>
                  <a:schemeClr val="bg1"/>
                </a:solidFill>
              </a:rPr>
              <a:t>               Mercy Ayima Ade (PhD. Research student) Email:1523526@chester.ac.uk </a:t>
            </a:r>
          </a:p>
          <a:p>
            <a:r>
              <a:rPr lang="en-GB" sz="1400" b="1" dirty="0" smtClean="0">
                <a:solidFill>
                  <a:schemeClr val="bg1"/>
                </a:solidFill>
              </a:rPr>
              <a:t>                                                           Supervisors: Prof Roy Alexander; Dr Servel Miller; Dr Andrew Miles; Dr Martin Evans</a:t>
            </a:r>
            <a:endParaRPr lang="en-GB" sz="1400" dirty="0" smtClean="0">
              <a:solidFill>
                <a:schemeClr val="bg1"/>
              </a:solidFill>
            </a:endParaRPr>
          </a:p>
          <a:p>
            <a:endParaRPr lang="en-GB" sz="1400" dirty="0" smtClean="0">
              <a:solidFill>
                <a:schemeClr val="bg1"/>
              </a:solidFill>
              <a:latin typeface="Arial Black" panose="020B0A04020102020204" pitchFamily="34" charset="0"/>
              <a:cs typeface="Aharoni" panose="02010803020104030203" pitchFamily="2" charset="-79"/>
            </a:endParaRPr>
          </a:p>
        </p:txBody>
      </p:sp>
      <p:pic>
        <p:nvPicPr>
          <p:cNvPr id="7" name="Picture 6"/>
          <p:cNvPicPr>
            <a:picLocks noChangeAspect="1"/>
          </p:cNvPicPr>
          <p:nvPr/>
        </p:nvPicPr>
        <p:blipFill>
          <a:blip r:embed="rId2"/>
          <a:stretch>
            <a:fillRect/>
          </a:stretch>
        </p:blipFill>
        <p:spPr>
          <a:xfrm>
            <a:off x="9890807" y="5122310"/>
            <a:ext cx="2301193" cy="1715611"/>
          </a:xfrm>
          <a:prstGeom prst="rect">
            <a:avLst/>
          </a:prstGeom>
        </p:spPr>
      </p:pic>
      <p:pic>
        <p:nvPicPr>
          <p:cNvPr id="8" name="Picture 7"/>
          <p:cNvPicPr>
            <a:picLocks noChangeAspect="1"/>
          </p:cNvPicPr>
          <p:nvPr/>
        </p:nvPicPr>
        <p:blipFill>
          <a:blip r:embed="rId3"/>
          <a:stretch>
            <a:fillRect/>
          </a:stretch>
        </p:blipFill>
        <p:spPr>
          <a:xfrm>
            <a:off x="0" y="0"/>
            <a:ext cx="3509319" cy="1407731"/>
          </a:xfrm>
          <a:prstGeom prst="rect">
            <a:avLst/>
          </a:prstGeom>
        </p:spPr>
      </p:pic>
      <p:pic>
        <p:nvPicPr>
          <p:cNvPr id="9" name="Picture 8"/>
          <p:cNvPicPr>
            <a:picLocks noChangeAspect="1"/>
          </p:cNvPicPr>
          <p:nvPr/>
        </p:nvPicPr>
        <p:blipFill>
          <a:blip r:embed="rId4"/>
          <a:stretch>
            <a:fillRect/>
          </a:stretch>
        </p:blipFill>
        <p:spPr>
          <a:xfrm>
            <a:off x="8712648" y="1"/>
            <a:ext cx="3479352" cy="1532238"/>
          </a:xfrm>
          <a:prstGeom prst="rect">
            <a:avLst/>
          </a:prstGeom>
        </p:spPr>
      </p:pic>
      <p:pic>
        <p:nvPicPr>
          <p:cNvPr id="10" name="Picture 9"/>
          <p:cNvPicPr>
            <a:picLocks noChangeAspect="1"/>
          </p:cNvPicPr>
          <p:nvPr/>
        </p:nvPicPr>
        <p:blipFill>
          <a:blip r:embed="rId5"/>
          <a:stretch>
            <a:fillRect/>
          </a:stretch>
        </p:blipFill>
        <p:spPr>
          <a:xfrm>
            <a:off x="-98857" y="4955683"/>
            <a:ext cx="2043033" cy="530594"/>
          </a:xfrm>
          <a:prstGeom prst="rect">
            <a:avLst/>
          </a:prstGeom>
        </p:spPr>
      </p:pic>
      <p:pic>
        <p:nvPicPr>
          <p:cNvPr id="12" name="Picture 11"/>
          <p:cNvPicPr>
            <a:picLocks noChangeAspect="1"/>
          </p:cNvPicPr>
          <p:nvPr/>
        </p:nvPicPr>
        <p:blipFill>
          <a:blip r:embed="rId6"/>
          <a:stretch>
            <a:fillRect/>
          </a:stretch>
        </p:blipFill>
        <p:spPr>
          <a:xfrm>
            <a:off x="41710" y="6301427"/>
            <a:ext cx="1761897" cy="536494"/>
          </a:xfrm>
          <a:prstGeom prst="rect">
            <a:avLst/>
          </a:prstGeom>
        </p:spPr>
      </p:pic>
    </p:spTree>
    <p:extLst>
      <p:ext uri="{BB962C8B-B14F-4D97-AF65-F5344CB8AC3E}">
        <p14:creationId xmlns:p14="http://schemas.microsoft.com/office/powerpoint/2010/main" val="186520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1621" y="313038"/>
            <a:ext cx="6416784" cy="4473146"/>
          </a:xfrm>
          <a:prstGeom prst="rect">
            <a:avLst/>
          </a:prstGeom>
        </p:spPr>
      </p:pic>
      <p:pic>
        <p:nvPicPr>
          <p:cNvPr id="4" name="Picture 3"/>
          <p:cNvPicPr>
            <a:picLocks noChangeAspect="1"/>
          </p:cNvPicPr>
          <p:nvPr/>
        </p:nvPicPr>
        <p:blipFill>
          <a:blip r:embed="rId3"/>
          <a:stretch>
            <a:fillRect/>
          </a:stretch>
        </p:blipFill>
        <p:spPr>
          <a:xfrm>
            <a:off x="2654235" y="4981288"/>
            <a:ext cx="5614903" cy="1146147"/>
          </a:xfrm>
          <a:prstGeom prst="rect">
            <a:avLst/>
          </a:prstGeom>
        </p:spPr>
      </p:pic>
      <p:pic>
        <p:nvPicPr>
          <p:cNvPr id="5" name="Picture 4"/>
          <p:cNvPicPr>
            <a:picLocks noChangeAspect="1"/>
          </p:cNvPicPr>
          <p:nvPr/>
        </p:nvPicPr>
        <p:blipFill>
          <a:blip r:embed="rId4"/>
          <a:stretch>
            <a:fillRect/>
          </a:stretch>
        </p:blipFill>
        <p:spPr>
          <a:xfrm>
            <a:off x="9353039" y="5949247"/>
            <a:ext cx="2761727" cy="841321"/>
          </a:xfrm>
          <a:prstGeom prst="rect">
            <a:avLst/>
          </a:prstGeom>
        </p:spPr>
      </p:pic>
    </p:spTree>
    <p:extLst>
      <p:ext uri="{BB962C8B-B14F-4D97-AF65-F5344CB8AC3E}">
        <p14:creationId xmlns:p14="http://schemas.microsoft.com/office/powerpoint/2010/main" val="204407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58" y="71556"/>
            <a:ext cx="6761050" cy="4523624"/>
          </a:xfrm>
          <a:prstGeom prst="rect">
            <a:avLst/>
          </a:prstGeom>
        </p:spPr>
      </p:pic>
      <p:pic>
        <p:nvPicPr>
          <p:cNvPr id="3" name="Picture 2"/>
          <p:cNvPicPr>
            <a:picLocks noChangeAspect="1"/>
          </p:cNvPicPr>
          <p:nvPr/>
        </p:nvPicPr>
        <p:blipFill>
          <a:blip r:embed="rId3"/>
          <a:stretch>
            <a:fillRect/>
          </a:stretch>
        </p:blipFill>
        <p:spPr>
          <a:xfrm>
            <a:off x="6362244" y="3285674"/>
            <a:ext cx="5761219" cy="3499407"/>
          </a:xfrm>
          <a:prstGeom prst="rect">
            <a:avLst/>
          </a:prstGeom>
        </p:spPr>
      </p:pic>
      <p:pic>
        <p:nvPicPr>
          <p:cNvPr id="4" name="Picture 3"/>
          <p:cNvPicPr>
            <a:picLocks noChangeAspect="1"/>
          </p:cNvPicPr>
          <p:nvPr/>
        </p:nvPicPr>
        <p:blipFill>
          <a:blip r:embed="rId4"/>
          <a:stretch>
            <a:fillRect/>
          </a:stretch>
        </p:blipFill>
        <p:spPr>
          <a:xfrm>
            <a:off x="58158" y="4660012"/>
            <a:ext cx="5749026" cy="1146147"/>
          </a:xfrm>
          <a:prstGeom prst="rect">
            <a:avLst/>
          </a:prstGeom>
        </p:spPr>
      </p:pic>
      <p:pic>
        <p:nvPicPr>
          <p:cNvPr id="5" name="Picture 4"/>
          <p:cNvPicPr>
            <a:picLocks noChangeAspect="1"/>
          </p:cNvPicPr>
          <p:nvPr/>
        </p:nvPicPr>
        <p:blipFill>
          <a:blip r:embed="rId5"/>
          <a:stretch>
            <a:fillRect/>
          </a:stretch>
        </p:blipFill>
        <p:spPr>
          <a:xfrm>
            <a:off x="6872090" y="2710249"/>
            <a:ext cx="5507817" cy="1497218"/>
          </a:xfrm>
          <a:prstGeom prst="rect">
            <a:avLst/>
          </a:prstGeom>
        </p:spPr>
      </p:pic>
      <p:pic>
        <p:nvPicPr>
          <p:cNvPr id="6" name="Picture 5"/>
          <p:cNvPicPr>
            <a:picLocks noChangeAspect="1"/>
          </p:cNvPicPr>
          <p:nvPr/>
        </p:nvPicPr>
        <p:blipFill>
          <a:blip r:embed="rId6"/>
          <a:stretch>
            <a:fillRect/>
          </a:stretch>
        </p:blipFill>
        <p:spPr>
          <a:xfrm>
            <a:off x="9465858" y="0"/>
            <a:ext cx="2761727" cy="841321"/>
          </a:xfrm>
          <a:prstGeom prst="rect">
            <a:avLst/>
          </a:prstGeom>
        </p:spPr>
      </p:pic>
    </p:spTree>
    <p:extLst>
      <p:ext uri="{BB962C8B-B14F-4D97-AF65-F5344CB8AC3E}">
        <p14:creationId xmlns:p14="http://schemas.microsoft.com/office/powerpoint/2010/main" val="114719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169" y="99852"/>
            <a:ext cx="8203436" cy="5493118"/>
          </a:xfrm>
          <a:prstGeom prst="rect">
            <a:avLst/>
          </a:prstGeom>
        </p:spPr>
      </p:pic>
      <p:pic>
        <p:nvPicPr>
          <p:cNvPr id="3" name="Picture 2"/>
          <p:cNvPicPr>
            <a:picLocks noChangeAspect="1"/>
          </p:cNvPicPr>
          <p:nvPr/>
        </p:nvPicPr>
        <p:blipFill>
          <a:blip r:embed="rId3"/>
          <a:stretch>
            <a:fillRect/>
          </a:stretch>
        </p:blipFill>
        <p:spPr>
          <a:xfrm>
            <a:off x="1181423" y="5589921"/>
            <a:ext cx="7218290" cy="847417"/>
          </a:xfrm>
          <a:prstGeom prst="rect">
            <a:avLst/>
          </a:prstGeom>
        </p:spPr>
      </p:pic>
      <p:pic>
        <p:nvPicPr>
          <p:cNvPr id="4" name="Picture 3"/>
          <p:cNvPicPr>
            <a:picLocks noChangeAspect="1"/>
          </p:cNvPicPr>
          <p:nvPr/>
        </p:nvPicPr>
        <p:blipFill>
          <a:blip r:embed="rId4"/>
          <a:stretch>
            <a:fillRect/>
          </a:stretch>
        </p:blipFill>
        <p:spPr>
          <a:xfrm>
            <a:off x="9366421" y="6016678"/>
            <a:ext cx="2761727" cy="841321"/>
          </a:xfrm>
          <a:prstGeom prst="rect">
            <a:avLst/>
          </a:prstGeom>
        </p:spPr>
      </p:pic>
    </p:spTree>
    <p:extLst>
      <p:ext uri="{BB962C8B-B14F-4D97-AF65-F5344CB8AC3E}">
        <p14:creationId xmlns:p14="http://schemas.microsoft.com/office/powerpoint/2010/main" val="406393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46" y="234978"/>
            <a:ext cx="11755395" cy="6632585"/>
          </a:xfrm>
          <a:prstGeom prst="rect">
            <a:avLst/>
          </a:prstGeom>
        </p:spPr>
        <p:txBody>
          <a:bodyPr wrap="square">
            <a:spAutoFit/>
          </a:bodyPr>
          <a:lstStyle/>
          <a:p>
            <a:pPr marL="0" marR="0" lvl="0" indent="0" algn="just" defTabSz="4155399" eaLnBrk="1" fontAlgn="auto" latinLnBrk="0" hangingPunct="1">
              <a:lnSpc>
                <a:spcPct val="100000"/>
              </a:lnSpc>
              <a:spcBef>
                <a:spcPts val="0"/>
              </a:spcBef>
              <a:spcAft>
                <a:spcPts val="0"/>
              </a:spcAft>
              <a:buClrTx/>
              <a:buSzTx/>
              <a:buFontTx/>
              <a:buNone/>
              <a:tabLst/>
              <a:defRPr/>
            </a:pPr>
            <a:endParaRPr kumimoji="0" lang="en-GB" sz="2500" b="0" i="0" u="none" strike="noStrike" kern="0" cap="none" spc="0" normalizeH="0" baseline="0" noProof="0" dirty="0" smtClean="0">
              <a:ln>
                <a:noFill/>
              </a:ln>
              <a:solidFill>
                <a:prstClr val="black"/>
              </a:solidFill>
              <a:effectLst/>
              <a:uLnTx/>
              <a:uFillTx/>
            </a:endParaRPr>
          </a:p>
          <a:p>
            <a:pPr marL="0" marR="0" lvl="0" indent="0" algn="just" defTabSz="4155399" eaLnBrk="1" fontAlgn="auto" latinLnBrk="0" hangingPunct="1">
              <a:lnSpc>
                <a:spcPct val="100000"/>
              </a:lnSpc>
              <a:spcBef>
                <a:spcPts val="0"/>
              </a:spcBef>
              <a:spcAft>
                <a:spcPts val="0"/>
              </a:spcAft>
              <a:buClrTx/>
              <a:buSzTx/>
              <a:buFontTx/>
              <a:buNone/>
              <a:tabLst/>
              <a:defRPr/>
            </a:pPr>
            <a:endParaRPr lang="en-GB" sz="2500" kern="0" dirty="0">
              <a:solidFill>
                <a:prstClr val="black"/>
              </a:solidFill>
            </a:endParaRPr>
          </a:p>
          <a:p>
            <a:pPr marL="0" marR="0" lvl="0" indent="0" algn="just" defTabSz="4155399" eaLnBrk="1" fontAlgn="auto" latinLnBrk="0" hangingPunct="1">
              <a:lnSpc>
                <a:spcPct val="100000"/>
              </a:lnSpc>
              <a:spcBef>
                <a:spcPts val="0"/>
              </a:spcBef>
              <a:spcAft>
                <a:spcPts val="0"/>
              </a:spcAft>
              <a:buClrTx/>
              <a:buSzTx/>
              <a:buFontTx/>
              <a:buNone/>
              <a:tabLst/>
              <a:defRPr/>
            </a:pPr>
            <a:r>
              <a:rPr kumimoji="0" lang="en-GB" sz="2500" b="0" i="0" u="none" strike="noStrike" kern="0" cap="none" spc="0" normalizeH="0" baseline="0" noProof="0" dirty="0" smtClean="0">
                <a:ln>
                  <a:noFill/>
                </a:ln>
                <a:solidFill>
                  <a:prstClr val="black"/>
                </a:solidFill>
                <a:effectLst/>
                <a:uLnTx/>
                <a:uFillTx/>
              </a:rPr>
              <a:t>Analysis </a:t>
            </a:r>
            <a:r>
              <a:rPr kumimoji="0" lang="en-GB" sz="2500" b="0" i="0" u="none" strike="noStrike" kern="0" cap="none" spc="0" normalizeH="0" baseline="0" noProof="0" dirty="0" smtClean="0">
                <a:ln>
                  <a:noFill/>
                </a:ln>
                <a:solidFill>
                  <a:prstClr val="black"/>
                </a:solidFill>
                <a:effectLst/>
                <a:uLnTx/>
                <a:uFillTx/>
              </a:rPr>
              <a:t>of the building and property loss data collected through a combination of questionnaires and geospatial mapping indicates that economic losses were mostly associated with new built flats and duplexes (Figure 9 and 10). This was mainly due to cost of these modern buildings and more affluent occupants. On the other hand, in terms of ‘Total building losses’, huts were most vulnerable as they were not able to withstand the flood waters with supporting structure collapsing (Figure 5).  Evaluation of building and content losses and associated flood depth allowed the development of flood depth damage curves (Figure 11 and 12). Flood depth curves showed the relationship between flood water depth and financial losses associated with damaged to both buildings and content These flood depth curves are valuable tools that can be used by decision makers (planners, developers, insurance companies) to gain a better understanding of how flood water impacts on the built environment and how to reduce negative consequences.</a:t>
            </a:r>
          </a:p>
          <a:p>
            <a:pPr marL="0" marR="0" lvl="0" indent="0" algn="just" defTabSz="4155399" eaLnBrk="1" fontAlgn="auto" latinLnBrk="0" hangingPunct="1">
              <a:lnSpc>
                <a:spcPct val="100000"/>
              </a:lnSpc>
              <a:spcBef>
                <a:spcPts val="0"/>
              </a:spcBef>
              <a:spcAft>
                <a:spcPts val="0"/>
              </a:spcAft>
              <a:buClrTx/>
              <a:buSzTx/>
              <a:buFontTx/>
              <a:buNone/>
              <a:tabLst/>
              <a:defRPr/>
            </a:pPr>
            <a:endParaRPr kumimoji="0" lang="en-GB" sz="2500" b="0" i="0" u="none" strike="noStrike" kern="0" cap="none" spc="0" normalizeH="0" baseline="0" noProof="0" dirty="0">
              <a:ln>
                <a:noFill/>
              </a:ln>
              <a:solidFill>
                <a:prstClr val="black"/>
              </a:solidFill>
              <a:effectLst/>
              <a:uLnTx/>
              <a:uFillTx/>
            </a:endParaRPr>
          </a:p>
        </p:txBody>
      </p:sp>
      <p:sp>
        <p:nvSpPr>
          <p:cNvPr id="2" name="TextBox 1"/>
          <p:cNvSpPr txBox="1"/>
          <p:nvPr/>
        </p:nvSpPr>
        <p:spPr>
          <a:xfrm>
            <a:off x="205946" y="74141"/>
            <a:ext cx="8320216" cy="984885"/>
          </a:xfrm>
          <a:prstGeom prst="rect">
            <a:avLst/>
          </a:prstGeom>
          <a:noFill/>
        </p:spPr>
        <p:txBody>
          <a:bodyPr wrap="square" rtlCol="0">
            <a:spAutoFit/>
          </a:bodyPr>
          <a:lstStyle/>
          <a:p>
            <a:r>
              <a:rPr lang="en-GB" sz="5800" b="1" dirty="0" smtClean="0"/>
              <a:t>Results Contd.</a:t>
            </a:r>
            <a:endParaRPr lang="en-GB" sz="5800" b="1" dirty="0"/>
          </a:p>
        </p:txBody>
      </p:sp>
    </p:spTree>
    <p:extLst>
      <p:ext uri="{BB962C8B-B14F-4D97-AF65-F5344CB8AC3E}">
        <p14:creationId xmlns:p14="http://schemas.microsoft.com/office/powerpoint/2010/main" val="178112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516" y="1092747"/>
            <a:ext cx="6228406" cy="3396875"/>
          </a:xfrm>
          <a:prstGeom prst="rect">
            <a:avLst/>
          </a:prstGeom>
        </p:spPr>
      </p:pic>
      <p:pic>
        <p:nvPicPr>
          <p:cNvPr id="3" name="Picture 2"/>
          <p:cNvPicPr>
            <a:picLocks noChangeAspect="1"/>
          </p:cNvPicPr>
          <p:nvPr/>
        </p:nvPicPr>
        <p:blipFill>
          <a:blip r:embed="rId3"/>
          <a:stretch>
            <a:fillRect/>
          </a:stretch>
        </p:blipFill>
        <p:spPr>
          <a:xfrm>
            <a:off x="6708065" y="790879"/>
            <a:ext cx="5492972" cy="5473996"/>
          </a:xfrm>
          <a:prstGeom prst="rect">
            <a:avLst/>
          </a:prstGeom>
        </p:spPr>
      </p:pic>
      <p:pic>
        <p:nvPicPr>
          <p:cNvPr id="4" name="Picture 3"/>
          <p:cNvPicPr>
            <a:picLocks noChangeAspect="1"/>
          </p:cNvPicPr>
          <p:nvPr/>
        </p:nvPicPr>
        <p:blipFill>
          <a:blip r:embed="rId4"/>
          <a:stretch>
            <a:fillRect/>
          </a:stretch>
        </p:blipFill>
        <p:spPr>
          <a:xfrm>
            <a:off x="4936131" y="1894702"/>
            <a:ext cx="1701916" cy="125551"/>
          </a:xfrm>
          <a:prstGeom prst="rect">
            <a:avLst/>
          </a:prstGeom>
        </p:spPr>
      </p:pic>
      <p:pic>
        <p:nvPicPr>
          <p:cNvPr id="5" name="Picture 4"/>
          <p:cNvPicPr>
            <a:picLocks noChangeAspect="1"/>
          </p:cNvPicPr>
          <p:nvPr/>
        </p:nvPicPr>
        <p:blipFill>
          <a:blip r:embed="rId5"/>
          <a:stretch>
            <a:fillRect/>
          </a:stretch>
        </p:blipFill>
        <p:spPr>
          <a:xfrm>
            <a:off x="1468187" y="2524597"/>
            <a:ext cx="5239878" cy="2006559"/>
          </a:xfrm>
          <a:prstGeom prst="rect">
            <a:avLst/>
          </a:prstGeom>
        </p:spPr>
      </p:pic>
      <p:pic>
        <p:nvPicPr>
          <p:cNvPr id="6" name="Picture 5"/>
          <p:cNvPicPr>
            <a:picLocks noChangeAspect="1"/>
          </p:cNvPicPr>
          <p:nvPr/>
        </p:nvPicPr>
        <p:blipFill>
          <a:blip r:embed="rId6"/>
          <a:stretch>
            <a:fillRect/>
          </a:stretch>
        </p:blipFill>
        <p:spPr>
          <a:xfrm>
            <a:off x="0" y="4786537"/>
            <a:ext cx="6356922" cy="419086"/>
          </a:xfrm>
          <a:prstGeom prst="rect">
            <a:avLst/>
          </a:prstGeom>
        </p:spPr>
      </p:pic>
      <p:pic>
        <p:nvPicPr>
          <p:cNvPr id="7" name="Picture 6"/>
          <p:cNvPicPr>
            <a:picLocks noChangeAspect="1"/>
          </p:cNvPicPr>
          <p:nvPr/>
        </p:nvPicPr>
        <p:blipFill>
          <a:blip r:embed="rId7"/>
          <a:stretch>
            <a:fillRect/>
          </a:stretch>
        </p:blipFill>
        <p:spPr>
          <a:xfrm>
            <a:off x="6708065" y="6428930"/>
            <a:ext cx="5877053" cy="323116"/>
          </a:xfrm>
          <a:prstGeom prst="rect">
            <a:avLst/>
          </a:prstGeom>
        </p:spPr>
      </p:pic>
      <p:pic>
        <p:nvPicPr>
          <p:cNvPr id="8" name="Picture 7"/>
          <p:cNvPicPr>
            <a:picLocks noChangeAspect="1"/>
          </p:cNvPicPr>
          <p:nvPr/>
        </p:nvPicPr>
        <p:blipFill>
          <a:blip r:embed="rId8"/>
          <a:stretch>
            <a:fillRect/>
          </a:stretch>
        </p:blipFill>
        <p:spPr>
          <a:xfrm>
            <a:off x="0" y="6008270"/>
            <a:ext cx="2761727" cy="841321"/>
          </a:xfrm>
          <a:prstGeom prst="rect">
            <a:avLst/>
          </a:prstGeom>
        </p:spPr>
      </p:pic>
    </p:spTree>
    <p:extLst>
      <p:ext uri="{BB962C8B-B14F-4D97-AF65-F5344CB8AC3E}">
        <p14:creationId xmlns:p14="http://schemas.microsoft.com/office/powerpoint/2010/main" val="1648860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41" y="206846"/>
            <a:ext cx="6845733" cy="3236570"/>
          </a:xfrm>
          <a:prstGeom prst="rect">
            <a:avLst/>
          </a:prstGeom>
        </p:spPr>
      </p:pic>
      <p:pic>
        <p:nvPicPr>
          <p:cNvPr id="3" name="Picture 2"/>
          <p:cNvPicPr>
            <a:picLocks noChangeAspect="1"/>
          </p:cNvPicPr>
          <p:nvPr/>
        </p:nvPicPr>
        <p:blipFill>
          <a:blip r:embed="rId3"/>
          <a:stretch>
            <a:fillRect/>
          </a:stretch>
        </p:blipFill>
        <p:spPr>
          <a:xfrm>
            <a:off x="6662449" y="2902782"/>
            <a:ext cx="5529551" cy="3414056"/>
          </a:xfrm>
          <a:prstGeom prst="rect">
            <a:avLst/>
          </a:prstGeom>
        </p:spPr>
      </p:pic>
      <p:pic>
        <p:nvPicPr>
          <p:cNvPr id="5" name="Picture 4"/>
          <p:cNvPicPr>
            <a:picLocks noChangeAspect="1"/>
          </p:cNvPicPr>
          <p:nvPr/>
        </p:nvPicPr>
        <p:blipFill>
          <a:blip r:embed="rId4"/>
          <a:stretch>
            <a:fillRect/>
          </a:stretch>
        </p:blipFill>
        <p:spPr>
          <a:xfrm>
            <a:off x="680725" y="3763241"/>
            <a:ext cx="4942196" cy="306306"/>
          </a:xfrm>
          <a:prstGeom prst="rect">
            <a:avLst/>
          </a:prstGeom>
        </p:spPr>
      </p:pic>
      <p:pic>
        <p:nvPicPr>
          <p:cNvPr id="6" name="Picture 5"/>
          <p:cNvPicPr>
            <a:picLocks noChangeAspect="1"/>
          </p:cNvPicPr>
          <p:nvPr/>
        </p:nvPicPr>
        <p:blipFill>
          <a:blip r:embed="rId5"/>
          <a:stretch>
            <a:fillRect/>
          </a:stretch>
        </p:blipFill>
        <p:spPr>
          <a:xfrm>
            <a:off x="6771592" y="6263846"/>
            <a:ext cx="5163903" cy="513248"/>
          </a:xfrm>
          <a:prstGeom prst="rect">
            <a:avLst/>
          </a:prstGeom>
        </p:spPr>
      </p:pic>
      <p:pic>
        <p:nvPicPr>
          <p:cNvPr id="7" name="Picture 6"/>
          <p:cNvPicPr>
            <a:picLocks noChangeAspect="1"/>
          </p:cNvPicPr>
          <p:nvPr/>
        </p:nvPicPr>
        <p:blipFill>
          <a:blip r:embed="rId6"/>
          <a:stretch>
            <a:fillRect/>
          </a:stretch>
        </p:blipFill>
        <p:spPr>
          <a:xfrm>
            <a:off x="3093" y="6002506"/>
            <a:ext cx="2761727" cy="841321"/>
          </a:xfrm>
          <a:prstGeom prst="rect">
            <a:avLst/>
          </a:prstGeom>
        </p:spPr>
      </p:pic>
      <p:cxnSp>
        <p:nvCxnSpPr>
          <p:cNvPr id="9" name="Elbow Connector 8"/>
          <p:cNvCxnSpPr/>
          <p:nvPr/>
        </p:nvCxnSpPr>
        <p:spPr>
          <a:xfrm>
            <a:off x="2034747" y="766118"/>
            <a:ext cx="4627702" cy="330342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57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898" y="420130"/>
            <a:ext cx="9152237" cy="5986254"/>
          </a:xfrm>
          <a:prstGeom prst="rect">
            <a:avLst/>
          </a:prstGeom>
        </p:spPr>
        <p:txBody>
          <a:bodyPr wrap="square">
            <a:spAutoFit/>
          </a:bodyPr>
          <a:lstStyle/>
          <a:p>
            <a:pPr marL="0" marR="0" lvl="0" indent="0" defTabSz="4155399" eaLnBrk="1" fontAlgn="auto" latinLnBrk="0" hangingPunct="1">
              <a:lnSpc>
                <a:spcPct val="100000"/>
              </a:lnSpc>
              <a:spcBef>
                <a:spcPts val="0"/>
              </a:spcBef>
              <a:spcAft>
                <a:spcPts val="0"/>
              </a:spcAft>
              <a:buClrTx/>
              <a:buSzTx/>
              <a:buFontTx/>
              <a:buNone/>
              <a:tabLst/>
              <a:defRPr/>
            </a:pPr>
            <a:r>
              <a:rPr kumimoji="0" lang="en-GB" sz="5800" b="1" i="0" u="none" strike="noStrike" kern="0" cap="none" spc="0" normalizeH="0" baseline="0" noProof="0" dirty="0" smtClean="0">
                <a:ln>
                  <a:noFill/>
                </a:ln>
                <a:solidFill>
                  <a:prstClr val="black"/>
                </a:solidFill>
                <a:effectLst/>
                <a:uLnTx/>
                <a:uFillTx/>
              </a:rPr>
              <a:t>4. </a:t>
            </a:r>
            <a:r>
              <a:rPr kumimoji="0" lang="en-GB" sz="4000" b="1" i="0" u="none" strike="noStrike" kern="0" cap="none" spc="0" normalizeH="0" baseline="0" noProof="0" dirty="0" smtClean="0">
                <a:ln>
                  <a:noFill/>
                </a:ln>
                <a:solidFill>
                  <a:prstClr val="black"/>
                </a:solidFill>
                <a:effectLst/>
                <a:uLnTx/>
                <a:uFillTx/>
              </a:rPr>
              <a:t>Challenges-Flood management</a:t>
            </a:r>
            <a:endParaRPr kumimoji="0" lang="en-GB" sz="4000" b="0" i="0" u="none" strike="noStrike" kern="0" cap="none" spc="0" normalizeH="0" baseline="0" noProof="0" dirty="0" smtClean="0">
              <a:ln>
                <a:noFill/>
              </a:ln>
              <a:solidFill>
                <a:prstClr val="black"/>
              </a:solidFill>
              <a:effectLst/>
              <a:uLnTx/>
              <a:uFillTx/>
            </a:endParaRPr>
          </a:p>
          <a:p>
            <a:pPr marL="457200" marR="0" lvl="0" indent="-457200" algn="just" defTabSz="4155399"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smtClean="0">
                <a:ln>
                  <a:noFill/>
                </a:ln>
                <a:solidFill>
                  <a:prstClr val="black"/>
                </a:solidFill>
                <a:effectLst/>
                <a:uLnTx/>
                <a:uFillTx/>
              </a:rPr>
              <a:t>Competing use for land- including development of flood plain for agriculture, housing, infrastructure, how do we manage these competing needs?</a:t>
            </a:r>
          </a:p>
          <a:p>
            <a:pPr marR="0" lvl="0" algn="just" defTabSz="4155399" eaLnBrk="1" fontAlgn="auto" latinLnBrk="0" hangingPunct="1">
              <a:lnSpc>
                <a:spcPct val="100000"/>
              </a:lnSpc>
              <a:spcBef>
                <a:spcPts val="0"/>
              </a:spcBef>
              <a:spcAft>
                <a:spcPts val="0"/>
              </a:spcAft>
              <a:buClrTx/>
              <a:buSzTx/>
              <a:tabLst/>
              <a:defRPr/>
            </a:pPr>
            <a:endParaRPr kumimoji="0" lang="en-GB" sz="2500" b="0" i="0" u="none" strike="noStrike" kern="0" cap="none" spc="0" normalizeH="0" baseline="0" noProof="0" dirty="0" smtClean="0">
              <a:ln>
                <a:noFill/>
              </a:ln>
              <a:solidFill>
                <a:prstClr val="black"/>
              </a:solidFill>
              <a:effectLst/>
              <a:uLnTx/>
              <a:uFillTx/>
            </a:endParaRPr>
          </a:p>
          <a:p>
            <a:pPr marL="457200" marR="0" lvl="0" indent="-457200" algn="just" defTabSz="4155399"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smtClean="0">
                <a:ln>
                  <a:noFill/>
                </a:ln>
                <a:solidFill>
                  <a:prstClr val="black"/>
                </a:solidFill>
                <a:effectLst/>
                <a:uLnTx/>
                <a:uFillTx/>
              </a:rPr>
              <a:t>Building and cultivation on floodplain or restricted area</a:t>
            </a:r>
          </a:p>
          <a:p>
            <a:pPr marR="0" lvl="0" algn="just" defTabSz="4155399" eaLnBrk="1" fontAlgn="auto" latinLnBrk="0" hangingPunct="1">
              <a:lnSpc>
                <a:spcPct val="100000"/>
              </a:lnSpc>
              <a:spcBef>
                <a:spcPts val="0"/>
              </a:spcBef>
              <a:spcAft>
                <a:spcPts val="0"/>
              </a:spcAft>
              <a:buClrTx/>
              <a:buSzTx/>
              <a:tabLst/>
              <a:defRPr/>
            </a:pPr>
            <a:endParaRPr kumimoji="0" lang="en-GB" sz="2500" b="0" i="0" u="none" strike="noStrike" kern="0" cap="none" spc="0" normalizeH="0" baseline="0" noProof="0" dirty="0" smtClean="0">
              <a:ln>
                <a:noFill/>
              </a:ln>
              <a:solidFill>
                <a:prstClr val="black"/>
              </a:solidFill>
              <a:effectLst/>
              <a:uLnTx/>
              <a:uFillTx/>
            </a:endParaRPr>
          </a:p>
          <a:p>
            <a:pPr marL="457200" marR="0" lvl="0" indent="-457200" algn="just" defTabSz="4155399"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smtClean="0">
                <a:ln>
                  <a:noFill/>
                </a:ln>
                <a:solidFill>
                  <a:prstClr val="black"/>
                </a:solidFill>
                <a:effectLst/>
                <a:uLnTx/>
                <a:uFillTx/>
              </a:rPr>
              <a:t>Non adherence to building codes and approvals</a:t>
            </a:r>
          </a:p>
          <a:p>
            <a:pPr marR="0" lvl="0" algn="just" defTabSz="4155399" eaLnBrk="1" fontAlgn="auto" latinLnBrk="0" hangingPunct="1">
              <a:lnSpc>
                <a:spcPct val="100000"/>
              </a:lnSpc>
              <a:spcBef>
                <a:spcPts val="0"/>
              </a:spcBef>
              <a:spcAft>
                <a:spcPts val="0"/>
              </a:spcAft>
              <a:buClrTx/>
              <a:buSzTx/>
              <a:tabLst/>
              <a:defRPr/>
            </a:pPr>
            <a:endParaRPr kumimoji="0" lang="en-GB" sz="2500" b="0" i="0" u="none" strike="noStrike" kern="0" cap="none" spc="0" normalizeH="0" baseline="0" noProof="0" dirty="0" smtClean="0">
              <a:ln>
                <a:noFill/>
              </a:ln>
              <a:solidFill>
                <a:prstClr val="black"/>
              </a:solidFill>
              <a:effectLst/>
              <a:uLnTx/>
              <a:uFillTx/>
            </a:endParaRPr>
          </a:p>
          <a:p>
            <a:pPr marL="457200" marR="0" lvl="0" indent="-457200" algn="just" defTabSz="4155399"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0" cap="none" spc="0" normalizeH="0" baseline="0" noProof="0" dirty="0" smtClean="0">
                <a:ln>
                  <a:noFill/>
                </a:ln>
                <a:solidFill>
                  <a:prstClr val="black"/>
                </a:solidFill>
                <a:effectLst/>
                <a:uLnTx/>
                <a:uFillTx/>
              </a:rPr>
              <a:t>Better flood zonation and strategies on how best to get </a:t>
            </a:r>
            <a:r>
              <a:rPr kumimoji="0" lang="en-US" sz="2500" b="0" i="0" u="none" strike="noStrike" kern="0" cap="none" spc="0" normalizeH="0" baseline="0" noProof="0" dirty="0" smtClean="0">
                <a:ln>
                  <a:noFill/>
                </a:ln>
                <a:solidFill>
                  <a:prstClr val="black"/>
                </a:solidFill>
                <a:effectLst/>
                <a:uLnTx/>
                <a:uFillTx/>
              </a:rPr>
              <a:t>residents to vacate floodplains</a:t>
            </a:r>
          </a:p>
          <a:p>
            <a:pPr marR="0" lvl="0" algn="just" defTabSz="4155399" eaLnBrk="1" fontAlgn="auto" latinLnBrk="0" hangingPunct="1">
              <a:lnSpc>
                <a:spcPct val="100000"/>
              </a:lnSpc>
              <a:spcBef>
                <a:spcPts val="0"/>
              </a:spcBef>
              <a:spcAft>
                <a:spcPts val="0"/>
              </a:spcAft>
              <a:buClrTx/>
              <a:buSzTx/>
              <a:tabLst/>
              <a:defRPr/>
            </a:pPr>
            <a:endParaRPr kumimoji="0" lang="en-GB" sz="2500" b="0" i="0" u="none" strike="noStrike" kern="0" cap="none" spc="0" normalizeH="0" baseline="0" noProof="0" dirty="0" smtClean="0">
              <a:ln>
                <a:noFill/>
              </a:ln>
              <a:solidFill>
                <a:prstClr val="black"/>
              </a:solidFill>
              <a:effectLst/>
              <a:uLnTx/>
              <a:uFillTx/>
            </a:endParaRPr>
          </a:p>
          <a:p>
            <a:pPr marL="457200" marR="0" lvl="0" indent="-457200" algn="just" defTabSz="4155399"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0" cap="none" spc="0" normalizeH="0" baseline="0" noProof="0" dirty="0" smtClean="0">
                <a:ln>
                  <a:noFill/>
                </a:ln>
                <a:solidFill>
                  <a:prstClr val="black"/>
                </a:solidFill>
                <a:effectLst/>
                <a:uLnTx/>
                <a:uFillTx/>
              </a:rPr>
              <a:t>Blockage of water drainage ways/waste management needs urgent attention and plans to address</a:t>
            </a:r>
            <a:endParaRPr kumimoji="0" lang="en-GB" sz="2500" b="0" i="0" u="none" strike="noStrike" kern="0" cap="none" spc="0" normalizeH="0" baseline="0" noProof="0" dirty="0" smtClean="0">
              <a:ln>
                <a:noFill/>
              </a:ln>
              <a:solidFill>
                <a:prstClr val="black"/>
              </a:solidFill>
              <a:effectLst/>
              <a:uLnTx/>
              <a:uFillTx/>
            </a:endParaRPr>
          </a:p>
        </p:txBody>
      </p:sp>
      <p:pic>
        <p:nvPicPr>
          <p:cNvPr id="3" name="Picture 2"/>
          <p:cNvPicPr>
            <a:picLocks noChangeAspect="1"/>
          </p:cNvPicPr>
          <p:nvPr/>
        </p:nvPicPr>
        <p:blipFill>
          <a:blip r:embed="rId2"/>
          <a:stretch>
            <a:fillRect/>
          </a:stretch>
        </p:blipFill>
        <p:spPr>
          <a:xfrm>
            <a:off x="9430273" y="6016679"/>
            <a:ext cx="2761727" cy="841321"/>
          </a:xfrm>
          <a:prstGeom prst="rect">
            <a:avLst/>
          </a:prstGeom>
        </p:spPr>
      </p:pic>
    </p:spTree>
    <p:extLst>
      <p:ext uri="{BB962C8B-B14F-4D97-AF65-F5344CB8AC3E}">
        <p14:creationId xmlns:p14="http://schemas.microsoft.com/office/powerpoint/2010/main" val="184886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232" y="131807"/>
            <a:ext cx="10808043" cy="7017306"/>
          </a:xfrm>
          <a:prstGeom prst="rect">
            <a:avLst/>
          </a:prstGeom>
        </p:spPr>
        <p:txBody>
          <a:bodyPr wrap="square">
            <a:spAutoFit/>
          </a:bodyPr>
          <a:lstStyle/>
          <a:p>
            <a:pPr marL="457200" lvl="0" indent="-457200" algn="just" defTabSz="4155399">
              <a:buFont typeface="Arial" panose="020B0604020202020204" pitchFamily="34" charset="0"/>
              <a:buChar char="•"/>
              <a:defRPr/>
            </a:pPr>
            <a:r>
              <a:rPr lang="en-US" sz="2500" kern="0" dirty="0">
                <a:solidFill>
                  <a:prstClr val="black"/>
                </a:solidFill>
              </a:rPr>
              <a:t>Strengthening of environmental laws and town planning guidelines/restrictions</a:t>
            </a:r>
            <a:r>
              <a:rPr lang="en-US" sz="2500" kern="0" dirty="0" smtClean="0">
                <a:solidFill>
                  <a:prstClr val="black"/>
                </a:solidFill>
              </a:rPr>
              <a:t>.</a:t>
            </a:r>
          </a:p>
          <a:p>
            <a:pPr lvl="0" algn="just" defTabSz="4155399">
              <a:defRPr/>
            </a:pPr>
            <a:endParaRPr lang="en-GB" sz="2500" kern="0" dirty="0">
              <a:solidFill>
                <a:prstClr val="black"/>
              </a:solidFill>
            </a:endParaRPr>
          </a:p>
          <a:p>
            <a:pPr marL="457200" lvl="0" indent="-457200" algn="just" defTabSz="4155399">
              <a:buFont typeface="Arial" panose="020B0604020202020204" pitchFamily="34" charset="0"/>
              <a:buChar char="•"/>
              <a:defRPr/>
            </a:pPr>
            <a:r>
              <a:rPr lang="en-US" sz="2500" kern="0" dirty="0">
                <a:solidFill>
                  <a:prstClr val="black"/>
                </a:solidFill>
              </a:rPr>
              <a:t>Increased sensitization of communities from National Emergency Management Agency, National Orientation Agency, and other relevant agencies</a:t>
            </a:r>
            <a:r>
              <a:rPr lang="en-US" sz="2500" kern="0" dirty="0" smtClean="0">
                <a:solidFill>
                  <a:prstClr val="black"/>
                </a:solidFill>
              </a:rPr>
              <a:t>.</a:t>
            </a:r>
          </a:p>
          <a:p>
            <a:pPr lvl="0" algn="just" defTabSz="4155399">
              <a:defRPr/>
            </a:pPr>
            <a:endParaRPr lang="en-GB" sz="2500" kern="0" dirty="0">
              <a:solidFill>
                <a:prstClr val="black"/>
              </a:solidFill>
            </a:endParaRPr>
          </a:p>
          <a:p>
            <a:pPr marL="457200" lvl="0" indent="-457200" algn="just" defTabSz="4155399">
              <a:buFont typeface="Arial" panose="020B0604020202020204" pitchFamily="34" charset="0"/>
              <a:buChar char="•"/>
              <a:defRPr/>
            </a:pPr>
            <a:r>
              <a:rPr lang="en-GB" sz="2500" kern="0" dirty="0">
                <a:solidFill>
                  <a:prstClr val="black"/>
                </a:solidFill>
              </a:rPr>
              <a:t>Reducing poverty and social </a:t>
            </a:r>
            <a:r>
              <a:rPr lang="en-GB" sz="2500" kern="0" dirty="0" smtClean="0">
                <a:solidFill>
                  <a:prstClr val="black"/>
                </a:solidFill>
              </a:rPr>
              <a:t>vulnerability</a:t>
            </a:r>
          </a:p>
          <a:p>
            <a:pPr lvl="0" algn="just" defTabSz="4155399">
              <a:defRPr/>
            </a:pPr>
            <a:endParaRPr lang="en-GB" sz="2500" kern="0" dirty="0">
              <a:solidFill>
                <a:prstClr val="black"/>
              </a:solidFill>
            </a:endParaRPr>
          </a:p>
          <a:p>
            <a:pPr marL="457200" lvl="0" indent="-457200" algn="just" defTabSz="4155399">
              <a:buFont typeface="Arial" panose="020B0604020202020204" pitchFamily="34" charset="0"/>
              <a:buChar char="•"/>
              <a:defRPr/>
            </a:pPr>
            <a:r>
              <a:rPr lang="en-GB" sz="2500" kern="0" dirty="0">
                <a:solidFill>
                  <a:prstClr val="black"/>
                </a:solidFill>
              </a:rPr>
              <a:t>Development of more resistant and resilient </a:t>
            </a:r>
            <a:r>
              <a:rPr lang="en-GB" sz="2500" kern="0" dirty="0" smtClean="0">
                <a:solidFill>
                  <a:prstClr val="black"/>
                </a:solidFill>
              </a:rPr>
              <a:t>infrastructure</a:t>
            </a:r>
          </a:p>
          <a:p>
            <a:pPr lvl="0" algn="just" defTabSz="4155399">
              <a:defRPr/>
            </a:pPr>
            <a:endParaRPr lang="en-GB" sz="2500" kern="0" dirty="0">
              <a:solidFill>
                <a:prstClr val="black"/>
              </a:solidFill>
            </a:endParaRPr>
          </a:p>
          <a:p>
            <a:pPr marL="457200" lvl="0" indent="-457200" algn="just" defTabSz="4155399">
              <a:buFont typeface="Arial" panose="020B0604020202020204" pitchFamily="34" charset="0"/>
              <a:buChar char="•"/>
              <a:defRPr/>
            </a:pPr>
            <a:r>
              <a:rPr lang="en-GB" sz="2500" kern="0" dirty="0">
                <a:solidFill>
                  <a:prstClr val="black"/>
                </a:solidFill>
              </a:rPr>
              <a:t>Building institutional capacity at a local level to address </a:t>
            </a:r>
            <a:r>
              <a:rPr lang="en-GB" sz="2500" kern="0" dirty="0" smtClean="0">
                <a:solidFill>
                  <a:prstClr val="black"/>
                </a:solidFill>
              </a:rPr>
              <a:t>flooding</a:t>
            </a:r>
          </a:p>
          <a:p>
            <a:pPr lvl="0" algn="just" defTabSz="4155399">
              <a:defRPr/>
            </a:pPr>
            <a:endParaRPr lang="en-GB" sz="2500" kern="0" dirty="0" smtClean="0">
              <a:solidFill>
                <a:prstClr val="black"/>
              </a:solidFill>
            </a:endParaRPr>
          </a:p>
          <a:p>
            <a:pPr marL="457200" lvl="0" indent="-457200" algn="just" defTabSz="4155399">
              <a:buFont typeface="Arial" panose="020B0604020202020204" pitchFamily="34" charset="0"/>
              <a:buChar char="•"/>
              <a:defRPr/>
            </a:pPr>
            <a:r>
              <a:rPr lang="en-US" sz="2500" kern="0" dirty="0">
                <a:solidFill>
                  <a:prstClr val="black"/>
                </a:solidFill>
              </a:rPr>
              <a:t>Bilateral agreement with countries traversed by the Benue river, include building and management of dams (that contribute to flooding) is urgently </a:t>
            </a:r>
            <a:r>
              <a:rPr lang="en-US" sz="2500" kern="0" dirty="0" smtClean="0">
                <a:solidFill>
                  <a:prstClr val="black"/>
                </a:solidFill>
              </a:rPr>
              <a:t>needed</a:t>
            </a:r>
          </a:p>
          <a:p>
            <a:pPr lvl="0" algn="just" defTabSz="4155399">
              <a:defRPr/>
            </a:pPr>
            <a:endParaRPr lang="en-GB" sz="2500" kern="0" dirty="0">
              <a:solidFill>
                <a:prstClr val="black"/>
              </a:solidFill>
            </a:endParaRPr>
          </a:p>
          <a:p>
            <a:pPr lvl="0" algn="just" defTabSz="4155399">
              <a:defRPr/>
            </a:pPr>
            <a:endParaRPr lang="en-GB" sz="2500" kern="0" dirty="0">
              <a:solidFill>
                <a:prstClr val="black"/>
              </a:solidFill>
            </a:endParaRPr>
          </a:p>
        </p:txBody>
      </p:sp>
      <p:pic>
        <p:nvPicPr>
          <p:cNvPr id="4" name="Picture 3"/>
          <p:cNvPicPr>
            <a:picLocks noChangeAspect="1"/>
          </p:cNvPicPr>
          <p:nvPr/>
        </p:nvPicPr>
        <p:blipFill>
          <a:blip r:embed="rId2"/>
          <a:stretch>
            <a:fillRect/>
          </a:stretch>
        </p:blipFill>
        <p:spPr>
          <a:xfrm>
            <a:off x="9430273" y="6016679"/>
            <a:ext cx="2761727" cy="841321"/>
          </a:xfrm>
          <a:prstGeom prst="rect">
            <a:avLst/>
          </a:prstGeom>
        </p:spPr>
      </p:pic>
    </p:spTree>
    <p:extLst>
      <p:ext uri="{BB962C8B-B14F-4D97-AF65-F5344CB8AC3E}">
        <p14:creationId xmlns:p14="http://schemas.microsoft.com/office/powerpoint/2010/main" val="210783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178" y="543697"/>
            <a:ext cx="8122508" cy="1631216"/>
          </a:xfrm>
          <a:prstGeom prst="rect">
            <a:avLst/>
          </a:prstGeom>
        </p:spPr>
        <p:txBody>
          <a:bodyPr wrap="square">
            <a:spAutoFit/>
          </a:bodyPr>
          <a:lstStyle/>
          <a:p>
            <a:pPr marL="457200" lvl="0" indent="-457200" algn="just" defTabSz="4155399">
              <a:buFont typeface="Arial" panose="020B0604020202020204" pitchFamily="34" charset="0"/>
              <a:buChar char="•"/>
              <a:defRPr/>
            </a:pPr>
            <a:r>
              <a:rPr lang="en-US" sz="2500" kern="0" dirty="0">
                <a:solidFill>
                  <a:prstClr val="black"/>
                </a:solidFill>
              </a:rPr>
              <a:t>Dredging of major </a:t>
            </a:r>
            <a:r>
              <a:rPr lang="en-US" sz="2500" kern="0" dirty="0" smtClean="0">
                <a:solidFill>
                  <a:prstClr val="black"/>
                </a:solidFill>
              </a:rPr>
              <a:t>rivers</a:t>
            </a:r>
          </a:p>
          <a:p>
            <a:pPr marL="457200" lvl="0" indent="-457200" algn="just" defTabSz="4155399">
              <a:buFont typeface="Arial" panose="020B0604020202020204" pitchFamily="34" charset="0"/>
              <a:buChar char="•"/>
              <a:defRPr/>
            </a:pPr>
            <a:endParaRPr lang="en-GB" sz="2500" kern="0" dirty="0">
              <a:solidFill>
                <a:prstClr val="black"/>
              </a:solidFill>
            </a:endParaRPr>
          </a:p>
          <a:p>
            <a:pPr marL="457200" lvl="0" indent="-457200" algn="just" defTabSz="4155399">
              <a:buFont typeface="Arial" panose="020B0604020202020204" pitchFamily="34" charset="0"/>
              <a:buChar char="•"/>
              <a:defRPr/>
            </a:pPr>
            <a:r>
              <a:rPr lang="en-US" sz="2500" kern="0" dirty="0">
                <a:solidFill>
                  <a:prstClr val="black"/>
                </a:solidFill>
              </a:rPr>
              <a:t>Reduction </a:t>
            </a:r>
            <a:r>
              <a:rPr lang="en-US" sz="2500" kern="0" dirty="0" smtClean="0">
                <a:solidFill>
                  <a:prstClr val="black"/>
                </a:solidFill>
              </a:rPr>
              <a:t>of siltation </a:t>
            </a:r>
            <a:r>
              <a:rPr lang="en-US" sz="2500" kern="0" dirty="0">
                <a:solidFill>
                  <a:prstClr val="black"/>
                </a:solidFill>
              </a:rPr>
              <a:t>associated with land degradation </a:t>
            </a:r>
          </a:p>
        </p:txBody>
      </p:sp>
      <p:pic>
        <p:nvPicPr>
          <p:cNvPr id="4" name="Picture 3"/>
          <p:cNvPicPr>
            <a:picLocks noChangeAspect="1"/>
          </p:cNvPicPr>
          <p:nvPr/>
        </p:nvPicPr>
        <p:blipFill>
          <a:blip r:embed="rId2"/>
          <a:stretch>
            <a:fillRect/>
          </a:stretch>
        </p:blipFill>
        <p:spPr>
          <a:xfrm>
            <a:off x="9328325" y="5935098"/>
            <a:ext cx="2761727" cy="841321"/>
          </a:xfrm>
          <a:prstGeom prst="rect">
            <a:avLst/>
          </a:prstGeom>
        </p:spPr>
      </p:pic>
    </p:spTree>
    <p:extLst>
      <p:ext uri="{BB962C8B-B14F-4D97-AF65-F5344CB8AC3E}">
        <p14:creationId xmlns:p14="http://schemas.microsoft.com/office/powerpoint/2010/main" val="11784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465" y="280086"/>
            <a:ext cx="11565923" cy="4832092"/>
          </a:xfrm>
          <a:prstGeom prst="rect">
            <a:avLst/>
          </a:prstGeom>
        </p:spPr>
        <p:txBody>
          <a:bodyPr wrap="square">
            <a:spAutoFit/>
          </a:bodyPr>
          <a:lstStyle/>
          <a:p>
            <a:pPr lvl="0" algn="just" defTabSz="4155399">
              <a:defRPr/>
            </a:pPr>
            <a:r>
              <a:rPr lang="en-GB" sz="5800" b="1" kern="0" dirty="0">
                <a:solidFill>
                  <a:prstClr val="black"/>
                </a:solidFill>
              </a:rPr>
              <a:t>5. Conclusions</a:t>
            </a:r>
            <a:endParaRPr lang="en-GB" sz="5800" kern="0" dirty="0">
              <a:solidFill>
                <a:prstClr val="black"/>
              </a:solidFill>
            </a:endParaRPr>
          </a:p>
          <a:p>
            <a:pPr lvl="0" algn="just" defTabSz="4155399">
              <a:defRPr/>
            </a:pPr>
            <a:r>
              <a:rPr lang="en-GB" sz="2500" kern="0" dirty="0">
                <a:solidFill>
                  <a:prstClr val="black"/>
                </a:solidFill>
              </a:rPr>
              <a:t>Flooding was from multiple sources including riverine, surface water, minor canals and poor drainage. The study also showed that flooding is a significant problem; response has been slow at best, lacking in most cases and there is reluctance from stakeholders to participate in the recovery and rehabilitation exercises. Pluvial floods are becoming an increasing problem in the Benue Trough and have more long-term implications as very limited response to the disaster was provided. Most of the places from where people were displaced in 2017 were inland areas. </a:t>
            </a:r>
            <a:endParaRPr lang="en-GB" sz="2500" kern="0" dirty="0" smtClean="0">
              <a:solidFill>
                <a:prstClr val="black"/>
              </a:solidFill>
            </a:endParaRPr>
          </a:p>
          <a:p>
            <a:pPr lvl="0" algn="just" defTabSz="4155399">
              <a:defRPr/>
            </a:pPr>
            <a:r>
              <a:rPr lang="en-GB" sz="2500" kern="0" dirty="0">
                <a:solidFill>
                  <a:prstClr val="black"/>
                </a:solidFill>
              </a:rPr>
              <a:t>In addition, the quality of human settlements, housing type and construction, infrastructure, and lifelines in the affected communities were of poor quality, leading to high levels of vulnerability (social and physical) which needs urgent attention.</a:t>
            </a:r>
            <a:endParaRPr lang="en-GB" dirty="0">
              <a:solidFill>
                <a:prstClr val="black"/>
              </a:solidFill>
            </a:endParaRPr>
          </a:p>
        </p:txBody>
      </p:sp>
      <p:pic>
        <p:nvPicPr>
          <p:cNvPr id="3" name="Picture 2"/>
          <p:cNvPicPr>
            <a:picLocks noChangeAspect="1"/>
          </p:cNvPicPr>
          <p:nvPr/>
        </p:nvPicPr>
        <p:blipFill>
          <a:blip r:embed="rId2"/>
          <a:stretch>
            <a:fillRect/>
          </a:stretch>
        </p:blipFill>
        <p:spPr>
          <a:xfrm>
            <a:off x="9328325" y="5935098"/>
            <a:ext cx="2761727" cy="841321"/>
          </a:xfrm>
          <a:prstGeom prst="rect">
            <a:avLst/>
          </a:prstGeom>
        </p:spPr>
      </p:pic>
    </p:spTree>
    <p:extLst>
      <p:ext uri="{BB962C8B-B14F-4D97-AF65-F5344CB8AC3E}">
        <p14:creationId xmlns:p14="http://schemas.microsoft.com/office/powerpoint/2010/main" val="123239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704" y="197707"/>
            <a:ext cx="11615350" cy="5986254"/>
          </a:xfrm>
          <a:prstGeom prst="rect">
            <a:avLst/>
          </a:prstGeom>
        </p:spPr>
        <p:txBody>
          <a:bodyPr wrap="square">
            <a:spAutoFit/>
          </a:bodyPr>
          <a:lstStyle/>
          <a:p>
            <a:pPr lvl="0" defTabSz="4155399">
              <a:defRPr/>
            </a:pPr>
            <a:r>
              <a:rPr lang="en-GB" sz="5800" b="1" kern="0" dirty="0">
                <a:solidFill>
                  <a:prstClr val="black"/>
                </a:solidFill>
              </a:rPr>
              <a:t>1. Introduction</a:t>
            </a:r>
            <a:endParaRPr lang="en-GB" sz="5800" kern="0" dirty="0">
              <a:solidFill>
                <a:prstClr val="black"/>
              </a:solidFill>
            </a:endParaRPr>
          </a:p>
          <a:p>
            <a:pPr lvl="0" algn="just" defTabSz="4155399">
              <a:defRPr/>
            </a:pPr>
            <a:r>
              <a:rPr lang="en-GB" sz="2500" kern="0" dirty="0">
                <a:solidFill>
                  <a:prstClr val="black"/>
                </a:solidFill>
              </a:rPr>
              <a:t>Floods pose tremendous danger to people’s lives and properties. Globally, they cause about one third of all deaths, injuries and damage associated with natural disasters (Askew, 1999). In Nigeria  flooding has forced millions of people from their homes, destroyed businesses, polluted water resources and increased the risk of diseases (NEMA, 2012a, </a:t>
            </a:r>
            <a:r>
              <a:rPr lang="en-GB" sz="2500" kern="0" dirty="0" err="1">
                <a:solidFill>
                  <a:prstClr val="black"/>
                </a:solidFill>
              </a:rPr>
              <a:t>Baiye</a:t>
            </a:r>
            <a:r>
              <a:rPr lang="en-GB" sz="2500" kern="0" dirty="0">
                <a:solidFill>
                  <a:prstClr val="black"/>
                </a:solidFill>
              </a:rPr>
              <a:t>, 1988; </a:t>
            </a:r>
            <a:r>
              <a:rPr lang="en-GB" sz="2500" kern="0" dirty="0" err="1">
                <a:solidFill>
                  <a:prstClr val="black"/>
                </a:solidFill>
              </a:rPr>
              <a:t>Akinyemi</a:t>
            </a:r>
            <a:r>
              <a:rPr lang="en-GB" sz="2500" kern="0" dirty="0">
                <a:solidFill>
                  <a:prstClr val="black"/>
                </a:solidFill>
              </a:rPr>
              <a:t>, 1990; </a:t>
            </a:r>
            <a:r>
              <a:rPr lang="en-GB" sz="2500" kern="0" dirty="0" err="1">
                <a:solidFill>
                  <a:prstClr val="black"/>
                </a:solidFill>
              </a:rPr>
              <a:t>Nwaubani</a:t>
            </a:r>
            <a:r>
              <a:rPr lang="en-GB" sz="2500" kern="0" dirty="0">
                <a:solidFill>
                  <a:prstClr val="black"/>
                </a:solidFill>
              </a:rPr>
              <a:t>, 1991; Edward-</a:t>
            </a:r>
            <a:r>
              <a:rPr lang="en-GB" sz="2500" kern="0" dirty="0" err="1">
                <a:solidFill>
                  <a:prstClr val="black"/>
                </a:solidFill>
              </a:rPr>
              <a:t>Adebiyi</a:t>
            </a:r>
            <a:r>
              <a:rPr lang="en-GB" sz="2500" kern="0" dirty="0">
                <a:solidFill>
                  <a:prstClr val="black"/>
                </a:solidFill>
              </a:rPr>
              <a:t>, 1997</a:t>
            </a:r>
            <a:r>
              <a:rPr lang="en-GB" sz="2500" kern="0" dirty="0" smtClean="0">
                <a:solidFill>
                  <a:prstClr val="black"/>
                </a:solidFill>
              </a:rPr>
              <a:t>).</a:t>
            </a:r>
          </a:p>
          <a:p>
            <a:pPr lvl="0" algn="just" defTabSz="4155399">
              <a:defRPr/>
            </a:pPr>
            <a:r>
              <a:rPr lang="en-GB" sz="2500" kern="0" dirty="0" smtClean="0">
                <a:solidFill>
                  <a:prstClr val="black"/>
                </a:solidFill>
              </a:rPr>
              <a:t> </a:t>
            </a:r>
            <a:r>
              <a:rPr lang="en-GB" sz="2500" kern="0" dirty="0">
                <a:solidFill>
                  <a:prstClr val="black"/>
                </a:solidFill>
              </a:rPr>
              <a:t>In 2012, the country experienced its worst floods in 80 years (NEMA, 2012b; ngrguardiannews.com). Four states within the Benue Trough, Adamawa, Kogi, Benue and Taraba, were the worst affected. About </a:t>
            </a:r>
            <a:r>
              <a:rPr lang="en-US" sz="2500" b="1" kern="0" dirty="0">
                <a:solidFill>
                  <a:prstClr val="black"/>
                </a:solidFill>
              </a:rPr>
              <a:t>3,891,314 people were directly affected, 363 </a:t>
            </a:r>
            <a:r>
              <a:rPr lang="en-US" sz="2500" kern="0" dirty="0">
                <a:solidFill>
                  <a:prstClr val="black"/>
                </a:solidFill>
              </a:rPr>
              <a:t>people</a:t>
            </a:r>
            <a:r>
              <a:rPr lang="en-GB" sz="2500" kern="0" dirty="0">
                <a:solidFill>
                  <a:prstClr val="black"/>
                </a:solidFill>
              </a:rPr>
              <a:t> died and </a:t>
            </a:r>
            <a:r>
              <a:rPr lang="en-US" sz="2500" b="1" kern="0" dirty="0">
                <a:solidFill>
                  <a:prstClr val="black"/>
                </a:solidFill>
              </a:rPr>
              <a:t>3,871,530 displaced </a:t>
            </a:r>
            <a:r>
              <a:rPr lang="en-GB" sz="2500" kern="0" dirty="0">
                <a:solidFill>
                  <a:prstClr val="black"/>
                </a:solidFill>
              </a:rPr>
              <a:t>(NEMA, 2012a). The 2012 event brought into focus the impact floods can have not just regionally but also nationally, for example in creating refugee communities (Internally Displaced People) and food insecurity (Ian, 2010). </a:t>
            </a:r>
          </a:p>
          <a:p>
            <a:pPr lvl="0" algn="just" defTabSz="4155399">
              <a:defRPr/>
            </a:pPr>
            <a:endParaRPr lang="en-GB" sz="2500" kern="0" dirty="0">
              <a:solidFill>
                <a:schemeClr val="accent2"/>
              </a:solidFill>
            </a:endParaRPr>
          </a:p>
        </p:txBody>
      </p:sp>
      <p:pic>
        <p:nvPicPr>
          <p:cNvPr id="4" name="Picture 3"/>
          <p:cNvPicPr>
            <a:picLocks noChangeAspect="1"/>
          </p:cNvPicPr>
          <p:nvPr/>
        </p:nvPicPr>
        <p:blipFill>
          <a:blip r:embed="rId2"/>
          <a:stretch>
            <a:fillRect/>
          </a:stretch>
        </p:blipFill>
        <p:spPr>
          <a:xfrm>
            <a:off x="10430103" y="6321506"/>
            <a:ext cx="1761897" cy="536494"/>
          </a:xfrm>
          <a:prstGeom prst="rect">
            <a:avLst/>
          </a:prstGeom>
        </p:spPr>
      </p:pic>
    </p:spTree>
    <p:extLst>
      <p:ext uri="{BB962C8B-B14F-4D97-AF65-F5344CB8AC3E}">
        <p14:creationId xmlns:p14="http://schemas.microsoft.com/office/powerpoint/2010/main" val="209640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520" y="1709279"/>
            <a:ext cx="11862486" cy="3554819"/>
          </a:xfrm>
          <a:prstGeom prst="rect">
            <a:avLst/>
          </a:prstGeom>
        </p:spPr>
        <p:txBody>
          <a:bodyPr wrap="square">
            <a:spAutoFit/>
          </a:bodyPr>
          <a:lstStyle/>
          <a:p>
            <a:pPr marL="0" marR="0" lvl="0" indent="0" algn="just" defTabSz="4155399" eaLnBrk="1" fontAlgn="auto" latinLnBrk="0" hangingPunct="1">
              <a:lnSpc>
                <a:spcPct val="100000"/>
              </a:lnSpc>
              <a:spcBef>
                <a:spcPts val="0"/>
              </a:spcBef>
              <a:spcAft>
                <a:spcPts val="0"/>
              </a:spcAft>
              <a:buClrTx/>
              <a:buSzTx/>
              <a:buFontTx/>
              <a:buNone/>
              <a:tabLst/>
              <a:defRPr/>
            </a:pPr>
            <a:r>
              <a:rPr kumimoji="0" lang="en-GB" sz="2500" b="0" i="0" u="none" strike="noStrike" kern="0" cap="none" spc="0" normalizeH="0" baseline="0" noProof="0" dirty="0" smtClean="0">
                <a:ln>
                  <a:noFill/>
                </a:ln>
                <a:solidFill>
                  <a:prstClr val="black"/>
                </a:solidFill>
                <a:effectLst/>
                <a:uLnTx/>
                <a:uFillTx/>
              </a:rPr>
              <a:t>The poor response to IDPs (lack of adequate food, more shelters, lack of protection of vulnerable groups e.g. girls and mothers, relocation of flood victims) highlight the lack of adequate DRR planning and poor level of governance, which need urgent attention.  Thus it is critical to gain a full understanding of the ‘construct’ of risk (exposure, hazard, coping capacity, vulnerability) in order to better inform the development of strategies towards long-term Disaster Risk Reduction (DRR) (Sendai, 2015).</a:t>
            </a:r>
            <a:r>
              <a:rPr kumimoji="0" lang="en-GB" sz="2500" b="0" i="0" u="none" strike="noStrike" kern="0" cap="none" spc="0" normalizeH="0" baseline="0" noProof="0" dirty="0" smtClean="0">
                <a:ln>
                  <a:noFill/>
                </a:ln>
                <a:solidFill>
                  <a:srgbClr val="FF0000"/>
                </a:solidFill>
                <a:effectLst/>
                <a:uLnTx/>
                <a:uFillTx/>
              </a:rPr>
              <a:t> </a:t>
            </a:r>
            <a:r>
              <a:rPr kumimoji="0" lang="en-GB" sz="2500" b="0" i="0" u="none" strike="noStrike" kern="0" cap="none" spc="0" normalizeH="0" baseline="0" noProof="0" dirty="0" smtClean="0">
                <a:ln>
                  <a:noFill/>
                </a:ln>
                <a:solidFill>
                  <a:prstClr val="black"/>
                </a:solidFill>
                <a:effectLst/>
                <a:uLnTx/>
                <a:uFillTx/>
              </a:rPr>
              <a:t>The damage observed is enormous and a large number of residents are highly exposed as evidenced in the results. </a:t>
            </a:r>
          </a:p>
          <a:p>
            <a:pPr marL="0" marR="0" lvl="0" indent="0" algn="just" defTabSz="4155399" eaLnBrk="1" fontAlgn="auto" latinLnBrk="0" hangingPunct="1">
              <a:lnSpc>
                <a:spcPct val="100000"/>
              </a:lnSpc>
              <a:spcBef>
                <a:spcPts val="0"/>
              </a:spcBef>
              <a:spcAft>
                <a:spcPts val="0"/>
              </a:spcAft>
              <a:buClrTx/>
              <a:buSzTx/>
              <a:buFontTx/>
              <a:buNone/>
              <a:tabLst/>
              <a:defRPr/>
            </a:pPr>
            <a:r>
              <a:rPr kumimoji="0" lang="en-GB" sz="2500" b="0" i="0" u="none" strike="noStrike" kern="0" cap="none" spc="0" normalizeH="0" baseline="0" noProof="0" dirty="0" smtClean="0">
                <a:ln>
                  <a:noFill/>
                </a:ln>
                <a:solidFill>
                  <a:prstClr val="black"/>
                </a:solidFill>
                <a:effectLst/>
                <a:uLnTx/>
                <a:uFillTx/>
              </a:rPr>
              <a:t> It is envisaged that some of the findings will be made available to stakeholders to aid in their decision-making processes.</a:t>
            </a:r>
            <a:endParaRPr kumimoji="0" lang="en-GB" sz="2500" b="0" i="0" u="none" strike="noStrike" kern="0" cap="none" spc="0" normalizeH="0" baseline="0" noProof="0" dirty="0">
              <a:ln>
                <a:noFill/>
              </a:ln>
              <a:solidFill>
                <a:prstClr val="black"/>
              </a:solidFill>
              <a:effectLst/>
              <a:uLnTx/>
              <a:uFillTx/>
            </a:endParaRPr>
          </a:p>
        </p:txBody>
      </p:sp>
      <p:pic>
        <p:nvPicPr>
          <p:cNvPr id="3" name="Picture 2"/>
          <p:cNvPicPr>
            <a:picLocks noChangeAspect="1"/>
          </p:cNvPicPr>
          <p:nvPr/>
        </p:nvPicPr>
        <p:blipFill>
          <a:blip r:embed="rId2"/>
          <a:stretch>
            <a:fillRect/>
          </a:stretch>
        </p:blipFill>
        <p:spPr>
          <a:xfrm>
            <a:off x="9430273" y="6016679"/>
            <a:ext cx="2761727" cy="841321"/>
          </a:xfrm>
          <a:prstGeom prst="rect">
            <a:avLst/>
          </a:prstGeom>
        </p:spPr>
      </p:pic>
      <p:sp>
        <p:nvSpPr>
          <p:cNvPr id="5" name="TextBox 4"/>
          <p:cNvSpPr txBox="1"/>
          <p:nvPr/>
        </p:nvSpPr>
        <p:spPr>
          <a:xfrm>
            <a:off x="724930" y="181232"/>
            <a:ext cx="8130746" cy="984885"/>
          </a:xfrm>
          <a:prstGeom prst="rect">
            <a:avLst/>
          </a:prstGeom>
          <a:noFill/>
        </p:spPr>
        <p:txBody>
          <a:bodyPr wrap="square" rtlCol="0">
            <a:spAutoFit/>
          </a:bodyPr>
          <a:lstStyle/>
          <a:p>
            <a:r>
              <a:rPr lang="en-GB" sz="5800" b="1" dirty="0" smtClean="0"/>
              <a:t>Conclusion Cont.</a:t>
            </a:r>
            <a:endParaRPr lang="en-GB" sz="5800" b="1" dirty="0"/>
          </a:p>
        </p:txBody>
      </p:sp>
    </p:spTree>
    <p:extLst>
      <p:ext uri="{BB962C8B-B14F-4D97-AF65-F5344CB8AC3E}">
        <p14:creationId xmlns:p14="http://schemas.microsoft.com/office/powerpoint/2010/main" val="257776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41" y="247136"/>
            <a:ext cx="11986053" cy="6370975"/>
          </a:xfrm>
          <a:prstGeom prst="rect">
            <a:avLst/>
          </a:prstGeom>
        </p:spPr>
        <p:txBody>
          <a:bodyPr wrap="square">
            <a:spAutoFit/>
          </a:bodyPr>
          <a:lstStyle/>
          <a:p>
            <a:pPr marL="0" marR="0" lvl="0" indent="0" defTabSz="4155399"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prstClr val="black"/>
                </a:solidFill>
                <a:effectLst/>
                <a:uLnTx/>
                <a:uFillTx/>
              </a:rPr>
              <a:t>References</a:t>
            </a:r>
            <a:endParaRPr kumimoji="0" lang="en-GB" sz="3000" b="1"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err="1" smtClean="0">
                <a:ln>
                  <a:noFill/>
                </a:ln>
                <a:solidFill>
                  <a:prstClr val="black"/>
                </a:solidFill>
                <a:effectLst/>
                <a:uLnTx/>
                <a:uFillTx/>
              </a:rPr>
              <a:t>Akinyemi</a:t>
            </a:r>
            <a:r>
              <a:rPr kumimoji="0" lang="en-GB" b="0" i="0" u="none" strike="noStrike" kern="0" cap="none" spc="0" normalizeH="0" baseline="0" noProof="0" dirty="0" smtClean="0">
                <a:ln>
                  <a:noFill/>
                </a:ln>
                <a:solidFill>
                  <a:prstClr val="black"/>
                </a:solidFill>
                <a:effectLst/>
                <a:uLnTx/>
                <a:uFillTx/>
              </a:rPr>
              <a:t>, T., 1990. Stemming the Tide of Lagos Floods, in: The Guardian, Friday, July 20, </a:t>
            </a:r>
            <a:r>
              <a:rPr kumimoji="0" lang="en-GB" sz="1600" b="0" i="0" u="none" strike="noStrike" kern="0" cap="none" spc="0" normalizeH="0" baseline="0" noProof="0" dirty="0" smtClean="0">
                <a:ln>
                  <a:noFill/>
                </a:ln>
                <a:solidFill>
                  <a:prstClr val="black"/>
                </a:solidFill>
                <a:effectLst/>
                <a:uLnTx/>
                <a:uFillTx/>
              </a:rPr>
              <a:t>pp</a:t>
            </a:r>
            <a:r>
              <a:rPr kumimoji="0" lang="en-GB" b="0" i="0" u="none" strike="noStrike" kern="0" cap="none" spc="0" normalizeH="0" baseline="0" noProof="0" dirty="0" smtClean="0">
                <a:ln>
                  <a:noFill/>
                </a:ln>
                <a:solidFill>
                  <a:prstClr val="black"/>
                </a:solidFill>
                <a:effectLst/>
                <a:uLnTx/>
                <a:uFillTx/>
              </a:rPr>
              <a:t>: 7.</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prstClr val="black"/>
                </a:solidFill>
                <a:effectLst/>
                <a:uLnTx/>
                <a:uFillTx/>
              </a:rPr>
              <a:t>Askew, A. J. (1999). Water in the International Decade for Natural Disaster Reduction. In </a:t>
            </a:r>
            <a:r>
              <a:rPr kumimoji="0" lang="en-GB" b="0" i="0" u="none" strike="noStrike" kern="0" cap="none" spc="0" normalizeH="0" baseline="0" noProof="0" dirty="0" err="1" smtClean="0">
                <a:ln>
                  <a:noFill/>
                </a:ln>
                <a:solidFill>
                  <a:prstClr val="black"/>
                </a:solidFill>
                <a:effectLst/>
                <a:uLnTx/>
                <a:uFillTx/>
              </a:rPr>
              <a:t>Leavesley</a:t>
            </a:r>
            <a:r>
              <a:rPr kumimoji="0" lang="en-GB" b="0" i="0" u="none" strike="noStrike" kern="0" cap="none" spc="0" normalizeH="0" baseline="0" noProof="0" dirty="0" smtClean="0">
                <a:ln>
                  <a:noFill/>
                </a:ln>
                <a:solidFill>
                  <a:prstClr val="black"/>
                </a:solidFill>
                <a:effectLst/>
                <a:uLnTx/>
                <a:uFillTx/>
              </a:rPr>
              <a:t> et al. (Eds.), Destructive Water: Water-Caused Natural Disaster, their Abatement and Control IAHS Publication No.239.</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smtClean="0">
                <a:ln>
                  <a:noFill/>
                </a:ln>
                <a:solidFill>
                  <a:prstClr val="black"/>
                </a:solidFill>
                <a:effectLst/>
                <a:uLnTx/>
                <a:uFillTx/>
              </a:rPr>
              <a:t>Baiye</a:t>
            </a:r>
            <a:r>
              <a:rPr kumimoji="0" lang="en-US" b="0" i="0" u="none" strike="noStrike" kern="0" cap="none" spc="0" normalizeH="0" baseline="0" noProof="0" dirty="0" smtClean="0">
                <a:ln>
                  <a:noFill/>
                </a:ln>
                <a:solidFill>
                  <a:prstClr val="black"/>
                </a:solidFill>
                <a:effectLst/>
                <a:uLnTx/>
                <a:uFillTx/>
              </a:rPr>
              <a:t>, E., 1988. </a:t>
            </a:r>
            <a:r>
              <a:rPr kumimoji="0" lang="en-US" b="0" i="0" u="none" strike="noStrike" kern="0" cap="none" spc="0" normalizeH="0" baseline="0" noProof="0" dirty="0" err="1" smtClean="0">
                <a:ln>
                  <a:noFill/>
                </a:ln>
                <a:solidFill>
                  <a:prstClr val="black"/>
                </a:solidFill>
                <a:effectLst/>
                <a:uLnTx/>
                <a:uFillTx/>
              </a:rPr>
              <a:t>Numan</a:t>
            </a:r>
            <a:r>
              <a:rPr kumimoji="0" lang="en-US" b="0" i="0" u="none" strike="noStrike" kern="0" cap="none" spc="0" normalizeH="0" baseline="0" noProof="0" dirty="0" smtClean="0">
                <a:ln>
                  <a:noFill/>
                </a:ln>
                <a:solidFill>
                  <a:prstClr val="black"/>
                </a:solidFill>
                <a:effectLst/>
                <a:uLnTx/>
                <a:uFillTx/>
              </a:rPr>
              <a:t> in the Throes of Floods, in: The Guardian, Thursday, October 8, pp: 9. </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err="1" smtClean="0">
                <a:ln>
                  <a:noFill/>
                </a:ln>
                <a:solidFill>
                  <a:prstClr val="black"/>
                </a:solidFill>
                <a:effectLst/>
                <a:uLnTx/>
                <a:uFillTx/>
              </a:rPr>
              <a:t>Cyriacus</a:t>
            </a:r>
            <a:r>
              <a:rPr kumimoji="0" lang="en-GB" b="0" i="0" u="none" strike="noStrike" kern="0" cap="none" spc="0" normalizeH="0" baseline="0" noProof="0" dirty="0" smtClean="0">
                <a:ln>
                  <a:noFill/>
                </a:ln>
                <a:solidFill>
                  <a:prstClr val="black"/>
                </a:solidFill>
                <a:effectLst/>
                <a:uLnTx/>
                <a:uFillTx/>
              </a:rPr>
              <a:t> C.M (2015) Geospatial analysis of land suitability for upland rice farming in Gwagwalada Area Council, Nigeria. University of Abuja Press</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prstClr val="black"/>
                </a:solidFill>
                <a:effectLst/>
                <a:uLnTx/>
                <a:uFillTx/>
              </a:rPr>
              <a:t>Edward-</a:t>
            </a:r>
            <a:r>
              <a:rPr kumimoji="0" lang="en-GB" b="0" i="0" u="none" strike="noStrike" kern="0" cap="none" spc="0" normalizeH="0" baseline="0" noProof="0" dirty="0" err="1" smtClean="0">
                <a:ln>
                  <a:noFill/>
                </a:ln>
                <a:solidFill>
                  <a:prstClr val="black"/>
                </a:solidFill>
                <a:effectLst/>
                <a:uLnTx/>
                <a:uFillTx/>
              </a:rPr>
              <a:t>Adebiyi</a:t>
            </a:r>
            <a:r>
              <a:rPr kumimoji="0" lang="en-GB" b="0" i="0" u="none" strike="noStrike" kern="0" cap="none" spc="0" normalizeH="0" baseline="0" noProof="0" dirty="0" smtClean="0">
                <a:ln>
                  <a:noFill/>
                </a:ln>
                <a:solidFill>
                  <a:prstClr val="black"/>
                </a:solidFill>
                <a:effectLst/>
                <a:uLnTx/>
                <a:uFillTx/>
              </a:rPr>
              <a:t>, R., 1997. The Story of Ogunpa, in: The Guardian, Saturday, May 17, pp: 5.</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prstClr val="black"/>
                </a:solidFill>
                <a:effectLst/>
                <a:uLnTx/>
                <a:uFillTx/>
              </a:rPr>
              <a:t>Leary N, </a:t>
            </a:r>
            <a:r>
              <a:rPr kumimoji="0" lang="en-GB" b="0" i="0" u="none" strike="noStrike" kern="0" cap="none" spc="0" normalizeH="0" baseline="0" noProof="0" dirty="0" err="1" smtClean="0">
                <a:ln>
                  <a:noFill/>
                </a:ln>
                <a:solidFill>
                  <a:prstClr val="black"/>
                </a:solidFill>
                <a:effectLst/>
                <a:uLnTx/>
                <a:uFillTx/>
              </a:rPr>
              <a:t>Conde</a:t>
            </a:r>
            <a:r>
              <a:rPr kumimoji="0" lang="en-GB" b="0" i="0" u="none" strike="noStrike" kern="0" cap="none" spc="0" normalizeH="0" baseline="0" noProof="0" dirty="0" smtClean="0">
                <a:ln>
                  <a:noFill/>
                </a:ln>
                <a:solidFill>
                  <a:prstClr val="black"/>
                </a:solidFill>
                <a:effectLst/>
                <a:uLnTx/>
                <a:uFillTx/>
              </a:rPr>
              <a:t> </a:t>
            </a:r>
            <a:r>
              <a:rPr kumimoji="0" lang="en-GB" b="0" i="0" u="none" strike="noStrike" kern="0" cap="none" spc="0" normalizeH="0" baseline="0" noProof="0" dirty="0" err="1" smtClean="0">
                <a:ln>
                  <a:noFill/>
                </a:ln>
                <a:solidFill>
                  <a:prstClr val="black"/>
                </a:solidFill>
                <a:effectLst/>
                <a:uLnTx/>
                <a:uFillTx/>
              </a:rPr>
              <a:t>C,Jyoti</a:t>
            </a:r>
            <a:r>
              <a:rPr kumimoji="0" lang="en-GB" b="0" i="0" u="none" strike="noStrike" kern="0" cap="none" spc="0" normalizeH="0" baseline="0" noProof="0" dirty="0" smtClean="0">
                <a:ln>
                  <a:noFill/>
                </a:ln>
                <a:solidFill>
                  <a:prstClr val="black"/>
                </a:solidFill>
                <a:effectLst/>
                <a:uLnTx/>
                <a:uFillTx/>
              </a:rPr>
              <a:t> K, </a:t>
            </a:r>
            <a:r>
              <a:rPr kumimoji="0" lang="en-GB" b="0" i="0" u="none" strike="noStrike" kern="0" cap="none" spc="0" normalizeH="0" baseline="0" noProof="0" dirty="0" err="1" smtClean="0">
                <a:ln>
                  <a:noFill/>
                </a:ln>
                <a:solidFill>
                  <a:prstClr val="black"/>
                </a:solidFill>
                <a:effectLst/>
                <a:uLnTx/>
                <a:uFillTx/>
              </a:rPr>
              <a:t>Nyong</a:t>
            </a:r>
            <a:r>
              <a:rPr kumimoji="0" lang="en-GB" b="0" i="0" u="none" strike="noStrike" kern="0" cap="none" spc="0" normalizeH="0" baseline="0" noProof="0" dirty="0" smtClean="0">
                <a:ln>
                  <a:noFill/>
                </a:ln>
                <a:solidFill>
                  <a:prstClr val="black"/>
                </a:solidFill>
                <a:effectLst/>
                <a:uLnTx/>
                <a:uFillTx/>
              </a:rPr>
              <a:t> A and </a:t>
            </a:r>
            <a:r>
              <a:rPr kumimoji="0" lang="en-GB" b="0" i="0" u="none" strike="noStrike" kern="0" cap="none" spc="0" normalizeH="0" baseline="0" noProof="0" dirty="0" err="1" smtClean="0">
                <a:ln>
                  <a:noFill/>
                </a:ln>
                <a:solidFill>
                  <a:prstClr val="black"/>
                </a:solidFill>
                <a:effectLst/>
                <a:uLnTx/>
                <a:uFillTx/>
              </a:rPr>
              <a:t>Pulhin</a:t>
            </a:r>
            <a:r>
              <a:rPr kumimoji="0" lang="en-GB" b="0" i="0" u="none" strike="noStrike" kern="0" cap="none" spc="0" normalizeH="0" baseline="0" noProof="0" dirty="0" smtClean="0">
                <a:ln>
                  <a:noFill/>
                </a:ln>
                <a:solidFill>
                  <a:prstClr val="black"/>
                </a:solidFill>
                <a:effectLst/>
                <a:uLnTx/>
                <a:uFillTx/>
              </a:rPr>
              <a:t> J, (2009). Climate Change and Vulnerability. </a:t>
            </a:r>
            <a:r>
              <a:rPr kumimoji="0" lang="en-GB" b="0" i="0" u="none" strike="noStrike" kern="0" cap="none" spc="0" normalizeH="0" baseline="0" noProof="0" dirty="0" err="1" smtClean="0">
                <a:ln>
                  <a:noFill/>
                </a:ln>
                <a:solidFill>
                  <a:prstClr val="black"/>
                </a:solidFill>
                <a:effectLst/>
                <a:uLnTx/>
                <a:uFillTx/>
              </a:rPr>
              <a:t>Earthscan</a:t>
            </a:r>
            <a:r>
              <a:rPr kumimoji="0" lang="en-GB" b="0" i="0" u="none" strike="noStrike" kern="0" cap="none" spc="0" normalizeH="0" baseline="0" noProof="0" dirty="0" smtClean="0">
                <a:ln>
                  <a:noFill/>
                </a:ln>
                <a:solidFill>
                  <a:prstClr val="black"/>
                </a:solidFill>
                <a:effectLst/>
                <a:uLnTx/>
                <a:uFillTx/>
              </a:rPr>
              <a:t> climate, London</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prstClr val="black"/>
                </a:solidFill>
                <a:effectLst/>
                <a:uLnTx/>
                <a:uFillTx/>
              </a:rPr>
              <a:t>National Emergency Management Agency, Annual Report 2012a</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Nigeria Post Disaster Needs Assessment (PDNA) 2012b </a:t>
            </a:r>
            <a:r>
              <a:rPr kumimoji="0" lang="en-US" b="0" i="0" u="none" strike="noStrike" kern="0" cap="none" spc="0" normalizeH="0" baseline="0" noProof="0" dirty="0" err="1" smtClean="0">
                <a:ln>
                  <a:noFill/>
                </a:ln>
                <a:solidFill>
                  <a:prstClr val="black"/>
                </a:solidFill>
                <a:effectLst/>
                <a:uLnTx/>
                <a:uFillTx/>
              </a:rPr>
              <a:t>Floods:A</a:t>
            </a:r>
            <a:r>
              <a:rPr kumimoji="0" lang="en-US" b="0" i="0" u="none" strike="noStrike" kern="0" cap="none" spc="0" normalizeH="0" baseline="0" noProof="0" dirty="0" smtClean="0">
                <a:ln>
                  <a:noFill/>
                </a:ln>
                <a:solidFill>
                  <a:prstClr val="black"/>
                </a:solidFill>
                <a:effectLst/>
                <a:uLnTx/>
                <a:uFillTx/>
              </a:rPr>
              <a:t> report by the Federal Government of Nigeria. With technical support from the European Union, United Nations, World Bank and other Partners. (May 2013)</a:t>
            </a:r>
          </a:p>
          <a:p>
            <a:pPr marL="0" marR="0" lvl="0" indent="0" defTabSz="4155399"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smtClean="0">
              <a:ln>
                <a:noFill/>
              </a:ln>
              <a:solidFill>
                <a:prstClr val="black"/>
              </a:solidFill>
              <a:effectLst/>
              <a:uLnTx/>
              <a:uFillTx/>
            </a:endParaRPr>
          </a:p>
          <a:p>
            <a:pPr marL="0" marR="0" lvl="0" indent="0" defTabSz="4155399"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smtClean="0">
                <a:ln>
                  <a:noFill/>
                </a:ln>
                <a:solidFill>
                  <a:prstClr val="black"/>
                </a:solidFill>
                <a:effectLst/>
                <a:uLnTx/>
                <a:uFillTx/>
              </a:rPr>
              <a:t>Nwaubani</a:t>
            </a:r>
            <a:r>
              <a:rPr kumimoji="0" lang="en-US" b="0" i="0" u="none" strike="noStrike" kern="0" cap="none" spc="0" normalizeH="0" baseline="0" noProof="0" dirty="0" smtClean="0">
                <a:ln>
                  <a:noFill/>
                </a:ln>
                <a:solidFill>
                  <a:prstClr val="black"/>
                </a:solidFill>
                <a:effectLst/>
                <a:uLnTx/>
                <a:uFillTx/>
              </a:rPr>
              <a:t>, C., 1991. Ogunpa River Leaves Bitter Aftertaste in Tragic Course through Abeokuta; in: The Guardian, October 21, pp: 9.</a:t>
            </a:r>
            <a:endParaRPr kumimoji="0" lang="en-GB" b="0" i="0" u="none" strike="noStrike" kern="0" cap="none" spc="0" normalizeH="0" baseline="0" noProof="0" dirty="0" smtClean="0">
              <a:ln>
                <a:noFill/>
              </a:ln>
              <a:solidFill>
                <a:prstClr val="black"/>
              </a:solidFill>
              <a:effectLst/>
              <a:uLnTx/>
              <a:uFillTx/>
            </a:endParaRPr>
          </a:p>
        </p:txBody>
      </p:sp>
      <p:pic>
        <p:nvPicPr>
          <p:cNvPr id="3" name="Picture 2"/>
          <p:cNvPicPr>
            <a:picLocks noChangeAspect="1"/>
          </p:cNvPicPr>
          <p:nvPr/>
        </p:nvPicPr>
        <p:blipFill>
          <a:blip r:embed="rId2"/>
          <a:stretch>
            <a:fillRect/>
          </a:stretch>
        </p:blipFill>
        <p:spPr>
          <a:xfrm>
            <a:off x="9135762" y="5947719"/>
            <a:ext cx="2765979" cy="844378"/>
          </a:xfrm>
          <a:prstGeom prst="rect">
            <a:avLst/>
          </a:prstGeom>
        </p:spPr>
      </p:pic>
    </p:spTree>
    <p:extLst>
      <p:ext uri="{BB962C8B-B14F-4D97-AF65-F5344CB8AC3E}">
        <p14:creationId xmlns:p14="http://schemas.microsoft.com/office/powerpoint/2010/main" val="1841160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40" y="1721709"/>
            <a:ext cx="11829536" cy="2862322"/>
          </a:xfrm>
          <a:prstGeom prst="rect">
            <a:avLst/>
          </a:prstGeom>
        </p:spPr>
        <p:txBody>
          <a:bodyPr wrap="square">
            <a:spAutoFit/>
          </a:bodyPr>
          <a:lstStyle/>
          <a:p>
            <a:pPr lvl="0" defTabSz="4155399">
              <a:defRPr/>
            </a:pPr>
            <a:r>
              <a:rPr lang="en-GB" kern="0" dirty="0">
                <a:solidFill>
                  <a:prstClr val="black"/>
                </a:solidFill>
              </a:rPr>
              <a:t>Pattison Ian, (2010) Rural land management impacts on catchment scale flood risk. Durham Theses, E-theses online: http//etheses.dur.ac.uk/531</a:t>
            </a:r>
            <a:r>
              <a:rPr lang="en-GB" kern="0" dirty="0" smtClean="0">
                <a:solidFill>
                  <a:prstClr val="black"/>
                </a:solidFill>
              </a:rPr>
              <a:t>/</a:t>
            </a:r>
          </a:p>
          <a:p>
            <a:pPr lvl="0" defTabSz="4155399">
              <a:defRPr/>
            </a:pPr>
            <a:endParaRPr lang="en-GB" kern="0" dirty="0">
              <a:solidFill>
                <a:prstClr val="black"/>
              </a:solidFill>
            </a:endParaRPr>
          </a:p>
          <a:p>
            <a:pPr lvl="0" defTabSz="4155399">
              <a:defRPr/>
            </a:pPr>
            <a:r>
              <a:rPr lang="en-GB" kern="0" dirty="0">
                <a:solidFill>
                  <a:prstClr val="black"/>
                </a:solidFill>
              </a:rPr>
              <a:t>Sendai Framework for Disaster Risk Reduction (2015) </a:t>
            </a:r>
            <a:r>
              <a:rPr lang="en-GB" kern="0" dirty="0">
                <a:solidFill>
                  <a:prstClr val="black"/>
                </a:solidFill>
                <a:hlinkClick r:id="rId2"/>
              </a:rPr>
              <a:t>http://</a:t>
            </a:r>
            <a:r>
              <a:rPr lang="en-GB" kern="0" dirty="0" smtClean="0">
                <a:solidFill>
                  <a:prstClr val="black"/>
                </a:solidFill>
                <a:hlinkClick r:id="rId2"/>
              </a:rPr>
              <a:t>www.unisdr.org/we/coordinate/sendai-framework</a:t>
            </a:r>
            <a:endParaRPr lang="en-GB" kern="0" dirty="0" smtClean="0">
              <a:solidFill>
                <a:prstClr val="black"/>
              </a:solidFill>
            </a:endParaRPr>
          </a:p>
          <a:p>
            <a:pPr lvl="0" defTabSz="4155399">
              <a:defRPr/>
            </a:pPr>
            <a:endParaRPr lang="en-GB" kern="0" dirty="0">
              <a:solidFill>
                <a:prstClr val="black"/>
              </a:solidFill>
            </a:endParaRPr>
          </a:p>
          <a:p>
            <a:pPr lvl="0" defTabSz="4155399">
              <a:defRPr/>
            </a:pPr>
            <a:r>
              <a:rPr lang="en-GB" kern="0" dirty="0">
                <a:solidFill>
                  <a:prstClr val="black"/>
                </a:solidFill>
              </a:rPr>
              <a:t>United Nations NY (1982) Proceedings of the seminars on flood vulnerability analysis and on the principles of floodplain Management for flood loss prevention. </a:t>
            </a:r>
            <a:r>
              <a:rPr lang="en-GB" kern="0" dirty="0" smtClean="0">
                <a:solidFill>
                  <a:prstClr val="black"/>
                </a:solidFill>
              </a:rPr>
              <a:t>Bangkok</a:t>
            </a:r>
          </a:p>
          <a:p>
            <a:pPr lvl="0" defTabSz="4155399">
              <a:defRPr/>
            </a:pPr>
            <a:endParaRPr lang="en-GB" kern="0" dirty="0">
              <a:solidFill>
                <a:prstClr val="black"/>
              </a:solidFill>
            </a:endParaRPr>
          </a:p>
          <a:p>
            <a:pPr lvl="0" defTabSz="4155399">
              <a:defRPr/>
            </a:pPr>
            <a:r>
              <a:rPr lang="en-GB" kern="0" dirty="0">
                <a:solidFill>
                  <a:prstClr val="black"/>
                </a:solidFill>
              </a:rPr>
              <a:t>United Nations Framework Convention on Climate Change. (2007). Climate Change: Impacts, Vulnerabilities and Adaptation, In Developing Countries. Bonn.</a:t>
            </a:r>
          </a:p>
        </p:txBody>
      </p:sp>
      <p:sp>
        <p:nvSpPr>
          <p:cNvPr id="3" name="TextBox 2"/>
          <p:cNvSpPr txBox="1"/>
          <p:nvPr/>
        </p:nvSpPr>
        <p:spPr>
          <a:xfrm>
            <a:off x="502508" y="247135"/>
            <a:ext cx="5675870" cy="553998"/>
          </a:xfrm>
          <a:prstGeom prst="rect">
            <a:avLst/>
          </a:prstGeom>
          <a:noFill/>
        </p:spPr>
        <p:txBody>
          <a:bodyPr wrap="square" rtlCol="0">
            <a:spAutoFit/>
          </a:bodyPr>
          <a:lstStyle/>
          <a:p>
            <a:r>
              <a:rPr lang="en-GB" sz="3000" b="1" dirty="0" smtClean="0"/>
              <a:t>References Cont.</a:t>
            </a:r>
            <a:endParaRPr lang="en-GB" sz="3000" b="1" dirty="0"/>
          </a:p>
        </p:txBody>
      </p:sp>
      <p:pic>
        <p:nvPicPr>
          <p:cNvPr id="4" name="Picture 3"/>
          <p:cNvPicPr>
            <a:picLocks noChangeAspect="1"/>
          </p:cNvPicPr>
          <p:nvPr/>
        </p:nvPicPr>
        <p:blipFill>
          <a:blip r:embed="rId3"/>
          <a:stretch>
            <a:fillRect/>
          </a:stretch>
        </p:blipFill>
        <p:spPr>
          <a:xfrm>
            <a:off x="9135762" y="5947719"/>
            <a:ext cx="2765979" cy="844378"/>
          </a:xfrm>
          <a:prstGeom prst="rect">
            <a:avLst/>
          </a:prstGeom>
        </p:spPr>
      </p:pic>
    </p:spTree>
    <p:extLst>
      <p:ext uri="{BB962C8B-B14F-4D97-AF65-F5344CB8AC3E}">
        <p14:creationId xmlns:p14="http://schemas.microsoft.com/office/powerpoint/2010/main" val="1652503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037" y="329514"/>
            <a:ext cx="11804821" cy="6247864"/>
          </a:xfrm>
          <a:prstGeom prst="rect">
            <a:avLst/>
          </a:prstGeom>
        </p:spPr>
        <p:txBody>
          <a:bodyPr wrap="square">
            <a:spAutoFit/>
          </a:bodyPr>
          <a:lstStyle/>
          <a:p>
            <a:pPr lvl="0" algn="just" defTabSz="4155399">
              <a:defRPr/>
            </a:pPr>
            <a:r>
              <a:rPr lang="en-GB" sz="2500" kern="0" dirty="0">
                <a:solidFill>
                  <a:prstClr val="black"/>
                </a:solidFill>
              </a:rPr>
              <a:t>As such, it would be expected that significant progress and mitigation strategies to prevent future flood related disasters would be high on the government agenda. However, this seems not to be the case as, in 2017, a smaller flood event resulted in even more widespread displacement in same states  affected in 2012. According to Leary, et al., (2009), these states have some of the highest levels of vulnerability and thus, when a flood event occurs there is a high probability of its impact being exacerbated leading to disasters.   </a:t>
            </a:r>
            <a:endParaRPr lang="en-GB" sz="2500" kern="0" dirty="0" smtClean="0">
              <a:solidFill>
                <a:prstClr val="black"/>
              </a:solidFill>
            </a:endParaRPr>
          </a:p>
          <a:p>
            <a:pPr lvl="0" algn="just" defTabSz="4155399">
              <a:defRPr/>
            </a:pPr>
            <a:r>
              <a:rPr lang="en-GB" sz="2500" kern="0" dirty="0">
                <a:solidFill>
                  <a:prstClr val="black"/>
                </a:solidFill>
              </a:rPr>
              <a:t>It is evident that it was not only the magnitude of the flood events that led to such disasters in 2012 and 2017, but also the combination of increased vulnerability, poor response at a national and local level, lack of preparedness, lack of understanding of the risk and overall poor governance. Vulnerability in the context of this research is a degree of damage to a certain objects at risk of flooding (United Nations,1982)(2007). This research examines the 2017 flood event in the Makurdi area of the Benue trough (Figure 1), focusing on its impact, an evaluation of vulnerability and assessment of the response at both a regional and local level. </a:t>
            </a:r>
          </a:p>
          <a:p>
            <a:pPr lvl="0" algn="just" defTabSz="4155399">
              <a:defRPr/>
            </a:pPr>
            <a:endParaRPr lang="en-GB" sz="2500" kern="0" dirty="0">
              <a:solidFill>
                <a:prstClr val="black"/>
              </a:solidFill>
            </a:endParaRPr>
          </a:p>
        </p:txBody>
      </p:sp>
      <p:pic>
        <p:nvPicPr>
          <p:cNvPr id="3" name="Picture 2"/>
          <p:cNvPicPr>
            <a:picLocks noChangeAspect="1"/>
          </p:cNvPicPr>
          <p:nvPr/>
        </p:nvPicPr>
        <p:blipFill>
          <a:blip r:embed="rId2"/>
          <a:stretch>
            <a:fillRect/>
          </a:stretch>
        </p:blipFill>
        <p:spPr>
          <a:xfrm>
            <a:off x="10355961" y="6309131"/>
            <a:ext cx="1761897" cy="536494"/>
          </a:xfrm>
          <a:prstGeom prst="rect">
            <a:avLst/>
          </a:prstGeom>
        </p:spPr>
      </p:pic>
    </p:spTree>
    <p:extLst>
      <p:ext uri="{BB962C8B-B14F-4D97-AF65-F5344CB8AC3E}">
        <p14:creationId xmlns:p14="http://schemas.microsoft.com/office/powerpoint/2010/main" val="37140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5009" y="-6393"/>
            <a:ext cx="7773261" cy="6311574"/>
          </a:xfrm>
          <a:prstGeom prst="rect">
            <a:avLst/>
          </a:prstGeom>
        </p:spPr>
      </p:pic>
      <p:pic>
        <p:nvPicPr>
          <p:cNvPr id="4" name="Picture 3"/>
          <p:cNvPicPr>
            <a:picLocks noChangeAspect="1"/>
          </p:cNvPicPr>
          <p:nvPr/>
        </p:nvPicPr>
        <p:blipFill>
          <a:blip r:embed="rId3"/>
          <a:stretch>
            <a:fillRect/>
          </a:stretch>
        </p:blipFill>
        <p:spPr>
          <a:xfrm>
            <a:off x="5263495" y="2563805"/>
            <a:ext cx="1203207" cy="281391"/>
          </a:xfrm>
          <a:prstGeom prst="rect">
            <a:avLst/>
          </a:prstGeom>
        </p:spPr>
      </p:pic>
      <p:pic>
        <p:nvPicPr>
          <p:cNvPr id="5" name="Picture 4"/>
          <p:cNvPicPr>
            <a:picLocks noChangeAspect="1"/>
          </p:cNvPicPr>
          <p:nvPr/>
        </p:nvPicPr>
        <p:blipFill>
          <a:blip r:embed="rId4"/>
          <a:stretch>
            <a:fillRect/>
          </a:stretch>
        </p:blipFill>
        <p:spPr>
          <a:xfrm>
            <a:off x="6285469" y="2845196"/>
            <a:ext cx="1767993" cy="1877731"/>
          </a:xfrm>
          <a:prstGeom prst="rect">
            <a:avLst/>
          </a:prstGeom>
        </p:spPr>
      </p:pic>
      <p:pic>
        <p:nvPicPr>
          <p:cNvPr id="6" name="Picture 5"/>
          <p:cNvPicPr>
            <a:picLocks noChangeAspect="1"/>
          </p:cNvPicPr>
          <p:nvPr/>
        </p:nvPicPr>
        <p:blipFill>
          <a:blip r:embed="rId5"/>
          <a:stretch>
            <a:fillRect/>
          </a:stretch>
        </p:blipFill>
        <p:spPr>
          <a:xfrm>
            <a:off x="7699402" y="4570514"/>
            <a:ext cx="2164268" cy="304826"/>
          </a:xfrm>
          <a:prstGeom prst="rect">
            <a:avLst/>
          </a:prstGeom>
        </p:spPr>
      </p:pic>
      <p:pic>
        <p:nvPicPr>
          <p:cNvPr id="7" name="Picture 6"/>
          <p:cNvPicPr>
            <a:picLocks noChangeAspect="1"/>
          </p:cNvPicPr>
          <p:nvPr/>
        </p:nvPicPr>
        <p:blipFill>
          <a:blip r:embed="rId6"/>
          <a:stretch>
            <a:fillRect/>
          </a:stretch>
        </p:blipFill>
        <p:spPr>
          <a:xfrm>
            <a:off x="1746604" y="6435597"/>
            <a:ext cx="9077731" cy="280440"/>
          </a:xfrm>
          <a:prstGeom prst="rect">
            <a:avLst/>
          </a:prstGeom>
        </p:spPr>
      </p:pic>
      <p:pic>
        <p:nvPicPr>
          <p:cNvPr id="8" name="Picture 7"/>
          <p:cNvPicPr>
            <a:picLocks noChangeAspect="1"/>
          </p:cNvPicPr>
          <p:nvPr/>
        </p:nvPicPr>
        <p:blipFill>
          <a:blip r:embed="rId7"/>
          <a:stretch>
            <a:fillRect/>
          </a:stretch>
        </p:blipFill>
        <p:spPr>
          <a:xfrm>
            <a:off x="10430103" y="6321506"/>
            <a:ext cx="1761897" cy="536494"/>
          </a:xfrm>
          <a:prstGeom prst="rect">
            <a:avLst/>
          </a:prstGeom>
        </p:spPr>
      </p:pic>
    </p:spTree>
    <p:extLst>
      <p:ext uri="{BB962C8B-B14F-4D97-AF65-F5344CB8AC3E}">
        <p14:creationId xmlns:p14="http://schemas.microsoft.com/office/powerpoint/2010/main" val="21325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0130" y="74141"/>
            <a:ext cx="11508259" cy="5601533"/>
          </a:xfrm>
          <a:prstGeom prst="rect">
            <a:avLst/>
          </a:prstGeom>
        </p:spPr>
        <p:txBody>
          <a:bodyPr wrap="square">
            <a:spAutoFit/>
          </a:bodyPr>
          <a:lstStyle/>
          <a:p>
            <a:r>
              <a:rPr lang="en-GB" sz="5800" b="1" dirty="0" smtClean="0"/>
              <a:t>2. Methodology</a:t>
            </a:r>
            <a:endParaRPr lang="en-GB" sz="5800" dirty="0" smtClean="0"/>
          </a:p>
          <a:p>
            <a:pPr algn="just"/>
            <a:r>
              <a:rPr lang="en-GB" sz="2500" dirty="0" smtClean="0"/>
              <a:t>A range of methods were used to gather data from regional to community scales. Land-use and flood extent data were extracted from Landsat imagery using image classification in ArcGIS. To gain a better understanding of impact, flood depth, financial and property losses, damage to buildings, level of vulnerability and flood response at a local level, questionnaire surveys were undertaken. A stratified random sampling strategy was employed, with individual householders and stakeholders (e.g. Chiefs, Red Cross personnel, emergency managers, hydrologists, farmers) being approached (Figure 2a, 2b), when the opportunity presented itself. GPS and GIS were utilised to map flood damage, floodwater depth and inundation (Figure 3). Visits were made to IDP camps after duly acquiring ethical approval. The data was used to conduct impact analysis, to produce flood depth/damage curves and to examine the spatial distribution of hazard and risk. </a:t>
            </a:r>
          </a:p>
        </p:txBody>
      </p:sp>
      <p:pic>
        <p:nvPicPr>
          <p:cNvPr id="4" name="Picture 3"/>
          <p:cNvPicPr>
            <a:picLocks noChangeAspect="1"/>
          </p:cNvPicPr>
          <p:nvPr/>
        </p:nvPicPr>
        <p:blipFill>
          <a:blip r:embed="rId2"/>
          <a:stretch>
            <a:fillRect/>
          </a:stretch>
        </p:blipFill>
        <p:spPr>
          <a:xfrm>
            <a:off x="10430103" y="6321506"/>
            <a:ext cx="1761897" cy="536494"/>
          </a:xfrm>
          <a:prstGeom prst="rect">
            <a:avLst/>
          </a:prstGeom>
        </p:spPr>
      </p:pic>
    </p:spTree>
    <p:extLst>
      <p:ext uri="{BB962C8B-B14F-4D97-AF65-F5344CB8AC3E}">
        <p14:creationId xmlns:p14="http://schemas.microsoft.com/office/powerpoint/2010/main" val="262980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2195" y="148281"/>
            <a:ext cx="8402594" cy="5708822"/>
          </a:xfrm>
          <a:prstGeom prst="rect">
            <a:avLst/>
          </a:prstGeom>
        </p:spPr>
      </p:pic>
      <p:pic>
        <p:nvPicPr>
          <p:cNvPr id="3" name="Picture 2"/>
          <p:cNvPicPr>
            <a:picLocks noChangeAspect="1"/>
          </p:cNvPicPr>
          <p:nvPr/>
        </p:nvPicPr>
        <p:blipFill>
          <a:blip r:embed="rId3"/>
          <a:stretch>
            <a:fillRect/>
          </a:stretch>
        </p:blipFill>
        <p:spPr>
          <a:xfrm>
            <a:off x="1982010" y="6027118"/>
            <a:ext cx="4109060" cy="323116"/>
          </a:xfrm>
          <a:prstGeom prst="rect">
            <a:avLst/>
          </a:prstGeom>
        </p:spPr>
      </p:pic>
      <p:pic>
        <p:nvPicPr>
          <p:cNvPr id="4" name="Picture 3"/>
          <p:cNvPicPr>
            <a:picLocks noChangeAspect="1"/>
          </p:cNvPicPr>
          <p:nvPr/>
        </p:nvPicPr>
        <p:blipFill>
          <a:blip r:embed="rId4"/>
          <a:stretch>
            <a:fillRect/>
          </a:stretch>
        </p:blipFill>
        <p:spPr>
          <a:xfrm>
            <a:off x="10425173" y="6321506"/>
            <a:ext cx="1761897" cy="536494"/>
          </a:xfrm>
          <a:prstGeom prst="rect">
            <a:avLst/>
          </a:prstGeom>
        </p:spPr>
      </p:pic>
    </p:spTree>
    <p:extLst>
      <p:ext uri="{BB962C8B-B14F-4D97-AF65-F5344CB8AC3E}">
        <p14:creationId xmlns:p14="http://schemas.microsoft.com/office/powerpoint/2010/main" val="109131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654" y="280085"/>
            <a:ext cx="5577016" cy="3954163"/>
          </a:xfrm>
          <a:prstGeom prst="rect">
            <a:avLst/>
          </a:prstGeom>
        </p:spPr>
      </p:pic>
      <p:pic>
        <p:nvPicPr>
          <p:cNvPr id="3" name="Picture 2"/>
          <p:cNvPicPr>
            <a:picLocks noChangeAspect="1"/>
          </p:cNvPicPr>
          <p:nvPr/>
        </p:nvPicPr>
        <p:blipFill>
          <a:blip r:embed="rId3"/>
          <a:stretch>
            <a:fillRect/>
          </a:stretch>
        </p:blipFill>
        <p:spPr>
          <a:xfrm>
            <a:off x="7042391" y="16475"/>
            <a:ext cx="5017807" cy="6491416"/>
          </a:xfrm>
          <a:prstGeom prst="rect">
            <a:avLst/>
          </a:prstGeom>
        </p:spPr>
      </p:pic>
      <p:pic>
        <p:nvPicPr>
          <p:cNvPr id="4" name="Picture 3"/>
          <p:cNvPicPr>
            <a:picLocks noChangeAspect="1"/>
          </p:cNvPicPr>
          <p:nvPr/>
        </p:nvPicPr>
        <p:blipFill>
          <a:blip r:embed="rId4"/>
          <a:stretch>
            <a:fillRect/>
          </a:stretch>
        </p:blipFill>
        <p:spPr>
          <a:xfrm>
            <a:off x="569459" y="4387788"/>
            <a:ext cx="4298053" cy="323116"/>
          </a:xfrm>
          <a:prstGeom prst="rect">
            <a:avLst/>
          </a:prstGeom>
        </p:spPr>
      </p:pic>
      <p:pic>
        <p:nvPicPr>
          <p:cNvPr id="5" name="Picture 4"/>
          <p:cNvPicPr>
            <a:picLocks noChangeAspect="1"/>
          </p:cNvPicPr>
          <p:nvPr/>
        </p:nvPicPr>
        <p:blipFill>
          <a:blip r:embed="rId5"/>
          <a:stretch>
            <a:fillRect/>
          </a:stretch>
        </p:blipFill>
        <p:spPr>
          <a:xfrm>
            <a:off x="8674442" y="6516128"/>
            <a:ext cx="3517557" cy="341871"/>
          </a:xfrm>
          <a:prstGeom prst="rect">
            <a:avLst/>
          </a:prstGeom>
        </p:spPr>
      </p:pic>
      <p:pic>
        <p:nvPicPr>
          <p:cNvPr id="6" name="Picture 5"/>
          <p:cNvPicPr>
            <a:picLocks noChangeAspect="1"/>
          </p:cNvPicPr>
          <p:nvPr/>
        </p:nvPicPr>
        <p:blipFill>
          <a:blip r:embed="rId6"/>
          <a:stretch>
            <a:fillRect/>
          </a:stretch>
        </p:blipFill>
        <p:spPr>
          <a:xfrm>
            <a:off x="0" y="6321506"/>
            <a:ext cx="1761897" cy="536494"/>
          </a:xfrm>
          <a:prstGeom prst="rect">
            <a:avLst/>
          </a:prstGeom>
        </p:spPr>
      </p:pic>
    </p:spTree>
    <p:extLst>
      <p:ext uri="{BB962C8B-B14F-4D97-AF65-F5344CB8AC3E}">
        <p14:creationId xmlns:p14="http://schemas.microsoft.com/office/powerpoint/2010/main" val="298384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78" y="189469"/>
            <a:ext cx="11829536" cy="4062651"/>
          </a:xfrm>
          <a:prstGeom prst="rect">
            <a:avLst/>
          </a:prstGeom>
        </p:spPr>
        <p:txBody>
          <a:bodyPr wrap="square">
            <a:spAutoFit/>
          </a:bodyPr>
          <a:lstStyle/>
          <a:p>
            <a:pPr marL="0" marR="0" lvl="0" indent="0" defTabSz="4155399" eaLnBrk="1" fontAlgn="auto" latinLnBrk="0" hangingPunct="1">
              <a:lnSpc>
                <a:spcPct val="100000"/>
              </a:lnSpc>
              <a:spcBef>
                <a:spcPts val="0"/>
              </a:spcBef>
              <a:spcAft>
                <a:spcPts val="0"/>
              </a:spcAft>
              <a:buClrTx/>
              <a:buSzTx/>
              <a:buFontTx/>
              <a:buNone/>
              <a:tabLst/>
              <a:defRPr/>
            </a:pPr>
            <a:r>
              <a:rPr kumimoji="0" lang="en-GB" sz="5800" b="1" i="0" u="none" strike="noStrike" kern="0" cap="none" spc="0" normalizeH="0" baseline="0" noProof="0" dirty="0" smtClean="0">
                <a:ln>
                  <a:noFill/>
                </a:ln>
                <a:solidFill>
                  <a:prstClr val="black"/>
                </a:solidFill>
                <a:effectLst/>
                <a:uLnTx/>
                <a:uFillTx/>
              </a:rPr>
              <a:t>3. Results</a:t>
            </a:r>
            <a:endParaRPr kumimoji="0" lang="en-GB" sz="5800" b="0" i="0" u="none" strike="noStrike" kern="0" cap="none" spc="0" normalizeH="0" baseline="0" noProof="0" dirty="0" smtClean="0">
              <a:ln>
                <a:noFill/>
              </a:ln>
              <a:solidFill>
                <a:prstClr val="black"/>
              </a:solidFill>
              <a:effectLst/>
              <a:uLnTx/>
              <a:uFillTx/>
            </a:endParaRPr>
          </a:p>
          <a:p>
            <a:pPr marL="0" marR="0" lvl="0" indent="0" algn="just" defTabSz="4155399" eaLnBrk="1" fontAlgn="auto" latinLnBrk="0" hangingPunct="1">
              <a:lnSpc>
                <a:spcPct val="100000"/>
              </a:lnSpc>
              <a:spcBef>
                <a:spcPts val="0"/>
              </a:spcBef>
              <a:spcAft>
                <a:spcPts val="0"/>
              </a:spcAft>
              <a:buClrTx/>
              <a:buSzTx/>
              <a:buFontTx/>
              <a:buNone/>
              <a:tabLst/>
              <a:defRPr/>
            </a:pPr>
            <a:r>
              <a:rPr kumimoji="0" lang="en-GB" sz="2500" b="0" i="0" u="none" strike="noStrike" kern="0" cap="none" spc="0" normalizeH="0" baseline="0" noProof="0" dirty="0" smtClean="0">
                <a:ln>
                  <a:noFill/>
                </a:ln>
                <a:solidFill>
                  <a:prstClr val="black"/>
                </a:solidFill>
                <a:effectLst/>
                <a:uLnTx/>
                <a:uFillTx/>
              </a:rPr>
              <a:t>The 2017 event had widespread impact throughout Benue state. It was not only associated with riverine flooding, but also, surface water, paleo-channels, canals and blocked drains. Flood inundation occurred up to 8km from the main river Benue bank, with some of the deepest flood water occurring inland around canals and paleo channels (Figure 4).  The impact varied from  significant damage to buildings (Figure 5), infrastructure (Figure 6) and agriculture, to the loss of property, contamination of local drinking water sources (Figure 7) and extensive displacement of residents with the resultant creation of IDP camps (Figure 8)</a:t>
            </a:r>
            <a:endParaRPr kumimoji="0" lang="en-GB" sz="2500" b="0" i="0" u="none" strike="noStrike" kern="0" cap="none" spc="0" normalizeH="0" baseline="0" noProof="0" dirty="0">
              <a:ln>
                <a:noFill/>
              </a:ln>
              <a:solidFill>
                <a:prstClr val="black"/>
              </a:solidFill>
              <a:effectLst/>
              <a:uLnTx/>
              <a:uFillTx/>
            </a:endParaRPr>
          </a:p>
        </p:txBody>
      </p:sp>
      <p:pic>
        <p:nvPicPr>
          <p:cNvPr id="3" name="Picture 2"/>
          <p:cNvPicPr>
            <a:picLocks noChangeAspect="1"/>
          </p:cNvPicPr>
          <p:nvPr/>
        </p:nvPicPr>
        <p:blipFill>
          <a:blip r:embed="rId2"/>
          <a:stretch>
            <a:fillRect/>
          </a:stretch>
        </p:blipFill>
        <p:spPr>
          <a:xfrm>
            <a:off x="10430103" y="6321506"/>
            <a:ext cx="1761897" cy="536494"/>
          </a:xfrm>
          <a:prstGeom prst="rect">
            <a:avLst/>
          </a:prstGeom>
        </p:spPr>
      </p:pic>
    </p:spTree>
    <p:extLst>
      <p:ext uri="{BB962C8B-B14F-4D97-AF65-F5344CB8AC3E}">
        <p14:creationId xmlns:p14="http://schemas.microsoft.com/office/powerpoint/2010/main" val="1506459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678" y="131806"/>
            <a:ext cx="10994375" cy="5725298"/>
          </a:xfrm>
          <a:prstGeom prst="rect">
            <a:avLst/>
          </a:prstGeom>
        </p:spPr>
      </p:pic>
      <p:pic>
        <p:nvPicPr>
          <p:cNvPr id="4" name="Picture 3"/>
          <p:cNvPicPr>
            <a:picLocks noChangeAspect="1"/>
          </p:cNvPicPr>
          <p:nvPr/>
        </p:nvPicPr>
        <p:blipFill>
          <a:blip r:embed="rId3"/>
          <a:stretch>
            <a:fillRect/>
          </a:stretch>
        </p:blipFill>
        <p:spPr>
          <a:xfrm>
            <a:off x="881449" y="6027073"/>
            <a:ext cx="9714275" cy="413373"/>
          </a:xfrm>
          <a:prstGeom prst="rect">
            <a:avLst/>
          </a:prstGeom>
        </p:spPr>
      </p:pic>
      <p:pic>
        <p:nvPicPr>
          <p:cNvPr id="5" name="Picture 4"/>
          <p:cNvPicPr>
            <a:picLocks noChangeAspect="1"/>
          </p:cNvPicPr>
          <p:nvPr/>
        </p:nvPicPr>
        <p:blipFill>
          <a:blip r:embed="rId4"/>
          <a:stretch>
            <a:fillRect/>
          </a:stretch>
        </p:blipFill>
        <p:spPr>
          <a:xfrm>
            <a:off x="10429103" y="6331352"/>
            <a:ext cx="1762897" cy="537042"/>
          </a:xfrm>
          <a:prstGeom prst="rect">
            <a:avLst/>
          </a:prstGeom>
        </p:spPr>
      </p:pic>
    </p:spTree>
    <p:extLst>
      <p:ext uri="{BB962C8B-B14F-4D97-AF65-F5344CB8AC3E}">
        <p14:creationId xmlns:p14="http://schemas.microsoft.com/office/powerpoint/2010/main" val="166792025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184</TotalTime>
  <Words>1691</Words>
  <Application>Microsoft Office PowerPoint</Application>
  <PresentationFormat>Widescreen</PresentationFormat>
  <Paragraphs>73</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Aharoni</vt:lpstr>
      <vt:lpstr>Arial</vt:lpstr>
      <vt:lpstr>Arial Black</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Chester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MERCY AYIMA ADE</dc:creator>
  <cp:lastModifiedBy>MERCY AYIMA ADE</cp:lastModifiedBy>
  <cp:revision>15</cp:revision>
  <dcterms:created xsi:type="dcterms:W3CDTF">2018-06-15T17:04:54Z</dcterms:created>
  <dcterms:modified xsi:type="dcterms:W3CDTF">2018-06-19T16:56:27Z</dcterms:modified>
</cp:coreProperties>
</file>