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3" r:id="rId3"/>
    <p:sldId id="370" r:id="rId4"/>
    <p:sldId id="266" r:id="rId5"/>
    <p:sldId id="276" r:id="rId6"/>
    <p:sldId id="394" r:id="rId7"/>
    <p:sldId id="398" r:id="rId8"/>
    <p:sldId id="372" r:id="rId9"/>
    <p:sldId id="375" r:id="rId10"/>
    <p:sldId id="376" r:id="rId11"/>
    <p:sldId id="395" r:id="rId12"/>
    <p:sldId id="396" r:id="rId13"/>
    <p:sldId id="399" r:id="rId14"/>
    <p:sldId id="377" r:id="rId15"/>
    <p:sldId id="385" r:id="rId16"/>
    <p:sldId id="345" r:id="rId17"/>
    <p:sldId id="387" r:id="rId18"/>
    <p:sldId id="361" r:id="rId19"/>
    <p:sldId id="362" r:id="rId20"/>
    <p:sldId id="281" r:id="rId21"/>
    <p:sldId id="353" r:id="rId22"/>
    <p:sldId id="354" r:id="rId23"/>
    <p:sldId id="355" r:id="rId24"/>
    <p:sldId id="371" r:id="rId25"/>
    <p:sldId id="374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9900"/>
    <a:srgbClr val="99CCFF"/>
    <a:srgbClr val="CC66FF"/>
    <a:srgbClr val="003399"/>
    <a:srgbClr val="FF9933"/>
    <a:srgbClr val="CCECFF"/>
    <a:srgbClr val="00CCFF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2719" autoAdjust="0"/>
  </p:normalViewPr>
  <p:slideViewPr>
    <p:cSldViewPr>
      <p:cViewPr>
        <p:scale>
          <a:sx n="89" d="100"/>
          <a:sy n="89" d="100"/>
        </p:scale>
        <p:origin x="-21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0C71F-85C7-4B34-8BED-1FD5FB8B3EDD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27A98843-E2BC-4050-AA91-74AB787B7811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MMHg</a:t>
          </a:r>
          <a:r>
            <a:rPr lang="en-US" altLang="ko-KR" dirty="0" smtClean="0"/>
            <a:t> variation</a:t>
          </a:r>
          <a:endParaRPr lang="ko-KR" altLang="en-US" dirty="0"/>
        </a:p>
      </dgm:t>
    </dgm:pt>
    <dgm:pt modelId="{F1410A7E-B183-4974-83C0-D46702E00CD2}" type="parTrans" cxnId="{8125DF2E-09E6-44D0-BAB2-1AA7F6257C09}">
      <dgm:prSet/>
      <dgm:spPr/>
      <dgm:t>
        <a:bodyPr/>
        <a:lstStyle/>
        <a:p>
          <a:pPr latinLnBrk="1"/>
          <a:endParaRPr lang="ko-KR" altLang="en-US"/>
        </a:p>
      </dgm:t>
    </dgm:pt>
    <dgm:pt modelId="{75F8A9F2-D5D6-4577-B8CE-D56E9C874438}" type="sibTrans" cxnId="{8125DF2E-09E6-44D0-BAB2-1AA7F6257C09}">
      <dgm:prSet/>
      <dgm:spPr/>
      <dgm:t>
        <a:bodyPr/>
        <a:lstStyle/>
        <a:p>
          <a:pPr latinLnBrk="1"/>
          <a:endParaRPr lang="ko-KR" altLang="en-US"/>
        </a:p>
      </dgm:t>
    </dgm:pt>
    <dgm:pt modelId="{068D5BB4-324D-40DF-9BCA-3AF6FED331F5}">
      <dgm:prSet phldrT="[텍스트]"/>
      <dgm:spPr/>
      <dgm:t>
        <a:bodyPr/>
        <a:lstStyle/>
        <a:p>
          <a:pPr latinLnBrk="1"/>
          <a:r>
            <a:rPr lang="en-US" altLang="ko-KR" dirty="0" smtClean="0"/>
            <a:t>PCA</a:t>
          </a:r>
        </a:p>
      </dgm:t>
    </dgm:pt>
    <dgm:pt modelId="{54983ED9-143B-4B32-9738-2EF6475BE013}" type="parTrans" cxnId="{7A037E3B-FE11-4B48-B1F4-E24F56713005}">
      <dgm:prSet/>
      <dgm:spPr/>
      <dgm:t>
        <a:bodyPr/>
        <a:lstStyle/>
        <a:p>
          <a:pPr latinLnBrk="1"/>
          <a:endParaRPr lang="ko-KR" altLang="en-US"/>
        </a:p>
      </dgm:t>
    </dgm:pt>
    <dgm:pt modelId="{28D907A9-4602-4436-830A-46CA215169EE}" type="sibTrans" cxnId="{7A037E3B-FE11-4B48-B1F4-E24F56713005}">
      <dgm:prSet/>
      <dgm:spPr/>
      <dgm:t>
        <a:bodyPr/>
        <a:lstStyle/>
        <a:p>
          <a:pPr latinLnBrk="1"/>
          <a:endParaRPr lang="ko-KR" altLang="en-US"/>
        </a:p>
      </dgm:t>
    </dgm:pt>
    <dgm:pt modelId="{411D092E-485D-46A5-80AD-C8A10A34046E}">
      <dgm:prSet phldrT="[텍스트]"/>
      <dgm:spPr/>
      <dgm:t>
        <a:bodyPr/>
        <a:lstStyle/>
        <a:p>
          <a:pPr latinLnBrk="1"/>
          <a:r>
            <a:rPr lang="en-US" altLang="ko-KR" dirty="0" smtClean="0"/>
            <a:t>MRA</a:t>
          </a:r>
          <a:endParaRPr lang="ko-KR" altLang="en-US" dirty="0"/>
        </a:p>
      </dgm:t>
    </dgm:pt>
    <dgm:pt modelId="{071684DD-4C1D-4FFD-A1EC-5AB73033BF55}" type="parTrans" cxnId="{7D8EC7D6-21C0-496B-BD25-5196DC3154C3}">
      <dgm:prSet/>
      <dgm:spPr/>
      <dgm:t>
        <a:bodyPr/>
        <a:lstStyle/>
        <a:p>
          <a:pPr latinLnBrk="1"/>
          <a:endParaRPr lang="ko-KR" altLang="en-US"/>
        </a:p>
      </dgm:t>
    </dgm:pt>
    <dgm:pt modelId="{2A19F710-910B-41D9-BE5A-917D533E99F6}" type="sibTrans" cxnId="{7D8EC7D6-21C0-496B-BD25-5196DC3154C3}">
      <dgm:prSet/>
      <dgm:spPr/>
      <dgm:t>
        <a:bodyPr/>
        <a:lstStyle/>
        <a:p>
          <a:pPr latinLnBrk="1"/>
          <a:endParaRPr lang="ko-KR" altLang="en-US"/>
        </a:p>
      </dgm:t>
    </dgm:pt>
    <dgm:pt modelId="{02F404E6-DF75-4191-84C6-4DBA5E647994}">
      <dgm:prSet phldrT="[텍스트]"/>
      <dgm:spPr/>
      <dgm:t>
        <a:bodyPr/>
        <a:lstStyle/>
        <a:p>
          <a:pPr latinLnBrk="1"/>
          <a:r>
            <a:rPr lang="en-US" altLang="ko-KR" dirty="0" smtClean="0"/>
            <a:t>PARAFAC</a:t>
          </a:r>
          <a:endParaRPr lang="ko-KR" altLang="en-US" dirty="0"/>
        </a:p>
      </dgm:t>
    </dgm:pt>
    <dgm:pt modelId="{6ECA9C23-8A93-45EF-9C2D-4E96B0B15DA0}" type="parTrans" cxnId="{F8447AB8-2DE9-4EBB-A4BC-5624B64925DA}">
      <dgm:prSet/>
      <dgm:spPr/>
      <dgm:t>
        <a:bodyPr/>
        <a:lstStyle/>
        <a:p>
          <a:pPr latinLnBrk="1"/>
          <a:endParaRPr lang="ko-KR" altLang="en-US"/>
        </a:p>
      </dgm:t>
    </dgm:pt>
    <dgm:pt modelId="{192E1A1F-6D2A-4221-AE27-AD97F53FE605}" type="sibTrans" cxnId="{F8447AB8-2DE9-4EBB-A4BC-5624B64925DA}">
      <dgm:prSet/>
      <dgm:spPr/>
      <dgm:t>
        <a:bodyPr/>
        <a:lstStyle/>
        <a:p>
          <a:pPr latinLnBrk="1"/>
          <a:endParaRPr lang="ko-KR" altLang="en-US"/>
        </a:p>
      </dgm:t>
    </dgm:pt>
    <dgm:pt modelId="{3C80BD01-70BB-4147-9A52-2247EC454F03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Pearson’s</a:t>
          </a:r>
          <a:endParaRPr lang="ko-KR" altLang="en-US" dirty="0">
            <a:solidFill>
              <a:schemeClr val="tx1"/>
            </a:solidFill>
          </a:endParaRPr>
        </a:p>
      </dgm:t>
    </dgm:pt>
    <dgm:pt modelId="{151DA7DF-C6E4-4ACA-8DEA-DDA6CE4BEF55}" type="parTrans" cxnId="{8CE7FCB4-0D5C-4DDF-864B-24538C25ADF0}">
      <dgm:prSet/>
      <dgm:spPr/>
      <dgm:t>
        <a:bodyPr/>
        <a:lstStyle/>
        <a:p>
          <a:pPr latinLnBrk="1"/>
          <a:endParaRPr lang="ko-KR" altLang="en-US"/>
        </a:p>
      </dgm:t>
    </dgm:pt>
    <dgm:pt modelId="{D151903D-5134-4A45-98A5-C857C72C5E69}" type="sibTrans" cxnId="{8CE7FCB4-0D5C-4DDF-864B-24538C25ADF0}">
      <dgm:prSet/>
      <dgm:spPr/>
      <dgm:t>
        <a:bodyPr/>
        <a:lstStyle/>
        <a:p>
          <a:pPr latinLnBrk="1"/>
          <a:endParaRPr lang="ko-KR" altLang="en-US"/>
        </a:p>
      </dgm:t>
    </dgm:pt>
    <dgm:pt modelId="{A2E2BCF2-F7F7-47B3-B578-2DB53FF91136}" type="pres">
      <dgm:prSet presAssocID="{5BF0C71F-85C7-4B34-8BED-1FD5FB8B3E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4E70D7-0DD4-4078-95F0-07DA95F03F56}" type="pres">
      <dgm:prSet presAssocID="{27A98843-E2BC-4050-AA91-74AB787B7811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7BA2F4D-7A24-462B-BAF8-03831B28FF25}" type="pres">
      <dgm:prSet presAssocID="{068D5BB4-324D-40DF-9BCA-3AF6FED331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1A4032-3D19-4392-B375-CF421C5A047A}" type="pres">
      <dgm:prSet presAssocID="{068D5BB4-324D-40DF-9BCA-3AF6FED331F5}" presName="dummy" presStyleCnt="0"/>
      <dgm:spPr/>
    </dgm:pt>
    <dgm:pt modelId="{F30624A4-2032-4038-BE06-A2728B387C54}" type="pres">
      <dgm:prSet presAssocID="{28D907A9-4602-4436-830A-46CA215169EE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14C4F15-C6C7-4351-B2EB-008AB30C02E2}" type="pres">
      <dgm:prSet presAssocID="{411D092E-485D-46A5-80AD-C8A10A3404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67B3D3-DA40-4A42-A9A7-A7DC391BDC1A}" type="pres">
      <dgm:prSet presAssocID="{411D092E-485D-46A5-80AD-C8A10A34046E}" presName="dummy" presStyleCnt="0"/>
      <dgm:spPr/>
    </dgm:pt>
    <dgm:pt modelId="{E4B7067C-DCC6-4E89-995E-0A57FC60E09B}" type="pres">
      <dgm:prSet presAssocID="{2A19F710-910B-41D9-BE5A-917D533E99F6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2AEAEFB-2770-415F-9EBC-B0AA48D1BC21}" type="pres">
      <dgm:prSet presAssocID="{02F404E6-DF75-4191-84C6-4DBA5E6479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87903D-6E34-4C38-9695-F61D388176FA}" type="pres">
      <dgm:prSet presAssocID="{02F404E6-DF75-4191-84C6-4DBA5E647994}" presName="dummy" presStyleCnt="0"/>
      <dgm:spPr/>
    </dgm:pt>
    <dgm:pt modelId="{F9955650-4F57-4D0C-928C-D337BEC0EF40}" type="pres">
      <dgm:prSet presAssocID="{192E1A1F-6D2A-4221-AE27-AD97F53FE605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EB8866F-9C70-49A0-B90F-1007C06DAF9D}" type="pres">
      <dgm:prSet presAssocID="{3C80BD01-70BB-4147-9A52-2247EC454F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C56B6C-C128-46CF-995B-CC0328FDA063}" type="pres">
      <dgm:prSet presAssocID="{3C80BD01-70BB-4147-9A52-2247EC454F03}" presName="dummy" presStyleCnt="0"/>
      <dgm:spPr/>
    </dgm:pt>
    <dgm:pt modelId="{53D1849A-476C-4A3B-B0F4-8E43489D2FFA}" type="pres">
      <dgm:prSet presAssocID="{D151903D-5134-4A45-98A5-C857C72C5E69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E5AD86AC-838E-4555-A09E-5ADB126BA498}" type="presOf" srcId="{28D907A9-4602-4436-830A-46CA215169EE}" destId="{F30624A4-2032-4038-BE06-A2728B387C54}" srcOrd="0" destOrd="0" presId="urn:microsoft.com/office/officeart/2005/8/layout/radial6"/>
    <dgm:cxn modelId="{4EC2605D-7219-4F15-9BB8-078DDF01D830}" type="presOf" srcId="{27A98843-E2BC-4050-AA91-74AB787B7811}" destId="{644E70D7-0DD4-4078-95F0-07DA95F03F56}" srcOrd="0" destOrd="0" presId="urn:microsoft.com/office/officeart/2005/8/layout/radial6"/>
    <dgm:cxn modelId="{8125DF2E-09E6-44D0-BAB2-1AA7F6257C09}" srcId="{5BF0C71F-85C7-4B34-8BED-1FD5FB8B3EDD}" destId="{27A98843-E2BC-4050-AA91-74AB787B7811}" srcOrd="0" destOrd="0" parTransId="{F1410A7E-B183-4974-83C0-D46702E00CD2}" sibTransId="{75F8A9F2-D5D6-4577-B8CE-D56E9C874438}"/>
    <dgm:cxn modelId="{7A037E3B-FE11-4B48-B1F4-E24F56713005}" srcId="{27A98843-E2BC-4050-AA91-74AB787B7811}" destId="{068D5BB4-324D-40DF-9BCA-3AF6FED331F5}" srcOrd="0" destOrd="0" parTransId="{54983ED9-143B-4B32-9738-2EF6475BE013}" sibTransId="{28D907A9-4602-4436-830A-46CA215169EE}"/>
    <dgm:cxn modelId="{1EAD0295-DB61-453E-896B-47A25B32ADDA}" type="presOf" srcId="{02F404E6-DF75-4191-84C6-4DBA5E647994}" destId="{02AEAEFB-2770-415F-9EBC-B0AA48D1BC21}" srcOrd="0" destOrd="0" presId="urn:microsoft.com/office/officeart/2005/8/layout/radial6"/>
    <dgm:cxn modelId="{52AE4FC6-687B-4823-A571-786A35FDC823}" type="presOf" srcId="{192E1A1F-6D2A-4221-AE27-AD97F53FE605}" destId="{F9955650-4F57-4D0C-928C-D337BEC0EF40}" srcOrd="0" destOrd="0" presId="urn:microsoft.com/office/officeart/2005/8/layout/radial6"/>
    <dgm:cxn modelId="{DB13BB13-AB81-4766-B55D-A0A866E379C7}" type="presOf" srcId="{5BF0C71F-85C7-4B34-8BED-1FD5FB8B3EDD}" destId="{A2E2BCF2-F7F7-47B3-B578-2DB53FF91136}" srcOrd="0" destOrd="0" presId="urn:microsoft.com/office/officeart/2005/8/layout/radial6"/>
    <dgm:cxn modelId="{F8447AB8-2DE9-4EBB-A4BC-5624B64925DA}" srcId="{27A98843-E2BC-4050-AA91-74AB787B7811}" destId="{02F404E6-DF75-4191-84C6-4DBA5E647994}" srcOrd="2" destOrd="0" parTransId="{6ECA9C23-8A93-45EF-9C2D-4E96B0B15DA0}" sibTransId="{192E1A1F-6D2A-4221-AE27-AD97F53FE605}"/>
    <dgm:cxn modelId="{470657FC-F964-4D6D-9D22-ACCB2CE4F946}" type="presOf" srcId="{2A19F710-910B-41D9-BE5A-917D533E99F6}" destId="{E4B7067C-DCC6-4E89-995E-0A57FC60E09B}" srcOrd="0" destOrd="0" presId="urn:microsoft.com/office/officeart/2005/8/layout/radial6"/>
    <dgm:cxn modelId="{777FD4E7-94E0-4534-8891-E7CE5A82EDDD}" type="presOf" srcId="{411D092E-485D-46A5-80AD-C8A10A34046E}" destId="{514C4F15-C6C7-4351-B2EB-008AB30C02E2}" srcOrd="0" destOrd="0" presId="urn:microsoft.com/office/officeart/2005/8/layout/radial6"/>
    <dgm:cxn modelId="{0040D855-037D-4562-B59D-0810F8D8DC42}" type="presOf" srcId="{068D5BB4-324D-40DF-9BCA-3AF6FED331F5}" destId="{B7BA2F4D-7A24-462B-BAF8-03831B28FF25}" srcOrd="0" destOrd="0" presId="urn:microsoft.com/office/officeart/2005/8/layout/radial6"/>
    <dgm:cxn modelId="{71CF956E-670C-4318-92B7-EB881C3863EC}" type="presOf" srcId="{3C80BD01-70BB-4147-9A52-2247EC454F03}" destId="{AEB8866F-9C70-49A0-B90F-1007C06DAF9D}" srcOrd="0" destOrd="0" presId="urn:microsoft.com/office/officeart/2005/8/layout/radial6"/>
    <dgm:cxn modelId="{7D8EC7D6-21C0-496B-BD25-5196DC3154C3}" srcId="{27A98843-E2BC-4050-AA91-74AB787B7811}" destId="{411D092E-485D-46A5-80AD-C8A10A34046E}" srcOrd="1" destOrd="0" parTransId="{071684DD-4C1D-4FFD-A1EC-5AB73033BF55}" sibTransId="{2A19F710-910B-41D9-BE5A-917D533E99F6}"/>
    <dgm:cxn modelId="{851D5C8B-C1EA-49CA-9C22-AF2D2AD02219}" type="presOf" srcId="{D151903D-5134-4A45-98A5-C857C72C5E69}" destId="{53D1849A-476C-4A3B-B0F4-8E43489D2FFA}" srcOrd="0" destOrd="0" presId="urn:microsoft.com/office/officeart/2005/8/layout/radial6"/>
    <dgm:cxn modelId="{8CE7FCB4-0D5C-4DDF-864B-24538C25ADF0}" srcId="{27A98843-E2BC-4050-AA91-74AB787B7811}" destId="{3C80BD01-70BB-4147-9A52-2247EC454F03}" srcOrd="3" destOrd="0" parTransId="{151DA7DF-C6E4-4ACA-8DEA-DDA6CE4BEF55}" sibTransId="{D151903D-5134-4A45-98A5-C857C72C5E69}"/>
    <dgm:cxn modelId="{B8E15B80-869E-4DAB-ACB6-03B2996BD707}" type="presParOf" srcId="{A2E2BCF2-F7F7-47B3-B578-2DB53FF91136}" destId="{644E70D7-0DD4-4078-95F0-07DA95F03F56}" srcOrd="0" destOrd="0" presId="urn:microsoft.com/office/officeart/2005/8/layout/radial6"/>
    <dgm:cxn modelId="{A42A24EE-AFD7-4677-972F-A762249B9916}" type="presParOf" srcId="{A2E2BCF2-F7F7-47B3-B578-2DB53FF91136}" destId="{B7BA2F4D-7A24-462B-BAF8-03831B28FF25}" srcOrd="1" destOrd="0" presId="urn:microsoft.com/office/officeart/2005/8/layout/radial6"/>
    <dgm:cxn modelId="{B35FB1F0-2565-432F-9E05-959513EA1AC8}" type="presParOf" srcId="{A2E2BCF2-F7F7-47B3-B578-2DB53FF91136}" destId="{A61A4032-3D19-4392-B375-CF421C5A047A}" srcOrd="2" destOrd="0" presId="urn:microsoft.com/office/officeart/2005/8/layout/radial6"/>
    <dgm:cxn modelId="{C1EA83C9-DC3B-4408-9C82-2D1CF8A0CF8D}" type="presParOf" srcId="{A2E2BCF2-F7F7-47B3-B578-2DB53FF91136}" destId="{F30624A4-2032-4038-BE06-A2728B387C54}" srcOrd="3" destOrd="0" presId="urn:microsoft.com/office/officeart/2005/8/layout/radial6"/>
    <dgm:cxn modelId="{7CD52CB3-359A-40ED-BB37-8E7C7B404FBB}" type="presParOf" srcId="{A2E2BCF2-F7F7-47B3-B578-2DB53FF91136}" destId="{514C4F15-C6C7-4351-B2EB-008AB30C02E2}" srcOrd="4" destOrd="0" presId="urn:microsoft.com/office/officeart/2005/8/layout/radial6"/>
    <dgm:cxn modelId="{EF1BD381-F5C3-48A4-9D0F-9C03AAE1DB63}" type="presParOf" srcId="{A2E2BCF2-F7F7-47B3-B578-2DB53FF91136}" destId="{4D67B3D3-DA40-4A42-A9A7-A7DC391BDC1A}" srcOrd="5" destOrd="0" presId="urn:microsoft.com/office/officeart/2005/8/layout/radial6"/>
    <dgm:cxn modelId="{5E191830-4DA8-4800-9B06-6C703E0DE164}" type="presParOf" srcId="{A2E2BCF2-F7F7-47B3-B578-2DB53FF91136}" destId="{E4B7067C-DCC6-4E89-995E-0A57FC60E09B}" srcOrd="6" destOrd="0" presId="urn:microsoft.com/office/officeart/2005/8/layout/radial6"/>
    <dgm:cxn modelId="{DBFCA395-7646-4249-9D21-911D5A1BCEB9}" type="presParOf" srcId="{A2E2BCF2-F7F7-47B3-B578-2DB53FF91136}" destId="{02AEAEFB-2770-415F-9EBC-B0AA48D1BC21}" srcOrd="7" destOrd="0" presId="urn:microsoft.com/office/officeart/2005/8/layout/radial6"/>
    <dgm:cxn modelId="{B03E9C50-C96C-464F-9E77-DD1472F24410}" type="presParOf" srcId="{A2E2BCF2-F7F7-47B3-B578-2DB53FF91136}" destId="{8F87903D-6E34-4C38-9695-F61D388176FA}" srcOrd="8" destOrd="0" presId="urn:microsoft.com/office/officeart/2005/8/layout/radial6"/>
    <dgm:cxn modelId="{A55A9D83-56BD-4083-8886-161E1B1E010D}" type="presParOf" srcId="{A2E2BCF2-F7F7-47B3-B578-2DB53FF91136}" destId="{F9955650-4F57-4D0C-928C-D337BEC0EF40}" srcOrd="9" destOrd="0" presId="urn:microsoft.com/office/officeart/2005/8/layout/radial6"/>
    <dgm:cxn modelId="{03B9E5C4-6CA6-496F-B543-23D0C1E551AC}" type="presParOf" srcId="{A2E2BCF2-F7F7-47B3-B578-2DB53FF91136}" destId="{AEB8866F-9C70-49A0-B90F-1007C06DAF9D}" srcOrd="10" destOrd="0" presId="urn:microsoft.com/office/officeart/2005/8/layout/radial6"/>
    <dgm:cxn modelId="{AD2ACC77-F68A-4BA1-80DA-7EC5B56309DF}" type="presParOf" srcId="{A2E2BCF2-F7F7-47B3-B578-2DB53FF91136}" destId="{70C56B6C-C128-46CF-995B-CC0328FDA063}" srcOrd="11" destOrd="0" presId="urn:microsoft.com/office/officeart/2005/8/layout/radial6"/>
    <dgm:cxn modelId="{E007313E-E732-4FCC-A5C9-DAFB52317930}" type="presParOf" srcId="{A2E2BCF2-F7F7-47B3-B578-2DB53FF91136}" destId="{53D1849A-476C-4A3B-B0F4-8E43489D2FF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845C4-40BC-4624-9A08-F2A422693F14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D7A1FCE6-4C62-4EF5-978E-F24280656869}">
      <dgm:prSet phldrT="[텍스트]"/>
      <dgm:spPr/>
      <dgm:t>
        <a:bodyPr/>
        <a:lstStyle/>
        <a:p>
          <a:pPr latinLnBrk="1"/>
          <a:r>
            <a:rPr lang="en-US" altLang="ko-KR" dirty="0" smtClean="0"/>
            <a:t>Hydrologic factors</a:t>
          </a:r>
          <a:endParaRPr lang="ko-KR" altLang="en-US" dirty="0"/>
        </a:p>
      </dgm:t>
    </dgm:pt>
    <dgm:pt modelId="{811981DA-F7B7-488B-9E03-6A0E3A4B35CE}" type="parTrans" cxnId="{8B6F3EE5-3A9C-4F2C-AF03-76B1E88C79D1}">
      <dgm:prSet/>
      <dgm:spPr/>
      <dgm:t>
        <a:bodyPr/>
        <a:lstStyle/>
        <a:p>
          <a:pPr latinLnBrk="1"/>
          <a:endParaRPr lang="ko-KR" altLang="en-US"/>
        </a:p>
      </dgm:t>
    </dgm:pt>
    <dgm:pt modelId="{010F57EA-EFDE-4768-9E1D-A58B94738CA2}" type="sibTrans" cxnId="{8B6F3EE5-3A9C-4F2C-AF03-76B1E88C79D1}">
      <dgm:prSet/>
      <dgm:spPr/>
      <dgm:t>
        <a:bodyPr/>
        <a:lstStyle/>
        <a:p>
          <a:pPr latinLnBrk="1"/>
          <a:endParaRPr lang="ko-KR" altLang="en-US"/>
        </a:p>
      </dgm:t>
    </dgm:pt>
    <dgm:pt modelId="{7CDA4255-E995-4CAC-9462-8A6D58969D46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rainfall</a:t>
          </a:r>
          <a:endParaRPr lang="ko-KR" altLang="en-US" sz="1500" dirty="0"/>
        </a:p>
      </dgm:t>
    </dgm:pt>
    <dgm:pt modelId="{C2B4F763-F6DE-41F4-865A-BB8DDA041762}" type="parTrans" cxnId="{45945D8D-9F4D-4B98-B713-CE10EF85ABDC}">
      <dgm:prSet/>
      <dgm:spPr/>
      <dgm:t>
        <a:bodyPr/>
        <a:lstStyle/>
        <a:p>
          <a:pPr latinLnBrk="1"/>
          <a:endParaRPr lang="ko-KR" altLang="en-US"/>
        </a:p>
      </dgm:t>
    </dgm:pt>
    <dgm:pt modelId="{394708C2-DB1B-425B-B503-4FFD09496B64}" type="sibTrans" cxnId="{45945D8D-9F4D-4B98-B713-CE10EF85ABDC}">
      <dgm:prSet/>
      <dgm:spPr/>
      <dgm:t>
        <a:bodyPr/>
        <a:lstStyle/>
        <a:p>
          <a:pPr latinLnBrk="1"/>
          <a:endParaRPr lang="ko-KR" altLang="en-US"/>
        </a:p>
      </dgm:t>
    </dgm:pt>
    <dgm:pt modelId="{43184E1E-03AF-4689-BE40-D4B12EC1CBC0}">
      <dgm:prSet phldrT="[텍스트]"/>
      <dgm:spPr/>
      <dgm:t>
        <a:bodyPr/>
        <a:lstStyle/>
        <a:p>
          <a:pPr latinLnBrk="1"/>
          <a:r>
            <a:rPr lang="en-US" altLang="ko-KR" dirty="0" smtClean="0"/>
            <a:t>Chemistry factors</a:t>
          </a:r>
          <a:endParaRPr lang="ko-KR" altLang="en-US" dirty="0"/>
        </a:p>
      </dgm:t>
    </dgm:pt>
    <dgm:pt modelId="{499F8BE9-5CAB-4D8A-8EBA-819D55EB50BE}" type="parTrans" cxnId="{0BDF0A05-D211-45D2-AC84-85F296FA3C57}">
      <dgm:prSet/>
      <dgm:spPr/>
      <dgm:t>
        <a:bodyPr/>
        <a:lstStyle/>
        <a:p>
          <a:pPr latinLnBrk="1"/>
          <a:endParaRPr lang="ko-KR" altLang="en-US"/>
        </a:p>
      </dgm:t>
    </dgm:pt>
    <dgm:pt modelId="{3865B37C-0D67-40B6-97EB-AC2230AD1165}" type="sibTrans" cxnId="{0BDF0A05-D211-45D2-AC84-85F296FA3C57}">
      <dgm:prSet/>
      <dgm:spPr/>
      <dgm:t>
        <a:bodyPr/>
        <a:lstStyle/>
        <a:p>
          <a:pPr latinLnBrk="1"/>
          <a:endParaRPr lang="ko-KR" altLang="en-US"/>
        </a:p>
      </dgm:t>
    </dgm:pt>
    <dgm:pt modelId="{A621B5C5-9858-4E4E-B89D-3AE986473AA8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Cond.</a:t>
          </a:r>
          <a:endParaRPr lang="ko-KR" altLang="en-US" sz="1500" dirty="0"/>
        </a:p>
      </dgm:t>
    </dgm:pt>
    <dgm:pt modelId="{504F44C4-C2F5-442B-8B6C-A55D34B04303}" type="parTrans" cxnId="{1396CBA3-729D-4DE6-B711-873983DA9062}">
      <dgm:prSet/>
      <dgm:spPr/>
      <dgm:t>
        <a:bodyPr/>
        <a:lstStyle/>
        <a:p>
          <a:pPr latinLnBrk="1"/>
          <a:endParaRPr lang="ko-KR" altLang="en-US"/>
        </a:p>
      </dgm:t>
    </dgm:pt>
    <dgm:pt modelId="{C7C744DD-2329-4ED1-B52E-7665E04FE478}" type="sibTrans" cxnId="{1396CBA3-729D-4DE6-B711-873983DA9062}">
      <dgm:prSet/>
      <dgm:spPr/>
      <dgm:t>
        <a:bodyPr/>
        <a:lstStyle/>
        <a:p>
          <a:pPr latinLnBrk="1"/>
          <a:endParaRPr lang="ko-KR" altLang="en-US"/>
        </a:p>
      </dgm:t>
    </dgm:pt>
    <dgm:pt modelId="{7B0DEC42-17FF-476D-884A-CC423B732490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pH</a:t>
          </a:r>
          <a:endParaRPr lang="ko-KR" altLang="en-US" sz="1500" dirty="0"/>
        </a:p>
      </dgm:t>
    </dgm:pt>
    <dgm:pt modelId="{9D109261-7443-4E15-8D68-BCB597B80871}" type="parTrans" cxnId="{50D1DCFD-A473-458D-9E78-8B22437276AA}">
      <dgm:prSet/>
      <dgm:spPr/>
      <dgm:t>
        <a:bodyPr/>
        <a:lstStyle/>
        <a:p>
          <a:pPr latinLnBrk="1"/>
          <a:endParaRPr lang="ko-KR" altLang="en-US"/>
        </a:p>
      </dgm:t>
    </dgm:pt>
    <dgm:pt modelId="{55603433-5544-4D9E-9DFD-D7037F37C398}" type="sibTrans" cxnId="{50D1DCFD-A473-458D-9E78-8B22437276AA}">
      <dgm:prSet/>
      <dgm:spPr/>
      <dgm:t>
        <a:bodyPr/>
        <a:lstStyle/>
        <a:p>
          <a:pPr latinLnBrk="1"/>
          <a:endParaRPr lang="ko-KR" altLang="en-US"/>
        </a:p>
      </dgm:t>
    </dgm:pt>
    <dgm:pt modelId="{58CC61DB-5064-421E-8810-FC03736A2C39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Basin area</a:t>
          </a:r>
          <a:endParaRPr lang="ko-KR" altLang="en-US" sz="1500" dirty="0"/>
        </a:p>
      </dgm:t>
    </dgm:pt>
    <dgm:pt modelId="{6973EF74-C8AD-4A33-B5AE-A3AACF801470}" type="parTrans" cxnId="{8D3B0026-1BCA-471F-86D4-BBCA1E51C3E0}">
      <dgm:prSet/>
      <dgm:spPr/>
      <dgm:t>
        <a:bodyPr/>
        <a:lstStyle/>
        <a:p>
          <a:pPr latinLnBrk="1"/>
          <a:endParaRPr lang="ko-KR" altLang="en-US"/>
        </a:p>
      </dgm:t>
    </dgm:pt>
    <dgm:pt modelId="{68241198-2A13-4F21-9F6D-9A74AB8406B2}" type="sibTrans" cxnId="{8D3B0026-1BCA-471F-86D4-BBCA1E51C3E0}">
      <dgm:prSet/>
      <dgm:spPr/>
      <dgm:t>
        <a:bodyPr/>
        <a:lstStyle/>
        <a:p>
          <a:pPr latinLnBrk="1"/>
          <a:endParaRPr lang="ko-KR" altLang="en-US"/>
        </a:p>
      </dgm:t>
    </dgm:pt>
    <dgm:pt modelId="{4A107FAF-D5FE-4FAA-9E10-3948BE342CB8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Lake area</a:t>
          </a:r>
          <a:endParaRPr lang="ko-KR" altLang="en-US" sz="1500" dirty="0"/>
        </a:p>
      </dgm:t>
    </dgm:pt>
    <dgm:pt modelId="{EB4A5D4A-6C9F-4E42-AA74-F7BD843BF360}" type="parTrans" cxnId="{651D0C23-F075-4B18-8743-BCDC158CDC10}">
      <dgm:prSet/>
      <dgm:spPr/>
      <dgm:t>
        <a:bodyPr/>
        <a:lstStyle/>
        <a:p>
          <a:pPr latinLnBrk="1"/>
          <a:endParaRPr lang="ko-KR" altLang="en-US"/>
        </a:p>
      </dgm:t>
    </dgm:pt>
    <dgm:pt modelId="{2FBA528A-43DA-4CEF-8207-91C4F0C21F6D}" type="sibTrans" cxnId="{651D0C23-F075-4B18-8743-BCDC158CDC10}">
      <dgm:prSet/>
      <dgm:spPr/>
      <dgm:t>
        <a:bodyPr/>
        <a:lstStyle/>
        <a:p>
          <a:pPr latinLnBrk="1"/>
          <a:endParaRPr lang="ko-KR" altLang="en-US"/>
        </a:p>
      </dgm:t>
    </dgm:pt>
    <dgm:pt modelId="{9EF35578-7E43-4D44-9B84-443258D9D3F3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Water residence time</a:t>
          </a:r>
          <a:endParaRPr lang="ko-KR" altLang="en-US" sz="1500" dirty="0"/>
        </a:p>
      </dgm:t>
    </dgm:pt>
    <dgm:pt modelId="{33E933A2-4215-4FCF-9699-61EFA8B2F5DF}" type="parTrans" cxnId="{0FDE3826-4403-4117-BAA4-5F9B708ACDD8}">
      <dgm:prSet/>
      <dgm:spPr/>
      <dgm:t>
        <a:bodyPr/>
        <a:lstStyle/>
        <a:p>
          <a:pPr latinLnBrk="1"/>
          <a:endParaRPr lang="ko-KR" altLang="en-US"/>
        </a:p>
      </dgm:t>
    </dgm:pt>
    <dgm:pt modelId="{E52120FC-BB09-4712-A8DC-7D651E8FE22A}" type="sibTrans" cxnId="{0FDE3826-4403-4117-BAA4-5F9B708ACDD8}">
      <dgm:prSet/>
      <dgm:spPr/>
      <dgm:t>
        <a:bodyPr/>
        <a:lstStyle/>
        <a:p>
          <a:pPr latinLnBrk="1"/>
          <a:endParaRPr lang="ko-KR" altLang="en-US"/>
        </a:p>
      </dgm:t>
    </dgm:pt>
    <dgm:pt modelId="{2CCFF351-D208-4F4C-939C-EFADFA3D3C14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SPM</a:t>
          </a:r>
          <a:endParaRPr lang="ko-KR" altLang="en-US" sz="1500" dirty="0"/>
        </a:p>
      </dgm:t>
    </dgm:pt>
    <dgm:pt modelId="{981EBF4F-25EA-4FA7-A61E-B86D054D263E}" type="parTrans" cxnId="{CFEA0EE4-877F-4134-857A-DF188DC6A0AE}">
      <dgm:prSet/>
      <dgm:spPr/>
      <dgm:t>
        <a:bodyPr/>
        <a:lstStyle/>
        <a:p>
          <a:pPr latinLnBrk="1"/>
          <a:endParaRPr lang="ko-KR" altLang="en-US"/>
        </a:p>
      </dgm:t>
    </dgm:pt>
    <dgm:pt modelId="{79033261-E028-4ADC-A435-E48E82426700}" type="sibTrans" cxnId="{CFEA0EE4-877F-4134-857A-DF188DC6A0AE}">
      <dgm:prSet/>
      <dgm:spPr/>
      <dgm:t>
        <a:bodyPr/>
        <a:lstStyle/>
        <a:p>
          <a:pPr latinLnBrk="1"/>
          <a:endParaRPr lang="ko-KR" altLang="en-US"/>
        </a:p>
      </dgm:t>
    </dgm:pt>
    <dgm:pt modelId="{069B4672-FAA6-4844-90D9-8D217A4DC465}">
      <dgm:prSet phldrT="[텍스트]" custT="1"/>
      <dgm:spPr/>
      <dgm:t>
        <a:bodyPr anchor="ctr"/>
        <a:lstStyle/>
        <a:p>
          <a:pPr latinLnBrk="1"/>
          <a:r>
            <a:rPr lang="en-US" altLang="ko-KR" sz="1500" dirty="0" err="1" smtClean="0"/>
            <a:t>Chl</a:t>
          </a:r>
          <a:r>
            <a:rPr lang="en-US" altLang="ko-KR" sz="1500" dirty="0" smtClean="0"/>
            <a:t>-a</a:t>
          </a:r>
          <a:endParaRPr lang="ko-KR" altLang="en-US" sz="1500" dirty="0"/>
        </a:p>
      </dgm:t>
    </dgm:pt>
    <dgm:pt modelId="{12DCBCEB-F55A-44AB-9E11-E9E328B6630C}" type="parTrans" cxnId="{AEB39D52-6A17-4373-B3FE-0E9EFF10DF7C}">
      <dgm:prSet/>
      <dgm:spPr/>
      <dgm:t>
        <a:bodyPr/>
        <a:lstStyle/>
        <a:p>
          <a:pPr latinLnBrk="1"/>
          <a:endParaRPr lang="ko-KR" altLang="en-US"/>
        </a:p>
      </dgm:t>
    </dgm:pt>
    <dgm:pt modelId="{E186EF77-3E45-4BFB-8BC7-B127F90A8028}" type="sibTrans" cxnId="{AEB39D52-6A17-4373-B3FE-0E9EFF10DF7C}">
      <dgm:prSet/>
      <dgm:spPr/>
      <dgm:t>
        <a:bodyPr/>
        <a:lstStyle/>
        <a:p>
          <a:pPr latinLnBrk="1"/>
          <a:endParaRPr lang="ko-KR" altLang="en-US"/>
        </a:p>
      </dgm:t>
    </dgm:pt>
    <dgm:pt modelId="{27D62AF6-BC9F-4FAC-9C14-D57381EBB54B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DOC</a:t>
          </a:r>
          <a:endParaRPr lang="ko-KR" altLang="en-US" sz="1500" dirty="0"/>
        </a:p>
      </dgm:t>
    </dgm:pt>
    <dgm:pt modelId="{39E0BF09-5657-4A6E-9E18-8A65B37B02E6}" type="parTrans" cxnId="{D4825019-7214-4D35-A176-116F8663F813}">
      <dgm:prSet/>
      <dgm:spPr/>
      <dgm:t>
        <a:bodyPr/>
        <a:lstStyle/>
        <a:p>
          <a:pPr latinLnBrk="1"/>
          <a:endParaRPr lang="ko-KR" altLang="en-US"/>
        </a:p>
      </dgm:t>
    </dgm:pt>
    <dgm:pt modelId="{7FCE7A1D-0452-44E7-9D49-338D6AB4FBF1}" type="sibTrans" cxnId="{D4825019-7214-4D35-A176-116F8663F813}">
      <dgm:prSet/>
      <dgm:spPr/>
      <dgm:t>
        <a:bodyPr/>
        <a:lstStyle/>
        <a:p>
          <a:pPr latinLnBrk="1"/>
          <a:endParaRPr lang="ko-KR" altLang="en-US"/>
        </a:p>
      </dgm:t>
    </dgm:pt>
    <dgm:pt modelId="{407DD4E4-D02D-4123-B558-2497765A2A2C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Sulfate</a:t>
          </a:r>
          <a:endParaRPr lang="ko-KR" altLang="en-US" sz="1500" dirty="0"/>
        </a:p>
      </dgm:t>
    </dgm:pt>
    <dgm:pt modelId="{F86DCCB1-06C3-4F70-B29B-FB5B1F7FBBCA}" type="parTrans" cxnId="{4940DB02-ADB1-4E05-9317-5FB1405E8381}">
      <dgm:prSet/>
      <dgm:spPr/>
      <dgm:t>
        <a:bodyPr/>
        <a:lstStyle/>
        <a:p>
          <a:pPr latinLnBrk="1"/>
          <a:endParaRPr lang="ko-KR" altLang="en-US"/>
        </a:p>
      </dgm:t>
    </dgm:pt>
    <dgm:pt modelId="{FBF3C1D9-97CF-4645-8F4F-52F30F1D43D9}" type="sibTrans" cxnId="{4940DB02-ADB1-4E05-9317-5FB1405E8381}">
      <dgm:prSet/>
      <dgm:spPr/>
      <dgm:t>
        <a:bodyPr/>
        <a:lstStyle/>
        <a:p>
          <a:pPr latinLnBrk="1"/>
          <a:endParaRPr lang="ko-KR" altLang="en-US"/>
        </a:p>
      </dgm:t>
    </dgm:pt>
    <dgm:pt modelId="{196926A4-28CD-462C-8614-28DC16ABE661}">
      <dgm:prSet phldrT="[텍스트]" custT="1"/>
      <dgm:spPr/>
      <dgm:t>
        <a:bodyPr anchor="ctr"/>
        <a:lstStyle/>
        <a:p>
          <a:pPr latinLnBrk="1"/>
          <a:r>
            <a:rPr lang="en-US" altLang="ko-KR" sz="1500" dirty="0" smtClean="0"/>
            <a:t>Depth</a:t>
          </a:r>
          <a:endParaRPr lang="ko-KR" altLang="en-US" sz="1500" dirty="0"/>
        </a:p>
      </dgm:t>
    </dgm:pt>
    <dgm:pt modelId="{1CA44037-32E3-4882-8B1D-F707FB902A89}" type="parTrans" cxnId="{068D1E69-526F-457B-9BD2-9B5F153DBCCC}">
      <dgm:prSet/>
      <dgm:spPr/>
      <dgm:t>
        <a:bodyPr/>
        <a:lstStyle/>
        <a:p>
          <a:pPr latinLnBrk="1"/>
          <a:endParaRPr lang="ko-KR" altLang="en-US"/>
        </a:p>
      </dgm:t>
    </dgm:pt>
    <dgm:pt modelId="{467551F9-E0DD-4CCA-82AD-7427327DDD2D}" type="sibTrans" cxnId="{068D1E69-526F-457B-9BD2-9B5F153DBCCC}">
      <dgm:prSet/>
      <dgm:spPr/>
      <dgm:t>
        <a:bodyPr/>
        <a:lstStyle/>
        <a:p>
          <a:pPr latinLnBrk="1"/>
          <a:endParaRPr lang="ko-KR" altLang="en-US"/>
        </a:p>
      </dgm:t>
    </dgm:pt>
    <dgm:pt modelId="{3F30D0D5-6BF0-4EF7-8E3C-66A60A43143A}">
      <dgm:prSet/>
      <dgm:spPr/>
      <dgm:t>
        <a:bodyPr/>
        <a:lstStyle/>
        <a:p>
          <a:pPr latinLnBrk="1"/>
          <a:r>
            <a:rPr lang="en-US" altLang="ko-KR" dirty="0" smtClean="0"/>
            <a:t>Quality of DOM</a:t>
          </a:r>
          <a:endParaRPr lang="ko-KR" altLang="en-US" dirty="0"/>
        </a:p>
      </dgm:t>
    </dgm:pt>
    <dgm:pt modelId="{E78C5F12-869A-49E5-BFAD-71CE78D4EA86}" type="parTrans" cxnId="{2C8403B0-871B-4D83-B8FA-DF0835918967}">
      <dgm:prSet/>
      <dgm:spPr/>
      <dgm:t>
        <a:bodyPr/>
        <a:lstStyle/>
        <a:p>
          <a:pPr latinLnBrk="1"/>
          <a:endParaRPr lang="ko-KR" altLang="en-US"/>
        </a:p>
      </dgm:t>
    </dgm:pt>
    <dgm:pt modelId="{77313659-94BA-47B9-A1FC-27D3FA69F52B}" type="sibTrans" cxnId="{2C8403B0-871B-4D83-B8FA-DF0835918967}">
      <dgm:prSet/>
      <dgm:spPr/>
      <dgm:t>
        <a:bodyPr/>
        <a:lstStyle/>
        <a:p>
          <a:pPr latinLnBrk="1"/>
          <a:endParaRPr lang="ko-KR" altLang="en-US"/>
        </a:p>
      </dgm:t>
    </dgm:pt>
    <dgm:pt modelId="{40197377-0278-4AAA-BCCD-6864D2B779DD}">
      <dgm:prSet/>
      <dgm:spPr/>
      <dgm:t>
        <a:bodyPr anchor="ctr"/>
        <a:lstStyle/>
        <a:p>
          <a:pPr latinLnBrk="1"/>
          <a:r>
            <a:rPr lang="en-US" altLang="ko-KR" smtClean="0"/>
            <a:t>Microbial </a:t>
          </a:r>
          <a:br>
            <a:rPr lang="en-US" altLang="ko-KR" smtClean="0"/>
          </a:br>
          <a:r>
            <a:rPr lang="en-US" altLang="ko-KR" smtClean="0"/>
            <a:t>humic-like</a:t>
          </a:r>
          <a:endParaRPr lang="ko-KR" altLang="en-US" dirty="0"/>
        </a:p>
      </dgm:t>
    </dgm:pt>
    <dgm:pt modelId="{7A160FDB-10F1-4A20-A94F-C6F893B15E8E}" type="parTrans" cxnId="{3BD7A42D-CAA7-4069-810B-6552DA0D9203}">
      <dgm:prSet/>
      <dgm:spPr/>
      <dgm:t>
        <a:bodyPr/>
        <a:lstStyle/>
        <a:p>
          <a:pPr latinLnBrk="1"/>
          <a:endParaRPr lang="ko-KR" altLang="en-US"/>
        </a:p>
      </dgm:t>
    </dgm:pt>
    <dgm:pt modelId="{109BE323-C617-406A-9B3D-1277F377EDED}" type="sibTrans" cxnId="{3BD7A42D-CAA7-4069-810B-6552DA0D9203}">
      <dgm:prSet/>
      <dgm:spPr/>
      <dgm:t>
        <a:bodyPr/>
        <a:lstStyle/>
        <a:p>
          <a:pPr latinLnBrk="1"/>
          <a:endParaRPr lang="ko-KR" altLang="en-US"/>
        </a:p>
      </dgm:t>
    </dgm:pt>
    <dgm:pt modelId="{E45F9937-4805-42F4-AD43-EA7301105CE8}">
      <dgm:prSet/>
      <dgm:spPr/>
      <dgm:t>
        <a:bodyPr anchor="ctr"/>
        <a:lstStyle/>
        <a:p>
          <a:pPr latinLnBrk="1"/>
          <a:r>
            <a:rPr lang="en-US" altLang="ko-KR" smtClean="0"/>
            <a:t>Terrestrial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en-US" altLang="ko-KR" dirty="0" err="1" smtClean="0"/>
            <a:t>humic</a:t>
          </a:r>
          <a:r>
            <a:rPr lang="en-US" altLang="ko-KR" dirty="0" smtClean="0"/>
            <a:t>-like</a:t>
          </a:r>
          <a:endParaRPr lang="ko-KR" altLang="en-US" dirty="0"/>
        </a:p>
      </dgm:t>
    </dgm:pt>
    <dgm:pt modelId="{1ECC47CE-2761-49D4-9D92-556FCA485281}" type="parTrans" cxnId="{30D50476-CC13-4C02-AAEA-06AA6FB89A88}">
      <dgm:prSet/>
      <dgm:spPr/>
      <dgm:t>
        <a:bodyPr/>
        <a:lstStyle/>
        <a:p>
          <a:pPr latinLnBrk="1"/>
          <a:endParaRPr lang="ko-KR" altLang="en-US"/>
        </a:p>
      </dgm:t>
    </dgm:pt>
    <dgm:pt modelId="{EAB439C2-1299-4A19-A77E-CB486B6581DF}" type="sibTrans" cxnId="{30D50476-CC13-4C02-AAEA-06AA6FB89A88}">
      <dgm:prSet/>
      <dgm:spPr/>
      <dgm:t>
        <a:bodyPr/>
        <a:lstStyle/>
        <a:p>
          <a:pPr latinLnBrk="1"/>
          <a:endParaRPr lang="ko-KR" altLang="en-US"/>
        </a:p>
      </dgm:t>
    </dgm:pt>
    <dgm:pt modelId="{62691124-7605-419A-94BE-75FD16640440}">
      <dgm:prSet/>
      <dgm:spPr/>
      <dgm:t>
        <a:bodyPr anchor="ctr"/>
        <a:lstStyle/>
        <a:p>
          <a:pPr latinLnBrk="1"/>
          <a:r>
            <a:rPr lang="en-US" altLang="ko-KR" dirty="0" smtClean="0"/>
            <a:t>Protein-like</a:t>
          </a:r>
          <a:endParaRPr lang="ko-KR" altLang="en-US" dirty="0"/>
        </a:p>
      </dgm:t>
    </dgm:pt>
    <dgm:pt modelId="{59F5E64B-26CD-423F-97B9-EEC19F4D1E05}" type="parTrans" cxnId="{62FC8136-21A5-4AE9-9F1C-006CCCD2BE6B}">
      <dgm:prSet/>
      <dgm:spPr/>
      <dgm:t>
        <a:bodyPr/>
        <a:lstStyle/>
        <a:p>
          <a:pPr latinLnBrk="1"/>
          <a:endParaRPr lang="ko-KR" altLang="en-US"/>
        </a:p>
      </dgm:t>
    </dgm:pt>
    <dgm:pt modelId="{D9BFE108-483D-46C8-9157-C7EE49B2167D}" type="sibTrans" cxnId="{62FC8136-21A5-4AE9-9F1C-006CCCD2BE6B}">
      <dgm:prSet/>
      <dgm:spPr/>
      <dgm:t>
        <a:bodyPr/>
        <a:lstStyle/>
        <a:p>
          <a:pPr latinLnBrk="1"/>
          <a:endParaRPr lang="ko-KR" altLang="en-US"/>
        </a:p>
      </dgm:t>
    </dgm:pt>
    <dgm:pt modelId="{8794F2B4-6068-418B-9E3F-87E1484B4DD7}" type="pres">
      <dgm:prSet presAssocID="{D5C845C4-40BC-4624-9A08-F2A422693F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8955AD-7F31-435C-9F35-7418CC81F45A}" type="pres">
      <dgm:prSet presAssocID="{D7A1FCE6-4C62-4EF5-978E-F24280656869}" presName="linNode" presStyleCnt="0"/>
      <dgm:spPr/>
    </dgm:pt>
    <dgm:pt modelId="{8B9439FA-8FCE-4852-A789-6D4735BAA52F}" type="pres">
      <dgm:prSet presAssocID="{D7A1FCE6-4C62-4EF5-978E-F2428065686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5F7E58-8FC7-49A4-883B-5A8F6227902E}" type="pres">
      <dgm:prSet presAssocID="{D7A1FCE6-4C62-4EF5-978E-F2428065686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FFB86E-7125-4B68-88A6-F91C43769609}" type="pres">
      <dgm:prSet presAssocID="{010F57EA-EFDE-4768-9E1D-A58B94738CA2}" presName="spacing" presStyleCnt="0"/>
      <dgm:spPr/>
    </dgm:pt>
    <dgm:pt modelId="{5E81F18A-E57B-4BD8-B976-642E40718F82}" type="pres">
      <dgm:prSet presAssocID="{43184E1E-03AF-4689-BE40-D4B12EC1CBC0}" presName="linNode" presStyleCnt="0"/>
      <dgm:spPr/>
    </dgm:pt>
    <dgm:pt modelId="{6554E719-8A60-4687-9AFF-D26FFE051CF4}" type="pres">
      <dgm:prSet presAssocID="{43184E1E-03AF-4689-BE40-D4B12EC1CBC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50CE47-2ED8-4BA9-AA27-7FF47B99F96D}" type="pres">
      <dgm:prSet presAssocID="{43184E1E-03AF-4689-BE40-D4B12EC1CBC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7914C7-F6CC-4F3E-8D01-0A015A96C851}" type="pres">
      <dgm:prSet presAssocID="{3865B37C-0D67-40B6-97EB-AC2230AD1165}" presName="spacing" presStyleCnt="0"/>
      <dgm:spPr/>
    </dgm:pt>
    <dgm:pt modelId="{13965CA3-0A01-4038-8F07-518D97BC437A}" type="pres">
      <dgm:prSet presAssocID="{3F30D0D5-6BF0-4EF7-8E3C-66A60A43143A}" presName="linNode" presStyleCnt="0"/>
      <dgm:spPr/>
    </dgm:pt>
    <dgm:pt modelId="{37F05B6F-EBAE-49A8-A0E5-B93E0A88F961}" type="pres">
      <dgm:prSet presAssocID="{3F30D0D5-6BF0-4EF7-8E3C-66A60A43143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6CEC33-814D-4120-9CF9-8E1855B1A6AA}" type="pres">
      <dgm:prSet presAssocID="{3F30D0D5-6BF0-4EF7-8E3C-66A60A43143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940DB02-ADB1-4E05-9317-5FB1405E8381}" srcId="{43184E1E-03AF-4689-BE40-D4B12EC1CBC0}" destId="{407DD4E4-D02D-4123-B558-2497765A2A2C}" srcOrd="5" destOrd="0" parTransId="{F86DCCB1-06C3-4F70-B29B-FB5B1F7FBBCA}" sibTransId="{FBF3C1D9-97CF-4645-8F4F-52F30F1D43D9}"/>
    <dgm:cxn modelId="{8B6F3EE5-3A9C-4F2C-AF03-76B1E88C79D1}" srcId="{D5C845C4-40BC-4624-9A08-F2A422693F14}" destId="{D7A1FCE6-4C62-4EF5-978E-F24280656869}" srcOrd="0" destOrd="0" parTransId="{811981DA-F7B7-488B-9E03-6A0E3A4B35CE}" sibTransId="{010F57EA-EFDE-4768-9E1D-A58B94738CA2}"/>
    <dgm:cxn modelId="{8D0DB108-54BE-4F84-B6FB-39C8B1C78BBF}" type="presOf" srcId="{40197377-0278-4AAA-BCCD-6864D2B779DD}" destId="{FE6CEC33-814D-4120-9CF9-8E1855B1A6AA}" srcOrd="0" destOrd="0" presId="urn:microsoft.com/office/officeart/2005/8/layout/vList6"/>
    <dgm:cxn modelId="{BEAC247F-8B9E-4806-8639-DC124FF6590C}" type="presOf" srcId="{A621B5C5-9858-4E4E-B89D-3AE986473AA8}" destId="{D550CE47-2ED8-4BA9-AA27-7FF47B99F96D}" srcOrd="0" destOrd="0" presId="urn:microsoft.com/office/officeart/2005/8/layout/vList6"/>
    <dgm:cxn modelId="{0FDE3826-4403-4117-BAA4-5F9B708ACDD8}" srcId="{D7A1FCE6-4C62-4EF5-978E-F24280656869}" destId="{9EF35578-7E43-4D44-9B84-443258D9D3F3}" srcOrd="4" destOrd="0" parTransId="{33E933A2-4215-4FCF-9699-61EFA8B2F5DF}" sibTransId="{E52120FC-BB09-4712-A8DC-7D651E8FE22A}"/>
    <dgm:cxn modelId="{1396CBA3-729D-4DE6-B711-873983DA9062}" srcId="{43184E1E-03AF-4689-BE40-D4B12EC1CBC0}" destId="{A621B5C5-9858-4E4E-B89D-3AE986473AA8}" srcOrd="0" destOrd="0" parTransId="{504F44C4-C2F5-442B-8B6C-A55D34B04303}" sibTransId="{C7C744DD-2329-4ED1-B52E-7665E04FE478}"/>
    <dgm:cxn modelId="{DB9143B5-B624-474B-BB7F-3ED3A8B5CD05}" type="presOf" srcId="{58CC61DB-5064-421E-8810-FC03736A2C39}" destId="{F75F7E58-8FC7-49A4-883B-5A8F6227902E}" srcOrd="0" destOrd="1" presId="urn:microsoft.com/office/officeart/2005/8/layout/vList6"/>
    <dgm:cxn modelId="{92A506A5-7B2F-49DA-9114-A551FA4B6478}" type="presOf" srcId="{D5C845C4-40BC-4624-9A08-F2A422693F14}" destId="{8794F2B4-6068-418B-9E3F-87E1484B4DD7}" srcOrd="0" destOrd="0" presId="urn:microsoft.com/office/officeart/2005/8/layout/vList6"/>
    <dgm:cxn modelId="{B57BF843-B22B-478A-9BCD-7AC30BB00ED8}" type="presOf" srcId="{7CDA4255-E995-4CAC-9462-8A6D58969D46}" destId="{F75F7E58-8FC7-49A4-883B-5A8F6227902E}" srcOrd="0" destOrd="0" presId="urn:microsoft.com/office/officeart/2005/8/layout/vList6"/>
    <dgm:cxn modelId="{8D3B0026-1BCA-471F-86D4-BBCA1E51C3E0}" srcId="{D7A1FCE6-4C62-4EF5-978E-F24280656869}" destId="{58CC61DB-5064-421E-8810-FC03736A2C39}" srcOrd="1" destOrd="0" parTransId="{6973EF74-C8AD-4A33-B5AE-A3AACF801470}" sibTransId="{68241198-2A13-4F21-9F6D-9A74AB8406B2}"/>
    <dgm:cxn modelId="{B67DB02F-3352-4548-9395-7F5CD991BE87}" type="presOf" srcId="{4A107FAF-D5FE-4FAA-9E10-3948BE342CB8}" destId="{F75F7E58-8FC7-49A4-883B-5A8F6227902E}" srcOrd="0" destOrd="2" presId="urn:microsoft.com/office/officeart/2005/8/layout/vList6"/>
    <dgm:cxn modelId="{3BD7A42D-CAA7-4069-810B-6552DA0D9203}" srcId="{3F30D0D5-6BF0-4EF7-8E3C-66A60A43143A}" destId="{40197377-0278-4AAA-BCCD-6864D2B779DD}" srcOrd="0" destOrd="0" parTransId="{7A160FDB-10F1-4A20-A94F-C6F893B15E8E}" sibTransId="{109BE323-C617-406A-9B3D-1277F377EDED}"/>
    <dgm:cxn modelId="{30D50476-CC13-4C02-AAEA-06AA6FB89A88}" srcId="{3F30D0D5-6BF0-4EF7-8E3C-66A60A43143A}" destId="{E45F9937-4805-42F4-AD43-EA7301105CE8}" srcOrd="1" destOrd="0" parTransId="{1ECC47CE-2761-49D4-9D92-556FCA485281}" sibTransId="{EAB439C2-1299-4A19-A77E-CB486B6581DF}"/>
    <dgm:cxn modelId="{6308A935-A599-4E27-A543-A5A6ADD75C64}" type="presOf" srcId="{7B0DEC42-17FF-476D-884A-CC423B732490}" destId="{D550CE47-2ED8-4BA9-AA27-7FF47B99F96D}" srcOrd="0" destOrd="1" presId="urn:microsoft.com/office/officeart/2005/8/layout/vList6"/>
    <dgm:cxn modelId="{98236906-FD93-4A1A-9297-B1A5CC86C084}" type="presOf" srcId="{27D62AF6-BC9F-4FAC-9C14-D57381EBB54B}" destId="{D550CE47-2ED8-4BA9-AA27-7FF47B99F96D}" srcOrd="0" destOrd="4" presId="urn:microsoft.com/office/officeart/2005/8/layout/vList6"/>
    <dgm:cxn modelId="{54DD8FC4-6D1C-4E8F-A904-B18593C85728}" type="presOf" srcId="{D7A1FCE6-4C62-4EF5-978E-F24280656869}" destId="{8B9439FA-8FCE-4852-A789-6D4735BAA52F}" srcOrd="0" destOrd="0" presId="urn:microsoft.com/office/officeart/2005/8/layout/vList6"/>
    <dgm:cxn modelId="{1E508D4B-484A-4B09-AB41-EB31AC71408F}" type="presOf" srcId="{196926A4-28CD-462C-8614-28DC16ABE661}" destId="{F75F7E58-8FC7-49A4-883B-5A8F6227902E}" srcOrd="0" destOrd="3" presId="urn:microsoft.com/office/officeart/2005/8/layout/vList6"/>
    <dgm:cxn modelId="{70AEEEEE-BB88-4D56-8C45-1EC26F9D1C32}" type="presOf" srcId="{43184E1E-03AF-4689-BE40-D4B12EC1CBC0}" destId="{6554E719-8A60-4687-9AFF-D26FFE051CF4}" srcOrd="0" destOrd="0" presId="urn:microsoft.com/office/officeart/2005/8/layout/vList6"/>
    <dgm:cxn modelId="{D4825019-7214-4D35-A176-116F8663F813}" srcId="{43184E1E-03AF-4689-BE40-D4B12EC1CBC0}" destId="{27D62AF6-BC9F-4FAC-9C14-D57381EBB54B}" srcOrd="4" destOrd="0" parTransId="{39E0BF09-5657-4A6E-9E18-8A65B37B02E6}" sibTransId="{7FCE7A1D-0452-44E7-9D49-338D6AB4FBF1}"/>
    <dgm:cxn modelId="{651D0C23-F075-4B18-8743-BCDC158CDC10}" srcId="{D7A1FCE6-4C62-4EF5-978E-F24280656869}" destId="{4A107FAF-D5FE-4FAA-9E10-3948BE342CB8}" srcOrd="2" destOrd="0" parTransId="{EB4A5D4A-6C9F-4E42-AA74-F7BD843BF360}" sibTransId="{2FBA528A-43DA-4CEF-8207-91C4F0C21F6D}"/>
    <dgm:cxn modelId="{068D1E69-526F-457B-9BD2-9B5F153DBCCC}" srcId="{D7A1FCE6-4C62-4EF5-978E-F24280656869}" destId="{196926A4-28CD-462C-8614-28DC16ABE661}" srcOrd="3" destOrd="0" parTransId="{1CA44037-32E3-4882-8B1D-F707FB902A89}" sibTransId="{467551F9-E0DD-4CCA-82AD-7427327DDD2D}"/>
    <dgm:cxn modelId="{0BDF0A05-D211-45D2-AC84-85F296FA3C57}" srcId="{D5C845C4-40BC-4624-9A08-F2A422693F14}" destId="{43184E1E-03AF-4689-BE40-D4B12EC1CBC0}" srcOrd="1" destOrd="0" parTransId="{499F8BE9-5CAB-4D8A-8EBA-819D55EB50BE}" sibTransId="{3865B37C-0D67-40B6-97EB-AC2230AD1165}"/>
    <dgm:cxn modelId="{62FC8136-21A5-4AE9-9F1C-006CCCD2BE6B}" srcId="{3F30D0D5-6BF0-4EF7-8E3C-66A60A43143A}" destId="{62691124-7605-419A-94BE-75FD16640440}" srcOrd="2" destOrd="0" parTransId="{59F5E64B-26CD-423F-97B9-EEC19F4D1E05}" sibTransId="{D9BFE108-483D-46C8-9157-C7EE49B2167D}"/>
    <dgm:cxn modelId="{497A6A78-32D2-4857-AF3F-62AABFDB8998}" type="presOf" srcId="{069B4672-FAA6-4844-90D9-8D217A4DC465}" destId="{D550CE47-2ED8-4BA9-AA27-7FF47B99F96D}" srcOrd="0" destOrd="3" presId="urn:microsoft.com/office/officeart/2005/8/layout/vList6"/>
    <dgm:cxn modelId="{CFEA0EE4-877F-4134-857A-DF188DC6A0AE}" srcId="{43184E1E-03AF-4689-BE40-D4B12EC1CBC0}" destId="{2CCFF351-D208-4F4C-939C-EFADFA3D3C14}" srcOrd="2" destOrd="0" parTransId="{981EBF4F-25EA-4FA7-A61E-B86D054D263E}" sibTransId="{79033261-E028-4ADC-A435-E48E82426700}"/>
    <dgm:cxn modelId="{CDBFD671-EB7A-45F4-81E2-7168D7DB651B}" type="presOf" srcId="{62691124-7605-419A-94BE-75FD16640440}" destId="{FE6CEC33-814D-4120-9CF9-8E1855B1A6AA}" srcOrd="0" destOrd="2" presId="urn:microsoft.com/office/officeart/2005/8/layout/vList6"/>
    <dgm:cxn modelId="{2C8403B0-871B-4D83-B8FA-DF0835918967}" srcId="{D5C845C4-40BC-4624-9A08-F2A422693F14}" destId="{3F30D0D5-6BF0-4EF7-8E3C-66A60A43143A}" srcOrd="2" destOrd="0" parTransId="{E78C5F12-869A-49E5-BFAD-71CE78D4EA86}" sibTransId="{77313659-94BA-47B9-A1FC-27D3FA69F52B}"/>
    <dgm:cxn modelId="{FA5A874A-0E74-45AA-ABC9-45C703EE8303}" type="presOf" srcId="{9EF35578-7E43-4D44-9B84-443258D9D3F3}" destId="{F75F7E58-8FC7-49A4-883B-5A8F6227902E}" srcOrd="0" destOrd="4" presId="urn:microsoft.com/office/officeart/2005/8/layout/vList6"/>
    <dgm:cxn modelId="{A39B3286-D4AF-424A-AB15-5CB9EB7BEF92}" type="presOf" srcId="{E45F9937-4805-42F4-AD43-EA7301105CE8}" destId="{FE6CEC33-814D-4120-9CF9-8E1855B1A6AA}" srcOrd="0" destOrd="1" presId="urn:microsoft.com/office/officeart/2005/8/layout/vList6"/>
    <dgm:cxn modelId="{634A5871-D3A1-4A29-8E52-2AA293732779}" type="presOf" srcId="{2CCFF351-D208-4F4C-939C-EFADFA3D3C14}" destId="{D550CE47-2ED8-4BA9-AA27-7FF47B99F96D}" srcOrd="0" destOrd="2" presId="urn:microsoft.com/office/officeart/2005/8/layout/vList6"/>
    <dgm:cxn modelId="{B1AA99F7-EE58-4D82-891F-2C974C0B4FD2}" type="presOf" srcId="{3F30D0D5-6BF0-4EF7-8E3C-66A60A43143A}" destId="{37F05B6F-EBAE-49A8-A0E5-B93E0A88F961}" srcOrd="0" destOrd="0" presId="urn:microsoft.com/office/officeart/2005/8/layout/vList6"/>
    <dgm:cxn modelId="{A2B77D99-4664-43A3-B532-20DD3FE9DEFB}" type="presOf" srcId="{407DD4E4-D02D-4123-B558-2497765A2A2C}" destId="{D550CE47-2ED8-4BA9-AA27-7FF47B99F96D}" srcOrd="0" destOrd="5" presId="urn:microsoft.com/office/officeart/2005/8/layout/vList6"/>
    <dgm:cxn modelId="{45945D8D-9F4D-4B98-B713-CE10EF85ABDC}" srcId="{D7A1FCE6-4C62-4EF5-978E-F24280656869}" destId="{7CDA4255-E995-4CAC-9462-8A6D58969D46}" srcOrd="0" destOrd="0" parTransId="{C2B4F763-F6DE-41F4-865A-BB8DDA041762}" sibTransId="{394708C2-DB1B-425B-B503-4FFD09496B64}"/>
    <dgm:cxn modelId="{AEB39D52-6A17-4373-B3FE-0E9EFF10DF7C}" srcId="{43184E1E-03AF-4689-BE40-D4B12EC1CBC0}" destId="{069B4672-FAA6-4844-90D9-8D217A4DC465}" srcOrd="3" destOrd="0" parTransId="{12DCBCEB-F55A-44AB-9E11-E9E328B6630C}" sibTransId="{E186EF77-3E45-4BFB-8BC7-B127F90A8028}"/>
    <dgm:cxn modelId="{50D1DCFD-A473-458D-9E78-8B22437276AA}" srcId="{43184E1E-03AF-4689-BE40-D4B12EC1CBC0}" destId="{7B0DEC42-17FF-476D-884A-CC423B732490}" srcOrd="1" destOrd="0" parTransId="{9D109261-7443-4E15-8D68-BCB597B80871}" sibTransId="{55603433-5544-4D9E-9DFD-D7037F37C398}"/>
    <dgm:cxn modelId="{401A205B-5935-48E4-ABA7-C0030BC629B0}" type="presParOf" srcId="{8794F2B4-6068-418B-9E3F-87E1484B4DD7}" destId="{8C8955AD-7F31-435C-9F35-7418CC81F45A}" srcOrd="0" destOrd="0" presId="urn:microsoft.com/office/officeart/2005/8/layout/vList6"/>
    <dgm:cxn modelId="{3D957E6F-20D2-414F-A6C7-0370E4930A94}" type="presParOf" srcId="{8C8955AD-7F31-435C-9F35-7418CC81F45A}" destId="{8B9439FA-8FCE-4852-A789-6D4735BAA52F}" srcOrd="0" destOrd="0" presId="urn:microsoft.com/office/officeart/2005/8/layout/vList6"/>
    <dgm:cxn modelId="{9B4A0E7A-D33D-46C0-A61C-6890F6613DC9}" type="presParOf" srcId="{8C8955AD-7F31-435C-9F35-7418CC81F45A}" destId="{F75F7E58-8FC7-49A4-883B-5A8F6227902E}" srcOrd="1" destOrd="0" presId="urn:microsoft.com/office/officeart/2005/8/layout/vList6"/>
    <dgm:cxn modelId="{75BD9E63-4760-4C89-B842-8FBCBF9C1811}" type="presParOf" srcId="{8794F2B4-6068-418B-9E3F-87E1484B4DD7}" destId="{E9FFB86E-7125-4B68-88A6-F91C43769609}" srcOrd="1" destOrd="0" presId="urn:microsoft.com/office/officeart/2005/8/layout/vList6"/>
    <dgm:cxn modelId="{4C818FED-9B39-45F4-B3E4-62C4BCAF78D7}" type="presParOf" srcId="{8794F2B4-6068-418B-9E3F-87E1484B4DD7}" destId="{5E81F18A-E57B-4BD8-B976-642E40718F82}" srcOrd="2" destOrd="0" presId="urn:microsoft.com/office/officeart/2005/8/layout/vList6"/>
    <dgm:cxn modelId="{C1D4592D-F714-4A1E-90CB-C0E2E1A0E5E3}" type="presParOf" srcId="{5E81F18A-E57B-4BD8-B976-642E40718F82}" destId="{6554E719-8A60-4687-9AFF-D26FFE051CF4}" srcOrd="0" destOrd="0" presId="urn:microsoft.com/office/officeart/2005/8/layout/vList6"/>
    <dgm:cxn modelId="{A285EB71-DC0D-470B-AF95-BD7C68ECCEC1}" type="presParOf" srcId="{5E81F18A-E57B-4BD8-B976-642E40718F82}" destId="{D550CE47-2ED8-4BA9-AA27-7FF47B99F96D}" srcOrd="1" destOrd="0" presId="urn:microsoft.com/office/officeart/2005/8/layout/vList6"/>
    <dgm:cxn modelId="{9EE652CF-D525-4BDD-A69B-16C02F72E11E}" type="presParOf" srcId="{8794F2B4-6068-418B-9E3F-87E1484B4DD7}" destId="{437914C7-F6CC-4F3E-8D01-0A015A96C851}" srcOrd="3" destOrd="0" presId="urn:microsoft.com/office/officeart/2005/8/layout/vList6"/>
    <dgm:cxn modelId="{120C22B6-89DB-40C6-9C9F-9F3DB23DD8B6}" type="presParOf" srcId="{8794F2B4-6068-418B-9E3F-87E1484B4DD7}" destId="{13965CA3-0A01-4038-8F07-518D97BC437A}" srcOrd="4" destOrd="0" presId="urn:microsoft.com/office/officeart/2005/8/layout/vList6"/>
    <dgm:cxn modelId="{A9C7A99C-CDB5-4AAA-B6B0-6BE3E234BDFE}" type="presParOf" srcId="{13965CA3-0A01-4038-8F07-518D97BC437A}" destId="{37F05B6F-EBAE-49A8-A0E5-B93E0A88F961}" srcOrd="0" destOrd="0" presId="urn:microsoft.com/office/officeart/2005/8/layout/vList6"/>
    <dgm:cxn modelId="{5A4419F4-951D-4AB0-A350-D3A073B62EFE}" type="presParOf" srcId="{13965CA3-0A01-4038-8F07-518D97BC437A}" destId="{FE6CEC33-814D-4120-9CF9-8E1855B1A6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849A-476C-4A3B-B0F4-8E43489D2FFA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8389470"/>
                <a:satOff val="-25119"/>
                <a:lumOff val="-3137"/>
                <a:alphaOff val="0"/>
                <a:tint val="86000"/>
                <a:satMod val="11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8389470"/>
              <a:satOff val="-25119"/>
              <a:lumOff val="-313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955650-4F57-4D0C-928C-D337BEC0EF40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3">
                <a:hueOff val="-5592980"/>
                <a:satOff val="-16746"/>
                <a:lumOff val="-209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5592980"/>
                <a:satOff val="-16746"/>
                <a:lumOff val="-2091"/>
                <a:alphaOff val="0"/>
                <a:tint val="86000"/>
                <a:satMod val="115000"/>
              </a:schemeClr>
            </a:gs>
            <a:gs pos="100000">
              <a:schemeClr val="accent3">
                <a:hueOff val="-5592980"/>
                <a:satOff val="-16746"/>
                <a:lumOff val="-209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5592980"/>
              <a:satOff val="-16746"/>
              <a:lumOff val="-209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7067C-DCC6-4E89-995E-0A57FC60E09B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3">
                <a:hueOff val="-2796490"/>
                <a:satOff val="-8373"/>
                <a:lumOff val="-104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2796490"/>
                <a:satOff val="-8373"/>
                <a:lumOff val="-1046"/>
                <a:alphaOff val="0"/>
                <a:tint val="86000"/>
                <a:satMod val="115000"/>
              </a:schemeClr>
            </a:gs>
            <a:gs pos="100000">
              <a:schemeClr val="accent3">
                <a:hueOff val="-2796490"/>
                <a:satOff val="-8373"/>
                <a:lumOff val="-104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2796490"/>
              <a:satOff val="-8373"/>
              <a:lumOff val="-104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0624A4-2032-4038-BE06-A2728B387C54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4E70D7-0DD4-4078-95F0-07DA95F03F56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err="1" smtClean="0"/>
            <a:t>MMHg</a:t>
          </a:r>
          <a:r>
            <a:rPr lang="en-US" altLang="ko-KR" sz="1900" kern="1200" dirty="0" smtClean="0"/>
            <a:t> variation</a:t>
          </a:r>
          <a:endParaRPr lang="ko-KR" altLang="en-US" sz="1900" kern="1200" dirty="0"/>
        </a:p>
      </dsp:txBody>
      <dsp:txXfrm>
        <a:off x="2539177" y="1523177"/>
        <a:ext cx="1017645" cy="1017645"/>
      </dsp:txXfrm>
    </dsp:sp>
    <dsp:sp modelId="{B7BA2F4D-7A24-462B-BAF8-03831B28FF25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PCA</a:t>
          </a:r>
        </a:p>
      </dsp:txBody>
      <dsp:txXfrm>
        <a:off x="2691824" y="149376"/>
        <a:ext cx="712351" cy="712351"/>
      </dsp:txXfrm>
    </dsp:sp>
    <dsp:sp modelId="{514C4F15-C6C7-4351-B2EB-008AB30C02E2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-2796490"/>
                <a:satOff val="-8373"/>
                <a:lumOff val="-104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2796490"/>
                <a:satOff val="-8373"/>
                <a:lumOff val="-1046"/>
                <a:alphaOff val="0"/>
                <a:tint val="86000"/>
                <a:satMod val="115000"/>
              </a:schemeClr>
            </a:gs>
            <a:gs pos="100000">
              <a:schemeClr val="accent3">
                <a:hueOff val="-2796490"/>
                <a:satOff val="-8373"/>
                <a:lumOff val="-104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2796490"/>
              <a:satOff val="-8373"/>
              <a:lumOff val="-104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MRA</a:t>
          </a:r>
          <a:endParaRPr lang="ko-KR" altLang="en-US" sz="1200" kern="1200" dirty="0"/>
        </a:p>
      </dsp:txBody>
      <dsp:txXfrm>
        <a:off x="4218271" y="1675824"/>
        <a:ext cx="712351" cy="712351"/>
      </dsp:txXfrm>
    </dsp:sp>
    <dsp:sp modelId="{02AEAEFB-2770-415F-9EBC-B0AA48D1BC21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-5592980"/>
                <a:satOff val="-16746"/>
                <a:lumOff val="-209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5592980"/>
                <a:satOff val="-16746"/>
                <a:lumOff val="-2091"/>
                <a:alphaOff val="0"/>
                <a:tint val="86000"/>
                <a:satMod val="115000"/>
              </a:schemeClr>
            </a:gs>
            <a:gs pos="100000">
              <a:schemeClr val="accent3">
                <a:hueOff val="-5592980"/>
                <a:satOff val="-16746"/>
                <a:lumOff val="-209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5592980"/>
              <a:satOff val="-16746"/>
              <a:lumOff val="-209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PARAFAC</a:t>
          </a:r>
          <a:endParaRPr lang="ko-KR" altLang="en-US" sz="1200" kern="1200" dirty="0"/>
        </a:p>
      </dsp:txBody>
      <dsp:txXfrm>
        <a:off x="2691824" y="3202271"/>
        <a:ext cx="712351" cy="712351"/>
      </dsp:txXfrm>
    </dsp:sp>
    <dsp:sp modelId="{AEB8866F-9C70-49A0-B90F-1007C06DAF9D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8389470"/>
                <a:satOff val="-25119"/>
                <a:lumOff val="-3137"/>
                <a:alphaOff val="0"/>
                <a:tint val="86000"/>
                <a:satMod val="11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8389470"/>
              <a:satOff val="-25119"/>
              <a:lumOff val="-313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</a:rPr>
            <a:t>Pearson’s</a:t>
          </a:r>
          <a:endParaRPr lang="ko-KR" altLang="en-US" sz="1200" kern="1200" dirty="0">
            <a:solidFill>
              <a:schemeClr val="tx1"/>
            </a:solidFill>
          </a:endParaRPr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F7E58-8FC7-49A4-883B-5A8F6227902E}">
      <dsp:nvSpPr>
        <dsp:cNvPr id="0" name=""/>
        <dsp:cNvSpPr/>
      </dsp:nvSpPr>
      <dsp:spPr>
        <a:xfrm>
          <a:off x="1468963" y="0"/>
          <a:ext cx="2203444" cy="17103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rainfall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Basin area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Lake area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Depth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Water residence time</a:t>
          </a:r>
          <a:endParaRPr lang="ko-KR" altLang="en-US" sz="1500" kern="1200" dirty="0"/>
        </a:p>
      </dsp:txBody>
      <dsp:txXfrm>
        <a:off x="1468963" y="213798"/>
        <a:ext cx="1562050" cy="1282787"/>
      </dsp:txXfrm>
    </dsp:sp>
    <dsp:sp modelId="{8B9439FA-8FCE-4852-A789-6D4735BAA52F}">
      <dsp:nvSpPr>
        <dsp:cNvPr id="0" name=""/>
        <dsp:cNvSpPr/>
      </dsp:nvSpPr>
      <dsp:spPr>
        <a:xfrm>
          <a:off x="0" y="0"/>
          <a:ext cx="1468963" cy="17103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Hydrologic factors</a:t>
          </a:r>
          <a:endParaRPr lang="ko-KR" altLang="en-US" sz="1900" kern="1200" dirty="0"/>
        </a:p>
      </dsp:txBody>
      <dsp:txXfrm>
        <a:off x="71709" y="71709"/>
        <a:ext cx="1325545" cy="1566965"/>
      </dsp:txXfrm>
    </dsp:sp>
    <dsp:sp modelId="{D550CE47-2ED8-4BA9-AA27-7FF47B99F96D}">
      <dsp:nvSpPr>
        <dsp:cNvPr id="0" name=""/>
        <dsp:cNvSpPr/>
      </dsp:nvSpPr>
      <dsp:spPr>
        <a:xfrm>
          <a:off x="1468963" y="1881422"/>
          <a:ext cx="2203444" cy="17103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468190"/>
            <a:satOff val="8702"/>
            <a:lumOff val="174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68190"/>
              <a:satOff val="8702"/>
              <a:lumOff val="1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Cond.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pH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SPM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err="1" smtClean="0"/>
            <a:t>Chl</a:t>
          </a:r>
          <a:r>
            <a:rPr lang="en-US" altLang="ko-KR" sz="1500" kern="1200" dirty="0" smtClean="0"/>
            <a:t>-a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DOC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Sulfate</a:t>
          </a:r>
          <a:endParaRPr lang="ko-KR" altLang="en-US" sz="1500" kern="1200" dirty="0"/>
        </a:p>
      </dsp:txBody>
      <dsp:txXfrm>
        <a:off x="1468963" y="2095220"/>
        <a:ext cx="1562050" cy="1282787"/>
      </dsp:txXfrm>
    </dsp:sp>
    <dsp:sp modelId="{6554E719-8A60-4687-9AFF-D26FFE051CF4}">
      <dsp:nvSpPr>
        <dsp:cNvPr id="0" name=""/>
        <dsp:cNvSpPr/>
      </dsp:nvSpPr>
      <dsp:spPr>
        <a:xfrm>
          <a:off x="0" y="1881422"/>
          <a:ext cx="1468963" cy="1710383"/>
        </a:xfrm>
        <a:prstGeom prst="roundRect">
          <a:avLst/>
        </a:prstGeom>
        <a:solidFill>
          <a:schemeClr val="accent5">
            <a:hueOff val="-1505437"/>
            <a:satOff val="7815"/>
            <a:lumOff val="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Chemistry factors</a:t>
          </a:r>
          <a:endParaRPr lang="ko-KR" altLang="en-US" sz="1900" kern="1200" dirty="0"/>
        </a:p>
      </dsp:txBody>
      <dsp:txXfrm>
        <a:off x="71709" y="1953131"/>
        <a:ext cx="1325545" cy="1566965"/>
      </dsp:txXfrm>
    </dsp:sp>
    <dsp:sp modelId="{FE6CEC33-814D-4120-9CF9-8E1855B1A6AA}">
      <dsp:nvSpPr>
        <dsp:cNvPr id="0" name=""/>
        <dsp:cNvSpPr/>
      </dsp:nvSpPr>
      <dsp:spPr>
        <a:xfrm>
          <a:off x="1468963" y="3762844"/>
          <a:ext cx="2203444" cy="17103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936379"/>
            <a:satOff val="17404"/>
            <a:lumOff val="34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936379"/>
              <a:satOff val="17404"/>
              <a:lumOff val="3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smtClean="0"/>
            <a:t>Microbial </a:t>
          </a:r>
          <a:br>
            <a:rPr lang="en-US" altLang="ko-KR" sz="1600" kern="1200" smtClean="0"/>
          </a:br>
          <a:r>
            <a:rPr lang="en-US" altLang="ko-KR" sz="1600" kern="1200" smtClean="0"/>
            <a:t>humic-like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smtClean="0"/>
            <a:t>Terrestrial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en-US" altLang="ko-KR" sz="1600" kern="1200" dirty="0" err="1" smtClean="0"/>
            <a:t>humic</a:t>
          </a:r>
          <a:r>
            <a:rPr lang="en-US" altLang="ko-KR" sz="1600" kern="1200" dirty="0" smtClean="0"/>
            <a:t>-like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Protein-like</a:t>
          </a:r>
          <a:endParaRPr lang="ko-KR" altLang="en-US" sz="1600" kern="1200" dirty="0"/>
        </a:p>
      </dsp:txBody>
      <dsp:txXfrm>
        <a:off x="1468963" y="3976642"/>
        <a:ext cx="1562050" cy="1282787"/>
      </dsp:txXfrm>
    </dsp:sp>
    <dsp:sp modelId="{37F05B6F-EBAE-49A8-A0E5-B93E0A88F961}">
      <dsp:nvSpPr>
        <dsp:cNvPr id="0" name=""/>
        <dsp:cNvSpPr/>
      </dsp:nvSpPr>
      <dsp:spPr>
        <a:xfrm>
          <a:off x="0" y="3762844"/>
          <a:ext cx="1468963" cy="1710383"/>
        </a:xfrm>
        <a:prstGeom prst="roundRect">
          <a:avLst/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Quality of DOM</a:t>
          </a:r>
          <a:endParaRPr lang="ko-KR" altLang="en-US" sz="1900" kern="1200" dirty="0"/>
        </a:p>
      </dsp:txBody>
      <dsp:txXfrm>
        <a:off x="71709" y="3834553"/>
        <a:ext cx="1325545" cy="1566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630A-AD6B-47A1-9E55-3D29B45996E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3B44-0020-41F7-95E3-FA95C0C9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2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9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three factors were then included as independent variables in a multiple linear regression analysis.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algal biomass factor explained 37% of the variance in the %UMMHg.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227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A shows examples of the fluorescence EEM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the reservoir samples.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B is the relative standard deviation of DOM-normalized fluorescence intensities across all the reservoir samples.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PARAFAC model identified three components of DOM: microbial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humic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(C1), terrestrial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humic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(C2), and protein-like (C3).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nine individual fluorescence peaks were identified according to previous studies.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fluorescence intensities of the reservoir waters showed considerable variation among the sampling sites. Most of the intensity was dominated by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and C3.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877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a linear regression analysis,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UMMHg showed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negative correlation with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humic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DOM,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 showed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correlations with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protein-like DOM.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results indicate that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influenced by the autochthonous production of DOM.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relatively weak correlation between protein-like DOM and UMMHg may indicate considerable upstream transport of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reservoir.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93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A shows the PCA result for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DOM compositions.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positive loading on PC1 was found for strong correlations among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and protein-like DOM.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the highest negative loadings were found for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humic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DOM.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results indicate that UMMHg is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influenced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autochthonous production of DOM.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flux calculation process for one of the reservoirs is summarized in Figure B.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Sediment diffusion seems to be the primary source of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water, and this input tends to increase in reservoirs enriched with protein-like DOM.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 mentioned on a previous slide, because of the contribution of upstream transport of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relatively weak correlation between protein-like DOM and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acceptable.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97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Let me summarize my talk.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686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Numerous lakes worldwide have become eutrophic over the past few decades.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eutrophication has led to changes in ecosystem function and lake water quality.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Nutrient supply to lakes should be managed to prevent lake eutrophication and the consequent increases in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470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C3A-7350-492E-9248-AB076E865B0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722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225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006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7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simplified diagram of the mercury cycle in a lake ecosystem.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currently have a limited understanding of the effects of biogeochemical factors on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in lakes, although individual factors affecting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have been reported. 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470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89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of this study was to identify the major environmental biogeochemical factors that predict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in lake ecosystems.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we wanted to investigate how the composition of dissolved organic matter affects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in lake ecosystems.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purpose, I conducted two procedures.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66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2013 to 2015, we collected 0.5-m-deep surface water samples from 16 reservoirs across Korea in the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summer and fall.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measured various geochemical parameters and used different statistical and modeling tools to analyze the data. 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16 reservoirs are located far from a large river, and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forested catchments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do not contain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wetlands.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9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concentration,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morphometrics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water quality information, and composition of DOM were analyzed to see how these physicochemical factors relate to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in reservoir surface waters.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tools, including Pearson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correlation, principal component analysis, multiple regression analysis, and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PARAFAC, analysis were applied in the statistical modeling.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Specially, PARAFAC is used to interpret natural organic matter fluorescence when measured using excitation emission matrix spectroscopy.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PARAFAC resolves overlapping fluorescence signals into independent spectra representing different chemical components.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97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concentration of unfiltered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averaged 30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 (0.15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ranged from 3.3 to 169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86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PCA result.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positive loading on PC1 was found for strong correlations between DOC and suspended particulate matter,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-a, and sulfate</a:t>
            </a:r>
            <a:r>
              <a:rPr lang="en-US" altLang="ko-K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implies that the origin of the DOC is associated with algal biomass rather than watershed runoff.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UMMHg and %UMMHg were strongly correlated with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 and SPM,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-a, and sulfate.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Algal blooms appeared to generate good conditions for microbial Hg methylation.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China, eutrophic reservoirs have shown increased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concentrations, along with low dissolved oxygen conditions, during the decay of an algal bloom.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6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PCA analysis generated three factors with geochemical variables by grouping the correlated parameters.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 1 was consistent with algal biomass.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 2 was consistent with hydrologic factors.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 3 was positively influenced by rainfall and residence time.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3B44-0020-41F7-95E3-FA95C0C966A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51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150-AC4B-4218-AE63-DCD51337A599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8A4D-4065-41FF-8DD0-666C5D09ED82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0C-B2BF-44C8-953E-D7C36289C593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9B8C-CB74-4976-9D2A-8CECF8DAA272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E809-3CBE-4EB6-B8B2-C96926532AB7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4536-9FF1-46ED-A09B-D63F8824A2EE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D580-3677-457D-BD66-2435B0BBADE6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4BE-D35E-464B-9450-FD906306381B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39518" r="7735" b="51647"/>
          <a:stretch/>
        </p:blipFill>
        <p:spPr>
          <a:xfrm>
            <a:off x="6012160" y="8680"/>
            <a:ext cx="31123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7C8-EFB1-4BBF-9DB8-C30C42282DC1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39518" r="7735" b="51647"/>
          <a:stretch/>
        </p:blipFill>
        <p:spPr>
          <a:xfrm>
            <a:off x="6012160" y="8680"/>
            <a:ext cx="31123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8C94-475D-43BC-83E3-799E5843ADEA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1A2B-D217-4991-9E3E-FF4433D3C62A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90CB6E-882A-45E6-AEC3-D69E3E49454E}" type="datetime1">
              <a:rPr lang="ko-KR" altLang="en-US" smtClean="0"/>
              <a:t>2018-04-09</a:t>
            </a:fld>
            <a:endParaRPr lang="ko-KR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658D4A-C2D8-41CE-801A-056C3993FA48}" type="slidenum">
              <a:rPr lang="ko-KR" altLang="en-US" smtClean="0"/>
              <a:t>‹#›</a:t>
            </a:fld>
            <a:endParaRPr lang="ko-KR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microsoft.com/office/2007/relationships/hdphoto" Target="../media/hdphoto2.wdp"/><Relationship Id="rId3" Type="http://schemas.openxmlformats.org/officeDocument/2006/relationships/image" Target="../media/image46.jpeg"/><Relationship Id="rId7" Type="http://schemas.openxmlformats.org/officeDocument/2006/relationships/image" Target="../media/image52.jpeg"/><Relationship Id="rId12" Type="http://schemas.openxmlformats.org/officeDocument/2006/relationships/image" Target="../media/image5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5.jpeg"/><Relationship Id="rId5" Type="http://schemas.openxmlformats.org/officeDocument/2006/relationships/image" Target="../media/image50.jpeg"/><Relationship Id="rId10" Type="http://schemas.openxmlformats.org/officeDocument/2006/relationships/hyperlink" Target="https://www.google.co.kr/url?url=https://sontek.com/ProODO&amp;rct=j&amp;frm=1&amp;q=&amp;esrc=s&amp;sa=U&amp;ved=0ahUKEwiz5aXtrOvMAhUoxqYKHYGyB344FBDBbggVMAA&amp;usg=AFQjCNHYm1WHNaQb_tw57cM4uiebCieVvw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997719"/>
            <a:ext cx="8640960" cy="2215257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ko-KR" sz="3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 Demi" pitchFamily="34" charset="0"/>
              </a:rPr>
              <a:t>Factors controlling distribution of </a:t>
            </a:r>
            <a:r>
              <a:rPr lang="en-US" altLang="ko-KR" sz="38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 Demi" pitchFamily="34" charset="0"/>
              </a:rPr>
              <a:t>methylmercury</a:t>
            </a:r>
            <a:r>
              <a:rPr lang="en-US" altLang="ko-KR" sz="3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 Demi" pitchFamily="34" charset="0"/>
              </a:rPr>
              <a:t> in temperate reservoirs ecosystem in South Korea</a:t>
            </a:r>
            <a:endParaRPr lang="ko-KR" altLang="en-US" sz="3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17" y="3429000"/>
            <a:ext cx="8618035" cy="2379438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sz="1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  <a:cs typeface="Arial" panose="020B0604020202020204" pitchFamily="34" charset="0"/>
              </a:rPr>
              <a:t>Seam </a:t>
            </a:r>
            <a:r>
              <a:rPr lang="en-US" altLang="ko-KR" sz="18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  <a:cs typeface="Arial" panose="020B0604020202020204" pitchFamily="34" charset="0"/>
              </a:rPr>
              <a:t>Noh</a:t>
            </a:r>
            <a:r>
              <a:rPr lang="en-US" altLang="ko-KR" sz="1800" baseline="30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a,b</a:t>
            </a:r>
            <a:r>
              <a:rPr lang="en-US" altLang="ko-K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Younghee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Kim</a:t>
            </a:r>
            <a:r>
              <a:rPr lang="en-US" altLang="ko-KR" sz="1800" baseline="30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a</a:t>
            </a:r>
            <a:r>
              <a:rPr lang="en-US" altLang="ko-K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Hyuk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Kim</a:t>
            </a:r>
            <a:r>
              <a:rPr lang="en-US" altLang="ko-KR" sz="1800" baseline="30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a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Seok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-min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Yu</a:t>
            </a:r>
            <a:r>
              <a:rPr lang="en-US" altLang="ko-KR" sz="1800" baseline="30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a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Kwang-su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 Park</a:t>
            </a:r>
            <a:r>
              <a:rPr lang="en-US" altLang="ko-KR" sz="1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a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Kwang-seol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Seok</a:t>
            </a:r>
            <a:r>
              <a:rPr lang="en-US" altLang="ko-KR" sz="1800" baseline="30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a</a:t>
            </a:r>
            <a:r>
              <a:rPr lang="en-US" altLang="ko-K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, and </a:t>
            </a:r>
            <a:r>
              <a:rPr lang="en-US" altLang="ko-K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Seunghee</a:t>
            </a:r>
            <a:r>
              <a:rPr lang="en-US" altLang="ko-K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Han</a:t>
            </a:r>
            <a:r>
              <a:rPr lang="en-US" altLang="ko-KR" sz="1800" baseline="30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b</a:t>
            </a:r>
            <a:r>
              <a:rPr lang="en-US" altLang="ko-KR" sz="1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Eras Demi ITC" pitchFamily="34" charset="0"/>
                <a:cs typeface="Arial" panose="020B0604020202020204" pitchFamily="34" charset="0"/>
              </a:rPr>
              <a:t>,*</a:t>
            </a:r>
            <a:endParaRPr lang="en-US" altLang="ko-K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Eras Demi ITC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ko-KR" sz="1800" baseline="30000" dirty="0" err="1">
                <a:latin typeface="Eras Demi ITC" pitchFamily="34" charset="0"/>
                <a:cs typeface="Arial" panose="020B0604020202020204" pitchFamily="34" charset="0"/>
              </a:rPr>
              <a:t>a</a:t>
            </a:r>
            <a:r>
              <a:rPr lang="en-US" altLang="ko-KR" sz="1800" dirty="0" err="1">
                <a:latin typeface="Eras Demi ITC" pitchFamily="34" charset="0"/>
                <a:cs typeface="Arial" panose="020B0604020202020204" pitchFamily="34" charset="0"/>
              </a:rPr>
              <a:t>National</a:t>
            </a:r>
            <a:r>
              <a:rPr lang="en-US" altLang="ko-KR" sz="1800" dirty="0">
                <a:latin typeface="Eras Demi ITC" pitchFamily="34" charset="0"/>
                <a:cs typeface="Arial" panose="020B0604020202020204" pitchFamily="34" charset="0"/>
              </a:rPr>
              <a:t> Institute of Environmental Research</a:t>
            </a:r>
          </a:p>
          <a:p>
            <a:pPr algn="ctr"/>
            <a:r>
              <a:rPr lang="en-US" altLang="ko-KR" sz="1800" baseline="30000" dirty="0" err="1">
                <a:latin typeface="Eras Demi ITC" pitchFamily="34" charset="0"/>
                <a:cs typeface="Arial" panose="020B0604020202020204" pitchFamily="34" charset="0"/>
              </a:rPr>
              <a:t>b</a:t>
            </a:r>
            <a:r>
              <a:rPr lang="en-US" altLang="ko-KR" sz="1800" dirty="0" err="1">
                <a:latin typeface="Eras Demi ITC" pitchFamily="34" charset="0"/>
                <a:cs typeface="Arial" panose="020B0604020202020204" pitchFamily="34" charset="0"/>
              </a:rPr>
              <a:t>Gwangju</a:t>
            </a:r>
            <a:r>
              <a:rPr lang="en-US" altLang="ko-KR" sz="1800" dirty="0">
                <a:latin typeface="Eras Demi ITC" pitchFamily="34" charset="0"/>
                <a:cs typeface="Arial" panose="020B0604020202020204" pitchFamily="34" charset="0"/>
              </a:rPr>
              <a:t> Institute of Science and </a:t>
            </a:r>
            <a:r>
              <a:rPr lang="en-US" altLang="ko-KR" sz="1800" dirty="0" smtClean="0">
                <a:latin typeface="Eras Demi ITC" pitchFamily="34" charset="0"/>
                <a:cs typeface="Arial" panose="020B0604020202020204" pitchFamily="34" charset="0"/>
              </a:rPr>
              <a:t>Technology</a:t>
            </a:r>
            <a:endParaRPr lang="en-US" altLang="ko-KR" sz="1800" dirty="0">
              <a:latin typeface="Eras Demi ITC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6057352"/>
            <a:ext cx="2541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하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897" y="5808438"/>
            <a:ext cx="9144000" cy="7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39518" r="7735" b="51647"/>
          <a:stretch/>
        </p:blipFill>
        <p:spPr>
          <a:xfrm>
            <a:off x="5780122" y="6057352"/>
            <a:ext cx="3112358" cy="54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9049" r="70961" b="37038"/>
          <a:stretch/>
        </p:blipFill>
        <p:spPr bwMode="auto">
          <a:xfrm>
            <a:off x="5952805" y="132203"/>
            <a:ext cx="2939676" cy="52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98100"/>
              </p:ext>
            </p:extLst>
          </p:nvPr>
        </p:nvGraphicFramePr>
        <p:xfrm>
          <a:off x="250824" y="1186867"/>
          <a:ext cx="8641655" cy="512245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41489"/>
                <a:gridCol w="1850083"/>
                <a:gridCol w="1850083"/>
              </a:tblGrid>
              <a:tr h="43239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Regression equation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r</a:t>
                      </a:r>
                      <a:r>
                        <a:rPr lang="en-US" altLang="ko-KR" sz="1800" baseline="30000" dirty="0" smtClean="0"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r>
                        <a:rPr lang="en-US" altLang="ko-KR" sz="1800" baseline="-25000" dirty="0" smtClean="0">
                          <a:latin typeface="Cambria Math" pitchFamily="18" charset="0"/>
                          <a:ea typeface="Cambria Math" pitchFamily="18" charset="0"/>
                        </a:rPr>
                        <a:t>adj</a:t>
                      </a:r>
                      <a:endParaRPr lang="ko-KR" altLang="en-US" sz="1800" b="0" baseline="-2500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ko-KR" altLang="en-US" sz="1800" b="0" i="1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UHg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endParaRPr lang="ko-KR" altLang="en-US" sz="1800" b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0.75 + 0.16*F2 + 0.13*F3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0.24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0.045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DHg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0.31 +0.084*F3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0.29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0.001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UMMHg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0.037 +0.022*F1 + 0.011*F3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0.48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0.024</a:t>
                      </a:r>
                      <a:endParaRPr lang="en-US" altLang="ko-KR" sz="1800" b="0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DMMHg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0.012 + 0.0040*F3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0.23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0.004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%UMMHg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4323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5.7 + 2.7*F1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0.37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Cambria Math" pitchFamily="18" charset="0"/>
                          <a:ea typeface="Cambria Math" pitchFamily="18" charset="0"/>
                        </a:rPr>
                        <a:t>0.001</a:t>
                      </a:r>
                      <a:endParaRPr lang="ko-KR" altLang="en-US" sz="1800" b="0" dirty="0"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</a:tr>
              <a:tr h="366163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F1: algal</a:t>
                      </a:r>
                      <a:r>
                        <a:rPr lang="en-US" altLang="ko-KR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biomass</a:t>
                      </a:r>
                      <a:r>
                        <a:rPr lang="en-US" altLang="ko-K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, F2: hydrologic, F3: rainfall</a:t>
                      </a:r>
                      <a:endParaRPr lang="ko-KR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itchFamily="18" charset="0"/>
                      </a:endParaRPr>
                    </a:p>
                  </a:txBody>
                  <a:tcPr marL="91446" marR="91446" marT="45721" marB="4572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51520" y="5085184"/>
            <a:ext cx="8640960" cy="8640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2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그림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812042"/>
            <a:ext cx="4319904" cy="283298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7" y="3691677"/>
            <a:ext cx="2844155" cy="27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66970"/>
              </p:ext>
            </p:extLst>
          </p:nvPr>
        </p:nvGraphicFramePr>
        <p:xfrm>
          <a:off x="4788488" y="1340768"/>
          <a:ext cx="4176000" cy="4917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48000"/>
                <a:gridCol w="1440000"/>
                <a:gridCol w="648000"/>
                <a:gridCol w="1440000"/>
              </a:tblGrid>
              <a:tr h="74168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Times New Roman"/>
                        </a:rPr>
                        <a:t>Composition</a:t>
                      </a: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Times New Roman"/>
                        </a:rPr>
                        <a:t>Sources and characteristics </a:t>
                      </a:r>
                      <a:endParaRPr lang="ko-KR" altLang="ko-KR" sz="140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Times New Roman"/>
                        </a:rPr>
                        <a:t>Composition</a:t>
                      </a: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Times New Roman"/>
                        </a:rPr>
                        <a:t>Sources and characteristics </a:t>
                      </a:r>
                      <a:endParaRPr lang="ko-KR" altLang="ko-KR" sz="140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microbial </a:t>
                      </a:r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humic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algal derived DOM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C2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terrestrial </a:t>
                      </a:r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humic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T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“protein-like” DOM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protein-like, autochthonous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FDOM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quinoid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-like” </a:t>
                      </a:r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humic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DOM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A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humic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-like” DOM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HIX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sorption capacity; C:O and C:N, carboxyl content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humic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-like” DOM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BIX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microbially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produced DOM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soil “</a:t>
                      </a:r>
                      <a:r>
                        <a:rPr kumimoji="0" lang="en-US" altLang="ko-K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fulvic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-like” DOM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FI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terrestrial and microbial sources to the DOM pool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4043" y="53938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050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98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2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55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5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2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23528" y="1340768"/>
            <a:ext cx="5616624" cy="3816424"/>
            <a:chOff x="467544" y="2348880"/>
            <a:chExt cx="5256584" cy="3312368"/>
          </a:xfrm>
        </p:grpSpPr>
        <p:pic>
          <p:nvPicPr>
            <p:cNvPr id="7" name="그림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5256584" cy="33123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146546" y="3614192"/>
              <a:ext cx="57066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UMMHg</a:t>
              </a:r>
              <a:endParaRPr lang="ko-KR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3848" y="3450155"/>
              <a:ext cx="57066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ko-KR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MMHg</a:t>
              </a:r>
              <a:endParaRPr lang="ko-KR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내용 개체 틀 4"/>
          <p:cNvSpPr txBox="1">
            <a:spLocks/>
          </p:cNvSpPr>
          <p:nvPr/>
        </p:nvSpPr>
        <p:spPr>
          <a:xfrm>
            <a:off x="265650" y="5589240"/>
            <a:ext cx="5026429" cy="89428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1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1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1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FDOM, C, A, D, and SUVA: land-derived </a:t>
            </a:r>
            <a:r>
              <a:rPr lang="en-US" altLang="ko-K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humic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-like DOM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%C3: autochthonous production of DOM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%C1 and HIX: the highest negative loadings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50000"/>
          <a:stretch/>
        </p:blipFill>
        <p:spPr>
          <a:xfrm>
            <a:off x="5148064" y="2369578"/>
            <a:ext cx="3785946" cy="2118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1916832"/>
            <a:ext cx="118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June 2016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650" y="126876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2079" y="126876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54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Summary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77281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/>
              <a:t>Algal biomass and autochthonous </a:t>
            </a:r>
            <a:r>
              <a:rPr lang="en-US" altLang="ko-KR" sz="2000" b="1" dirty="0"/>
              <a:t>DOM </a:t>
            </a:r>
            <a:r>
              <a:rPr lang="en-US" altLang="ko-KR" sz="2000" dirty="0"/>
              <a:t>subsequent to the algal decomposition </a:t>
            </a:r>
            <a:r>
              <a:rPr lang="en-US" altLang="ko-KR" sz="2000" b="1" dirty="0" smtClean="0"/>
              <a:t>was </a:t>
            </a:r>
            <a:r>
              <a:rPr lang="en-US" altLang="ko-KR" sz="2000" b="1" dirty="0"/>
              <a:t>a key </a:t>
            </a:r>
            <a:r>
              <a:rPr lang="en-US" altLang="ko-KR" sz="2000" b="1" dirty="0" smtClean="0"/>
              <a:t>factor in increasing </a:t>
            </a:r>
            <a:r>
              <a:rPr lang="en-US" altLang="ko-KR" sz="2000" b="1" dirty="0" err="1" smtClean="0"/>
              <a:t>MMHg</a:t>
            </a:r>
            <a:r>
              <a:rPr lang="en-US" altLang="ko-KR" sz="2000" b="1" dirty="0" smtClean="0"/>
              <a:t> concentration </a:t>
            </a:r>
            <a:r>
              <a:rPr lang="en-US" altLang="ko-KR" sz="2000" dirty="0" smtClean="0"/>
              <a:t>in temperate reservoirs.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The most </a:t>
            </a:r>
            <a:r>
              <a:rPr lang="en-US" altLang="ko-KR" sz="2000" dirty="0" err="1" smtClean="0"/>
              <a:t>MMHg</a:t>
            </a:r>
            <a:r>
              <a:rPr lang="en-US" altLang="ko-KR" sz="2000" dirty="0" smtClean="0"/>
              <a:t> in reservoir water was </a:t>
            </a:r>
            <a:r>
              <a:rPr lang="en-US" altLang="ko-KR" sz="2000" b="1" dirty="0" smtClean="0"/>
              <a:t>diffused from the surface sediment </a:t>
            </a:r>
            <a:r>
              <a:rPr lang="en-US" altLang="ko-KR" sz="2000" dirty="0" smtClean="0"/>
              <a:t>and this input tends to increase in the reservoirs enriched with autochthonous </a:t>
            </a:r>
            <a:r>
              <a:rPr lang="en-US" altLang="ko-KR" sz="2000" dirty="0"/>
              <a:t>DOM. </a:t>
            </a:r>
            <a:endParaRPr lang="en-US" altLang="ko-KR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creation of </a:t>
            </a:r>
            <a:r>
              <a:rPr lang="en-US" altLang="ko-KR" sz="2000" b="1" dirty="0" err="1"/>
              <a:t>suboxic</a:t>
            </a:r>
            <a:r>
              <a:rPr lang="en-US" altLang="ko-KR" sz="2000" b="1" dirty="0"/>
              <a:t> conditions </a:t>
            </a:r>
            <a:r>
              <a:rPr lang="en-US" altLang="ko-KR" sz="2000" dirty="0"/>
              <a:t>and the </a:t>
            </a:r>
            <a:r>
              <a:rPr lang="en-US" altLang="ko-KR" sz="2000" b="1" dirty="0"/>
              <a:t>supply of labile DOM </a:t>
            </a:r>
            <a:r>
              <a:rPr lang="en-US" altLang="ko-KR" sz="2000" dirty="0"/>
              <a:t>seemed to support enhanced the </a:t>
            </a:r>
            <a:r>
              <a:rPr lang="en-US" altLang="ko-KR" sz="2000" dirty="0" err="1"/>
              <a:t>MMHg</a:t>
            </a:r>
            <a:r>
              <a:rPr lang="en-US" altLang="ko-KR" sz="2000" dirty="0"/>
              <a:t> production</a:t>
            </a:r>
            <a:r>
              <a:rPr lang="en-US" altLang="ko-K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9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1960" y="1772816"/>
            <a:ext cx="4500040" cy="4032449"/>
          </a:xfrm>
          <a:prstGeom prst="roundRect">
            <a:avLst>
              <a:gd name="adj" fmla="val 175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>
              <a:defRPr/>
            </a:pPr>
            <a:endParaRPr lang="ko-KR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9952" y="1834839"/>
            <a:ext cx="3780000" cy="44203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4000" tIns="36000" rIns="36000" bIns="36000" rtlCol="0" anchor="ctr" anchorCtr="0">
            <a:spAutoFit/>
          </a:bodyPr>
          <a:lstStyle/>
          <a:p>
            <a:pPr algn="ctr"/>
            <a:r>
              <a:rPr lang="en-US" altLang="ko-KR" sz="2400" b="1" spc="-1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Oligotrophic ecosystem</a:t>
            </a:r>
            <a:endParaRPr lang="ko-KR" altLang="en-US" sz="2400" b="1" spc="-16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72000" y="1772818"/>
            <a:ext cx="4514607" cy="4032448"/>
          </a:xfrm>
          <a:prstGeom prst="roundRect">
            <a:avLst>
              <a:gd name="adj" fmla="val 175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>
              <a:defRPr/>
            </a:pPr>
            <a:endParaRPr lang="ko-KR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04048" y="1844826"/>
            <a:ext cx="3780000" cy="44203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4000" tIns="36000" rIns="36000" bIns="36000" rtlCol="0" anchor="ctr" anchorCtr="0">
            <a:spAutoFit/>
          </a:bodyPr>
          <a:lstStyle/>
          <a:p>
            <a:pPr algn="ctr"/>
            <a:r>
              <a:rPr lang="en-US" altLang="ko-KR" sz="2400" b="1" spc="-1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Eutrophic ecosystem</a:t>
            </a:r>
            <a:endParaRPr lang="ko-KR" altLang="en-US" sz="2400" b="1" spc="-16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501069"/>
            <a:ext cx="4536000" cy="271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5166"/>
            <a:ext cx="4500000" cy="265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9" name="위쪽 화살표 8"/>
          <p:cNvSpPr/>
          <p:nvPr/>
        </p:nvSpPr>
        <p:spPr>
          <a:xfrm>
            <a:off x="4896544" y="4509120"/>
            <a:ext cx="360000" cy="54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11196" y="5158935"/>
            <a:ext cx="147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MMHg production</a:t>
            </a:r>
            <a:endParaRPr lang="ko-KR" alt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위쪽 화살표 21"/>
          <p:cNvSpPr/>
          <p:nvPr/>
        </p:nvSpPr>
        <p:spPr>
          <a:xfrm flipV="1">
            <a:off x="360040" y="4509122"/>
            <a:ext cx="360000" cy="540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5496" y="5158935"/>
            <a:ext cx="16889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MMHg production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7054" y="1251570"/>
            <a:ext cx="8976946" cy="2969518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ko-KR" alt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840413" y="6407269"/>
            <a:ext cx="2057400" cy="365125"/>
          </a:xfrm>
        </p:spPr>
        <p:txBody>
          <a:bodyPr/>
          <a:lstStyle/>
          <a:p>
            <a:fld id="{C907320A-4F05-4163-A044-7550310AFEE4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2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260648"/>
            <a:ext cx="8229600" cy="990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500" dirty="0" smtClean="0"/>
              <a:t>For more details…</a:t>
            </a:r>
            <a:endParaRPr lang="ko-KR" altLang="en-US" sz="4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22121" r="4432" b="18081"/>
          <a:stretch/>
        </p:blipFill>
        <p:spPr bwMode="auto">
          <a:xfrm>
            <a:off x="251520" y="1428035"/>
            <a:ext cx="5400000" cy="236100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자유형 7"/>
          <p:cNvSpPr/>
          <p:nvPr/>
        </p:nvSpPr>
        <p:spPr>
          <a:xfrm flipH="1">
            <a:off x="6012160" y="1744441"/>
            <a:ext cx="2520280" cy="1728193"/>
          </a:xfrm>
          <a:custGeom>
            <a:avLst/>
            <a:gdLst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6380690"/>
              <a:gd name="connsiteX1" fmla="*/ 4025260 w 5072098"/>
              <a:gd name="connsiteY1" fmla="*/ 655929 h 6380690"/>
              <a:gd name="connsiteX2" fmla="*/ 4025260 w 5072098"/>
              <a:gd name="connsiteY2" fmla="*/ 0 h 6380690"/>
              <a:gd name="connsiteX3" fmla="*/ 5072098 w 5072098"/>
              <a:gd name="connsiteY3" fmla="*/ 2143140 h 6380690"/>
              <a:gd name="connsiteX4" fmla="*/ 4025260 w 5072098"/>
              <a:gd name="connsiteY4" fmla="*/ 4286280 h 6380690"/>
              <a:gd name="connsiteX5" fmla="*/ 4025260 w 5072098"/>
              <a:gd name="connsiteY5" fmla="*/ 3630351 h 6380690"/>
              <a:gd name="connsiteX6" fmla="*/ 1535885 w 5072098"/>
              <a:gd name="connsiteY6" fmla="*/ 6380690 h 6380690"/>
              <a:gd name="connsiteX7" fmla="*/ 0 w 5072098"/>
              <a:gd name="connsiteY7" fmla="*/ 655929 h 6380690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5404 w 3637420"/>
              <a:gd name="connsiteY0" fmla="*/ 1681731 h 10061076"/>
              <a:gd name="connsiteX1" fmla="*/ 2590582 w 3637420"/>
              <a:gd name="connsiteY1" fmla="*/ 4336315 h 10061076"/>
              <a:gd name="connsiteX2" fmla="*/ 2590582 w 3637420"/>
              <a:gd name="connsiteY2" fmla="*/ 3680386 h 10061076"/>
              <a:gd name="connsiteX3" fmla="*/ 3637420 w 3637420"/>
              <a:gd name="connsiteY3" fmla="*/ 5823526 h 10061076"/>
              <a:gd name="connsiteX4" fmla="*/ 2590582 w 3637420"/>
              <a:gd name="connsiteY4" fmla="*/ 7966666 h 10061076"/>
              <a:gd name="connsiteX5" fmla="*/ 2590582 w 3637420"/>
              <a:gd name="connsiteY5" fmla="*/ 7310737 h 10061076"/>
              <a:gd name="connsiteX6" fmla="*/ 101207 w 3637420"/>
              <a:gd name="connsiteY6" fmla="*/ 10061076 h 10061076"/>
              <a:gd name="connsiteX7" fmla="*/ 5404 w 3637420"/>
              <a:gd name="connsiteY7" fmla="*/ 1681731 h 10061076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9317513"/>
              <a:gd name="connsiteX1" fmla="*/ 2585178 w 3632016"/>
              <a:gd name="connsiteY1" fmla="*/ 2654584 h 9317513"/>
              <a:gd name="connsiteX2" fmla="*/ 2585178 w 3632016"/>
              <a:gd name="connsiteY2" fmla="*/ 1998655 h 9317513"/>
              <a:gd name="connsiteX3" fmla="*/ 3632016 w 3632016"/>
              <a:gd name="connsiteY3" fmla="*/ 4141795 h 9317513"/>
              <a:gd name="connsiteX4" fmla="*/ 2585178 w 3632016"/>
              <a:gd name="connsiteY4" fmla="*/ 6284935 h 9317513"/>
              <a:gd name="connsiteX5" fmla="*/ 2585178 w 3632016"/>
              <a:gd name="connsiteY5" fmla="*/ 5629006 h 9317513"/>
              <a:gd name="connsiteX6" fmla="*/ 95803 w 3632016"/>
              <a:gd name="connsiteY6" fmla="*/ 8379345 h 9317513"/>
              <a:gd name="connsiteX7" fmla="*/ 0 w 3632016"/>
              <a:gd name="connsiteY7" fmla="*/ 0 h 9317513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871109 w 3632016"/>
              <a:gd name="connsiteY5" fmla="*/ 5284603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555425"/>
              <a:gd name="connsiteY0" fmla="*/ 0 h 8379345"/>
              <a:gd name="connsiteX1" fmla="*/ 2894936 w 3555425"/>
              <a:gd name="connsiteY1" fmla="*/ 3097389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90024 w 3555425"/>
              <a:gd name="connsiteY5" fmla="*/ 5240279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60923 w 3555425"/>
              <a:gd name="connsiteY5" fmla="*/ 5290941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1050639 w 3459622"/>
              <a:gd name="connsiteY0" fmla="*/ 0 h 8974048"/>
              <a:gd name="connsiteX1" fmla="*/ 2711843 w 3459622"/>
              <a:gd name="connsiteY1" fmla="*/ 3636181 h 8974048"/>
              <a:gd name="connsiteX2" fmla="*/ 2489375 w 3459622"/>
              <a:gd name="connsiteY2" fmla="*/ 2593358 h 8974048"/>
              <a:gd name="connsiteX3" fmla="*/ 3459622 w 3459622"/>
              <a:gd name="connsiteY3" fmla="*/ 4909338 h 8974048"/>
              <a:gd name="connsiteX4" fmla="*/ 2489375 w 3459622"/>
              <a:gd name="connsiteY4" fmla="*/ 6879638 h 8974048"/>
              <a:gd name="connsiteX5" fmla="*/ 2665120 w 3459622"/>
              <a:gd name="connsiteY5" fmla="*/ 5885644 h 8974048"/>
              <a:gd name="connsiteX6" fmla="*/ 0 w 3459622"/>
              <a:gd name="connsiteY6" fmla="*/ 8974048 h 8974048"/>
              <a:gd name="connsiteX7" fmla="*/ 1050639 w 3459622"/>
              <a:gd name="connsiteY7" fmla="*/ 0 h 8974048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399881"/>
              <a:gd name="connsiteY0" fmla="*/ 0 h 9338303"/>
              <a:gd name="connsiteX1" fmla="*/ 1661204 w 2399881"/>
              <a:gd name="connsiteY1" fmla="*/ 3636181 h 9338303"/>
              <a:gd name="connsiteX2" fmla="*/ 1438736 w 2399881"/>
              <a:gd name="connsiteY2" fmla="*/ 2593358 h 9338303"/>
              <a:gd name="connsiteX3" fmla="*/ 2399881 w 2399881"/>
              <a:gd name="connsiteY3" fmla="*/ 4771307 h 9338303"/>
              <a:gd name="connsiteX4" fmla="*/ 1438736 w 2399881"/>
              <a:gd name="connsiteY4" fmla="*/ 6879638 h 9338303"/>
              <a:gd name="connsiteX5" fmla="*/ 1614481 w 2399881"/>
              <a:gd name="connsiteY5" fmla="*/ 5885644 h 9338303"/>
              <a:gd name="connsiteX6" fmla="*/ 65750 w 2399881"/>
              <a:gd name="connsiteY6" fmla="*/ 9338303 h 9338303"/>
              <a:gd name="connsiteX7" fmla="*/ 0 w 2399881"/>
              <a:gd name="connsiteY7" fmla="*/ 0 h 933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9881" h="9338303">
                <a:moveTo>
                  <a:pt x="0" y="0"/>
                </a:moveTo>
                <a:cubicBezTo>
                  <a:pt x="732297" y="2830006"/>
                  <a:pt x="1440198" y="3616854"/>
                  <a:pt x="1661204" y="3636181"/>
                </a:cubicBezTo>
                <a:lnTo>
                  <a:pt x="1438736" y="2593358"/>
                </a:lnTo>
                <a:lnTo>
                  <a:pt x="2399881" y="4771307"/>
                </a:lnTo>
                <a:lnTo>
                  <a:pt x="1438736" y="6879638"/>
                </a:lnTo>
                <a:lnTo>
                  <a:pt x="1614481" y="5885644"/>
                </a:lnTo>
                <a:cubicBezTo>
                  <a:pt x="1231126" y="6063806"/>
                  <a:pt x="575329" y="6762157"/>
                  <a:pt x="65750" y="9338303"/>
                </a:cubicBezTo>
                <a:cubicBezTo>
                  <a:pt x="65750" y="8346829"/>
                  <a:pt x="5404" y="1681731"/>
                  <a:pt x="0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>
                  <a:alpha val="0"/>
                </a:schemeClr>
              </a:gs>
              <a:gs pos="65000">
                <a:srgbClr val="FFE269"/>
              </a:gs>
              <a:gs pos="94000">
                <a:srgbClr val="FFD72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</a:rPr>
              <a:t>Task 1</a:t>
            </a:r>
            <a:endParaRPr lang="ko-KR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899592" y="4149080"/>
            <a:ext cx="2160240" cy="1728000"/>
          </a:xfrm>
          <a:custGeom>
            <a:avLst/>
            <a:gdLst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6380690"/>
              <a:gd name="connsiteX1" fmla="*/ 4025260 w 5072098"/>
              <a:gd name="connsiteY1" fmla="*/ 655929 h 6380690"/>
              <a:gd name="connsiteX2" fmla="*/ 4025260 w 5072098"/>
              <a:gd name="connsiteY2" fmla="*/ 0 h 6380690"/>
              <a:gd name="connsiteX3" fmla="*/ 5072098 w 5072098"/>
              <a:gd name="connsiteY3" fmla="*/ 2143140 h 6380690"/>
              <a:gd name="connsiteX4" fmla="*/ 4025260 w 5072098"/>
              <a:gd name="connsiteY4" fmla="*/ 4286280 h 6380690"/>
              <a:gd name="connsiteX5" fmla="*/ 4025260 w 5072098"/>
              <a:gd name="connsiteY5" fmla="*/ 3630351 h 6380690"/>
              <a:gd name="connsiteX6" fmla="*/ 1535885 w 5072098"/>
              <a:gd name="connsiteY6" fmla="*/ 6380690 h 6380690"/>
              <a:gd name="connsiteX7" fmla="*/ 0 w 5072098"/>
              <a:gd name="connsiteY7" fmla="*/ 655929 h 6380690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5404 w 3637420"/>
              <a:gd name="connsiteY0" fmla="*/ 1681731 h 10061076"/>
              <a:gd name="connsiteX1" fmla="*/ 2590582 w 3637420"/>
              <a:gd name="connsiteY1" fmla="*/ 4336315 h 10061076"/>
              <a:gd name="connsiteX2" fmla="*/ 2590582 w 3637420"/>
              <a:gd name="connsiteY2" fmla="*/ 3680386 h 10061076"/>
              <a:gd name="connsiteX3" fmla="*/ 3637420 w 3637420"/>
              <a:gd name="connsiteY3" fmla="*/ 5823526 h 10061076"/>
              <a:gd name="connsiteX4" fmla="*/ 2590582 w 3637420"/>
              <a:gd name="connsiteY4" fmla="*/ 7966666 h 10061076"/>
              <a:gd name="connsiteX5" fmla="*/ 2590582 w 3637420"/>
              <a:gd name="connsiteY5" fmla="*/ 7310737 h 10061076"/>
              <a:gd name="connsiteX6" fmla="*/ 101207 w 3637420"/>
              <a:gd name="connsiteY6" fmla="*/ 10061076 h 10061076"/>
              <a:gd name="connsiteX7" fmla="*/ 5404 w 3637420"/>
              <a:gd name="connsiteY7" fmla="*/ 1681731 h 10061076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9317513"/>
              <a:gd name="connsiteX1" fmla="*/ 2585178 w 3632016"/>
              <a:gd name="connsiteY1" fmla="*/ 2654584 h 9317513"/>
              <a:gd name="connsiteX2" fmla="*/ 2585178 w 3632016"/>
              <a:gd name="connsiteY2" fmla="*/ 1998655 h 9317513"/>
              <a:gd name="connsiteX3" fmla="*/ 3632016 w 3632016"/>
              <a:gd name="connsiteY3" fmla="*/ 4141795 h 9317513"/>
              <a:gd name="connsiteX4" fmla="*/ 2585178 w 3632016"/>
              <a:gd name="connsiteY4" fmla="*/ 6284935 h 9317513"/>
              <a:gd name="connsiteX5" fmla="*/ 2585178 w 3632016"/>
              <a:gd name="connsiteY5" fmla="*/ 5629006 h 9317513"/>
              <a:gd name="connsiteX6" fmla="*/ 95803 w 3632016"/>
              <a:gd name="connsiteY6" fmla="*/ 8379345 h 9317513"/>
              <a:gd name="connsiteX7" fmla="*/ 0 w 3632016"/>
              <a:gd name="connsiteY7" fmla="*/ 0 h 9317513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871109 w 3632016"/>
              <a:gd name="connsiteY5" fmla="*/ 5284603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555425"/>
              <a:gd name="connsiteY0" fmla="*/ 0 h 8379345"/>
              <a:gd name="connsiteX1" fmla="*/ 2894936 w 3555425"/>
              <a:gd name="connsiteY1" fmla="*/ 3097389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90024 w 3555425"/>
              <a:gd name="connsiteY5" fmla="*/ 5240279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60923 w 3555425"/>
              <a:gd name="connsiteY5" fmla="*/ 5290941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1050639 w 3459622"/>
              <a:gd name="connsiteY0" fmla="*/ 0 h 8974048"/>
              <a:gd name="connsiteX1" fmla="*/ 2711843 w 3459622"/>
              <a:gd name="connsiteY1" fmla="*/ 3636181 h 8974048"/>
              <a:gd name="connsiteX2" fmla="*/ 2489375 w 3459622"/>
              <a:gd name="connsiteY2" fmla="*/ 2593358 h 8974048"/>
              <a:gd name="connsiteX3" fmla="*/ 3459622 w 3459622"/>
              <a:gd name="connsiteY3" fmla="*/ 4909338 h 8974048"/>
              <a:gd name="connsiteX4" fmla="*/ 2489375 w 3459622"/>
              <a:gd name="connsiteY4" fmla="*/ 6879638 h 8974048"/>
              <a:gd name="connsiteX5" fmla="*/ 2665120 w 3459622"/>
              <a:gd name="connsiteY5" fmla="*/ 5885644 h 8974048"/>
              <a:gd name="connsiteX6" fmla="*/ 0 w 3459622"/>
              <a:gd name="connsiteY6" fmla="*/ 8974048 h 8974048"/>
              <a:gd name="connsiteX7" fmla="*/ 1050639 w 3459622"/>
              <a:gd name="connsiteY7" fmla="*/ 0 h 8974048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399881"/>
              <a:gd name="connsiteY0" fmla="*/ 0 h 9338303"/>
              <a:gd name="connsiteX1" fmla="*/ 1661204 w 2399881"/>
              <a:gd name="connsiteY1" fmla="*/ 3636181 h 9338303"/>
              <a:gd name="connsiteX2" fmla="*/ 1438736 w 2399881"/>
              <a:gd name="connsiteY2" fmla="*/ 2593358 h 9338303"/>
              <a:gd name="connsiteX3" fmla="*/ 2399881 w 2399881"/>
              <a:gd name="connsiteY3" fmla="*/ 4771307 h 9338303"/>
              <a:gd name="connsiteX4" fmla="*/ 1438736 w 2399881"/>
              <a:gd name="connsiteY4" fmla="*/ 6879638 h 9338303"/>
              <a:gd name="connsiteX5" fmla="*/ 1614481 w 2399881"/>
              <a:gd name="connsiteY5" fmla="*/ 5885644 h 9338303"/>
              <a:gd name="connsiteX6" fmla="*/ 65750 w 2399881"/>
              <a:gd name="connsiteY6" fmla="*/ 9338303 h 9338303"/>
              <a:gd name="connsiteX7" fmla="*/ 0 w 2399881"/>
              <a:gd name="connsiteY7" fmla="*/ 0 h 933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9881" h="9338303">
                <a:moveTo>
                  <a:pt x="0" y="0"/>
                </a:moveTo>
                <a:cubicBezTo>
                  <a:pt x="732297" y="2830006"/>
                  <a:pt x="1440198" y="3616854"/>
                  <a:pt x="1661204" y="3636181"/>
                </a:cubicBezTo>
                <a:lnTo>
                  <a:pt x="1438736" y="2593358"/>
                </a:lnTo>
                <a:lnTo>
                  <a:pt x="2399881" y="4771307"/>
                </a:lnTo>
                <a:lnTo>
                  <a:pt x="1438736" y="6879638"/>
                </a:lnTo>
                <a:lnTo>
                  <a:pt x="1614481" y="5885644"/>
                </a:lnTo>
                <a:cubicBezTo>
                  <a:pt x="1231126" y="6063806"/>
                  <a:pt x="575329" y="6762157"/>
                  <a:pt x="65750" y="9338303"/>
                </a:cubicBezTo>
                <a:cubicBezTo>
                  <a:pt x="65750" y="8346829"/>
                  <a:pt x="5404" y="168173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61000">
                <a:srgbClr val="FFCCCC"/>
              </a:gs>
              <a:gs pos="100000">
                <a:srgbClr val="FF99C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</a:rPr>
              <a:t>Task 2</a:t>
            </a:r>
            <a:endParaRPr lang="ko-KR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21896" r="51176" b="34601"/>
          <a:stretch/>
        </p:blipFill>
        <p:spPr bwMode="auto">
          <a:xfrm>
            <a:off x="3492480" y="4149080"/>
            <a:ext cx="5400000" cy="184889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Overall analytical method</a:t>
            </a:r>
            <a:endParaRPr lang="ko-KR" altLang="en-US" sz="4500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/>
          <a:stretch/>
        </p:blipFill>
        <p:spPr>
          <a:xfrm>
            <a:off x="7866770" y="5733376"/>
            <a:ext cx="1241734" cy="108000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8"/>
          <a:stretch/>
        </p:blipFill>
        <p:spPr>
          <a:xfrm>
            <a:off x="6683359" y="5733376"/>
            <a:ext cx="1201009" cy="10800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1" b="18802"/>
          <a:stretch/>
        </p:blipFill>
        <p:spPr>
          <a:xfrm>
            <a:off x="15283" y="5722200"/>
            <a:ext cx="1314274" cy="108000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722585"/>
            <a:ext cx="1646289" cy="10800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4406" r="52413" b="50000"/>
          <a:stretch/>
        </p:blipFill>
        <p:spPr>
          <a:xfrm>
            <a:off x="1331640" y="5722585"/>
            <a:ext cx="1752710" cy="108000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443" r="5328" b="15402"/>
          <a:stretch/>
        </p:blipFill>
        <p:spPr>
          <a:xfrm>
            <a:off x="3003209" y="5722585"/>
            <a:ext cx="1424775" cy="1080000"/>
          </a:xfrm>
          <a:prstGeom prst="rect">
            <a:avLst/>
          </a:prstGeom>
        </p:spPr>
      </p:pic>
      <p:pic>
        <p:nvPicPr>
          <p:cNvPr id="37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61897"/>
            <a:ext cx="118911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그림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>
            <a:fillRect/>
          </a:stretch>
        </p:blipFill>
        <p:spPr bwMode="auto">
          <a:xfrm>
            <a:off x="683568" y="1891374"/>
            <a:ext cx="1800000" cy="11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그림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17220"/>
          <a:stretch>
            <a:fillRect/>
          </a:stretch>
        </p:blipFill>
        <p:spPr bwMode="auto">
          <a:xfrm>
            <a:off x="3132040" y="1880909"/>
            <a:ext cx="1800000" cy="11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그림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b="20079"/>
          <a:stretch>
            <a:fillRect/>
          </a:stretch>
        </p:blipFill>
        <p:spPr bwMode="auto">
          <a:xfrm>
            <a:off x="3118742" y="3763930"/>
            <a:ext cx="1800000" cy="12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그림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1800000" cy="12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D:\GIST\Home Page\Equipment Pictures\실험실 기구\IMG_282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6807"/>
            <a:ext cx="1800000" cy="141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744046" y="3101277"/>
            <a:ext cx="1679044" cy="24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1% Micro-detergent bath</a:t>
            </a:r>
            <a:endParaRPr lang="ko-KR" altLang="en-US" sz="10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3190463" y="3024320"/>
            <a:ext cx="1656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1000" b="1" dirty="0" smtClean="0">
                <a:solidFill>
                  <a:schemeClr val="tx1"/>
                </a:solidFill>
                <a:latin typeface="굴림" pitchFamily="50" charset="-127"/>
              </a:rPr>
              <a:t>20</a:t>
            </a:r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% HCl </a:t>
            </a:r>
            <a:r>
              <a:rPr lang="en-US" altLang="ko-KR" sz="1000" b="1" dirty="0" smtClean="0">
                <a:solidFill>
                  <a:schemeClr val="tx1"/>
                </a:solidFill>
                <a:latin typeface="굴림" pitchFamily="50" charset="-127"/>
              </a:rPr>
              <a:t>bath</a:t>
            </a:r>
          </a:p>
          <a:p>
            <a:pPr algn="ctr" eaLnBrk="1" latinLnBrk="0" hangingPunct="1"/>
            <a:r>
              <a:rPr lang="en-US" altLang="ko-KR" sz="1000" b="1" dirty="0" smtClean="0">
                <a:solidFill>
                  <a:schemeClr val="tx1"/>
                </a:solidFill>
                <a:latin typeface="굴림" pitchFamily="50" charset="-127"/>
              </a:rPr>
              <a:t>(60</a:t>
            </a:r>
            <a:r>
              <a:rPr lang="en-US" altLang="ko-KR" sz="1000" b="1" baseline="30000" dirty="0" smtClean="0">
                <a:solidFill>
                  <a:schemeClr val="tx1"/>
                </a:solidFill>
                <a:latin typeface="굴림" pitchFamily="50" charset="-127"/>
              </a:rPr>
              <a:t>o</a:t>
            </a:r>
            <a:r>
              <a:rPr lang="en-US" altLang="ko-KR" sz="1000" b="1" dirty="0" smtClean="0">
                <a:solidFill>
                  <a:schemeClr val="tx1"/>
                </a:solidFill>
                <a:latin typeface="굴림" pitchFamily="50" charset="-127"/>
              </a:rPr>
              <a:t>C </a:t>
            </a:r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or room temp)</a:t>
            </a:r>
            <a:endParaRPr lang="ko-KR" altLang="en-US" sz="10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5" name="TextBox 16"/>
          <p:cNvSpPr txBox="1">
            <a:spLocks noChangeArrowheads="1"/>
          </p:cNvSpPr>
          <p:nvPr/>
        </p:nvSpPr>
        <p:spPr bwMode="auto">
          <a:xfrm>
            <a:off x="3092153" y="5223055"/>
            <a:ext cx="1853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Keep in double zipper bags</a:t>
            </a:r>
            <a:endParaRPr lang="ko-KR" altLang="en-US" sz="10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5595999" y="3101265"/>
            <a:ext cx="17007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1000" b="1" dirty="0" smtClean="0">
                <a:solidFill>
                  <a:schemeClr val="tx1"/>
                </a:solidFill>
                <a:latin typeface="굴림" pitchFamily="50" charset="-127"/>
              </a:rPr>
              <a:t>Preservation w</a:t>
            </a:r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/ 0.4% HCl</a:t>
            </a:r>
            <a:endParaRPr lang="ko-KR" altLang="en-US" sz="10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7" name="TextBox 18"/>
          <p:cNvSpPr txBox="1">
            <a:spLocks noChangeArrowheads="1"/>
          </p:cNvSpPr>
          <p:nvPr/>
        </p:nvSpPr>
        <p:spPr bwMode="auto">
          <a:xfrm>
            <a:off x="5292080" y="5146131"/>
            <a:ext cx="1644608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Niskin and filter</a:t>
            </a:r>
          </a:p>
          <a:p>
            <a:pPr algn="ctr" eaLnBrk="1" latinLnBrk="0" hangingPunct="1"/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cleaning w/ 1% HCl</a:t>
            </a:r>
            <a:endParaRPr lang="ko-KR" altLang="en-US" sz="10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853322" y="5223067"/>
            <a:ext cx="1460493" cy="24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1000" b="1" dirty="0">
                <a:solidFill>
                  <a:schemeClr val="tx1"/>
                </a:solidFill>
                <a:latin typeface="굴림" pitchFamily="50" charset="-127"/>
              </a:rPr>
              <a:t>Bottle blank check</a:t>
            </a:r>
            <a:endParaRPr lang="ko-KR" altLang="en-US" sz="10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cxnSp>
        <p:nvCxnSpPr>
          <p:cNvPr id="50" name="직선 화살표 연결선 49"/>
          <p:cNvCxnSpPr>
            <a:stCxn id="38" idx="3"/>
            <a:endCxn id="39" idx="1"/>
          </p:cNvCxnSpPr>
          <p:nvPr/>
        </p:nvCxnSpPr>
        <p:spPr bwMode="auto">
          <a:xfrm>
            <a:off x="2483568" y="2473054"/>
            <a:ext cx="6484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3" descr="E:\2015\샘사진\sampling\ultra_clea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77" y="5722200"/>
            <a:ext cx="7605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대각선 방향의 모서리가 둥근 사각형 77"/>
          <p:cNvSpPr/>
          <p:nvPr/>
        </p:nvSpPr>
        <p:spPr>
          <a:xfrm>
            <a:off x="251520" y="1268760"/>
            <a:ext cx="2808312" cy="432048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r>
              <a:rPr lang="en-US" altLang="ko-KR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Sampling preparation</a:t>
            </a:r>
            <a:endParaRPr lang="ko-KR" altLang="en-US" b="1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1" name="꺾인 연결선 60"/>
          <p:cNvCxnSpPr>
            <a:stCxn id="41" idx="3"/>
            <a:endCxn id="42" idx="1"/>
          </p:cNvCxnSpPr>
          <p:nvPr/>
        </p:nvCxnSpPr>
        <p:spPr bwMode="auto">
          <a:xfrm flipH="1">
            <a:off x="683568" y="2473053"/>
            <a:ext cx="6624536" cy="1908844"/>
          </a:xfrm>
          <a:prstGeom prst="bentConnector5">
            <a:avLst>
              <a:gd name="adj1" fmla="val -3451"/>
              <a:gd name="adj2" fmla="val 54612"/>
              <a:gd name="adj3" fmla="val 10345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39" idx="3"/>
            <a:endCxn id="41" idx="1"/>
          </p:cNvCxnSpPr>
          <p:nvPr/>
        </p:nvCxnSpPr>
        <p:spPr bwMode="auto">
          <a:xfrm flipV="1">
            <a:off x="4932040" y="2473053"/>
            <a:ext cx="5760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42" idx="3"/>
            <a:endCxn id="40" idx="1"/>
          </p:cNvCxnSpPr>
          <p:nvPr/>
        </p:nvCxnSpPr>
        <p:spPr bwMode="auto">
          <a:xfrm>
            <a:off x="2483568" y="4381897"/>
            <a:ext cx="6351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40" idx="3"/>
            <a:endCxn id="37" idx="1"/>
          </p:cNvCxnSpPr>
          <p:nvPr/>
        </p:nvCxnSpPr>
        <p:spPr bwMode="auto">
          <a:xfrm>
            <a:off x="4918742" y="4381897"/>
            <a:ext cx="5893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113403" y="4150821"/>
            <a:ext cx="1779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Water sampling</a:t>
            </a:r>
          </a:p>
          <a:p>
            <a:r>
              <a:rPr lang="en-US" altLang="ko-KR" dirty="0" smtClean="0"/>
              <a:t>surface 0.5 m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Overall method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57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Overall analytical method</a:t>
            </a:r>
            <a:endParaRPr lang="ko-KR" altLang="en-US" sz="4500" dirty="0"/>
          </a:p>
        </p:txBody>
      </p:sp>
      <p:sp>
        <p:nvSpPr>
          <p:cNvPr id="24" name="AutoShape 258"/>
          <p:cNvSpPr>
            <a:spLocks noChangeArrowheads="1"/>
          </p:cNvSpPr>
          <p:nvPr/>
        </p:nvSpPr>
        <p:spPr bwMode="auto">
          <a:xfrm>
            <a:off x="977550" y="5013344"/>
            <a:ext cx="5034609" cy="151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720000" anchor="ctr"/>
          <a:lstStyle/>
          <a:p>
            <a:pPr marL="355600">
              <a:buFont typeface="Arial" pitchFamily="34" charset="0"/>
              <a:buChar char="•"/>
            </a:pPr>
            <a:endParaRPr lang="ko-KR" altLang="en-US" sz="1400" kern="0" spc="-100" dirty="0">
              <a:solidFill>
                <a:srgbClr val="1F497D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AutoShape 258"/>
          <p:cNvSpPr>
            <a:spLocks noChangeArrowheads="1"/>
          </p:cNvSpPr>
          <p:nvPr/>
        </p:nvSpPr>
        <p:spPr bwMode="auto">
          <a:xfrm>
            <a:off x="978030" y="3212976"/>
            <a:ext cx="5034130" cy="158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720000" anchor="ctr"/>
          <a:lstStyle/>
          <a:p>
            <a:pPr marL="355600">
              <a:buFont typeface="Arial" pitchFamily="34" charset="0"/>
              <a:buChar char="•"/>
            </a:pPr>
            <a:endParaRPr lang="ko-KR" altLang="en-US" sz="1400" kern="0" spc="-100" dirty="0">
              <a:solidFill>
                <a:srgbClr val="1F497D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258"/>
          <p:cNvSpPr>
            <a:spLocks noChangeArrowheads="1"/>
          </p:cNvSpPr>
          <p:nvPr/>
        </p:nvSpPr>
        <p:spPr bwMode="auto">
          <a:xfrm>
            <a:off x="977550" y="1376952"/>
            <a:ext cx="503461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720000" anchor="ctr"/>
          <a:lstStyle/>
          <a:p>
            <a:pPr marL="355600">
              <a:buFont typeface="Arial" pitchFamily="34" charset="0"/>
              <a:buChar char="•"/>
            </a:pPr>
            <a:endParaRPr lang="ko-KR" altLang="en-US" sz="1400" kern="0" spc="-100" dirty="0">
              <a:solidFill>
                <a:srgbClr val="1F497D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9" descr="D:\GIST\Home Page\Equipment Pictures\실험실 기구\IMG_2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96" y="1484784"/>
            <a:ext cx="1547992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619673" y="2596842"/>
            <a:ext cx="2160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BrCl digestion→</a:t>
            </a: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  <a:sym typeface="Wingdings" pitchFamily="2" charset="2"/>
              </a:rPr>
              <a:t>S</a:t>
            </a: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nC</a:t>
            </a:r>
            <a:r>
              <a:rPr lang="en-US" altLang="ko-KR" sz="10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2</a:t>
            </a: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reduction</a:t>
            </a:r>
          </a:p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Hg</a:t>
            </a:r>
            <a:r>
              <a:rPr lang="en-US" altLang="ko-KR" sz="10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0</a:t>
            </a:r>
            <a:r>
              <a:rPr lang="ko-KR" altLang="en-US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on gold traps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9" name="Picture 8" descr="D:\GIST\Home Page\Equipment Pictures\실험실 기구\IMG_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200" y="1484785"/>
            <a:ext cx="155565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707904" y="4437112"/>
            <a:ext cx="2160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GC-CVAFS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4" cstate="print"/>
          <a:srcRect t="19987" r="25000" b="11990"/>
          <a:stretch>
            <a:fillRect/>
          </a:stretch>
        </p:blipFill>
        <p:spPr bwMode="auto">
          <a:xfrm>
            <a:off x="1937439" y="3284984"/>
            <a:ext cx="1524706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200" y="3284984"/>
            <a:ext cx="155565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707904" y="2708920"/>
            <a:ext cx="21602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CVAFS 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9" name="대각선 방향의 모서리가 둥근 사각형 18"/>
          <p:cNvSpPr/>
          <p:nvPr/>
        </p:nvSpPr>
        <p:spPr>
          <a:xfrm>
            <a:off x="251520" y="3429000"/>
            <a:ext cx="1257365" cy="756000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r>
              <a:rPr lang="en-US" altLang="ko-KR" sz="25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MeHg</a:t>
            </a:r>
          </a:p>
          <a:p>
            <a:pPr algn="ctr"/>
            <a:r>
              <a:rPr lang="en-US" altLang="ko-KR" sz="1600" b="1" spc="-100" dirty="0" smtClean="0">
                <a:solidFill>
                  <a:schemeClr val="tx1"/>
                </a:solidFill>
                <a:latin typeface="맑은 고딕" pitchFamily="50" charset="-127"/>
              </a:rPr>
              <a:t>(water)</a:t>
            </a:r>
            <a:endParaRPr lang="ko-KR" altLang="en-US" sz="1600" b="1" spc="-1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20" name="대각선 방향의 모서리가 둥근 사각형 19"/>
          <p:cNvSpPr/>
          <p:nvPr/>
        </p:nvSpPr>
        <p:spPr>
          <a:xfrm>
            <a:off x="257470" y="1664888"/>
            <a:ext cx="1224135" cy="756000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r>
              <a:rPr lang="en-US" altLang="ko-KR" sz="25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THg</a:t>
            </a:r>
          </a:p>
          <a:p>
            <a:pPr algn="ctr" latinLnBrk="1"/>
            <a:r>
              <a:rPr lang="en-US" altLang="ko-KR" sz="16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(water)</a:t>
            </a:r>
            <a:endParaRPr lang="ko-KR" altLang="en-US" sz="1600" b="1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5328" y="5085184"/>
            <a:ext cx="1388929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7" cstate="print"/>
          <a:srcRect t="31743"/>
          <a:stretch>
            <a:fillRect/>
          </a:stretch>
        </p:blipFill>
        <p:spPr bwMode="auto">
          <a:xfrm>
            <a:off x="4092602" y="5085184"/>
            <a:ext cx="1390846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대각선 방향의 모서리가 둥근 사각형 30"/>
          <p:cNvSpPr/>
          <p:nvPr/>
        </p:nvSpPr>
        <p:spPr>
          <a:xfrm>
            <a:off x="251520" y="5229368"/>
            <a:ext cx="1257365" cy="756000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r>
              <a:rPr lang="en-US" altLang="ko-KR" sz="2500" b="1" spc="-1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</a:t>
            </a:r>
            <a:r>
              <a:rPr lang="en-US" altLang="ko-KR" sz="25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Hg</a:t>
            </a:r>
          </a:p>
          <a:p>
            <a:pPr algn="ctr"/>
            <a:r>
              <a:rPr lang="en-US" altLang="ko-KR" sz="1600" b="1" spc="-100" dirty="0" smtClean="0">
                <a:solidFill>
                  <a:schemeClr val="tx1"/>
                </a:solidFill>
                <a:latin typeface="맑은 고딕" pitchFamily="50" charset="-127"/>
              </a:rPr>
              <a:t>(fish)</a:t>
            </a:r>
            <a:endParaRPr lang="ko-KR" altLang="en-US" sz="1600" b="1" spc="-1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35" name="직사각형 34"/>
          <p:cNvSpPr>
            <a:spLocks noChangeArrowheads="1"/>
          </p:cNvSpPr>
          <p:nvPr/>
        </p:nvSpPr>
        <p:spPr bwMode="auto">
          <a:xfrm>
            <a:off x="1619673" y="4365104"/>
            <a:ext cx="2160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Distillation→</a:t>
            </a: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  <a:sym typeface="Wingdings" pitchFamily="2" charset="2"/>
              </a:rPr>
              <a:t>Ethylation</a:t>
            </a:r>
            <a:endParaRPr lang="en-US" altLang="ko-KR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Ethyl-methyl Hg</a:t>
            </a:r>
            <a:r>
              <a:rPr lang="ko-KR" altLang="en-US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on Tenax trap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4" name="직사각형 73"/>
          <p:cNvSpPr>
            <a:spLocks noChangeArrowheads="1"/>
          </p:cNvSpPr>
          <p:nvPr/>
        </p:nvSpPr>
        <p:spPr bwMode="auto">
          <a:xfrm>
            <a:off x="3707904" y="6207283"/>
            <a:ext cx="21602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DMA 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5" name="직사각형 74"/>
          <p:cNvSpPr>
            <a:spLocks noChangeArrowheads="1"/>
          </p:cNvSpPr>
          <p:nvPr/>
        </p:nvSpPr>
        <p:spPr bwMode="auto">
          <a:xfrm>
            <a:off x="1619673" y="6207283"/>
            <a:ext cx="21602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Lyophilization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228184" y="1376952"/>
            <a:ext cx="2664296" cy="51483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://www.duran-group.com/typo3temp/pics/00c203a7b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31" y="3068960"/>
            <a:ext cx="952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u-cottbus.de/zal/zal/prakt/allflu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180467"/>
            <a:ext cx="1147904" cy="12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si probe manual에 대한 이미지 검색결과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33" y="1628800"/>
            <a:ext cx="136207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C analyzer / TN / forensics / bench-top iso TOC cube Elementa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79" b="97379" l="10000" r="90000">
                        <a14:foregroundMark x1="34400" y1="22782" x2="55400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99" y="4739957"/>
            <a:ext cx="1406401" cy="13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tsinghua.edu.cn/publish/anacen/2433/20101226125200539651708/Ion%20chromatography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7" y="4982979"/>
            <a:ext cx="140503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직사각형 53"/>
          <p:cNvSpPr>
            <a:spLocks noChangeArrowheads="1"/>
          </p:cNvSpPr>
          <p:nvPr/>
        </p:nvSpPr>
        <p:spPr bwMode="auto">
          <a:xfrm>
            <a:off x="6882332" y="2671493"/>
            <a:ext cx="13350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Temp., Cond., pH 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5" name="직사각형 54"/>
          <p:cNvSpPr>
            <a:spLocks noChangeArrowheads="1"/>
          </p:cNvSpPr>
          <p:nvPr/>
        </p:nvSpPr>
        <p:spPr bwMode="auto">
          <a:xfrm>
            <a:off x="6444208" y="6135107"/>
            <a:ext cx="13350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Nutrient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6" name="직사각형 55"/>
          <p:cNvSpPr>
            <a:spLocks noChangeArrowheads="1"/>
          </p:cNvSpPr>
          <p:nvPr/>
        </p:nvSpPr>
        <p:spPr bwMode="auto">
          <a:xfrm>
            <a:off x="8028383" y="6135107"/>
            <a:ext cx="7920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DOC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7" name="직사각형 56"/>
          <p:cNvSpPr>
            <a:spLocks noChangeArrowheads="1"/>
          </p:cNvSpPr>
          <p:nvPr/>
        </p:nvSpPr>
        <p:spPr bwMode="auto">
          <a:xfrm>
            <a:off x="7884368" y="4531395"/>
            <a:ext cx="7920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SPM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8" name="직사각형 57"/>
          <p:cNvSpPr>
            <a:spLocks noChangeArrowheads="1"/>
          </p:cNvSpPr>
          <p:nvPr/>
        </p:nvSpPr>
        <p:spPr bwMode="auto">
          <a:xfrm>
            <a:off x="6372201" y="4550931"/>
            <a:ext cx="11479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Chlorophyll-a</a:t>
            </a:r>
            <a:endParaRPr lang="en-US" altLang="ko-K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Overall method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708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Mercury cycle in lake ecosystem</a:t>
            </a:r>
            <a:endParaRPr lang="ko-KR" altLang="en-US" sz="45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interest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46856" y="1484784"/>
            <a:ext cx="8229600" cy="5040560"/>
          </a:xfrm>
          <a:prstGeom prst="rect">
            <a:avLst/>
          </a:prstGeom>
          <a:noFill/>
          <a:ln w="25400" cap="flat" cmpd="sng" algn="ctr">
            <a:solidFill>
              <a:srgbClr val="00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HY신명조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2293"/>
            <a:ext cx="8208912" cy="477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What is SOM, PCA, and MRA?</a:t>
            </a:r>
            <a:endParaRPr lang="ko-KR" altLang="en-US" sz="4500" dirty="0"/>
          </a:p>
        </p:txBody>
      </p:sp>
      <p:sp>
        <p:nvSpPr>
          <p:cNvPr id="22" name="직사각형 21"/>
          <p:cNvSpPr/>
          <p:nvPr/>
        </p:nvSpPr>
        <p:spPr>
          <a:xfrm>
            <a:off x="4976246" y="4551511"/>
            <a:ext cx="3899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400" dirty="0" smtClean="0"/>
              <a:t>PCA</a:t>
            </a:r>
            <a:endParaRPr lang="ko-KR" altLang="en-US" sz="2400" dirty="0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4894629" y="1422628"/>
            <a:ext cx="3941638" cy="3087497"/>
          </a:xfrm>
          <a:prstGeom prst="roundRect">
            <a:avLst>
              <a:gd name="adj" fmla="val 175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atinLnBrk="1">
              <a:defRPr/>
            </a:pPr>
            <a:endParaRPr lang="ko-KR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52730" y="4214153"/>
            <a:ext cx="22175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500" dirty="0" smtClean="0">
                <a:solidFill>
                  <a:srgbClr val="002060"/>
                </a:solidFill>
              </a:rPr>
              <a:t>Principal component </a:t>
            </a:r>
            <a:r>
              <a:rPr lang="en-US" altLang="ko-KR" sz="1500" dirty="0">
                <a:solidFill>
                  <a:srgbClr val="002060"/>
                </a:solidFill>
              </a:rPr>
              <a:t>2</a:t>
            </a:r>
            <a:r>
              <a:rPr lang="en-US" altLang="ko-KR" sz="1500" dirty="0" smtClean="0">
                <a:solidFill>
                  <a:srgbClr val="002060"/>
                </a:solidFill>
              </a:rPr>
              <a:t> </a:t>
            </a:r>
            <a:endParaRPr lang="ko-KR" altLang="en-US" sz="1500" dirty="0">
              <a:solidFill>
                <a:srgbClr val="00206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510561" y="3757620"/>
            <a:ext cx="22175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500" dirty="0" smtClean="0">
                <a:solidFill>
                  <a:srgbClr val="002060"/>
                </a:solidFill>
              </a:rPr>
              <a:t>Principal component 1</a:t>
            </a:r>
            <a:endParaRPr lang="ko-KR" altLang="en-US" sz="1500" dirty="0">
              <a:solidFill>
                <a:srgbClr val="00206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017721" y="1498131"/>
            <a:ext cx="1492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500" dirty="0" smtClean="0"/>
              <a:t>Dimensionality reduction</a:t>
            </a:r>
            <a:endParaRPr lang="ko-KR" altLang="en-US" sz="1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16" y="1556792"/>
            <a:ext cx="524986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02275" y="4551511"/>
            <a:ext cx="3191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400" dirty="0" smtClean="0"/>
              <a:t>SOM</a:t>
            </a:r>
            <a:endParaRPr lang="ko-KR" altLang="en-US" sz="2400" dirty="0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237393" y="1431420"/>
            <a:ext cx="3921370" cy="3087497"/>
          </a:xfrm>
          <a:prstGeom prst="roundRect">
            <a:avLst>
              <a:gd name="adj" fmla="val 175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>
              <a:defRPr/>
            </a:pPr>
            <a:endParaRPr lang="ko-KR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55931" y="1613548"/>
            <a:ext cx="11087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500" dirty="0" smtClean="0"/>
              <a:t>Clustering</a:t>
            </a:r>
            <a:endParaRPr lang="ko-KR" altLang="en-US" sz="1500" dirty="0"/>
          </a:p>
        </p:txBody>
      </p:sp>
      <p:pic>
        <p:nvPicPr>
          <p:cNvPr id="36" name="Picture 2" descr="http://pythonhosted.org/MLZ/_images/schem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2" y="2001922"/>
            <a:ext cx="3581400" cy="22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20</a:t>
            </a:fld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70012" y="5144453"/>
            <a:ext cx="9038492" cy="1308883"/>
            <a:chOff x="105508" y="1307784"/>
            <a:chExt cx="9038492" cy="1308883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105508" y="1307784"/>
              <a:ext cx="8932983" cy="1308883"/>
            </a:xfrm>
            <a:prstGeom prst="roundRect">
              <a:avLst>
                <a:gd name="adj" fmla="val 175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atinLnBrk="1">
                <a:defRPr/>
              </a:pPr>
              <a:endParaRPr lang="ko-KR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93431" y="1385125"/>
              <a:ext cx="895056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à"/>
              </a:pPr>
              <a:r>
                <a:rPr lang="en-US" altLang="ko-KR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In the successful SOM and PCA</a:t>
              </a:r>
            </a:p>
            <a:p>
              <a:pPr marL="273050"/>
              <a:r>
                <a:rPr lang="en-US" altLang="ko-KR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Use factors obtained form PCA as independent variables in the multiple regression analysis  (MRA)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8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708000" cy="28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4" y="3982795"/>
            <a:ext cx="3960000" cy="28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Physical characteristics</a:t>
            </a:r>
            <a:endParaRPr lang="ko-KR" altLang="en-US" sz="45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60000" cy="26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64" y="1340769"/>
            <a:ext cx="3960000" cy="258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3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Chemical characteristics</a:t>
            </a:r>
            <a:endParaRPr lang="ko-KR" altLang="en-US" sz="4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20000" cy="312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0186"/>
            <a:ext cx="4320000" cy="32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40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" y="3940421"/>
            <a:ext cx="3600000" cy="29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817"/>
            <a:ext cx="3600000" cy="288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00000" cy="28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Hg species distribution</a:t>
            </a:r>
            <a:endParaRPr lang="ko-KR" altLang="en-US" sz="45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72000" y="4653136"/>
            <a:ext cx="4320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Water quality criteria for wildlife (</a:t>
            </a:r>
            <a:r>
              <a:rPr lang="en-US" altLang="ko-KR" sz="1800" dirty="0">
                <a:solidFill>
                  <a:srgbClr val="0070C0"/>
                </a:solidFill>
                <a:latin typeface="Cambria Math" pitchFamily="18" charset="0"/>
              </a:rPr>
              <a:t>US EPA) </a:t>
            </a:r>
            <a:endParaRPr lang="en-US" altLang="ko-KR" sz="1800" dirty="0" smtClean="0">
              <a:solidFill>
                <a:srgbClr val="0070C0"/>
              </a:solidFill>
              <a:latin typeface="Cambria Math" pitchFamily="18" charset="0"/>
            </a:endParaRPr>
          </a:p>
          <a:p>
            <a:pPr eaLnBrk="1" hangingPunct="1">
              <a:defRPr/>
            </a:pP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UHg</a:t>
            </a:r>
            <a:r>
              <a:rPr lang="ko-KR" altLang="en-US" sz="1800" dirty="0" smtClean="0">
                <a:solidFill>
                  <a:srgbClr val="0070C0"/>
                </a:solidFill>
                <a:latin typeface="Cambria Math" pitchFamily="18" charset="0"/>
              </a:rPr>
              <a:t>  </a:t>
            </a: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1.3 </a:t>
            </a:r>
            <a:r>
              <a:rPr lang="en-US" altLang="ko-KR" sz="1800" dirty="0" err="1" smtClean="0">
                <a:solidFill>
                  <a:srgbClr val="0070C0"/>
                </a:solidFill>
                <a:latin typeface="Cambria Math" pitchFamily="18" charset="0"/>
              </a:rPr>
              <a:t>ng</a:t>
            </a: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 L</a:t>
            </a:r>
            <a:r>
              <a:rPr lang="en-US" altLang="ko-KR" sz="1800" baseline="30000" dirty="0" smtClean="0">
                <a:solidFill>
                  <a:srgbClr val="0070C0"/>
                </a:solidFill>
                <a:latin typeface="Cambria Math" pitchFamily="18" charset="0"/>
              </a:rPr>
              <a:t>-1</a:t>
            </a:r>
            <a:endParaRPr lang="en-US" altLang="ko-KR" sz="1800" dirty="0" smtClean="0">
              <a:solidFill>
                <a:srgbClr val="0070C0"/>
              </a:solidFill>
              <a:latin typeface="Cambria Math" pitchFamily="18" charset="0"/>
            </a:endParaRPr>
          </a:p>
          <a:p>
            <a:pPr eaLnBrk="1" hangingPunct="1">
              <a:defRPr/>
            </a:pP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DHg</a:t>
            </a:r>
            <a:r>
              <a:rPr lang="ko-KR" altLang="en-US" sz="1800" dirty="0" smtClean="0">
                <a:solidFill>
                  <a:srgbClr val="0070C0"/>
                </a:solidFill>
                <a:latin typeface="Cambria Math" pitchFamily="18" charset="0"/>
              </a:rPr>
              <a:t> </a:t>
            </a: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0.6 </a:t>
            </a:r>
            <a:r>
              <a:rPr lang="en-US" altLang="ko-KR" sz="1800" dirty="0" err="1">
                <a:solidFill>
                  <a:srgbClr val="0070C0"/>
                </a:solidFill>
                <a:latin typeface="Cambria Math" pitchFamily="18" charset="0"/>
              </a:rPr>
              <a:t>ng</a:t>
            </a:r>
            <a:r>
              <a:rPr lang="en-US" altLang="ko-KR" sz="1800" dirty="0">
                <a:solidFill>
                  <a:srgbClr val="0070C0"/>
                </a:solidFill>
                <a:latin typeface="Cambria Math" pitchFamily="18" charset="0"/>
              </a:rPr>
              <a:t> </a:t>
            </a: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L</a:t>
            </a:r>
            <a:r>
              <a:rPr lang="en-US" altLang="ko-KR" sz="1800" baseline="30000" dirty="0" smtClean="0">
                <a:solidFill>
                  <a:srgbClr val="0070C0"/>
                </a:solidFill>
                <a:latin typeface="Cambria Math" pitchFamily="18" charset="0"/>
              </a:rPr>
              <a:t>-1</a:t>
            </a:r>
            <a:endParaRPr lang="en-US" altLang="ko-KR" sz="1800" dirty="0">
              <a:solidFill>
                <a:srgbClr val="0070C0"/>
              </a:solidFill>
              <a:latin typeface="Cambria Math" pitchFamily="18" charset="0"/>
            </a:endParaRPr>
          </a:p>
          <a:p>
            <a:pPr eaLnBrk="1" hangingPunct="1">
              <a:defRPr/>
            </a:pP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UMMHg</a:t>
            </a:r>
            <a:r>
              <a:rPr lang="ko-KR" altLang="en-US" sz="1800" dirty="0" smtClean="0">
                <a:solidFill>
                  <a:srgbClr val="0070C0"/>
                </a:solidFill>
                <a:latin typeface="Cambria Math" pitchFamily="18" charset="0"/>
              </a:rPr>
              <a:t>  </a:t>
            </a:r>
            <a:r>
              <a:rPr lang="en-US" altLang="ko-KR" sz="1800" dirty="0" smtClean="0">
                <a:solidFill>
                  <a:srgbClr val="0070C0"/>
                </a:solidFill>
                <a:latin typeface="Cambria Math" pitchFamily="18" charset="0"/>
              </a:rPr>
              <a:t>50 pg L</a:t>
            </a:r>
            <a:r>
              <a:rPr lang="en-US" altLang="ko-KR" sz="1800" baseline="30000" dirty="0" smtClean="0">
                <a:solidFill>
                  <a:srgbClr val="0070C0"/>
                </a:solidFill>
                <a:latin typeface="Cambria Math" pitchFamily="18" charset="0"/>
              </a:rPr>
              <a:t>-1</a:t>
            </a:r>
            <a:endParaRPr lang="en-US" altLang="ko-KR" sz="1800" dirty="0">
              <a:solidFill>
                <a:srgbClr val="0070C0"/>
              </a:solidFill>
              <a:latin typeface="Cambria Math" pitchFamily="18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223849" y="1960275"/>
            <a:ext cx="1944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197353" y="2857467"/>
            <a:ext cx="28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580112" y="2944400"/>
            <a:ext cx="2772000" cy="0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20765"/>
              </p:ext>
            </p:extLst>
          </p:nvPr>
        </p:nvGraphicFramePr>
        <p:xfrm>
          <a:off x="107504" y="1988865"/>
          <a:ext cx="8891593" cy="43204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35658"/>
                <a:gridCol w="611995"/>
                <a:gridCol w="611995"/>
                <a:gridCol w="611995"/>
                <a:gridCol w="611995"/>
                <a:gridCol w="611995"/>
                <a:gridCol w="611995"/>
                <a:gridCol w="611995"/>
                <a:gridCol w="611995"/>
                <a:gridCol w="611995"/>
                <a:gridCol w="611995"/>
                <a:gridCol w="611995"/>
                <a:gridCol w="611995"/>
                <a:gridCol w="611995"/>
              </a:tblGrid>
              <a:tr h="598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　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rain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res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basin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lake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depth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temp.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cond.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pH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SPM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Chl-a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SO</a:t>
                      </a:r>
                      <a:r>
                        <a:rPr kumimoji="0" lang="en-US" altLang="ko-KR" sz="16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kumimoji="0" lang="en-US" altLang="ko-KR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NO</a:t>
                      </a:r>
                      <a:r>
                        <a:rPr kumimoji="0" lang="en-US" altLang="ko-KR" sz="16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endParaRPr kumimoji="0" lang="en-US" altLang="ko-KR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DOC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</a:tr>
              <a:tr h="5627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UHg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.47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-.27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-.32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.40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-.02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.28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-.34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.29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</a:tr>
              <a:tr h="5627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DHg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.64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.61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-.38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-.27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-.43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-.24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-.01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-.01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-.05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-.14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-.18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</a:tr>
              <a:tr h="5627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UMMHg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.32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.37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-.33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-.35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-.53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.38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.45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.38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.77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.74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.54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-.31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.60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27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DMMHg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.50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.73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-.21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-.34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-.07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-.24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</a:tr>
              <a:tr h="5627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%UMMHg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-.25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-.34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.28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.52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.34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.69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.71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.55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-.34</a:t>
                      </a:r>
                      <a:r>
                        <a:rPr kumimoji="0" lang="en-US" altLang="ko-K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**</a:t>
                      </a:r>
                      <a:endParaRPr kumimoji="0" lang="en-US" altLang="ko-K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.50</a:t>
                      </a: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**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4625" marR="4625" marT="4624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27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%DMMHg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.08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-.04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.16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.20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.02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-.23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.15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4625" marR="4625" marT="4624" marB="0" anchor="ctr" horzOverflow="overflow"/>
                </a:tc>
              </a:tr>
              <a:tr h="344920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P-values for correlations are indicated by asterisks: * p &lt; 0.05, ** p &lt; 0.01.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4625" marR="4625" marT="4624" marB="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57200" y="260648"/>
            <a:ext cx="8229600" cy="990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500" dirty="0" smtClean="0"/>
              <a:t>Pearson’s correlation</a:t>
            </a:r>
            <a:endParaRPr lang="ko-KR" alt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993502"/>
            <a:ext cx="2103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0.1 - 0.3: weak</a:t>
            </a:r>
          </a:p>
          <a:p>
            <a:r>
              <a:rPr lang="en-US" altLang="ko-KR" dirty="0" smtClean="0"/>
              <a:t>0.3 - 0.7: moderate</a:t>
            </a:r>
          </a:p>
          <a:p>
            <a:r>
              <a:rPr lang="en-US" altLang="ko-KR" dirty="0" smtClean="0"/>
              <a:t>0.7 – 1.0: strong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69281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r&gt;0.5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9461" y="1268760"/>
            <a:ext cx="24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Correlation coefficient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5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06032"/>
            <a:ext cx="7930660" cy="368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Depth profiles</a:t>
            </a:r>
            <a:endParaRPr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3391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Overall objectives</a:t>
            </a:r>
            <a:endParaRPr lang="ko-KR" altLang="en-US"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Objectives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865067"/>
            <a:ext cx="8640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 the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biogeochemical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predict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distribution in lake ecosystems</a:t>
            </a:r>
          </a:p>
          <a:p>
            <a:pPr marL="342900" indent="-342900">
              <a:buAutoNum type="arabicParenR"/>
            </a:pPr>
            <a:endParaRPr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investigate how the composition of dissolved organic matter (DOM) 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affects the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distribution in lake ecosystems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Overall method</a:t>
            </a:r>
            <a:endParaRPr lang="ko-KR" altLang="en-US" sz="45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5"/>
            <a:ext cx="4248472" cy="3996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572000" y="1484784"/>
            <a:ext cx="4464496" cy="518457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Duration: 2013-2015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Samples: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water (81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Study area: 16 reservoirs across Korea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Season: Jun. ~ Oct. (summer ~ fall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Hg </a:t>
            </a:r>
            <a:r>
              <a:rPr lang="en-US" altLang="ko-KR" dirty="0">
                <a:solidFill>
                  <a:schemeClr val="tx1"/>
                </a:solidFill>
              </a:rPr>
              <a:t>and MMHg (unfiltered and filtered </a:t>
            </a:r>
            <a:r>
              <a:rPr lang="en-US" altLang="ko-KR" dirty="0" smtClean="0">
                <a:solidFill>
                  <a:schemeClr val="tx1"/>
                </a:solidFill>
              </a:rPr>
              <a:t>water)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Physical: basin area, surface area, depth, water residence time, land use, rainfall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Chemical: pH, cond., SPM,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chl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-a,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DOM, nutrient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 statistical tools: </a:t>
            </a:r>
          </a:p>
          <a:p>
            <a:pPr marL="273050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Task1 –Pearson’s, PCA, MRA</a:t>
            </a:r>
          </a:p>
          <a:p>
            <a:pPr marL="273050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Task2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en-US" altLang="ko-KR" dirty="0" smtClean="0">
                <a:solidFill>
                  <a:schemeClr val="tx1"/>
                </a:solidFill>
              </a:rPr>
              <a:t>PARAFAC</a:t>
            </a:r>
            <a:endParaRPr lang="en-US" altLang="ko-K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3050"/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Overall method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4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74374"/>
              </p:ext>
            </p:extLst>
          </p:nvPr>
        </p:nvGraphicFramePr>
        <p:xfrm>
          <a:off x="0" y="377281"/>
          <a:ext cx="9144000" cy="64807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15616"/>
                <a:gridCol w="1170384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076496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1076496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kern="1200" dirty="0" err="1" smtClean="0"/>
                        <a:t>Daecheong</a:t>
                      </a:r>
                      <a:endParaRPr kumimoji="0" lang="en-US" altLang="ko-KR" sz="1200" kern="1200" dirty="0" smtClean="0"/>
                    </a:p>
                    <a:p>
                      <a:pPr algn="ctr" latinLnBrk="1"/>
                      <a:r>
                        <a:rPr kumimoji="0" lang="en-US" altLang="ko-KR" sz="1200" kern="1200" dirty="0" smtClean="0"/>
                        <a:t>(1981)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kern="1200" dirty="0" err="1" smtClean="0"/>
                        <a:t>Soyang</a:t>
                      </a:r>
                      <a:endParaRPr kumimoji="0" lang="en-US" altLang="ko-KR" sz="1200" kern="1200" dirty="0" smtClean="0"/>
                    </a:p>
                    <a:p>
                      <a:pPr algn="ctr" latinLnBrk="1"/>
                      <a:r>
                        <a:rPr kumimoji="0" lang="en-US" altLang="ko-KR" sz="1200" kern="1200" dirty="0" smtClean="0"/>
                        <a:t>(1973)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Paro</a:t>
                      </a:r>
                    </a:p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(1944)</a:t>
                      </a:r>
                      <a:endParaRPr lang="ko-KR" sz="12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kern="1200" dirty="0" smtClean="0"/>
                        <a:t>Okjeong</a:t>
                      </a:r>
                    </a:p>
                    <a:p>
                      <a:pPr algn="ctr" latinLnBrk="1"/>
                      <a:r>
                        <a:rPr kumimoji="0" lang="en-US" altLang="ko-KR" sz="1200" kern="1200" dirty="0" smtClean="0"/>
                        <a:t>(1965)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kern="1200" dirty="0" err="1" smtClean="0"/>
                        <a:t>Boryeong</a:t>
                      </a:r>
                      <a:endParaRPr kumimoji="0" lang="en-US" altLang="ko-KR" sz="1200" kern="1200" dirty="0" smtClean="0"/>
                    </a:p>
                    <a:p>
                      <a:pPr algn="ctr" latinLnBrk="1"/>
                      <a:r>
                        <a:rPr kumimoji="0" lang="en-US" altLang="ko-KR" sz="1200" kern="1200" dirty="0" smtClean="0"/>
                        <a:t>(1996)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kern="1200" dirty="0" err="1" smtClean="0"/>
                        <a:t>Togyo</a:t>
                      </a:r>
                      <a:endParaRPr kumimoji="0" lang="en-US" altLang="ko-KR" sz="1200" kern="1200" dirty="0" smtClean="0"/>
                    </a:p>
                    <a:p>
                      <a:pPr algn="ctr" latinLnBrk="1"/>
                      <a:r>
                        <a:rPr kumimoji="0" lang="en-US" altLang="ko-KR" sz="1200" kern="1200" dirty="0" smtClean="0"/>
                        <a:t>(1976)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kern="1200" dirty="0" err="1" smtClean="0"/>
                        <a:t>Buan</a:t>
                      </a:r>
                      <a:endParaRPr kumimoji="0" lang="en-US" altLang="ko-KR" sz="1200" kern="1200" dirty="0" smtClean="0"/>
                    </a:p>
                    <a:p>
                      <a:pPr algn="ctr" latinLnBrk="1"/>
                      <a:r>
                        <a:rPr kumimoji="0" lang="en-US" altLang="ko-KR" sz="1200" kern="1200" dirty="0" smtClean="0"/>
                        <a:t>(1996)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kern="1200" dirty="0" err="1" smtClean="0"/>
                        <a:t>Hoeya</a:t>
                      </a:r>
                      <a:endParaRPr kumimoji="0" lang="en-US" altLang="ko-KR" sz="1200" kern="1200" dirty="0" smtClean="0"/>
                    </a:p>
                    <a:p>
                      <a:pPr algn="ctr" latinLnBrk="1"/>
                      <a:r>
                        <a:rPr kumimoji="0" lang="en-US" altLang="ko-KR" sz="1200" kern="1200" dirty="0" smtClean="0"/>
                        <a:t>(1986)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0982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66%</a:t>
                      </a:r>
                    </a:p>
                    <a:p>
                      <a:pPr algn="ctr" latinLnBrk="1"/>
                      <a:r>
                        <a:rPr lang="en-US" altLang="ko-KR" sz="1200" dirty="0" err="1" smtClean="0"/>
                        <a:t>Agricul</a:t>
                      </a:r>
                      <a:r>
                        <a:rPr lang="en-US" altLang="ko-KR" sz="1200" dirty="0" smtClean="0"/>
                        <a:t>: 15%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Urban:17%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80%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Agricul:4.1%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Urban:14%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79%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Agricul:8.0%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Urban:9.9%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64%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Agricul:13%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Urban:23%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80%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Agricul:11%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Urban:6.6%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42%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Agricul:39%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Urban:15%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89%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Agricul:2.8%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Urban:6.8%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67%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Agricul:19%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Urban:8.7%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10764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0764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Sueo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(1978)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Banwol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(1957)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Baekun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(1967)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Paldang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(1973)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Chungju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(1985)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Angye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(1971)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Seonam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(1962)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Hoengseong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(2000)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0764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87%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Agricul:8.0%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Urban:3.2%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18%</a:t>
                      </a:r>
                    </a:p>
                    <a:p>
                      <a:pPr algn="ctr" latinLnBrk="1"/>
                      <a:r>
                        <a:rPr lang="en-US" altLang="ko-KR" sz="1200" dirty="0" err="1" smtClean="0"/>
                        <a:t>Agricul</a:t>
                      </a:r>
                      <a:r>
                        <a:rPr lang="en-US" altLang="ko-KR" sz="1200" dirty="0" smtClean="0"/>
                        <a:t>:</a:t>
                      </a:r>
                      <a:r>
                        <a:rPr lang="en-US" altLang="ko-KR" sz="1200" baseline="0" dirty="0" smtClean="0"/>
                        <a:t> 43</a:t>
                      </a:r>
                      <a:r>
                        <a:rPr lang="en-US" altLang="ko-KR" sz="1200" dirty="0" smtClean="0"/>
                        <a:t>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</a:t>
                      </a:r>
                      <a:r>
                        <a:rPr lang="en-US" altLang="ko-KR" sz="1200" baseline="0" dirty="0" smtClean="0"/>
                        <a:t> 39</a:t>
                      </a:r>
                      <a:r>
                        <a:rPr lang="en-US" altLang="ko-KR" sz="1200" dirty="0" smtClean="0"/>
                        <a:t>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8.2%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Agricul:86%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Urban:5.3%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25%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Agricul:60%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Urban:15%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10%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Agricul:81%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Urban:9.0%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18%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Agricul:57%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Urban:25%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7.5%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Agricul:53%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Urban:39%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Forest: 12%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Agricul:80%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Urban:8.0%</a:t>
                      </a:r>
                      <a:endParaRPr lang="ko-KR" altLang="en-US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그림 6" descr="http://www.wamis.go.kr/WKD/images/damimg/%eb%8c%80%ec%b2%ad%eb%8c%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76"/>
            <a:ext cx="1187624" cy="107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http://www.gynet.co.kr/news/photo/200611/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118762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http://www.wamis.go.kr/WKD/images/damimg/%ec%86%8c%ec%96%91%ea%b0%95%eb%8c%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689"/>
            <a:ext cx="1368000" cy="10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 descr="http://www.kncold.or.kr/ds_imgs/sub02/dam41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7273" r="3981" b="7273"/>
          <a:stretch/>
        </p:blipFill>
        <p:spPr bwMode="auto">
          <a:xfrm>
            <a:off x="2267744" y="399454"/>
            <a:ext cx="1368000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그림 10" descr="http://www.wamis.go.kr/WKD/images/damimg/%ec%84%ac%ec%a7%84%ea%b0%95%eb%8c%9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7864"/>
            <a:ext cx="1368000" cy="108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그림 11" descr="http://www.wamis.go.kr/WKD/images/damimg/%eb%b3%b4%eb%a0%b9%eb%8c%9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657"/>
            <a:ext cx="1368000" cy="10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 descr="http://www.kado.net/news/photo/201109/531500_180842_595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9454"/>
            <a:ext cx="13680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 descr="http://www.wamis.go.kr/WKD/images/damimg/%eb%b6%80%ec%95%88%eb%8c%9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4245"/>
            <a:ext cx="1368000" cy="109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그림 14" descr="http://news.chosun.com/site/data/img_dir/2008/01/18/2008011800030_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7"/>
          <a:stretch>
            <a:fillRect/>
          </a:stretch>
        </p:blipFill>
        <p:spPr bwMode="auto">
          <a:xfrm>
            <a:off x="8028384" y="408775"/>
            <a:ext cx="115580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6"/>
          <a:stretch/>
        </p:blipFill>
        <p:spPr>
          <a:xfrm>
            <a:off x="3233737" y="3645084"/>
            <a:ext cx="1338263" cy="10800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2"/>
          <a:stretch/>
        </p:blipFill>
        <p:spPr>
          <a:xfrm>
            <a:off x="4539596" y="3645084"/>
            <a:ext cx="1112524" cy="10800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6219" r="12201" b="12056"/>
          <a:stretch/>
        </p:blipFill>
        <p:spPr>
          <a:xfrm>
            <a:off x="5634482" y="3645084"/>
            <a:ext cx="1245366" cy="10800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0"/>
          <a:stretch/>
        </p:blipFill>
        <p:spPr>
          <a:xfrm>
            <a:off x="7956376" y="3645084"/>
            <a:ext cx="1183678" cy="1080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6"/>
          <a:stretch/>
        </p:blipFill>
        <p:spPr>
          <a:xfrm>
            <a:off x="2174506" y="3645084"/>
            <a:ext cx="1245366" cy="10800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34486"/>
          <a:stretch/>
        </p:blipFill>
        <p:spPr>
          <a:xfrm>
            <a:off x="1115615" y="3645084"/>
            <a:ext cx="1152129" cy="10800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r="15645"/>
          <a:stretch/>
        </p:blipFill>
        <p:spPr>
          <a:xfrm>
            <a:off x="6894003" y="3645084"/>
            <a:ext cx="1152129" cy="108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Overall method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2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7924800" y="6284342"/>
            <a:ext cx="762000" cy="365125"/>
          </a:xfrm>
        </p:spPr>
        <p:txBody>
          <a:bodyPr/>
          <a:lstStyle/>
          <a:p>
            <a:fld id="{38658D4A-C2D8-41CE-801A-056C3993FA48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Statistical tools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7" name="다이어그램 36"/>
          <p:cNvGraphicFramePr/>
          <p:nvPr>
            <p:extLst>
              <p:ext uri="{D42A27DB-BD31-4B8C-83A1-F6EECF244321}">
                <p14:modId xmlns:p14="http://schemas.microsoft.com/office/powerpoint/2010/main" val="3541184916"/>
              </p:ext>
            </p:extLst>
          </p:nvPr>
        </p:nvGraphicFramePr>
        <p:xfrm>
          <a:off x="3444552" y="733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69556" y="1340768"/>
            <a:ext cx="2866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ko-KR" sz="1600" dirty="0" smtClean="0"/>
              <a:t>rincipal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ko-KR" sz="1600" dirty="0" smtClean="0"/>
              <a:t>omponent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ko-KR" sz="1600" dirty="0" smtClean="0"/>
              <a:t>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0948" y="3090446"/>
            <a:ext cx="272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ko-KR" sz="1600" dirty="0" smtClean="0"/>
              <a:t>ultiple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ko-KR" sz="1600" dirty="0" smtClean="0"/>
              <a:t>egression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ko-KR" sz="1600" dirty="0" smtClean="0"/>
              <a:t>nalysis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6256246" y="4405560"/>
            <a:ext cx="26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PARAllel</a:t>
            </a:r>
            <a:r>
              <a:rPr lang="en-US" altLang="ko-KR" dirty="0"/>
              <a:t> </a:t>
            </a:r>
            <a:r>
              <a:rPr lang="en-US" altLang="ko-KR" dirty="0" err="1"/>
              <a:t>FACtor</a:t>
            </a:r>
            <a:r>
              <a:rPr lang="en-US" altLang="ko-KR" dirty="0"/>
              <a:t> analysis </a:t>
            </a:r>
            <a:endParaRPr lang="ko-KR" altLang="en-US" dirty="0"/>
          </a:p>
        </p:txBody>
      </p:sp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:p14="http://schemas.microsoft.com/office/powerpoint/2010/main" val="1038997829"/>
              </p:ext>
            </p:extLst>
          </p:nvPr>
        </p:nvGraphicFramePr>
        <p:xfrm>
          <a:off x="683568" y="836712"/>
          <a:ext cx="3672408" cy="547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2" descr="From Database to Data Interpretation Using PARAFA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3486185" cy="16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56186" y="6309320"/>
            <a:ext cx="42740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 smtClean="0">
                <a:latin typeface="Times New Roman"/>
                <a:cs typeface="Times New Roman"/>
              </a:rPr>
              <a:t>*</a:t>
            </a:r>
            <a:r>
              <a:rPr lang="en-US" altLang="ko-KR" sz="1500" dirty="0" smtClean="0"/>
              <a:t>excitation </a:t>
            </a:r>
            <a:r>
              <a:rPr lang="en-US" altLang="ko-KR" sz="1500" dirty="0"/>
              <a:t>emission matrix (EEM) </a:t>
            </a:r>
            <a:r>
              <a:rPr lang="en-US" altLang="ko-KR" sz="1500" dirty="0" smtClean="0"/>
              <a:t>spectroscopy 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984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t>7</a:t>
            </a:fld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17481"/>
              </p:ext>
            </p:extLst>
          </p:nvPr>
        </p:nvGraphicFramePr>
        <p:xfrm>
          <a:off x="323528" y="1233016"/>
          <a:ext cx="8431198" cy="2340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37758"/>
                <a:gridCol w="1232240"/>
                <a:gridCol w="1232240"/>
                <a:gridCol w="1232240"/>
                <a:gridCol w="1232240"/>
                <a:gridCol w="1232240"/>
                <a:gridCol w="1232240"/>
              </a:tblGrid>
              <a:tr h="468000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UHg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DHg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UMMHg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DMMHg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UMMHg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DMMHg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ng</a:t>
                      </a:r>
                      <a:r>
                        <a:rPr lang="en-US" altLang="ko-KR" dirty="0" smtClean="0"/>
                        <a:t>/L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pg</a:t>
                      </a:r>
                      <a:r>
                        <a:rPr lang="en-US" altLang="ko-KR" dirty="0" smtClean="0"/>
                        <a:t>/L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%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AVE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0.41±0.23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0.23±0.10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30±32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11±6.7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9.0±10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6.5±7.4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Min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0.038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0.68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Max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0.55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169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41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49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46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05884"/>
              </p:ext>
            </p:extLst>
          </p:nvPr>
        </p:nvGraphicFramePr>
        <p:xfrm>
          <a:off x="323528" y="3897312"/>
          <a:ext cx="8431198" cy="2340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37758"/>
                <a:gridCol w="1232240"/>
                <a:gridCol w="1232240"/>
                <a:gridCol w="1232240"/>
                <a:gridCol w="1232240"/>
                <a:gridCol w="1232240"/>
                <a:gridCol w="1232240"/>
              </a:tblGrid>
              <a:tr h="468000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pH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SPM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Chl</a:t>
                      </a:r>
                      <a:r>
                        <a:rPr lang="en-US" altLang="ko-KR" dirty="0" smtClean="0"/>
                        <a:t>-a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DOC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SO4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NO3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mg/L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/>
                          <a:cs typeface="Times New Roman"/>
                        </a:rPr>
                        <a:t>µg/L</a:t>
                      </a:r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mg/L</a:t>
                      </a:r>
                      <a:endParaRPr lang="ko-KR" altLang="en-US" dirty="0" smtClean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AVE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7.8±0.68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4.9±8.1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8.9±22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2.3±0.85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14±14</a:t>
                      </a:r>
                      <a:endParaRPr lang="ko-KR" altLang="en-US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4.1±1.7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Min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5.8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0.77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0.088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Max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9.4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52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124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4.8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70</a:t>
                      </a:r>
                      <a:endParaRPr lang="ko-KR" altLang="en-US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Overall result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13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0580"/>
            <a:ext cx="5297637" cy="503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5508104" y="1705090"/>
            <a:ext cx="3384376" cy="388415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1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1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1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400" dirty="0" err="1" smtClean="0"/>
              <a:t>UHg</a:t>
            </a:r>
            <a:r>
              <a:rPr lang="en-US" altLang="ko-KR" sz="1400" dirty="0" smtClean="0"/>
              <a:t>: unfiltered </a:t>
            </a:r>
            <a:r>
              <a:rPr lang="en-US" altLang="ko-KR" sz="1400" dirty="0" err="1" smtClean="0"/>
              <a:t>THg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400" dirty="0" err="1" smtClean="0"/>
              <a:t>DHg</a:t>
            </a:r>
            <a:r>
              <a:rPr lang="en-US" altLang="ko-KR" sz="1400" dirty="0" smtClean="0"/>
              <a:t>: dissolved </a:t>
            </a:r>
            <a:r>
              <a:rPr lang="en-US" altLang="ko-KR" sz="1400" dirty="0" err="1" smtClean="0"/>
              <a:t>THg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/>
              <a:t>UMMHg: unfiltered </a:t>
            </a:r>
            <a:r>
              <a:rPr lang="en-US" altLang="ko-KR" sz="1400" dirty="0" err="1" smtClean="0"/>
              <a:t>MMHg</a:t>
            </a:r>
            <a:r>
              <a:rPr lang="en-US" altLang="ko-KR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/>
              <a:t>DMMHg: </a:t>
            </a:r>
            <a:r>
              <a:rPr lang="en-US" altLang="ko-KR" sz="1400" dirty="0" err="1" smtClean="0"/>
              <a:t>disoolved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MMHg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/>
              <a:t>%UMMHg: UMMHg/</a:t>
            </a:r>
            <a:r>
              <a:rPr lang="en-US" altLang="ko-KR" sz="1400" dirty="0" err="1"/>
              <a:t>U</a:t>
            </a:r>
            <a:r>
              <a:rPr lang="en-US" altLang="ko-KR" sz="1400" dirty="0" err="1" smtClean="0"/>
              <a:t>Hg</a:t>
            </a:r>
            <a:r>
              <a:rPr lang="en-US" altLang="ko-KR" sz="1400" dirty="0" smtClean="0"/>
              <a:t> x 100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/>
              <a:t>%DMMHg</a:t>
            </a:r>
            <a:r>
              <a:rPr lang="en-US" altLang="ko-KR" sz="1400" dirty="0"/>
              <a:t>: </a:t>
            </a:r>
            <a:r>
              <a:rPr lang="en-US" altLang="ko-KR" sz="1400" dirty="0" smtClean="0"/>
              <a:t>DMMHg/</a:t>
            </a:r>
            <a:r>
              <a:rPr lang="en-US" altLang="ko-KR" sz="1400" dirty="0" err="1"/>
              <a:t>D</a:t>
            </a:r>
            <a:r>
              <a:rPr lang="en-US" altLang="ko-KR" sz="1400" dirty="0" err="1" smtClean="0"/>
              <a:t>Hg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x 100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Chl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-a: chlorophyll-a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SPM: suspended particulate matter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DOC: dissolved organic carbon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Rain: rainfall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Residence : residence time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Depth: maximum depth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Lake: reservoir area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Catch: catchment area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PC: principal component</a:t>
            </a:r>
          </a:p>
        </p:txBody>
      </p:sp>
    </p:spTree>
    <p:extLst>
      <p:ext uri="{BB962C8B-B14F-4D97-AF65-F5344CB8AC3E}">
        <p14:creationId xmlns:p14="http://schemas.microsoft.com/office/powerpoint/2010/main" val="16227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90218"/>
              </p:ext>
            </p:extLst>
          </p:nvPr>
        </p:nvGraphicFramePr>
        <p:xfrm>
          <a:off x="971599" y="1251247"/>
          <a:ext cx="7200800" cy="52741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61724"/>
                <a:gridCol w="1714134"/>
                <a:gridCol w="1962471"/>
                <a:gridCol w="1962471"/>
              </a:tblGrid>
              <a:tr h="27813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Rotated principal component matrix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HY그래픽M" pitchFamily="18" charset="-127"/>
                      </a:endParaRPr>
                    </a:p>
                  </a:txBody>
                  <a:tcPr marL="9514" marR="9514" marT="9512" marB="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HY그래픽M" pitchFamily="18" charset="-127"/>
                      </a:endParaRPr>
                    </a:p>
                  </a:txBody>
                  <a:tcPr marL="9514" marR="9514" marT="9512" marB="0" anchor="ctr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　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HY그래픽M" pitchFamily="18" charset="-127"/>
                      </a:endParaRPr>
                    </a:p>
                  </a:txBody>
                  <a:tcPr marL="9514" marR="9514" marT="9512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Factor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HY그래픽M" pitchFamily="18" charset="-127"/>
                      </a:endParaRPr>
                    </a:p>
                  </a:txBody>
                  <a:tcPr marL="9514" marR="9514" marT="9512" marB="0" anchor="b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HY그래픽M" pitchFamily="18" charset="-127"/>
                      </a:endParaRPr>
                    </a:p>
                  </a:txBody>
                  <a:tcPr marL="9514" marR="9514" marT="9512" marB="0" anchor="b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　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HY그래픽M" pitchFamily="18" charset="-127"/>
                      </a:endParaRPr>
                    </a:p>
                  </a:txBody>
                  <a:tcPr marL="9514" marR="9514" marT="951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F1 (algal biomass)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F2 (hydrologic)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F3 (rainfall)</a:t>
                      </a:r>
                      <a:r>
                        <a:rPr kumimoji="0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</a:rPr>
                        <a:t> 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anchor="b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rainfall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0.017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0.029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0.93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residence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-0.12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-0.26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0.83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basin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-0.050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0.85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-0.23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lake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-0.026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0.92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-0.26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depth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-0.41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0.69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-0.52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Temp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0.46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-0.64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-0.25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Cond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0.94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-0.074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-0.13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pH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0.78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0.21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0.18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SPM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0.88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-0.15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0.087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Chla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0.87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-0.15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0.061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SO</a:t>
                      </a:r>
                      <a:r>
                        <a:rPr kumimoji="0" lang="en-US" altLang="ko-KR" sz="16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kumimoji="0" lang="en-US" altLang="ko-KR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0.93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-0.22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-0.024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NO</a:t>
                      </a:r>
                      <a:r>
                        <a:rPr kumimoji="0" lang="en-US" altLang="ko-KR" sz="16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endParaRPr kumimoji="0" lang="en-US" altLang="ko-KR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-0.25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0.29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-0.83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DOC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0.87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-0.37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0.13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2781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Loading (%)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굴림" pitchFamily="50" charset="-127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40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22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</a:tr>
              <a:tr h="5458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The rotation was conducted using the </a:t>
                      </a:r>
                      <a:r>
                        <a:rPr kumimoji="0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Varimax</a:t>
                      </a: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method, with 0.41 Kaiser normalization value.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14" marR="9514" marT="9512" marB="0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굴림" pitchFamily="50" charset="-127"/>
                      </a:endParaRPr>
                    </a:p>
                  </a:txBody>
                  <a:tcPr marL="9514" marR="9514" marT="9512" marB="0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7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Task 1</a:t>
            </a:r>
            <a:endParaRPr lang="ko-KR" altLang="en-US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D4A-C2D8-41CE-801A-056C3993FA48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9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5021</TotalTime>
  <Words>2202</Words>
  <Application>Microsoft Office PowerPoint</Application>
  <PresentationFormat>화면 슬라이드 쇼(4:3)</PresentationFormat>
  <Paragraphs>603</Paragraphs>
  <Slides>25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흐름</vt:lpstr>
      <vt:lpstr>Factors controlling distribution of methylmercury in temperate reservoirs ecosystem in South Korea</vt:lpstr>
      <vt:lpstr>Mercury cycle in lake ecosystem</vt:lpstr>
      <vt:lpstr>Overall objectives</vt:lpstr>
      <vt:lpstr>Overall method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attention</vt:lpstr>
      <vt:lpstr>PowerPoint 프레젠테이션</vt:lpstr>
      <vt:lpstr>Overall analytical method</vt:lpstr>
      <vt:lpstr>Overall analytical method</vt:lpstr>
      <vt:lpstr>What is SOM, PCA, and MRA?</vt:lpstr>
      <vt:lpstr>Physical characteristics</vt:lpstr>
      <vt:lpstr>Chemical characteristics</vt:lpstr>
      <vt:lpstr>Hg species distribution</vt:lpstr>
      <vt:lpstr>PowerPoint 프레젠테이션</vt:lpstr>
      <vt:lpstr>Depth profiles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 behaviors in lake ecosystems in Korea: Factors affecting monomethylmercury production and bioaccumulation</dc:title>
  <dc:creator>user</dc:creator>
  <cp:lastModifiedBy>user</cp:lastModifiedBy>
  <cp:revision>484</cp:revision>
  <dcterms:created xsi:type="dcterms:W3CDTF">2016-05-17T01:03:14Z</dcterms:created>
  <dcterms:modified xsi:type="dcterms:W3CDTF">2018-04-09T04:16:04Z</dcterms:modified>
</cp:coreProperties>
</file>