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8" r:id="rId2"/>
    <p:sldId id="259" r:id="rId3"/>
    <p:sldId id="260" r:id="rId4"/>
    <p:sldId id="293" r:id="rId5"/>
    <p:sldId id="261" r:id="rId6"/>
    <p:sldId id="288" r:id="rId7"/>
    <p:sldId id="263" r:id="rId8"/>
    <p:sldId id="290" r:id="rId9"/>
    <p:sldId id="291" r:id="rId10"/>
    <p:sldId id="292" r:id="rId11"/>
    <p:sldId id="272" r:id="rId12"/>
    <p:sldId id="268" r:id="rId13"/>
    <p:sldId id="269" r:id="rId14"/>
    <p:sldId id="257" r:id="rId15"/>
    <p:sldId id="271" r:id="rId16"/>
    <p:sldId id="270" r:id="rId17"/>
    <p:sldId id="262" r:id="rId18"/>
    <p:sldId id="273" r:id="rId19"/>
    <p:sldId id="274" r:id="rId20"/>
    <p:sldId id="278" r:id="rId21"/>
    <p:sldId id="279" r:id="rId22"/>
    <p:sldId id="280" r:id="rId23"/>
    <p:sldId id="277" r:id="rId24"/>
    <p:sldId id="276" r:id="rId25"/>
    <p:sldId id="275" r:id="rId26"/>
    <p:sldId id="281" r:id="rId27"/>
    <p:sldId id="264" r:id="rId28"/>
    <p:sldId id="294" r:id="rId29"/>
    <p:sldId id="282" r:id="rId30"/>
    <p:sldId id="267" r:id="rId31"/>
    <p:sldId id="286" r:id="rId32"/>
    <p:sldId id="287" r:id="rId33"/>
    <p:sldId id="289" r:id="rId34"/>
    <p:sldId id="265" r:id="rId35"/>
    <p:sldId id="266" r:id="rId36"/>
    <p:sldId id="283" r:id="rId37"/>
    <p:sldId id="285" r:id="rId38"/>
    <p:sldId id="284" r:id="rId39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141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13485-CCAA-724A-95AB-630411A823EB}" type="datetimeFigureOut">
              <a:rPr lang="es-ES" smtClean="0"/>
              <a:t>18/4/18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A4C6B-48C7-F243-9BA9-FA6E417E605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6396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Marine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observing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systems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composed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huge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diversity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sensors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observation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platforms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data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flow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sensor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user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use of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protocols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minimize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effort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new sensor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integration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platforms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improve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discovery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visualization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data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scientific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community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During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webinar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use of OGC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applied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marine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observing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platforms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shown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Examples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include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OGC PUCK,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SensorML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Sensor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Observation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Service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BFEAC-878A-9B40-8499-E7AF3CED8DAC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8117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CE21236-297B-214B-ABBE-85A330B183C0}" type="slidenum">
              <a:rPr lang="ca-ES" sz="1300">
                <a:latin typeface="Times New Roman" charset="0"/>
              </a:rPr>
              <a:pPr/>
              <a:t>2</a:t>
            </a:fld>
            <a:endParaRPr lang="ca-ES" sz="1300">
              <a:latin typeface="Times New Roman" charset="0"/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2213" y="679450"/>
            <a:ext cx="4540250" cy="3405188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1849" y="4359349"/>
            <a:ext cx="5080473" cy="4083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latin typeface="Times New Roman" charset="0"/>
              </a:rPr>
              <a:t>Here we can see some examples of transversal thematic areas and its integration in all the working areas of the university.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Breve </a:t>
            </a:r>
            <a:r>
              <a:rPr lang="es-ES" dirty="0" err="1" smtClean="0"/>
              <a:t>expolicacion</a:t>
            </a:r>
            <a:r>
              <a:rPr lang="es-ES" dirty="0" smtClean="0"/>
              <a:t> del OBSEA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5F107-F943-4B66-8260-C9A6E0462E2F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8184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transfer function of CHB (20dB gain) with Antialiasing filter F</a:t>
            </a:r>
            <a:r>
              <a:rPr lang="it-IT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cutoff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=50kHz.The marker at 5kHz measures 19.69dB gain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transfer function of CHB (20dB gain) with Antialiasing filter F</a:t>
            </a:r>
            <a:r>
              <a:rPr lang="it-IT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cutoff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22.05kHz. The marker at 5kHz measures 19.51dB gain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26CBE-3B18-4CF5-8D50-B96476E2E8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26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transfer function of CHA with selected 40dB gain with Antialiasing filter F</a:t>
            </a:r>
            <a:r>
              <a:rPr lang="it-IT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cutoff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=50kHz.The marker at 5kHz measures 40.52dB gain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transfer function of CHA with selected 40dB gain with Antialiasing filter F</a:t>
            </a:r>
            <a:r>
              <a:rPr lang="it-IT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cutoff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=22.05kHz. The marker at 5kHz measures 40.36dB gain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26CBE-3B18-4CF5-8D50-B96476E2E89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91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transfer function of CHA with selected 60dB gain with Antialiasing filter F</a:t>
            </a:r>
            <a:r>
              <a:rPr lang="it-IT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cutoff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=50kHz. The marker at 5kHz measures 59.90dB gain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transfer function of CHA with selected 60dB gain with Antialiasing filter F</a:t>
            </a:r>
            <a:r>
              <a:rPr lang="it-IT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cutoff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=22.05kHz. The marker at 5kHz measures 59.69dB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26CBE-3B18-4CF5-8D50-B96476E2E8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91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F927072-40A3-D74C-80B3-C59FF54B0206}" type="slidenum">
              <a:rPr lang="en-US">
                <a:latin typeface="Calibri" charset="0"/>
              </a:rPr>
              <a:pPr eaLnBrk="1" hangingPunct="1"/>
              <a:t>28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A4C6B-48C7-F243-9BA9-FA6E417E605B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4694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an</a:t>
            </a:r>
            <a:r>
              <a:rPr lang="es-ES" dirty="0" smtClean="0"/>
              <a:t> </a:t>
            </a:r>
            <a:r>
              <a:rPr lang="es-ES" dirty="0" err="1" smtClean="0"/>
              <a:t>hydrophone</a:t>
            </a:r>
            <a:r>
              <a:rPr lang="es-ES" dirty="0" smtClean="0"/>
              <a:t> </a:t>
            </a:r>
            <a:r>
              <a:rPr lang="es-ES" dirty="0" err="1" smtClean="0"/>
              <a:t>acquiring</a:t>
            </a:r>
            <a:r>
              <a:rPr lang="es-ES" dirty="0" smtClean="0"/>
              <a:t> up </a:t>
            </a:r>
            <a:r>
              <a:rPr lang="es-ES" dirty="0" err="1" smtClean="0"/>
              <a:t>to</a:t>
            </a:r>
            <a:r>
              <a:rPr lang="es-ES" dirty="0" smtClean="0"/>
              <a:t> 96kHz, </a:t>
            </a:r>
            <a:r>
              <a:rPr lang="es-ES" dirty="0" err="1" smtClean="0"/>
              <a:t>we</a:t>
            </a:r>
            <a:r>
              <a:rPr lang="es-ES" dirty="0" smtClean="0"/>
              <a:t> are </a:t>
            </a:r>
            <a:r>
              <a:rPr lang="es-ES" dirty="0" err="1" smtClean="0"/>
              <a:t>integrating</a:t>
            </a:r>
            <a:r>
              <a:rPr lang="es-ES" dirty="0" smtClean="0"/>
              <a:t> </a:t>
            </a:r>
            <a:r>
              <a:rPr lang="es-ES" dirty="0" err="1" smtClean="0"/>
              <a:t>informatin</a:t>
            </a:r>
            <a:r>
              <a:rPr lang="es-ES" dirty="0" smtClean="0"/>
              <a:t> up </a:t>
            </a:r>
            <a:r>
              <a:rPr lang="es-ES" dirty="0" err="1" smtClean="0"/>
              <a:t>to</a:t>
            </a:r>
            <a:r>
              <a:rPr lang="es-ES" dirty="0" smtClean="0"/>
              <a:t> 48kHz.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 smtClean="0"/>
              <a:t>The</a:t>
            </a:r>
            <a:r>
              <a:rPr lang="es-ES" baseline="0" smtClean="0"/>
              <a:t> SPL </a:t>
            </a:r>
            <a:endParaRPr lang="es-ES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2372A-AF86-A949-BCEB-1358C4A3A413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1503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78A18-633D-0A42-BBE4-F696C788E879}" type="datetimeFigureOut">
              <a:rPr lang="es-ES" smtClean="0"/>
              <a:t>18/4/18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41A8-130D-9A4A-A9AA-DD0145F842C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6008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78A18-633D-0A42-BBE4-F696C788E879}" type="datetimeFigureOut">
              <a:rPr lang="es-ES" smtClean="0"/>
              <a:t>18/4/18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41A8-130D-9A4A-A9AA-DD0145F842C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9190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78A18-633D-0A42-BBE4-F696C788E879}" type="datetimeFigureOut">
              <a:rPr lang="es-ES" smtClean="0"/>
              <a:t>18/4/18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41A8-130D-9A4A-A9AA-DD0145F842C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1163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908050"/>
            <a:ext cx="7772400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95288" y="1700213"/>
            <a:ext cx="7848600" cy="4572000"/>
          </a:xfrm>
        </p:spPr>
        <p:txBody>
          <a:bodyPr/>
          <a:lstStyle/>
          <a:p>
            <a:pPr lv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558399936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430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430" cy="4351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651215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624693"/>
            <a:ext cx="7886700" cy="4552270"/>
          </a:xfrm>
        </p:spPr>
        <p:txBody>
          <a:bodyPr/>
          <a:lstStyle/>
          <a:p>
            <a:pPr lvl="0"/>
            <a:r>
              <a:rPr lang="en-GB" noProof="0" dirty="0" err="1" smtClean="0"/>
              <a:t>Textmasterformat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23" y="6261601"/>
            <a:ext cx="424455" cy="55462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027" y="6261602"/>
            <a:ext cx="469446" cy="554621"/>
          </a:xfrm>
          <a:prstGeom prst="rect">
            <a:avLst/>
          </a:prstGeom>
        </p:spPr>
      </p:pic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15/03/2016</a:t>
            </a:r>
            <a:endParaRPr lang="en-GB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Oceanology International 2016 - SWE Workshop</a:t>
            </a:r>
            <a:endParaRPr lang="en-GB" dirty="0" smtClean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7D5BB-AE45-4546-94FC-66494759068B}" type="slidenum">
              <a:rPr lang="en-GB" noProof="0" smtClean="0"/>
              <a:t>‹Nr.›</a:t>
            </a:fld>
            <a:endParaRPr lang="en-GB" noProof="0" dirty="0"/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628650" y="481695"/>
            <a:ext cx="7886700" cy="84908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02817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78A18-633D-0A42-BBE4-F696C788E879}" type="datetimeFigureOut">
              <a:rPr lang="es-ES" smtClean="0"/>
              <a:t>18/4/18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41A8-130D-9A4A-A9AA-DD0145F842C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0739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78A18-633D-0A42-BBE4-F696C788E879}" type="datetimeFigureOut">
              <a:rPr lang="es-ES" smtClean="0"/>
              <a:t>18/4/18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41A8-130D-9A4A-A9AA-DD0145F842C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1657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78A18-633D-0A42-BBE4-F696C788E879}" type="datetimeFigureOut">
              <a:rPr lang="es-ES" smtClean="0"/>
              <a:t>18/4/18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41A8-130D-9A4A-A9AA-DD0145F842C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9356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78A18-633D-0A42-BBE4-F696C788E879}" type="datetimeFigureOut">
              <a:rPr lang="es-ES" smtClean="0"/>
              <a:t>18/4/18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41A8-130D-9A4A-A9AA-DD0145F842C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8570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78A18-633D-0A42-BBE4-F696C788E879}" type="datetimeFigureOut">
              <a:rPr lang="es-ES" smtClean="0"/>
              <a:t>18/4/18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41A8-130D-9A4A-A9AA-DD0145F842C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646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78A18-633D-0A42-BBE4-F696C788E879}" type="datetimeFigureOut">
              <a:rPr lang="es-ES" smtClean="0"/>
              <a:t>18/4/18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41A8-130D-9A4A-A9AA-DD0145F842C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0432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78A18-633D-0A42-BBE4-F696C788E879}" type="datetimeFigureOut">
              <a:rPr lang="es-ES" smtClean="0"/>
              <a:t>18/4/18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41A8-130D-9A4A-A9AA-DD0145F842C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5741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78A18-633D-0A42-BBE4-F696C788E879}" type="datetimeFigureOut">
              <a:rPr lang="es-ES" smtClean="0"/>
              <a:t>18/4/18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41A8-130D-9A4A-A9AA-DD0145F842C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1532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78A18-633D-0A42-BBE4-F696C788E879}" type="datetimeFigureOut">
              <a:rPr lang="es-ES" smtClean="0"/>
              <a:t>18/4/18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041A8-130D-9A4A-A9AA-DD0145F842C5}" type="slidenum">
              <a:rPr lang="es-ES" smtClean="0"/>
              <a:t>‹Nr.›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146963" cy="40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75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147.83.159.140:42222/client" TargetMode="External"/><Relationship Id="rId4" Type="http://schemas.openxmlformats.org/officeDocument/2006/relationships/hyperlink" Target="http://147.83.159.140:42222/client/%23/diagram?timespan=2017-09-29T10:34:23+02:00/2017-09-29T14:31:57+02:00&amp;ts=Obsea-test-sos__20,Obsea-test-sos__21,Obsea-test-sos__22" TargetMode="External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jpeg"/><Relationship Id="rId12" Type="http://schemas.openxmlformats.org/officeDocument/2006/relationships/image" Target="../media/image4.png"/><Relationship Id="rId13" Type="http://schemas.openxmlformats.org/officeDocument/2006/relationships/image" Target="../media/image62.png"/><Relationship Id="rId14" Type="http://schemas.openxmlformats.org/officeDocument/2006/relationships/image" Target="../media/image63.png"/><Relationship Id="rId15" Type="http://schemas.openxmlformats.org/officeDocument/2006/relationships/image" Target="../media/image64.png"/><Relationship Id="rId16" Type="http://schemas.openxmlformats.org/officeDocument/2006/relationships/image" Target="../media/image8.png"/><Relationship Id="rId17" Type="http://schemas.openxmlformats.org/officeDocument/2006/relationships/image" Target="../media/image33.png"/><Relationship Id="rId18" Type="http://schemas.openxmlformats.org/officeDocument/2006/relationships/image" Target="../media/image36.png"/><Relationship Id="rId1" Type="http://schemas.microsoft.com/office/2007/relationships/media" Target="../media/media1.mov"/><Relationship Id="rId2" Type="http://schemas.openxmlformats.org/officeDocument/2006/relationships/video" Target="../media/media1.mov"/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microsoft.com/office/2007/relationships/media" Target="../media/media3.mov"/><Relationship Id="rId6" Type="http://schemas.openxmlformats.org/officeDocument/2006/relationships/video" Target="../media/media3.mov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7.xml"/><Relationship Id="rId9" Type="http://schemas.openxmlformats.org/officeDocument/2006/relationships/image" Target="../media/image59.jpeg"/><Relationship Id="rId10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npl.co.uk/upload/pdf/gpg133-underwater-noise-measurement.pdf" TargetMode="External"/><Relationship Id="rId3" Type="http://schemas.openxmlformats.org/officeDocument/2006/relationships/hyperlink" Target="http://dosits.org/science/advanced-topics/introduction-to-signal-levels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147.83.159.140:42222/obsea-test-sos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vocab.nerc.ac.uk/collection/P07/current/CFSN0310/%2363Hz20s" TargetMode="External"/><Relationship Id="rId4" Type="http://schemas.openxmlformats.org/officeDocument/2006/relationships/hyperlink" Target="http://vocab.nerc.ac.uk/collection/P07/current/CFSN0310/%23125Hz20s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vocab.nerc.ac.uk/collection/P07/current/CFSN0310/%2320s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mmisw.org/ont/ioos/passive_acoustic_metadata" TargetMode="External"/><Relationship Id="rId3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bsea.es" TargetMode="External"/><Relationship Id="rId4" Type="http://schemas.openxmlformats.org/officeDocument/2006/relationships/hyperlink" Target="http://www.obsea.es/" TargetMode="External"/><Relationship Id="rId5" Type="http://schemas.openxmlformats.org/officeDocument/2006/relationships/hyperlink" Target="http://147.83.159.140:42222/client/%23/diagram?timespan=2017-09-08T11:05:44+02:00/2017-09-08T14:34:55+02:00&amp;ts=Obsea-test-sos__22,Obsea-test-sos__21,Obsea-test-sos__20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147.83.159.140:42222/obsea-test-so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8024" y="158136"/>
            <a:ext cx="7701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err="1"/>
              <a:t>Effortless</a:t>
            </a:r>
            <a:r>
              <a:rPr lang="es-ES" sz="2800" dirty="0"/>
              <a:t> </a:t>
            </a:r>
            <a:r>
              <a:rPr lang="es-ES" sz="2800" dirty="0" err="1"/>
              <a:t>Integration</a:t>
            </a:r>
            <a:r>
              <a:rPr lang="es-ES" sz="2800" dirty="0"/>
              <a:t> of </a:t>
            </a:r>
            <a:r>
              <a:rPr lang="es-ES" sz="2800" dirty="0" err="1"/>
              <a:t>Underwater</a:t>
            </a:r>
            <a:r>
              <a:rPr lang="es-ES" sz="2800" dirty="0"/>
              <a:t> </a:t>
            </a:r>
            <a:r>
              <a:rPr lang="es-ES" sz="2800" dirty="0" err="1"/>
              <a:t>Noise</a:t>
            </a:r>
            <a:r>
              <a:rPr lang="es-ES" sz="2800" dirty="0"/>
              <a:t> </a:t>
            </a:r>
            <a:r>
              <a:rPr lang="es-ES" sz="2800" dirty="0" err="1"/>
              <a:t>Measurements</a:t>
            </a:r>
            <a:r>
              <a:rPr lang="es-ES" sz="2800" dirty="0"/>
              <a:t> </a:t>
            </a:r>
            <a:r>
              <a:rPr lang="es-ES" sz="2800" dirty="0" err="1"/>
              <a:t>into</a:t>
            </a:r>
            <a:r>
              <a:rPr lang="es-ES" sz="2800" dirty="0"/>
              <a:t> </a:t>
            </a:r>
            <a:r>
              <a:rPr lang="es-ES" sz="2800" dirty="0" err="1"/>
              <a:t>EMODnet</a:t>
            </a:r>
            <a:r>
              <a:rPr lang="es-ES" sz="2800" dirty="0"/>
              <a:t> data portal </a:t>
            </a:r>
            <a:r>
              <a:rPr lang="es-ES" sz="2800" dirty="0" err="1"/>
              <a:t>through</a:t>
            </a:r>
            <a:r>
              <a:rPr lang="es-ES" sz="2800" dirty="0"/>
              <a:t> Sensor Web </a:t>
            </a:r>
            <a:r>
              <a:rPr lang="es-ES" sz="2800" dirty="0" err="1"/>
              <a:t>Standards</a:t>
            </a:r>
            <a:r>
              <a:rPr lang="es-ES" sz="2800" dirty="0"/>
              <a:t> </a:t>
            </a:r>
          </a:p>
        </p:txBody>
      </p:sp>
      <p:pic>
        <p:nvPicPr>
          <p:cNvPr id="8" name="1 Imagen" descr="000 logo OBSEA amb medusa per fons blanc.pn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975" y="2836403"/>
            <a:ext cx="1960749" cy="1960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 descr="RMB_9648 peti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152"/>
            <a:ext cx="3104206" cy="2060848"/>
          </a:xfrm>
          <a:prstGeom prst="rect">
            <a:avLst/>
          </a:prstGeom>
        </p:spPr>
      </p:pic>
      <p:pic>
        <p:nvPicPr>
          <p:cNvPr id="3" name="Imagen 2" descr="RMB_9672 peti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426" y="4797152"/>
            <a:ext cx="3104206" cy="2060848"/>
          </a:xfrm>
          <a:prstGeom prst="rect">
            <a:avLst/>
          </a:prstGeom>
        </p:spPr>
      </p:pic>
      <p:pic>
        <p:nvPicPr>
          <p:cNvPr id="9" name="Imagen 8" descr="foto obse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9" y="4780889"/>
            <a:ext cx="3096344" cy="207711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5654" y="3420926"/>
            <a:ext cx="2762809" cy="82835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768472" y="1801577"/>
            <a:ext cx="55041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Enoc </a:t>
            </a:r>
            <a:r>
              <a:rPr lang="es-ES" dirty="0" err="1" smtClean="0"/>
              <a:t>Martinez</a:t>
            </a:r>
            <a:r>
              <a:rPr lang="es-ES" dirty="0" smtClean="0"/>
              <a:t>, </a:t>
            </a:r>
            <a:r>
              <a:rPr lang="es-ES" dirty="0"/>
              <a:t>Albert </a:t>
            </a:r>
            <a:r>
              <a:rPr lang="es-ES" dirty="0" err="1"/>
              <a:t>Garcia</a:t>
            </a:r>
            <a:r>
              <a:rPr lang="es-ES" dirty="0"/>
              <a:t> </a:t>
            </a:r>
            <a:r>
              <a:rPr lang="es-ES" dirty="0" err="1" smtClean="0"/>
              <a:t>Benadi</a:t>
            </a:r>
            <a:r>
              <a:rPr lang="es-ES" dirty="0" smtClean="0"/>
              <a:t>, </a:t>
            </a:r>
            <a:r>
              <a:rPr lang="es-ES" dirty="0"/>
              <a:t>Daniel </a:t>
            </a:r>
            <a:r>
              <a:rPr lang="es-ES" dirty="0" err="1"/>
              <a:t>Mihai</a:t>
            </a:r>
            <a:r>
              <a:rPr lang="es-ES" dirty="0"/>
              <a:t> </a:t>
            </a:r>
            <a:r>
              <a:rPr lang="es-ES" dirty="0" smtClean="0"/>
              <a:t>Toma, </a:t>
            </a:r>
          </a:p>
          <a:p>
            <a:r>
              <a:rPr lang="es-ES" dirty="0" smtClean="0"/>
              <a:t>Antonio </a:t>
            </a:r>
            <a:r>
              <a:rPr lang="es-ES" dirty="0" err="1" smtClean="0"/>
              <a:t>Novellino</a:t>
            </a:r>
            <a:r>
              <a:rPr lang="es-ES" dirty="0" smtClean="0"/>
              <a:t>, </a:t>
            </a:r>
            <a:r>
              <a:rPr lang="es-ES" dirty="0"/>
              <a:t>Patrick </a:t>
            </a:r>
            <a:r>
              <a:rPr lang="es-ES" dirty="0" err="1"/>
              <a:t>Gorringe</a:t>
            </a:r>
            <a:r>
              <a:rPr lang="es-ES" dirty="0"/>
              <a:t> </a:t>
            </a:r>
            <a:r>
              <a:rPr lang="es-ES" dirty="0" smtClean="0"/>
              <a:t>, </a:t>
            </a:r>
            <a:r>
              <a:rPr lang="es-ES" dirty="0"/>
              <a:t>and </a:t>
            </a:r>
            <a:r>
              <a:rPr lang="es-ES" b="1" u="sng" dirty="0"/>
              <a:t>Joaquin del </a:t>
            </a:r>
            <a:r>
              <a:rPr lang="es-ES" b="1" u="sng" dirty="0" smtClean="0"/>
              <a:t>Rio</a:t>
            </a:r>
            <a:endParaRPr lang="es-ES" b="1" u="sng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1</a:t>
            </a:fld>
            <a:endParaRPr lang="en-GB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558" y="3514621"/>
            <a:ext cx="2854868" cy="73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33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9144000" cy="506615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9931" y="351259"/>
            <a:ext cx="1688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Previous</a:t>
            </a:r>
            <a:r>
              <a:rPr lang="es-ES" dirty="0" smtClean="0"/>
              <a:t> </a:t>
            </a:r>
            <a:r>
              <a:rPr lang="es-ES" dirty="0" err="1" smtClean="0"/>
              <a:t>work</a:t>
            </a:r>
            <a:r>
              <a:rPr lang="is-IS" dirty="0" smtClean="0"/>
              <a:t>…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73638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/>
          <p:cNvSpPr txBox="1"/>
          <p:nvPr/>
        </p:nvSpPr>
        <p:spPr>
          <a:xfrm>
            <a:off x="5763598" y="2693281"/>
            <a:ext cx="17372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/>
              <a:t>GetObservations</a:t>
            </a:r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/>
              <a:t>a</a:t>
            </a:r>
            <a:r>
              <a:rPr lang="es-ES" sz="1400" dirty="0" smtClean="0"/>
              <a:t>nd sensor </a:t>
            </a:r>
            <a:r>
              <a:rPr lang="es-ES" sz="1400" dirty="0" err="1" smtClean="0"/>
              <a:t>Metadata</a:t>
            </a:r>
            <a:endParaRPr lang="es-ES" sz="1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1758499" y="2711998"/>
            <a:ext cx="23281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/>
              <a:t>Hydrophone</a:t>
            </a:r>
            <a:r>
              <a:rPr lang="es-ES" sz="1400" dirty="0" smtClean="0"/>
              <a:t> </a:t>
            </a:r>
            <a:r>
              <a:rPr lang="es-ES" sz="1400" dirty="0" err="1" smtClean="0"/>
              <a:t>raw</a:t>
            </a:r>
            <a:r>
              <a:rPr lang="es-ES" sz="1400" dirty="0" smtClean="0"/>
              <a:t> data </a:t>
            </a:r>
          </a:p>
          <a:p>
            <a:pPr algn="ctr"/>
            <a:endParaRPr lang="es-ES" sz="1400" dirty="0"/>
          </a:p>
          <a:p>
            <a:pPr algn="ctr"/>
            <a:r>
              <a:rPr lang="es-ES" sz="1400" dirty="0" smtClean="0"/>
              <a:t>High </a:t>
            </a:r>
            <a:r>
              <a:rPr lang="es-ES" sz="1400" dirty="0" err="1" smtClean="0"/>
              <a:t>Bandwidth</a:t>
            </a:r>
            <a:r>
              <a:rPr lang="es-ES" sz="1400" dirty="0" smtClean="0"/>
              <a:t> link:</a:t>
            </a:r>
          </a:p>
          <a:p>
            <a:pPr algn="ctr"/>
            <a:r>
              <a:rPr lang="es-ES" sz="1400" dirty="0" smtClean="0"/>
              <a:t>Ethernet </a:t>
            </a:r>
            <a:r>
              <a:rPr lang="es-ES" sz="1400" dirty="0" err="1" smtClean="0"/>
              <a:t>Cabled</a:t>
            </a:r>
            <a:endParaRPr lang="es-ES" sz="1400" dirty="0"/>
          </a:p>
        </p:txBody>
      </p:sp>
      <p:pic>
        <p:nvPicPr>
          <p:cNvPr id="2" name="1 Imagen" descr="000 logo OBSEA amb medusa per fons blanc.pn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25" y="2579316"/>
            <a:ext cx="921055" cy="122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-226022" y="2843711"/>
            <a:ext cx="1625187" cy="302170"/>
          </a:xfrm>
          <a:prstGeom prst="rect">
            <a:avLst/>
          </a:prstGeom>
        </p:spPr>
      </p:pic>
      <p:cxnSp>
        <p:nvCxnSpPr>
          <p:cNvPr id="5" name="Conector recto de flecha 4"/>
          <p:cNvCxnSpPr/>
          <p:nvPr/>
        </p:nvCxnSpPr>
        <p:spPr>
          <a:xfrm flipV="1">
            <a:off x="1904913" y="3092144"/>
            <a:ext cx="1790946" cy="244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113967" y="380739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Offshore/</a:t>
            </a:r>
            <a:r>
              <a:rPr lang="es-ES" dirty="0" err="1" smtClean="0"/>
              <a:t>underwater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768" y="2528039"/>
            <a:ext cx="1594383" cy="137914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743517" y="3925897"/>
            <a:ext cx="30958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Obsea Servers </a:t>
            </a:r>
            <a:r>
              <a:rPr lang="es-ES" dirty="0" err="1" smtClean="0"/>
              <a:t>on</a:t>
            </a:r>
            <a:r>
              <a:rPr lang="es-ES" dirty="0" smtClean="0"/>
              <a:t> shore </a:t>
            </a:r>
            <a:r>
              <a:rPr lang="es-ES" dirty="0" err="1" smtClean="0"/>
              <a:t>station</a:t>
            </a:r>
            <a:endParaRPr lang="es-ES" dirty="0" smtClean="0"/>
          </a:p>
          <a:p>
            <a:r>
              <a:rPr lang="es-ES" dirty="0" smtClean="0"/>
              <a:t>SPL </a:t>
            </a:r>
            <a:r>
              <a:rPr lang="es-ES" dirty="0" err="1" smtClean="0"/>
              <a:t>values</a:t>
            </a:r>
            <a:r>
              <a:rPr lang="es-ES" dirty="0" smtClean="0"/>
              <a:t> </a:t>
            </a:r>
            <a:r>
              <a:rPr lang="es-ES" dirty="0" err="1" smtClean="0"/>
              <a:t>calculated</a:t>
            </a:r>
            <a:endParaRPr lang="es-ES" dirty="0" smtClean="0"/>
          </a:p>
          <a:p>
            <a:r>
              <a:rPr lang="es-ES" dirty="0" err="1" smtClean="0"/>
              <a:t>InsertResults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SOS Server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5146" y="2501141"/>
            <a:ext cx="1557162" cy="1198285"/>
          </a:xfrm>
          <a:prstGeom prst="rect">
            <a:avLst/>
          </a:prstGeom>
        </p:spPr>
      </p:pic>
      <p:cxnSp>
        <p:nvCxnSpPr>
          <p:cNvPr id="12" name="Conector recto de flecha 11"/>
          <p:cNvCxnSpPr>
            <a:stCxn id="10" idx="1"/>
          </p:cNvCxnSpPr>
          <p:nvPr/>
        </p:nvCxnSpPr>
        <p:spPr>
          <a:xfrm flipH="1">
            <a:off x="6024086" y="3100284"/>
            <a:ext cx="14810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140" y="2828373"/>
            <a:ext cx="609101" cy="60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1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37D5BB-AE45-4546-94FC-66494759068B}" type="slidenum">
              <a:rPr lang="en-GB" noProof="0" smtClean="0"/>
              <a:t>12</a:t>
            </a:fld>
            <a:endParaRPr lang="en-GB" noProof="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28650" y="44624"/>
            <a:ext cx="7886700" cy="849085"/>
          </a:xfrm>
        </p:spPr>
        <p:txBody>
          <a:bodyPr/>
          <a:lstStyle/>
          <a:p>
            <a:r>
              <a:rPr lang="en-US" dirty="0"/>
              <a:t>Sensor </a:t>
            </a:r>
            <a:r>
              <a:rPr lang="en-US" dirty="0" smtClean="0"/>
              <a:t>Web</a:t>
            </a:r>
            <a:endParaRPr lang="en-GB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676" y="1869306"/>
            <a:ext cx="6291617" cy="448704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12626" y="908720"/>
            <a:ext cx="8263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With standardisation:</a:t>
            </a:r>
          </a:p>
          <a:p>
            <a:r>
              <a:rPr lang="en-GB" dirty="0" smtClean="0"/>
              <a:t>Standards need to be implemented only once for each source and consumer </a:t>
            </a:r>
            <a:r>
              <a:rPr lang="en-GB" dirty="0" smtClean="0">
                <a:sym typeface="Wingdings" panose="05000000000000000000" pitchFamily="2" charset="2"/>
              </a:rPr>
              <a:t> less integration efforts needed</a:t>
            </a:r>
            <a:endParaRPr lang="en-GB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046" y="1832050"/>
            <a:ext cx="1133304" cy="8721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872" y="4372049"/>
            <a:ext cx="670421" cy="6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83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-S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331" y="1239735"/>
            <a:ext cx="4539429" cy="552856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782" y="739047"/>
            <a:ext cx="1557162" cy="119828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210005" y="1174615"/>
            <a:ext cx="1595570" cy="844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1 Imagen" descr="000 logo OBSEA amb medusa per fons blanc.png"/>
          <p:cNvPicPr>
            <a:picLocks noGrp="1" noChangeAspect="1"/>
          </p:cNvPicPr>
          <p:nvPr isPhoto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974" y="1041924"/>
            <a:ext cx="921055" cy="122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5079757" y="854123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SOS Server at UPC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90107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530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04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25600"/>
            <a:ext cx="8522563" cy="6858000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5893840" y="5177076"/>
            <a:ext cx="2933523" cy="19047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7259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Obsea-UPC: </a:t>
            </a:r>
            <a:r>
              <a:rPr lang="es-ES" sz="2000" b="1" dirty="0" err="1" smtClean="0"/>
              <a:t>Most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viewed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provider</a:t>
            </a:r>
            <a:r>
              <a:rPr lang="es-ES" sz="2000" b="1" dirty="0" smtClean="0"/>
              <a:t> of </a:t>
            </a:r>
            <a:r>
              <a:rPr lang="es-ES" sz="2000" b="1" dirty="0" err="1" smtClean="0"/>
              <a:t>the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month</a:t>
            </a:r>
            <a:r>
              <a:rPr lang="es-ES" sz="2000" b="1" dirty="0" smtClean="0"/>
              <a:t> (</a:t>
            </a:r>
            <a:r>
              <a:rPr lang="es-ES" sz="2000" b="1" dirty="0" err="1" smtClean="0"/>
              <a:t>september</a:t>
            </a:r>
            <a:r>
              <a:rPr lang="es-ES" sz="2000" b="1" dirty="0" smtClean="0"/>
              <a:t> 2017)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4169072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9144000" cy="526014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16" y="60332"/>
            <a:ext cx="727068" cy="72706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378184" y="256689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Helgoland</a:t>
            </a:r>
            <a:r>
              <a:rPr lang="es-ES" dirty="0" smtClean="0"/>
              <a:t> SOS </a:t>
            </a:r>
            <a:r>
              <a:rPr lang="es-ES" dirty="0" err="1" smtClean="0"/>
              <a:t>Client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02004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9144000" cy="527428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25627" y="390723"/>
            <a:ext cx="4601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SOS </a:t>
            </a:r>
            <a:r>
              <a:rPr lang="es-ES" dirty="0" err="1" smtClean="0"/>
              <a:t>Client</a:t>
            </a:r>
            <a:r>
              <a:rPr lang="es-ES" dirty="0" smtClean="0"/>
              <a:t>: </a:t>
            </a:r>
            <a:r>
              <a:rPr lang="en-US" u="sng" dirty="0">
                <a:hlinkClick r:id="rId3"/>
              </a:rPr>
              <a:t>http://147.83.159.140:42222/</a:t>
            </a:r>
            <a:r>
              <a:rPr lang="en-US" u="sng" dirty="0" smtClean="0">
                <a:hlinkClick r:id="rId3"/>
              </a:rPr>
              <a:t>client</a:t>
            </a:r>
            <a:endParaRPr lang="en-US" u="sng" dirty="0"/>
          </a:p>
          <a:p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227939" y="6216448"/>
            <a:ext cx="86620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Link </a:t>
            </a:r>
            <a:r>
              <a:rPr lang="es-ES" sz="1000" dirty="0" err="1" smtClean="0"/>
              <a:t>to</a:t>
            </a:r>
            <a:r>
              <a:rPr lang="es-ES" sz="1000" dirty="0" smtClean="0"/>
              <a:t> data: </a:t>
            </a:r>
            <a:r>
              <a:rPr lang="en-US" sz="1000" u="sng" dirty="0">
                <a:hlinkClick r:id="rId4"/>
              </a:rPr>
              <a:t>http://147.83.159.140:42222/client/#/diagram?timespan=2017-09-29T10%3A34%3A23%2B02%3A00%2F2017-09-29T14%3A31%3A57%2B02%3A00&amp;ts=Obsea-test-sos__20%2CObsea-test-sos__21%2CObsea-test-</a:t>
            </a:r>
            <a:r>
              <a:rPr lang="en-US" sz="1000" u="sng" dirty="0" smtClean="0">
                <a:hlinkClick r:id="rId4"/>
              </a:rPr>
              <a:t>sos__22</a:t>
            </a:r>
            <a:r>
              <a:rPr lang="en-US" sz="1000" u="sng" dirty="0" smtClean="0"/>
              <a:t> </a:t>
            </a:r>
            <a:endParaRPr lang="es-ES" sz="10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4704" y="79993"/>
            <a:ext cx="727068" cy="72706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350472" y="27635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Helgoland</a:t>
            </a:r>
            <a:r>
              <a:rPr lang="es-ES" dirty="0" smtClean="0"/>
              <a:t> SOS </a:t>
            </a:r>
            <a:r>
              <a:rPr lang="es-ES" dirty="0" err="1" smtClean="0"/>
              <a:t>Client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99778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oster nexos_l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77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NeueLT Std Med" panose="020B0604020202020204" pitchFamily="34" charset="0"/>
              </a:rPr>
              <a:t>A1 sensor </a:t>
            </a:r>
            <a:r>
              <a:rPr lang="en-US" dirty="0" smtClean="0">
                <a:latin typeface="HelveticaNeueLT Std Med" panose="020B0604020202020204" pitchFamily="34" charset="0"/>
              </a:rPr>
              <a:t>system</a:t>
            </a:r>
            <a:endParaRPr lang="en-US" dirty="0">
              <a:latin typeface="HelveticaNeueLT Std Med" panose="020B0604020202020204" pitchFamily="34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A0AF-97FB-4C7C-8D7F-54F168A08D42}" type="slidenum">
              <a:rPr lang="en-US" smtClean="0"/>
              <a:t>19</a:t>
            </a:fld>
            <a:endParaRPr lang="en-US"/>
          </a:p>
        </p:txBody>
      </p:sp>
      <p:pic>
        <p:nvPicPr>
          <p:cNvPr id="1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310" y="1999614"/>
            <a:ext cx="5246371" cy="359346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262890" y="3241810"/>
            <a:ext cx="39204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Consists </a:t>
            </a:r>
            <a:r>
              <a:rPr lang="en-US" sz="2400" dirty="0"/>
              <a:t>of one hydrophone and two </a:t>
            </a:r>
            <a:r>
              <a:rPr lang="en-US" sz="2400" dirty="0" smtClean="0"/>
              <a:t>A/D converters with </a:t>
            </a:r>
            <a:r>
              <a:rPr lang="en-US" sz="2400" dirty="0"/>
              <a:t>different sensitivity to </a:t>
            </a:r>
            <a:r>
              <a:rPr lang="en-US" sz="2400" dirty="0" smtClean="0"/>
              <a:t>detect acoustic source levels from </a:t>
            </a:r>
            <a:r>
              <a:rPr lang="en-US" sz="2400" dirty="0"/>
              <a:t>50 dB to 180 dB re </a:t>
            </a:r>
            <a:r>
              <a:rPr lang="en-US" sz="2400" dirty="0" smtClean="0"/>
              <a:t>1μPa </a:t>
            </a:r>
            <a:r>
              <a:rPr lang="en-US" sz="2400" dirty="0"/>
              <a:t>in the </a:t>
            </a:r>
            <a:r>
              <a:rPr lang="en-US" sz="2400" dirty="0" smtClean="0"/>
              <a:t>frequency </a:t>
            </a:r>
            <a:r>
              <a:rPr lang="en-US" sz="2400" dirty="0"/>
              <a:t>range from 1Hz to </a:t>
            </a:r>
            <a:r>
              <a:rPr lang="en-US" sz="2400" dirty="0" smtClean="0"/>
              <a:t>50 kHz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2665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7"/>
          <p:cNvSpPr>
            <a:spLocks noChangeArrowheads="1"/>
          </p:cNvSpPr>
          <p:nvPr/>
        </p:nvSpPr>
        <p:spPr bwMode="auto">
          <a:xfrm>
            <a:off x="0" y="4365625"/>
            <a:ext cx="9756775" cy="28082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grpSp>
        <p:nvGrpSpPr>
          <p:cNvPr id="13314" name="Group 6"/>
          <p:cNvGrpSpPr>
            <a:grpSpLocks/>
          </p:cNvGrpSpPr>
          <p:nvPr/>
        </p:nvGrpSpPr>
        <p:grpSpPr bwMode="auto">
          <a:xfrm>
            <a:off x="684213" y="1700213"/>
            <a:ext cx="2709862" cy="2519362"/>
            <a:chOff x="0" y="255"/>
            <a:chExt cx="1707" cy="1587"/>
          </a:xfrm>
        </p:grpSpPr>
        <p:pic>
          <p:nvPicPr>
            <p:cNvPr id="1332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96"/>
            <a:stretch>
              <a:fillRect/>
            </a:stretch>
          </p:blipFill>
          <p:spPr bwMode="auto">
            <a:xfrm>
              <a:off x="0" y="255"/>
              <a:ext cx="1707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4" name="Rectangle 8"/>
            <p:cNvSpPr>
              <a:spLocks noChangeArrowheads="1"/>
            </p:cNvSpPr>
            <p:nvPr/>
          </p:nvSpPr>
          <p:spPr bwMode="auto">
            <a:xfrm>
              <a:off x="431" y="1616"/>
              <a:ext cx="362" cy="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s-ES"/>
            </a:p>
          </p:txBody>
        </p:sp>
        <p:sp>
          <p:nvSpPr>
            <p:cNvPr id="13325" name="Rectangle 9"/>
            <p:cNvSpPr>
              <a:spLocks noChangeArrowheads="1"/>
            </p:cNvSpPr>
            <p:nvPr/>
          </p:nvSpPr>
          <p:spPr bwMode="auto">
            <a:xfrm>
              <a:off x="431" y="1570"/>
              <a:ext cx="226" cy="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s-ES"/>
            </a:p>
          </p:txBody>
        </p:sp>
      </p:grpSp>
      <p:pic>
        <p:nvPicPr>
          <p:cNvPr id="1331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060575"/>
            <a:ext cx="4608512" cy="458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Arc 13"/>
          <p:cNvSpPr>
            <a:spLocks/>
          </p:cNvSpPr>
          <p:nvPr/>
        </p:nvSpPr>
        <p:spPr bwMode="auto">
          <a:xfrm flipV="1">
            <a:off x="900113" y="2497138"/>
            <a:ext cx="3887787" cy="1066800"/>
          </a:xfrm>
          <a:custGeom>
            <a:avLst/>
            <a:gdLst>
              <a:gd name="T0" fmla="*/ 2147483647 w 21600"/>
              <a:gd name="T1" fmla="*/ 0 h 21297"/>
              <a:gd name="T2" fmla="*/ 2147483647 w 21600"/>
              <a:gd name="T3" fmla="*/ 2147483647 h 21297"/>
              <a:gd name="T4" fmla="*/ 0 w 21600"/>
              <a:gd name="T5" fmla="*/ 2147483647 h 21297"/>
              <a:gd name="T6" fmla="*/ 0 60000 65536"/>
              <a:gd name="T7" fmla="*/ 0 60000 65536"/>
              <a:gd name="T8" fmla="*/ 0 60000 65536"/>
              <a:gd name="T9" fmla="*/ 0 w 21600"/>
              <a:gd name="T10" fmla="*/ 0 h 21297"/>
              <a:gd name="T11" fmla="*/ 21600 w 21600"/>
              <a:gd name="T12" fmla="*/ 21297 h 212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297" fill="none" extrusionOk="0">
                <a:moveTo>
                  <a:pt x="3604" y="-1"/>
                </a:moveTo>
                <a:cubicBezTo>
                  <a:pt x="13994" y="1758"/>
                  <a:pt x="21600" y="10758"/>
                  <a:pt x="21600" y="21297"/>
                </a:cubicBezTo>
              </a:path>
              <a:path w="21600" h="21297" stroke="0" extrusionOk="0">
                <a:moveTo>
                  <a:pt x="3604" y="-1"/>
                </a:moveTo>
                <a:cubicBezTo>
                  <a:pt x="13994" y="1758"/>
                  <a:pt x="21600" y="10758"/>
                  <a:pt x="21600" y="21297"/>
                </a:cubicBezTo>
                <a:lnTo>
                  <a:pt x="0" y="21297"/>
                </a:lnTo>
                <a:lnTo>
                  <a:pt x="3604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3317" name="Text Box 15"/>
          <p:cNvSpPr txBox="1">
            <a:spLocks noChangeArrowheads="1"/>
          </p:cNvSpPr>
          <p:nvPr/>
        </p:nvSpPr>
        <p:spPr bwMode="auto">
          <a:xfrm>
            <a:off x="8604250" y="0"/>
            <a:ext cx="539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5F8DCF31-68EB-554F-97DD-4FB643796CD5}" type="slidenum">
              <a:rPr lang="ca-ES" sz="1200">
                <a:solidFill>
                  <a:schemeClr val="bg1"/>
                </a:solidFill>
              </a:rPr>
              <a:pPr algn="r" eaLnBrk="1" hangingPunct="1">
                <a:spcBef>
                  <a:spcPct val="50000"/>
                </a:spcBef>
              </a:pPr>
              <a:t>2</a:t>
            </a:fld>
            <a:endParaRPr lang="ca-ES" sz="1200">
              <a:solidFill>
                <a:schemeClr val="bg1"/>
              </a:solidFill>
            </a:endParaRPr>
          </a:p>
        </p:txBody>
      </p:sp>
      <p:sp>
        <p:nvSpPr>
          <p:cNvPr id="13318" name="Rectangle 16"/>
          <p:cNvSpPr>
            <a:spLocks noChangeArrowheads="1"/>
          </p:cNvSpPr>
          <p:nvPr/>
        </p:nvSpPr>
        <p:spPr bwMode="auto">
          <a:xfrm>
            <a:off x="395288" y="836613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s-ES_tradnl" sz="2800">
                <a:solidFill>
                  <a:schemeClr val="bg1"/>
                </a:solidFill>
              </a:rPr>
              <a:t>The Technical University of Catalonia (UPC)</a:t>
            </a:r>
            <a:endParaRPr lang="es-ES_tradnl" sz="2800">
              <a:solidFill>
                <a:schemeClr val="tx2"/>
              </a:solidFill>
            </a:endParaRPr>
          </a:p>
        </p:txBody>
      </p:sp>
      <p:sp>
        <p:nvSpPr>
          <p:cNvPr id="13319" name="Arc 12"/>
          <p:cNvSpPr>
            <a:spLocks/>
          </p:cNvSpPr>
          <p:nvPr/>
        </p:nvSpPr>
        <p:spPr bwMode="auto">
          <a:xfrm>
            <a:off x="755650" y="3717925"/>
            <a:ext cx="3489325" cy="3055938"/>
          </a:xfrm>
          <a:custGeom>
            <a:avLst/>
            <a:gdLst>
              <a:gd name="T0" fmla="*/ 2147483647 w 21353"/>
              <a:gd name="T1" fmla="*/ 0 h 21039"/>
              <a:gd name="T2" fmla="*/ 2147483647 w 21353"/>
              <a:gd name="T3" fmla="*/ 2147483647 h 21039"/>
              <a:gd name="T4" fmla="*/ 0 w 21353"/>
              <a:gd name="T5" fmla="*/ 2147483647 h 21039"/>
              <a:gd name="T6" fmla="*/ 0 60000 65536"/>
              <a:gd name="T7" fmla="*/ 0 60000 65536"/>
              <a:gd name="T8" fmla="*/ 0 60000 65536"/>
              <a:gd name="T9" fmla="*/ 0 w 21353"/>
              <a:gd name="T10" fmla="*/ 0 h 21039"/>
              <a:gd name="T11" fmla="*/ 21353 w 21353"/>
              <a:gd name="T12" fmla="*/ 21039 h 210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53" h="21039" fill="none" extrusionOk="0">
                <a:moveTo>
                  <a:pt x="4890" y="0"/>
                </a:moveTo>
                <a:cubicBezTo>
                  <a:pt x="13499" y="2001"/>
                  <a:pt x="20019" y="9044"/>
                  <a:pt x="21352" y="17781"/>
                </a:cubicBezTo>
              </a:path>
              <a:path w="21353" h="21039" stroke="0" extrusionOk="0">
                <a:moveTo>
                  <a:pt x="4890" y="0"/>
                </a:moveTo>
                <a:cubicBezTo>
                  <a:pt x="13499" y="2001"/>
                  <a:pt x="20019" y="9044"/>
                  <a:pt x="21352" y="17781"/>
                </a:cubicBezTo>
                <a:lnTo>
                  <a:pt x="0" y="21039"/>
                </a:lnTo>
                <a:lnTo>
                  <a:pt x="489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3320" name="AutoShape 18"/>
          <p:cNvSpPr>
            <a:spLocks noChangeArrowheads="1"/>
          </p:cNvSpPr>
          <p:nvPr/>
        </p:nvSpPr>
        <p:spPr bwMode="auto">
          <a:xfrm>
            <a:off x="33338" y="4581525"/>
            <a:ext cx="3890962" cy="2230438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>
                <a:solidFill>
                  <a:schemeClr val="bg1"/>
                </a:solidFill>
              </a:rPr>
              <a:t>Localization: </a:t>
            </a:r>
            <a:r>
              <a:rPr lang="en-US" b="1">
                <a:solidFill>
                  <a:schemeClr val="bg1"/>
                </a:solidFill>
              </a:rPr>
              <a:t>Barcelona – Spain</a:t>
            </a:r>
          </a:p>
          <a:p>
            <a:pPr eaLnBrk="0" hangingPunct="0"/>
            <a:r>
              <a:rPr lang="en-US">
                <a:solidFill>
                  <a:schemeClr val="bg1"/>
                </a:solidFill>
              </a:rPr>
              <a:t>Schools: </a:t>
            </a:r>
            <a:r>
              <a:rPr lang="en-US" b="1">
                <a:solidFill>
                  <a:schemeClr val="bg1"/>
                </a:solidFill>
              </a:rPr>
              <a:t>23</a:t>
            </a:r>
          </a:p>
          <a:p>
            <a:pPr eaLnBrk="0" hangingPunct="0"/>
            <a:r>
              <a:rPr lang="en-US">
                <a:solidFill>
                  <a:schemeClr val="bg1"/>
                </a:solidFill>
              </a:rPr>
              <a:t>Departments: </a:t>
            </a:r>
            <a:r>
              <a:rPr lang="en-US" b="1">
                <a:solidFill>
                  <a:schemeClr val="bg1"/>
                </a:solidFill>
              </a:rPr>
              <a:t>40</a:t>
            </a:r>
          </a:p>
          <a:p>
            <a:pPr eaLnBrk="0" hangingPunct="0"/>
            <a:r>
              <a:rPr lang="en-US">
                <a:solidFill>
                  <a:schemeClr val="bg1"/>
                </a:solidFill>
              </a:rPr>
              <a:t>Campus:</a:t>
            </a:r>
            <a:r>
              <a:rPr lang="en-US" b="1">
                <a:solidFill>
                  <a:schemeClr val="bg1"/>
                </a:solidFill>
              </a:rPr>
              <a:t> 7</a:t>
            </a:r>
          </a:p>
          <a:p>
            <a:pPr eaLnBrk="0" hangingPunct="0"/>
            <a:r>
              <a:rPr lang="en-US">
                <a:solidFill>
                  <a:schemeClr val="bg1"/>
                </a:solidFill>
              </a:rPr>
              <a:t>Students:</a:t>
            </a:r>
            <a:r>
              <a:rPr lang="en-US" b="1">
                <a:solidFill>
                  <a:schemeClr val="bg1"/>
                </a:solidFill>
              </a:rPr>
              <a:t> 40000</a:t>
            </a:r>
          </a:p>
          <a:p>
            <a:pPr eaLnBrk="0" hangingPunct="0"/>
            <a:r>
              <a:rPr lang="en-US">
                <a:solidFill>
                  <a:schemeClr val="bg1"/>
                </a:solidFill>
              </a:rPr>
              <a:t>Lectures &amp; researcher: </a:t>
            </a:r>
            <a:r>
              <a:rPr lang="en-US" b="1">
                <a:solidFill>
                  <a:schemeClr val="bg1"/>
                </a:solidFill>
              </a:rPr>
              <a:t>2642</a:t>
            </a:r>
          </a:p>
          <a:p>
            <a:pPr eaLnBrk="0" hangingPunct="0"/>
            <a:r>
              <a:rPr lang="en-US">
                <a:solidFill>
                  <a:schemeClr val="bg1"/>
                </a:solidFill>
              </a:rPr>
              <a:t>Research Institutes:</a:t>
            </a:r>
            <a:r>
              <a:rPr lang="en-US" b="1">
                <a:solidFill>
                  <a:schemeClr val="bg1"/>
                </a:solidFill>
              </a:rPr>
              <a:t> 3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3321" name="Rectangle 19"/>
          <p:cNvSpPr>
            <a:spLocks noChangeArrowheads="1"/>
          </p:cNvSpPr>
          <p:nvPr/>
        </p:nvSpPr>
        <p:spPr bwMode="auto">
          <a:xfrm>
            <a:off x="4211638" y="2276475"/>
            <a:ext cx="720725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13322" name="Oval 21"/>
          <p:cNvSpPr>
            <a:spLocks noChangeArrowheads="1"/>
          </p:cNvSpPr>
          <p:nvPr/>
        </p:nvSpPr>
        <p:spPr bwMode="auto">
          <a:xfrm>
            <a:off x="6300788" y="5229225"/>
            <a:ext cx="215900" cy="215900"/>
          </a:xfrm>
          <a:prstGeom prst="ellipse">
            <a:avLst/>
          </a:prstGeom>
          <a:solidFill>
            <a:srgbClr val="99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84" y="260648"/>
            <a:ext cx="3456384" cy="103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24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NeueLT Std Med" panose="020B0604020202020204" pitchFamily="34" charset="0"/>
              </a:rPr>
              <a:t>A1 sensor </a:t>
            </a:r>
            <a:r>
              <a:rPr lang="en-US" dirty="0" smtClean="0">
                <a:latin typeface="HelveticaNeueLT Std Med" panose="020B0604020202020204" pitchFamily="34" charset="0"/>
              </a:rPr>
              <a:t>system</a:t>
            </a:r>
            <a:endParaRPr lang="en-US" dirty="0">
              <a:latin typeface="HelveticaNeueLT Std Med" panose="020B0604020202020204" pitchFamily="34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A0AF-97FB-4C7C-8D7F-54F168A08D42}" type="slidenum">
              <a:rPr lang="en-US" smtClean="0"/>
              <a:t>20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6529" y="2143670"/>
            <a:ext cx="49491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Acoustic Specification:</a:t>
            </a:r>
          </a:p>
          <a:p>
            <a:r>
              <a:rPr lang="en-US" sz="2400" dirty="0"/>
              <a:t>Sensitivity </a:t>
            </a:r>
            <a:r>
              <a:rPr lang="en-US" sz="2400" dirty="0" err="1"/>
              <a:t>ChA</a:t>
            </a:r>
            <a:r>
              <a:rPr lang="en-US" sz="2400" dirty="0"/>
              <a:t>: -138/-158 dB re 1</a:t>
            </a:r>
            <a:r>
              <a:rPr lang="el-GR" sz="2400" dirty="0"/>
              <a:t>μ</a:t>
            </a:r>
            <a:r>
              <a:rPr lang="en-US" sz="2400" dirty="0"/>
              <a:t>Pa.</a:t>
            </a:r>
          </a:p>
          <a:p>
            <a:r>
              <a:rPr lang="en-US" sz="2400" dirty="0"/>
              <a:t>Sensitivity ChB: -178 dB re 1μPa.</a:t>
            </a:r>
          </a:p>
          <a:p>
            <a:r>
              <a:rPr lang="en-US" sz="2400" dirty="0"/>
              <a:t>Frequency range (±1,5dB): from 1Hz to 50kHz</a:t>
            </a:r>
          </a:p>
          <a:p>
            <a:r>
              <a:rPr lang="en-US" sz="2400" dirty="0"/>
              <a:t>Beam pattern: Omni-directional.</a:t>
            </a:r>
          </a:p>
          <a:p>
            <a:r>
              <a:rPr lang="en-US" sz="2400" dirty="0"/>
              <a:t>Input equivalent noise: 23dB re 1 </a:t>
            </a:r>
            <a:r>
              <a:rPr lang="en-US" sz="2400" dirty="0" err="1"/>
              <a:t>uPa</a:t>
            </a:r>
            <a:r>
              <a:rPr lang="en-US" sz="2400" dirty="0"/>
              <a:t>/√Hz.</a:t>
            </a:r>
          </a:p>
          <a:p>
            <a:r>
              <a:rPr lang="en-US" sz="2400" dirty="0"/>
              <a:t>Full BW dynamic range: 130dB.</a:t>
            </a:r>
          </a:p>
          <a:p>
            <a:r>
              <a:rPr lang="en-US" sz="2400" dirty="0"/>
              <a:t>Dynamic range 1Hz BW: 160dB.</a:t>
            </a:r>
          </a:p>
        </p:txBody>
      </p:sp>
      <p:pic>
        <p:nvPicPr>
          <p:cNvPr id="8" name="Imagen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537" y="2148840"/>
            <a:ext cx="3931919" cy="384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4832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NeueLT Std Med" panose="020B0604020202020204" pitchFamily="34" charset="0"/>
              </a:rPr>
              <a:t>A1 sensor </a:t>
            </a:r>
            <a:r>
              <a:rPr lang="en-US" dirty="0" smtClean="0">
                <a:latin typeface="HelveticaNeueLT Std Med" panose="020B0604020202020204" pitchFamily="34" charset="0"/>
              </a:rPr>
              <a:t>system</a:t>
            </a:r>
            <a:endParaRPr lang="en-US" dirty="0">
              <a:latin typeface="HelveticaNeueLT Std Med" panose="020B0604020202020204" pitchFamily="34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A0AF-97FB-4C7C-8D7F-54F168A08D42}" type="slidenum">
              <a:rPr lang="en-US" smtClean="0"/>
              <a:t>21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2890" y="1731116"/>
            <a:ext cx="49834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Electrical / Mechanical:</a:t>
            </a:r>
          </a:p>
          <a:p>
            <a:r>
              <a:rPr lang="en-US" sz="2400" dirty="0"/>
              <a:t>Supply voltage 4.6 to 42Vdc.</a:t>
            </a:r>
          </a:p>
          <a:p>
            <a:r>
              <a:rPr lang="en-US" sz="2400" dirty="0"/>
              <a:t>Max consumption 900mW</a:t>
            </a:r>
          </a:p>
          <a:p>
            <a:r>
              <a:rPr lang="en-US" sz="2400" dirty="0"/>
              <a:t>Connector </a:t>
            </a:r>
            <a:r>
              <a:rPr lang="en-US" sz="2400" dirty="0" err="1"/>
              <a:t>SubCon</a:t>
            </a:r>
            <a:r>
              <a:rPr lang="en-US" sz="2400" dirty="0"/>
              <a:t> MCBH12M.</a:t>
            </a:r>
          </a:p>
          <a:p>
            <a:r>
              <a:rPr lang="en-US" sz="2400" dirty="0"/>
              <a:t>Working depth 1500m</a:t>
            </a:r>
            <a:r>
              <a:rPr lang="en-US" sz="2400" dirty="0" smtClean="0"/>
              <a:t>.</a:t>
            </a:r>
            <a:endParaRPr lang="en-US" sz="2400" b="1" dirty="0"/>
          </a:p>
          <a:p>
            <a:r>
              <a:rPr lang="en-US" sz="2400" dirty="0"/>
              <a:t>External coat Polyurethane.</a:t>
            </a:r>
          </a:p>
          <a:p>
            <a:r>
              <a:rPr lang="en-US" sz="2400" dirty="0"/>
              <a:t>Size </a:t>
            </a:r>
            <a:r>
              <a:rPr lang="el-GR" sz="2400" dirty="0"/>
              <a:t>Φ35 </a:t>
            </a:r>
            <a:r>
              <a:rPr lang="en-US" sz="2400" dirty="0"/>
              <a:t>x 250mm.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253" y="1184847"/>
            <a:ext cx="3706536" cy="51715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2890" y="449289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/>
              <a:t>Embedded function:</a:t>
            </a:r>
          </a:p>
          <a:p>
            <a:r>
              <a:rPr lang="en-US" sz="2400" dirty="0"/>
              <a:t>Spectral analysis</a:t>
            </a:r>
          </a:p>
          <a:p>
            <a:r>
              <a:rPr lang="fr-FR" sz="2400" dirty="0"/>
              <a:t>Noise </a:t>
            </a:r>
            <a:r>
              <a:rPr lang="fr-FR" sz="2400" dirty="0" err="1"/>
              <a:t>statistics</a:t>
            </a:r>
            <a:r>
              <a:rPr lang="fr-FR" sz="2400" dirty="0"/>
              <a:t> (incl. EU MSFD)</a:t>
            </a:r>
          </a:p>
          <a:p>
            <a:r>
              <a:rPr lang="en-US" sz="2400" dirty="0"/>
              <a:t>Mammal </a:t>
            </a:r>
            <a:r>
              <a:rPr lang="en-US" sz="2400" dirty="0" smtClean="0"/>
              <a:t>detection</a:t>
            </a:r>
            <a:endParaRPr lang="en-US" sz="2400" dirty="0"/>
          </a:p>
          <a:p>
            <a:r>
              <a:rPr lang="en-US" sz="2400" dirty="0"/>
              <a:t>Data storage internal memory </a:t>
            </a:r>
            <a:r>
              <a:rPr lang="en-US" sz="2400" dirty="0" smtClean="0"/>
              <a:t>128GB</a:t>
            </a:r>
            <a:endParaRPr lang="en-US" sz="2400" dirty="0"/>
          </a:p>
        </p:txBody>
      </p:sp>
      <p:pic>
        <p:nvPicPr>
          <p:cNvPr id="11" name="Immagine 19" descr="C:\Users\alessandra\Desktop\foto nexos\20160707_09233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999" y="2350865"/>
            <a:ext cx="4405891" cy="2483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293" descr="C:\Users\alessandra\Desktop\foto nexos\20160719_12381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841" y="1184847"/>
            <a:ext cx="7534664" cy="554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4812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87" y="729539"/>
            <a:ext cx="5219455" cy="406055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675444" y="4844135"/>
            <a:ext cx="486308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A1 </a:t>
            </a:r>
            <a:r>
              <a:rPr lang="es-ES" b="1" dirty="0" err="1" smtClean="0">
                <a:solidFill>
                  <a:srgbClr val="FF0000"/>
                </a:solidFill>
              </a:rPr>
              <a:t>was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tested</a:t>
            </a:r>
            <a:r>
              <a:rPr lang="es-ES" b="1" dirty="0" smtClean="0">
                <a:solidFill>
                  <a:srgbClr val="FF0000"/>
                </a:solidFill>
              </a:rPr>
              <a:t> and </a:t>
            </a:r>
            <a:r>
              <a:rPr lang="es-ES" b="1" dirty="0" err="1" smtClean="0">
                <a:solidFill>
                  <a:srgbClr val="FF0000"/>
                </a:solidFill>
              </a:rPr>
              <a:t>integrated</a:t>
            </a:r>
            <a:r>
              <a:rPr lang="es-ES" b="1" dirty="0" smtClean="0">
                <a:solidFill>
                  <a:srgbClr val="FF0000"/>
                </a:solidFill>
              </a:rPr>
              <a:t> in </a:t>
            </a:r>
            <a:r>
              <a:rPr lang="es-ES" b="1" dirty="0" err="1" smtClean="0">
                <a:solidFill>
                  <a:srgbClr val="FF0000"/>
                </a:solidFill>
              </a:rPr>
              <a:t>many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platforms</a:t>
            </a:r>
            <a:r>
              <a:rPr lang="es-ES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es-ES" dirty="0" smtClean="0"/>
              <a:t>NKE </a:t>
            </a:r>
            <a:r>
              <a:rPr lang="es-ES" dirty="0" err="1" smtClean="0"/>
              <a:t>Profling</a:t>
            </a:r>
            <a:r>
              <a:rPr lang="es-ES" dirty="0" smtClean="0"/>
              <a:t> </a:t>
            </a:r>
            <a:r>
              <a:rPr lang="es-ES" dirty="0" err="1" smtClean="0"/>
              <a:t>float</a:t>
            </a:r>
            <a:endParaRPr lang="es-ES" dirty="0" smtClean="0"/>
          </a:p>
          <a:p>
            <a:r>
              <a:rPr lang="es-ES" dirty="0" smtClean="0"/>
              <a:t>Obsea </a:t>
            </a:r>
            <a:r>
              <a:rPr lang="es-ES" dirty="0" err="1" smtClean="0"/>
              <a:t>observatory</a:t>
            </a:r>
            <a:endParaRPr lang="es-ES" dirty="0" smtClean="0"/>
          </a:p>
          <a:p>
            <a:r>
              <a:rPr lang="es-ES" dirty="0" err="1" smtClean="0"/>
              <a:t>SeaExplorer</a:t>
            </a:r>
            <a:r>
              <a:rPr lang="es-ES" dirty="0" smtClean="0"/>
              <a:t> </a:t>
            </a:r>
            <a:r>
              <a:rPr lang="es-ES" dirty="0" err="1" smtClean="0"/>
              <a:t>Gligger</a:t>
            </a:r>
            <a:endParaRPr lang="es-ES" dirty="0" smtClean="0"/>
          </a:p>
          <a:p>
            <a:r>
              <a:rPr lang="es-ES" dirty="0" err="1" smtClean="0"/>
              <a:t>AqcuaAlta</a:t>
            </a:r>
            <a:r>
              <a:rPr lang="es-ES" dirty="0" smtClean="0"/>
              <a:t> </a:t>
            </a:r>
            <a:r>
              <a:rPr lang="es-ES" dirty="0" err="1" smtClean="0"/>
              <a:t>Italy</a:t>
            </a:r>
            <a:endParaRPr lang="es-ES" dirty="0" smtClean="0"/>
          </a:p>
          <a:p>
            <a:r>
              <a:rPr lang="es-ES" dirty="0" err="1" smtClean="0"/>
              <a:t>Plocan</a:t>
            </a:r>
            <a:r>
              <a:rPr lang="es-ES" dirty="0" smtClean="0"/>
              <a:t> </a:t>
            </a:r>
            <a:r>
              <a:rPr lang="es-ES" dirty="0" err="1" smtClean="0"/>
              <a:t>Canaries</a:t>
            </a:r>
            <a:endParaRPr lang="es-ES" dirty="0"/>
          </a:p>
          <a:p>
            <a:r>
              <a:rPr lang="is-IS" dirty="0" smtClean="0"/>
              <a:t>…</a:t>
            </a: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1477612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NeueLT Std Med" panose="020B0604020202020204" pitchFamily="34" charset="0"/>
              </a:rPr>
              <a:t>A1 sensor </a:t>
            </a:r>
            <a:r>
              <a:rPr lang="en-US" dirty="0" smtClean="0">
                <a:latin typeface="HelveticaNeueLT Std Med" panose="020B0604020202020204" pitchFamily="34" charset="0"/>
              </a:rPr>
              <a:t>system</a:t>
            </a:r>
            <a:endParaRPr lang="en-US" dirty="0">
              <a:latin typeface="HelveticaNeueLT Std Med" panose="020B0604020202020204" pitchFamily="34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A0AF-97FB-4C7C-8D7F-54F168A08D42}" type="slidenum">
              <a:rPr lang="en-US" smtClean="0"/>
              <a:t>23</a:t>
            </a:fld>
            <a:endParaRPr lang="en-US"/>
          </a:p>
        </p:txBody>
      </p:sp>
      <p:pic>
        <p:nvPicPr>
          <p:cNvPr id="8" name="Imagen 4" descr="gainCH2-20dB-3M2Hz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06" y="1417104"/>
            <a:ext cx="4524614" cy="4566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5" descr="gainCH2-20dB-1M4Hz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16" y="1398800"/>
            <a:ext cx="3564494" cy="45845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/>
          <p:cNvSpPr txBox="1"/>
          <p:nvPr/>
        </p:nvSpPr>
        <p:spPr>
          <a:xfrm>
            <a:off x="54044" y="5984917"/>
            <a:ext cx="90717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/>
              <a:t>transfer </a:t>
            </a:r>
            <a:r>
              <a:rPr lang="it-IT" sz="1400" dirty="0" err="1"/>
              <a:t>function</a:t>
            </a:r>
            <a:r>
              <a:rPr lang="it-IT" sz="1400" dirty="0"/>
              <a:t> of CHB </a:t>
            </a:r>
            <a:r>
              <a:rPr lang="it-IT" sz="1400" b="1" dirty="0"/>
              <a:t>(20dB gain</a:t>
            </a:r>
            <a:r>
              <a:rPr lang="it-IT" sz="1400" dirty="0"/>
              <a:t>) with </a:t>
            </a:r>
            <a:r>
              <a:rPr lang="it-IT" sz="1400" b="1" dirty="0" err="1"/>
              <a:t>Antialiasing</a:t>
            </a:r>
            <a:r>
              <a:rPr lang="it-IT" sz="1400" b="1" dirty="0"/>
              <a:t> </a:t>
            </a:r>
            <a:r>
              <a:rPr lang="it-IT" sz="1400" b="1" dirty="0" err="1"/>
              <a:t>filter</a:t>
            </a:r>
            <a:r>
              <a:rPr lang="it-IT" sz="1400" b="1" dirty="0"/>
              <a:t> </a:t>
            </a:r>
            <a:r>
              <a:rPr lang="it-IT" sz="1400" b="1" dirty="0" err="1"/>
              <a:t>F</a:t>
            </a:r>
            <a:r>
              <a:rPr lang="it-IT" sz="1400" b="1" baseline="-25000" dirty="0" err="1"/>
              <a:t>cutoff</a:t>
            </a:r>
            <a:r>
              <a:rPr lang="it-IT" sz="1400" b="1" dirty="0"/>
              <a:t>=50kHz</a:t>
            </a:r>
            <a:r>
              <a:rPr lang="it-IT" sz="1400" dirty="0" smtClean="0"/>
              <a:t>. The </a:t>
            </a:r>
            <a:r>
              <a:rPr lang="it-IT" sz="1400" dirty="0"/>
              <a:t>marker </a:t>
            </a:r>
            <a:r>
              <a:rPr lang="it-IT" sz="1400" dirty="0" err="1"/>
              <a:t>at</a:t>
            </a:r>
            <a:r>
              <a:rPr lang="it-IT" sz="1400" dirty="0"/>
              <a:t> 5kHz </a:t>
            </a:r>
            <a:r>
              <a:rPr lang="it-IT" sz="1400" dirty="0" err="1"/>
              <a:t>measures</a:t>
            </a:r>
            <a:r>
              <a:rPr lang="it-IT" sz="1400" dirty="0"/>
              <a:t> 19.69dB gain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/>
              <a:t>transfer </a:t>
            </a:r>
            <a:r>
              <a:rPr lang="it-IT" sz="1400" dirty="0" err="1"/>
              <a:t>function</a:t>
            </a:r>
            <a:r>
              <a:rPr lang="it-IT" sz="1400" dirty="0"/>
              <a:t> of </a:t>
            </a:r>
            <a:r>
              <a:rPr lang="it-IT" sz="1400" b="1" dirty="0"/>
              <a:t>CHB (20dB gain)</a:t>
            </a:r>
            <a:r>
              <a:rPr lang="it-IT" sz="1400" dirty="0"/>
              <a:t> with </a:t>
            </a:r>
            <a:r>
              <a:rPr lang="it-IT" sz="1400" b="1" dirty="0" err="1"/>
              <a:t>Antialiasing</a:t>
            </a:r>
            <a:r>
              <a:rPr lang="it-IT" sz="1400" b="1" dirty="0"/>
              <a:t> </a:t>
            </a:r>
            <a:r>
              <a:rPr lang="it-IT" sz="1400" b="1" dirty="0" err="1"/>
              <a:t>filter</a:t>
            </a:r>
            <a:r>
              <a:rPr lang="it-IT" sz="1400" b="1" dirty="0"/>
              <a:t> </a:t>
            </a:r>
            <a:r>
              <a:rPr lang="it-IT" sz="1400" b="1" dirty="0" err="1"/>
              <a:t>F</a:t>
            </a:r>
            <a:r>
              <a:rPr lang="it-IT" sz="1400" b="1" baseline="-25000" dirty="0" err="1"/>
              <a:t>cutoff</a:t>
            </a:r>
            <a:r>
              <a:rPr lang="it-IT" sz="1400" b="1" dirty="0"/>
              <a:t>= 22.05kHz</a:t>
            </a:r>
            <a:r>
              <a:rPr lang="it-IT" sz="1400" dirty="0"/>
              <a:t>. The marker </a:t>
            </a:r>
            <a:r>
              <a:rPr lang="it-IT" sz="1400" dirty="0" err="1"/>
              <a:t>at</a:t>
            </a:r>
            <a:r>
              <a:rPr lang="it-IT" sz="1400" dirty="0"/>
              <a:t> 5kHz </a:t>
            </a:r>
            <a:r>
              <a:rPr lang="it-IT" sz="1400" dirty="0" err="1"/>
              <a:t>measures</a:t>
            </a:r>
            <a:r>
              <a:rPr lang="it-IT" sz="1400" dirty="0"/>
              <a:t> 19.51dB gain</a:t>
            </a:r>
            <a:endParaRPr lang="en-US" sz="1400" dirty="0"/>
          </a:p>
          <a:p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894997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1458"/>
            <a:ext cx="8229600" cy="1143000"/>
          </a:xfrm>
        </p:spPr>
        <p:txBody>
          <a:bodyPr/>
          <a:lstStyle/>
          <a:p>
            <a:r>
              <a:rPr lang="en-US" dirty="0">
                <a:latin typeface="HelveticaNeueLT Std Med" panose="020B0604020202020204" pitchFamily="34" charset="0"/>
              </a:rPr>
              <a:t>A1 sensor </a:t>
            </a:r>
            <a:r>
              <a:rPr lang="en-US" dirty="0" smtClean="0">
                <a:latin typeface="HelveticaNeueLT Std Med" panose="020B0604020202020204" pitchFamily="34" charset="0"/>
              </a:rPr>
              <a:t>system</a:t>
            </a:r>
            <a:endParaRPr lang="en-US" dirty="0">
              <a:latin typeface="HelveticaNeueLT Std Med" panose="020B0604020202020204" pitchFamily="34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A0AF-97FB-4C7C-8D7F-54F168A08D42}" type="slidenum">
              <a:rPr lang="en-US" smtClean="0"/>
              <a:t>24</a:t>
            </a:fld>
            <a:endParaRPr lang="en-US"/>
          </a:p>
        </p:txBody>
      </p:sp>
      <p:pic>
        <p:nvPicPr>
          <p:cNvPr id="8" name="Imagen 8" descr="gainCH1-40dB-3M2Hz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76" y="1317740"/>
            <a:ext cx="4261724" cy="47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9" descr="gainCH1-40dB-1M4Hz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317740"/>
            <a:ext cx="4063182" cy="45693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/>
          <p:cNvSpPr txBox="1"/>
          <p:nvPr/>
        </p:nvSpPr>
        <p:spPr>
          <a:xfrm>
            <a:off x="67553" y="6295647"/>
            <a:ext cx="8571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/>
              <a:t>transfer </a:t>
            </a:r>
            <a:r>
              <a:rPr lang="it-IT" sz="1200" dirty="0" err="1"/>
              <a:t>function</a:t>
            </a:r>
            <a:r>
              <a:rPr lang="it-IT" sz="1200" dirty="0"/>
              <a:t> of CHA with </a:t>
            </a:r>
            <a:r>
              <a:rPr lang="it-IT" sz="1200" dirty="0" err="1"/>
              <a:t>selected</a:t>
            </a:r>
            <a:r>
              <a:rPr lang="it-IT" sz="1200" dirty="0"/>
              <a:t> </a:t>
            </a:r>
            <a:r>
              <a:rPr lang="it-IT" sz="1200" b="1" dirty="0"/>
              <a:t>40dB gain</a:t>
            </a:r>
            <a:r>
              <a:rPr lang="it-IT" sz="1200" dirty="0"/>
              <a:t> with </a:t>
            </a:r>
            <a:r>
              <a:rPr lang="it-IT" sz="1200" b="1" dirty="0" err="1"/>
              <a:t>Antialiasing</a:t>
            </a:r>
            <a:r>
              <a:rPr lang="it-IT" sz="1200" b="1" dirty="0"/>
              <a:t> </a:t>
            </a:r>
            <a:r>
              <a:rPr lang="it-IT" sz="1200" b="1" dirty="0" err="1"/>
              <a:t>filter</a:t>
            </a:r>
            <a:r>
              <a:rPr lang="it-IT" sz="1200" b="1" dirty="0"/>
              <a:t> </a:t>
            </a:r>
            <a:r>
              <a:rPr lang="it-IT" sz="1200" b="1" dirty="0" err="1"/>
              <a:t>F</a:t>
            </a:r>
            <a:r>
              <a:rPr lang="it-IT" sz="1200" b="1" baseline="-25000" dirty="0" err="1"/>
              <a:t>cutoff</a:t>
            </a:r>
            <a:r>
              <a:rPr lang="it-IT" sz="1200" b="1" dirty="0"/>
              <a:t>=50kHz</a:t>
            </a:r>
            <a:r>
              <a:rPr lang="it-IT" sz="1200" dirty="0"/>
              <a:t>.The marker </a:t>
            </a:r>
            <a:r>
              <a:rPr lang="it-IT" sz="1200" dirty="0" err="1"/>
              <a:t>at</a:t>
            </a:r>
            <a:r>
              <a:rPr lang="it-IT" sz="1200" dirty="0"/>
              <a:t> 5kHz </a:t>
            </a:r>
            <a:r>
              <a:rPr lang="it-IT" sz="1200" dirty="0" err="1"/>
              <a:t>measures</a:t>
            </a:r>
            <a:r>
              <a:rPr lang="it-IT" sz="1200" dirty="0"/>
              <a:t> 40.52dB gain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/>
              <a:t>transfer </a:t>
            </a:r>
            <a:r>
              <a:rPr lang="it-IT" sz="1200" dirty="0" err="1"/>
              <a:t>function</a:t>
            </a:r>
            <a:r>
              <a:rPr lang="it-IT" sz="1200" dirty="0"/>
              <a:t> of CHA with </a:t>
            </a:r>
            <a:r>
              <a:rPr lang="it-IT" sz="1200" dirty="0" err="1"/>
              <a:t>selected</a:t>
            </a:r>
            <a:r>
              <a:rPr lang="it-IT" sz="1200" dirty="0"/>
              <a:t> </a:t>
            </a:r>
            <a:r>
              <a:rPr lang="it-IT" sz="1200" b="1" dirty="0"/>
              <a:t>40dB gain</a:t>
            </a:r>
            <a:r>
              <a:rPr lang="it-IT" sz="1200" dirty="0"/>
              <a:t> with </a:t>
            </a:r>
            <a:r>
              <a:rPr lang="it-IT" sz="1200" b="1" dirty="0" err="1"/>
              <a:t>Antialiasing</a:t>
            </a:r>
            <a:r>
              <a:rPr lang="it-IT" sz="1200" b="1" dirty="0"/>
              <a:t> </a:t>
            </a:r>
            <a:r>
              <a:rPr lang="it-IT" sz="1200" b="1" dirty="0" err="1"/>
              <a:t>filter</a:t>
            </a:r>
            <a:r>
              <a:rPr lang="it-IT" sz="1200" b="1" dirty="0"/>
              <a:t> </a:t>
            </a:r>
            <a:r>
              <a:rPr lang="it-IT" sz="1200" b="1" dirty="0" err="1"/>
              <a:t>F</a:t>
            </a:r>
            <a:r>
              <a:rPr lang="it-IT" sz="1200" b="1" baseline="-25000" dirty="0" err="1"/>
              <a:t>cutoff</a:t>
            </a:r>
            <a:r>
              <a:rPr lang="it-IT" sz="1200" b="1" dirty="0"/>
              <a:t>=22.05kHz</a:t>
            </a:r>
            <a:r>
              <a:rPr lang="it-IT" sz="1200" dirty="0"/>
              <a:t>. The marker </a:t>
            </a:r>
            <a:r>
              <a:rPr lang="it-IT" sz="1200" dirty="0" err="1"/>
              <a:t>at</a:t>
            </a:r>
            <a:r>
              <a:rPr lang="it-IT" sz="1200" dirty="0"/>
              <a:t> 5kHz </a:t>
            </a:r>
            <a:r>
              <a:rPr lang="it-IT" sz="1200" dirty="0" err="1"/>
              <a:t>measures</a:t>
            </a:r>
            <a:r>
              <a:rPr lang="it-IT" sz="1200" dirty="0"/>
              <a:t> 40.36dB gain</a:t>
            </a:r>
            <a:endParaRPr lang="en-US" sz="1200" dirty="0"/>
          </a:p>
          <a:p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37792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HelveticaNeueLT Std Med" panose="020B0604020202020204" pitchFamily="34" charset="0"/>
              </a:rPr>
              <a:t>A1 sensor </a:t>
            </a:r>
            <a:r>
              <a:rPr lang="en-US" dirty="0" smtClean="0">
                <a:latin typeface="HelveticaNeueLT Std Med" panose="020B0604020202020204" pitchFamily="34" charset="0"/>
              </a:rPr>
              <a:t>system</a:t>
            </a:r>
            <a:endParaRPr lang="en-US" dirty="0">
              <a:latin typeface="HelveticaNeueLT Std Med" panose="020B0604020202020204" pitchFamily="34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A0AF-97FB-4C7C-8D7F-54F168A08D42}" type="slidenum">
              <a:rPr lang="en-US" smtClean="0"/>
              <a:t>25</a:t>
            </a:fld>
            <a:endParaRPr lang="en-US"/>
          </a:p>
        </p:txBody>
      </p:sp>
      <p:pic>
        <p:nvPicPr>
          <p:cNvPr id="11" name="Imagen 6" descr="gainCH1-60dB-3M2Hz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43102"/>
            <a:ext cx="4286250" cy="48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7" descr="gainCH1-60dB-1M4Hz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43102"/>
            <a:ext cx="3977640" cy="49960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/>
          <p:cNvSpPr txBox="1"/>
          <p:nvPr/>
        </p:nvSpPr>
        <p:spPr>
          <a:xfrm>
            <a:off x="175651" y="6187568"/>
            <a:ext cx="8366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/>
              <a:t>transfer </a:t>
            </a:r>
            <a:r>
              <a:rPr lang="it-IT" sz="1200" dirty="0" err="1"/>
              <a:t>function</a:t>
            </a:r>
            <a:r>
              <a:rPr lang="it-IT" sz="1200" dirty="0"/>
              <a:t> of CHA with </a:t>
            </a:r>
            <a:r>
              <a:rPr lang="it-IT" sz="1200" dirty="0" err="1"/>
              <a:t>selected</a:t>
            </a:r>
            <a:r>
              <a:rPr lang="it-IT" sz="1200" dirty="0"/>
              <a:t> </a:t>
            </a:r>
            <a:r>
              <a:rPr lang="it-IT" sz="1200" b="1" dirty="0"/>
              <a:t>60dB gain</a:t>
            </a:r>
            <a:r>
              <a:rPr lang="it-IT" sz="1200" dirty="0"/>
              <a:t> with </a:t>
            </a:r>
            <a:r>
              <a:rPr lang="it-IT" sz="1200" b="1" dirty="0" err="1"/>
              <a:t>Antialiasing</a:t>
            </a:r>
            <a:r>
              <a:rPr lang="it-IT" sz="1200" b="1" dirty="0"/>
              <a:t> </a:t>
            </a:r>
            <a:r>
              <a:rPr lang="it-IT" sz="1200" b="1" dirty="0" err="1"/>
              <a:t>filter</a:t>
            </a:r>
            <a:r>
              <a:rPr lang="it-IT" sz="1200" b="1" dirty="0"/>
              <a:t> </a:t>
            </a:r>
            <a:r>
              <a:rPr lang="it-IT" sz="1200" b="1" dirty="0" err="1"/>
              <a:t>F</a:t>
            </a:r>
            <a:r>
              <a:rPr lang="it-IT" sz="1200" b="1" baseline="-25000" dirty="0" err="1"/>
              <a:t>cutoff</a:t>
            </a:r>
            <a:r>
              <a:rPr lang="it-IT" sz="1200" b="1" dirty="0"/>
              <a:t>=50kHz</a:t>
            </a:r>
            <a:r>
              <a:rPr lang="it-IT" sz="1200" dirty="0"/>
              <a:t>. The marker </a:t>
            </a:r>
            <a:r>
              <a:rPr lang="it-IT" sz="1200" dirty="0" err="1"/>
              <a:t>at</a:t>
            </a:r>
            <a:r>
              <a:rPr lang="it-IT" sz="1200" dirty="0"/>
              <a:t> 5kHz </a:t>
            </a:r>
            <a:r>
              <a:rPr lang="it-IT" sz="1200" dirty="0" err="1"/>
              <a:t>measures</a:t>
            </a:r>
            <a:r>
              <a:rPr lang="it-IT" sz="1200" dirty="0"/>
              <a:t> 59.90dB gain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/>
              <a:t>transfer </a:t>
            </a:r>
            <a:r>
              <a:rPr lang="it-IT" sz="1200" dirty="0" err="1"/>
              <a:t>function</a:t>
            </a:r>
            <a:r>
              <a:rPr lang="it-IT" sz="1200" dirty="0"/>
              <a:t> of CHA with </a:t>
            </a:r>
            <a:r>
              <a:rPr lang="it-IT" sz="1200" dirty="0" err="1"/>
              <a:t>selected</a:t>
            </a:r>
            <a:r>
              <a:rPr lang="it-IT" sz="1200" dirty="0"/>
              <a:t> </a:t>
            </a:r>
            <a:r>
              <a:rPr lang="it-IT" sz="1200" b="1" dirty="0"/>
              <a:t>60dB gain </a:t>
            </a:r>
            <a:r>
              <a:rPr lang="it-IT" sz="1200" dirty="0"/>
              <a:t>with </a:t>
            </a:r>
            <a:r>
              <a:rPr lang="it-IT" sz="1200" b="1" dirty="0" err="1"/>
              <a:t>Antialiasing</a:t>
            </a:r>
            <a:r>
              <a:rPr lang="it-IT" sz="1200" b="1" dirty="0"/>
              <a:t> </a:t>
            </a:r>
            <a:r>
              <a:rPr lang="it-IT" sz="1200" b="1" dirty="0" err="1"/>
              <a:t>filter</a:t>
            </a:r>
            <a:r>
              <a:rPr lang="it-IT" sz="1200" b="1" dirty="0"/>
              <a:t> </a:t>
            </a:r>
            <a:r>
              <a:rPr lang="it-IT" sz="1200" b="1" dirty="0" err="1"/>
              <a:t>F</a:t>
            </a:r>
            <a:r>
              <a:rPr lang="it-IT" sz="1200" b="1" baseline="-25000" dirty="0" err="1"/>
              <a:t>cutoff</a:t>
            </a:r>
            <a:r>
              <a:rPr lang="it-IT" sz="1200" b="1" dirty="0"/>
              <a:t>=22.05kHz</a:t>
            </a:r>
            <a:r>
              <a:rPr lang="it-IT" sz="1200" dirty="0"/>
              <a:t>. The marker </a:t>
            </a:r>
            <a:r>
              <a:rPr lang="it-IT" sz="1200" dirty="0" err="1"/>
              <a:t>at</a:t>
            </a:r>
            <a:r>
              <a:rPr lang="it-IT" sz="1200" dirty="0"/>
              <a:t> 5kHz </a:t>
            </a:r>
            <a:r>
              <a:rPr lang="it-IT" sz="1200" dirty="0" err="1"/>
              <a:t>measures</a:t>
            </a:r>
            <a:r>
              <a:rPr lang="it-IT" sz="1200" dirty="0"/>
              <a:t> 59.69dB</a:t>
            </a:r>
            <a:endParaRPr lang="en-US" sz="1200" dirty="0"/>
          </a:p>
          <a:p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656691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/>
          <p:cNvSpPr txBox="1"/>
          <p:nvPr/>
        </p:nvSpPr>
        <p:spPr>
          <a:xfrm>
            <a:off x="5763598" y="2693281"/>
            <a:ext cx="17372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/>
              <a:t>GetObservations</a:t>
            </a:r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/>
              <a:t>a</a:t>
            </a:r>
            <a:r>
              <a:rPr lang="es-ES" sz="1400" dirty="0" smtClean="0"/>
              <a:t>nd sensor </a:t>
            </a:r>
            <a:r>
              <a:rPr lang="es-ES" sz="1400" dirty="0" err="1" smtClean="0"/>
              <a:t>Metadata</a:t>
            </a:r>
            <a:endParaRPr lang="es-ES" sz="1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1758499" y="2711998"/>
            <a:ext cx="23281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rgbClr val="FF0000"/>
                </a:solidFill>
              </a:rPr>
              <a:t>SPL </a:t>
            </a:r>
            <a:r>
              <a:rPr lang="es-ES" sz="1400" dirty="0" err="1" smtClean="0">
                <a:solidFill>
                  <a:srgbClr val="FF0000"/>
                </a:solidFill>
              </a:rPr>
              <a:t>values</a:t>
            </a:r>
            <a:endParaRPr lang="es-ES" sz="1400" dirty="0" smtClean="0">
              <a:solidFill>
                <a:srgbClr val="FF0000"/>
              </a:solidFill>
            </a:endParaRPr>
          </a:p>
          <a:p>
            <a:pPr algn="ctr"/>
            <a:endParaRPr lang="es-ES" sz="1400" dirty="0">
              <a:solidFill>
                <a:srgbClr val="FF0000"/>
              </a:solidFill>
            </a:endParaRPr>
          </a:p>
          <a:p>
            <a:pPr algn="ctr"/>
            <a:r>
              <a:rPr lang="es-ES" sz="1400" dirty="0" err="1" smtClean="0"/>
              <a:t>low</a:t>
            </a:r>
            <a:r>
              <a:rPr lang="es-ES" sz="1400" dirty="0" smtClean="0"/>
              <a:t> </a:t>
            </a:r>
            <a:r>
              <a:rPr lang="es-ES" sz="1400" dirty="0" err="1" smtClean="0"/>
              <a:t>bandwith</a:t>
            </a:r>
            <a:r>
              <a:rPr lang="es-ES" sz="1400" dirty="0" smtClean="0"/>
              <a:t> link: </a:t>
            </a:r>
          </a:p>
          <a:p>
            <a:pPr algn="ctr"/>
            <a:r>
              <a:rPr lang="es-ES" sz="1400" dirty="0" smtClean="0"/>
              <a:t>RS232/</a:t>
            </a:r>
            <a:r>
              <a:rPr lang="es-ES" sz="1400" dirty="0" err="1" smtClean="0"/>
              <a:t>acoustic</a:t>
            </a:r>
            <a:r>
              <a:rPr lang="is-IS" sz="1400" dirty="0" smtClean="0"/>
              <a:t>…</a:t>
            </a:r>
            <a:endParaRPr lang="es-ES" sz="1400" dirty="0"/>
          </a:p>
        </p:txBody>
      </p:sp>
      <p:pic>
        <p:nvPicPr>
          <p:cNvPr id="2" name="1 Imagen" descr="000 logo OBSEA amb medusa per fons blanc.pn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25" y="2579316"/>
            <a:ext cx="921055" cy="122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-226022" y="2843711"/>
            <a:ext cx="1625187" cy="302170"/>
          </a:xfrm>
          <a:prstGeom prst="rect">
            <a:avLst/>
          </a:prstGeom>
        </p:spPr>
      </p:pic>
      <p:cxnSp>
        <p:nvCxnSpPr>
          <p:cNvPr id="5" name="Conector recto de flecha 4"/>
          <p:cNvCxnSpPr/>
          <p:nvPr/>
        </p:nvCxnSpPr>
        <p:spPr>
          <a:xfrm flipV="1">
            <a:off x="1904913" y="3092144"/>
            <a:ext cx="1790946" cy="244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113967" y="380739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Offshore/</a:t>
            </a:r>
            <a:r>
              <a:rPr lang="es-ES" dirty="0" err="1" smtClean="0"/>
              <a:t>underwater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768" y="2528039"/>
            <a:ext cx="1594383" cy="137914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743517" y="3925897"/>
            <a:ext cx="30958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Obsea Servers </a:t>
            </a:r>
            <a:r>
              <a:rPr lang="es-ES" dirty="0" err="1" smtClean="0"/>
              <a:t>on</a:t>
            </a:r>
            <a:r>
              <a:rPr lang="es-ES" dirty="0" smtClean="0"/>
              <a:t> shore </a:t>
            </a:r>
            <a:r>
              <a:rPr lang="es-ES" dirty="0" err="1" smtClean="0"/>
              <a:t>station</a:t>
            </a:r>
            <a:endParaRPr lang="es-ES" dirty="0" smtClean="0"/>
          </a:p>
          <a:p>
            <a:r>
              <a:rPr lang="es-ES" strike="sngStrike" dirty="0" smtClean="0">
                <a:solidFill>
                  <a:srgbClr val="FF0000"/>
                </a:solidFill>
              </a:rPr>
              <a:t>SPL </a:t>
            </a:r>
            <a:r>
              <a:rPr lang="es-ES" strike="sngStrike" dirty="0" err="1" smtClean="0">
                <a:solidFill>
                  <a:srgbClr val="FF0000"/>
                </a:solidFill>
              </a:rPr>
              <a:t>values</a:t>
            </a:r>
            <a:r>
              <a:rPr lang="es-ES" strike="sngStrike" dirty="0" smtClean="0">
                <a:solidFill>
                  <a:srgbClr val="FF0000"/>
                </a:solidFill>
              </a:rPr>
              <a:t> </a:t>
            </a:r>
            <a:r>
              <a:rPr lang="es-ES" strike="sngStrike" dirty="0" err="1" smtClean="0">
                <a:solidFill>
                  <a:srgbClr val="FF0000"/>
                </a:solidFill>
              </a:rPr>
              <a:t>calculated</a:t>
            </a:r>
            <a:endParaRPr lang="es-ES" strike="sngStrike" dirty="0" smtClean="0">
              <a:solidFill>
                <a:srgbClr val="FF0000"/>
              </a:solidFill>
            </a:endParaRPr>
          </a:p>
          <a:p>
            <a:r>
              <a:rPr lang="es-ES" dirty="0" err="1" smtClean="0"/>
              <a:t>InsertResults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SOS Server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5146" y="2501141"/>
            <a:ext cx="1557162" cy="1198285"/>
          </a:xfrm>
          <a:prstGeom prst="rect">
            <a:avLst/>
          </a:prstGeom>
        </p:spPr>
      </p:pic>
      <p:cxnSp>
        <p:nvCxnSpPr>
          <p:cNvPr id="12" name="Conector recto de flecha 11"/>
          <p:cNvCxnSpPr>
            <a:stCxn id="10" idx="1"/>
          </p:cNvCxnSpPr>
          <p:nvPr/>
        </p:nvCxnSpPr>
        <p:spPr>
          <a:xfrm flipH="1">
            <a:off x="6024086" y="3100284"/>
            <a:ext cx="14810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140" y="2828373"/>
            <a:ext cx="609101" cy="60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99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6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strument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082" y="4937396"/>
            <a:ext cx="2835241" cy="1975799"/>
          </a:xfrm>
          <a:prstGeom prst="rect">
            <a:avLst/>
          </a:prstGeom>
        </p:spPr>
      </p:pic>
      <p:pic>
        <p:nvPicPr>
          <p:cNvPr id="4" name="Imagen 3" descr="instrument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831" y="5639385"/>
            <a:ext cx="1566593" cy="109433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538" y="2627371"/>
            <a:ext cx="1783681" cy="178368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857" y="41416"/>
            <a:ext cx="1242145" cy="1242145"/>
          </a:xfrm>
          <a:prstGeom prst="rect">
            <a:avLst/>
          </a:prstGeom>
        </p:spPr>
      </p:pic>
      <p:cxnSp>
        <p:nvCxnSpPr>
          <p:cNvPr id="11" name="Conector recto de flecha 10"/>
          <p:cNvCxnSpPr/>
          <p:nvPr/>
        </p:nvCxnSpPr>
        <p:spPr>
          <a:xfrm flipV="1">
            <a:off x="3845767" y="3854540"/>
            <a:ext cx="0" cy="116569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879371" y="3235823"/>
            <a:ext cx="1809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Marine </a:t>
            </a:r>
            <a:r>
              <a:rPr lang="es-ES" sz="1200" dirty="0" err="1" smtClean="0"/>
              <a:t>Platform</a:t>
            </a:r>
            <a:endParaRPr lang="es-ES" sz="1200" dirty="0" smtClean="0"/>
          </a:p>
          <a:p>
            <a:r>
              <a:rPr lang="es-ES" sz="1200" dirty="0" smtClean="0"/>
              <a:t>Host </a:t>
            </a:r>
            <a:r>
              <a:rPr lang="es-ES" sz="1200" dirty="0" err="1" smtClean="0"/>
              <a:t>controller</a:t>
            </a:r>
            <a:endParaRPr lang="es-ES" sz="1200" dirty="0" smtClean="0"/>
          </a:p>
          <a:p>
            <a:r>
              <a:rPr lang="es-ES" sz="1200" dirty="0" smtClean="0"/>
              <a:t>(</a:t>
            </a:r>
            <a:r>
              <a:rPr lang="es-ES" sz="1200" dirty="0" err="1" smtClean="0"/>
              <a:t>vehicle</a:t>
            </a:r>
            <a:r>
              <a:rPr lang="es-ES" sz="1200" dirty="0" smtClean="0"/>
              <a:t>, </a:t>
            </a:r>
            <a:r>
              <a:rPr lang="es-ES" sz="1200" dirty="0" err="1" smtClean="0"/>
              <a:t>buoy</a:t>
            </a:r>
            <a:r>
              <a:rPr lang="es-ES" sz="1200" dirty="0" smtClean="0"/>
              <a:t>, </a:t>
            </a:r>
            <a:r>
              <a:rPr lang="es-ES" sz="1200" dirty="0" err="1" smtClean="0"/>
              <a:t>mooring</a:t>
            </a:r>
            <a:r>
              <a:rPr lang="is-IS" sz="1200" dirty="0" smtClean="0"/>
              <a:t>…)</a:t>
            </a:r>
            <a:endParaRPr lang="es-ES" sz="1200" dirty="0"/>
          </a:p>
        </p:txBody>
      </p:sp>
      <p:cxnSp>
        <p:nvCxnSpPr>
          <p:cNvPr id="17" name="Conector recto 16"/>
          <p:cNvCxnSpPr/>
          <p:nvPr/>
        </p:nvCxnSpPr>
        <p:spPr>
          <a:xfrm>
            <a:off x="2135614" y="3492854"/>
            <a:ext cx="1256244" cy="0"/>
          </a:xfrm>
          <a:prstGeom prst="line">
            <a:avLst/>
          </a:prstGeom>
          <a:ln>
            <a:solidFill>
              <a:srgbClr val="4F81B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697954" y="4208229"/>
            <a:ext cx="19030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err="1" smtClean="0"/>
              <a:t>Instrument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level</a:t>
            </a:r>
            <a:r>
              <a:rPr lang="es-ES_tradnl" sz="1200" dirty="0" smtClean="0"/>
              <a:t>:</a:t>
            </a:r>
          </a:p>
          <a:p>
            <a:r>
              <a:rPr lang="es-ES_tradnl" sz="1200" dirty="0" smtClean="0"/>
              <a:t>Instruments </a:t>
            </a:r>
            <a:r>
              <a:rPr lang="es-ES_tradnl" sz="1200" dirty="0" err="1" smtClean="0"/>
              <a:t>communicates</a:t>
            </a:r>
            <a:endParaRPr lang="es-ES_tradnl" sz="1200" dirty="0" smtClean="0"/>
          </a:p>
          <a:p>
            <a:r>
              <a:rPr lang="es-ES_tradnl" sz="1200" dirty="0" err="1" smtClean="0"/>
              <a:t>with</a:t>
            </a:r>
            <a:r>
              <a:rPr lang="es-ES_tradnl" sz="1200" dirty="0" smtClean="0"/>
              <a:t> a </a:t>
            </a:r>
            <a:r>
              <a:rPr lang="es-ES_tradnl" sz="1200" dirty="0" err="1" smtClean="0"/>
              <a:t>controller</a:t>
            </a:r>
            <a:endParaRPr lang="es-ES_tradnl" sz="1200" dirty="0" smtClean="0"/>
          </a:p>
          <a:p>
            <a:endParaRPr lang="es-ES" sz="1200" dirty="0"/>
          </a:p>
        </p:txBody>
      </p:sp>
      <p:cxnSp>
        <p:nvCxnSpPr>
          <p:cNvPr id="19" name="Conector recto 18"/>
          <p:cNvCxnSpPr/>
          <p:nvPr/>
        </p:nvCxnSpPr>
        <p:spPr>
          <a:xfrm>
            <a:off x="2589523" y="4542627"/>
            <a:ext cx="1256244" cy="0"/>
          </a:xfrm>
          <a:prstGeom prst="line">
            <a:avLst/>
          </a:prstGeom>
          <a:ln>
            <a:solidFill>
              <a:srgbClr val="4F81B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83271" y="2222734"/>
            <a:ext cx="2384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err="1" smtClean="0"/>
              <a:t>From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the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platform</a:t>
            </a:r>
            <a:r>
              <a:rPr lang="es-ES_tradnl" sz="1200" dirty="0" smtClean="0"/>
              <a:t>, Internet </a:t>
            </a:r>
            <a:r>
              <a:rPr lang="es-ES_tradnl" sz="1200" dirty="0" err="1" smtClean="0"/>
              <a:t>protocols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will</a:t>
            </a:r>
            <a:r>
              <a:rPr lang="es-ES_tradnl" sz="1200" dirty="0" smtClean="0"/>
              <a:t> be </a:t>
            </a:r>
            <a:r>
              <a:rPr lang="es-ES_tradnl" sz="1200" dirty="0" err="1" smtClean="0"/>
              <a:t>used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for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propagate</a:t>
            </a:r>
            <a:r>
              <a:rPr lang="es-ES_tradnl" sz="1200" dirty="0" smtClean="0"/>
              <a:t> data </a:t>
            </a:r>
            <a:r>
              <a:rPr lang="es-ES_tradnl" sz="1200" dirty="0" err="1" smtClean="0"/>
              <a:t>to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the</a:t>
            </a:r>
            <a:r>
              <a:rPr lang="es-ES_tradnl" sz="1200" dirty="0"/>
              <a:t> </a:t>
            </a:r>
            <a:r>
              <a:rPr lang="es-ES_tradnl" sz="1200" dirty="0" err="1" smtClean="0"/>
              <a:t>USERs</a:t>
            </a:r>
            <a:endParaRPr lang="es-ES_tradnl" sz="1200" dirty="0" smtClean="0"/>
          </a:p>
          <a:p>
            <a:r>
              <a:rPr lang="es-ES_tradnl" sz="1200" dirty="0" err="1" smtClean="0"/>
              <a:t>SensorWeb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Level</a:t>
            </a:r>
            <a:r>
              <a:rPr lang="es-ES_tradnl" sz="1200" dirty="0" smtClean="0"/>
              <a:t>: SWE </a:t>
            </a:r>
            <a:r>
              <a:rPr lang="es-ES_tradnl" sz="1200" dirty="0" err="1" smtClean="0"/>
              <a:t>standards</a:t>
            </a:r>
            <a:endParaRPr lang="es-ES" sz="1200" dirty="0"/>
          </a:p>
        </p:txBody>
      </p:sp>
      <p:cxnSp>
        <p:nvCxnSpPr>
          <p:cNvPr id="21" name="Conector recto 20"/>
          <p:cNvCxnSpPr/>
          <p:nvPr/>
        </p:nvCxnSpPr>
        <p:spPr>
          <a:xfrm>
            <a:off x="2589523" y="2550200"/>
            <a:ext cx="1256244" cy="0"/>
          </a:xfrm>
          <a:prstGeom prst="line">
            <a:avLst/>
          </a:prstGeom>
          <a:ln>
            <a:solidFill>
              <a:srgbClr val="4F81B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Agrupar 25"/>
          <p:cNvGrpSpPr/>
          <p:nvPr/>
        </p:nvGrpSpPr>
        <p:grpSpPr>
          <a:xfrm>
            <a:off x="2466107" y="1187674"/>
            <a:ext cx="2759321" cy="979834"/>
            <a:chOff x="234683" y="386561"/>
            <a:chExt cx="2759321" cy="97983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2" name="Rectángulo 21"/>
            <p:cNvSpPr/>
            <p:nvPr/>
          </p:nvSpPr>
          <p:spPr>
            <a:xfrm>
              <a:off x="234683" y="386561"/>
              <a:ext cx="2759321" cy="979834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1283852" y="607079"/>
              <a:ext cx="685587" cy="566408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smtClean="0"/>
                <a:t>SOS</a:t>
              </a:r>
              <a:endParaRPr lang="es-ES" dirty="0"/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2153557" y="606706"/>
              <a:ext cx="621221" cy="566408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smtClean="0"/>
                <a:t>SES</a:t>
              </a:r>
              <a:endParaRPr lang="es-ES" dirty="0"/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414692" y="607079"/>
              <a:ext cx="685587" cy="566408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smtClean="0"/>
                <a:t>SAS</a:t>
              </a:r>
              <a:endParaRPr lang="es-ES" dirty="0"/>
            </a:p>
          </p:txBody>
        </p:sp>
      </p:grpSp>
      <p:cxnSp>
        <p:nvCxnSpPr>
          <p:cNvPr id="9" name="Conector recto de flecha 8"/>
          <p:cNvCxnSpPr/>
          <p:nvPr/>
        </p:nvCxnSpPr>
        <p:spPr>
          <a:xfrm flipV="1">
            <a:off x="3873929" y="1954410"/>
            <a:ext cx="0" cy="116569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Agrupar 34"/>
          <p:cNvGrpSpPr/>
          <p:nvPr/>
        </p:nvGrpSpPr>
        <p:grpSpPr>
          <a:xfrm>
            <a:off x="4762919" y="5061778"/>
            <a:ext cx="4331804" cy="1520562"/>
            <a:chOff x="5208814" y="5061777"/>
            <a:chExt cx="4331804" cy="1520562"/>
          </a:xfrm>
        </p:grpSpPr>
        <p:sp>
          <p:nvSpPr>
            <p:cNvPr id="27" name="Rectángulo 26"/>
            <p:cNvSpPr/>
            <p:nvPr/>
          </p:nvSpPr>
          <p:spPr>
            <a:xfrm>
              <a:off x="6626337" y="5061777"/>
              <a:ext cx="2001706" cy="1265069"/>
            </a:xfrm>
            <a:prstGeom prst="rect">
              <a:avLst/>
            </a:prstGeom>
            <a:noFill/>
            <a:ln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28" name="Conector recto 27"/>
            <p:cNvCxnSpPr/>
            <p:nvPr/>
          </p:nvCxnSpPr>
          <p:spPr>
            <a:xfrm flipV="1">
              <a:off x="5671323" y="5061777"/>
              <a:ext cx="955014" cy="736633"/>
            </a:xfrm>
            <a:prstGeom prst="line">
              <a:avLst/>
            </a:prstGeom>
            <a:ln>
              <a:solidFill>
                <a:srgbClr val="4F81BD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29"/>
            <p:cNvCxnSpPr/>
            <p:nvPr/>
          </p:nvCxnSpPr>
          <p:spPr>
            <a:xfrm>
              <a:off x="5671323" y="5798410"/>
              <a:ext cx="934501" cy="528436"/>
            </a:xfrm>
            <a:prstGeom prst="line">
              <a:avLst/>
            </a:prstGeom>
            <a:ln>
              <a:solidFill>
                <a:srgbClr val="4F81BD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uadroTexto 31"/>
            <p:cNvSpPr txBox="1"/>
            <p:nvPr/>
          </p:nvSpPr>
          <p:spPr>
            <a:xfrm>
              <a:off x="5208814" y="6320729"/>
              <a:ext cx="433180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b="1" dirty="0" smtClean="0">
                  <a:solidFill>
                    <a:srgbClr val="FF0000"/>
                  </a:solidFill>
                </a:rPr>
                <a:t>A </a:t>
              </a:r>
              <a:r>
                <a:rPr lang="es-ES" sz="1100" b="1" dirty="0" err="1" smtClean="0">
                  <a:solidFill>
                    <a:srgbClr val="FF0000"/>
                  </a:solidFill>
                </a:rPr>
                <a:t>SensorML</a:t>
              </a:r>
              <a:r>
                <a:rPr lang="es-ES" sz="1100" b="1" dirty="0" smtClean="0">
                  <a:solidFill>
                    <a:srgbClr val="FF0000"/>
                  </a:solidFill>
                </a:rPr>
                <a:t> file </a:t>
              </a:r>
              <a:r>
                <a:rPr lang="es-ES" sz="1100" b="1" dirty="0" err="1" smtClean="0">
                  <a:solidFill>
                    <a:srgbClr val="FF0000"/>
                  </a:solidFill>
                </a:rPr>
                <a:t>with</a:t>
              </a:r>
              <a:r>
                <a:rPr lang="es-ES" sz="1100" b="1" dirty="0" smtClean="0">
                  <a:solidFill>
                    <a:srgbClr val="FF0000"/>
                  </a:solidFill>
                </a:rPr>
                <a:t> </a:t>
              </a:r>
              <a:r>
                <a:rPr lang="es-ES" sz="1100" b="1" dirty="0" err="1" smtClean="0">
                  <a:solidFill>
                    <a:srgbClr val="FF0000"/>
                  </a:solidFill>
                </a:rPr>
                <a:t>metadata</a:t>
              </a:r>
              <a:r>
                <a:rPr lang="es-ES" sz="1100" b="1" dirty="0" smtClean="0">
                  <a:solidFill>
                    <a:srgbClr val="FF0000"/>
                  </a:solidFill>
                </a:rPr>
                <a:t> </a:t>
              </a:r>
              <a:r>
                <a:rPr lang="es-ES" sz="1100" b="1" dirty="0" err="1" smtClean="0">
                  <a:solidFill>
                    <a:srgbClr val="FF0000"/>
                  </a:solidFill>
                </a:rPr>
                <a:t>is</a:t>
              </a:r>
              <a:r>
                <a:rPr lang="es-ES" sz="1100" b="1" dirty="0" smtClean="0">
                  <a:solidFill>
                    <a:srgbClr val="FF0000"/>
                  </a:solidFill>
                </a:rPr>
                <a:t> </a:t>
              </a:r>
              <a:r>
                <a:rPr lang="es-ES" sz="1100" b="1" dirty="0" err="1" smtClean="0">
                  <a:solidFill>
                    <a:srgbClr val="FF0000"/>
                  </a:solidFill>
                </a:rPr>
                <a:t>creted</a:t>
              </a:r>
              <a:r>
                <a:rPr lang="es-ES" sz="1100" b="1" dirty="0" smtClean="0">
                  <a:solidFill>
                    <a:srgbClr val="FF0000"/>
                  </a:solidFill>
                </a:rPr>
                <a:t> and </a:t>
              </a:r>
              <a:r>
                <a:rPr lang="es-ES" sz="1100" b="1" dirty="0" err="1">
                  <a:solidFill>
                    <a:srgbClr val="FF0000"/>
                  </a:solidFill>
                </a:rPr>
                <a:t>b</a:t>
              </a:r>
              <a:r>
                <a:rPr lang="es-ES" sz="1100" b="1" dirty="0" err="1" smtClean="0">
                  <a:solidFill>
                    <a:srgbClr val="FF0000"/>
                  </a:solidFill>
                </a:rPr>
                <a:t>elongs</a:t>
              </a:r>
              <a:r>
                <a:rPr lang="es-ES" sz="1100" b="1" dirty="0" smtClean="0">
                  <a:solidFill>
                    <a:srgbClr val="FF0000"/>
                  </a:solidFill>
                </a:rPr>
                <a:t> </a:t>
              </a:r>
              <a:r>
                <a:rPr lang="es-ES" sz="1100" b="1" dirty="0" err="1" smtClean="0">
                  <a:solidFill>
                    <a:srgbClr val="FF0000"/>
                  </a:solidFill>
                </a:rPr>
                <a:t>to</a:t>
              </a:r>
              <a:r>
                <a:rPr lang="es-ES" sz="1100" b="1" dirty="0" smtClean="0">
                  <a:solidFill>
                    <a:srgbClr val="FF0000"/>
                  </a:solidFill>
                </a:rPr>
                <a:t> </a:t>
              </a:r>
              <a:r>
                <a:rPr lang="es-ES" sz="1100" b="1" dirty="0" err="1" smtClean="0">
                  <a:solidFill>
                    <a:srgbClr val="FF0000"/>
                  </a:solidFill>
                </a:rPr>
                <a:t>the</a:t>
              </a:r>
              <a:r>
                <a:rPr lang="es-ES" sz="1100" b="1" dirty="0" smtClean="0">
                  <a:solidFill>
                    <a:srgbClr val="FF0000"/>
                  </a:solidFill>
                </a:rPr>
                <a:t> </a:t>
              </a:r>
              <a:r>
                <a:rPr lang="es-ES" sz="1100" b="1" dirty="0" err="1" smtClean="0">
                  <a:solidFill>
                    <a:srgbClr val="FF0000"/>
                  </a:solidFill>
                </a:rPr>
                <a:t>instrument</a:t>
              </a:r>
              <a:endParaRPr lang="es-ES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Rectángulo 32"/>
            <p:cNvSpPr/>
            <p:nvPr/>
          </p:nvSpPr>
          <p:spPr>
            <a:xfrm>
              <a:off x="7040482" y="5489946"/>
              <a:ext cx="1228634" cy="554345"/>
            </a:xfrm>
            <a:prstGeom prst="rect">
              <a:avLst/>
            </a:prstGeom>
            <a:noFill/>
            <a:ln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err="1" smtClean="0">
                  <a:solidFill>
                    <a:schemeClr val="tx1"/>
                  </a:solidFill>
                  <a:effectLst/>
                </a:rPr>
                <a:t>SensorML</a:t>
              </a:r>
              <a:r>
                <a:rPr lang="es-ES" dirty="0" smtClean="0">
                  <a:solidFill>
                    <a:schemeClr val="tx1"/>
                  </a:solidFill>
                  <a:effectLst/>
                </a:rPr>
                <a:t> file</a:t>
              </a:r>
              <a:endParaRPr lang="es-ES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4" name="CuadroTexto 33"/>
            <p:cNvSpPr txBox="1"/>
            <p:nvPr/>
          </p:nvSpPr>
          <p:spPr>
            <a:xfrm>
              <a:off x="6626336" y="5066702"/>
              <a:ext cx="11984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dirty="0" smtClean="0"/>
                <a:t>PUCK </a:t>
              </a:r>
              <a:r>
                <a:rPr lang="es-ES" sz="1400" dirty="0" err="1" smtClean="0"/>
                <a:t>Payload</a:t>
              </a:r>
              <a:endParaRPr lang="es-ES" sz="1400" dirty="0"/>
            </a:p>
          </p:txBody>
        </p:sp>
      </p:grpSp>
      <p:grpSp>
        <p:nvGrpSpPr>
          <p:cNvPr id="68" name="Agrupar 67"/>
          <p:cNvGrpSpPr/>
          <p:nvPr/>
        </p:nvGrpSpPr>
        <p:grpSpPr>
          <a:xfrm>
            <a:off x="5187830" y="2135065"/>
            <a:ext cx="3738001" cy="2073162"/>
            <a:chOff x="5633727" y="2135065"/>
            <a:chExt cx="3738003" cy="2073162"/>
          </a:xfrm>
        </p:grpSpPr>
        <p:sp>
          <p:nvSpPr>
            <p:cNvPr id="37" name="Rectángulo 36"/>
            <p:cNvSpPr/>
            <p:nvPr/>
          </p:nvSpPr>
          <p:spPr>
            <a:xfrm>
              <a:off x="6588741" y="2422086"/>
              <a:ext cx="2039302" cy="1786141"/>
            </a:xfrm>
            <a:prstGeom prst="rect">
              <a:avLst/>
            </a:prstGeom>
            <a:noFill/>
            <a:ln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38" name="Conector recto 37"/>
            <p:cNvCxnSpPr/>
            <p:nvPr/>
          </p:nvCxnSpPr>
          <p:spPr>
            <a:xfrm flipV="1">
              <a:off x="5633727" y="2422086"/>
              <a:ext cx="955014" cy="736633"/>
            </a:xfrm>
            <a:prstGeom prst="line">
              <a:avLst/>
            </a:prstGeom>
            <a:ln>
              <a:solidFill>
                <a:srgbClr val="4F81BD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38"/>
            <p:cNvCxnSpPr/>
            <p:nvPr/>
          </p:nvCxnSpPr>
          <p:spPr>
            <a:xfrm>
              <a:off x="5633727" y="3158719"/>
              <a:ext cx="972097" cy="1049508"/>
            </a:xfrm>
            <a:prstGeom prst="line">
              <a:avLst/>
            </a:prstGeom>
            <a:ln>
              <a:solidFill>
                <a:srgbClr val="4F81BD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uadroTexto 39"/>
            <p:cNvSpPr txBox="1"/>
            <p:nvPr/>
          </p:nvSpPr>
          <p:spPr>
            <a:xfrm>
              <a:off x="6414330" y="2135065"/>
              <a:ext cx="295740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s-ES" sz="1400" b="1" dirty="0" smtClean="0">
                  <a:solidFill>
                    <a:srgbClr val="FF0000"/>
                  </a:solidFill>
                </a:rPr>
                <a:t>Software </a:t>
              </a:r>
              <a:r>
                <a:rPr lang="es-ES" sz="1400" b="1" dirty="0" err="1" smtClean="0">
                  <a:solidFill>
                    <a:srgbClr val="FF0000"/>
                  </a:solidFill>
                </a:rPr>
                <a:t>on</a:t>
              </a:r>
              <a:r>
                <a:rPr lang="es-ES" sz="1400" b="1" dirty="0" smtClean="0">
                  <a:solidFill>
                    <a:srgbClr val="FF0000"/>
                  </a:solidFill>
                </a:rPr>
                <a:t> host </a:t>
              </a:r>
              <a:r>
                <a:rPr lang="es-ES" sz="1400" b="1" dirty="0" err="1" smtClean="0">
                  <a:solidFill>
                    <a:srgbClr val="FF0000"/>
                  </a:solidFill>
                </a:rPr>
                <a:t>controller</a:t>
              </a:r>
              <a:r>
                <a:rPr lang="es-ES" sz="1400" b="1" dirty="0" smtClean="0">
                  <a:solidFill>
                    <a:srgbClr val="FF0000"/>
                  </a:solidFill>
                </a:rPr>
                <a:t> uses </a:t>
              </a:r>
            </a:p>
            <a:p>
              <a:pPr algn="just"/>
              <a:r>
                <a:rPr lang="es-ES" sz="1400" b="1" dirty="0" err="1">
                  <a:solidFill>
                    <a:srgbClr val="FF0000"/>
                  </a:solidFill>
                </a:rPr>
                <a:t>t</a:t>
              </a:r>
              <a:r>
                <a:rPr lang="es-ES" sz="1400" b="1" dirty="0" err="1" smtClean="0">
                  <a:solidFill>
                    <a:srgbClr val="FF0000"/>
                  </a:solidFill>
                </a:rPr>
                <a:t>he</a:t>
              </a:r>
              <a:r>
                <a:rPr lang="es-ES" sz="1400" b="1" dirty="0" smtClean="0">
                  <a:solidFill>
                    <a:srgbClr val="FF0000"/>
                  </a:solidFill>
                </a:rPr>
                <a:t> </a:t>
              </a:r>
              <a:r>
                <a:rPr lang="es-ES" sz="1400" b="1" dirty="0" err="1" smtClean="0">
                  <a:solidFill>
                    <a:srgbClr val="FF0000"/>
                  </a:solidFill>
                </a:rPr>
                <a:t>SensorML</a:t>
              </a:r>
              <a:r>
                <a:rPr lang="es-ES" sz="1400" b="1" dirty="0" smtClean="0">
                  <a:solidFill>
                    <a:srgbClr val="FF0000"/>
                  </a:solidFill>
                </a:rPr>
                <a:t> file </a:t>
              </a:r>
              <a:r>
                <a:rPr lang="es-ES" sz="1400" b="1" dirty="0" err="1" smtClean="0">
                  <a:solidFill>
                    <a:srgbClr val="FF0000"/>
                  </a:solidFill>
                </a:rPr>
                <a:t>to</a:t>
              </a:r>
              <a:r>
                <a:rPr lang="es-ES" sz="1400" b="1" dirty="0" smtClean="0">
                  <a:solidFill>
                    <a:srgbClr val="FF0000"/>
                  </a:solidFill>
                </a:rPr>
                <a:t> </a:t>
              </a:r>
              <a:r>
                <a:rPr lang="es-ES" sz="1400" b="1" dirty="0" err="1" smtClean="0">
                  <a:solidFill>
                    <a:srgbClr val="FF0000"/>
                  </a:solidFill>
                </a:rPr>
                <a:t>propagate</a:t>
              </a:r>
              <a:endParaRPr lang="es-ES" sz="1400" b="1" dirty="0" smtClean="0">
                <a:solidFill>
                  <a:srgbClr val="FF0000"/>
                </a:solidFill>
              </a:endParaRPr>
            </a:p>
            <a:p>
              <a:pPr algn="just"/>
              <a:r>
                <a:rPr lang="es-ES" sz="1400" b="1" dirty="0" smtClean="0">
                  <a:solidFill>
                    <a:srgbClr val="FF0000"/>
                  </a:solidFill>
                </a:rPr>
                <a:t> </a:t>
              </a:r>
              <a:r>
                <a:rPr lang="es-ES" sz="1400" b="1" dirty="0" err="1" smtClean="0">
                  <a:solidFill>
                    <a:srgbClr val="FF0000"/>
                  </a:solidFill>
                </a:rPr>
                <a:t>instrument</a:t>
              </a:r>
              <a:r>
                <a:rPr lang="es-ES" sz="1400" b="1" dirty="0" smtClean="0">
                  <a:solidFill>
                    <a:srgbClr val="FF0000"/>
                  </a:solidFill>
                </a:rPr>
                <a:t> </a:t>
              </a:r>
              <a:r>
                <a:rPr lang="es-ES" sz="1400" b="1" dirty="0" err="1" smtClean="0">
                  <a:solidFill>
                    <a:srgbClr val="FF0000"/>
                  </a:solidFill>
                </a:rPr>
                <a:t>specifications</a:t>
              </a:r>
              <a:r>
                <a:rPr lang="es-ES" sz="1400" b="1" dirty="0" smtClean="0">
                  <a:solidFill>
                    <a:srgbClr val="FF0000"/>
                  </a:solidFill>
                </a:rPr>
                <a:t> </a:t>
              </a:r>
              <a:r>
                <a:rPr lang="es-ES" sz="1400" b="1" dirty="0" err="1" smtClean="0">
                  <a:solidFill>
                    <a:srgbClr val="FF0000"/>
                  </a:solidFill>
                </a:rPr>
                <a:t>to</a:t>
              </a:r>
              <a:r>
                <a:rPr lang="es-ES" sz="1400" b="1" dirty="0" smtClean="0">
                  <a:solidFill>
                    <a:srgbClr val="FF0000"/>
                  </a:solidFill>
                </a:rPr>
                <a:t> </a:t>
              </a:r>
              <a:r>
                <a:rPr lang="es-ES" sz="1400" b="1" dirty="0" err="1" smtClean="0">
                  <a:solidFill>
                    <a:srgbClr val="FF0000"/>
                  </a:solidFill>
                </a:rPr>
                <a:t>the</a:t>
              </a:r>
              <a:r>
                <a:rPr lang="es-ES" sz="1400" b="1" dirty="0" smtClean="0">
                  <a:solidFill>
                    <a:srgbClr val="FF0000"/>
                  </a:solidFill>
                </a:rPr>
                <a:t> </a:t>
              </a:r>
              <a:r>
                <a:rPr lang="es-ES" sz="1400" b="1" dirty="0" err="1" smtClean="0">
                  <a:solidFill>
                    <a:srgbClr val="FF0000"/>
                  </a:solidFill>
                </a:rPr>
                <a:t>user</a:t>
              </a:r>
              <a:endParaRPr lang="es-E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Rectángulo 40"/>
            <p:cNvSpPr/>
            <p:nvPr/>
          </p:nvSpPr>
          <p:spPr>
            <a:xfrm>
              <a:off x="6819605" y="2722149"/>
              <a:ext cx="1649683" cy="1325675"/>
            </a:xfrm>
            <a:prstGeom prst="rect">
              <a:avLst/>
            </a:prstGeom>
            <a:noFill/>
            <a:ln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smtClean="0">
                  <a:solidFill>
                    <a:schemeClr val="tx1"/>
                  </a:solidFill>
                  <a:effectLst/>
                </a:rPr>
                <a:t>SWE Bridge</a:t>
              </a:r>
            </a:p>
            <a:p>
              <a:pPr algn="ctr"/>
              <a:r>
                <a:rPr lang="es-ES" dirty="0" smtClean="0">
                  <a:solidFill>
                    <a:schemeClr val="tx1"/>
                  </a:solidFill>
                  <a:effectLst/>
                </a:rPr>
                <a:t>+</a:t>
              </a:r>
            </a:p>
            <a:p>
              <a:pPr algn="ctr"/>
              <a:r>
                <a:rPr lang="es-ES" dirty="0" smtClean="0">
                  <a:solidFill>
                    <a:schemeClr val="tx1"/>
                  </a:solidFill>
                  <a:effectLst/>
                </a:rPr>
                <a:t>PUCK Tools</a:t>
              </a:r>
              <a:endParaRPr lang="es-ES" dirty="0"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70" name="Agrupar 69"/>
          <p:cNvGrpSpPr/>
          <p:nvPr/>
        </p:nvGrpSpPr>
        <p:grpSpPr>
          <a:xfrm>
            <a:off x="4741935" y="1283567"/>
            <a:ext cx="2566051" cy="1138521"/>
            <a:chOff x="5187831" y="1283565"/>
            <a:chExt cx="2566051" cy="1138521"/>
          </a:xfrm>
        </p:grpSpPr>
        <p:cxnSp>
          <p:nvCxnSpPr>
            <p:cNvPr id="51" name="Conector curvado 50"/>
            <p:cNvCxnSpPr>
              <a:stCxn id="37" idx="0"/>
            </p:cNvCxnSpPr>
            <p:nvPr/>
          </p:nvCxnSpPr>
          <p:spPr>
            <a:xfrm rot="16200000" flipV="1">
              <a:off x="5799368" y="1058957"/>
              <a:ext cx="751592" cy="1974665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uadroTexto 51"/>
            <p:cNvSpPr txBox="1"/>
            <p:nvPr/>
          </p:nvSpPr>
          <p:spPr>
            <a:xfrm>
              <a:off x="6189031" y="1283565"/>
              <a:ext cx="15648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 err="1" smtClean="0"/>
                <a:t>Translate</a:t>
              </a:r>
              <a:r>
                <a:rPr lang="es-ES" sz="1200" dirty="0" smtClean="0"/>
                <a:t> data </a:t>
              </a:r>
              <a:r>
                <a:rPr lang="es-ES" sz="1200" dirty="0" err="1" smtClean="0"/>
                <a:t>to</a:t>
              </a:r>
              <a:r>
                <a:rPr lang="es-ES" sz="1200" dirty="0" smtClean="0"/>
                <a:t> SWE</a:t>
              </a:r>
            </a:p>
            <a:p>
              <a:r>
                <a:rPr lang="es-ES" sz="1200" dirty="0" err="1" smtClean="0"/>
                <a:t>services</a:t>
              </a:r>
              <a:endParaRPr lang="es-ES" sz="1200" dirty="0"/>
            </a:p>
          </p:txBody>
        </p:sp>
      </p:grpSp>
      <p:grpSp>
        <p:nvGrpSpPr>
          <p:cNvPr id="69" name="Agrupar 68"/>
          <p:cNvGrpSpPr/>
          <p:nvPr/>
        </p:nvGrpSpPr>
        <p:grpSpPr>
          <a:xfrm>
            <a:off x="5824396" y="4208229"/>
            <a:ext cx="1292166" cy="812003"/>
            <a:chOff x="6270290" y="4208227"/>
            <a:chExt cx="1292166" cy="812003"/>
          </a:xfrm>
        </p:grpSpPr>
        <p:cxnSp>
          <p:nvCxnSpPr>
            <p:cNvPr id="62" name="Conector recto de flecha 61"/>
            <p:cNvCxnSpPr/>
            <p:nvPr/>
          </p:nvCxnSpPr>
          <p:spPr>
            <a:xfrm flipH="1">
              <a:off x="6778187" y="4208227"/>
              <a:ext cx="1" cy="812003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CuadroTexto 64"/>
            <p:cNvSpPr txBox="1"/>
            <p:nvPr/>
          </p:nvSpPr>
          <p:spPr>
            <a:xfrm>
              <a:off x="6270290" y="4542627"/>
              <a:ext cx="1292166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s-ES" sz="1200" dirty="0" err="1" smtClean="0"/>
                <a:t>Get</a:t>
              </a:r>
              <a:r>
                <a:rPr lang="es-ES" sz="1200" dirty="0" smtClean="0"/>
                <a:t> </a:t>
              </a:r>
              <a:r>
                <a:rPr lang="es-ES" sz="1200" dirty="0" err="1" smtClean="0"/>
                <a:t>SensorML</a:t>
              </a:r>
              <a:r>
                <a:rPr lang="es-ES" sz="1200" dirty="0" smtClean="0"/>
                <a:t> file</a:t>
              </a:r>
              <a:endParaRPr lang="es-ES" sz="1200" dirty="0"/>
            </a:p>
          </p:txBody>
        </p:sp>
      </p:grpSp>
      <p:cxnSp>
        <p:nvCxnSpPr>
          <p:cNvPr id="66" name="Conector recto de flecha 65"/>
          <p:cNvCxnSpPr/>
          <p:nvPr/>
        </p:nvCxnSpPr>
        <p:spPr>
          <a:xfrm flipH="1">
            <a:off x="7823220" y="4227762"/>
            <a:ext cx="1" cy="81200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uadroTexto 66"/>
          <p:cNvSpPr txBox="1"/>
          <p:nvPr/>
        </p:nvSpPr>
        <p:spPr>
          <a:xfrm>
            <a:off x="7122052" y="4396490"/>
            <a:ext cx="1370162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1200" dirty="0" err="1" smtClean="0"/>
              <a:t>Communicate</a:t>
            </a:r>
            <a:r>
              <a:rPr lang="es-ES" sz="1200" dirty="0" smtClean="0"/>
              <a:t> </a:t>
            </a:r>
            <a:r>
              <a:rPr lang="es-ES" sz="1200" dirty="0" err="1" smtClean="0"/>
              <a:t>with</a:t>
            </a:r>
            <a:endParaRPr lang="es-ES" sz="1200" dirty="0" smtClean="0"/>
          </a:p>
          <a:p>
            <a:pPr algn="ctr"/>
            <a:r>
              <a:rPr lang="es-ES" sz="1200" dirty="0" err="1" smtClean="0"/>
              <a:t>Instrument</a:t>
            </a:r>
            <a:endParaRPr lang="es-ES" sz="1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393781" y="5954889"/>
            <a:ext cx="2371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Measuring</a:t>
            </a:r>
            <a:r>
              <a:rPr lang="es-ES" dirty="0" smtClean="0"/>
              <a:t> Instruments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0531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0" grpId="0"/>
      <p:bldP spid="67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79388" y="908050"/>
            <a:ext cx="7772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4400" eaLnBrk="0" hangingPunct="0"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Thanks for your attention.</a:t>
            </a:r>
          </a:p>
        </p:txBody>
      </p:sp>
      <p:pic>
        <p:nvPicPr>
          <p:cNvPr id="39939" name="Picture 4" descr="camer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8" y="3775075"/>
            <a:ext cx="3094037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OBSEA-20 Junio-09-0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1714500"/>
            <a:ext cx="314325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6" descr="bioto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3775075"/>
            <a:ext cx="309562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9" descr="Logo OBSEA amb medusa per fons blanc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2" y="0"/>
            <a:ext cx="86409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nta 4500-capture_COM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59832" y="3789040"/>
            <a:ext cx="3456384" cy="2304256"/>
          </a:xfrm>
          <a:prstGeom prst="rect">
            <a:avLst/>
          </a:prstGeom>
        </p:spPr>
      </p:pic>
      <p:pic>
        <p:nvPicPr>
          <p:cNvPr id="3" name="manta 5150-capture_COMP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40063" y="1700808"/>
            <a:ext cx="2916324" cy="1944216"/>
          </a:xfrm>
          <a:prstGeom prst="rect">
            <a:avLst/>
          </a:prstGeom>
        </p:spPr>
      </p:pic>
      <p:pic>
        <p:nvPicPr>
          <p:cNvPr id="4" name="cormoranes.mo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1700808"/>
            <a:ext cx="3240360" cy="216024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20272" y="6237312"/>
            <a:ext cx="2088232" cy="626102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58263" y="0"/>
            <a:ext cx="1557162" cy="119828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844" y="6223802"/>
            <a:ext cx="670421" cy="6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02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13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59266" y="1325353"/>
            <a:ext cx="79303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What</a:t>
            </a:r>
            <a:r>
              <a:rPr lang="es-ES" dirty="0" smtClean="0"/>
              <a:t> </a:t>
            </a:r>
            <a:r>
              <a:rPr lang="es-ES" dirty="0" err="1" smtClean="0"/>
              <a:t>else</a:t>
            </a:r>
            <a:r>
              <a:rPr lang="es-ES" dirty="0" smtClean="0"/>
              <a:t>? </a:t>
            </a:r>
            <a:r>
              <a:rPr lang="es-ES" dirty="0" err="1" smtClean="0"/>
              <a:t>Next</a:t>
            </a:r>
            <a:r>
              <a:rPr lang="es-ES" dirty="0" smtClean="0"/>
              <a:t> </a:t>
            </a:r>
            <a:r>
              <a:rPr lang="es-ES" dirty="0" err="1" smtClean="0"/>
              <a:t>steps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feed</a:t>
            </a:r>
            <a:r>
              <a:rPr lang="es-ES" dirty="0" smtClean="0"/>
              <a:t> </a:t>
            </a:r>
            <a:r>
              <a:rPr lang="es-ES" dirty="0" err="1" smtClean="0"/>
              <a:t>Emodnet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more </a:t>
            </a:r>
            <a:r>
              <a:rPr lang="es-ES" dirty="0" err="1" smtClean="0"/>
              <a:t>acoustic</a:t>
            </a:r>
            <a:r>
              <a:rPr lang="es-ES" dirty="0" smtClean="0"/>
              <a:t> data</a:t>
            </a:r>
            <a:r>
              <a:rPr lang="is-IS" dirty="0" smtClean="0"/>
              <a:t>…</a:t>
            </a:r>
            <a:endParaRPr lang="es-ES" dirty="0" smtClean="0"/>
          </a:p>
          <a:p>
            <a:pPr marL="285750" indent="-285750">
              <a:buFontTx/>
              <a:buChar char="-"/>
            </a:pPr>
            <a:r>
              <a:rPr lang="es-ES" dirty="0" err="1" smtClean="0"/>
              <a:t>Impulsive</a:t>
            </a:r>
            <a:r>
              <a:rPr lang="es-ES" dirty="0" smtClean="0"/>
              <a:t> </a:t>
            </a:r>
            <a:r>
              <a:rPr lang="es-ES" dirty="0" err="1" smtClean="0"/>
              <a:t>noise</a:t>
            </a:r>
            <a:r>
              <a:rPr lang="is-IS" dirty="0" smtClean="0"/>
              <a:t>…</a:t>
            </a:r>
            <a:endParaRPr lang="es-ES" dirty="0" smtClean="0"/>
          </a:p>
          <a:p>
            <a:pPr marL="285750" indent="-285750">
              <a:buFontTx/>
              <a:buChar char="-"/>
            </a:pPr>
            <a:r>
              <a:rPr lang="es-ES" dirty="0" err="1" smtClean="0"/>
              <a:t>Validation</a:t>
            </a:r>
            <a:r>
              <a:rPr lang="es-ES" dirty="0" smtClean="0"/>
              <a:t> data: </a:t>
            </a:r>
            <a:r>
              <a:rPr lang="es-ES" dirty="0" err="1" smtClean="0"/>
              <a:t>store</a:t>
            </a:r>
            <a:r>
              <a:rPr lang="es-ES" dirty="0" smtClean="0"/>
              <a:t> X </a:t>
            </a:r>
            <a:r>
              <a:rPr lang="es-ES" dirty="0" err="1" smtClean="0"/>
              <a:t>seconds</a:t>
            </a:r>
            <a:r>
              <a:rPr lang="es-ES" dirty="0" smtClean="0"/>
              <a:t> of </a:t>
            </a:r>
            <a:r>
              <a:rPr lang="es-ES" dirty="0" err="1" smtClean="0"/>
              <a:t>raw</a:t>
            </a:r>
            <a:r>
              <a:rPr lang="es-ES" dirty="0" smtClean="0"/>
              <a:t> </a:t>
            </a:r>
            <a:r>
              <a:rPr lang="es-ES" dirty="0" err="1" smtClean="0"/>
              <a:t>acoustic</a:t>
            </a:r>
            <a:r>
              <a:rPr lang="es-ES" dirty="0" smtClean="0"/>
              <a:t> data (</a:t>
            </a:r>
            <a:r>
              <a:rPr lang="es-ES" dirty="0" err="1" smtClean="0"/>
              <a:t>wav</a:t>
            </a:r>
            <a:r>
              <a:rPr lang="es-ES" dirty="0" smtClean="0"/>
              <a:t>) </a:t>
            </a:r>
            <a:r>
              <a:rPr lang="es-ES" dirty="0" err="1" smtClean="0"/>
              <a:t>every</a:t>
            </a:r>
            <a:r>
              <a:rPr lang="es-ES" dirty="0" smtClean="0"/>
              <a:t> Y </a:t>
            </a:r>
            <a:r>
              <a:rPr lang="es-ES" dirty="0" err="1" smtClean="0"/>
              <a:t>hours</a:t>
            </a:r>
            <a:endParaRPr lang="es-ES" dirty="0" smtClean="0"/>
          </a:p>
          <a:p>
            <a:pPr marL="742950" lvl="1" indent="-285750">
              <a:buFontTx/>
              <a:buChar char="-"/>
            </a:pPr>
            <a:r>
              <a:rPr lang="es-ES" dirty="0" err="1" smtClean="0"/>
              <a:t>Will</a:t>
            </a:r>
            <a:r>
              <a:rPr lang="es-ES" dirty="0" smtClean="0"/>
              <a:t> </a:t>
            </a:r>
            <a:r>
              <a:rPr lang="es-ES" dirty="0" err="1" smtClean="0"/>
              <a:t>help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ensure</a:t>
            </a:r>
            <a:r>
              <a:rPr lang="es-ES" dirty="0" smtClean="0"/>
              <a:t> </a:t>
            </a:r>
            <a:r>
              <a:rPr lang="es-ES" dirty="0" err="1" smtClean="0"/>
              <a:t>proper</a:t>
            </a:r>
            <a:r>
              <a:rPr lang="es-ES" dirty="0" smtClean="0"/>
              <a:t> </a:t>
            </a:r>
            <a:r>
              <a:rPr lang="es-ES" dirty="0" err="1" smtClean="0"/>
              <a:t>funcionality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hydrophone</a:t>
            </a:r>
            <a:endParaRPr lang="es-ES" dirty="0" smtClean="0"/>
          </a:p>
          <a:p>
            <a:pPr marL="742950" lvl="1" indent="-285750">
              <a:buFontTx/>
              <a:buChar char="-"/>
            </a:pPr>
            <a:r>
              <a:rPr lang="es-ES" dirty="0" err="1" smtClean="0"/>
              <a:t>Will</a:t>
            </a:r>
            <a:r>
              <a:rPr lang="es-ES" dirty="0" smtClean="0"/>
              <a:t> </a:t>
            </a:r>
            <a:r>
              <a:rPr lang="es-ES" dirty="0" err="1" smtClean="0"/>
              <a:t>help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ensure</a:t>
            </a:r>
            <a:r>
              <a:rPr lang="es-ES" dirty="0" smtClean="0"/>
              <a:t> </a:t>
            </a:r>
            <a:r>
              <a:rPr lang="es-ES" dirty="0" err="1" smtClean="0"/>
              <a:t>proper</a:t>
            </a:r>
            <a:r>
              <a:rPr lang="es-ES" dirty="0" smtClean="0"/>
              <a:t> data </a:t>
            </a:r>
            <a:r>
              <a:rPr lang="es-ES" dirty="0" err="1" smtClean="0"/>
              <a:t>processing</a:t>
            </a:r>
            <a:r>
              <a:rPr lang="es-ES" dirty="0" smtClean="0"/>
              <a:t>: </a:t>
            </a:r>
            <a:r>
              <a:rPr lang="es-ES" dirty="0" err="1" smtClean="0"/>
              <a:t>make</a:t>
            </a:r>
            <a:r>
              <a:rPr lang="es-ES" dirty="0" smtClean="0"/>
              <a:t> </a:t>
            </a:r>
            <a:r>
              <a:rPr lang="es-ES" dirty="0" err="1" smtClean="0"/>
              <a:t>processing</a:t>
            </a:r>
            <a:r>
              <a:rPr lang="es-ES" dirty="0" smtClean="0"/>
              <a:t> interoperable</a:t>
            </a:r>
          </a:p>
          <a:p>
            <a:pPr marL="285750" indent="-285750">
              <a:buFontTx/>
              <a:buChar char="-"/>
            </a:pPr>
            <a:r>
              <a:rPr lang="is-IS" dirty="0" smtClean="0"/>
              <a:t>…</a:t>
            </a:r>
            <a:r>
              <a:rPr lang="es-ES" dirty="0" smtClean="0"/>
              <a:t>  </a:t>
            </a:r>
          </a:p>
          <a:p>
            <a:pPr marL="285750" indent="-285750">
              <a:buFontTx/>
              <a:buChar char="-"/>
            </a:pPr>
            <a:r>
              <a:rPr lang="es-ES" dirty="0" err="1" smtClean="0"/>
              <a:t>Identify</a:t>
            </a:r>
            <a:r>
              <a:rPr lang="es-ES" dirty="0" smtClean="0"/>
              <a:t> more real time </a:t>
            </a:r>
            <a:r>
              <a:rPr lang="es-ES" dirty="0" err="1" smtClean="0"/>
              <a:t>sound</a:t>
            </a:r>
            <a:r>
              <a:rPr lang="es-ES" dirty="0" smtClean="0"/>
              <a:t> </a:t>
            </a:r>
            <a:r>
              <a:rPr lang="es-ES" dirty="0" err="1" smtClean="0"/>
              <a:t>sources</a:t>
            </a:r>
            <a:r>
              <a:rPr lang="es-ES" dirty="0" smtClean="0"/>
              <a:t>/</a:t>
            </a:r>
            <a:r>
              <a:rPr lang="es-ES" dirty="0" err="1" smtClean="0"/>
              <a:t>providers</a:t>
            </a:r>
            <a:r>
              <a:rPr lang="es-ES" dirty="0" smtClean="0"/>
              <a:t> </a:t>
            </a:r>
            <a:r>
              <a:rPr lang="es-ES" dirty="0" err="1" smtClean="0"/>
              <a:t>that</a:t>
            </a:r>
            <a:r>
              <a:rPr lang="es-ES" dirty="0" smtClean="0"/>
              <a:t> </a:t>
            </a:r>
            <a:r>
              <a:rPr lang="es-ES" dirty="0" err="1" smtClean="0"/>
              <a:t>agree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share </a:t>
            </a:r>
            <a:r>
              <a:rPr lang="es-ES" dirty="0" err="1" smtClean="0"/>
              <a:t>his</a:t>
            </a:r>
            <a:r>
              <a:rPr lang="es-ES" dirty="0" smtClean="0"/>
              <a:t> data</a:t>
            </a:r>
          </a:p>
          <a:p>
            <a:pPr marL="285750" indent="-285750">
              <a:buFontTx/>
              <a:buChar char="-"/>
            </a:pPr>
            <a:r>
              <a:rPr lang="es-ES" dirty="0" err="1" smtClean="0"/>
              <a:t>EuroGOOS</a:t>
            </a:r>
            <a:r>
              <a:rPr lang="es-ES" dirty="0" smtClean="0"/>
              <a:t> </a:t>
            </a:r>
            <a:r>
              <a:rPr lang="es-ES" dirty="0" err="1" smtClean="0"/>
              <a:t>Task</a:t>
            </a:r>
            <a:r>
              <a:rPr lang="es-ES" dirty="0" smtClean="0"/>
              <a:t> </a:t>
            </a:r>
            <a:r>
              <a:rPr lang="es-ES" dirty="0" err="1" smtClean="0"/>
              <a:t>Team</a:t>
            </a:r>
            <a:r>
              <a:rPr lang="es-ES" dirty="0" smtClean="0"/>
              <a:t> </a:t>
            </a:r>
            <a:r>
              <a:rPr lang="es-ES" dirty="0" err="1" smtClean="0"/>
              <a:t>creation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agree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methodology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52277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6707088" cy="1143000"/>
          </a:xfrm>
        </p:spPr>
        <p:txBody>
          <a:bodyPr>
            <a:normAutofit fontScale="90000"/>
          </a:bodyPr>
          <a:lstStyle/>
          <a:p>
            <a:r>
              <a:rPr lang="es-ES" sz="3600" dirty="0" smtClean="0">
                <a:latin typeface="Arial" charset="0"/>
              </a:rPr>
              <a:t>OBSEA: </a:t>
            </a:r>
            <a:r>
              <a:rPr lang="es-ES" sz="3600" dirty="0" err="1" smtClean="0">
                <a:latin typeface="Arial" charset="0"/>
              </a:rPr>
              <a:t>Shallow</a:t>
            </a:r>
            <a:r>
              <a:rPr lang="es-ES" sz="3600" dirty="0" smtClean="0">
                <a:latin typeface="Arial" charset="0"/>
              </a:rPr>
              <a:t> </a:t>
            </a:r>
            <a:r>
              <a:rPr lang="es-ES" sz="3600" dirty="0" err="1" smtClean="0">
                <a:latin typeface="Arial" charset="0"/>
              </a:rPr>
              <a:t>water</a:t>
            </a:r>
            <a:r>
              <a:rPr lang="es-ES" sz="3600" dirty="0" smtClean="0">
                <a:latin typeface="Arial" charset="0"/>
              </a:rPr>
              <a:t> </a:t>
            </a:r>
            <a:r>
              <a:rPr lang="es-ES" sz="3600" dirty="0" err="1" smtClean="0">
                <a:latin typeface="Arial" charset="0"/>
              </a:rPr>
              <a:t>cabled</a:t>
            </a:r>
            <a:r>
              <a:rPr lang="es-ES" sz="3600" dirty="0" smtClean="0">
                <a:latin typeface="Arial" charset="0"/>
              </a:rPr>
              <a:t> </a:t>
            </a:r>
            <a:r>
              <a:rPr lang="es-ES" sz="3600" dirty="0" err="1" smtClean="0">
                <a:latin typeface="Arial" charset="0"/>
              </a:rPr>
              <a:t>Observatory</a:t>
            </a:r>
            <a:r>
              <a:rPr lang="es-ES" sz="3600" dirty="0" smtClean="0">
                <a:latin typeface="Arial" charset="0"/>
              </a:rPr>
              <a:t> Test </a:t>
            </a:r>
            <a:r>
              <a:rPr lang="es-ES" sz="3600" dirty="0" err="1" smtClean="0">
                <a:latin typeface="Arial" charset="0"/>
              </a:rPr>
              <a:t>Site</a:t>
            </a:r>
            <a:endParaRPr lang="es-ES" sz="3600" dirty="0">
              <a:latin typeface="Arial" charset="0"/>
            </a:endParaRPr>
          </a:p>
        </p:txBody>
      </p:sp>
      <p:pic>
        <p:nvPicPr>
          <p:cNvPr id="50178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5059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 Imagen" descr="000 logo OBSEA amb medusa per fons blanc.pn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5" y="548680"/>
            <a:ext cx="18002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/>
          <p:cNvSpPr txBox="1"/>
          <p:nvPr/>
        </p:nvSpPr>
        <p:spPr>
          <a:xfrm>
            <a:off x="3732000" y="3429000"/>
            <a:ext cx="1560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chemeClr val="bg1"/>
                </a:solidFill>
              </a:rPr>
              <a:t>www.obsea.es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24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55877" y="2690336"/>
            <a:ext cx="83360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References:</a:t>
            </a:r>
            <a:endParaRPr lang="es-ES" dirty="0"/>
          </a:p>
          <a:p>
            <a:r>
              <a:rPr lang="en-GB" u="sng" dirty="0">
                <a:hlinkClick r:id="rId2"/>
              </a:rPr>
              <a:t>http://www.npl.co.uk/upload/pdf/gpg133-underwater-noise-measurement.pdf</a:t>
            </a:r>
            <a:r>
              <a:rPr lang="en-GB" dirty="0"/>
              <a:t> </a:t>
            </a:r>
            <a:endParaRPr lang="es-ES" dirty="0"/>
          </a:p>
          <a:p>
            <a:r>
              <a:rPr lang="en-GB" u="sng" dirty="0">
                <a:hlinkClick r:id="rId3"/>
              </a:rPr>
              <a:t>http://dosits.org/science/advanced-topics/introduction-to-signal-levels/</a:t>
            </a:r>
            <a:r>
              <a:rPr lang="en-GB" dirty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13156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97555" y="762001"/>
            <a:ext cx="8729986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smtClean="0"/>
              <a:t>&lt;?</a:t>
            </a:r>
            <a:r>
              <a:rPr lang="es-ES" sz="1000" dirty="0" err="1" smtClean="0"/>
              <a:t>xml</a:t>
            </a:r>
            <a:r>
              <a:rPr lang="es-ES" sz="1000" dirty="0" smtClean="0"/>
              <a:t> </a:t>
            </a:r>
            <a:r>
              <a:rPr lang="es-ES" sz="1000" dirty="0" err="1" smtClean="0"/>
              <a:t>version</a:t>
            </a:r>
            <a:r>
              <a:rPr lang="es-ES" sz="1000" dirty="0" smtClean="0"/>
              <a:t>="1.0" </a:t>
            </a:r>
            <a:r>
              <a:rPr lang="es-ES" sz="1000" dirty="0" err="1" smtClean="0"/>
              <a:t>encoding</a:t>
            </a:r>
            <a:r>
              <a:rPr lang="es-ES" sz="1000" dirty="0" smtClean="0"/>
              <a:t>="UTF-8"?&gt;</a:t>
            </a:r>
          </a:p>
          <a:p>
            <a:r>
              <a:rPr lang="es-ES" sz="1000" dirty="0" smtClean="0"/>
              <a:t>&lt;</a:t>
            </a:r>
            <a:r>
              <a:rPr lang="es-ES" sz="1000" dirty="0" err="1" smtClean="0"/>
              <a:t>sos:GetObservation</a:t>
            </a:r>
            <a:r>
              <a:rPr lang="es-ES" sz="1000" dirty="0" smtClean="0"/>
              <a:t> </a:t>
            </a:r>
            <a:r>
              <a:rPr lang="es-ES" sz="1000" dirty="0" err="1" smtClean="0"/>
              <a:t>service</a:t>
            </a:r>
            <a:r>
              <a:rPr lang="es-ES" sz="1000" dirty="0" smtClean="0"/>
              <a:t>="SOS" </a:t>
            </a:r>
            <a:r>
              <a:rPr lang="es-ES" sz="1000" dirty="0" err="1" smtClean="0"/>
              <a:t>version</a:t>
            </a:r>
            <a:r>
              <a:rPr lang="es-ES" sz="1000" dirty="0" smtClean="0"/>
              <a:t>="2.0.0"</a:t>
            </a:r>
          </a:p>
          <a:p>
            <a:r>
              <a:rPr lang="es-ES" sz="1000" dirty="0" smtClean="0"/>
              <a:t>    </a:t>
            </a:r>
            <a:r>
              <a:rPr lang="es-ES" sz="1000" dirty="0" err="1" smtClean="0"/>
              <a:t>xmlns:sos</a:t>
            </a:r>
            <a:r>
              <a:rPr lang="es-ES" sz="1000" dirty="0" smtClean="0"/>
              <a:t>="http://</a:t>
            </a:r>
            <a:r>
              <a:rPr lang="es-ES" sz="1000" dirty="0" err="1" smtClean="0"/>
              <a:t>www.opengis.net</a:t>
            </a:r>
            <a:r>
              <a:rPr lang="es-ES" sz="1000" dirty="0" smtClean="0"/>
              <a:t>/</a:t>
            </a:r>
            <a:r>
              <a:rPr lang="es-ES" sz="1000" dirty="0" err="1" smtClean="0"/>
              <a:t>sos</a:t>
            </a:r>
            <a:r>
              <a:rPr lang="es-ES" sz="1000" dirty="0" smtClean="0"/>
              <a:t>/2.0"</a:t>
            </a:r>
          </a:p>
          <a:p>
            <a:r>
              <a:rPr lang="es-ES" sz="1000" dirty="0" smtClean="0"/>
              <a:t>    </a:t>
            </a:r>
            <a:r>
              <a:rPr lang="es-ES" sz="1000" dirty="0" err="1" smtClean="0"/>
              <a:t>xmlns:fes</a:t>
            </a:r>
            <a:r>
              <a:rPr lang="es-ES" sz="1000" dirty="0" smtClean="0"/>
              <a:t>="http://</a:t>
            </a:r>
            <a:r>
              <a:rPr lang="es-ES" sz="1000" dirty="0" err="1" smtClean="0"/>
              <a:t>www.opengis.net</a:t>
            </a:r>
            <a:r>
              <a:rPr lang="es-ES" sz="1000" dirty="0" smtClean="0"/>
              <a:t>/fes/2.0"</a:t>
            </a:r>
          </a:p>
          <a:p>
            <a:r>
              <a:rPr lang="es-ES" sz="1000" dirty="0" smtClean="0"/>
              <a:t>    </a:t>
            </a:r>
            <a:r>
              <a:rPr lang="es-ES" sz="1000" dirty="0" err="1" smtClean="0"/>
              <a:t>xmlns:gml</a:t>
            </a:r>
            <a:r>
              <a:rPr lang="es-ES" sz="1000" dirty="0" smtClean="0"/>
              <a:t>="http://</a:t>
            </a:r>
            <a:r>
              <a:rPr lang="es-ES" sz="1000" dirty="0" err="1" smtClean="0"/>
              <a:t>www.opengis.net</a:t>
            </a:r>
            <a:r>
              <a:rPr lang="es-ES" sz="1000" dirty="0" smtClean="0"/>
              <a:t>/</a:t>
            </a:r>
            <a:r>
              <a:rPr lang="es-ES" sz="1000" dirty="0" err="1" smtClean="0"/>
              <a:t>gml</a:t>
            </a:r>
            <a:r>
              <a:rPr lang="es-ES" sz="1000" dirty="0" smtClean="0"/>
              <a:t>/3.2"</a:t>
            </a:r>
          </a:p>
          <a:p>
            <a:r>
              <a:rPr lang="es-ES" sz="1000" dirty="0" smtClean="0"/>
              <a:t>    </a:t>
            </a:r>
            <a:r>
              <a:rPr lang="es-ES" sz="1000" dirty="0" err="1" smtClean="0"/>
              <a:t>xmlns:swe</a:t>
            </a:r>
            <a:r>
              <a:rPr lang="es-ES" sz="1000" dirty="0" smtClean="0"/>
              <a:t>="http://</a:t>
            </a:r>
            <a:r>
              <a:rPr lang="es-ES" sz="1000" dirty="0" err="1" smtClean="0"/>
              <a:t>www.opengis.net</a:t>
            </a:r>
            <a:r>
              <a:rPr lang="es-ES" sz="1000" dirty="0" smtClean="0"/>
              <a:t>/</a:t>
            </a:r>
            <a:r>
              <a:rPr lang="es-ES" sz="1000" dirty="0" err="1" smtClean="0"/>
              <a:t>swe</a:t>
            </a:r>
            <a:r>
              <a:rPr lang="es-ES" sz="1000" dirty="0" smtClean="0"/>
              <a:t>/2.0"</a:t>
            </a:r>
          </a:p>
          <a:p>
            <a:r>
              <a:rPr lang="es-ES" sz="1000" dirty="0" smtClean="0"/>
              <a:t>    </a:t>
            </a:r>
            <a:r>
              <a:rPr lang="es-ES" sz="1000" dirty="0" err="1" smtClean="0"/>
              <a:t>xmlns:xlink</a:t>
            </a:r>
            <a:r>
              <a:rPr lang="es-ES" sz="1000" dirty="0" smtClean="0"/>
              <a:t>="http://www.w3.org/1999/</a:t>
            </a:r>
            <a:r>
              <a:rPr lang="es-ES" sz="1000" dirty="0" err="1" smtClean="0"/>
              <a:t>xlink</a:t>
            </a:r>
            <a:r>
              <a:rPr lang="es-ES" sz="1000" dirty="0" smtClean="0"/>
              <a:t>"</a:t>
            </a:r>
          </a:p>
          <a:p>
            <a:r>
              <a:rPr lang="es-ES" sz="1000" dirty="0" smtClean="0"/>
              <a:t>    </a:t>
            </a:r>
            <a:r>
              <a:rPr lang="es-ES" sz="1000" dirty="0" err="1" smtClean="0"/>
              <a:t>xmlns:swes</a:t>
            </a:r>
            <a:r>
              <a:rPr lang="es-ES" sz="1000" dirty="0" smtClean="0"/>
              <a:t>="http://</a:t>
            </a:r>
            <a:r>
              <a:rPr lang="es-ES" sz="1000" dirty="0" err="1" smtClean="0"/>
              <a:t>www.opengis.net</a:t>
            </a:r>
            <a:r>
              <a:rPr lang="es-ES" sz="1000" dirty="0" smtClean="0"/>
              <a:t>/</a:t>
            </a:r>
            <a:r>
              <a:rPr lang="es-ES" sz="1000" dirty="0" err="1" smtClean="0"/>
              <a:t>swes</a:t>
            </a:r>
            <a:r>
              <a:rPr lang="es-ES" sz="1000" dirty="0" smtClean="0"/>
              <a:t>/2.0"</a:t>
            </a:r>
          </a:p>
          <a:p>
            <a:r>
              <a:rPr lang="es-ES" sz="1000" dirty="0" smtClean="0"/>
              <a:t>    </a:t>
            </a:r>
            <a:r>
              <a:rPr lang="es-ES" sz="1000" dirty="0" err="1" smtClean="0"/>
              <a:t>xmlns:xsi</a:t>
            </a:r>
            <a:r>
              <a:rPr lang="es-ES" sz="1000" dirty="0" smtClean="0"/>
              <a:t>="http://www.w3.org/2001/</a:t>
            </a:r>
            <a:r>
              <a:rPr lang="es-ES" sz="1000" dirty="0" err="1" smtClean="0"/>
              <a:t>XMLSchema-instance</a:t>
            </a:r>
            <a:r>
              <a:rPr lang="es-ES" sz="1000" dirty="0" smtClean="0"/>
              <a:t>" </a:t>
            </a:r>
            <a:r>
              <a:rPr lang="es-ES" sz="1000" dirty="0" err="1" smtClean="0"/>
              <a:t>xsi:schemaLocation</a:t>
            </a:r>
            <a:r>
              <a:rPr lang="es-ES" sz="1000" dirty="0" smtClean="0"/>
              <a:t>="http://</a:t>
            </a:r>
            <a:r>
              <a:rPr lang="es-ES" sz="1000" dirty="0" err="1" smtClean="0"/>
              <a:t>www.opengis.net</a:t>
            </a:r>
            <a:r>
              <a:rPr lang="es-ES" sz="1000" dirty="0" smtClean="0"/>
              <a:t>/</a:t>
            </a:r>
            <a:r>
              <a:rPr lang="es-ES" sz="1000" dirty="0" err="1" smtClean="0"/>
              <a:t>sos</a:t>
            </a:r>
            <a:r>
              <a:rPr lang="es-ES" sz="1000" dirty="0" smtClean="0"/>
              <a:t>/2.0 http://</a:t>
            </a:r>
            <a:r>
              <a:rPr lang="es-ES" sz="1000" dirty="0" err="1" smtClean="0"/>
              <a:t>schemas.opengis.net</a:t>
            </a:r>
            <a:r>
              <a:rPr lang="es-ES" sz="1000" dirty="0" smtClean="0"/>
              <a:t>/</a:t>
            </a:r>
            <a:r>
              <a:rPr lang="es-ES" sz="1000" dirty="0" err="1" smtClean="0"/>
              <a:t>sos</a:t>
            </a:r>
            <a:r>
              <a:rPr lang="es-ES" sz="1000" dirty="0" smtClean="0"/>
              <a:t>/2.0/</a:t>
            </a:r>
            <a:r>
              <a:rPr lang="es-ES" sz="1000" dirty="0" err="1" smtClean="0"/>
              <a:t>sos.xsd</a:t>
            </a:r>
            <a:r>
              <a:rPr lang="es-ES" sz="1000" dirty="0" smtClean="0"/>
              <a:t>"&gt;</a:t>
            </a:r>
          </a:p>
          <a:p>
            <a:r>
              <a:rPr lang="es-ES" sz="1000" dirty="0" smtClean="0"/>
              <a:t>    &lt;!-- </a:t>
            </a:r>
            <a:r>
              <a:rPr lang="es-ES" sz="1000" dirty="0" err="1" smtClean="0"/>
              <a:t>optional</a:t>
            </a:r>
            <a:r>
              <a:rPr lang="es-ES" sz="1000" dirty="0" smtClean="0"/>
              <a:t>, </a:t>
            </a:r>
            <a:r>
              <a:rPr lang="es-ES" sz="1000" dirty="0" err="1" smtClean="0"/>
              <a:t>multiple</a:t>
            </a:r>
            <a:r>
              <a:rPr lang="es-ES" sz="1000" dirty="0" smtClean="0"/>
              <a:t> </a:t>
            </a:r>
            <a:r>
              <a:rPr lang="es-ES" sz="1000" dirty="0" err="1" smtClean="0"/>
              <a:t>values</a:t>
            </a:r>
            <a:r>
              <a:rPr lang="es-ES" sz="1000" dirty="0" smtClean="0"/>
              <a:t> </a:t>
            </a:r>
            <a:r>
              <a:rPr lang="es-ES" sz="1000" dirty="0" err="1" smtClean="0"/>
              <a:t>possible</a:t>
            </a:r>
            <a:r>
              <a:rPr lang="es-ES" sz="1000" dirty="0" smtClean="0"/>
              <a:t> --&gt;</a:t>
            </a:r>
          </a:p>
          <a:p>
            <a:r>
              <a:rPr lang="es-ES" sz="1000" dirty="0" smtClean="0"/>
              <a:t>    &lt;</a:t>
            </a:r>
            <a:r>
              <a:rPr lang="es-ES" sz="1000" dirty="0" err="1" smtClean="0"/>
              <a:t>sos:procedure</a:t>
            </a:r>
            <a:r>
              <a:rPr lang="es-ES" sz="1000" dirty="0" smtClean="0"/>
              <a:t>&gt;5aaf2faf-4dd9-4967-90a3-b731fd174392&lt;/</a:t>
            </a:r>
            <a:r>
              <a:rPr lang="es-ES" sz="1000" dirty="0" err="1" smtClean="0"/>
              <a:t>sos:procedure</a:t>
            </a:r>
            <a:r>
              <a:rPr lang="es-ES" sz="1000" dirty="0" smtClean="0"/>
              <a:t>&gt;</a:t>
            </a:r>
          </a:p>
          <a:p>
            <a:r>
              <a:rPr lang="es-ES" sz="1000" dirty="0" smtClean="0"/>
              <a:t>    &lt;!-- </a:t>
            </a:r>
            <a:r>
              <a:rPr lang="es-ES" sz="1000" dirty="0" err="1" smtClean="0"/>
              <a:t>optional</a:t>
            </a:r>
            <a:r>
              <a:rPr lang="es-ES" sz="1000" dirty="0" smtClean="0"/>
              <a:t>, </a:t>
            </a:r>
            <a:r>
              <a:rPr lang="es-ES" sz="1000" dirty="0" err="1" smtClean="0"/>
              <a:t>multiple</a:t>
            </a:r>
            <a:r>
              <a:rPr lang="es-ES" sz="1000" dirty="0" smtClean="0"/>
              <a:t> </a:t>
            </a:r>
            <a:r>
              <a:rPr lang="es-ES" sz="1000" dirty="0" err="1" smtClean="0"/>
              <a:t>values</a:t>
            </a:r>
            <a:r>
              <a:rPr lang="es-ES" sz="1000" dirty="0" smtClean="0"/>
              <a:t> </a:t>
            </a:r>
            <a:r>
              <a:rPr lang="es-ES" sz="1000" dirty="0" err="1" smtClean="0"/>
              <a:t>possible</a:t>
            </a:r>
            <a:r>
              <a:rPr lang="es-ES" sz="1000" dirty="0" smtClean="0"/>
              <a:t> --&gt;</a:t>
            </a:r>
          </a:p>
          <a:p>
            <a:r>
              <a:rPr lang="es-ES" sz="1000" dirty="0" smtClean="0"/>
              <a:t>    &lt;</a:t>
            </a:r>
            <a:r>
              <a:rPr lang="es-ES" sz="1000" dirty="0" err="1" smtClean="0"/>
              <a:t>sos:offering</a:t>
            </a:r>
            <a:r>
              <a:rPr lang="es-ES" sz="1000" dirty="0" smtClean="0"/>
              <a:t>&gt;offering_5aaf2faf-4dd9-4967-90a3-b731fd174392&lt;/</a:t>
            </a:r>
            <a:r>
              <a:rPr lang="es-ES" sz="1000" dirty="0" err="1" smtClean="0"/>
              <a:t>sos:offering</a:t>
            </a:r>
            <a:r>
              <a:rPr lang="es-ES" sz="1000" dirty="0" smtClean="0"/>
              <a:t>&gt;</a:t>
            </a:r>
          </a:p>
          <a:p>
            <a:r>
              <a:rPr lang="es-ES" sz="1000" dirty="0" smtClean="0"/>
              <a:t>	&lt;!-- ======================================== --&gt;</a:t>
            </a:r>
          </a:p>
          <a:p>
            <a:r>
              <a:rPr lang="es-ES" sz="1000" dirty="0" smtClean="0"/>
              <a:t>	&lt;!--   </a:t>
            </a:r>
            <a:r>
              <a:rPr lang="es-ES" sz="1000" dirty="0" err="1" smtClean="0"/>
              <a:t>Choose</a:t>
            </a:r>
            <a:r>
              <a:rPr lang="es-ES" sz="1000" dirty="0" smtClean="0"/>
              <a:t> </a:t>
            </a:r>
            <a:r>
              <a:rPr lang="es-ES" sz="1000" dirty="0" err="1" smtClean="0"/>
              <a:t>one</a:t>
            </a:r>
            <a:r>
              <a:rPr lang="es-ES" sz="1000" dirty="0" smtClean="0"/>
              <a:t> </a:t>
            </a:r>
            <a:r>
              <a:rPr lang="es-ES" sz="1000" dirty="0" err="1" smtClean="0"/>
              <a:t>or</a:t>
            </a:r>
            <a:r>
              <a:rPr lang="es-ES" sz="1000" dirty="0" smtClean="0"/>
              <a:t> more </a:t>
            </a:r>
            <a:r>
              <a:rPr lang="es-ES" sz="1000" dirty="0" err="1" smtClean="0"/>
              <a:t>ObservedProperties</a:t>
            </a:r>
            <a:r>
              <a:rPr lang="es-ES" sz="1000" dirty="0" smtClean="0"/>
              <a:t>  --&gt;</a:t>
            </a:r>
          </a:p>
          <a:p>
            <a:r>
              <a:rPr lang="es-ES" sz="1000" dirty="0" smtClean="0"/>
              <a:t>	&lt;!-- ======================================== --&gt;</a:t>
            </a:r>
          </a:p>
          <a:p>
            <a:r>
              <a:rPr lang="es-ES" sz="1000" dirty="0" smtClean="0"/>
              <a:t>	</a:t>
            </a:r>
          </a:p>
          <a:p>
            <a:r>
              <a:rPr lang="es-ES" sz="1000" dirty="0" smtClean="0"/>
              <a:t>    &lt;</a:t>
            </a:r>
            <a:r>
              <a:rPr lang="es-ES" sz="1000" dirty="0" err="1" smtClean="0"/>
              <a:t>sos:observedProperty</a:t>
            </a:r>
            <a:r>
              <a:rPr lang="es-ES" sz="1000" dirty="0" smtClean="0"/>
              <a:t>&gt;http://</a:t>
            </a:r>
            <a:r>
              <a:rPr lang="es-ES" sz="1000" dirty="0" err="1" smtClean="0"/>
              <a:t>vocab.nerc.ac.uk</a:t>
            </a:r>
            <a:r>
              <a:rPr lang="es-ES" sz="1000" dirty="0" smtClean="0"/>
              <a:t>/</a:t>
            </a:r>
            <a:r>
              <a:rPr lang="es-ES" sz="1000" dirty="0" err="1" smtClean="0"/>
              <a:t>collection</a:t>
            </a:r>
            <a:r>
              <a:rPr lang="es-ES" sz="1000" dirty="0" smtClean="0"/>
              <a:t>/P07/</a:t>
            </a:r>
            <a:r>
              <a:rPr lang="es-ES" sz="1000" dirty="0" err="1" smtClean="0"/>
              <a:t>current</a:t>
            </a:r>
            <a:r>
              <a:rPr lang="es-ES" sz="1000" dirty="0" smtClean="0"/>
              <a:t>/CFSN0310/#20s&lt;/</a:t>
            </a:r>
            <a:r>
              <a:rPr lang="es-ES" sz="1000" dirty="0" err="1" smtClean="0"/>
              <a:t>sos:observedProperty</a:t>
            </a:r>
            <a:r>
              <a:rPr lang="es-ES" sz="1000" dirty="0" smtClean="0"/>
              <a:t>&gt;</a:t>
            </a:r>
          </a:p>
          <a:p>
            <a:r>
              <a:rPr lang="es-ES" sz="1000" dirty="0" smtClean="0"/>
              <a:t>	&lt;!-- SPL @ 63Hz (20 </a:t>
            </a:r>
            <a:r>
              <a:rPr lang="es-ES" sz="1000" dirty="0" err="1" smtClean="0"/>
              <a:t>seconds</a:t>
            </a:r>
            <a:r>
              <a:rPr lang="es-ES" sz="1000" dirty="0" smtClean="0"/>
              <a:t>) --&gt;</a:t>
            </a:r>
          </a:p>
          <a:p>
            <a:r>
              <a:rPr lang="es-ES" sz="1000" dirty="0" smtClean="0"/>
              <a:t>    &lt;!--&lt;</a:t>
            </a:r>
            <a:r>
              <a:rPr lang="es-ES" sz="1000" dirty="0" err="1" smtClean="0"/>
              <a:t>sos:observedProperty</a:t>
            </a:r>
            <a:r>
              <a:rPr lang="es-ES" sz="1000" dirty="0" smtClean="0"/>
              <a:t>&gt;http://</a:t>
            </a:r>
            <a:r>
              <a:rPr lang="es-ES" sz="1000" dirty="0" err="1" smtClean="0"/>
              <a:t>vocab.nerc.ac.uk</a:t>
            </a:r>
            <a:r>
              <a:rPr lang="es-ES" sz="1000" dirty="0" smtClean="0"/>
              <a:t>/</a:t>
            </a:r>
            <a:r>
              <a:rPr lang="es-ES" sz="1000" dirty="0" err="1" smtClean="0"/>
              <a:t>collection</a:t>
            </a:r>
            <a:r>
              <a:rPr lang="es-ES" sz="1000" dirty="0" smtClean="0"/>
              <a:t>/P07/</a:t>
            </a:r>
            <a:r>
              <a:rPr lang="es-ES" sz="1000" dirty="0" err="1" smtClean="0"/>
              <a:t>current</a:t>
            </a:r>
            <a:r>
              <a:rPr lang="es-ES" sz="1000" dirty="0" smtClean="0"/>
              <a:t>/CFSN0310/#60s&lt;/</a:t>
            </a:r>
            <a:r>
              <a:rPr lang="es-ES" sz="1000" dirty="0" err="1" smtClean="0"/>
              <a:t>sos:observedProperty</a:t>
            </a:r>
            <a:r>
              <a:rPr lang="es-ES" sz="1000" dirty="0" smtClean="0"/>
              <a:t>&gt;--&gt;</a:t>
            </a:r>
          </a:p>
          <a:p>
            <a:r>
              <a:rPr lang="es-ES" sz="1000" dirty="0" smtClean="0"/>
              <a:t>	&lt;!-- SPL @ 125Hz (20 </a:t>
            </a:r>
            <a:r>
              <a:rPr lang="es-ES" sz="1000" dirty="0" err="1" smtClean="0"/>
              <a:t>seconds</a:t>
            </a:r>
            <a:r>
              <a:rPr lang="es-ES" sz="1000" dirty="0" smtClean="0"/>
              <a:t>) --&gt;</a:t>
            </a:r>
          </a:p>
          <a:p>
            <a:r>
              <a:rPr lang="es-ES" sz="1000" dirty="0" smtClean="0"/>
              <a:t>    &lt;!-- &lt;</a:t>
            </a:r>
            <a:r>
              <a:rPr lang="es-ES" sz="1000" dirty="0" err="1" smtClean="0"/>
              <a:t>sos:observedProperty</a:t>
            </a:r>
            <a:r>
              <a:rPr lang="es-ES" sz="1000" dirty="0" smtClean="0"/>
              <a:t>&gt;http://</a:t>
            </a:r>
            <a:r>
              <a:rPr lang="es-ES" sz="1000" dirty="0" err="1" smtClean="0"/>
              <a:t>vocab.nerc.ac.uk</a:t>
            </a:r>
            <a:r>
              <a:rPr lang="es-ES" sz="1000" dirty="0" smtClean="0"/>
              <a:t>/</a:t>
            </a:r>
            <a:r>
              <a:rPr lang="es-ES" sz="1000" dirty="0" err="1" smtClean="0"/>
              <a:t>collection</a:t>
            </a:r>
            <a:r>
              <a:rPr lang="es-ES" sz="1000" dirty="0" smtClean="0"/>
              <a:t>/P07/</a:t>
            </a:r>
            <a:r>
              <a:rPr lang="es-ES" sz="1000" dirty="0" err="1" smtClean="0"/>
              <a:t>current</a:t>
            </a:r>
            <a:r>
              <a:rPr lang="es-ES" sz="1000" dirty="0" smtClean="0"/>
              <a:t>/CFSN0310/#63Hz20s&lt;/</a:t>
            </a:r>
            <a:r>
              <a:rPr lang="es-ES" sz="1000" dirty="0" err="1" smtClean="0"/>
              <a:t>sos:observedProperty</a:t>
            </a:r>
            <a:r>
              <a:rPr lang="es-ES" sz="1000" dirty="0" smtClean="0"/>
              <a:t>&gt; --&gt;</a:t>
            </a:r>
          </a:p>
          <a:p>
            <a:r>
              <a:rPr lang="es-ES" sz="1000" dirty="0" smtClean="0"/>
              <a:t>	&lt;!-- SPL (60 </a:t>
            </a:r>
            <a:r>
              <a:rPr lang="es-ES" sz="1000" dirty="0" err="1" smtClean="0"/>
              <a:t>seconds</a:t>
            </a:r>
            <a:r>
              <a:rPr lang="es-ES" sz="1000" dirty="0" smtClean="0"/>
              <a:t>) --&gt;</a:t>
            </a:r>
          </a:p>
          <a:p>
            <a:r>
              <a:rPr lang="es-ES" sz="1000" dirty="0" smtClean="0"/>
              <a:t>    &lt;!-- &lt;</a:t>
            </a:r>
            <a:r>
              <a:rPr lang="es-ES" sz="1000" dirty="0" err="1" smtClean="0"/>
              <a:t>sos:observedProperty</a:t>
            </a:r>
            <a:r>
              <a:rPr lang="es-ES" sz="1000" dirty="0" smtClean="0"/>
              <a:t>&gt;http://</a:t>
            </a:r>
            <a:r>
              <a:rPr lang="es-ES" sz="1000" dirty="0" err="1" smtClean="0"/>
              <a:t>vocab.nerc.ac.uk</a:t>
            </a:r>
            <a:r>
              <a:rPr lang="es-ES" sz="1000" dirty="0" smtClean="0"/>
              <a:t>/</a:t>
            </a:r>
            <a:r>
              <a:rPr lang="es-ES" sz="1000" dirty="0" err="1" smtClean="0"/>
              <a:t>collection</a:t>
            </a:r>
            <a:r>
              <a:rPr lang="es-ES" sz="1000" dirty="0" smtClean="0"/>
              <a:t>/P07/</a:t>
            </a:r>
            <a:r>
              <a:rPr lang="es-ES" sz="1000" dirty="0" err="1" smtClean="0"/>
              <a:t>current</a:t>
            </a:r>
            <a:r>
              <a:rPr lang="es-ES" sz="1000" dirty="0" smtClean="0"/>
              <a:t>/CFSN0310/#125Hz20s&lt;/</a:t>
            </a:r>
            <a:r>
              <a:rPr lang="es-ES" sz="1000" dirty="0" err="1" smtClean="0"/>
              <a:t>sos:observedProperty</a:t>
            </a:r>
            <a:r>
              <a:rPr lang="es-ES" sz="1000" dirty="0" smtClean="0"/>
              <a:t>&gt; --&gt;</a:t>
            </a:r>
          </a:p>
          <a:p>
            <a:r>
              <a:rPr lang="es-ES" sz="1000" dirty="0" smtClean="0"/>
              <a:t>    &lt;</a:t>
            </a:r>
            <a:r>
              <a:rPr lang="es-ES" sz="1000" dirty="0" err="1" smtClean="0"/>
              <a:t>sos:temporalFilter</a:t>
            </a:r>
            <a:r>
              <a:rPr lang="es-ES" sz="1000" dirty="0" smtClean="0"/>
              <a:t>&gt;</a:t>
            </a:r>
          </a:p>
          <a:p>
            <a:r>
              <a:rPr lang="es-ES" sz="1000" dirty="0" smtClean="0"/>
              <a:t>        &lt;</a:t>
            </a:r>
            <a:r>
              <a:rPr lang="es-ES" sz="1000" dirty="0" err="1" smtClean="0"/>
              <a:t>fes:During</a:t>
            </a:r>
            <a:r>
              <a:rPr lang="es-ES" sz="1000" dirty="0" smtClean="0"/>
              <a:t>&gt;</a:t>
            </a:r>
          </a:p>
          <a:p>
            <a:r>
              <a:rPr lang="es-ES" sz="1000" dirty="0" smtClean="0"/>
              <a:t>            &lt;</a:t>
            </a:r>
            <a:r>
              <a:rPr lang="es-ES" sz="1000" dirty="0" err="1" smtClean="0"/>
              <a:t>fes:ValueReference</a:t>
            </a:r>
            <a:r>
              <a:rPr lang="es-ES" sz="1000" dirty="0" smtClean="0"/>
              <a:t>&gt;</a:t>
            </a:r>
            <a:r>
              <a:rPr lang="es-ES" sz="1000" dirty="0" err="1" smtClean="0"/>
              <a:t>phenomenonTime</a:t>
            </a:r>
            <a:r>
              <a:rPr lang="es-ES" sz="1000" dirty="0" smtClean="0"/>
              <a:t>&lt;/</a:t>
            </a:r>
            <a:r>
              <a:rPr lang="es-ES" sz="1000" dirty="0" err="1" smtClean="0"/>
              <a:t>fes:ValueReference</a:t>
            </a:r>
            <a:r>
              <a:rPr lang="es-ES" sz="1000" dirty="0" smtClean="0"/>
              <a:t>&gt;</a:t>
            </a:r>
          </a:p>
          <a:p>
            <a:r>
              <a:rPr lang="es-ES" sz="1000" dirty="0" smtClean="0"/>
              <a:t>            &lt;</a:t>
            </a:r>
            <a:r>
              <a:rPr lang="es-ES" sz="1000" dirty="0" err="1" smtClean="0"/>
              <a:t>gml:TimePeriod</a:t>
            </a:r>
            <a:r>
              <a:rPr lang="es-ES" sz="1000" dirty="0" smtClean="0"/>
              <a:t> </a:t>
            </a:r>
            <a:r>
              <a:rPr lang="es-ES" sz="1000" dirty="0" err="1" smtClean="0"/>
              <a:t>gml:id</a:t>
            </a:r>
            <a:r>
              <a:rPr lang="es-ES" sz="1000" dirty="0" smtClean="0"/>
              <a:t>="tp_1"&gt;</a:t>
            </a:r>
          </a:p>
          <a:p>
            <a:r>
              <a:rPr lang="es-ES" sz="1000" dirty="0" smtClean="0"/>
              <a:t>                &lt;</a:t>
            </a:r>
            <a:r>
              <a:rPr lang="es-ES" sz="1000" dirty="0" err="1" smtClean="0"/>
              <a:t>gml:beginPosition</a:t>
            </a:r>
            <a:r>
              <a:rPr lang="es-ES" sz="1000" dirty="0" smtClean="0"/>
              <a:t>&gt;2017-10-03T10:00:00z&lt;/</a:t>
            </a:r>
            <a:r>
              <a:rPr lang="es-ES" sz="1000" dirty="0" err="1" smtClean="0"/>
              <a:t>gml:beginPosition</a:t>
            </a:r>
            <a:r>
              <a:rPr lang="es-ES" sz="1000" dirty="0" smtClean="0"/>
              <a:t>&gt;</a:t>
            </a:r>
          </a:p>
          <a:p>
            <a:r>
              <a:rPr lang="es-ES" sz="1000" dirty="0" smtClean="0"/>
              <a:t>                &lt;</a:t>
            </a:r>
            <a:r>
              <a:rPr lang="es-ES" sz="1000" dirty="0" err="1" smtClean="0"/>
              <a:t>gml:endPosition</a:t>
            </a:r>
            <a:r>
              <a:rPr lang="es-ES" sz="1000" dirty="0" smtClean="0"/>
              <a:t>&gt;2017-10-03T10:10:00z&lt;/</a:t>
            </a:r>
            <a:r>
              <a:rPr lang="es-ES" sz="1000" dirty="0" err="1" smtClean="0"/>
              <a:t>gml:endPosition</a:t>
            </a:r>
            <a:r>
              <a:rPr lang="es-ES" sz="1000" dirty="0" smtClean="0"/>
              <a:t>&gt;</a:t>
            </a:r>
          </a:p>
          <a:p>
            <a:r>
              <a:rPr lang="es-ES" sz="1000" dirty="0" smtClean="0"/>
              <a:t>            &lt;/</a:t>
            </a:r>
            <a:r>
              <a:rPr lang="es-ES" sz="1000" dirty="0" err="1" smtClean="0"/>
              <a:t>gml:TimePeriod</a:t>
            </a:r>
            <a:r>
              <a:rPr lang="es-ES" sz="1000" dirty="0" smtClean="0"/>
              <a:t>&gt;</a:t>
            </a:r>
          </a:p>
          <a:p>
            <a:r>
              <a:rPr lang="es-ES" sz="1000" dirty="0" smtClean="0"/>
              <a:t>        &lt;/</a:t>
            </a:r>
            <a:r>
              <a:rPr lang="es-ES" sz="1000" dirty="0" err="1" smtClean="0"/>
              <a:t>fes:During</a:t>
            </a:r>
            <a:r>
              <a:rPr lang="es-ES" sz="1000" dirty="0" smtClean="0"/>
              <a:t>&gt;</a:t>
            </a:r>
          </a:p>
          <a:p>
            <a:r>
              <a:rPr lang="es-ES" sz="1000" dirty="0" smtClean="0"/>
              <a:t>    &lt;/</a:t>
            </a:r>
            <a:r>
              <a:rPr lang="es-ES" sz="1000" dirty="0" err="1" smtClean="0"/>
              <a:t>sos:temporalFilter</a:t>
            </a:r>
            <a:r>
              <a:rPr lang="es-ES" sz="1000" dirty="0" smtClean="0"/>
              <a:t>&gt;</a:t>
            </a:r>
          </a:p>
          <a:p>
            <a:r>
              <a:rPr lang="es-ES" sz="1000" dirty="0" smtClean="0"/>
              <a:t>    &lt;</a:t>
            </a:r>
            <a:r>
              <a:rPr lang="es-ES" sz="1000" dirty="0" err="1" smtClean="0"/>
              <a:t>sos:featureOfInterest</a:t>
            </a:r>
            <a:r>
              <a:rPr lang="es-ES" sz="1000" dirty="0" smtClean="0"/>
              <a:t>&gt;</a:t>
            </a:r>
            <a:r>
              <a:rPr lang="es-ES" sz="1000" dirty="0" err="1" smtClean="0"/>
              <a:t>OBSEA_underwater_observatory</a:t>
            </a:r>
            <a:r>
              <a:rPr lang="es-ES" sz="1000" dirty="0" smtClean="0"/>
              <a:t>&lt;/</a:t>
            </a:r>
            <a:r>
              <a:rPr lang="es-ES" sz="1000" dirty="0" err="1" smtClean="0"/>
              <a:t>sos:featureOfInterest</a:t>
            </a:r>
            <a:r>
              <a:rPr lang="es-ES" sz="1000" dirty="0" smtClean="0"/>
              <a:t>&gt;</a:t>
            </a:r>
          </a:p>
          <a:p>
            <a:r>
              <a:rPr lang="es-ES" sz="1000" dirty="0" smtClean="0"/>
              <a:t>    &lt;</a:t>
            </a:r>
            <a:r>
              <a:rPr lang="es-ES" sz="1000" dirty="0" err="1" smtClean="0"/>
              <a:t>sos:responseFormat</a:t>
            </a:r>
            <a:r>
              <a:rPr lang="es-ES" sz="1000" dirty="0" smtClean="0"/>
              <a:t>&gt;http://</a:t>
            </a:r>
            <a:r>
              <a:rPr lang="es-ES" sz="1000" dirty="0" err="1" smtClean="0"/>
              <a:t>www.opengis.net</a:t>
            </a:r>
            <a:r>
              <a:rPr lang="es-ES" sz="1000" dirty="0" smtClean="0"/>
              <a:t>/</a:t>
            </a:r>
            <a:r>
              <a:rPr lang="es-ES" sz="1000" dirty="0" err="1" smtClean="0"/>
              <a:t>om</a:t>
            </a:r>
            <a:r>
              <a:rPr lang="es-ES" sz="1000" dirty="0" smtClean="0"/>
              <a:t>/2.0&lt;/</a:t>
            </a:r>
            <a:r>
              <a:rPr lang="es-ES" sz="1000" dirty="0" err="1" smtClean="0"/>
              <a:t>sos:responseFormat</a:t>
            </a:r>
            <a:r>
              <a:rPr lang="es-ES" sz="1000" dirty="0" smtClean="0"/>
              <a:t>&gt;</a:t>
            </a:r>
          </a:p>
          <a:p>
            <a:r>
              <a:rPr lang="es-ES" sz="1000" dirty="0" smtClean="0"/>
              <a:t>&lt;/</a:t>
            </a:r>
            <a:r>
              <a:rPr lang="es-ES" sz="1000" dirty="0" err="1" smtClean="0"/>
              <a:t>sos:GetObservation</a:t>
            </a:r>
            <a:r>
              <a:rPr lang="es-ES" sz="1000" dirty="0" smtClean="0"/>
              <a:t>&gt;</a:t>
            </a:r>
          </a:p>
          <a:p>
            <a:endParaRPr lang="es-ES" sz="1000" dirty="0"/>
          </a:p>
        </p:txBody>
      </p:sp>
      <p:sp>
        <p:nvSpPr>
          <p:cNvPr id="4" name="CuadroTexto 3"/>
          <p:cNvSpPr txBox="1"/>
          <p:nvPr/>
        </p:nvSpPr>
        <p:spPr>
          <a:xfrm>
            <a:off x="239889" y="324556"/>
            <a:ext cx="7482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Get</a:t>
            </a:r>
            <a:r>
              <a:rPr lang="es-ES" dirty="0" smtClean="0"/>
              <a:t> </a:t>
            </a:r>
            <a:r>
              <a:rPr lang="es-ES" dirty="0" err="1" smtClean="0"/>
              <a:t>Observation</a:t>
            </a:r>
            <a:r>
              <a:rPr lang="es-ES" dirty="0" smtClean="0"/>
              <a:t>: post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n-US" u="sng" dirty="0" smtClean="0">
                <a:hlinkClick r:id="rId2"/>
              </a:rPr>
              <a:t>http://147.83.159.140:42222/obsea-test-sos/service</a:t>
            </a:r>
          </a:p>
          <a:p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08482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3379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00" dirty="0" smtClean="0"/>
              <a:t>&lt;?</a:t>
            </a:r>
            <a:r>
              <a:rPr lang="es-ES" sz="500" dirty="0" err="1" smtClean="0"/>
              <a:t>xml</a:t>
            </a:r>
            <a:r>
              <a:rPr lang="es-ES" sz="500" dirty="0" smtClean="0"/>
              <a:t> </a:t>
            </a:r>
            <a:r>
              <a:rPr lang="es-ES" sz="500" dirty="0" err="1" smtClean="0"/>
              <a:t>version</a:t>
            </a:r>
            <a:r>
              <a:rPr lang="es-ES" sz="500" dirty="0" smtClean="0"/>
              <a:t>="1.0" </a:t>
            </a:r>
            <a:r>
              <a:rPr lang="es-ES" sz="500" dirty="0" err="1" smtClean="0"/>
              <a:t>encoding</a:t>
            </a:r>
            <a:r>
              <a:rPr lang="es-ES" sz="500" dirty="0" smtClean="0"/>
              <a:t>="UTF-8"?&gt;</a:t>
            </a:r>
          </a:p>
          <a:p>
            <a:r>
              <a:rPr lang="es-ES" sz="500" dirty="0" smtClean="0"/>
              <a:t>&lt;</a:t>
            </a:r>
            <a:r>
              <a:rPr lang="es-ES" sz="500" dirty="0" err="1" smtClean="0"/>
              <a:t>sos:GetObservationResponse</a:t>
            </a:r>
            <a:r>
              <a:rPr lang="es-ES" sz="500" dirty="0" smtClean="0"/>
              <a:t> </a:t>
            </a:r>
            <a:r>
              <a:rPr lang="es-ES" sz="500" dirty="0" err="1" smtClean="0"/>
              <a:t>xmlns:sos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sos</a:t>
            </a:r>
            <a:r>
              <a:rPr lang="es-ES" sz="500" dirty="0" smtClean="0"/>
              <a:t>/2.0" </a:t>
            </a:r>
            <a:r>
              <a:rPr lang="es-ES" sz="500" dirty="0" err="1" smtClean="0"/>
              <a:t>xmlns:xsi</a:t>
            </a:r>
            <a:r>
              <a:rPr lang="es-ES" sz="500" dirty="0" smtClean="0"/>
              <a:t>="http://www.w3.org/2001/</a:t>
            </a:r>
            <a:r>
              <a:rPr lang="es-ES" sz="500" dirty="0" err="1" smtClean="0"/>
              <a:t>XMLSchema-instance</a:t>
            </a:r>
            <a:r>
              <a:rPr lang="es-ES" sz="500" dirty="0" smtClean="0"/>
              <a:t>" </a:t>
            </a:r>
            <a:r>
              <a:rPr lang="es-ES" sz="500" dirty="0" err="1" smtClean="0"/>
              <a:t>xmlns:om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om</a:t>
            </a:r>
            <a:r>
              <a:rPr lang="es-ES" sz="500" dirty="0" smtClean="0"/>
              <a:t>/2.0" </a:t>
            </a:r>
            <a:r>
              <a:rPr lang="es-ES" sz="500" dirty="0" err="1" smtClean="0"/>
              <a:t>xmlns:gml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xmlns:xlink</a:t>
            </a:r>
            <a:r>
              <a:rPr lang="es-ES" sz="500" dirty="0" smtClean="0"/>
              <a:t>="http://www.w3.org/1999/</a:t>
            </a:r>
            <a:r>
              <a:rPr lang="es-ES" sz="500" dirty="0" err="1" smtClean="0"/>
              <a:t>xlink</a:t>
            </a:r>
            <a:r>
              <a:rPr lang="es-ES" sz="500" dirty="0" smtClean="0"/>
              <a:t>" </a:t>
            </a:r>
            <a:r>
              <a:rPr lang="es-ES" sz="500" dirty="0" err="1" smtClean="0"/>
              <a:t>xsi:schemaLocation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sos</a:t>
            </a:r>
            <a:r>
              <a:rPr lang="es-ES" sz="500" dirty="0" smtClean="0"/>
              <a:t>/2.0 http://</a:t>
            </a:r>
            <a:r>
              <a:rPr lang="es-ES" sz="500" dirty="0" err="1" smtClean="0"/>
              <a:t>schemas.opengis.net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sos</a:t>
            </a:r>
            <a:r>
              <a:rPr lang="es-ES" sz="500" dirty="0" smtClean="0"/>
              <a:t>/2.0/</a:t>
            </a:r>
            <a:r>
              <a:rPr lang="es-ES" sz="500" dirty="0" err="1" smtClean="0"/>
              <a:t>sosGetObservation.xsd</a:t>
            </a:r>
            <a:r>
              <a:rPr lang="es-ES" sz="500" dirty="0" smtClean="0"/>
              <a:t> http://</a:t>
            </a:r>
            <a:r>
              <a:rPr lang="es-ES" sz="500" dirty="0" err="1" smtClean="0"/>
              <a:t>inspire.ec.europa.eu</a:t>
            </a:r>
            <a:r>
              <a:rPr lang="es-ES" sz="500" dirty="0" smtClean="0"/>
              <a:t>/</a:t>
            </a:r>
            <a:r>
              <a:rPr lang="es-ES" sz="500" dirty="0" err="1" smtClean="0"/>
              <a:t>schemas</a:t>
            </a:r>
            <a:r>
              <a:rPr lang="es-ES" sz="500" dirty="0" smtClean="0"/>
              <a:t>/</a:t>
            </a:r>
            <a:r>
              <a:rPr lang="es-ES" sz="500" dirty="0" err="1" smtClean="0"/>
              <a:t>ef</a:t>
            </a:r>
            <a:r>
              <a:rPr lang="es-ES" sz="500" dirty="0" smtClean="0"/>
              <a:t>/4.0 http://</a:t>
            </a:r>
            <a:r>
              <a:rPr lang="es-ES" sz="500" dirty="0" err="1" smtClean="0"/>
              <a:t>inspire.ec.europa.eu</a:t>
            </a:r>
            <a:r>
              <a:rPr lang="es-ES" sz="500" dirty="0" smtClean="0"/>
              <a:t>/</a:t>
            </a:r>
            <a:r>
              <a:rPr lang="es-ES" sz="500" dirty="0" err="1" smtClean="0"/>
              <a:t>schemas</a:t>
            </a:r>
            <a:r>
              <a:rPr lang="es-ES" sz="500" dirty="0" smtClean="0"/>
              <a:t>/</a:t>
            </a:r>
            <a:r>
              <a:rPr lang="es-ES" sz="500" dirty="0" err="1" smtClean="0"/>
              <a:t>ef</a:t>
            </a:r>
            <a:r>
              <a:rPr lang="es-ES" sz="500" dirty="0" smtClean="0"/>
              <a:t>/4.0/</a:t>
            </a:r>
            <a:r>
              <a:rPr lang="es-ES" sz="500" dirty="0" err="1" smtClean="0"/>
              <a:t>EnvironmentalMonitoringFacilities.xsd</a:t>
            </a:r>
            <a:r>
              <a:rPr lang="es-ES" sz="500" dirty="0" smtClean="0"/>
              <a:t> 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om</a:t>
            </a:r>
            <a:r>
              <a:rPr lang="es-ES" sz="500" dirty="0" smtClean="0"/>
              <a:t>/2.0 http://</a:t>
            </a:r>
            <a:r>
              <a:rPr lang="es-ES" sz="500" dirty="0" err="1" smtClean="0"/>
              <a:t>schemas.opengis.net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om</a:t>
            </a:r>
            <a:r>
              <a:rPr lang="es-ES" sz="500" dirty="0" smtClean="0"/>
              <a:t>/2.0/</a:t>
            </a:r>
            <a:r>
              <a:rPr lang="es-ES" sz="500" dirty="0" err="1" smtClean="0"/>
              <a:t>observation.xsd</a:t>
            </a:r>
            <a:r>
              <a:rPr lang="es-ES" sz="500" dirty="0" smtClean="0"/>
              <a:t>"&gt;</a:t>
            </a:r>
          </a:p>
          <a:p>
            <a:r>
              <a:rPr lang="es-ES" sz="500" dirty="0" smtClean="0"/>
              <a:t>    &lt;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="o_F3E5F8C1F4790232F6D2789B773999765063450C"&gt;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om:type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def</a:t>
            </a:r>
            <a:r>
              <a:rPr lang="es-ES" sz="500" dirty="0" smtClean="0"/>
              <a:t>/</a:t>
            </a:r>
            <a:r>
              <a:rPr lang="es-ES" sz="500" dirty="0" err="1" smtClean="0"/>
              <a:t>observationType</a:t>
            </a:r>
            <a:r>
              <a:rPr lang="es-ES" sz="500" dirty="0" smtClean="0"/>
              <a:t>/OGC-OM/2.0/</a:t>
            </a:r>
            <a:r>
              <a:rPr lang="es-ES" sz="500" dirty="0" err="1" smtClean="0"/>
              <a:t>OM_Measurement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="phenomenonTime_513293"&gt;</a:t>
            </a:r>
          </a:p>
          <a:p>
            <a:r>
              <a:rPr lang="es-ES" sz="500" dirty="0" smtClean="0"/>
              <a:t>                    &lt;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&gt;2017-10-03T10:00:20.000Z&lt;/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&lt;/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&lt;/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om:resultTime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="#phenomenonTime_513293"/&gt;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om:procedure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="5aaf2faf-4dd9-4967-90a3-b731fd174392"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Naxys</a:t>
            </a:r>
            <a:r>
              <a:rPr lang="es-ES" sz="500" dirty="0" smtClean="0"/>
              <a:t> </a:t>
            </a:r>
            <a:r>
              <a:rPr lang="es-ES" sz="500" dirty="0" err="1" smtClean="0"/>
              <a:t>Hydrophone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om:observedProperty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vocab.nerc.ac.uk</a:t>
            </a:r>
            <a:r>
              <a:rPr lang="es-ES" sz="500" dirty="0" smtClean="0"/>
              <a:t>/</a:t>
            </a:r>
            <a:r>
              <a:rPr lang="es-ES" sz="500" dirty="0" err="1" smtClean="0"/>
              <a:t>collection</a:t>
            </a:r>
            <a:r>
              <a:rPr lang="es-ES" sz="500" dirty="0" smtClean="0"/>
              <a:t>/P07/</a:t>
            </a:r>
            <a:r>
              <a:rPr lang="es-ES" sz="500" dirty="0" err="1" smtClean="0"/>
              <a:t>current</a:t>
            </a:r>
            <a:r>
              <a:rPr lang="es-ES" sz="500" dirty="0" smtClean="0"/>
              <a:t>/CFSN0310/#20s"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Sound</a:t>
            </a:r>
            <a:r>
              <a:rPr lang="es-ES" sz="500" dirty="0" smtClean="0"/>
              <a:t> </a:t>
            </a:r>
            <a:r>
              <a:rPr lang="es-ES" sz="500" dirty="0" err="1" smtClean="0"/>
              <a:t>Pressure</a:t>
            </a:r>
            <a:r>
              <a:rPr lang="es-ES" sz="500" dirty="0" smtClean="0"/>
              <a:t> </a:t>
            </a:r>
            <a:r>
              <a:rPr lang="es-ES" sz="500" dirty="0" err="1" smtClean="0"/>
              <a:t>Level</a:t>
            </a:r>
            <a:r>
              <a:rPr lang="es-ES" sz="500" dirty="0" smtClean="0"/>
              <a:t> (20s </a:t>
            </a:r>
            <a:r>
              <a:rPr lang="es-ES" sz="500" dirty="0" err="1" smtClean="0"/>
              <a:t>integration</a:t>
            </a:r>
            <a:r>
              <a:rPr lang="es-ES" sz="500" dirty="0" smtClean="0"/>
              <a:t> time)"/&gt;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om:featureOfInterest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</a:t>
            </a:r>
            <a:r>
              <a:rPr lang="es-ES" sz="500" dirty="0" err="1" smtClean="0"/>
              <a:t>OBSEA_underwater_observatory</a:t>
            </a:r>
            <a:r>
              <a:rPr lang="es-ES" sz="500" dirty="0" smtClean="0"/>
              <a:t>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="OBSEA </a:t>
            </a:r>
            <a:r>
              <a:rPr lang="es-ES" sz="500" dirty="0" err="1" smtClean="0"/>
              <a:t>Underwater</a:t>
            </a:r>
            <a:r>
              <a:rPr lang="es-ES" sz="500" dirty="0" smtClean="0"/>
              <a:t> </a:t>
            </a:r>
            <a:r>
              <a:rPr lang="es-ES" sz="500" dirty="0" err="1" smtClean="0"/>
              <a:t>Observatory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</a:t>
            </a:r>
            <a:r>
              <a:rPr lang="es-ES" sz="500" dirty="0" smtClean="0"/>
              <a:t> </a:t>
            </a:r>
            <a:r>
              <a:rPr lang="es-ES" sz="500" dirty="0" err="1" smtClean="0"/>
              <a:t>xmlns:ns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uom</a:t>
            </a:r>
            <a:r>
              <a:rPr lang="es-ES" sz="500" dirty="0" smtClean="0"/>
              <a:t>="dB re 1µPa" </a:t>
            </a:r>
            <a:r>
              <a:rPr lang="es-ES" sz="500" dirty="0" err="1" smtClean="0"/>
              <a:t>xsi:type</a:t>
            </a:r>
            <a:r>
              <a:rPr lang="es-ES" sz="500" dirty="0" smtClean="0"/>
              <a:t>="</a:t>
            </a:r>
            <a:r>
              <a:rPr lang="es-ES" sz="500" dirty="0" err="1" smtClean="0"/>
              <a:t>ns:MeasureType</a:t>
            </a:r>
            <a:r>
              <a:rPr lang="es-ES" sz="500" dirty="0" smtClean="0"/>
              <a:t>"&gt;105.83&lt;/</a:t>
            </a:r>
            <a:r>
              <a:rPr lang="es-ES" sz="500" dirty="0" err="1" smtClean="0"/>
              <a:t>om:result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&lt;/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&lt;/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="o_E7CCFDED8C363BFFC0A5033ECCDC433EC7602CF7"&gt;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om:type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def</a:t>
            </a:r>
            <a:r>
              <a:rPr lang="es-ES" sz="500" dirty="0" smtClean="0"/>
              <a:t>/</a:t>
            </a:r>
            <a:r>
              <a:rPr lang="es-ES" sz="500" dirty="0" err="1" smtClean="0"/>
              <a:t>observationType</a:t>
            </a:r>
            <a:r>
              <a:rPr lang="es-ES" sz="500" dirty="0" smtClean="0"/>
              <a:t>/OGC-OM/2.0/</a:t>
            </a:r>
            <a:r>
              <a:rPr lang="es-ES" sz="500" dirty="0" err="1" smtClean="0"/>
              <a:t>OM_Measurement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="phenomenonTime_513297"&gt;</a:t>
            </a:r>
          </a:p>
          <a:p>
            <a:r>
              <a:rPr lang="es-ES" sz="500" dirty="0" smtClean="0"/>
              <a:t>                    &lt;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&gt;2017-10-03T10:00:40.000Z&lt;/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&lt;/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&lt;/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om:resultTime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="#phenomenonTime_513297"/&gt;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om:procedure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="5aaf2faf-4dd9-4967-90a3-b731fd174392"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Naxys</a:t>
            </a:r>
            <a:r>
              <a:rPr lang="es-ES" sz="500" dirty="0" smtClean="0"/>
              <a:t> </a:t>
            </a:r>
            <a:r>
              <a:rPr lang="es-ES" sz="500" dirty="0" err="1" smtClean="0"/>
              <a:t>Hydrophone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om:observedProperty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vocab.nerc.ac.uk</a:t>
            </a:r>
            <a:r>
              <a:rPr lang="es-ES" sz="500" dirty="0" smtClean="0"/>
              <a:t>/</a:t>
            </a:r>
            <a:r>
              <a:rPr lang="es-ES" sz="500" dirty="0" err="1" smtClean="0"/>
              <a:t>collection</a:t>
            </a:r>
            <a:r>
              <a:rPr lang="es-ES" sz="500" dirty="0" smtClean="0"/>
              <a:t>/P07/</a:t>
            </a:r>
            <a:r>
              <a:rPr lang="es-ES" sz="500" dirty="0" err="1" smtClean="0"/>
              <a:t>current</a:t>
            </a:r>
            <a:r>
              <a:rPr lang="es-ES" sz="500" dirty="0" smtClean="0"/>
              <a:t>/CFSN0310/#20s"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Sound</a:t>
            </a:r>
            <a:r>
              <a:rPr lang="es-ES" sz="500" dirty="0" smtClean="0"/>
              <a:t> </a:t>
            </a:r>
            <a:r>
              <a:rPr lang="es-ES" sz="500" dirty="0" err="1" smtClean="0"/>
              <a:t>Pressure</a:t>
            </a:r>
            <a:r>
              <a:rPr lang="es-ES" sz="500" dirty="0" smtClean="0"/>
              <a:t> </a:t>
            </a:r>
            <a:r>
              <a:rPr lang="es-ES" sz="500" dirty="0" err="1" smtClean="0"/>
              <a:t>Level</a:t>
            </a:r>
            <a:r>
              <a:rPr lang="es-ES" sz="500" dirty="0" smtClean="0"/>
              <a:t> (20s </a:t>
            </a:r>
            <a:r>
              <a:rPr lang="es-ES" sz="500" dirty="0" err="1" smtClean="0"/>
              <a:t>integration</a:t>
            </a:r>
            <a:r>
              <a:rPr lang="es-ES" sz="500" dirty="0" smtClean="0"/>
              <a:t> time)"/&gt;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om:featureOfInterest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</a:t>
            </a:r>
            <a:r>
              <a:rPr lang="es-ES" sz="500" dirty="0" err="1" smtClean="0"/>
              <a:t>OBSEA_underwater_observatory</a:t>
            </a:r>
            <a:r>
              <a:rPr lang="es-ES" sz="500" dirty="0" smtClean="0"/>
              <a:t>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="OBSEA </a:t>
            </a:r>
            <a:r>
              <a:rPr lang="es-ES" sz="500" dirty="0" err="1" smtClean="0"/>
              <a:t>Underwater</a:t>
            </a:r>
            <a:r>
              <a:rPr lang="es-ES" sz="500" dirty="0" smtClean="0"/>
              <a:t> </a:t>
            </a:r>
            <a:r>
              <a:rPr lang="es-ES" sz="500" dirty="0" err="1" smtClean="0"/>
              <a:t>Observatory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</a:t>
            </a:r>
            <a:r>
              <a:rPr lang="es-ES" sz="500" dirty="0" smtClean="0"/>
              <a:t> </a:t>
            </a:r>
            <a:r>
              <a:rPr lang="es-ES" sz="500" dirty="0" err="1" smtClean="0"/>
              <a:t>xmlns:ns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uom</a:t>
            </a:r>
            <a:r>
              <a:rPr lang="es-ES" sz="500" dirty="0" smtClean="0"/>
              <a:t>="dB re 1µPa" </a:t>
            </a:r>
            <a:r>
              <a:rPr lang="es-ES" sz="500" dirty="0" err="1" smtClean="0"/>
              <a:t>xsi:type</a:t>
            </a:r>
            <a:r>
              <a:rPr lang="es-ES" sz="500" dirty="0" smtClean="0"/>
              <a:t>="</a:t>
            </a:r>
            <a:r>
              <a:rPr lang="es-ES" sz="500" dirty="0" err="1" smtClean="0"/>
              <a:t>ns:MeasureType</a:t>
            </a:r>
            <a:r>
              <a:rPr lang="es-ES" sz="500" dirty="0" smtClean="0"/>
              <a:t>"&gt;106.04&lt;/</a:t>
            </a:r>
            <a:r>
              <a:rPr lang="es-ES" sz="500" dirty="0" err="1" smtClean="0"/>
              <a:t>om:result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&lt;/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&lt;/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="o_DB8279990CC5C33E7AB097E7CA4884CB8DA6ECD3"&gt;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om:type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def</a:t>
            </a:r>
            <a:r>
              <a:rPr lang="es-ES" sz="500" dirty="0" smtClean="0"/>
              <a:t>/</a:t>
            </a:r>
            <a:r>
              <a:rPr lang="es-ES" sz="500" dirty="0" err="1" smtClean="0"/>
              <a:t>observationType</a:t>
            </a:r>
            <a:r>
              <a:rPr lang="es-ES" sz="500" dirty="0" smtClean="0"/>
              <a:t>/OGC-OM/2.0/</a:t>
            </a:r>
            <a:r>
              <a:rPr lang="es-ES" sz="500" dirty="0" err="1" smtClean="0"/>
              <a:t>OM_Measurement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="phenomenonTime_513301"&gt;</a:t>
            </a:r>
          </a:p>
          <a:p>
            <a:r>
              <a:rPr lang="es-ES" sz="500" dirty="0" smtClean="0"/>
              <a:t>                    &lt;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&gt;2017-10-03T10:01:00.000Z&lt;/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&lt;/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&lt;/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om:resultTime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="#phenomenonTime_513301"/&gt;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om:procedure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="5aaf2faf-4dd9-4967-90a3-b731fd174392"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Naxys</a:t>
            </a:r>
            <a:r>
              <a:rPr lang="es-ES" sz="500" dirty="0" smtClean="0"/>
              <a:t> </a:t>
            </a:r>
            <a:r>
              <a:rPr lang="es-ES" sz="500" dirty="0" err="1" smtClean="0"/>
              <a:t>Hydrophone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om:observedProperty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vocab.nerc.ac.uk</a:t>
            </a:r>
            <a:r>
              <a:rPr lang="es-ES" sz="500" dirty="0" smtClean="0"/>
              <a:t>/</a:t>
            </a:r>
            <a:r>
              <a:rPr lang="es-ES" sz="500" dirty="0" err="1" smtClean="0"/>
              <a:t>collection</a:t>
            </a:r>
            <a:r>
              <a:rPr lang="es-ES" sz="500" dirty="0" smtClean="0"/>
              <a:t>/P07/</a:t>
            </a:r>
            <a:r>
              <a:rPr lang="es-ES" sz="500" dirty="0" err="1" smtClean="0"/>
              <a:t>current</a:t>
            </a:r>
            <a:r>
              <a:rPr lang="es-ES" sz="500" dirty="0" smtClean="0"/>
              <a:t>/CFSN0310/#20s"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Sound</a:t>
            </a:r>
            <a:r>
              <a:rPr lang="es-ES" sz="500" dirty="0" smtClean="0"/>
              <a:t> </a:t>
            </a:r>
            <a:r>
              <a:rPr lang="es-ES" sz="500" dirty="0" err="1" smtClean="0"/>
              <a:t>Pressure</a:t>
            </a:r>
            <a:r>
              <a:rPr lang="es-ES" sz="500" dirty="0" smtClean="0"/>
              <a:t> </a:t>
            </a:r>
            <a:r>
              <a:rPr lang="es-ES" sz="500" dirty="0" err="1" smtClean="0"/>
              <a:t>Level</a:t>
            </a:r>
            <a:r>
              <a:rPr lang="es-ES" sz="500" dirty="0" smtClean="0"/>
              <a:t> (20s </a:t>
            </a:r>
            <a:r>
              <a:rPr lang="es-ES" sz="500" dirty="0" err="1" smtClean="0"/>
              <a:t>integration</a:t>
            </a:r>
            <a:r>
              <a:rPr lang="es-ES" sz="500" dirty="0" smtClean="0"/>
              <a:t> time)"/&gt;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om:featureOfInterest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</a:t>
            </a:r>
            <a:r>
              <a:rPr lang="es-ES" sz="500" dirty="0" err="1" smtClean="0"/>
              <a:t>OBSEA_underwater_observatory</a:t>
            </a:r>
            <a:r>
              <a:rPr lang="es-ES" sz="500" dirty="0" smtClean="0"/>
              <a:t>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="OBSEA </a:t>
            </a:r>
            <a:r>
              <a:rPr lang="es-ES" sz="500" dirty="0" err="1" smtClean="0"/>
              <a:t>Underwater</a:t>
            </a:r>
            <a:r>
              <a:rPr lang="es-ES" sz="500" dirty="0" smtClean="0"/>
              <a:t> </a:t>
            </a:r>
            <a:r>
              <a:rPr lang="es-ES" sz="500" dirty="0" err="1" smtClean="0"/>
              <a:t>Observatory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</a:t>
            </a:r>
            <a:r>
              <a:rPr lang="es-ES" sz="500" dirty="0" smtClean="0"/>
              <a:t> </a:t>
            </a:r>
            <a:r>
              <a:rPr lang="es-ES" sz="500" dirty="0" err="1" smtClean="0"/>
              <a:t>xmlns:ns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uom</a:t>
            </a:r>
            <a:r>
              <a:rPr lang="es-ES" sz="500" dirty="0" smtClean="0"/>
              <a:t>="dB re 1µPa" </a:t>
            </a:r>
            <a:r>
              <a:rPr lang="es-ES" sz="500" dirty="0" err="1" smtClean="0"/>
              <a:t>xsi:type</a:t>
            </a:r>
            <a:r>
              <a:rPr lang="es-ES" sz="500" dirty="0" smtClean="0"/>
              <a:t>="</a:t>
            </a:r>
            <a:r>
              <a:rPr lang="es-ES" sz="500" dirty="0" err="1" smtClean="0"/>
              <a:t>ns:MeasureType</a:t>
            </a:r>
            <a:r>
              <a:rPr lang="es-ES" sz="500" dirty="0" smtClean="0"/>
              <a:t>"&gt;106.02&lt;/</a:t>
            </a:r>
            <a:r>
              <a:rPr lang="es-ES" sz="500" dirty="0" err="1" smtClean="0"/>
              <a:t>om:result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&lt;/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&lt;/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="o_BA6F490C7C8F99A6340CB53A7C40FDF92B1C6D13"&gt;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om:type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def</a:t>
            </a:r>
            <a:r>
              <a:rPr lang="es-ES" sz="500" dirty="0" smtClean="0"/>
              <a:t>/</a:t>
            </a:r>
            <a:r>
              <a:rPr lang="es-ES" sz="500" dirty="0" err="1" smtClean="0"/>
              <a:t>observationType</a:t>
            </a:r>
            <a:r>
              <a:rPr lang="es-ES" sz="500" dirty="0" smtClean="0"/>
              <a:t>/OGC-OM/2.0/</a:t>
            </a:r>
            <a:r>
              <a:rPr lang="es-ES" sz="500" dirty="0" err="1" smtClean="0"/>
              <a:t>OM_Measurement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="phenomenonTime_513305"&gt;</a:t>
            </a:r>
          </a:p>
          <a:p>
            <a:r>
              <a:rPr lang="es-ES" sz="500" dirty="0" smtClean="0"/>
              <a:t>                    &lt;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&gt;2017-10-03T10:01:20.000Z&lt;/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&lt;/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&lt;/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om:resultTime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="#phenomenonTime_513305"/&gt;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om:procedure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="5aaf2faf-4dd9-4967-90a3-b731fd174392"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Naxys</a:t>
            </a:r>
            <a:r>
              <a:rPr lang="es-ES" sz="500" dirty="0" smtClean="0"/>
              <a:t> </a:t>
            </a:r>
            <a:r>
              <a:rPr lang="es-ES" sz="500" dirty="0" err="1" smtClean="0"/>
              <a:t>Hydrophone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om:observedProperty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vocab.nerc.ac.uk</a:t>
            </a:r>
            <a:r>
              <a:rPr lang="es-ES" sz="500" dirty="0" smtClean="0"/>
              <a:t>/</a:t>
            </a:r>
            <a:r>
              <a:rPr lang="es-ES" sz="500" dirty="0" err="1" smtClean="0"/>
              <a:t>collection</a:t>
            </a:r>
            <a:r>
              <a:rPr lang="es-ES" sz="500" dirty="0" smtClean="0"/>
              <a:t>/P07/</a:t>
            </a:r>
            <a:r>
              <a:rPr lang="es-ES" sz="500" dirty="0" err="1" smtClean="0"/>
              <a:t>current</a:t>
            </a:r>
            <a:r>
              <a:rPr lang="es-ES" sz="500" dirty="0" smtClean="0"/>
              <a:t>/CFSN0310/#20s"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Sound</a:t>
            </a:r>
            <a:r>
              <a:rPr lang="es-ES" sz="500" dirty="0" smtClean="0"/>
              <a:t> </a:t>
            </a:r>
            <a:r>
              <a:rPr lang="es-ES" sz="500" dirty="0" err="1" smtClean="0"/>
              <a:t>Pressure</a:t>
            </a:r>
            <a:r>
              <a:rPr lang="es-ES" sz="500" dirty="0" smtClean="0"/>
              <a:t> </a:t>
            </a:r>
            <a:r>
              <a:rPr lang="es-ES" sz="500" dirty="0" err="1" smtClean="0"/>
              <a:t>Level</a:t>
            </a:r>
            <a:r>
              <a:rPr lang="es-ES" sz="500" dirty="0" smtClean="0"/>
              <a:t> (20s </a:t>
            </a:r>
            <a:r>
              <a:rPr lang="es-ES" sz="500" dirty="0" err="1" smtClean="0"/>
              <a:t>integration</a:t>
            </a:r>
            <a:r>
              <a:rPr lang="es-ES" sz="500" dirty="0" smtClean="0"/>
              <a:t> time)"/&gt;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om:featureOfInterest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</a:t>
            </a:r>
            <a:r>
              <a:rPr lang="es-ES" sz="500" dirty="0" err="1" smtClean="0"/>
              <a:t>OBSEA_underwater_observatory</a:t>
            </a:r>
            <a:r>
              <a:rPr lang="es-ES" sz="500" dirty="0" smtClean="0"/>
              <a:t>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="OBSEA </a:t>
            </a:r>
            <a:r>
              <a:rPr lang="es-ES" sz="500" dirty="0" err="1" smtClean="0"/>
              <a:t>Underwater</a:t>
            </a:r>
            <a:r>
              <a:rPr lang="es-ES" sz="500" dirty="0" smtClean="0"/>
              <a:t> </a:t>
            </a:r>
            <a:r>
              <a:rPr lang="es-ES" sz="500" dirty="0" err="1" smtClean="0"/>
              <a:t>Observatory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</a:t>
            </a:r>
            <a:r>
              <a:rPr lang="es-ES" sz="500" dirty="0" smtClean="0"/>
              <a:t> </a:t>
            </a:r>
            <a:r>
              <a:rPr lang="es-ES" sz="500" dirty="0" err="1" smtClean="0"/>
              <a:t>xmlns:ns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uom</a:t>
            </a:r>
            <a:r>
              <a:rPr lang="es-ES" sz="500" dirty="0" smtClean="0"/>
              <a:t>="dB re 1µPa" </a:t>
            </a:r>
            <a:r>
              <a:rPr lang="es-ES" sz="500" dirty="0" err="1" smtClean="0"/>
              <a:t>xsi:type</a:t>
            </a:r>
            <a:r>
              <a:rPr lang="es-ES" sz="500" dirty="0" smtClean="0"/>
              <a:t>="</a:t>
            </a:r>
            <a:r>
              <a:rPr lang="es-ES" sz="500" dirty="0" err="1" smtClean="0"/>
              <a:t>ns:MeasureType</a:t>
            </a:r>
            <a:r>
              <a:rPr lang="es-ES" sz="500" dirty="0" smtClean="0"/>
              <a:t>"&gt;106.33&lt;/</a:t>
            </a:r>
            <a:r>
              <a:rPr lang="es-ES" sz="500" dirty="0" err="1" smtClean="0"/>
              <a:t>om:result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&lt;/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&lt;/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="o_D54342B90B37C03FF369ABCE118B9EFCD8AA9031"&gt;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om:type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def</a:t>
            </a:r>
            <a:r>
              <a:rPr lang="es-ES" sz="500" dirty="0" smtClean="0"/>
              <a:t>/</a:t>
            </a:r>
            <a:r>
              <a:rPr lang="es-ES" sz="500" dirty="0" err="1" smtClean="0"/>
              <a:t>observationType</a:t>
            </a:r>
            <a:r>
              <a:rPr lang="es-ES" sz="500" dirty="0" smtClean="0"/>
              <a:t>/OGC-OM/2.0/</a:t>
            </a:r>
            <a:r>
              <a:rPr lang="es-ES" sz="500" dirty="0" err="1" smtClean="0"/>
              <a:t>OM_Measurement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="phenomenonTime_513309"&gt;</a:t>
            </a:r>
          </a:p>
          <a:p>
            <a:r>
              <a:rPr lang="es-ES" sz="500" dirty="0" smtClean="0"/>
              <a:t>                    &lt;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&gt;2017-10-03T10:01:40.000Z&lt;/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&lt;/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&lt;/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om:resultTime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="#phenomenonTime_513309"/&gt;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om:procedure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="5aaf2faf-4dd9-4967-90a3-b731fd174392"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Naxys</a:t>
            </a:r>
            <a:r>
              <a:rPr lang="es-ES" sz="500" dirty="0" smtClean="0"/>
              <a:t> </a:t>
            </a:r>
            <a:r>
              <a:rPr lang="es-ES" sz="500" dirty="0" err="1" smtClean="0"/>
              <a:t>Hydrophone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om:observedProperty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vocab.nerc.ac.uk</a:t>
            </a:r>
            <a:r>
              <a:rPr lang="es-ES" sz="500" dirty="0" smtClean="0"/>
              <a:t>/</a:t>
            </a:r>
            <a:r>
              <a:rPr lang="es-ES" sz="500" dirty="0" err="1" smtClean="0"/>
              <a:t>collection</a:t>
            </a:r>
            <a:r>
              <a:rPr lang="es-ES" sz="500" dirty="0" smtClean="0"/>
              <a:t>/P07/</a:t>
            </a:r>
            <a:r>
              <a:rPr lang="es-ES" sz="500" dirty="0" err="1" smtClean="0"/>
              <a:t>current</a:t>
            </a:r>
            <a:r>
              <a:rPr lang="es-ES" sz="500" dirty="0" smtClean="0"/>
              <a:t>/CFSN0310/#20s"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Sound</a:t>
            </a:r>
            <a:r>
              <a:rPr lang="es-ES" sz="500" dirty="0" smtClean="0"/>
              <a:t> </a:t>
            </a:r>
            <a:r>
              <a:rPr lang="es-ES" sz="500" dirty="0" err="1" smtClean="0"/>
              <a:t>Pressure</a:t>
            </a:r>
            <a:r>
              <a:rPr lang="es-ES" sz="500" dirty="0" smtClean="0"/>
              <a:t> </a:t>
            </a:r>
            <a:r>
              <a:rPr lang="es-ES" sz="500" dirty="0" err="1" smtClean="0"/>
              <a:t>Level</a:t>
            </a:r>
            <a:r>
              <a:rPr lang="es-ES" sz="500" dirty="0" smtClean="0"/>
              <a:t> (20s </a:t>
            </a:r>
            <a:r>
              <a:rPr lang="es-ES" sz="500" dirty="0" err="1" smtClean="0"/>
              <a:t>integration</a:t>
            </a:r>
            <a:r>
              <a:rPr lang="es-ES" sz="500" dirty="0" smtClean="0"/>
              <a:t> time)"/&gt;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om:featureOfInterest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</a:t>
            </a:r>
            <a:r>
              <a:rPr lang="es-ES" sz="500" dirty="0" err="1" smtClean="0"/>
              <a:t>OBSEA_underwater_observatory</a:t>
            </a:r>
            <a:r>
              <a:rPr lang="es-ES" sz="500" dirty="0" smtClean="0"/>
              <a:t>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="OBSEA </a:t>
            </a:r>
            <a:r>
              <a:rPr lang="es-ES" sz="500" dirty="0" err="1" smtClean="0"/>
              <a:t>Underwater</a:t>
            </a:r>
            <a:r>
              <a:rPr lang="es-ES" sz="500" dirty="0" smtClean="0"/>
              <a:t> </a:t>
            </a:r>
            <a:r>
              <a:rPr lang="es-ES" sz="500" dirty="0" err="1" smtClean="0"/>
              <a:t>Observatory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</a:t>
            </a:r>
            <a:r>
              <a:rPr lang="es-ES" sz="500" dirty="0" smtClean="0"/>
              <a:t> </a:t>
            </a:r>
            <a:r>
              <a:rPr lang="es-ES" sz="500" dirty="0" err="1" smtClean="0"/>
              <a:t>xmlns:ns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uom</a:t>
            </a:r>
            <a:r>
              <a:rPr lang="es-ES" sz="500" dirty="0" smtClean="0"/>
              <a:t>="dB re 1µPa" </a:t>
            </a:r>
            <a:r>
              <a:rPr lang="es-ES" sz="500" dirty="0" err="1" smtClean="0"/>
              <a:t>xsi:type</a:t>
            </a:r>
            <a:r>
              <a:rPr lang="es-ES" sz="500" dirty="0" smtClean="0"/>
              <a:t>="</a:t>
            </a:r>
            <a:r>
              <a:rPr lang="es-ES" sz="500" dirty="0" err="1" smtClean="0"/>
              <a:t>ns:MeasureType</a:t>
            </a:r>
            <a:r>
              <a:rPr lang="es-ES" sz="500" dirty="0" smtClean="0"/>
              <a:t>"&gt;106.09&lt;/</a:t>
            </a:r>
            <a:r>
              <a:rPr lang="es-ES" sz="500" dirty="0" err="1" smtClean="0"/>
              <a:t>om:result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&lt;/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&lt;/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="o_ABE0E22C050B19FE4329463EE3428885C800257C"&gt;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om:type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def</a:t>
            </a:r>
            <a:r>
              <a:rPr lang="es-ES" sz="500" dirty="0" smtClean="0"/>
              <a:t>/</a:t>
            </a:r>
            <a:r>
              <a:rPr lang="es-ES" sz="500" dirty="0" err="1" smtClean="0"/>
              <a:t>observationType</a:t>
            </a:r>
            <a:r>
              <a:rPr lang="es-ES" sz="500" dirty="0" smtClean="0"/>
              <a:t>/OGC-OM/2.0/</a:t>
            </a:r>
            <a:r>
              <a:rPr lang="es-ES" sz="500" dirty="0" err="1" smtClean="0"/>
              <a:t>OM_Measurement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="phenomenonTime_513313"&gt;</a:t>
            </a:r>
          </a:p>
          <a:p>
            <a:r>
              <a:rPr lang="es-ES" sz="500" dirty="0" smtClean="0"/>
              <a:t>                    &lt;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&gt;2017-10-03T10:02:00.000Z&lt;/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&lt;/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&lt;/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om:resultTime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="#phenomenonTime_513313"/&gt;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om:procedure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="5aaf2faf-4dd9-4967-90a3-b731fd174392"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Naxys</a:t>
            </a:r>
            <a:r>
              <a:rPr lang="es-ES" sz="500" dirty="0" smtClean="0"/>
              <a:t> </a:t>
            </a:r>
            <a:r>
              <a:rPr lang="es-ES" sz="500" dirty="0" err="1" smtClean="0"/>
              <a:t>Hydrophone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om:observedProperty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vocab.nerc.ac.uk</a:t>
            </a:r>
            <a:r>
              <a:rPr lang="es-ES" sz="500" dirty="0" smtClean="0"/>
              <a:t>/</a:t>
            </a:r>
            <a:r>
              <a:rPr lang="es-ES" sz="500" dirty="0" err="1" smtClean="0"/>
              <a:t>collection</a:t>
            </a:r>
            <a:r>
              <a:rPr lang="es-ES" sz="500" dirty="0" smtClean="0"/>
              <a:t>/P07/</a:t>
            </a:r>
            <a:r>
              <a:rPr lang="es-ES" sz="500" dirty="0" err="1" smtClean="0"/>
              <a:t>current</a:t>
            </a:r>
            <a:r>
              <a:rPr lang="es-ES" sz="500" dirty="0" smtClean="0"/>
              <a:t>/CFSN0310/#20s"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Sound</a:t>
            </a:r>
            <a:r>
              <a:rPr lang="es-ES" sz="500" dirty="0" smtClean="0"/>
              <a:t> </a:t>
            </a:r>
            <a:r>
              <a:rPr lang="es-ES" sz="500" dirty="0" err="1" smtClean="0"/>
              <a:t>Pressure</a:t>
            </a:r>
            <a:r>
              <a:rPr lang="es-ES" sz="500" dirty="0" smtClean="0"/>
              <a:t> </a:t>
            </a:r>
            <a:r>
              <a:rPr lang="es-ES" sz="500" dirty="0" err="1" smtClean="0"/>
              <a:t>Level</a:t>
            </a:r>
            <a:r>
              <a:rPr lang="es-ES" sz="500" dirty="0" smtClean="0"/>
              <a:t> (20s </a:t>
            </a:r>
            <a:r>
              <a:rPr lang="es-ES" sz="500" dirty="0" err="1" smtClean="0"/>
              <a:t>integration</a:t>
            </a:r>
            <a:r>
              <a:rPr lang="es-ES" sz="500" dirty="0" smtClean="0"/>
              <a:t> time)"/&gt;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om:featureOfInterest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</a:t>
            </a:r>
            <a:r>
              <a:rPr lang="es-ES" sz="500" dirty="0" err="1" smtClean="0"/>
              <a:t>OBSEA_underwater_observatory</a:t>
            </a:r>
            <a:r>
              <a:rPr lang="es-ES" sz="500" dirty="0" smtClean="0"/>
              <a:t>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="OBSEA </a:t>
            </a:r>
            <a:r>
              <a:rPr lang="es-ES" sz="500" dirty="0" err="1" smtClean="0"/>
              <a:t>Underwater</a:t>
            </a:r>
            <a:r>
              <a:rPr lang="es-ES" sz="500" dirty="0" smtClean="0"/>
              <a:t> </a:t>
            </a:r>
            <a:r>
              <a:rPr lang="es-ES" sz="500" dirty="0" err="1" smtClean="0"/>
              <a:t>Observatory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</a:t>
            </a:r>
            <a:r>
              <a:rPr lang="es-ES" sz="500" dirty="0" smtClean="0"/>
              <a:t> </a:t>
            </a:r>
            <a:r>
              <a:rPr lang="es-ES" sz="500" dirty="0" err="1" smtClean="0"/>
              <a:t>xmlns:ns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uom</a:t>
            </a:r>
            <a:r>
              <a:rPr lang="es-ES" sz="500" dirty="0" smtClean="0"/>
              <a:t>="dB re 1µPa" </a:t>
            </a:r>
            <a:r>
              <a:rPr lang="es-ES" sz="500" dirty="0" err="1" smtClean="0"/>
              <a:t>xsi:type</a:t>
            </a:r>
            <a:r>
              <a:rPr lang="es-ES" sz="500" dirty="0" smtClean="0"/>
              <a:t>="</a:t>
            </a:r>
            <a:r>
              <a:rPr lang="es-ES" sz="500" dirty="0" err="1" smtClean="0"/>
              <a:t>ns:MeasureType</a:t>
            </a:r>
            <a:r>
              <a:rPr lang="es-ES" sz="500" dirty="0" smtClean="0"/>
              <a:t>"&gt;106.48&lt;/</a:t>
            </a:r>
            <a:r>
              <a:rPr lang="es-ES" sz="500" dirty="0" err="1" smtClean="0"/>
              <a:t>om:result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&lt;/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&lt;/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="o_EF573C044603392FAEF096F9BA4EC25B7DE7B755"&gt;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om:type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def</a:t>
            </a:r>
            <a:r>
              <a:rPr lang="es-ES" sz="500" dirty="0" smtClean="0"/>
              <a:t>/</a:t>
            </a:r>
            <a:r>
              <a:rPr lang="es-ES" sz="500" dirty="0" err="1" smtClean="0"/>
              <a:t>observationType</a:t>
            </a:r>
            <a:r>
              <a:rPr lang="es-ES" sz="500" dirty="0" smtClean="0"/>
              <a:t>/OGC-OM/2.0/</a:t>
            </a:r>
            <a:r>
              <a:rPr lang="es-ES" sz="500" dirty="0" err="1" smtClean="0"/>
              <a:t>OM_Measurement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="phenomenonTime_513317"&gt;</a:t>
            </a:r>
          </a:p>
          <a:p>
            <a:r>
              <a:rPr lang="es-ES" sz="500" dirty="0" smtClean="0"/>
              <a:t>                    &lt;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&gt;2017-10-03T10:02:20.000Z&lt;/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&lt;/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&lt;/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om:resultTime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="#phenomenonTime_513317"/&gt;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om:procedure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="5aaf2faf-4dd9-4967-90a3-b731fd174392"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Naxys</a:t>
            </a:r>
            <a:r>
              <a:rPr lang="es-ES" sz="500" dirty="0" smtClean="0"/>
              <a:t> </a:t>
            </a:r>
            <a:r>
              <a:rPr lang="es-ES" sz="500" dirty="0" err="1" smtClean="0"/>
              <a:t>Hydrophone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om:observedProperty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vocab.nerc.ac.uk</a:t>
            </a:r>
            <a:r>
              <a:rPr lang="es-ES" sz="500" dirty="0" smtClean="0"/>
              <a:t>/</a:t>
            </a:r>
            <a:r>
              <a:rPr lang="es-ES" sz="500" dirty="0" err="1" smtClean="0"/>
              <a:t>collection</a:t>
            </a:r>
            <a:r>
              <a:rPr lang="es-ES" sz="500" dirty="0" smtClean="0"/>
              <a:t>/P07/</a:t>
            </a:r>
            <a:r>
              <a:rPr lang="es-ES" sz="500" dirty="0" err="1" smtClean="0"/>
              <a:t>current</a:t>
            </a:r>
            <a:r>
              <a:rPr lang="es-ES" sz="500" dirty="0" smtClean="0"/>
              <a:t>/CFSN0310/#20s"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Sound</a:t>
            </a:r>
            <a:r>
              <a:rPr lang="es-ES" sz="500" dirty="0" smtClean="0"/>
              <a:t> </a:t>
            </a:r>
            <a:r>
              <a:rPr lang="es-ES" sz="500" dirty="0" err="1" smtClean="0"/>
              <a:t>Pressure</a:t>
            </a:r>
            <a:r>
              <a:rPr lang="es-ES" sz="500" dirty="0" smtClean="0"/>
              <a:t> </a:t>
            </a:r>
            <a:r>
              <a:rPr lang="es-ES" sz="500" dirty="0" err="1" smtClean="0"/>
              <a:t>Level</a:t>
            </a:r>
            <a:r>
              <a:rPr lang="es-ES" sz="500" dirty="0" smtClean="0"/>
              <a:t> (20s </a:t>
            </a:r>
            <a:r>
              <a:rPr lang="es-ES" sz="500" dirty="0" err="1" smtClean="0"/>
              <a:t>integration</a:t>
            </a:r>
            <a:r>
              <a:rPr lang="es-ES" sz="500" dirty="0" smtClean="0"/>
              <a:t> time)"/&gt;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om:featureOfInterest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</a:t>
            </a:r>
            <a:r>
              <a:rPr lang="es-ES" sz="500" dirty="0" err="1" smtClean="0"/>
              <a:t>OBSEA_underwater_observatory</a:t>
            </a:r>
            <a:r>
              <a:rPr lang="es-ES" sz="500" dirty="0" smtClean="0"/>
              <a:t>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="OBSEA </a:t>
            </a:r>
            <a:r>
              <a:rPr lang="es-ES" sz="500" dirty="0" err="1" smtClean="0"/>
              <a:t>Underwater</a:t>
            </a:r>
            <a:r>
              <a:rPr lang="es-ES" sz="500" dirty="0" smtClean="0"/>
              <a:t> </a:t>
            </a:r>
            <a:r>
              <a:rPr lang="es-ES" sz="500" dirty="0" err="1" smtClean="0"/>
              <a:t>Observatory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</a:t>
            </a:r>
            <a:r>
              <a:rPr lang="es-ES" sz="500" dirty="0" smtClean="0"/>
              <a:t> </a:t>
            </a:r>
            <a:r>
              <a:rPr lang="es-ES" sz="500" dirty="0" err="1" smtClean="0"/>
              <a:t>xmlns:ns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uom</a:t>
            </a:r>
            <a:r>
              <a:rPr lang="es-ES" sz="500" dirty="0" smtClean="0"/>
              <a:t>="dB re 1µPa" </a:t>
            </a:r>
            <a:r>
              <a:rPr lang="es-ES" sz="500" dirty="0" err="1" smtClean="0"/>
              <a:t>xsi:type</a:t>
            </a:r>
            <a:r>
              <a:rPr lang="es-ES" sz="500" dirty="0" smtClean="0"/>
              <a:t>="</a:t>
            </a:r>
            <a:r>
              <a:rPr lang="es-ES" sz="500" dirty="0" err="1" smtClean="0"/>
              <a:t>ns:MeasureType</a:t>
            </a:r>
            <a:r>
              <a:rPr lang="es-ES" sz="500" dirty="0" smtClean="0"/>
              <a:t>"&gt;105.98&lt;/</a:t>
            </a:r>
            <a:r>
              <a:rPr lang="es-ES" sz="500" dirty="0" err="1" smtClean="0"/>
              <a:t>om:result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&lt;/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&lt;/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="o_7D8EC43978B3C07D2CA4594B97FF58B86927BB63"&gt;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om:type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def</a:t>
            </a:r>
            <a:r>
              <a:rPr lang="es-ES" sz="500" dirty="0" smtClean="0"/>
              <a:t>/</a:t>
            </a:r>
            <a:r>
              <a:rPr lang="es-ES" sz="500" dirty="0" err="1" smtClean="0"/>
              <a:t>observationType</a:t>
            </a:r>
            <a:r>
              <a:rPr lang="es-ES" sz="500" dirty="0" smtClean="0"/>
              <a:t>/OGC-OM/2.0/</a:t>
            </a:r>
            <a:r>
              <a:rPr lang="es-ES" sz="500" dirty="0" err="1" smtClean="0"/>
              <a:t>OM_Measurement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="phenomenonTime_513321"&gt;</a:t>
            </a:r>
          </a:p>
          <a:p>
            <a:r>
              <a:rPr lang="es-ES" sz="500" dirty="0" smtClean="0"/>
              <a:t>                    &lt;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&gt;2017-10-03T10:02:40.000Z&lt;/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&lt;/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&lt;/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om:resultTime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="#phenomenonTime_513321"/&gt;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om:procedure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="5aaf2faf-4dd9-4967-90a3-b731fd174392"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Naxys</a:t>
            </a:r>
            <a:r>
              <a:rPr lang="es-ES" sz="500" dirty="0" smtClean="0"/>
              <a:t> </a:t>
            </a:r>
            <a:r>
              <a:rPr lang="es-ES" sz="500" dirty="0" err="1" smtClean="0"/>
              <a:t>Hydrophone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om:observedProperty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vocab.nerc.ac.uk</a:t>
            </a:r>
            <a:r>
              <a:rPr lang="es-ES" sz="500" dirty="0" smtClean="0"/>
              <a:t>/</a:t>
            </a:r>
            <a:r>
              <a:rPr lang="es-ES" sz="500" dirty="0" err="1" smtClean="0"/>
              <a:t>collection</a:t>
            </a:r>
            <a:r>
              <a:rPr lang="es-ES" sz="500" dirty="0" smtClean="0"/>
              <a:t>/P07/</a:t>
            </a:r>
            <a:r>
              <a:rPr lang="es-ES" sz="500" dirty="0" err="1" smtClean="0"/>
              <a:t>current</a:t>
            </a:r>
            <a:r>
              <a:rPr lang="es-ES" sz="500" dirty="0" smtClean="0"/>
              <a:t>/CFSN0310/#20s"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Sound</a:t>
            </a:r>
            <a:r>
              <a:rPr lang="es-ES" sz="500" dirty="0" smtClean="0"/>
              <a:t> </a:t>
            </a:r>
            <a:r>
              <a:rPr lang="es-ES" sz="500" dirty="0" err="1" smtClean="0"/>
              <a:t>Pressure</a:t>
            </a:r>
            <a:r>
              <a:rPr lang="es-ES" sz="500" dirty="0" smtClean="0"/>
              <a:t> </a:t>
            </a:r>
            <a:r>
              <a:rPr lang="es-ES" sz="500" dirty="0" err="1" smtClean="0"/>
              <a:t>Level</a:t>
            </a:r>
            <a:r>
              <a:rPr lang="es-ES" sz="500" dirty="0" smtClean="0"/>
              <a:t> (20s </a:t>
            </a:r>
            <a:r>
              <a:rPr lang="es-ES" sz="500" dirty="0" err="1" smtClean="0"/>
              <a:t>integration</a:t>
            </a:r>
            <a:r>
              <a:rPr lang="es-ES" sz="500" dirty="0" smtClean="0"/>
              <a:t> time)"/&gt;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om:featureOfInterest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</a:t>
            </a:r>
            <a:r>
              <a:rPr lang="es-ES" sz="500" dirty="0" err="1" smtClean="0"/>
              <a:t>OBSEA_underwater_observatory</a:t>
            </a:r>
            <a:r>
              <a:rPr lang="es-ES" sz="500" dirty="0" smtClean="0"/>
              <a:t>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="OBSEA </a:t>
            </a:r>
            <a:r>
              <a:rPr lang="es-ES" sz="500" dirty="0" err="1" smtClean="0"/>
              <a:t>Underwater</a:t>
            </a:r>
            <a:r>
              <a:rPr lang="es-ES" sz="500" dirty="0" smtClean="0"/>
              <a:t> </a:t>
            </a:r>
            <a:r>
              <a:rPr lang="es-ES" sz="500" dirty="0" err="1" smtClean="0"/>
              <a:t>Observatory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</a:t>
            </a:r>
            <a:r>
              <a:rPr lang="es-ES" sz="500" dirty="0" smtClean="0"/>
              <a:t> </a:t>
            </a:r>
            <a:r>
              <a:rPr lang="es-ES" sz="500" dirty="0" err="1" smtClean="0"/>
              <a:t>xmlns:ns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uom</a:t>
            </a:r>
            <a:r>
              <a:rPr lang="es-ES" sz="500" dirty="0" smtClean="0"/>
              <a:t>="dB re 1µPa" </a:t>
            </a:r>
            <a:r>
              <a:rPr lang="es-ES" sz="500" dirty="0" err="1" smtClean="0"/>
              <a:t>xsi:type</a:t>
            </a:r>
            <a:r>
              <a:rPr lang="es-ES" sz="500" dirty="0" smtClean="0"/>
              <a:t>="</a:t>
            </a:r>
            <a:r>
              <a:rPr lang="es-ES" sz="500" dirty="0" err="1" smtClean="0"/>
              <a:t>ns:MeasureType</a:t>
            </a:r>
            <a:r>
              <a:rPr lang="es-ES" sz="500" dirty="0" smtClean="0"/>
              <a:t>"&gt;106.09&lt;/</a:t>
            </a:r>
            <a:r>
              <a:rPr lang="es-ES" sz="500" dirty="0" err="1" smtClean="0"/>
              <a:t>om:result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&lt;/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&lt;/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="o_1821C60881A0A2801B5C285E1AE20711CFE60939"&gt;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om:type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def</a:t>
            </a:r>
            <a:r>
              <a:rPr lang="es-ES" sz="500" dirty="0" smtClean="0"/>
              <a:t>/</a:t>
            </a:r>
            <a:r>
              <a:rPr lang="es-ES" sz="500" dirty="0" err="1" smtClean="0"/>
              <a:t>observationType</a:t>
            </a:r>
            <a:r>
              <a:rPr lang="es-ES" sz="500" dirty="0" smtClean="0"/>
              <a:t>/OGC-OM/2.0/</a:t>
            </a:r>
            <a:r>
              <a:rPr lang="es-ES" sz="500" dirty="0" err="1" smtClean="0"/>
              <a:t>OM_Measurement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="phenomenonTime_513325"&gt;</a:t>
            </a:r>
          </a:p>
          <a:p>
            <a:r>
              <a:rPr lang="es-ES" sz="500" dirty="0" smtClean="0"/>
              <a:t>                    &lt;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&gt;2017-10-03T10:03:00.000Z&lt;/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&lt;/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&lt;/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om:resultTime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="#phenomenonTime_513325"/&gt;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om:procedure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="5aaf2faf-4dd9-4967-90a3-b731fd174392"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Naxys</a:t>
            </a:r>
            <a:r>
              <a:rPr lang="es-ES" sz="500" dirty="0" smtClean="0"/>
              <a:t> </a:t>
            </a:r>
            <a:r>
              <a:rPr lang="es-ES" sz="500" dirty="0" err="1" smtClean="0"/>
              <a:t>Hydrophone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om:observedProperty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vocab.nerc.ac.uk</a:t>
            </a:r>
            <a:r>
              <a:rPr lang="es-ES" sz="500" dirty="0" smtClean="0"/>
              <a:t>/</a:t>
            </a:r>
            <a:r>
              <a:rPr lang="es-ES" sz="500" dirty="0" err="1" smtClean="0"/>
              <a:t>collection</a:t>
            </a:r>
            <a:r>
              <a:rPr lang="es-ES" sz="500" dirty="0" smtClean="0"/>
              <a:t>/P07/</a:t>
            </a:r>
            <a:r>
              <a:rPr lang="es-ES" sz="500" dirty="0" err="1" smtClean="0"/>
              <a:t>current</a:t>
            </a:r>
            <a:r>
              <a:rPr lang="es-ES" sz="500" dirty="0" smtClean="0"/>
              <a:t>/CFSN0310/#20s"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Sound</a:t>
            </a:r>
            <a:r>
              <a:rPr lang="es-ES" sz="500" dirty="0" smtClean="0"/>
              <a:t> </a:t>
            </a:r>
            <a:r>
              <a:rPr lang="es-ES" sz="500" dirty="0" err="1" smtClean="0"/>
              <a:t>Pressure</a:t>
            </a:r>
            <a:r>
              <a:rPr lang="es-ES" sz="500" dirty="0" smtClean="0"/>
              <a:t> </a:t>
            </a:r>
            <a:r>
              <a:rPr lang="es-ES" sz="500" dirty="0" err="1" smtClean="0"/>
              <a:t>Level</a:t>
            </a:r>
            <a:r>
              <a:rPr lang="es-ES" sz="500" dirty="0" smtClean="0"/>
              <a:t> (20s </a:t>
            </a:r>
            <a:r>
              <a:rPr lang="es-ES" sz="500" dirty="0" err="1" smtClean="0"/>
              <a:t>integration</a:t>
            </a:r>
            <a:r>
              <a:rPr lang="es-ES" sz="500" dirty="0" smtClean="0"/>
              <a:t> time)"/&gt;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om:featureOfInterest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</a:t>
            </a:r>
            <a:r>
              <a:rPr lang="es-ES" sz="500" dirty="0" err="1" smtClean="0"/>
              <a:t>OBSEA_underwater_observatory</a:t>
            </a:r>
            <a:r>
              <a:rPr lang="es-ES" sz="500" dirty="0" smtClean="0"/>
              <a:t>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="OBSEA </a:t>
            </a:r>
            <a:r>
              <a:rPr lang="es-ES" sz="500" dirty="0" err="1" smtClean="0"/>
              <a:t>Underwater</a:t>
            </a:r>
            <a:r>
              <a:rPr lang="es-ES" sz="500" dirty="0" smtClean="0"/>
              <a:t> </a:t>
            </a:r>
            <a:r>
              <a:rPr lang="es-ES" sz="500" dirty="0" err="1" smtClean="0"/>
              <a:t>Observatory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</a:t>
            </a:r>
            <a:r>
              <a:rPr lang="es-ES" sz="500" dirty="0" smtClean="0"/>
              <a:t> </a:t>
            </a:r>
            <a:r>
              <a:rPr lang="es-ES" sz="500" dirty="0" err="1" smtClean="0"/>
              <a:t>xmlns:ns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uom</a:t>
            </a:r>
            <a:r>
              <a:rPr lang="es-ES" sz="500" dirty="0" smtClean="0"/>
              <a:t>="dB re 1µPa" </a:t>
            </a:r>
            <a:r>
              <a:rPr lang="es-ES" sz="500" dirty="0" err="1" smtClean="0"/>
              <a:t>xsi:type</a:t>
            </a:r>
            <a:r>
              <a:rPr lang="es-ES" sz="500" dirty="0" smtClean="0"/>
              <a:t>="</a:t>
            </a:r>
            <a:r>
              <a:rPr lang="es-ES" sz="500" dirty="0" err="1" smtClean="0"/>
              <a:t>ns:MeasureType</a:t>
            </a:r>
            <a:r>
              <a:rPr lang="es-ES" sz="500" dirty="0" smtClean="0"/>
              <a:t>"&gt;105.77&lt;/</a:t>
            </a:r>
            <a:r>
              <a:rPr lang="es-ES" sz="500" dirty="0" err="1" smtClean="0"/>
              <a:t>om:result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&lt;/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&lt;/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="o_03B114CA5D1B63AC7AE8D4D34E13317151649DD0"&gt;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om:type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def</a:t>
            </a:r>
            <a:r>
              <a:rPr lang="es-ES" sz="500" dirty="0" smtClean="0"/>
              <a:t>/</a:t>
            </a:r>
            <a:r>
              <a:rPr lang="es-ES" sz="500" dirty="0" err="1" smtClean="0"/>
              <a:t>observationType</a:t>
            </a:r>
            <a:r>
              <a:rPr lang="es-ES" sz="500" dirty="0" smtClean="0"/>
              <a:t>/OGC-OM/2.0/</a:t>
            </a:r>
            <a:r>
              <a:rPr lang="es-ES" sz="500" dirty="0" err="1" smtClean="0"/>
              <a:t>OM_Measurement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="phenomenonTime_513329"&gt;</a:t>
            </a:r>
          </a:p>
          <a:p>
            <a:r>
              <a:rPr lang="es-ES" sz="500" dirty="0" smtClean="0"/>
              <a:t>                    &lt;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&gt;2017-10-03T10:03:20.000Z&lt;/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&lt;/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&lt;/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om:resultTime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="#phenomenonTime_513329"/&gt;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om:procedure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="5aaf2faf-4dd9-4967-90a3-b731fd174392"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Naxys</a:t>
            </a:r>
            <a:r>
              <a:rPr lang="es-ES" sz="500" dirty="0" smtClean="0"/>
              <a:t> </a:t>
            </a:r>
            <a:r>
              <a:rPr lang="es-ES" sz="500" dirty="0" err="1" smtClean="0"/>
              <a:t>Hydrophone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om:observedProperty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vocab.nerc.ac.uk</a:t>
            </a:r>
            <a:r>
              <a:rPr lang="es-ES" sz="500" dirty="0" smtClean="0"/>
              <a:t>/</a:t>
            </a:r>
            <a:r>
              <a:rPr lang="es-ES" sz="500" dirty="0" err="1" smtClean="0"/>
              <a:t>collection</a:t>
            </a:r>
            <a:r>
              <a:rPr lang="es-ES" sz="500" dirty="0" smtClean="0"/>
              <a:t>/P07/</a:t>
            </a:r>
            <a:r>
              <a:rPr lang="es-ES" sz="500" dirty="0" err="1" smtClean="0"/>
              <a:t>current</a:t>
            </a:r>
            <a:r>
              <a:rPr lang="es-ES" sz="500" dirty="0" smtClean="0"/>
              <a:t>/CFSN0310/#20s"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Sound</a:t>
            </a:r>
            <a:r>
              <a:rPr lang="es-ES" sz="500" dirty="0" smtClean="0"/>
              <a:t> </a:t>
            </a:r>
            <a:r>
              <a:rPr lang="es-ES" sz="500" dirty="0" err="1" smtClean="0"/>
              <a:t>Pressure</a:t>
            </a:r>
            <a:r>
              <a:rPr lang="es-ES" sz="500" dirty="0" smtClean="0"/>
              <a:t> </a:t>
            </a:r>
            <a:r>
              <a:rPr lang="es-ES" sz="500" dirty="0" err="1" smtClean="0"/>
              <a:t>Level</a:t>
            </a:r>
            <a:r>
              <a:rPr lang="es-ES" sz="500" dirty="0" smtClean="0"/>
              <a:t> (20s </a:t>
            </a:r>
            <a:r>
              <a:rPr lang="es-ES" sz="500" dirty="0" err="1" smtClean="0"/>
              <a:t>integration</a:t>
            </a:r>
            <a:r>
              <a:rPr lang="es-ES" sz="500" dirty="0" smtClean="0"/>
              <a:t> time)"/&gt;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om:featureOfInterest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</a:t>
            </a:r>
            <a:r>
              <a:rPr lang="es-ES" sz="500" dirty="0" err="1" smtClean="0"/>
              <a:t>OBSEA_underwater_observatory</a:t>
            </a:r>
            <a:r>
              <a:rPr lang="es-ES" sz="500" dirty="0" smtClean="0"/>
              <a:t>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="OBSEA </a:t>
            </a:r>
            <a:r>
              <a:rPr lang="es-ES" sz="500" dirty="0" err="1" smtClean="0"/>
              <a:t>Underwater</a:t>
            </a:r>
            <a:r>
              <a:rPr lang="es-ES" sz="500" dirty="0" smtClean="0"/>
              <a:t> </a:t>
            </a:r>
            <a:r>
              <a:rPr lang="es-ES" sz="500" dirty="0" err="1" smtClean="0"/>
              <a:t>Observatory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</a:t>
            </a:r>
            <a:r>
              <a:rPr lang="es-ES" sz="500" dirty="0" smtClean="0"/>
              <a:t> </a:t>
            </a:r>
            <a:r>
              <a:rPr lang="es-ES" sz="500" dirty="0" err="1" smtClean="0"/>
              <a:t>xmlns:ns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uom</a:t>
            </a:r>
            <a:r>
              <a:rPr lang="es-ES" sz="500" dirty="0" smtClean="0"/>
              <a:t>="dB re 1µPa" </a:t>
            </a:r>
            <a:r>
              <a:rPr lang="es-ES" sz="500" dirty="0" err="1" smtClean="0"/>
              <a:t>xsi:type</a:t>
            </a:r>
            <a:r>
              <a:rPr lang="es-ES" sz="500" dirty="0" smtClean="0"/>
              <a:t>="</a:t>
            </a:r>
            <a:r>
              <a:rPr lang="es-ES" sz="500" dirty="0" err="1" smtClean="0"/>
              <a:t>ns:MeasureType</a:t>
            </a:r>
            <a:r>
              <a:rPr lang="es-ES" sz="500" dirty="0" smtClean="0"/>
              <a:t>"&gt;106.31&lt;/</a:t>
            </a:r>
            <a:r>
              <a:rPr lang="es-ES" sz="500" dirty="0" err="1" smtClean="0"/>
              <a:t>om:result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&lt;/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&lt;/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="o_4AE89559E1D8AEED14ED3702583421D90EDA0F14"&gt;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om:type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def</a:t>
            </a:r>
            <a:r>
              <a:rPr lang="es-ES" sz="500" dirty="0" smtClean="0"/>
              <a:t>/</a:t>
            </a:r>
            <a:r>
              <a:rPr lang="es-ES" sz="500" dirty="0" err="1" smtClean="0"/>
              <a:t>observationType</a:t>
            </a:r>
            <a:r>
              <a:rPr lang="es-ES" sz="500" dirty="0" smtClean="0"/>
              <a:t>/OGC-OM/2.0/</a:t>
            </a:r>
            <a:r>
              <a:rPr lang="es-ES" sz="500" dirty="0" err="1" smtClean="0"/>
              <a:t>OM_Measurement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="phenomenonTime_513333"&gt;</a:t>
            </a:r>
          </a:p>
          <a:p>
            <a:r>
              <a:rPr lang="es-ES" sz="500" dirty="0" smtClean="0"/>
              <a:t>                    &lt;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&gt;2017-10-03T10:03:40.000Z&lt;/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&lt;/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&lt;/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om:resultTime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="#phenomenonTime_513333"/&gt;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om:procedure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="5aaf2faf-4dd9-4967-90a3-b731fd174392"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Naxys</a:t>
            </a:r>
            <a:r>
              <a:rPr lang="es-ES" sz="500" dirty="0" smtClean="0"/>
              <a:t> </a:t>
            </a:r>
            <a:r>
              <a:rPr lang="es-ES" sz="500" dirty="0" err="1" smtClean="0"/>
              <a:t>Hydrophone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om:observedProperty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vocab.nerc.ac.uk</a:t>
            </a:r>
            <a:r>
              <a:rPr lang="es-ES" sz="500" dirty="0" smtClean="0"/>
              <a:t>/</a:t>
            </a:r>
            <a:r>
              <a:rPr lang="es-ES" sz="500" dirty="0" err="1" smtClean="0"/>
              <a:t>collection</a:t>
            </a:r>
            <a:r>
              <a:rPr lang="es-ES" sz="500" dirty="0" smtClean="0"/>
              <a:t>/P07/</a:t>
            </a:r>
            <a:r>
              <a:rPr lang="es-ES" sz="500" dirty="0" err="1" smtClean="0"/>
              <a:t>current</a:t>
            </a:r>
            <a:r>
              <a:rPr lang="es-ES" sz="500" dirty="0" smtClean="0"/>
              <a:t>/CFSN0310/#20s"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Sound</a:t>
            </a:r>
            <a:r>
              <a:rPr lang="es-ES" sz="500" dirty="0" smtClean="0"/>
              <a:t> </a:t>
            </a:r>
            <a:r>
              <a:rPr lang="es-ES" sz="500" dirty="0" err="1" smtClean="0"/>
              <a:t>Pressure</a:t>
            </a:r>
            <a:r>
              <a:rPr lang="es-ES" sz="500" dirty="0" smtClean="0"/>
              <a:t> </a:t>
            </a:r>
            <a:r>
              <a:rPr lang="es-ES" sz="500" dirty="0" err="1" smtClean="0"/>
              <a:t>Level</a:t>
            </a:r>
            <a:r>
              <a:rPr lang="es-ES" sz="500" dirty="0" smtClean="0"/>
              <a:t> (20s </a:t>
            </a:r>
            <a:r>
              <a:rPr lang="es-ES" sz="500" dirty="0" err="1" smtClean="0"/>
              <a:t>integration</a:t>
            </a:r>
            <a:r>
              <a:rPr lang="es-ES" sz="500" dirty="0" smtClean="0"/>
              <a:t> time)"/&gt;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om:featureOfInterest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</a:t>
            </a:r>
            <a:r>
              <a:rPr lang="es-ES" sz="500" dirty="0" err="1" smtClean="0"/>
              <a:t>OBSEA_underwater_observatory</a:t>
            </a:r>
            <a:r>
              <a:rPr lang="es-ES" sz="500" dirty="0" smtClean="0"/>
              <a:t>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="OBSEA </a:t>
            </a:r>
            <a:r>
              <a:rPr lang="es-ES" sz="500" dirty="0" err="1" smtClean="0"/>
              <a:t>Underwater</a:t>
            </a:r>
            <a:r>
              <a:rPr lang="es-ES" sz="500" dirty="0" smtClean="0"/>
              <a:t> </a:t>
            </a:r>
            <a:r>
              <a:rPr lang="es-ES" sz="500" dirty="0" err="1" smtClean="0"/>
              <a:t>Observatory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</a:t>
            </a:r>
            <a:r>
              <a:rPr lang="es-ES" sz="500" dirty="0" smtClean="0"/>
              <a:t> </a:t>
            </a:r>
            <a:r>
              <a:rPr lang="es-ES" sz="500" dirty="0" err="1" smtClean="0"/>
              <a:t>xmlns:ns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uom</a:t>
            </a:r>
            <a:r>
              <a:rPr lang="es-ES" sz="500" dirty="0" smtClean="0"/>
              <a:t>="dB re 1µPa" </a:t>
            </a:r>
            <a:r>
              <a:rPr lang="es-ES" sz="500" dirty="0" err="1" smtClean="0"/>
              <a:t>xsi:type</a:t>
            </a:r>
            <a:r>
              <a:rPr lang="es-ES" sz="500" dirty="0" smtClean="0"/>
              <a:t>="</a:t>
            </a:r>
            <a:r>
              <a:rPr lang="es-ES" sz="500" dirty="0" err="1" smtClean="0"/>
              <a:t>ns:MeasureType</a:t>
            </a:r>
            <a:r>
              <a:rPr lang="es-ES" sz="500" dirty="0" smtClean="0"/>
              <a:t>"&gt;105.91&lt;/</a:t>
            </a:r>
            <a:r>
              <a:rPr lang="es-ES" sz="500" dirty="0" err="1" smtClean="0"/>
              <a:t>om:result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&lt;/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&lt;/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="o_7FA4775B632CAF936485B32CD8B3DF98D330DA13"&gt;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om:type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def</a:t>
            </a:r>
            <a:r>
              <a:rPr lang="es-ES" sz="500" dirty="0" smtClean="0"/>
              <a:t>/</a:t>
            </a:r>
            <a:r>
              <a:rPr lang="es-ES" sz="500" dirty="0" err="1" smtClean="0"/>
              <a:t>observationType</a:t>
            </a:r>
            <a:r>
              <a:rPr lang="es-ES" sz="500" dirty="0" smtClean="0"/>
              <a:t>/OGC-OM/2.0/</a:t>
            </a:r>
            <a:r>
              <a:rPr lang="es-ES" sz="500" dirty="0" err="1" smtClean="0"/>
              <a:t>OM_Measurement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="phenomenonTime_513337"&gt;</a:t>
            </a:r>
          </a:p>
          <a:p>
            <a:r>
              <a:rPr lang="es-ES" sz="500" dirty="0" smtClean="0"/>
              <a:t>                    &lt;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&gt;2017-10-03T10:04:00.000Z&lt;/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&lt;/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&lt;/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om:resultTime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="#phenomenonTime_513337"/&gt;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om:procedure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="5aaf2faf-4dd9-4967-90a3-b731fd174392"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Naxys</a:t>
            </a:r>
            <a:r>
              <a:rPr lang="es-ES" sz="500" dirty="0" smtClean="0"/>
              <a:t> </a:t>
            </a:r>
            <a:r>
              <a:rPr lang="es-ES" sz="500" dirty="0" err="1" smtClean="0"/>
              <a:t>Hydrophone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om:observedProperty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vocab.nerc.ac.uk</a:t>
            </a:r>
            <a:r>
              <a:rPr lang="es-ES" sz="500" dirty="0" smtClean="0"/>
              <a:t>/</a:t>
            </a:r>
            <a:r>
              <a:rPr lang="es-ES" sz="500" dirty="0" err="1" smtClean="0"/>
              <a:t>collection</a:t>
            </a:r>
            <a:r>
              <a:rPr lang="es-ES" sz="500" dirty="0" smtClean="0"/>
              <a:t>/P07/</a:t>
            </a:r>
            <a:r>
              <a:rPr lang="es-ES" sz="500" dirty="0" err="1" smtClean="0"/>
              <a:t>current</a:t>
            </a:r>
            <a:r>
              <a:rPr lang="es-ES" sz="500" dirty="0" smtClean="0"/>
              <a:t>/CFSN0310/#20s"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Sound</a:t>
            </a:r>
            <a:r>
              <a:rPr lang="es-ES" sz="500" dirty="0" smtClean="0"/>
              <a:t> </a:t>
            </a:r>
            <a:r>
              <a:rPr lang="es-ES" sz="500" dirty="0" err="1" smtClean="0"/>
              <a:t>Pressure</a:t>
            </a:r>
            <a:r>
              <a:rPr lang="es-ES" sz="500" dirty="0" smtClean="0"/>
              <a:t> </a:t>
            </a:r>
            <a:r>
              <a:rPr lang="es-ES" sz="500" dirty="0" err="1" smtClean="0"/>
              <a:t>Level</a:t>
            </a:r>
            <a:r>
              <a:rPr lang="es-ES" sz="500" dirty="0" smtClean="0"/>
              <a:t> (20s </a:t>
            </a:r>
            <a:r>
              <a:rPr lang="es-ES" sz="500" dirty="0" err="1" smtClean="0"/>
              <a:t>integration</a:t>
            </a:r>
            <a:r>
              <a:rPr lang="es-ES" sz="500" dirty="0" smtClean="0"/>
              <a:t> time)"/&gt;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om:featureOfInterest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</a:t>
            </a:r>
            <a:r>
              <a:rPr lang="es-ES" sz="500" dirty="0" err="1" smtClean="0"/>
              <a:t>OBSEA_underwater_observatory</a:t>
            </a:r>
            <a:r>
              <a:rPr lang="es-ES" sz="500" dirty="0" smtClean="0"/>
              <a:t>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="OBSEA </a:t>
            </a:r>
            <a:r>
              <a:rPr lang="es-ES" sz="500" dirty="0" err="1" smtClean="0"/>
              <a:t>Underwater</a:t>
            </a:r>
            <a:r>
              <a:rPr lang="es-ES" sz="500" dirty="0" smtClean="0"/>
              <a:t> </a:t>
            </a:r>
            <a:r>
              <a:rPr lang="es-ES" sz="500" dirty="0" err="1" smtClean="0"/>
              <a:t>Observatory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</a:t>
            </a:r>
            <a:r>
              <a:rPr lang="es-ES" sz="500" dirty="0" smtClean="0"/>
              <a:t> </a:t>
            </a:r>
            <a:r>
              <a:rPr lang="es-ES" sz="500" dirty="0" err="1" smtClean="0"/>
              <a:t>xmlns:ns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uom</a:t>
            </a:r>
            <a:r>
              <a:rPr lang="es-ES" sz="500" dirty="0" smtClean="0"/>
              <a:t>="dB re 1µPa" </a:t>
            </a:r>
            <a:r>
              <a:rPr lang="es-ES" sz="500" dirty="0" err="1" smtClean="0"/>
              <a:t>xsi:type</a:t>
            </a:r>
            <a:r>
              <a:rPr lang="es-ES" sz="500" dirty="0" smtClean="0"/>
              <a:t>="</a:t>
            </a:r>
            <a:r>
              <a:rPr lang="es-ES" sz="500" dirty="0" err="1" smtClean="0"/>
              <a:t>ns:MeasureType</a:t>
            </a:r>
            <a:r>
              <a:rPr lang="es-ES" sz="500" dirty="0" smtClean="0"/>
              <a:t>"&gt;106.03&lt;/</a:t>
            </a:r>
            <a:r>
              <a:rPr lang="es-ES" sz="500" dirty="0" err="1" smtClean="0"/>
              <a:t>om:result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&lt;/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&lt;/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="o_14EBA12786A74063631A158601F12C4D63B9103C"&gt;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om:type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def</a:t>
            </a:r>
            <a:r>
              <a:rPr lang="es-ES" sz="500" dirty="0" smtClean="0"/>
              <a:t>/</a:t>
            </a:r>
            <a:r>
              <a:rPr lang="es-ES" sz="500" dirty="0" err="1" smtClean="0"/>
              <a:t>observationType</a:t>
            </a:r>
            <a:r>
              <a:rPr lang="es-ES" sz="500" dirty="0" smtClean="0"/>
              <a:t>/OGC-OM/2.0/</a:t>
            </a:r>
            <a:r>
              <a:rPr lang="es-ES" sz="500" dirty="0" err="1" smtClean="0"/>
              <a:t>OM_Measurement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="phenomenonTime_513341"&gt;</a:t>
            </a:r>
          </a:p>
          <a:p>
            <a:r>
              <a:rPr lang="es-ES" sz="500" dirty="0" smtClean="0"/>
              <a:t>                    &lt;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&gt;2017-10-03T10:04:20.000Z&lt;/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&lt;/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&lt;/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om:resultTime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="#phenomenonTime_513341"/&gt;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om:procedure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="5aaf2faf-4dd9-4967-90a3-b731fd174392"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Naxys</a:t>
            </a:r>
            <a:r>
              <a:rPr lang="es-ES" sz="500" dirty="0" smtClean="0"/>
              <a:t> </a:t>
            </a:r>
            <a:r>
              <a:rPr lang="es-ES" sz="500" dirty="0" err="1" smtClean="0"/>
              <a:t>Hydrophone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om:observedProperty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vocab.nerc.ac.uk</a:t>
            </a:r>
            <a:r>
              <a:rPr lang="es-ES" sz="500" dirty="0" smtClean="0"/>
              <a:t>/</a:t>
            </a:r>
            <a:r>
              <a:rPr lang="es-ES" sz="500" dirty="0" err="1" smtClean="0"/>
              <a:t>collection</a:t>
            </a:r>
            <a:r>
              <a:rPr lang="es-ES" sz="500" dirty="0" smtClean="0"/>
              <a:t>/P07/</a:t>
            </a:r>
            <a:r>
              <a:rPr lang="es-ES" sz="500" dirty="0" err="1" smtClean="0"/>
              <a:t>current</a:t>
            </a:r>
            <a:r>
              <a:rPr lang="es-ES" sz="500" dirty="0" smtClean="0"/>
              <a:t>/CFSN0310/#20s"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Sound</a:t>
            </a:r>
            <a:r>
              <a:rPr lang="es-ES" sz="500" dirty="0" smtClean="0"/>
              <a:t> </a:t>
            </a:r>
            <a:r>
              <a:rPr lang="es-ES" sz="500" dirty="0" err="1" smtClean="0"/>
              <a:t>Pressure</a:t>
            </a:r>
            <a:r>
              <a:rPr lang="es-ES" sz="500" dirty="0" smtClean="0"/>
              <a:t> </a:t>
            </a:r>
            <a:r>
              <a:rPr lang="es-ES" sz="500" dirty="0" err="1" smtClean="0"/>
              <a:t>Level</a:t>
            </a:r>
            <a:r>
              <a:rPr lang="es-ES" sz="500" dirty="0" smtClean="0"/>
              <a:t> (20s </a:t>
            </a:r>
            <a:r>
              <a:rPr lang="es-ES" sz="500" dirty="0" err="1" smtClean="0"/>
              <a:t>integration</a:t>
            </a:r>
            <a:r>
              <a:rPr lang="es-ES" sz="500" dirty="0" smtClean="0"/>
              <a:t> time)"/&gt;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om:featureOfInterest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</a:t>
            </a:r>
            <a:r>
              <a:rPr lang="es-ES" sz="500" dirty="0" err="1" smtClean="0"/>
              <a:t>OBSEA_underwater_observatory</a:t>
            </a:r>
            <a:r>
              <a:rPr lang="es-ES" sz="500" dirty="0" smtClean="0"/>
              <a:t>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="OBSEA </a:t>
            </a:r>
            <a:r>
              <a:rPr lang="es-ES" sz="500" dirty="0" err="1" smtClean="0"/>
              <a:t>Underwater</a:t>
            </a:r>
            <a:r>
              <a:rPr lang="es-ES" sz="500" dirty="0" smtClean="0"/>
              <a:t> </a:t>
            </a:r>
            <a:r>
              <a:rPr lang="es-ES" sz="500" dirty="0" err="1" smtClean="0"/>
              <a:t>Observatory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</a:t>
            </a:r>
            <a:r>
              <a:rPr lang="es-ES" sz="500" dirty="0" smtClean="0"/>
              <a:t> </a:t>
            </a:r>
            <a:r>
              <a:rPr lang="es-ES" sz="500" dirty="0" err="1" smtClean="0"/>
              <a:t>xmlns:ns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uom</a:t>
            </a:r>
            <a:r>
              <a:rPr lang="es-ES" sz="500" dirty="0" smtClean="0"/>
              <a:t>="dB re 1µPa" </a:t>
            </a:r>
            <a:r>
              <a:rPr lang="es-ES" sz="500" dirty="0" err="1" smtClean="0"/>
              <a:t>xsi:type</a:t>
            </a:r>
            <a:r>
              <a:rPr lang="es-ES" sz="500" dirty="0" smtClean="0"/>
              <a:t>="</a:t>
            </a:r>
            <a:r>
              <a:rPr lang="es-ES" sz="500" dirty="0" err="1" smtClean="0"/>
              <a:t>ns:MeasureType</a:t>
            </a:r>
            <a:r>
              <a:rPr lang="es-ES" sz="500" dirty="0" smtClean="0"/>
              <a:t>"&gt;108.43&lt;/</a:t>
            </a:r>
            <a:r>
              <a:rPr lang="es-ES" sz="500" dirty="0" err="1" smtClean="0"/>
              <a:t>om:result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&lt;/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&lt;/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="o_9BA546C196F455D22759345E1E361C504CC21CC1"&gt;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om:type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def</a:t>
            </a:r>
            <a:r>
              <a:rPr lang="es-ES" sz="500" dirty="0" smtClean="0"/>
              <a:t>/</a:t>
            </a:r>
            <a:r>
              <a:rPr lang="es-ES" sz="500" dirty="0" err="1" smtClean="0"/>
              <a:t>observationType</a:t>
            </a:r>
            <a:r>
              <a:rPr lang="es-ES" sz="500" dirty="0" smtClean="0"/>
              <a:t>/OGC-OM/2.0/</a:t>
            </a:r>
            <a:r>
              <a:rPr lang="es-ES" sz="500" dirty="0" err="1" smtClean="0"/>
              <a:t>OM_Measurement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="phenomenonTime_513345"&gt;</a:t>
            </a:r>
          </a:p>
          <a:p>
            <a:r>
              <a:rPr lang="es-ES" sz="500" dirty="0" smtClean="0"/>
              <a:t>                    &lt;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&gt;2017-10-03T10:04:40.000Z&lt;/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&lt;/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&lt;/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om:resultTime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="#phenomenonTime_513345"/&gt;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om:procedure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="5aaf2faf-4dd9-4967-90a3-b731fd174392"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Naxys</a:t>
            </a:r>
            <a:r>
              <a:rPr lang="es-ES" sz="500" dirty="0" smtClean="0"/>
              <a:t> </a:t>
            </a:r>
            <a:r>
              <a:rPr lang="es-ES" sz="500" dirty="0" err="1" smtClean="0"/>
              <a:t>Hydrophone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om:observedProperty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vocab.nerc.ac.uk</a:t>
            </a:r>
            <a:r>
              <a:rPr lang="es-ES" sz="500" dirty="0" smtClean="0"/>
              <a:t>/</a:t>
            </a:r>
            <a:r>
              <a:rPr lang="es-ES" sz="500" dirty="0" err="1" smtClean="0"/>
              <a:t>collection</a:t>
            </a:r>
            <a:r>
              <a:rPr lang="es-ES" sz="500" dirty="0" smtClean="0"/>
              <a:t>/P07/</a:t>
            </a:r>
            <a:r>
              <a:rPr lang="es-ES" sz="500" dirty="0" err="1" smtClean="0"/>
              <a:t>current</a:t>
            </a:r>
            <a:r>
              <a:rPr lang="es-ES" sz="500" dirty="0" smtClean="0"/>
              <a:t>/CFSN0310/#20s"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Sound</a:t>
            </a:r>
            <a:r>
              <a:rPr lang="es-ES" sz="500" dirty="0" smtClean="0"/>
              <a:t> </a:t>
            </a:r>
            <a:r>
              <a:rPr lang="es-ES" sz="500" dirty="0" err="1" smtClean="0"/>
              <a:t>Pressure</a:t>
            </a:r>
            <a:r>
              <a:rPr lang="es-ES" sz="500" dirty="0" smtClean="0"/>
              <a:t> </a:t>
            </a:r>
            <a:r>
              <a:rPr lang="es-ES" sz="500" dirty="0" err="1" smtClean="0"/>
              <a:t>Level</a:t>
            </a:r>
            <a:r>
              <a:rPr lang="es-ES" sz="500" dirty="0" smtClean="0"/>
              <a:t> (20s </a:t>
            </a:r>
            <a:r>
              <a:rPr lang="es-ES" sz="500" dirty="0" err="1" smtClean="0"/>
              <a:t>integration</a:t>
            </a:r>
            <a:r>
              <a:rPr lang="es-ES" sz="500" dirty="0" smtClean="0"/>
              <a:t> time)"/&gt;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om:featureOfInterest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</a:t>
            </a:r>
            <a:r>
              <a:rPr lang="es-ES" sz="500" dirty="0" err="1" smtClean="0"/>
              <a:t>OBSEA_underwater_observatory</a:t>
            </a:r>
            <a:r>
              <a:rPr lang="es-ES" sz="500" dirty="0" smtClean="0"/>
              <a:t>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="OBSEA </a:t>
            </a:r>
            <a:r>
              <a:rPr lang="es-ES" sz="500" dirty="0" err="1" smtClean="0"/>
              <a:t>Underwater</a:t>
            </a:r>
            <a:r>
              <a:rPr lang="es-ES" sz="500" dirty="0" smtClean="0"/>
              <a:t> </a:t>
            </a:r>
            <a:r>
              <a:rPr lang="es-ES" sz="500" dirty="0" err="1" smtClean="0"/>
              <a:t>Observatory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</a:t>
            </a:r>
            <a:r>
              <a:rPr lang="es-ES" sz="500" dirty="0" smtClean="0"/>
              <a:t> </a:t>
            </a:r>
            <a:r>
              <a:rPr lang="es-ES" sz="500" dirty="0" err="1" smtClean="0"/>
              <a:t>xmlns:ns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uom</a:t>
            </a:r>
            <a:r>
              <a:rPr lang="es-ES" sz="500" dirty="0" smtClean="0"/>
              <a:t>="dB re 1µPa" </a:t>
            </a:r>
            <a:r>
              <a:rPr lang="es-ES" sz="500" dirty="0" err="1" smtClean="0"/>
              <a:t>xsi:type</a:t>
            </a:r>
            <a:r>
              <a:rPr lang="es-ES" sz="500" dirty="0" smtClean="0"/>
              <a:t>="</a:t>
            </a:r>
            <a:r>
              <a:rPr lang="es-ES" sz="500" dirty="0" err="1" smtClean="0"/>
              <a:t>ns:MeasureType</a:t>
            </a:r>
            <a:r>
              <a:rPr lang="es-ES" sz="500" dirty="0" smtClean="0"/>
              <a:t>"&gt;106.08&lt;/</a:t>
            </a:r>
            <a:r>
              <a:rPr lang="es-ES" sz="500" dirty="0" err="1" smtClean="0"/>
              <a:t>om:result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&lt;/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&lt;/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="o_8EE6EE435F183BB6D7ABC6D01C613130E373D46A"&gt;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om:type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def</a:t>
            </a:r>
            <a:r>
              <a:rPr lang="es-ES" sz="500" dirty="0" smtClean="0"/>
              <a:t>/</a:t>
            </a:r>
            <a:r>
              <a:rPr lang="es-ES" sz="500" dirty="0" err="1" smtClean="0"/>
              <a:t>observationType</a:t>
            </a:r>
            <a:r>
              <a:rPr lang="es-ES" sz="500" dirty="0" smtClean="0"/>
              <a:t>/OGC-OM/2.0/</a:t>
            </a:r>
            <a:r>
              <a:rPr lang="es-ES" sz="500" dirty="0" err="1" smtClean="0"/>
              <a:t>OM_Measurement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="phenomenonTime_513349"&gt;</a:t>
            </a:r>
          </a:p>
          <a:p>
            <a:r>
              <a:rPr lang="es-ES" sz="500" dirty="0" smtClean="0"/>
              <a:t>                    &lt;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&gt;2017-10-03T10:05:00.000Z&lt;/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&lt;/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&lt;/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om:resultTime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="#phenomenonTime_513349"/&gt;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om:procedure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="5aaf2faf-4dd9-4967-90a3-b731fd174392"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Naxys</a:t>
            </a:r>
            <a:r>
              <a:rPr lang="es-ES" sz="500" dirty="0" smtClean="0"/>
              <a:t> </a:t>
            </a:r>
            <a:r>
              <a:rPr lang="es-ES" sz="500" dirty="0" err="1" smtClean="0"/>
              <a:t>Hydrophone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om:observedProperty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vocab.nerc.ac.uk</a:t>
            </a:r>
            <a:r>
              <a:rPr lang="es-ES" sz="500" dirty="0" smtClean="0"/>
              <a:t>/</a:t>
            </a:r>
            <a:r>
              <a:rPr lang="es-ES" sz="500" dirty="0" err="1" smtClean="0"/>
              <a:t>collection</a:t>
            </a:r>
            <a:r>
              <a:rPr lang="es-ES" sz="500" dirty="0" smtClean="0"/>
              <a:t>/P07/</a:t>
            </a:r>
            <a:r>
              <a:rPr lang="es-ES" sz="500" dirty="0" err="1" smtClean="0"/>
              <a:t>current</a:t>
            </a:r>
            <a:r>
              <a:rPr lang="es-ES" sz="500" dirty="0" smtClean="0"/>
              <a:t>/CFSN0310/#20s"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Sound</a:t>
            </a:r>
            <a:r>
              <a:rPr lang="es-ES" sz="500" dirty="0" smtClean="0"/>
              <a:t> </a:t>
            </a:r>
            <a:r>
              <a:rPr lang="es-ES" sz="500" dirty="0" err="1" smtClean="0"/>
              <a:t>Pressure</a:t>
            </a:r>
            <a:r>
              <a:rPr lang="es-ES" sz="500" dirty="0" smtClean="0"/>
              <a:t> </a:t>
            </a:r>
            <a:r>
              <a:rPr lang="es-ES" sz="500" dirty="0" err="1" smtClean="0"/>
              <a:t>Level</a:t>
            </a:r>
            <a:r>
              <a:rPr lang="es-ES" sz="500" dirty="0" smtClean="0"/>
              <a:t> (20s </a:t>
            </a:r>
            <a:r>
              <a:rPr lang="es-ES" sz="500" dirty="0" err="1" smtClean="0"/>
              <a:t>integration</a:t>
            </a:r>
            <a:r>
              <a:rPr lang="es-ES" sz="500" dirty="0" smtClean="0"/>
              <a:t> time)"/&gt;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om:featureOfInterest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</a:t>
            </a:r>
            <a:r>
              <a:rPr lang="es-ES" sz="500" dirty="0" err="1" smtClean="0"/>
              <a:t>OBSEA_underwater_observatory</a:t>
            </a:r>
            <a:r>
              <a:rPr lang="es-ES" sz="500" dirty="0" smtClean="0"/>
              <a:t>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="OBSEA </a:t>
            </a:r>
            <a:r>
              <a:rPr lang="es-ES" sz="500" dirty="0" err="1" smtClean="0"/>
              <a:t>Underwater</a:t>
            </a:r>
            <a:r>
              <a:rPr lang="es-ES" sz="500" dirty="0" smtClean="0"/>
              <a:t> </a:t>
            </a:r>
            <a:r>
              <a:rPr lang="es-ES" sz="500" dirty="0" err="1" smtClean="0"/>
              <a:t>Observatory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</a:t>
            </a:r>
            <a:r>
              <a:rPr lang="es-ES" sz="500" dirty="0" smtClean="0"/>
              <a:t> </a:t>
            </a:r>
            <a:r>
              <a:rPr lang="es-ES" sz="500" dirty="0" err="1" smtClean="0"/>
              <a:t>xmlns:ns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uom</a:t>
            </a:r>
            <a:r>
              <a:rPr lang="es-ES" sz="500" dirty="0" smtClean="0"/>
              <a:t>="dB re 1µPa" </a:t>
            </a:r>
            <a:r>
              <a:rPr lang="es-ES" sz="500" dirty="0" err="1" smtClean="0"/>
              <a:t>xsi:type</a:t>
            </a:r>
            <a:r>
              <a:rPr lang="es-ES" sz="500" dirty="0" smtClean="0"/>
              <a:t>="</a:t>
            </a:r>
            <a:r>
              <a:rPr lang="es-ES" sz="500" dirty="0" err="1" smtClean="0"/>
              <a:t>ns:MeasureType</a:t>
            </a:r>
            <a:r>
              <a:rPr lang="es-ES" sz="500" dirty="0" smtClean="0"/>
              <a:t>"&gt;105.9&lt;/</a:t>
            </a:r>
            <a:r>
              <a:rPr lang="es-ES" sz="500" dirty="0" err="1" smtClean="0"/>
              <a:t>om:result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&lt;/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&lt;/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="o_9D2381674865F21C19F0D3115FA2D2AF1AFC9260"&gt;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om:type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def</a:t>
            </a:r>
            <a:r>
              <a:rPr lang="es-ES" sz="500" dirty="0" smtClean="0"/>
              <a:t>/</a:t>
            </a:r>
            <a:r>
              <a:rPr lang="es-ES" sz="500" dirty="0" err="1" smtClean="0"/>
              <a:t>observationType</a:t>
            </a:r>
            <a:r>
              <a:rPr lang="es-ES" sz="500" dirty="0" smtClean="0"/>
              <a:t>/OGC-OM/2.0/</a:t>
            </a:r>
            <a:r>
              <a:rPr lang="es-ES" sz="500" dirty="0" err="1" smtClean="0"/>
              <a:t>OM_Measurement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="phenomenonTime_513353"&gt;</a:t>
            </a:r>
          </a:p>
          <a:p>
            <a:r>
              <a:rPr lang="es-ES" sz="500" dirty="0" smtClean="0"/>
              <a:t>                    &lt;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&gt;2017-10-03T10:05:20.000Z&lt;/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&lt;/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&lt;/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om:resultTime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="#phenomenonTime_513353"/&gt;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om:procedure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="5aaf2faf-4dd9-4967-90a3-b731fd174392"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Naxys</a:t>
            </a:r>
            <a:r>
              <a:rPr lang="es-ES" sz="500" dirty="0" smtClean="0"/>
              <a:t> </a:t>
            </a:r>
            <a:r>
              <a:rPr lang="es-ES" sz="500" dirty="0" err="1" smtClean="0"/>
              <a:t>Hydrophone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om:observedProperty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vocab.nerc.ac.uk</a:t>
            </a:r>
            <a:r>
              <a:rPr lang="es-ES" sz="500" dirty="0" smtClean="0"/>
              <a:t>/</a:t>
            </a:r>
            <a:r>
              <a:rPr lang="es-ES" sz="500" dirty="0" err="1" smtClean="0"/>
              <a:t>collection</a:t>
            </a:r>
            <a:r>
              <a:rPr lang="es-ES" sz="500" dirty="0" smtClean="0"/>
              <a:t>/P07/</a:t>
            </a:r>
            <a:r>
              <a:rPr lang="es-ES" sz="500" dirty="0" err="1" smtClean="0"/>
              <a:t>current</a:t>
            </a:r>
            <a:r>
              <a:rPr lang="es-ES" sz="500" dirty="0" smtClean="0"/>
              <a:t>/CFSN0310/#20s"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Sound</a:t>
            </a:r>
            <a:r>
              <a:rPr lang="es-ES" sz="500" dirty="0" smtClean="0"/>
              <a:t> </a:t>
            </a:r>
            <a:r>
              <a:rPr lang="es-ES" sz="500" dirty="0" err="1" smtClean="0"/>
              <a:t>Pressure</a:t>
            </a:r>
            <a:r>
              <a:rPr lang="es-ES" sz="500" dirty="0" smtClean="0"/>
              <a:t> </a:t>
            </a:r>
            <a:r>
              <a:rPr lang="es-ES" sz="500" dirty="0" err="1" smtClean="0"/>
              <a:t>Level</a:t>
            </a:r>
            <a:r>
              <a:rPr lang="es-ES" sz="500" dirty="0" smtClean="0"/>
              <a:t> (20s </a:t>
            </a:r>
            <a:r>
              <a:rPr lang="es-ES" sz="500" dirty="0" err="1" smtClean="0"/>
              <a:t>integration</a:t>
            </a:r>
            <a:r>
              <a:rPr lang="es-ES" sz="500" dirty="0" smtClean="0"/>
              <a:t> time)"/&gt;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om:featureOfInterest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</a:t>
            </a:r>
            <a:r>
              <a:rPr lang="es-ES" sz="500" dirty="0" err="1" smtClean="0"/>
              <a:t>OBSEA_underwater_observatory</a:t>
            </a:r>
            <a:r>
              <a:rPr lang="es-ES" sz="500" dirty="0" smtClean="0"/>
              <a:t>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="OBSEA </a:t>
            </a:r>
            <a:r>
              <a:rPr lang="es-ES" sz="500" dirty="0" err="1" smtClean="0"/>
              <a:t>Underwater</a:t>
            </a:r>
            <a:r>
              <a:rPr lang="es-ES" sz="500" dirty="0" smtClean="0"/>
              <a:t> </a:t>
            </a:r>
            <a:r>
              <a:rPr lang="es-ES" sz="500" dirty="0" err="1" smtClean="0"/>
              <a:t>Observatory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</a:t>
            </a:r>
            <a:r>
              <a:rPr lang="es-ES" sz="500" dirty="0" smtClean="0"/>
              <a:t> </a:t>
            </a:r>
            <a:r>
              <a:rPr lang="es-ES" sz="500" dirty="0" err="1" smtClean="0"/>
              <a:t>xmlns:ns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uom</a:t>
            </a:r>
            <a:r>
              <a:rPr lang="es-ES" sz="500" dirty="0" smtClean="0"/>
              <a:t>="dB re 1µPa" </a:t>
            </a:r>
            <a:r>
              <a:rPr lang="es-ES" sz="500" dirty="0" err="1" smtClean="0"/>
              <a:t>xsi:type</a:t>
            </a:r>
            <a:r>
              <a:rPr lang="es-ES" sz="500" dirty="0" smtClean="0"/>
              <a:t>="</a:t>
            </a:r>
            <a:r>
              <a:rPr lang="es-ES" sz="500" dirty="0" err="1" smtClean="0"/>
              <a:t>ns:MeasureType</a:t>
            </a:r>
            <a:r>
              <a:rPr lang="es-ES" sz="500" dirty="0" smtClean="0"/>
              <a:t>"&gt;113.13&lt;/</a:t>
            </a:r>
            <a:r>
              <a:rPr lang="es-ES" sz="500" dirty="0" err="1" smtClean="0"/>
              <a:t>om:result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&lt;/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&lt;/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="o_0E43D4BA9B27F661F1F76975D19B9BE896B16B0D"&gt;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om:type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def</a:t>
            </a:r>
            <a:r>
              <a:rPr lang="es-ES" sz="500" dirty="0" smtClean="0"/>
              <a:t>/</a:t>
            </a:r>
            <a:r>
              <a:rPr lang="es-ES" sz="500" dirty="0" err="1" smtClean="0"/>
              <a:t>observationType</a:t>
            </a:r>
            <a:r>
              <a:rPr lang="es-ES" sz="500" dirty="0" smtClean="0"/>
              <a:t>/OGC-OM/2.0/</a:t>
            </a:r>
            <a:r>
              <a:rPr lang="es-ES" sz="500" dirty="0" err="1" smtClean="0"/>
              <a:t>OM_Measurement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="phenomenonTime_513357"&gt;</a:t>
            </a:r>
          </a:p>
          <a:p>
            <a:r>
              <a:rPr lang="es-ES" sz="500" dirty="0" smtClean="0"/>
              <a:t>                    &lt;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&gt;2017-10-03T10:05:40.000Z&lt;/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&lt;/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&lt;/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om:resultTime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="#phenomenonTime_513357"/&gt;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om:procedure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="5aaf2faf-4dd9-4967-90a3-b731fd174392"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Naxys</a:t>
            </a:r>
            <a:r>
              <a:rPr lang="es-ES" sz="500" dirty="0" smtClean="0"/>
              <a:t> </a:t>
            </a:r>
            <a:r>
              <a:rPr lang="es-ES" sz="500" dirty="0" err="1" smtClean="0"/>
              <a:t>Hydrophone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om:observedProperty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vocab.nerc.ac.uk</a:t>
            </a:r>
            <a:r>
              <a:rPr lang="es-ES" sz="500" dirty="0" smtClean="0"/>
              <a:t>/</a:t>
            </a:r>
            <a:r>
              <a:rPr lang="es-ES" sz="500" dirty="0" err="1" smtClean="0"/>
              <a:t>collection</a:t>
            </a:r>
            <a:r>
              <a:rPr lang="es-ES" sz="500" dirty="0" smtClean="0"/>
              <a:t>/P07/</a:t>
            </a:r>
            <a:r>
              <a:rPr lang="es-ES" sz="500" dirty="0" err="1" smtClean="0"/>
              <a:t>current</a:t>
            </a:r>
            <a:r>
              <a:rPr lang="es-ES" sz="500" dirty="0" smtClean="0"/>
              <a:t>/CFSN0310/#20s"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Sound</a:t>
            </a:r>
            <a:r>
              <a:rPr lang="es-ES" sz="500" dirty="0" smtClean="0"/>
              <a:t> </a:t>
            </a:r>
            <a:r>
              <a:rPr lang="es-ES" sz="500" dirty="0" err="1" smtClean="0"/>
              <a:t>Pressure</a:t>
            </a:r>
            <a:r>
              <a:rPr lang="es-ES" sz="500" dirty="0" smtClean="0"/>
              <a:t> </a:t>
            </a:r>
            <a:r>
              <a:rPr lang="es-ES" sz="500" dirty="0" err="1" smtClean="0"/>
              <a:t>Level</a:t>
            </a:r>
            <a:r>
              <a:rPr lang="es-ES" sz="500" dirty="0" smtClean="0"/>
              <a:t> (20s </a:t>
            </a:r>
            <a:r>
              <a:rPr lang="es-ES" sz="500" dirty="0" err="1" smtClean="0"/>
              <a:t>integration</a:t>
            </a:r>
            <a:r>
              <a:rPr lang="es-ES" sz="500" dirty="0" smtClean="0"/>
              <a:t> time)"/&gt;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om:featureOfInterest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</a:t>
            </a:r>
            <a:r>
              <a:rPr lang="es-ES" sz="500" dirty="0" err="1" smtClean="0"/>
              <a:t>OBSEA_underwater_observatory</a:t>
            </a:r>
            <a:r>
              <a:rPr lang="es-ES" sz="500" dirty="0" smtClean="0"/>
              <a:t>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="OBSEA </a:t>
            </a:r>
            <a:r>
              <a:rPr lang="es-ES" sz="500" dirty="0" err="1" smtClean="0"/>
              <a:t>Underwater</a:t>
            </a:r>
            <a:r>
              <a:rPr lang="es-ES" sz="500" dirty="0" smtClean="0"/>
              <a:t> </a:t>
            </a:r>
            <a:r>
              <a:rPr lang="es-ES" sz="500" dirty="0" err="1" smtClean="0"/>
              <a:t>Observatory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</a:t>
            </a:r>
            <a:r>
              <a:rPr lang="es-ES" sz="500" dirty="0" smtClean="0"/>
              <a:t> </a:t>
            </a:r>
            <a:r>
              <a:rPr lang="es-ES" sz="500" dirty="0" err="1" smtClean="0"/>
              <a:t>xmlns:ns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uom</a:t>
            </a:r>
            <a:r>
              <a:rPr lang="es-ES" sz="500" dirty="0" smtClean="0"/>
              <a:t>="dB re 1µPa" </a:t>
            </a:r>
            <a:r>
              <a:rPr lang="es-ES" sz="500" dirty="0" err="1" smtClean="0"/>
              <a:t>xsi:type</a:t>
            </a:r>
            <a:r>
              <a:rPr lang="es-ES" sz="500" dirty="0" smtClean="0"/>
              <a:t>="</a:t>
            </a:r>
            <a:r>
              <a:rPr lang="es-ES" sz="500" dirty="0" err="1" smtClean="0"/>
              <a:t>ns:MeasureType</a:t>
            </a:r>
            <a:r>
              <a:rPr lang="es-ES" sz="500" dirty="0" smtClean="0"/>
              <a:t>"&gt;105.79&lt;/</a:t>
            </a:r>
            <a:r>
              <a:rPr lang="es-ES" sz="500" dirty="0" err="1" smtClean="0"/>
              <a:t>om:result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&lt;/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&lt;/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="o_7375F423A5B5C5E161D1B02E6C8955AC0C213CC6"&gt;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om:type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def</a:t>
            </a:r>
            <a:r>
              <a:rPr lang="es-ES" sz="500" dirty="0" smtClean="0"/>
              <a:t>/</a:t>
            </a:r>
            <a:r>
              <a:rPr lang="es-ES" sz="500" dirty="0" err="1" smtClean="0"/>
              <a:t>observationType</a:t>
            </a:r>
            <a:r>
              <a:rPr lang="es-ES" sz="500" dirty="0" smtClean="0"/>
              <a:t>/OGC-OM/2.0/</a:t>
            </a:r>
            <a:r>
              <a:rPr lang="es-ES" sz="500" dirty="0" err="1" smtClean="0"/>
              <a:t>OM_Measurement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="phenomenonTime_513361"&gt;</a:t>
            </a:r>
          </a:p>
          <a:p>
            <a:r>
              <a:rPr lang="es-ES" sz="500" dirty="0" smtClean="0"/>
              <a:t>                    &lt;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&gt;2017-10-03T10:06:00.000Z&lt;/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&lt;/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&lt;/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om:resultTime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="#phenomenonTime_513361"/&gt;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om:procedure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="5aaf2faf-4dd9-4967-90a3-b731fd174392"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Naxys</a:t>
            </a:r>
            <a:r>
              <a:rPr lang="es-ES" sz="500" dirty="0" smtClean="0"/>
              <a:t> </a:t>
            </a:r>
            <a:r>
              <a:rPr lang="es-ES" sz="500" dirty="0" err="1" smtClean="0"/>
              <a:t>Hydrophone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om:observedProperty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vocab.nerc.ac.uk</a:t>
            </a:r>
            <a:r>
              <a:rPr lang="es-ES" sz="500" dirty="0" smtClean="0"/>
              <a:t>/</a:t>
            </a:r>
            <a:r>
              <a:rPr lang="es-ES" sz="500" dirty="0" err="1" smtClean="0"/>
              <a:t>collection</a:t>
            </a:r>
            <a:r>
              <a:rPr lang="es-ES" sz="500" dirty="0" smtClean="0"/>
              <a:t>/P07/</a:t>
            </a:r>
            <a:r>
              <a:rPr lang="es-ES" sz="500" dirty="0" err="1" smtClean="0"/>
              <a:t>current</a:t>
            </a:r>
            <a:r>
              <a:rPr lang="es-ES" sz="500" dirty="0" smtClean="0"/>
              <a:t>/CFSN0310/#20s"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Sound</a:t>
            </a:r>
            <a:r>
              <a:rPr lang="es-ES" sz="500" dirty="0" smtClean="0"/>
              <a:t> </a:t>
            </a:r>
            <a:r>
              <a:rPr lang="es-ES" sz="500" dirty="0" err="1" smtClean="0"/>
              <a:t>Pressure</a:t>
            </a:r>
            <a:r>
              <a:rPr lang="es-ES" sz="500" dirty="0" smtClean="0"/>
              <a:t> </a:t>
            </a:r>
            <a:r>
              <a:rPr lang="es-ES" sz="500" dirty="0" err="1" smtClean="0"/>
              <a:t>Level</a:t>
            </a:r>
            <a:r>
              <a:rPr lang="es-ES" sz="500" dirty="0" smtClean="0"/>
              <a:t> (20s </a:t>
            </a:r>
            <a:r>
              <a:rPr lang="es-ES" sz="500" dirty="0" err="1" smtClean="0"/>
              <a:t>integration</a:t>
            </a:r>
            <a:r>
              <a:rPr lang="es-ES" sz="500" dirty="0" smtClean="0"/>
              <a:t> time)"/&gt;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om:featureOfInterest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</a:t>
            </a:r>
            <a:r>
              <a:rPr lang="es-ES" sz="500" dirty="0" err="1" smtClean="0"/>
              <a:t>OBSEA_underwater_observatory</a:t>
            </a:r>
            <a:r>
              <a:rPr lang="es-ES" sz="500" dirty="0" smtClean="0"/>
              <a:t>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="OBSEA </a:t>
            </a:r>
            <a:r>
              <a:rPr lang="es-ES" sz="500" dirty="0" err="1" smtClean="0"/>
              <a:t>Underwater</a:t>
            </a:r>
            <a:r>
              <a:rPr lang="es-ES" sz="500" dirty="0" smtClean="0"/>
              <a:t> </a:t>
            </a:r>
            <a:r>
              <a:rPr lang="es-ES" sz="500" dirty="0" err="1" smtClean="0"/>
              <a:t>Observatory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</a:t>
            </a:r>
            <a:r>
              <a:rPr lang="es-ES" sz="500" dirty="0" smtClean="0"/>
              <a:t> </a:t>
            </a:r>
            <a:r>
              <a:rPr lang="es-ES" sz="500" dirty="0" err="1" smtClean="0"/>
              <a:t>xmlns:ns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uom</a:t>
            </a:r>
            <a:r>
              <a:rPr lang="es-ES" sz="500" dirty="0" smtClean="0"/>
              <a:t>="dB re 1µPa" </a:t>
            </a:r>
            <a:r>
              <a:rPr lang="es-ES" sz="500" dirty="0" err="1" smtClean="0"/>
              <a:t>xsi:type</a:t>
            </a:r>
            <a:r>
              <a:rPr lang="es-ES" sz="500" dirty="0" smtClean="0"/>
              <a:t>="</a:t>
            </a:r>
            <a:r>
              <a:rPr lang="es-ES" sz="500" dirty="0" err="1" smtClean="0"/>
              <a:t>ns:MeasureType</a:t>
            </a:r>
            <a:r>
              <a:rPr lang="es-ES" sz="500" dirty="0" smtClean="0"/>
              <a:t>"&gt;105.43&lt;/</a:t>
            </a:r>
            <a:r>
              <a:rPr lang="es-ES" sz="500" dirty="0" err="1" smtClean="0"/>
              <a:t>om:result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&lt;/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&lt;/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="o_F62B6690821A2490455050A638521A78893BCE53"&gt;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om:type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def</a:t>
            </a:r>
            <a:r>
              <a:rPr lang="es-ES" sz="500" dirty="0" smtClean="0"/>
              <a:t>/</a:t>
            </a:r>
            <a:r>
              <a:rPr lang="es-ES" sz="500" dirty="0" err="1" smtClean="0"/>
              <a:t>observationType</a:t>
            </a:r>
            <a:r>
              <a:rPr lang="es-ES" sz="500" dirty="0" smtClean="0"/>
              <a:t>/OGC-OM/2.0/</a:t>
            </a:r>
            <a:r>
              <a:rPr lang="es-ES" sz="500" dirty="0" err="1" smtClean="0"/>
              <a:t>OM_Measurement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="phenomenonTime_513365"&gt;</a:t>
            </a:r>
          </a:p>
          <a:p>
            <a:r>
              <a:rPr lang="es-ES" sz="500" dirty="0" smtClean="0"/>
              <a:t>                    &lt;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&gt;2017-10-03T10:06:20.000Z&lt;/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&lt;/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&lt;/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om:resultTime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="#phenomenonTime_513365"/&gt;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om:procedure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="5aaf2faf-4dd9-4967-90a3-b731fd174392"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Naxys</a:t>
            </a:r>
            <a:r>
              <a:rPr lang="es-ES" sz="500" dirty="0" smtClean="0"/>
              <a:t> </a:t>
            </a:r>
            <a:r>
              <a:rPr lang="es-ES" sz="500" dirty="0" err="1" smtClean="0"/>
              <a:t>Hydrophone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om:observedProperty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vocab.nerc.ac.uk</a:t>
            </a:r>
            <a:r>
              <a:rPr lang="es-ES" sz="500" dirty="0" smtClean="0"/>
              <a:t>/</a:t>
            </a:r>
            <a:r>
              <a:rPr lang="es-ES" sz="500" dirty="0" err="1" smtClean="0"/>
              <a:t>collection</a:t>
            </a:r>
            <a:r>
              <a:rPr lang="es-ES" sz="500" dirty="0" smtClean="0"/>
              <a:t>/P07/</a:t>
            </a:r>
            <a:r>
              <a:rPr lang="es-ES" sz="500" dirty="0" err="1" smtClean="0"/>
              <a:t>current</a:t>
            </a:r>
            <a:r>
              <a:rPr lang="es-ES" sz="500" dirty="0" smtClean="0"/>
              <a:t>/CFSN0310/#20s"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Sound</a:t>
            </a:r>
            <a:r>
              <a:rPr lang="es-ES" sz="500" dirty="0" smtClean="0"/>
              <a:t> </a:t>
            </a:r>
            <a:r>
              <a:rPr lang="es-ES" sz="500" dirty="0" err="1" smtClean="0"/>
              <a:t>Pressure</a:t>
            </a:r>
            <a:r>
              <a:rPr lang="es-ES" sz="500" dirty="0" smtClean="0"/>
              <a:t> </a:t>
            </a:r>
            <a:r>
              <a:rPr lang="es-ES" sz="500" dirty="0" err="1" smtClean="0"/>
              <a:t>Level</a:t>
            </a:r>
            <a:r>
              <a:rPr lang="es-ES" sz="500" dirty="0" smtClean="0"/>
              <a:t> (20s </a:t>
            </a:r>
            <a:r>
              <a:rPr lang="es-ES" sz="500" dirty="0" err="1" smtClean="0"/>
              <a:t>integration</a:t>
            </a:r>
            <a:r>
              <a:rPr lang="es-ES" sz="500" dirty="0" smtClean="0"/>
              <a:t> time)"/&gt;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om:featureOfInterest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</a:t>
            </a:r>
            <a:r>
              <a:rPr lang="es-ES" sz="500" dirty="0" err="1" smtClean="0"/>
              <a:t>OBSEA_underwater_observatory</a:t>
            </a:r>
            <a:r>
              <a:rPr lang="es-ES" sz="500" dirty="0" smtClean="0"/>
              <a:t>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="OBSEA </a:t>
            </a:r>
            <a:r>
              <a:rPr lang="es-ES" sz="500" dirty="0" err="1" smtClean="0"/>
              <a:t>Underwater</a:t>
            </a:r>
            <a:r>
              <a:rPr lang="es-ES" sz="500" dirty="0" smtClean="0"/>
              <a:t> </a:t>
            </a:r>
            <a:r>
              <a:rPr lang="es-ES" sz="500" dirty="0" err="1" smtClean="0"/>
              <a:t>Observatory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</a:t>
            </a:r>
            <a:r>
              <a:rPr lang="es-ES" sz="500" dirty="0" smtClean="0"/>
              <a:t> </a:t>
            </a:r>
            <a:r>
              <a:rPr lang="es-ES" sz="500" dirty="0" err="1" smtClean="0"/>
              <a:t>xmlns:ns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uom</a:t>
            </a:r>
            <a:r>
              <a:rPr lang="es-ES" sz="500" dirty="0" smtClean="0"/>
              <a:t>="dB re 1µPa" </a:t>
            </a:r>
            <a:r>
              <a:rPr lang="es-ES" sz="500" dirty="0" err="1" smtClean="0"/>
              <a:t>xsi:type</a:t>
            </a:r>
            <a:r>
              <a:rPr lang="es-ES" sz="500" dirty="0" smtClean="0"/>
              <a:t>="</a:t>
            </a:r>
            <a:r>
              <a:rPr lang="es-ES" sz="500" dirty="0" err="1" smtClean="0"/>
              <a:t>ns:MeasureType</a:t>
            </a:r>
            <a:r>
              <a:rPr lang="es-ES" sz="500" dirty="0" smtClean="0"/>
              <a:t>"&gt;105.82&lt;/</a:t>
            </a:r>
            <a:r>
              <a:rPr lang="es-ES" sz="500" dirty="0" err="1" smtClean="0"/>
              <a:t>om:result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&lt;/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&lt;/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="o_B7EBF28EBED323360BB5355F549CEA5254FEA953"&gt;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om:type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def</a:t>
            </a:r>
            <a:r>
              <a:rPr lang="es-ES" sz="500" dirty="0" smtClean="0"/>
              <a:t>/</a:t>
            </a:r>
            <a:r>
              <a:rPr lang="es-ES" sz="500" dirty="0" err="1" smtClean="0"/>
              <a:t>observationType</a:t>
            </a:r>
            <a:r>
              <a:rPr lang="es-ES" sz="500" dirty="0" smtClean="0"/>
              <a:t>/OGC-OM/2.0/</a:t>
            </a:r>
            <a:r>
              <a:rPr lang="es-ES" sz="500" dirty="0" err="1" smtClean="0"/>
              <a:t>OM_Measurement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="phenomenonTime_513369"&gt;</a:t>
            </a:r>
          </a:p>
          <a:p>
            <a:r>
              <a:rPr lang="es-ES" sz="500" dirty="0" smtClean="0"/>
              <a:t>                    &lt;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&gt;2017-10-03T10:06:40.000Z&lt;/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&lt;/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&lt;/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om:resultTime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="#phenomenonTime_513369"/&gt;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om:procedure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="5aaf2faf-4dd9-4967-90a3-b731fd174392"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Naxys</a:t>
            </a:r>
            <a:r>
              <a:rPr lang="es-ES" sz="500" dirty="0" smtClean="0"/>
              <a:t> </a:t>
            </a:r>
            <a:r>
              <a:rPr lang="es-ES" sz="500" dirty="0" err="1" smtClean="0"/>
              <a:t>Hydrophone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om:observedProperty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vocab.nerc.ac.uk</a:t>
            </a:r>
            <a:r>
              <a:rPr lang="es-ES" sz="500" dirty="0" smtClean="0"/>
              <a:t>/</a:t>
            </a:r>
            <a:r>
              <a:rPr lang="es-ES" sz="500" dirty="0" err="1" smtClean="0"/>
              <a:t>collection</a:t>
            </a:r>
            <a:r>
              <a:rPr lang="es-ES" sz="500" dirty="0" smtClean="0"/>
              <a:t>/P07/</a:t>
            </a:r>
            <a:r>
              <a:rPr lang="es-ES" sz="500" dirty="0" err="1" smtClean="0"/>
              <a:t>current</a:t>
            </a:r>
            <a:r>
              <a:rPr lang="es-ES" sz="500" dirty="0" smtClean="0"/>
              <a:t>/CFSN0310/#20s"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Sound</a:t>
            </a:r>
            <a:r>
              <a:rPr lang="es-ES" sz="500" dirty="0" smtClean="0"/>
              <a:t> </a:t>
            </a:r>
            <a:r>
              <a:rPr lang="es-ES" sz="500" dirty="0" err="1" smtClean="0"/>
              <a:t>Pressure</a:t>
            </a:r>
            <a:r>
              <a:rPr lang="es-ES" sz="500" dirty="0" smtClean="0"/>
              <a:t> </a:t>
            </a:r>
            <a:r>
              <a:rPr lang="es-ES" sz="500" dirty="0" err="1" smtClean="0"/>
              <a:t>Level</a:t>
            </a:r>
            <a:r>
              <a:rPr lang="es-ES" sz="500" dirty="0" smtClean="0"/>
              <a:t> (20s </a:t>
            </a:r>
            <a:r>
              <a:rPr lang="es-ES" sz="500" dirty="0" err="1" smtClean="0"/>
              <a:t>integration</a:t>
            </a:r>
            <a:r>
              <a:rPr lang="es-ES" sz="500" dirty="0" smtClean="0"/>
              <a:t> time)"/&gt;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om:featureOfInterest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</a:t>
            </a:r>
            <a:r>
              <a:rPr lang="es-ES" sz="500" dirty="0" err="1" smtClean="0"/>
              <a:t>OBSEA_underwater_observatory</a:t>
            </a:r>
            <a:r>
              <a:rPr lang="es-ES" sz="500" dirty="0" smtClean="0"/>
              <a:t>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="OBSEA </a:t>
            </a:r>
            <a:r>
              <a:rPr lang="es-ES" sz="500" dirty="0" err="1" smtClean="0"/>
              <a:t>Underwater</a:t>
            </a:r>
            <a:r>
              <a:rPr lang="es-ES" sz="500" dirty="0" smtClean="0"/>
              <a:t> </a:t>
            </a:r>
            <a:r>
              <a:rPr lang="es-ES" sz="500" dirty="0" err="1" smtClean="0"/>
              <a:t>Observatory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</a:t>
            </a:r>
            <a:r>
              <a:rPr lang="es-ES" sz="500" dirty="0" smtClean="0"/>
              <a:t> </a:t>
            </a:r>
            <a:r>
              <a:rPr lang="es-ES" sz="500" dirty="0" err="1" smtClean="0"/>
              <a:t>xmlns:ns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uom</a:t>
            </a:r>
            <a:r>
              <a:rPr lang="es-ES" sz="500" dirty="0" smtClean="0"/>
              <a:t>="dB re 1µPa" </a:t>
            </a:r>
            <a:r>
              <a:rPr lang="es-ES" sz="500" dirty="0" err="1" smtClean="0"/>
              <a:t>xsi:type</a:t>
            </a:r>
            <a:r>
              <a:rPr lang="es-ES" sz="500" dirty="0" smtClean="0"/>
              <a:t>="</a:t>
            </a:r>
            <a:r>
              <a:rPr lang="es-ES" sz="500" dirty="0" err="1" smtClean="0"/>
              <a:t>ns:MeasureType</a:t>
            </a:r>
            <a:r>
              <a:rPr lang="es-ES" sz="500" dirty="0" smtClean="0"/>
              <a:t>"&gt;105.13&lt;/</a:t>
            </a:r>
            <a:r>
              <a:rPr lang="es-ES" sz="500" dirty="0" err="1" smtClean="0"/>
              <a:t>om:result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&lt;/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&lt;/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="o_D62843449D3B1F562780F8B0103149A954E16298"&gt;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om:type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def</a:t>
            </a:r>
            <a:r>
              <a:rPr lang="es-ES" sz="500" dirty="0" smtClean="0"/>
              <a:t>/</a:t>
            </a:r>
            <a:r>
              <a:rPr lang="es-ES" sz="500" dirty="0" err="1" smtClean="0"/>
              <a:t>observationType</a:t>
            </a:r>
            <a:r>
              <a:rPr lang="es-ES" sz="500" dirty="0" smtClean="0"/>
              <a:t>/OGC-OM/2.0/</a:t>
            </a:r>
            <a:r>
              <a:rPr lang="es-ES" sz="500" dirty="0" err="1" smtClean="0"/>
              <a:t>OM_Measurement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="phenomenonTime_513373"&gt;</a:t>
            </a:r>
          </a:p>
          <a:p>
            <a:r>
              <a:rPr lang="es-ES" sz="500" dirty="0" smtClean="0"/>
              <a:t>                    &lt;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&gt;2017-10-03T10:07:00.000Z&lt;/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&lt;/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&lt;/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om:resultTime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="#phenomenonTime_513373"/&gt;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om:procedure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="5aaf2faf-4dd9-4967-90a3-b731fd174392"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Naxys</a:t>
            </a:r>
            <a:r>
              <a:rPr lang="es-ES" sz="500" dirty="0" smtClean="0"/>
              <a:t> </a:t>
            </a:r>
            <a:r>
              <a:rPr lang="es-ES" sz="500" dirty="0" err="1" smtClean="0"/>
              <a:t>Hydrophone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om:observedProperty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vocab.nerc.ac.uk</a:t>
            </a:r>
            <a:r>
              <a:rPr lang="es-ES" sz="500" dirty="0" smtClean="0"/>
              <a:t>/</a:t>
            </a:r>
            <a:r>
              <a:rPr lang="es-ES" sz="500" dirty="0" err="1" smtClean="0"/>
              <a:t>collection</a:t>
            </a:r>
            <a:r>
              <a:rPr lang="es-ES" sz="500" dirty="0" smtClean="0"/>
              <a:t>/P07/</a:t>
            </a:r>
            <a:r>
              <a:rPr lang="es-ES" sz="500" dirty="0" err="1" smtClean="0"/>
              <a:t>current</a:t>
            </a:r>
            <a:r>
              <a:rPr lang="es-ES" sz="500" dirty="0" smtClean="0"/>
              <a:t>/CFSN0310/#20s"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Sound</a:t>
            </a:r>
            <a:r>
              <a:rPr lang="es-ES" sz="500" dirty="0" smtClean="0"/>
              <a:t> </a:t>
            </a:r>
            <a:r>
              <a:rPr lang="es-ES" sz="500" dirty="0" err="1" smtClean="0"/>
              <a:t>Pressure</a:t>
            </a:r>
            <a:r>
              <a:rPr lang="es-ES" sz="500" dirty="0" smtClean="0"/>
              <a:t> </a:t>
            </a:r>
            <a:r>
              <a:rPr lang="es-ES" sz="500" dirty="0" err="1" smtClean="0"/>
              <a:t>Level</a:t>
            </a:r>
            <a:r>
              <a:rPr lang="es-ES" sz="500" dirty="0" smtClean="0"/>
              <a:t> (20s </a:t>
            </a:r>
            <a:r>
              <a:rPr lang="es-ES" sz="500" dirty="0" err="1" smtClean="0"/>
              <a:t>integration</a:t>
            </a:r>
            <a:r>
              <a:rPr lang="es-ES" sz="500" dirty="0" smtClean="0"/>
              <a:t> time)"/&gt;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om:featureOfInterest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</a:t>
            </a:r>
            <a:r>
              <a:rPr lang="es-ES" sz="500" dirty="0" err="1" smtClean="0"/>
              <a:t>OBSEA_underwater_observatory</a:t>
            </a:r>
            <a:r>
              <a:rPr lang="es-ES" sz="500" dirty="0" smtClean="0"/>
              <a:t>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="OBSEA </a:t>
            </a:r>
            <a:r>
              <a:rPr lang="es-ES" sz="500" dirty="0" err="1" smtClean="0"/>
              <a:t>Underwater</a:t>
            </a:r>
            <a:r>
              <a:rPr lang="es-ES" sz="500" dirty="0" smtClean="0"/>
              <a:t> </a:t>
            </a:r>
            <a:r>
              <a:rPr lang="es-ES" sz="500" dirty="0" err="1" smtClean="0"/>
              <a:t>Observatory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</a:t>
            </a:r>
            <a:r>
              <a:rPr lang="es-ES" sz="500" dirty="0" smtClean="0"/>
              <a:t> </a:t>
            </a:r>
            <a:r>
              <a:rPr lang="es-ES" sz="500" dirty="0" err="1" smtClean="0"/>
              <a:t>xmlns:ns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uom</a:t>
            </a:r>
            <a:r>
              <a:rPr lang="es-ES" sz="500" dirty="0" smtClean="0"/>
              <a:t>="dB re 1µPa" </a:t>
            </a:r>
            <a:r>
              <a:rPr lang="es-ES" sz="500" dirty="0" err="1" smtClean="0"/>
              <a:t>xsi:type</a:t>
            </a:r>
            <a:r>
              <a:rPr lang="es-ES" sz="500" dirty="0" smtClean="0"/>
              <a:t>="</a:t>
            </a:r>
            <a:r>
              <a:rPr lang="es-ES" sz="500" dirty="0" err="1" smtClean="0"/>
              <a:t>ns:MeasureType</a:t>
            </a:r>
            <a:r>
              <a:rPr lang="es-ES" sz="500" dirty="0" smtClean="0"/>
              <a:t>"&gt;113.96&lt;/</a:t>
            </a:r>
            <a:r>
              <a:rPr lang="es-ES" sz="500" dirty="0" err="1" smtClean="0"/>
              <a:t>om:result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&lt;/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&lt;/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="o_1566CE2552DB7016F637A3620ECD6097F3B59B5A"&gt;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om:type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def</a:t>
            </a:r>
            <a:r>
              <a:rPr lang="es-ES" sz="500" dirty="0" smtClean="0"/>
              <a:t>/</a:t>
            </a:r>
            <a:r>
              <a:rPr lang="es-ES" sz="500" dirty="0" err="1" smtClean="0"/>
              <a:t>observationType</a:t>
            </a:r>
            <a:r>
              <a:rPr lang="es-ES" sz="500" dirty="0" smtClean="0"/>
              <a:t>/OGC-OM/2.0/</a:t>
            </a:r>
            <a:r>
              <a:rPr lang="es-ES" sz="500" dirty="0" err="1" smtClean="0"/>
              <a:t>OM_Measurement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="phenomenonTime_513377"&gt;</a:t>
            </a:r>
          </a:p>
          <a:p>
            <a:r>
              <a:rPr lang="es-ES" sz="500" dirty="0" smtClean="0"/>
              <a:t>                    &lt;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&gt;2017-10-03T10:07:20.000Z&lt;/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&lt;/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&lt;/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om:resultTime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="#phenomenonTime_513377"/&gt;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om:procedure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="5aaf2faf-4dd9-4967-90a3-b731fd174392"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Naxys</a:t>
            </a:r>
            <a:r>
              <a:rPr lang="es-ES" sz="500" dirty="0" smtClean="0"/>
              <a:t> </a:t>
            </a:r>
            <a:r>
              <a:rPr lang="es-ES" sz="500" dirty="0" err="1" smtClean="0"/>
              <a:t>Hydrophone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om:observedProperty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vocab.nerc.ac.uk</a:t>
            </a:r>
            <a:r>
              <a:rPr lang="es-ES" sz="500" dirty="0" smtClean="0"/>
              <a:t>/</a:t>
            </a:r>
            <a:r>
              <a:rPr lang="es-ES" sz="500" dirty="0" err="1" smtClean="0"/>
              <a:t>collection</a:t>
            </a:r>
            <a:r>
              <a:rPr lang="es-ES" sz="500" dirty="0" smtClean="0"/>
              <a:t>/P07/</a:t>
            </a:r>
            <a:r>
              <a:rPr lang="es-ES" sz="500" dirty="0" err="1" smtClean="0"/>
              <a:t>current</a:t>
            </a:r>
            <a:r>
              <a:rPr lang="es-ES" sz="500" dirty="0" smtClean="0"/>
              <a:t>/CFSN0310/#20s"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Sound</a:t>
            </a:r>
            <a:r>
              <a:rPr lang="es-ES" sz="500" dirty="0" smtClean="0"/>
              <a:t> </a:t>
            </a:r>
            <a:r>
              <a:rPr lang="es-ES" sz="500" dirty="0" err="1" smtClean="0"/>
              <a:t>Pressure</a:t>
            </a:r>
            <a:r>
              <a:rPr lang="es-ES" sz="500" dirty="0" smtClean="0"/>
              <a:t> </a:t>
            </a:r>
            <a:r>
              <a:rPr lang="es-ES" sz="500" dirty="0" err="1" smtClean="0"/>
              <a:t>Level</a:t>
            </a:r>
            <a:r>
              <a:rPr lang="es-ES" sz="500" dirty="0" smtClean="0"/>
              <a:t> (20s </a:t>
            </a:r>
            <a:r>
              <a:rPr lang="es-ES" sz="500" dirty="0" err="1" smtClean="0"/>
              <a:t>integration</a:t>
            </a:r>
            <a:r>
              <a:rPr lang="es-ES" sz="500" dirty="0" smtClean="0"/>
              <a:t> time)"/&gt;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om:featureOfInterest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</a:t>
            </a:r>
            <a:r>
              <a:rPr lang="es-ES" sz="500" dirty="0" err="1" smtClean="0"/>
              <a:t>OBSEA_underwater_observatory</a:t>
            </a:r>
            <a:r>
              <a:rPr lang="es-ES" sz="500" dirty="0" smtClean="0"/>
              <a:t>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="OBSEA </a:t>
            </a:r>
            <a:r>
              <a:rPr lang="es-ES" sz="500" dirty="0" err="1" smtClean="0"/>
              <a:t>Underwater</a:t>
            </a:r>
            <a:r>
              <a:rPr lang="es-ES" sz="500" dirty="0" smtClean="0"/>
              <a:t> </a:t>
            </a:r>
            <a:r>
              <a:rPr lang="es-ES" sz="500" dirty="0" err="1" smtClean="0"/>
              <a:t>Observatory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</a:t>
            </a:r>
            <a:r>
              <a:rPr lang="es-ES" sz="500" dirty="0" smtClean="0"/>
              <a:t> </a:t>
            </a:r>
            <a:r>
              <a:rPr lang="es-ES" sz="500" dirty="0" err="1" smtClean="0"/>
              <a:t>xmlns:ns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uom</a:t>
            </a:r>
            <a:r>
              <a:rPr lang="es-ES" sz="500" dirty="0" smtClean="0"/>
              <a:t>="dB re 1µPa" </a:t>
            </a:r>
            <a:r>
              <a:rPr lang="es-ES" sz="500" dirty="0" err="1" smtClean="0"/>
              <a:t>xsi:type</a:t>
            </a:r>
            <a:r>
              <a:rPr lang="es-ES" sz="500" dirty="0" smtClean="0"/>
              <a:t>="</a:t>
            </a:r>
            <a:r>
              <a:rPr lang="es-ES" sz="500" dirty="0" err="1" smtClean="0"/>
              <a:t>ns:MeasureType</a:t>
            </a:r>
            <a:r>
              <a:rPr lang="es-ES" sz="500" dirty="0" smtClean="0"/>
              <a:t>"&gt;105.11&lt;/</a:t>
            </a:r>
            <a:r>
              <a:rPr lang="es-ES" sz="500" dirty="0" err="1" smtClean="0"/>
              <a:t>om:result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&lt;/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&lt;/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="o_4816CC363F5C069FE3708A960545A9D6F3FEF802"&gt;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om:type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def</a:t>
            </a:r>
            <a:r>
              <a:rPr lang="es-ES" sz="500" dirty="0" smtClean="0"/>
              <a:t>/</a:t>
            </a:r>
            <a:r>
              <a:rPr lang="es-ES" sz="500" dirty="0" err="1" smtClean="0"/>
              <a:t>observationType</a:t>
            </a:r>
            <a:r>
              <a:rPr lang="es-ES" sz="500" dirty="0" smtClean="0"/>
              <a:t>/OGC-OM/2.0/</a:t>
            </a:r>
            <a:r>
              <a:rPr lang="es-ES" sz="500" dirty="0" err="1" smtClean="0"/>
              <a:t>OM_Measurement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="phenomenonTime_513381"&gt;</a:t>
            </a:r>
          </a:p>
          <a:p>
            <a:r>
              <a:rPr lang="es-ES" sz="500" dirty="0" smtClean="0"/>
              <a:t>                    &lt;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&gt;2017-10-03T10:07:40.000Z&lt;/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&lt;/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&lt;/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om:resultTime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="#phenomenonTime_513381"/&gt;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om:procedure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="5aaf2faf-4dd9-4967-90a3-b731fd174392"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Naxys</a:t>
            </a:r>
            <a:r>
              <a:rPr lang="es-ES" sz="500" dirty="0" smtClean="0"/>
              <a:t> </a:t>
            </a:r>
            <a:r>
              <a:rPr lang="es-ES" sz="500" dirty="0" err="1" smtClean="0"/>
              <a:t>Hydrophone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om:observedProperty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vocab.nerc.ac.uk</a:t>
            </a:r>
            <a:r>
              <a:rPr lang="es-ES" sz="500" dirty="0" smtClean="0"/>
              <a:t>/</a:t>
            </a:r>
            <a:r>
              <a:rPr lang="es-ES" sz="500" dirty="0" err="1" smtClean="0"/>
              <a:t>collection</a:t>
            </a:r>
            <a:r>
              <a:rPr lang="es-ES" sz="500" dirty="0" smtClean="0"/>
              <a:t>/P07/</a:t>
            </a:r>
            <a:r>
              <a:rPr lang="es-ES" sz="500" dirty="0" err="1" smtClean="0"/>
              <a:t>current</a:t>
            </a:r>
            <a:r>
              <a:rPr lang="es-ES" sz="500" dirty="0" smtClean="0"/>
              <a:t>/CFSN0310/#20s"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Sound</a:t>
            </a:r>
            <a:r>
              <a:rPr lang="es-ES" sz="500" dirty="0" smtClean="0"/>
              <a:t> </a:t>
            </a:r>
            <a:r>
              <a:rPr lang="es-ES" sz="500" dirty="0" err="1" smtClean="0"/>
              <a:t>Pressure</a:t>
            </a:r>
            <a:r>
              <a:rPr lang="es-ES" sz="500" dirty="0" smtClean="0"/>
              <a:t> </a:t>
            </a:r>
            <a:r>
              <a:rPr lang="es-ES" sz="500" dirty="0" err="1" smtClean="0"/>
              <a:t>Level</a:t>
            </a:r>
            <a:r>
              <a:rPr lang="es-ES" sz="500" dirty="0" smtClean="0"/>
              <a:t> (20s </a:t>
            </a:r>
            <a:r>
              <a:rPr lang="es-ES" sz="500" dirty="0" err="1" smtClean="0"/>
              <a:t>integration</a:t>
            </a:r>
            <a:r>
              <a:rPr lang="es-ES" sz="500" dirty="0" smtClean="0"/>
              <a:t> time)"/&gt;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om:featureOfInterest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</a:t>
            </a:r>
            <a:r>
              <a:rPr lang="es-ES" sz="500" dirty="0" err="1" smtClean="0"/>
              <a:t>OBSEA_underwater_observatory</a:t>
            </a:r>
            <a:r>
              <a:rPr lang="es-ES" sz="500" dirty="0" smtClean="0"/>
              <a:t>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="OBSEA </a:t>
            </a:r>
            <a:r>
              <a:rPr lang="es-ES" sz="500" dirty="0" err="1" smtClean="0"/>
              <a:t>Underwater</a:t>
            </a:r>
            <a:r>
              <a:rPr lang="es-ES" sz="500" dirty="0" smtClean="0"/>
              <a:t> </a:t>
            </a:r>
            <a:r>
              <a:rPr lang="es-ES" sz="500" dirty="0" err="1" smtClean="0"/>
              <a:t>Observatory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</a:t>
            </a:r>
            <a:r>
              <a:rPr lang="es-ES" sz="500" dirty="0" smtClean="0"/>
              <a:t> </a:t>
            </a:r>
            <a:r>
              <a:rPr lang="es-ES" sz="500" dirty="0" err="1" smtClean="0"/>
              <a:t>xmlns:ns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uom</a:t>
            </a:r>
            <a:r>
              <a:rPr lang="es-ES" sz="500" dirty="0" smtClean="0"/>
              <a:t>="dB re 1µPa" </a:t>
            </a:r>
            <a:r>
              <a:rPr lang="es-ES" sz="500" dirty="0" err="1" smtClean="0"/>
              <a:t>xsi:type</a:t>
            </a:r>
            <a:r>
              <a:rPr lang="es-ES" sz="500" dirty="0" smtClean="0"/>
              <a:t>="</a:t>
            </a:r>
            <a:r>
              <a:rPr lang="es-ES" sz="500" dirty="0" err="1" smtClean="0"/>
              <a:t>ns:MeasureType</a:t>
            </a:r>
            <a:r>
              <a:rPr lang="es-ES" sz="500" dirty="0" smtClean="0"/>
              <a:t>"&gt;106.23&lt;/</a:t>
            </a:r>
            <a:r>
              <a:rPr lang="es-ES" sz="500" dirty="0" err="1" smtClean="0"/>
              <a:t>om:result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&lt;/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&lt;/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="o_0FCC8F4A1743B03C841DEA48D851EF234557FA4E"&gt;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om:type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def</a:t>
            </a:r>
            <a:r>
              <a:rPr lang="es-ES" sz="500" dirty="0" smtClean="0"/>
              <a:t>/</a:t>
            </a:r>
            <a:r>
              <a:rPr lang="es-ES" sz="500" dirty="0" err="1" smtClean="0"/>
              <a:t>observationType</a:t>
            </a:r>
            <a:r>
              <a:rPr lang="es-ES" sz="500" dirty="0" smtClean="0"/>
              <a:t>/OGC-OM/2.0/</a:t>
            </a:r>
            <a:r>
              <a:rPr lang="es-ES" sz="500" dirty="0" err="1" smtClean="0"/>
              <a:t>OM_Measurement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="phenomenonTime_513385"&gt;</a:t>
            </a:r>
          </a:p>
          <a:p>
            <a:r>
              <a:rPr lang="es-ES" sz="500" dirty="0" smtClean="0"/>
              <a:t>                    &lt;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&gt;2017-10-03T10:08:00.000Z&lt;/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&lt;/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&lt;/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om:resultTime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="#phenomenonTime_513385"/&gt;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om:procedure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="5aaf2faf-4dd9-4967-90a3-b731fd174392"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Naxys</a:t>
            </a:r>
            <a:r>
              <a:rPr lang="es-ES" sz="500" dirty="0" smtClean="0"/>
              <a:t> </a:t>
            </a:r>
            <a:r>
              <a:rPr lang="es-ES" sz="500" dirty="0" err="1" smtClean="0"/>
              <a:t>Hydrophone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om:observedProperty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vocab.nerc.ac.uk</a:t>
            </a:r>
            <a:r>
              <a:rPr lang="es-ES" sz="500" dirty="0" smtClean="0"/>
              <a:t>/</a:t>
            </a:r>
            <a:r>
              <a:rPr lang="es-ES" sz="500" dirty="0" err="1" smtClean="0"/>
              <a:t>collection</a:t>
            </a:r>
            <a:r>
              <a:rPr lang="es-ES" sz="500" dirty="0" smtClean="0"/>
              <a:t>/P07/</a:t>
            </a:r>
            <a:r>
              <a:rPr lang="es-ES" sz="500" dirty="0" err="1" smtClean="0"/>
              <a:t>current</a:t>
            </a:r>
            <a:r>
              <a:rPr lang="es-ES" sz="500" dirty="0" smtClean="0"/>
              <a:t>/CFSN0310/#20s"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Sound</a:t>
            </a:r>
            <a:r>
              <a:rPr lang="es-ES" sz="500" dirty="0" smtClean="0"/>
              <a:t> </a:t>
            </a:r>
            <a:r>
              <a:rPr lang="es-ES" sz="500" dirty="0" err="1" smtClean="0"/>
              <a:t>Pressure</a:t>
            </a:r>
            <a:r>
              <a:rPr lang="es-ES" sz="500" dirty="0" smtClean="0"/>
              <a:t> </a:t>
            </a:r>
            <a:r>
              <a:rPr lang="es-ES" sz="500" dirty="0" err="1" smtClean="0"/>
              <a:t>Level</a:t>
            </a:r>
            <a:r>
              <a:rPr lang="es-ES" sz="500" dirty="0" smtClean="0"/>
              <a:t> (20s </a:t>
            </a:r>
            <a:r>
              <a:rPr lang="es-ES" sz="500" dirty="0" err="1" smtClean="0"/>
              <a:t>integration</a:t>
            </a:r>
            <a:r>
              <a:rPr lang="es-ES" sz="500" dirty="0" smtClean="0"/>
              <a:t> time)"/&gt;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om:featureOfInterest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</a:t>
            </a:r>
            <a:r>
              <a:rPr lang="es-ES" sz="500" dirty="0" err="1" smtClean="0"/>
              <a:t>OBSEA_underwater_observatory</a:t>
            </a:r>
            <a:r>
              <a:rPr lang="es-ES" sz="500" dirty="0" smtClean="0"/>
              <a:t>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="OBSEA </a:t>
            </a:r>
            <a:r>
              <a:rPr lang="es-ES" sz="500" dirty="0" err="1" smtClean="0"/>
              <a:t>Underwater</a:t>
            </a:r>
            <a:r>
              <a:rPr lang="es-ES" sz="500" dirty="0" smtClean="0"/>
              <a:t> </a:t>
            </a:r>
            <a:r>
              <a:rPr lang="es-ES" sz="500" dirty="0" err="1" smtClean="0"/>
              <a:t>Observatory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</a:t>
            </a:r>
            <a:r>
              <a:rPr lang="es-ES" sz="500" dirty="0" smtClean="0"/>
              <a:t> </a:t>
            </a:r>
            <a:r>
              <a:rPr lang="es-ES" sz="500" dirty="0" err="1" smtClean="0"/>
              <a:t>xmlns:ns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uom</a:t>
            </a:r>
            <a:r>
              <a:rPr lang="es-ES" sz="500" dirty="0" smtClean="0"/>
              <a:t>="dB re 1µPa" </a:t>
            </a:r>
            <a:r>
              <a:rPr lang="es-ES" sz="500" dirty="0" err="1" smtClean="0"/>
              <a:t>xsi:type</a:t>
            </a:r>
            <a:r>
              <a:rPr lang="es-ES" sz="500" dirty="0" smtClean="0"/>
              <a:t>="</a:t>
            </a:r>
            <a:r>
              <a:rPr lang="es-ES" sz="500" dirty="0" err="1" smtClean="0"/>
              <a:t>ns:MeasureType</a:t>
            </a:r>
            <a:r>
              <a:rPr lang="es-ES" sz="500" dirty="0" smtClean="0"/>
              <a:t>"&gt;107.93&lt;/</a:t>
            </a:r>
            <a:r>
              <a:rPr lang="es-ES" sz="500" dirty="0" err="1" smtClean="0"/>
              <a:t>om:result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&lt;/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&lt;/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="o_F97C0741BCA6E5C9F9D9DB7F9605292603386E86"&gt;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om:type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def</a:t>
            </a:r>
            <a:r>
              <a:rPr lang="es-ES" sz="500" dirty="0" smtClean="0"/>
              <a:t>/</a:t>
            </a:r>
            <a:r>
              <a:rPr lang="es-ES" sz="500" dirty="0" err="1" smtClean="0"/>
              <a:t>observationType</a:t>
            </a:r>
            <a:r>
              <a:rPr lang="es-ES" sz="500" dirty="0" smtClean="0"/>
              <a:t>/OGC-OM/2.0/</a:t>
            </a:r>
            <a:r>
              <a:rPr lang="es-ES" sz="500" dirty="0" err="1" smtClean="0"/>
              <a:t>OM_Measurement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="phenomenonTime_513389"&gt;</a:t>
            </a:r>
          </a:p>
          <a:p>
            <a:r>
              <a:rPr lang="es-ES" sz="500" dirty="0" smtClean="0"/>
              <a:t>                    &lt;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&gt;2017-10-03T10:08:20.000Z&lt;/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&lt;/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&lt;/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om:resultTime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="#phenomenonTime_513389"/&gt;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om:procedure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="5aaf2faf-4dd9-4967-90a3-b731fd174392"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Naxys</a:t>
            </a:r>
            <a:r>
              <a:rPr lang="es-ES" sz="500" dirty="0" smtClean="0"/>
              <a:t> </a:t>
            </a:r>
            <a:r>
              <a:rPr lang="es-ES" sz="500" dirty="0" err="1" smtClean="0"/>
              <a:t>Hydrophone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om:observedProperty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vocab.nerc.ac.uk</a:t>
            </a:r>
            <a:r>
              <a:rPr lang="es-ES" sz="500" dirty="0" smtClean="0"/>
              <a:t>/</a:t>
            </a:r>
            <a:r>
              <a:rPr lang="es-ES" sz="500" dirty="0" err="1" smtClean="0"/>
              <a:t>collection</a:t>
            </a:r>
            <a:r>
              <a:rPr lang="es-ES" sz="500" dirty="0" smtClean="0"/>
              <a:t>/P07/</a:t>
            </a:r>
            <a:r>
              <a:rPr lang="es-ES" sz="500" dirty="0" err="1" smtClean="0"/>
              <a:t>current</a:t>
            </a:r>
            <a:r>
              <a:rPr lang="es-ES" sz="500" dirty="0" smtClean="0"/>
              <a:t>/CFSN0310/#20s"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Sound</a:t>
            </a:r>
            <a:r>
              <a:rPr lang="es-ES" sz="500" dirty="0" smtClean="0"/>
              <a:t> </a:t>
            </a:r>
            <a:r>
              <a:rPr lang="es-ES" sz="500" dirty="0" err="1" smtClean="0"/>
              <a:t>Pressure</a:t>
            </a:r>
            <a:r>
              <a:rPr lang="es-ES" sz="500" dirty="0" smtClean="0"/>
              <a:t> </a:t>
            </a:r>
            <a:r>
              <a:rPr lang="es-ES" sz="500" dirty="0" err="1" smtClean="0"/>
              <a:t>Level</a:t>
            </a:r>
            <a:r>
              <a:rPr lang="es-ES" sz="500" dirty="0" smtClean="0"/>
              <a:t> (20s </a:t>
            </a:r>
            <a:r>
              <a:rPr lang="es-ES" sz="500" dirty="0" err="1" smtClean="0"/>
              <a:t>integration</a:t>
            </a:r>
            <a:r>
              <a:rPr lang="es-ES" sz="500" dirty="0" smtClean="0"/>
              <a:t> time)"/&gt;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om:featureOfInterest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</a:t>
            </a:r>
            <a:r>
              <a:rPr lang="es-ES" sz="500" dirty="0" err="1" smtClean="0"/>
              <a:t>OBSEA_underwater_observatory</a:t>
            </a:r>
            <a:r>
              <a:rPr lang="es-ES" sz="500" dirty="0" smtClean="0"/>
              <a:t>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="OBSEA </a:t>
            </a:r>
            <a:r>
              <a:rPr lang="es-ES" sz="500" dirty="0" err="1" smtClean="0"/>
              <a:t>Underwater</a:t>
            </a:r>
            <a:r>
              <a:rPr lang="es-ES" sz="500" dirty="0" smtClean="0"/>
              <a:t> </a:t>
            </a:r>
            <a:r>
              <a:rPr lang="es-ES" sz="500" dirty="0" err="1" smtClean="0"/>
              <a:t>Observatory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</a:t>
            </a:r>
            <a:r>
              <a:rPr lang="es-ES" sz="500" dirty="0" smtClean="0"/>
              <a:t> </a:t>
            </a:r>
            <a:r>
              <a:rPr lang="es-ES" sz="500" dirty="0" err="1" smtClean="0"/>
              <a:t>xmlns:ns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uom</a:t>
            </a:r>
            <a:r>
              <a:rPr lang="es-ES" sz="500" dirty="0" smtClean="0"/>
              <a:t>="dB re 1µPa" </a:t>
            </a:r>
            <a:r>
              <a:rPr lang="es-ES" sz="500" dirty="0" err="1" smtClean="0"/>
              <a:t>xsi:type</a:t>
            </a:r>
            <a:r>
              <a:rPr lang="es-ES" sz="500" dirty="0" smtClean="0"/>
              <a:t>="</a:t>
            </a:r>
            <a:r>
              <a:rPr lang="es-ES" sz="500" dirty="0" err="1" smtClean="0"/>
              <a:t>ns:MeasureType</a:t>
            </a:r>
            <a:r>
              <a:rPr lang="es-ES" sz="500" dirty="0" smtClean="0"/>
              <a:t>"&gt;105.46&lt;/</a:t>
            </a:r>
            <a:r>
              <a:rPr lang="es-ES" sz="500" dirty="0" err="1" smtClean="0"/>
              <a:t>om:result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&lt;/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&lt;/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="o_DA6F986B75C52DC077AF68552CCDFEB5F8A99514"&gt;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om:type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def</a:t>
            </a:r>
            <a:r>
              <a:rPr lang="es-ES" sz="500" dirty="0" smtClean="0"/>
              <a:t>/</a:t>
            </a:r>
            <a:r>
              <a:rPr lang="es-ES" sz="500" dirty="0" err="1" smtClean="0"/>
              <a:t>observationType</a:t>
            </a:r>
            <a:r>
              <a:rPr lang="es-ES" sz="500" dirty="0" smtClean="0"/>
              <a:t>/OGC-OM/2.0/</a:t>
            </a:r>
            <a:r>
              <a:rPr lang="es-ES" sz="500" dirty="0" err="1" smtClean="0"/>
              <a:t>OM_Measurement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="phenomenonTime_513393"&gt;</a:t>
            </a:r>
          </a:p>
          <a:p>
            <a:r>
              <a:rPr lang="es-ES" sz="500" dirty="0" smtClean="0"/>
              <a:t>                    &lt;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&gt;2017-10-03T10:08:40.000Z&lt;/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&lt;/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&lt;/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om:resultTime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="#phenomenonTime_513393"/&gt;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om:procedure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="5aaf2faf-4dd9-4967-90a3-b731fd174392"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Naxys</a:t>
            </a:r>
            <a:r>
              <a:rPr lang="es-ES" sz="500" dirty="0" smtClean="0"/>
              <a:t> </a:t>
            </a:r>
            <a:r>
              <a:rPr lang="es-ES" sz="500" dirty="0" err="1" smtClean="0"/>
              <a:t>Hydrophone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om:observedProperty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vocab.nerc.ac.uk</a:t>
            </a:r>
            <a:r>
              <a:rPr lang="es-ES" sz="500" dirty="0" smtClean="0"/>
              <a:t>/</a:t>
            </a:r>
            <a:r>
              <a:rPr lang="es-ES" sz="500" dirty="0" err="1" smtClean="0"/>
              <a:t>collection</a:t>
            </a:r>
            <a:r>
              <a:rPr lang="es-ES" sz="500" dirty="0" smtClean="0"/>
              <a:t>/P07/</a:t>
            </a:r>
            <a:r>
              <a:rPr lang="es-ES" sz="500" dirty="0" err="1" smtClean="0"/>
              <a:t>current</a:t>
            </a:r>
            <a:r>
              <a:rPr lang="es-ES" sz="500" dirty="0" smtClean="0"/>
              <a:t>/CFSN0310/#20s"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Sound</a:t>
            </a:r>
            <a:r>
              <a:rPr lang="es-ES" sz="500" dirty="0" smtClean="0"/>
              <a:t> </a:t>
            </a:r>
            <a:r>
              <a:rPr lang="es-ES" sz="500" dirty="0" err="1" smtClean="0"/>
              <a:t>Pressure</a:t>
            </a:r>
            <a:r>
              <a:rPr lang="es-ES" sz="500" dirty="0" smtClean="0"/>
              <a:t> </a:t>
            </a:r>
            <a:r>
              <a:rPr lang="es-ES" sz="500" dirty="0" err="1" smtClean="0"/>
              <a:t>Level</a:t>
            </a:r>
            <a:r>
              <a:rPr lang="es-ES" sz="500" dirty="0" smtClean="0"/>
              <a:t> (20s </a:t>
            </a:r>
            <a:r>
              <a:rPr lang="es-ES" sz="500" dirty="0" err="1" smtClean="0"/>
              <a:t>integration</a:t>
            </a:r>
            <a:r>
              <a:rPr lang="es-ES" sz="500" dirty="0" smtClean="0"/>
              <a:t> time)"/&gt;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om:featureOfInterest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</a:t>
            </a:r>
            <a:r>
              <a:rPr lang="es-ES" sz="500" dirty="0" err="1" smtClean="0"/>
              <a:t>OBSEA_underwater_observatory</a:t>
            </a:r>
            <a:r>
              <a:rPr lang="es-ES" sz="500" dirty="0" smtClean="0"/>
              <a:t>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="OBSEA </a:t>
            </a:r>
            <a:r>
              <a:rPr lang="es-ES" sz="500" dirty="0" err="1" smtClean="0"/>
              <a:t>Underwater</a:t>
            </a:r>
            <a:r>
              <a:rPr lang="es-ES" sz="500" dirty="0" smtClean="0"/>
              <a:t> </a:t>
            </a:r>
            <a:r>
              <a:rPr lang="es-ES" sz="500" dirty="0" err="1" smtClean="0"/>
              <a:t>Observatory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</a:t>
            </a:r>
            <a:r>
              <a:rPr lang="es-ES" sz="500" dirty="0" smtClean="0"/>
              <a:t> </a:t>
            </a:r>
            <a:r>
              <a:rPr lang="es-ES" sz="500" dirty="0" err="1" smtClean="0"/>
              <a:t>xmlns:ns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uom</a:t>
            </a:r>
            <a:r>
              <a:rPr lang="es-ES" sz="500" dirty="0" smtClean="0"/>
              <a:t>="dB re 1µPa" </a:t>
            </a:r>
            <a:r>
              <a:rPr lang="es-ES" sz="500" dirty="0" err="1" smtClean="0"/>
              <a:t>xsi:type</a:t>
            </a:r>
            <a:r>
              <a:rPr lang="es-ES" sz="500" dirty="0" smtClean="0"/>
              <a:t>="</a:t>
            </a:r>
            <a:r>
              <a:rPr lang="es-ES" sz="500" dirty="0" err="1" smtClean="0"/>
              <a:t>ns:MeasureType</a:t>
            </a:r>
            <a:r>
              <a:rPr lang="es-ES" sz="500" dirty="0" smtClean="0"/>
              <a:t>"&gt;105.67&lt;/</a:t>
            </a:r>
            <a:r>
              <a:rPr lang="es-ES" sz="500" dirty="0" err="1" smtClean="0"/>
              <a:t>om:result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&lt;/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&lt;/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="o_94698361E88F96F7557284AEC4A2D1CB307FE92D"&gt;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om:type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def</a:t>
            </a:r>
            <a:r>
              <a:rPr lang="es-ES" sz="500" dirty="0" smtClean="0"/>
              <a:t>/</a:t>
            </a:r>
            <a:r>
              <a:rPr lang="es-ES" sz="500" dirty="0" err="1" smtClean="0"/>
              <a:t>observationType</a:t>
            </a:r>
            <a:r>
              <a:rPr lang="es-ES" sz="500" dirty="0" smtClean="0"/>
              <a:t>/OGC-OM/2.0/</a:t>
            </a:r>
            <a:r>
              <a:rPr lang="es-ES" sz="500" dirty="0" err="1" smtClean="0"/>
              <a:t>OM_Measurement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="phenomenonTime_513397"&gt;</a:t>
            </a:r>
          </a:p>
          <a:p>
            <a:r>
              <a:rPr lang="es-ES" sz="500" dirty="0" smtClean="0"/>
              <a:t>                    &lt;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&gt;2017-10-03T10:09:00.000Z&lt;/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&lt;/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&lt;/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om:resultTime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="#phenomenonTime_513397"/&gt;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om:procedure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="5aaf2faf-4dd9-4967-90a3-b731fd174392"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Naxys</a:t>
            </a:r>
            <a:r>
              <a:rPr lang="es-ES" sz="500" dirty="0" smtClean="0"/>
              <a:t> </a:t>
            </a:r>
            <a:r>
              <a:rPr lang="es-ES" sz="500" dirty="0" err="1" smtClean="0"/>
              <a:t>Hydrophone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om:observedProperty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vocab.nerc.ac.uk</a:t>
            </a:r>
            <a:r>
              <a:rPr lang="es-ES" sz="500" dirty="0" smtClean="0"/>
              <a:t>/</a:t>
            </a:r>
            <a:r>
              <a:rPr lang="es-ES" sz="500" dirty="0" err="1" smtClean="0"/>
              <a:t>collection</a:t>
            </a:r>
            <a:r>
              <a:rPr lang="es-ES" sz="500" dirty="0" smtClean="0"/>
              <a:t>/P07/</a:t>
            </a:r>
            <a:r>
              <a:rPr lang="es-ES" sz="500" dirty="0" err="1" smtClean="0"/>
              <a:t>current</a:t>
            </a:r>
            <a:r>
              <a:rPr lang="es-ES" sz="500" dirty="0" smtClean="0"/>
              <a:t>/CFSN0310/#20s"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Sound</a:t>
            </a:r>
            <a:r>
              <a:rPr lang="es-ES" sz="500" dirty="0" smtClean="0"/>
              <a:t> </a:t>
            </a:r>
            <a:r>
              <a:rPr lang="es-ES" sz="500" dirty="0" err="1" smtClean="0"/>
              <a:t>Pressure</a:t>
            </a:r>
            <a:r>
              <a:rPr lang="es-ES" sz="500" dirty="0" smtClean="0"/>
              <a:t> </a:t>
            </a:r>
            <a:r>
              <a:rPr lang="es-ES" sz="500" dirty="0" err="1" smtClean="0"/>
              <a:t>Level</a:t>
            </a:r>
            <a:r>
              <a:rPr lang="es-ES" sz="500" dirty="0" smtClean="0"/>
              <a:t> (20s </a:t>
            </a:r>
            <a:r>
              <a:rPr lang="es-ES" sz="500" dirty="0" err="1" smtClean="0"/>
              <a:t>integration</a:t>
            </a:r>
            <a:r>
              <a:rPr lang="es-ES" sz="500" dirty="0" smtClean="0"/>
              <a:t> time)"/&gt;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om:featureOfInterest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</a:t>
            </a:r>
            <a:r>
              <a:rPr lang="es-ES" sz="500" dirty="0" err="1" smtClean="0"/>
              <a:t>OBSEA_underwater_observatory</a:t>
            </a:r>
            <a:r>
              <a:rPr lang="es-ES" sz="500" dirty="0" smtClean="0"/>
              <a:t>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="OBSEA </a:t>
            </a:r>
            <a:r>
              <a:rPr lang="es-ES" sz="500" dirty="0" err="1" smtClean="0"/>
              <a:t>Underwater</a:t>
            </a:r>
            <a:r>
              <a:rPr lang="es-ES" sz="500" dirty="0" smtClean="0"/>
              <a:t> </a:t>
            </a:r>
            <a:r>
              <a:rPr lang="es-ES" sz="500" dirty="0" err="1" smtClean="0"/>
              <a:t>Observatory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</a:t>
            </a:r>
            <a:r>
              <a:rPr lang="es-ES" sz="500" dirty="0" smtClean="0"/>
              <a:t> </a:t>
            </a:r>
            <a:r>
              <a:rPr lang="es-ES" sz="500" dirty="0" err="1" smtClean="0"/>
              <a:t>xmlns:ns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uom</a:t>
            </a:r>
            <a:r>
              <a:rPr lang="es-ES" sz="500" dirty="0" smtClean="0"/>
              <a:t>="dB re 1µPa" </a:t>
            </a:r>
            <a:r>
              <a:rPr lang="es-ES" sz="500" dirty="0" err="1" smtClean="0"/>
              <a:t>xsi:type</a:t>
            </a:r>
            <a:r>
              <a:rPr lang="es-ES" sz="500" dirty="0" smtClean="0"/>
              <a:t>="</a:t>
            </a:r>
            <a:r>
              <a:rPr lang="es-ES" sz="500" dirty="0" err="1" smtClean="0"/>
              <a:t>ns:MeasureType</a:t>
            </a:r>
            <a:r>
              <a:rPr lang="es-ES" sz="500" dirty="0" smtClean="0"/>
              <a:t>"&gt;105.44&lt;/</a:t>
            </a:r>
            <a:r>
              <a:rPr lang="es-ES" sz="500" dirty="0" err="1" smtClean="0"/>
              <a:t>om:result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&lt;/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&lt;/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="o_2D05C585BE26A903E7CDC2E1E92FCE70EB8E58F2"&gt;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om:type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def</a:t>
            </a:r>
            <a:r>
              <a:rPr lang="es-ES" sz="500" dirty="0" smtClean="0"/>
              <a:t>/</a:t>
            </a:r>
            <a:r>
              <a:rPr lang="es-ES" sz="500" dirty="0" err="1" smtClean="0"/>
              <a:t>observationType</a:t>
            </a:r>
            <a:r>
              <a:rPr lang="es-ES" sz="500" dirty="0" smtClean="0"/>
              <a:t>/OGC-OM/2.0/</a:t>
            </a:r>
            <a:r>
              <a:rPr lang="es-ES" sz="500" dirty="0" err="1" smtClean="0"/>
              <a:t>OM_Measurement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="phenomenonTime_513401"&gt;</a:t>
            </a:r>
          </a:p>
          <a:p>
            <a:r>
              <a:rPr lang="es-ES" sz="500" dirty="0" smtClean="0"/>
              <a:t>                    &lt;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&gt;2017-10-03T10:09:20.000Z&lt;/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&lt;/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&lt;/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om:resultTime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="#phenomenonTime_513401"/&gt;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om:procedure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="5aaf2faf-4dd9-4967-90a3-b731fd174392"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Naxys</a:t>
            </a:r>
            <a:r>
              <a:rPr lang="es-ES" sz="500" dirty="0" smtClean="0"/>
              <a:t> </a:t>
            </a:r>
            <a:r>
              <a:rPr lang="es-ES" sz="500" dirty="0" err="1" smtClean="0"/>
              <a:t>Hydrophone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om:observedProperty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vocab.nerc.ac.uk</a:t>
            </a:r>
            <a:r>
              <a:rPr lang="es-ES" sz="500" dirty="0" smtClean="0"/>
              <a:t>/</a:t>
            </a:r>
            <a:r>
              <a:rPr lang="es-ES" sz="500" dirty="0" err="1" smtClean="0"/>
              <a:t>collection</a:t>
            </a:r>
            <a:r>
              <a:rPr lang="es-ES" sz="500" dirty="0" smtClean="0"/>
              <a:t>/P07/</a:t>
            </a:r>
            <a:r>
              <a:rPr lang="es-ES" sz="500" dirty="0" err="1" smtClean="0"/>
              <a:t>current</a:t>
            </a:r>
            <a:r>
              <a:rPr lang="es-ES" sz="500" dirty="0" smtClean="0"/>
              <a:t>/CFSN0310/#20s"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Sound</a:t>
            </a:r>
            <a:r>
              <a:rPr lang="es-ES" sz="500" dirty="0" smtClean="0"/>
              <a:t> </a:t>
            </a:r>
            <a:r>
              <a:rPr lang="es-ES" sz="500" dirty="0" err="1" smtClean="0"/>
              <a:t>Pressure</a:t>
            </a:r>
            <a:r>
              <a:rPr lang="es-ES" sz="500" dirty="0" smtClean="0"/>
              <a:t> </a:t>
            </a:r>
            <a:r>
              <a:rPr lang="es-ES" sz="500" dirty="0" err="1" smtClean="0"/>
              <a:t>Level</a:t>
            </a:r>
            <a:r>
              <a:rPr lang="es-ES" sz="500" dirty="0" smtClean="0"/>
              <a:t> (20s </a:t>
            </a:r>
            <a:r>
              <a:rPr lang="es-ES" sz="500" dirty="0" err="1" smtClean="0"/>
              <a:t>integration</a:t>
            </a:r>
            <a:r>
              <a:rPr lang="es-ES" sz="500" dirty="0" smtClean="0"/>
              <a:t> time)"/&gt;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om:featureOfInterest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</a:t>
            </a:r>
            <a:r>
              <a:rPr lang="es-ES" sz="500" dirty="0" err="1" smtClean="0"/>
              <a:t>OBSEA_underwater_observatory</a:t>
            </a:r>
            <a:r>
              <a:rPr lang="es-ES" sz="500" dirty="0" smtClean="0"/>
              <a:t>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="OBSEA </a:t>
            </a:r>
            <a:r>
              <a:rPr lang="es-ES" sz="500" dirty="0" err="1" smtClean="0"/>
              <a:t>Underwater</a:t>
            </a:r>
            <a:r>
              <a:rPr lang="es-ES" sz="500" dirty="0" smtClean="0"/>
              <a:t> </a:t>
            </a:r>
            <a:r>
              <a:rPr lang="es-ES" sz="500" dirty="0" err="1" smtClean="0"/>
              <a:t>Observatory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</a:t>
            </a:r>
            <a:r>
              <a:rPr lang="es-ES" sz="500" dirty="0" smtClean="0"/>
              <a:t> </a:t>
            </a:r>
            <a:r>
              <a:rPr lang="es-ES" sz="500" dirty="0" err="1" smtClean="0"/>
              <a:t>xmlns:ns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uom</a:t>
            </a:r>
            <a:r>
              <a:rPr lang="es-ES" sz="500" dirty="0" smtClean="0"/>
              <a:t>="dB re 1µPa" </a:t>
            </a:r>
            <a:r>
              <a:rPr lang="es-ES" sz="500" dirty="0" err="1" smtClean="0"/>
              <a:t>xsi:type</a:t>
            </a:r>
            <a:r>
              <a:rPr lang="es-ES" sz="500" dirty="0" smtClean="0"/>
              <a:t>="</a:t>
            </a:r>
            <a:r>
              <a:rPr lang="es-ES" sz="500" dirty="0" err="1" smtClean="0"/>
              <a:t>ns:MeasureType</a:t>
            </a:r>
            <a:r>
              <a:rPr lang="es-ES" sz="500" dirty="0" smtClean="0"/>
              <a:t>"&gt;105.03&lt;/</a:t>
            </a:r>
            <a:r>
              <a:rPr lang="es-ES" sz="500" dirty="0" err="1" smtClean="0"/>
              <a:t>om:result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&lt;/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&lt;/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="o_418FD0DDE7EE8C2EBBFA25E5B3AE17094086A8FB"&gt;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om:type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def</a:t>
            </a:r>
            <a:r>
              <a:rPr lang="es-ES" sz="500" dirty="0" smtClean="0"/>
              <a:t>/</a:t>
            </a:r>
            <a:r>
              <a:rPr lang="es-ES" sz="500" dirty="0" err="1" smtClean="0"/>
              <a:t>observationType</a:t>
            </a:r>
            <a:r>
              <a:rPr lang="es-ES" sz="500" dirty="0" smtClean="0"/>
              <a:t>/OGC-OM/2.0/</a:t>
            </a:r>
            <a:r>
              <a:rPr lang="es-ES" sz="500" dirty="0" err="1" smtClean="0"/>
              <a:t>OM_Measurement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 </a:t>
            </a:r>
            <a:r>
              <a:rPr lang="es-ES" sz="500" dirty="0" err="1" smtClean="0"/>
              <a:t>gml:id</a:t>
            </a:r>
            <a:r>
              <a:rPr lang="es-ES" sz="500" dirty="0" smtClean="0"/>
              <a:t>="phenomenonTime_513405"&gt;</a:t>
            </a:r>
          </a:p>
          <a:p>
            <a:r>
              <a:rPr lang="es-ES" sz="500" dirty="0" smtClean="0"/>
              <a:t>                    &lt;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&gt;2017-10-03T10:09:40.000Z&lt;/</a:t>
            </a:r>
            <a:r>
              <a:rPr lang="es-ES" sz="500" dirty="0" err="1" smtClean="0"/>
              <a:t>gml:timePosition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    &lt;/</a:t>
            </a:r>
            <a:r>
              <a:rPr lang="es-ES" sz="500" dirty="0" err="1" smtClean="0"/>
              <a:t>gml:TimeInstant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&lt;/</a:t>
            </a:r>
            <a:r>
              <a:rPr lang="es-ES" sz="500" dirty="0" err="1" smtClean="0"/>
              <a:t>om:phenomenonTime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om:resultTime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="#phenomenonTime_513405"/&gt;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om:procedure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="5aaf2faf-4dd9-4967-90a3-b731fd174392"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Naxys</a:t>
            </a:r>
            <a:r>
              <a:rPr lang="es-ES" sz="500" dirty="0" smtClean="0"/>
              <a:t> </a:t>
            </a:r>
            <a:r>
              <a:rPr lang="es-ES" sz="500" dirty="0" err="1" smtClean="0"/>
              <a:t>Hydrophone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om:observedProperty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="http://</a:t>
            </a:r>
            <a:r>
              <a:rPr lang="es-ES" sz="500" dirty="0" err="1" smtClean="0"/>
              <a:t>vocab.nerc.ac.uk</a:t>
            </a:r>
            <a:r>
              <a:rPr lang="es-ES" sz="500" dirty="0" smtClean="0"/>
              <a:t>/</a:t>
            </a:r>
            <a:r>
              <a:rPr lang="es-ES" sz="500" dirty="0" err="1" smtClean="0"/>
              <a:t>collection</a:t>
            </a:r>
            <a:r>
              <a:rPr lang="es-ES" sz="500" dirty="0" smtClean="0"/>
              <a:t>/P07/</a:t>
            </a:r>
            <a:r>
              <a:rPr lang="es-ES" sz="500" dirty="0" err="1" smtClean="0"/>
              <a:t>current</a:t>
            </a:r>
            <a:r>
              <a:rPr lang="es-ES" sz="500" dirty="0" smtClean="0"/>
              <a:t>/CFSN0310/#20s"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</a:t>
            </a:r>
            <a:r>
              <a:rPr lang="es-ES" sz="500" dirty="0" err="1" smtClean="0"/>
              <a:t>Sound</a:t>
            </a:r>
            <a:r>
              <a:rPr lang="es-ES" sz="500" dirty="0" smtClean="0"/>
              <a:t> </a:t>
            </a:r>
            <a:r>
              <a:rPr lang="es-ES" sz="500" dirty="0" err="1" smtClean="0"/>
              <a:t>Pressure</a:t>
            </a:r>
            <a:r>
              <a:rPr lang="es-ES" sz="500" dirty="0" smtClean="0"/>
              <a:t> </a:t>
            </a:r>
            <a:r>
              <a:rPr lang="es-ES" sz="500" dirty="0" err="1" smtClean="0"/>
              <a:t>Level</a:t>
            </a:r>
            <a:r>
              <a:rPr lang="es-ES" sz="500" dirty="0" smtClean="0"/>
              <a:t> (20s </a:t>
            </a:r>
            <a:r>
              <a:rPr lang="es-ES" sz="500" dirty="0" err="1" smtClean="0"/>
              <a:t>integration</a:t>
            </a:r>
            <a:r>
              <a:rPr lang="es-ES" sz="500" dirty="0" smtClean="0"/>
              <a:t> time)"/&gt;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om:featureOfInterest</a:t>
            </a:r>
            <a:r>
              <a:rPr lang="es-ES" sz="500" dirty="0" smtClean="0"/>
              <a:t> </a:t>
            </a:r>
            <a:r>
              <a:rPr lang="es-ES" sz="500" dirty="0" err="1" smtClean="0"/>
              <a:t>xlink:href</a:t>
            </a:r>
            <a:r>
              <a:rPr lang="es-ES" sz="500" dirty="0" smtClean="0"/>
              <a:t>="</a:t>
            </a:r>
            <a:r>
              <a:rPr lang="es-ES" sz="500" dirty="0" err="1" smtClean="0"/>
              <a:t>OBSEA_underwater_observatory</a:t>
            </a:r>
            <a:r>
              <a:rPr lang="es-ES" sz="500" dirty="0" smtClean="0"/>
              <a:t>" </a:t>
            </a:r>
            <a:r>
              <a:rPr lang="es-ES" sz="500" dirty="0" err="1" smtClean="0"/>
              <a:t>xlink:title</a:t>
            </a:r>
            <a:r>
              <a:rPr lang="es-ES" sz="500" dirty="0" smtClean="0"/>
              <a:t>="OBSEA </a:t>
            </a:r>
            <a:r>
              <a:rPr lang="es-ES" sz="500" dirty="0" err="1" smtClean="0"/>
              <a:t>Underwater</a:t>
            </a:r>
            <a:r>
              <a:rPr lang="es-ES" sz="500" dirty="0" smtClean="0"/>
              <a:t> </a:t>
            </a:r>
            <a:r>
              <a:rPr lang="es-ES" sz="500" dirty="0" err="1" smtClean="0"/>
              <a:t>Observatory</a:t>
            </a:r>
            <a:r>
              <a:rPr lang="es-ES" sz="500" dirty="0" smtClean="0"/>
              <a:t>"/&gt;</a:t>
            </a:r>
          </a:p>
          <a:p>
            <a:r>
              <a:rPr lang="es-ES" sz="500" dirty="0" smtClean="0"/>
              <a:t>            &lt;</a:t>
            </a:r>
            <a:r>
              <a:rPr lang="es-ES" sz="500" dirty="0" err="1" smtClean="0"/>
              <a:t>om:result</a:t>
            </a:r>
            <a:r>
              <a:rPr lang="es-ES" sz="500" dirty="0" smtClean="0"/>
              <a:t> </a:t>
            </a:r>
            <a:r>
              <a:rPr lang="es-ES" sz="500" dirty="0" err="1" smtClean="0"/>
              <a:t>xmlns:ns</a:t>
            </a:r>
            <a:r>
              <a:rPr lang="es-ES" sz="500" dirty="0" smtClean="0"/>
              <a:t>="http://</a:t>
            </a:r>
            <a:r>
              <a:rPr lang="es-ES" sz="500" dirty="0" err="1" smtClean="0"/>
              <a:t>www.opengis.net</a:t>
            </a:r>
            <a:r>
              <a:rPr lang="es-ES" sz="500" dirty="0" smtClean="0"/>
              <a:t>/</a:t>
            </a:r>
            <a:r>
              <a:rPr lang="es-ES" sz="500" dirty="0" err="1" smtClean="0"/>
              <a:t>gml</a:t>
            </a:r>
            <a:r>
              <a:rPr lang="es-ES" sz="500" dirty="0" smtClean="0"/>
              <a:t>/3.2" </a:t>
            </a:r>
            <a:r>
              <a:rPr lang="es-ES" sz="500" dirty="0" err="1" smtClean="0"/>
              <a:t>uom</a:t>
            </a:r>
            <a:r>
              <a:rPr lang="es-ES" sz="500" dirty="0" smtClean="0"/>
              <a:t>="dB re 1µPa" </a:t>
            </a:r>
            <a:r>
              <a:rPr lang="es-ES" sz="500" dirty="0" err="1" smtClean="0"/>
              <a:t>xsi:type</a:t>
            </a:r>
            <a:r>
              <a:rPr lang="es-ES" sz="500" dirty="0" smtClean="0"/>
              <a:t>="</a:t>
            </a:r>
            <a:r>
              <a:rPr lang="es-ES" sz="500" dirty="0" err="1" smtClean="0"/>
              <a:t>ns:MeasureType</a:t>
            </a:r>
            <a:r>
              <a:rPr lang="es-ES" sz="500" dirty="0" smtClean="0"/>
              <a:t>"&gt;104.91&lt;/</a:t>
            </a:r>
            <a:r>
              <a:rPr lang="es-ES" sz="500" dirty="0" err="1" smtClean="0"/>
              <a:t>om:result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    &lt;/</a:t>
            </a:r>
            <a:r>
              <a:rPr lang="es-ES" sz="500" dirty="0" err="1" smtClean="0"/>
              <a:t>om:OM_Observation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    &lt;/</a:t>
            </a:r>
            <a:r>
              <a:rPr lang="es-ES" sz="500" dirty="0" err="1" smtClean="0"/>
              <a:t>sos:observationData</a:t>
            </a:r>
            <a:r>
              <a:rPr lang="es-ES" sz="500" dirty="0" smtClean="0"/>
              <a:t>&gt;</a:t>
            </a:r>
          </a:p>
          <a:p>
            <a:r>
              <a:rPr lang="es-ES" sz="500" dirty="0" smtClean="0"/>
              <a:t>&lt;/</a:t>
            </a:r>
            <a:r>
              <a:rPr lang="es-ES" sz="500" dirty="0" err="1" smtClean="0"/>
              <a:t>sos:GetObservationResponse</a:t>
            </a:r>
            <a:r>
              <a:rPr lang="es-ES" sz="500" dirty="0" smtClean="0"/>
              <a:t>&gt;</a:t>
            </a:r>
            <a:endParaRPr lang="es-ES" sz="500" dirty="0"/>
          </a:p>
        </p:txBody>
      </p:sp>
    </p:spTree>
    <p:extLst>
      <p:ext uri="{BB962C8B-B14F-4D97-AF65-F5344CB8AC3E}">
        <p14:creationId xmlns:p14="http://schemas.microsoft.com/office/powerpoint/2010/main" val="440889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700"/>
            <a:ext cx="9144000" cy="606943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111371" y="2801697"/>
            <a:ext cx="5358394" cy="2416831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81260" y="111667"/>
            <a:ext cx="826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an</a:t>
            </a:r>
            <a:r>
              <a:rPr lang="es-ES" dirty="0" smtClean="0"/>
              <a:t> </a:t>
            </a:r>
            <a:r>
              <a:rPr lang="es-ES" dirty="0" err="1" smtClean="0"/>
              <a:t>hydrophone</a:t>
            </a:r>
            <a:r>
              <a:rPr lang="es-ES" dirty="0" smtClean="0"/>
              <a:t> </a:t>
            </a:r>
            <a:r>
              <a:rPr lang="es-ES" dirty="0" err="1" smtClean="0"/>
              <a:t>acquiring</a:t>
            </a:r>
            <a:r>
              <a:rPr lang="es-ES" dirty="0" smtClean="0"/>
              <a:t> up </a:t>
            </a:r>
            <a:r>
              <a:rPr lang="es-ES" dirty="0" err="1" smtClean="0"/>
              <a:t>to</a:t>
            </a:r>
            <a:r>
              <a:rPr lang="es-ES" dirty="0" smtClean="0"/>
              <a:t> 96kHz, </a:t>
            </a:r>
            <a:r>
              <a:rPr lang="es-ES" dirty="0" err="1" smtClean="0"/>
              <a:t>we</a:t>
            </a:r>
            <a:r>
              <a:rPr lang="es-ES" dirty="0" smtClean="0"/>
              <a:t> are </a:t>
            </a:r>
            <a:r>
              <a:rPr lang="es-ES" dirty="0" err="1" smtClean="0"/>
              <a:t>integrating</a:t>
            </a:r>
            <a:r>
              <a:rPr lang="es-ES" dirty="0" smtClean="0"/>
              <a:t> </a:t>
            </a:r>
            <a:r>
              <a:rPr lang="es-ES" dirty="0" err="1" smtClean="0"/>
              <a:t>informatin</a:t>
            </a:r>
            <a:r>
              <a:rPr lang="es-ES" dirty="0" smtClean="0"/>
              <a:t> up </a:t>
            </a:r>
            <a:r>
              <a:rPr lang="es-ES" dirty="0" err="1" smtClean="0"/>
              <a:t>to</a:t>
            </a:r>
            <a:r>
              <a:rPr lang="es-ES" dirty="0" smtClean="0"/>
              <a:t> 48kHz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02951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2158" y="1305342"/>
            <a:ext cx="846629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/>
              <a:t>Each provider will provide at least the following:</a:t>
            </a:r>
            <a:endParaRPr lang="es-ES" dirty="0"/>
          </a:p>
          <a:p>
            <a:pPr marL="285750" lvl="0" indent="-285750">
              <a:buFont typeface="Arial"/>
              <a:buChar char="•"/>
            </a:pPr>
            <a:r>
              <a:rPr lang="en-GB" dirty="0"/>
              <a:t>SPL in </a:t>
            </a:r>
            <a:r>
              <a:rPr lang="en-GB" dirty="0" err="1"/>
              <a:t>dB</a:t>
            </a:r>
            <a:r>
              <a:rPr lang="en-GB" baseline="-25000" dirty="0" err="1"/>
              <a:t>RMS</a:t>
            </a:r>
            <a:r>
              <a:rPr lang="en-GB" dirty="0"/>
              <a:t> re 1 µPa with 20 seconds of integration time</a:t>
            </a:r>
            <a:endParaRPr lang="es-ES" dirty="0"/>
          </a:p>
          <a:p>
            <a:pPr marL="285750" lvl="0" indent="-285750">
              <a:buFont typeface="Arial"/>
              <a:buChar char="•"/>
            </a:pPr>
            <a:r>
              <a:rPr lang="en-GB" dirty="0"/>
              <a:t>SPL</a:t>
            </a:r>
            <a:r>
              <a:rPr lang="en-GB" baseline="-25000" dirty="0"/>
              <a:t>63</a:t>
            </a:r>
            <a:r>
              <a:rPr lang="en-GB" dirty="0"/>
              <a:t> in dB re 1 µPa at 63 Hz with 20 seconds of time integration</a:t>
            </a:r>
            <a:endParaRPr lang="es-ES" dirty="0"/>
          </a:p>
          <a:p>
            <a:pPr marL="285750" lvl="0" indent="-285750">
              <a:buFont typeface="Arial"/>
              <a:buChar char="•"/>
            </a:pPr>
            <a:r>
              <a:rPr lang="en-GB" dirty="0"/>
              <a:t>SPL</a:t>
            </a:r>
            <a:r>
              <a:rPr lang="en-GB" baseline="-25000" dirty="0"/>
              <a:t>125</a:t>
            </a:r>
            <a:r>
              <a:rPr lang="en-GB" dirty="0"/>
              <a:t> in dB re 1 µPa at 125 Hz with 20 seconds of time integration</a:t>
            </a:r>
            <a:endParaRPr lang="es-ES" dirty="0"/>
          </a:p>
          <a:p>
            <a:pPr marL="285750" lvl="0" indent="-285750">
              <a:buFont typeface="Arial"/>
              <a:buChar char="•"/>
            </a:pPr>
            <a:r>
              <a:rPr lang="en-GB" dirty="0"/>
              <a:t>Hydrophone metadata</a:t>
            </a:r>
            <a:endParaRPr lang="es-ES" dirty="0"/>
          </a:p>
          <a:p>
            <a:pPr marL="742950" lvl="1" indent="-285750">
              <a:buFont typeface="Arial"/>
              <a:buChar char="•"/>
            </a:pPr>
            <a:r>
              <a:rPr lang="en-GB" dirty="0"/>
              <a:t>Sampling frequency </a:t>
            </a:r>
            <a:endParaRPr lang="es-ES" dirty="0"/>
          </a:p>
          <a:p>
            <a:pPr marL="742950" lvl="1" indent="-285750">
              <a:buFont typeface="Arial"/>
              <a:buChar char="•"/>
            </a:pPr>
            <a:r>
              <a:rPr lang="en-GB" dirty="0"/>
              <a:t>Antialiasing filters applied</a:t>
            </a:r>
            <a:endParaRPr lang="es-ES" dirty="0"/>
          </a:p>
          <a:p>
            <a:pPr marL="742950" lvl="1" indent="-285750">
              <a:buFont typeface="Arial"/>
              <a:buChar char="•"/>
            </a:pPr>
            <a:r>
              <a:rPr lang="en-GB" dirty="0"/>
              <a:t>Gain</a:t>
            </a:r>
            <a:endParaRPr lang="es-ES" dirty="0"/>
          </a:p>
          <a:p>
            <a:pPr marL="742950" lvl="1" indent="-285750">
              <a:buFont typeface="Arial"/>
              <a:buChar char="•"/>
            </a:pPr>
            <a:r>
              <a:rPr lang="en-GB" dirty="0"/>
              <a:t>Sensitivity</a:t>
            </a:r>
            <a:endParaRPr lang="es-ES" dirty="0"/>
          </a:p>
          <a:p>
            <a:pPr marL="742950" lvl="1" indent="-285750">
              <a:buFont typeface="Arial"/>
              <a:buChar char="•"/>
            </a:pPr>
            <a:r>
              <a:rPr lang="en-GB" dirty="0"/>
              <a:t>Offset, in counts if it’s possible</a:t>
            </a:r>
            <a:endParaRPr lang="es-ES" dirty="0"/>
          </a:p>
          <a:p>
            <a:pPr marL="742950" lvl="1" indent="-285750">
              <a:buFont typeface="Arial"/>
              <a:buChar char="•"/>
            </a:pPr>
            <a:r>
              <a:rPr lang="en-GB" dirty="0"/>
              <a:t>Etc…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03389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7" y="260482"/>
            <a:ext cx="8336039" cy="659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30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7513" y="1274640"/>
            <a:ext cx="8117262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i="1" u="sng" dirty="0">
                <a:hlinkClick r:id="rId2"/>
              </a:rPr>
              <a:t>http://vocab.nerc.ac.uk/collection/P07/current/CFSN0310/#20s</a:t>
            </a:r>
          </a:p>
          <a:p>
            <a:r>
              <a:rPr lang="es-ES" dirty="0" err="1"/>
              <a:t>Sound</a:t>
            </a:r>
            <a:r>
              <a:rPr lang="es-ES" dirty="0"/>
              <a:t> </a:t>
            </a:r>
            <a:r>
              <a:rPr lang="es-ES" dirty="0" err="1"/>
              <a:t>pressure</a:t>
            </a:r>
            <a:r>
              <a:rPr lang="es-ES" dirty="0"/>
              <a:t> </a:t>
            </a:r>
            <a:r>
              <a:rPr lang="es-ES" dirty="0" err="1"/>
              <a:t>level</a:t>
            </a:r>
            <a:r>
              <a:rPr lang="es-ES" dirty="0"/>
              <a:t> in </a:t>
            </a:r>
            <a:r>
              <a:rPr lang="es-ES" dirty="0" err="1"/>
              <a:t>water</a:t>
            </a:r>
            <a:r>
              <a:rPr lang="es-ES" dirty="0"/>
              <a:t> (</a:t>
            </a:r>
            <a:r>
              <a:rPr lang="es-ES" dirty="0" err="1"/>
              <a:t>units</a:t>
            </a:r>
            <a:r>
              <a:rPr lang="es-ES" dirty="0"/>
              <a:t> dB re 1uPa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integration</a:t>
            </a:r>
            <a:r>
              <a:rPr lang="es-ES" dirty="0"/>
              <a:t> time 20s). </a:t>
            </a:r>
            <a:r>
              <a:rPr lang="es-ES" dirty="0" err="1"/>
              <a:t>This</a:t>
            </a:r>
            <a:r>
              <a:rPr lang="es-ES" dirty="0"/>
              <a:t> SPL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calculated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whole</a:t>
            </a:r>
            <a:r>
              <a:rPr lang="es-ES" dirty="0"/>
              <a:t> </a:t>
            </a:r>
            <a:r>
              <a:rPr lang="es-ES" dirty="0" err="1"/>
              <a:t>spectrum</a:t>
            </a:r>
            <a:endParaRPr lang="es-ES" dirty="0"/>
          </a:p>
          <a:p>
            <a:endParaRPr lang="es-ES" dirty="0"/>
          </a:p>
          <a:p>
            <a:r>
              <a:rPr lang="es-ES" i="1" u="sng" dirty="0">
                <a:hlinkClick r:id="rId3"/>
              </a:rPr>
              <a:t>http://vocab.nerc.ac.uk/collection/P07/current/CFSN0310/#63Hz20s</a:t>
            </a:r>
          </a:p>
          <a:p>
            <a:r>
              <a:rPr lang="es-ES" dirty="0" err="1"/>
              <a:t>Sound</a:t>
            </a:r>
            <a:r>
              <a:rPr lang="es-ES" dirty="0"/>
              <a:t> </a:t>
            </a:r>
            <a:r>
              <a:rPr lang="es-ES" dirty="0" err="1"/>
              <a:t>pressure</a:t>
            </a:r>
            <a:r>
              <a:rPr lang="es-ES" dirty="0"/>
              <a:t> </a:t>
            </a:r>
            <a:r>
              <a:rPr lang="es-ES" dirty="0" err="1"/>
              <a:t>level</a:t>
            </a:r>
            <a:r>
              <a:rPr lang="es-ES" dirty="0"/>
              <a:t> in </a:t>
            </a:r>
            <a:r>
              <a:rPr lang="es-ES" dirty="0" err="1"/>
              <a:t>water</a:t>
            </a:r>
            <a:r>
              <a:rPr lang="es-ES" dirty="0"/>
              <a:t> (</a:t>
            </a:r>
            <a:r>
              <a:rPr lang="es-ES" dirty="0" err="1"/>
              <a:t>units</a:t>
            </a:r>
            <a:r>
              <a:rPr lang="es-ES" dirty="0"/>
              <a:t> dB re 1uPa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integration</a:t>
            </a:r>
            <a:r>
              <a:rPr lang="es-ES" dirty="0"/>
              <a:t> time 20s). </a:t>
            </a:r>
            <a:r>
              <a:rPr lang="es-ES" dirty="0" err="1"/>
              <a:t>This</a:t>
            </a:r>
            <a:r>
              <a:rPr lang="es-ES" dirty="0"/>
              <a:t> SPL </a:t>
            </a:r>
            <a:r>
              <a:rPr lang="es-ES" dirty="0" err="1"/>
              <a:t>corresponds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63Hz 1/3 </a:t>
            </a:r>
            <a:r>
              <a:rPr lang="es-ES" dirty="0" err="1"/>
              <a:t>octave</a:t>
            </a:r>
            <a:r>
              <a:rPr lang="es-ES" dirty="0"/>
              <a:t> band </a:t>
            </a:r>
          </a:p>
          <a:p>
            <a:endParaRPr lang="es-ES" dirty="0"/>
          </a:p>
          <a:p>
            <a:r>
              <a:rPr lang="es-ES" i="1" u="sng" dirty="0">
                <a:hlinkClick r:id="rId4"/>
              </a:rPr>
              <a:t>http://vocab.nerc.ac.uk/collection/P07/current/CFSN0310/#125Hz20s</a:t>
            </a:r>
          </a:p>
          <a:p>
            <a:r>
              <a:rPr lang="es-ES" dirty="0" err="1"/>
              <a:t>Sound</a:t>
            </a:r>
            <a:r>
              <a:rPr lang="es-ES" dirty="0"/>
              <a:t> </a:t>
            </a:r>
            <a:r>
              <a:rPr lang="es-ES" dirty="0" err="1"/>
              <a:t>pressure</a:t>
            </a:r>
            <a:r>
              <a:rPr lang="es-ES" dirty="0"/>
              <a:t> </a:t>
            </a:r>
            <a:r>
              <a:rPr lang="es-ES" dirty="0" err="1"/>
              <a:t>level</a:t>
            </a:r>
            <a:r>
              <a:rPr lang="es-ES" dirty="0"/>
              <a:t> in </a:t>
            </a:r>
            <a:r>
              <a:rPr lang="es-ES" dirty="0" err="1"/>
              <a:t>water</a:t>
            </a:r>
            <a:r>
              <a:rPr lang="es-ES" dirty="0"/>
              <a:t> (</a:t>
            </a:r>
            <a:r>
              <a:rPr lang="es-ES" dirty="0" err="1"/>
              <a:t>units</a:t>
            </a:r>
            <a:r>
              <a:rPr lang="es-ES" dirty="0"/>
              <a:t> dB re 1uPa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integration</a:t>
            </a:r>
            <a:r>
              <a:rPr lang="es-ES" dirty="0"/>
              <a:t> time 20s). </a:t>
            </a:r>
            <a:r>
              <a:rPr lang="es-ES" dirty="0" err="1"/>
              <a:t>This</a:t>
            </a:r>
            <a:r>
              <a:rPr lang="es-ES" dirty="0"/>
              <a:t> SPL </a:t>
            </a:r>
            <a:r>
              <a:rPr lang="es-ES" dirty="0" err="1"/>
              <a:t>corresponds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63Hz 125 </a:t>
            </a:r>
            <a:r>
              <a:rPr lang="es-ES" dirty="0" err="1"/>
              <a:t>octave</a:t>
            </a:r>
            <a:r>
              <a:rPr lang="es-ES" dirty="0"/>
              <a:t> band</a:t>
            </a:r>
          </a:p>
          <a:p>
            <a:endParaRPr lang="es-ES" b="1" dirty="0" smtClean="0"/>
          </a:p>
          <a:p>
            <a:endParaRPr lang="es-ES" b="1" dirty="0"/>
          </a:p>
          <a:p>
            <a:r>
              <a:rPr lang="es-ES" b="1" dirty="0" err="1" smtClean="0"/>
              <a:t>Other</a:t>
            </a:r>
            <a:r>
              <a:rPr lang="es-ES" b="1" dirty="0" smtClean="0"/>
              <a:t> </a:t>
            </a:r>
            <a:r>
              <a:rPr lang="es-ES" b="1" dirty="0" err="1"/>
              <a:t>metadata</a:t>
            </a:r>
            <a:r>
              <a:rPr lang="es-ES" b="1" dirty="0"/>
              <a:t>:</a:t>
            </a:r>
            <a:endParaRPr lang="es-ES" dirty="0"/>
          </a:p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sampling</a:t>
            </a:r>
            <a:r>
              <a:rPr lang="es-ES" dirty="0"/>
              <a:t> </a:t>
            </a:r>
            <a:r>
              <a:rPr lang="es-ES" dirty="0" err="1"/>
              <a:t>rate</a:t>
            </a:r>
            <a:r>
              <a:rPr lang="es-ES" dirty="0"/>
              <a:t>, </a:t>
            </a:r>
            <a:r>
              <a:rPr lang="es-ES" dirty="0" err="1"/>
              <a:t>gain</a:t>
            </a:r>
            <a:r>
              <a:rPr lang="es-ES" dirty="0"/>
              <a:t> and offset </a:t>
            </a:r>
            <a:r>
              <a:rPr lang="es-ES" dirty="0" err="1"/>
              <a:t>parameters</a:t>
            </a:r>
            <a:r>
              <a:rPr lang="es-ES" dirty="0"/>
              <a:t> can be </a:t>
            </a:r>
            <a:r>
              <a:rPr lang="es-ES" dirty="0" err="1"/>
              <a:t>found</a:t>
            </a:r>
            <a:r>
              <a:rPr lang="es-ES" dirty="0"/>
              <a:t> at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capabilities</a:t>
            </a:r>
            <a:r>
              <a:rPr lang="es-ES" dirty="0"/>
              <a:t> </a:t>
            </a:r>
            <a:r>
              <a:rPr lang="es-ES" dirty="0" err="1"/>
              <a:t>section</a:t>
            </a:r>
            <a:r>
              <a:rPr lang="es-ES" dirty="0"/>
              <a:t>.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information</a:t>
            </a:r>
            <a:r>
              <a:rPr lang="es-ES" dirty="0"/>
              <a:t> can be </a:t>
            </a:r>
            <a:r>
              <a:rPr lang="es-ES" dirty="0" err="1"/>
              <a:t>retrieved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a </a:t>
            </a:r>
            <a:r>
              <a:rPr lang="es-ES" i="1" dirty="0" err="1"/>
              <a:t>DescribeSensor</a:t>
            </a:r>
            <a:r>
              <a:rPr lang="es-ES" i="1" dirty="0"/>
              <a:t> </a:t>
            </a:r>
            <a:r>
              <a:rPr lang="es-ES" dirty="0" err="1"/>
              <a:t>operation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400341" y="552229"/>
            <a:ext cx="2894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Vocabularies</a:t>
            </a:r>
            <a:r>
              <a:rPr lang="es-ES" b="1" dirty="0" smtClean="0"/>
              <a:t> and </a:t>
            </a:r>
            <a:r>
              <a:rPr lang="es-ES" b="1" dirty="0" err="1" smtClean="0"/>
              <a:t>Metadata</a:t>
            </a:r>
            <a:r>
              <a:rPr lang="es-ES" b="1" dirty="0" smtClean="0"/>
              <a:t>: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68708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8923" y="303727"/>
            <a:ext cx="847073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Vocabularies</a:t>
            </a:r>
            <a:r>
              <a:rPr lang="es-ES" dirty="0" smtClean="0"/>
              <a:t>:</a:t>
            </a:r>
          </a:p>
          <a:p>
            <a:endParaRPr lang="es-ES" dirty="0"/>
          </a:p>
          <a:p>
            <a:r>
              <a:rPr lang="es-ES" dirty="0" smtClean="0">
                <a:hlinkClick r:id="rId2"/>
              </a:rPr>
              <a:t>http://mmisw.org/ont/ioos/passive_acoustic_metadata</a:t>
            </a:r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r>
              <a:rPr lang="es-ES" dirty="0" smtClean="0"/>
              <a:t>IOOS: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contains</a:t>
            </a:r>
            <a:r>
              <a:rPr lang="es-ES" dirty="0"/>
              <a:t> </a:t>
            </a:r>
            <a:r>
              <a:rPr lang="es-ES" dirty="0" err="1"/>
              <a:t>some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parameters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are </a:t>
            </a:r>
            <a:r>
              <a:rPr lang="es-ES" dirty="0" err="1"/>
              <a:t>using</a:t>
            </a:r>
            <a:r>
              <a:rPr lang="es-ES" dirty="0"/>
              <a:t>,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they</a:t>
            </a:r>
            <a:r>
              <a:rPr lang="es-ES" dirty="0"/>
              <a:t> are </a:t>
            </a:r>
            <a:r>
              <a:rPr lang="es-ES" dirty="0" err="1"/>
              <a:t>poorly</a:t>
            </a:r>
            <a:r>
              <a:rPr lang="es-ES" dirty="0"/>
              <a:t> </a:t>
            </a:r>
            <a:r>
              <a:rPr lang="es-ES" dirty="0" err="1"/>
              <a:t>defined</a:t>
            </a:r>
            <a:r>
              <a:rPr lang="es-ES" dirty="0"/>
              <a:t>. </a:t>
            </a:r>
          </a:p>
          <a:p>
            <a:r>
              <a:rPr lang="es-ES" dirty="0" err="1"/>
              <a:t>If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any</a:t>
            </a:r>
            <a:r>
              <a:rPr lang="es-ES" dirty="0"/>
              <a:t> </a:t>
            </a:r>
            <a:r>
              <a:rPr lang="es-ES" dirty="0" err="1"/>
              <a:t>comments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feedback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vocabularies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would</a:t>
            </a:r>
            <a:r>
              <a:rPr lang="es-ES" dirty="0"/>
              <a:t> be </a:t>
            </a:r>
            <a:r>
              <a:rPr lang="es-ES" dirty="0" err="1"/>
              <a:t>great</a:t>
            </a:r>
            <a:r>
              <a:rPr lang="es-ES" dirty="0"/>
              <a:t>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20892"/>
            <a:ext cx="9144000" cy="423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29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66000" y="1997839"/>
            <a:ext cx="82000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SOS </a:t>
            </a:r>
            <a:r>
              <a:rPr lang="en-US" b="1" dirty="0"/>
              <a:t>URL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u="sng" dirty="0">
                <a:hlinkClick r:id="rId2"/>
              </a:rPr>
              <a:t>http://147.83.159.140:42222/obsea-test-sos </a:t>
            </a:r>
            <a:endParaRPr lang="en-US" u="sng" dirty="0" smtClean="0">
              <a:hlinkClick r:id="rId2"/>
            </a:endParaRPr>
          </a:p>
          <a:p>
            <a:r>
              <a:rPr lang="en-US" b="1" dirty="0" smtClean="0"/>
              <a:t>SOS URL</a:t>
            </a:r>
            <a:r>
              <a:rPr lang="en-US" dirty="0" smtClean="0"/>
              <a:t>:</a:t>
            </a:r>
            <a:r>
              <a:rPr lang="en-US" b="1" dirty="0" smtClean="0"/>
              <a:t> </a:t>
            </a:r>
            <a:r>
              <a:rPr lang="en-US" u="sng" dirty="0" smtClean="0">
                <a:hlinkClick r:id="rId2"/>
              </a:rPr>
              <a:t>http://147.83.159.140:42222/obsea-test-sos/service</a:t>
            </a:r>
          </a:p>
          <a:p>
            <a:endParaRPr lang="en-US" u="sng" dirty="0">
              <a:hlinkClick r:id="rId2"/>
            </a:endParaRPr>
          </a:p>
          <a:p>
            <a:r>
              <a:rPr lang="nl-NL" b="1" dirty="0" smtClean="0"/>
              <a:t>Procedure</a:t>
            </a:r>
            <a:r>
              <a:rPr lang="nl-NL" b="1" dirty="0"/>
              <a:t>:</a:t>
            </a:r>
            <a:r>
              <a:rPr lang="nl-NL" dirty="0"/>
              <a:t> "5aaf2faf-4dd9-4967-90a3-b731fd174392"</a:t>
            </a:r>
          </a:p>
          <a:p>
            <a:endParaRPr lang="en-US" b="1" dirty="0" smtClean="0"/>
          </a:p>
          <a:p>
            <a:r>
              <a:rPr lang="en-US" b="1" dirty="0" smtClean="0"/>
              <a:t>Offering</a:t>
            </a:r>
            <a:r>
              <a:rPr lang="en-US" dirty="0"/>
              <a:t>: "offering_5aaf2faf-4dd9-4967-90a3-b731fd174392"</a:t>
            </a:r>
          </a:p>
          <a:p>
            <a:endParaRPr lang="en-US" b="1" dirty="0" smtClean="0"/>
          </a:p>
          <a:p>
            <a:r>
              <a:rPr lang="en-US" b="1" dirty="0" err="1" smtClean="0"/>
              <a:t>FeatureOfInterest</a:t>
            </a:r>
            <a:r>
              <a:rPr lang="en-US" dirty="0"/>
              <a:t>: </a:t>
            </a:r>
            <a:r>
              <a:rPr lang="en-US" i="1" u="sng" dirty="0" smtClean="0">
                <a:hlinkClick r:id="rId3"/>
              </a:rPr>
              <a:t>http</a:t>
            </a:r>
            <a:r>
              <a:rPr lang="en-US" i="1" u="sng" dirty="0">
                <a:hlinkClick r:id="rId3"/>
              </a:rPr>
              <a:t>://</a:t>
            </a:r>
            <a:r>
              <a:rPr lang="en-US" i="1" u="sng" dirty="0" smtClean="0">
                <a:hlinkClick r:id="rId3"/>
              </a:rPr>
              <a:t>www.obsea.es</a:t>
            </a:r>
            <a:r>
              <a:rPr lang="en-US" i="1" u="sng" dirty="0" smtClean="0">
                <a:hlinkClick r:id="rId4"/>
              </a:rPr>
              <a:t> </a:t>
            </a:r>
          </a:p>
          <a:p>
            <a:r>
              <a:rPr lang="en-US" dirty="0" smtClean="0">
                <a:hlinkClick r:id="rId4"/>
              </a:rPr>
              <a:t> this </a:t>
            </a:r>
            <a:r>
              <a:rPr lang="en-US" dirty="0">
                <a:hlinkClick r:id="rId4"/>
              </a:rPr>
              <a:t>should be improved with a proper definition of the OBSEA test </a:t>
            </a:r>
            <a:r>
              <a:rPr lang="en-US" dirty="0" smtClean="0">
                <a:hlinkClick r:id="rId4"/>
              </a:rPr>
              <a:t>site 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565997" y="869762"/>
            <a:ext cx="28552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/>
              <a:t>SOS </a:t>
            </a:r>
            <a:r>
              <a:rPr lang="es-ES" sz="3200" dirty="0" err="1" smtClean="0"/>
              <a:t>parameters</a:t>
            </a:r>
            <a:endParaRPr lang="es-ES" sz="3200" dirty="0" smtClean="0"/>
          </a:p>
          <a:p>
            <a:endParaRPr lang="es-ES" sz="3200" dirty="0"/>
          </a:p>
        </p:txBody>
      </p:sp>
      <p:sp>
        <p:nvSpPr>
          <p:cNvPr id="4" name="CuadroTexto 3"/>
          <p:cNvSpPr txBox="1"/>
          <p:nvPr/>
        </p:nvSpPr>
        <p:spPr>
          <a:xfrm>
            <a:off x="692111" y="5152351"/>
            <a:ext cx="8073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Link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latest</a:t>
            </a:r>
            <a:r>
              <a:rPr lang="es-ES" dirty="0" smtClean="0"/>
              <a:t> data:</a:t>
            </a:r>
          </a:p>
          <a:p>
            <a:r>
              <a:rPr lang="en-US" dirty="0" smtClean="0">
                <a:hlinkClick r:id="rId5"/>
              </a:rPr>
              <a:t>http://147.83.159.140:42222/client/#/diagram?timespan=2017-09-08T11:05:44%2B02:00%2F2017-09-08T14:34:55%2B02:00&amp;ts=Obsea-test-sos__22,Obsea-test-sos__21,Obsea-test-sos__20</a:t>
            </a:r>
            <a:r>
              <a:rPr lang="en-U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3585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981075"/>
            <a:ext cx="7416800" cy="155575"/>
          </a:xfrm>
        </p:spPr>
      </p:pic>
      <p:sp>
        <p:nvSpPr>
          <p:cNvPr id="16386" name="CasellaDiTesto 1"/>
          <p:cNvSpPr txBox="1">
            <a:spLocks noChangeArrowheads="1"/>
          </p:cNvSpPr>
          <p:nvPr/>
        </p:nvSpPr>
        <p:spPr bwMode="auto">
          <a:xfrm>
            <a:off x="1633538" y="582613"/>
            <a:ext cx="6256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/>
              <a:t>Observatory OBSEA-   Organization: UPC</a:t>
            </a:r>
          </a:p>
        </p:txBody>
      </p:sp>
      <p:sp>
        <p:nvSpPr>
          <p:cNvPr id="16387" name="CasellaDiTesto 7"/>
          <p:cNvSpPr txBox="1">
            <a:spLocks noChangeArrowheads="1"/>
          </p:cNvSpPr>
          <p:nvPr/>
        </p:nvSpPr>
        <p:spPr bwMode="auto">
          <a:xfrm>
            <a:off x="8423275" y="623888"/>
            <a:ext cx="504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4/4</a:t>
            </a:r>
          </a:p>
        </p:txBody>
      </p:sp>
      <p:sp>
        <p:nvSpPr>
          <p:cNvPr id="16388" name="CasellaDiTesto 8"/>
          <p:cNvSpPr txBox="1">
            <a:spLocks noChangeArrowheads="1"/>
          </p:cNvSpPr>
          <p:nvPr/>
        </p:nvSpPr>
        <p:spPr bwMode="auto">
          <a:xfrm>
            <a:off x="122238" y="981075"/>
            <a:ext cx="1042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it-IT" sz="1800" b="1"/>
              <a:t>Photos:</a:t>
            </a:r>
            <a:endParaRPr lang="en-GB" sz="1800" b="1"/>
          </a:p>
        </p:txBody>
      </p:sp>
      <p:pic>
        <p:nvPicPr>
          <p:cNvPr id="16389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341438"/>
            <a:ext cx="11176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797425"/>
            <a:ext cx="259238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41438"/>
            <a:ext cx="304641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341438"/>
            <a:ext cx="3097213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141663"/>
            <a:ext cx="1928813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Imagen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141663"/>
            <a:ext cx="3151187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Imagen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141663"/>
            <a:ext cx="20161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Imagen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978400"/>
            <a:ext cx="2519362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118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 Imagen" descr="000 logo OBSEA amb medusa per fons blanc.png"/>
          <p:cNvPicPr>
            <a:picLocks noGrp="1" noChangeAspect="1"/>
          </p:cNvPicPr>
          <p:nvPr isPhoto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691" y="-128914"/>
            <a:ext cx="1456463" cy="19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535" y="5993375"/>
            <a:ext cx="2591991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222251" y="1791752"/>
            <a:ext cx="8856663" cy="4785416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/>
          <a:p>
            <a:pPr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en-GB" dirty="0" smtClean="0"/>
              <a:t>20m depth, 4km offshore, 16 </a:t>
            </a:r>
            <a:r>
              <a:rPr lang="en-GB" dirty="0" err="1" smtClean="0"/>
              <a:t>wetmate</a:t>
            </a:r>
            <a:r>
              <a:rPr lang="en-GB" dirty="0" smtClean="0"/>
              <a:t> connectors for instrumentation (power, communications, synchronization)</a:t>
            </a:r>
          </a:p>
          <a:p>
            <a:pPr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en-GB" dirty="0" smtClean="0"/>
              <a:t>Operations by scuba divers and small boats. </a:t>
            </a:r>
          </a:p>
          <a:p>
            <a:pPr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en-GB" dirty="0" smtClean="0"/>
              <a:t>The infrastructure is offered under transnational access (TNA): </a:t>
            </a:r>
            <a:r>
              <a:rPr lang="en-GB" b="1" dirty="0" smtClean="0">
                <a:solidFill>
                  <a:srgbClr val="FF0000"/>
                </a:solidFill>
              </a:rPr>
              <a:t>now H2020 </a:t>
            </a:r>
            <a:r>
              <a:rPr lang="en-GB" b="1" dirty="0" err="1" smtClean="0">
                <a:solidFill>
                  <a:srgbClr val="FF0000"/>
                </a:solidFill>
              </a:rPr>
              <a:t>JericoNext</a:t>
            </a:r>
            <a:endParaRPr lang="en-GB" b="1" dirty="0" smtClean="0">
              <a:solidFill>
                <a:srgbClr val="FF0000"/>
              </a:solidFill>
            </a:endParaRPr>
          </a:p>
          <a:p>
            <a:pPr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en-GB" dirty="0" smtClean="0"/>
              <a:t> OBSEA participation in EU projects :</a:t>
            </a:r>
          </a:p>
          <a:p>
            <a:pPr lvl="1">
              <a:spcBef>
                <a:spcPts val="1800"/>
              </a:spcBef>
              <a:buClr>
                <a:schemeClr val="accent1"/>
              </a:buClr>
              <a:defRPr/>
            </a:pPr>
            <a:r>
              <a:rPr lang="en-GB" dirty="0" smtClean="0"/>
              <a:t>ESONET FP6</a:t>
            </a:r>
            <a:br>
              <a:rPr lang="en-GB" dirty="0" smtClean="0"/>
            </a:br>
            <a:r>
              <a:rPr lang="en-GB" dirty="0" smtClean="0"/>
              <a:t>NEXOS FP7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JERICO FP7</a:t>
            </a:r>
            <a:br>
              <a:rPr lang="en-GB" dirty="0" smtClean="0"/>
            </a:br>
            <a:r>
              <a:rPr lang="en-GB" dirty="0" smtClean="0"/>
              <a:t>FIXO3 FP7</a:t>
            </a:r>
            <a:br>
              <a:rPr lang="en-GB" dirty="0" smtClean="0"/>
            </a:br>
            <a:r>
              <a:rPr lang="en-GB" dirty="0" smtClean="0"/>
              <a:t>JERICONEXT H2020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METEOMET2 EMRP</a:t>
            </a:r>
            <a:br>
              <a:rPr lang="en-GB" dirty="0" smtClean="0"/>
            </a:br>
            <a:r>
              <a:rPr lang="en-GB" dirty="0" smtClean="0"/>
              <a:t>EMSODEV H2020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EMSOLINK H2020</a:t>
            </a:r>
            <a:br>
              <a:rPr lang="en-GB" dirty="0" smtClean="0"/>
            </a:br>
            <a:r>
              <a:rPr lang="en-GB" dirty="0" smtClean="0"/>
              <a:t>MELOA H2020</a:t>
            </a:r>
            <a:br>
              <a:rPr lang="en-GB" dirty="0" smtClean="0"/>
            </a:br>
            <a:endParaRPr lang="en-GB" dirty="0" smtClean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74" y="3446248"/>
            <a:ext cx="4546600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30110" y="723286"/>
            <a:ext cx="7886430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s-ES" sz="2800" dirty="0" smtClean="0">
                <a:latin typeface="Arial" charset="0"/>
              </a:rPr>
              <a:t>OBSEA </a:t>
            </a:r>
            <a:r>
              <a:rPr lang="es-ES" sz="2800" dirty="0" err="1" smtClean="0">
                <a:latin typeface="Arial" charset="0"/>
              </a:rPr>
              <a:t>underwater</a:t>
            </a:r>
            <a:r>
              <a:rPr lang="es-ES" sz="2800" dirty="0" smtClean="0">
                <a:latin typeface="Arial" charset="0"/>
              </a:rPr>
              <a:t> </a:t>
            </a:r>
            <a:r>
              <a:rPr lang="es-ES" sz="2800" dirty="0" err="1" smtClean="0">
                <a:latin typeface="Arial" charset="0"/>
              </a:rPr>
              <a:t>cabled</a:t>
            </a:r>
            <a:r>
              <a:rPr lang="es-ES" sz="2800" dirty="0" smtClean="0">
                <a:latin typeface="Arial" charset="0"/>
              </a:rPr>
              <a:t> </a:t>
            </a:r>
            <a:r>
              <a:rPr lang="es-ES" sz="2800" dirty="0" err="1" smtClean="0">
                <a:latin typeface="Arial" charset="0"/>
              </a:rPr>
              <a:t>observatory</a:t>
            </a:r>
            <a:r>
              <a:rPr lang="es-ES" sz="2800" dirty="0" smtClean="0">
                <a:latin typeface="Arial" charset="0"/>
              </a:rPr>
              <a:t> </a:t>
            </a:r>
            <a:r>
              <a:rPr lang="es-ES" sz="2800" dirty="0" err="1" smtClean="0">
                <a:latin typeface="Arial" charset="0"/>
              </a:rPr>
              <a:t>schema</a:t>
            </a:r>
            <a:endParaRPr lang="es-ES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424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8476"/>
            <a:ext cx="9144000" cy="539022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900"/>
            <a:ext cx="9144000" cy="5394805"/>
          </a:xfrm>
          <a:prstGeom prst="rect">
            <a:avLst/>
          </a:prstGeom>
        </p:spPr>
      </p:pic>
      <p:sp>
        <p:nvSpPr>
          <p:cNvPr id="4" name="Flecha derecha 3"/>
          <p:cNvSpPr/>
          <p:nvPr/>
        </p:nvSpPr>
        <p:spPr>
          <a:xfrm rot="13825708">
            <a:off x="4864494" y="3699132"/>
            <a:ext cx="297500" cy="178144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4936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95 -0.0118 -0.00052 -0.00093 0.00746 -0.01388 C 0.0184 -0.03192 0.01007 -0.02359 0.01927 -0.03146 C 0.0236 -0.03956 0.02673 -0.04441 0.03402 -0.04719 C 0.04842 -0.06199 0.06543 -0.06685 0.08279 -0.07287 C 0.10101 -0.07217 0.11923 -0.07217 0.13745 -0.07078 C 0.13936 -0.07078 0.14162 -0.07078 0.14335 -0.06893 C 0.15411 -0.05737 0.13416 -0.06731 0.14926 -0.06107 C 0.15307 -0.05344 0.15863 -0.04696 0.16245 -0.03932 C 0.16973 -0.02475 0.17234 -0.0081 0.17737 0.00786 C 0.17928 0.03377 0.18015 0.03655 0.17737 0.07078 C 0.17668 0.07842 0.17078 0.08351 0.16835 0.09045 C 0.15915 0.11474 0.14405 0.13046 0.12565 0.1418 C 0.11784 0.14643 0.10899 0.1536 0.10049 0.15545 C 0.09302 0.15684 0.0866 0.15799 0.07984 0.16146 C 0.04547 0.15961 0.03523 0.1647 0.0118 0.1418 C 0.00833 0.127 0.01337 0.14411 0.0059 0.13185 C 0.00486 0.13023 0.00521 0.12769 0.00451 0.12607 C 0.00278 0.12167 -0.00139 0.11404 -0.00139 0.11404 " pathEditMode="relative" ptsTypes="ffffffffffffffffff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0"/>
            <a:ext cx="8575503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116844" y="757279"/>
            <a:ext cx="2424607" cy="45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59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300"/>
            <a:ext cx="9144000" cy="38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64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200"/>
            <a:ext cx="9144000" cy="566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96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3491</TotalTime>
  <Words>2165</Words>
  <Application>Microsoft Macintosh PowerPoint</Application>
  <PresentationFormat>Presentación en pantalla (4:3)</PresentationFormat>
  <Paragraphs>684</Paragraphs>
  <Slides>38</Slides>
  <Notes>9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39" baseType="lpstr">
      <vt:lpstr>Tema de Office</vt:lpstr>
      <vt:lpstr>Presentación de PowerPoint</vt:lpstr>
      <vt:lpstr>Presentación de PowerPoint</vt:lpstr>
      <vt:lpstr>OBSEA: Shallow water cabled Observatory Test Site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Sensor Web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A1 sensor system</vt:lpstr>
      <vt:lpstr>A1 sensor system</vt:lpstr>
      <vt:lpstr>A1 sensor system</vt:lpstr>
      <vt:lpstr>Presentación de PowerPoint</vt:lpstr>
      <vt:lpstr>A1 sensor system</vt:lpstr>
      <vt:lpstr>A1 sensor system</vt:lpstr>
      <vt:lpstr>A1 sensor system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UPC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Joaquin del Rio</dc:creator>
  <cp:lastModifiedBy>Joaquin del Rio</cp:lastModifiedBy>
  <cp:revision>30</cp:revision>
  <dcterms:created xsi:type="dcterms:W3CDTF">2017-10-03T13:38:37Z</dcterms:created>
  <dcterms:modified xsi:type="dcterms:W3CDTF">2018-04-18T15:19:40Z</dcterms:modified>
</cp:coreProperties>
</file>