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2"/>
  </p:notesMasterIdLst>
  <p:handoutMasterIdLst>
    <p:handoutMasterId r:id="rId33"/>
  </p:handoutMasterIdLst>
  <p:sldIdLst>
    <p:sldId id="345" r:id="rId2"/>
    <p:sldId id="486" r:id="rId3"/>
    <p:sldId id="470" r:id="rId4"/>
    <p:sldId id="471" r:id="rId5"/>
    <p:sldId id="482" r:id="rId6"/>
    <p:sldId id="483" r:id="rId7"/>
    <p:sldId id="377" r:id="rId8"/>
    <p:sldId id="474" r:id="rId9"/>
    <p:sldId id="488" r:id="rId10"/>
    <p:sldId id="489" r:id="rId11"/>
    <p:sldId id="490" r:id="rId12"/>
    <p:sldId id="449" r:id="rId13"/>
    <p:sldId id="450" r:id="rId14"/>
    <p:sldId id="455" r:id="rId15"/>
    <p:sldId id="451" r:id="rId16"/>
    <p:sldId id="412" r:id="rId17"/>
    <p:sldId id="465" r:id="rId18"/>
    <p:sldId id="475" r:id="rId19"/>
    <p:sldId id="466" r:id="rId20"/>
    <p:sldId id="364" r:id="rId21"/>
    <p:sldId id="491" r:id="rId22"/>
    <p:sldId id="473" r:id="rId23"/>
    <p:sldId id="487" r:id="rId24"/>
    <p:sldId id="479" r:id="rId25"/>
    <p:sldId id="480" r:id="rId26"/>
    <p:sldId id="481" r:id="rId27"/>
    <p:sldId id="457" r:id="rId28"/>
    <p:sldId id="476" r:id="rId29"/>
    <p:sldId id="477" r:id="rId30"/>
    <p:sldId id="478" r:id="rId31"/>
  </p:sldIdLst>
  <p:sldSz cx="9906000" cy="6858000" type="A4"/>
  <p:notesSz cx="6797675" cy="9926638"/>
  <p:defaultTextStyle>
    <a:defPPr>
      <a:defRPr lang="en-GB"/>
    </a:defPPr>
    <a:lvl1pPr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1pPr>
    <a:lvl2pPr marL="4572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2pPr>
    <a:lvl3pPr marL="9144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3pPr>
    <a:lvl4pPr marL="13716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4pPr>
    <a:lvl5pPr marL="18288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eprin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54A4"/>
    <a:srgbClr val="0000FF"/>
    <a:srgbClr val="003399"/>
    <a:srgbClr val="0099CC"/>
    <a:srgbClr val="FF6699"/>
    <a:srgbClr val="969696"/>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8" autoAdjust="0"/>
    <p:restoredTop sz="81122" autoAdjust="0"/>
  </p:normalViewPr>
  <p:slideViewPr>
    <p:cSldViewPr>
      <p:cViewPr varScale="1">
        <p:scale>
          <a:sx n="71" d="100"/>
          <a:sy n="71" d="100"/>
        </p:scale>
        <p:origin x="888" y="53"/>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21808-AC9C-41F6-BA0F-BCB23B0C9B24}"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GB"/>
        </a:p>
      </dgm:t>
    </dgm:pt>
    <dgm:pt modelId="{7DBF6403-E243-4879-83A7-288E5692B45C}">
      <dgm:prSet phldrT="[Text]" custT="1">
        <dgm:style>
          <a:lnRef idx="1">
            <a:schemeClr val="dk1"/>
          </a:lnRef>
          <a:fillRef idx="2">
            <a:schemeClr val="dk1"/>
          </a:fillRef>
          <a:effectRef idx="1">
            <a:schemeClr val="dk1"/>
          </a:effectRef>
          <a:fontRef idx="minor">
            <a:schemeClr val="dk1"/>
          </a:fontRef>
        </dgm:style>
      </dgm:prSet>
      <dgm:spPr/>
      <dgm:t>
        <a:bodyPr/>
        <a:lstStyle/>
        <a:p>
          <a:pPr>
            <a:spcBef>
              <a:spcPts val="1600"/>
            </a:spcBef>
            <a:spcAft>
              <a:spcPts val="0"/>
            </a:spcAft>
          </a:pPr>
          <a:r>
            <a:rPr lang="fr-BE" sz="1600" b="1" baseline="0" dirty="0" smtClean="0">
              <a:solidFill>
                <a:schemeClr val="tx1"/>
              </a:solidFill>
            </a:rPr>
            <a:t>Chair: J. Jones (UK Met Office)</a:t>
          </a:r>
        </a:p>
        <a:p>
          <a:pPr>
            <a:spcBef>
              <a:spcPts val="1600"/>
            </a:spcBef>
            <a:spcAft>
              <a:spcPts val="0"/>
            </a:spcAft>
          </a:pPr>
          <a:r>
            <a:rPr lang="fr-BE" sz="1600" b="1" baseline="0" dirty="0" smtClean="0">
              <a:solidFill>
                <a:schemeClr val="tx1"/>
              </a:solidFill>
            </a:rPr>
            <a:t/>
          </a:r>
          <a:br>
            <a:rPr lang="fr-BE" sz="1600" b="1" baseline="0" dirty="0" smtClean="0">
              <a:solidFill>
                <a:schemeClr val="tx1"/>
              </a:solidFill>
            </a:rPr>
          </a:br>
          <a:r>
            <a:rPr lang="fr-BE" sz="1600" b="1" baseline="0" dirty="0" smtClean="0">
              <a:solidFill>
                <a:schemeClr val="tx1"/>
              </a:solidFill>
            </a:rPr>
            <a:t>Vice-chair: G. Guerova (</a:t>
          </a:r>
          <a:r>
            <a:rPr lang="fr-BE" sz="1600" b="1" baseline="0" dirty="0" err="1" smtClean="0">
              <a:solidFill>
                <a:schemeClr val="tx1"/>
              </a:solidFill>
            </a:rPr>
            <a:t>Univ</a:t>
          </a:r>
          <a:r>
            <a:rPr lang="fr-BE" sz="1600" b="1" baseline="0" dirty="0" smtClean="0">
              <a:solidFill>
                <a:schemeClr val="tx1"/>
              </a:solidFill>
            </a:rPr>
            <a:t>. of Sophia)</a:t>
          </a:r>
          <a:endParaRPr lang="en-GB" sz="1600" b="1" baseline="0" dirty="0">
            <a:solidFill>
              <a:schemeClr val="tx1"/>
            </a:solidFill>
          </a:endParaRPr>
        </a:p>
      </dgm:t>
    </dgm:pt>
    <dgm:pt modelId="{EFC5D0EF-9BF4-4F2C-A471-05194B3EB807}" type="parTrans" cxnId="{87C868B7-EBA4-4F67-9891-0701E6B09C92}">
      <dgm:prSet/>
      <dgm:spPr/>
      <dgm:t>
        <a:bodyPr/>
        <a:lstStyle/>
        <a:p>
          <a:endParaRPr lang="en-GB" sz="1400"/>
        </a:p>
      </dgm:t>
    </dgm:pt>
    <dgm:pt modelId="{27994552-8B6C-4D48-A2BA-BF469B064544}" type="sibTrans" cxnId="{87C868B7-EBA4-4F67-9891-0701E6B09C92}">
      <dgm:prSet/>
      <dgm:spPr/>
      <dgm:t>
        <a:bodyPr/>
        <a:lstStyle/>
        <a:p>
          <a:endParaRPr lang="en-GB" sz="1400"/>
        </a:p>
      </dgm:t>
    </dgm:pt>
    <dgm:pt modelId="{68C94456-DBFA-4D12-B6FC-290FB5A70C88}">
      <dgm:prSet phldrT="[Text]" custT="1">
        <dgm:style>
          <a:lnRef idx="1">
            <a:schemeClr val="dk1"/>
          </a:lnRef>
          <a:fillRef idx="2">
            <a:schemeClr val="dk1"/>
          </a:fillRef>
          <a:effectRef idx="1">
            <a:schemeClr val="dk1"/>
          </a:effectRef>
          <a:fontRef idx="minor">
            <a:schemeClr val="dk1"/>
          </a:fontRef>
        </dgm:style>
      </dgm:prSet>
      <dgm:spPr/>
      <dgm:t>
        <a:bodyPr/>
        <a:lstStyle/>
        <a:p>
          <a:r>
            <a:rPr lang="fr-BE" sz="1400" b="1" dirty="0" smtClean="0">
              <a:solidFill>
                <a:schemeClr val="tx1"/>
              </a:solidFill>
            </a:rPr>
            <a:t>WG1 - Advanced GNSS </a:t>
          </a:r>
          <a:r>
            <a:rPr lang="fr-BE" sz="1400" b="1" dirty="0" err="1" smtClean="0">
              <a:solidFill>
                <a:schemeClr val="tx1"/>
              </a:solidFill>
            </a:rPr>
            <a:t>Processing</a:t>
          </a:r>
          <a:r>
            <a:rPr lang="fr-BE" sz="1400" b="1" dirty="0" smtClean="0">
              <a:solidFill>
                <a:schemeClr val="tx1"/>
              </a:solidFill>
            </a:rPr>
            <a:t> Techniques</a:t>
          </a:r>
        </a:p>
        <a:p>
          <a:r>
            <a:rPr lang="fr-BE" sz="1050" b="1" i="1" dirty="0" smtClean="0">
              <a:solidFill>
                <a:schemeClr val="tx1">
                  <a:lumMod val="65000"/>
                  <a:lumOff val="35000"/>
                </a:schemeClr>
              </a:solidFill>
            </a:rPr>
            <a:t>Chair: J. Dousa (GOPE)</a:t>
          </a:r>
          <a:br>
            <a:rPr lang="fr-BE" sz="1050" b="1" i="1" dirty="0" smtClean="0">
              <a:solidFill>
                <a:schemeClr val="tx1">
                  <a:lumMod val="65000"/>
                  <a:lumOff val="35000"/>
                </a:schemeClr>
              </a:solidFill>
            </a:rPr>
          </a:br>
          <a:r>
            <a:rPr lang="fr-BE" sz="1050" b="1" i="1" dirty="0" smtClean="0">
              <a:solidFill>
                <a:schemeClr val="tx1">
                  <a:lumMod val="65000"/>
                  <a:lumOff val="35000"/>
                </a:schemeClr>
              </a:solidFill>
            </a:rPr>
            <a:t>Co-chair: G. Dick (GFZ)</a:t>
          </a:r>
          <a:endParaRPr lang="en-GB" sz="1050" b="1" i="1" dirty="0">
            <a:solidFill>
              <a:schemeClr val="tx1">
                <a:lumMod val="65000"/>
                <a:lumOff val="35000"/>
              </a:schemeClr>
            </a:solidFill>
          </a:endParaRPr>
        </a:p>
      </dgm:t>
    </dgm:pt>
    <dgm:pt modelId="{3D5A6F8A-1160-49E0-8BC4-4AA6CA5B4653}" type="parTrans" cxnId="{EC1FF3DD-4E7D-4A67-B85F-B6FAD5F18844}">
      <dgm:prSet/>
      <dgm:spPr/>
      <dgm:t>
        <a:bodyPr/>
        <a:lstStyle/>
        <a:p>
          <a:endParaRPr lang="en-GB" sz="1400"/>
        </a:p>
      </dgm:t>
    </dgm:pt>
    <dgm:pt modelId="{345E031B-0FCE-4E41-97B2-0299A826C682}" type="sibTrans" cxnId="{EC1FF3DD-4E7D-4A67-B85F-B6FAD5F18844}">
      <dgm:prSet/>
      <dgm:spPr/>
      <dgm:t>
        <a:bodyPr/>
        <a:lstStyle/>
        <a:p>
          <a:endParaRPr lang="en-GB" sz="1400"/>
        </a:p>
      </dgm:t>
    </dgm:pt>
    <dgm:pt modelId="{77CC477E-DD84-4D38-A38C-DBFA1A00723A}">
      <dgm:prSet phldrT="[Text]" custT="1">
        <dgm:style>
          <a:lnRef idx="1">
            <a:schemeClr val="dk1"/>
          </a:lnRef>
          <a:fillRef idx="2">
            <a:schemeClr val="dk1"/>
          </a:fillRef>
          <a:effectRef idx="1">
            <a:schemeClr val="dk1"/>
          </a:effectRef>
          <a:fontRef idx="minor">
            <a:schemeClr val="dk1"/>
          </a:fontRef>
        </dgm:style>
      </dgm:prSet>
      <dgm:spPr/>
      <dgm:t>
        <a:bodyPr/>
        <a:lstStyle/>
        <a:p>
          <a:r>
            <a:rPr lang="fr-BE" sz="1400" b="1" dirty="0" smtClean="0">
              <a:solidFill>
                <a:schemeClr val="tx1"/>
              </a:solidFill>
            </a:rPr>
            <a:t>WG2 - GNSS for </a:t>
          </a:r>
          <a:r>
            <a:rPr lang="fr-BE" sz="1400" b="1" dirty="0" err="1" smtClean="0">
              <a:solidFill>
                <a:schemeClr val="tx1"/>
              </a:solidFill>
            </a:rPr>
            <a:t>Severe</a:t>
          </a:r>
          <a:r>
            <a:rPr lang="fr-BE" sz="1400" b="1" dirty="0" smtClean="0">
              <a:solidFill>
                <a:schemeClr val="tx1"/>
              </a:solidFill>
            </a:rPr>
            <a:t> </a:t>
          </a:r>
          <a:r>
            <a:rPr lang="fr-BE" sz="1400" b="1" dirty="0" err="1" smtClean="0">
              <a:solidFill>
                <a:schemeClr val="tx1"/>
              </a:solidFill>
            </a:rPr>
            <a:t>Weather</a:t>
          </a:r>
          <a:r>
            <a:rPr lang="fr-BE" sz="1400" b="1" dirty="0" smtClean="0">
              <a:solidFill>
                <a:schemeClr val="tx1"/>
              </a:solidFill>
            </a:rPr>
            <a:t> Monitoring</a:t>
          </a:r>
        </a:p>
        <a:p>
          <a:r>
            <a:rPr lang="fr-BE" sz="1050" b="1" i="1" dirty="0" smtClean="0">
              <a:solidFill>
                <a:schemeClr val="tx1">
                  <a:lumMod val="65000"/>
                  <a:lumOff val="35000"/>
                </a:schemeClr>
              </a:solidFill>
            </a:rPr>
            <a:t>Chair: S. de Haan (KNMI)</a:t>
          </a:r>
          <a:br>
            <a:rPr lang="fr-BE" sz="1050" b="1" i="1" dirty="0" smtClean="0">
              <a:solidFill>
                <a:schemeClr val="tx1">
                  <a:lumMod val="65000"/>
                  <a:lumOff val="35000"/>
                </a:schemeClr>
              </a:solidFill>
            </a:rPr>
          </a:br>
          <a:r>
            <a:rPr lang="fr-BE" sz="1050" b="1" i="1" dirty="0" smtClean="0">
              <a:solidFill>
                <a:schemeClr val="tx1">
                  <a:lumMod val="65000"/>
                  <a:lumOff val="35000"/>
                </a:schemeClr>
              </a:solidFill>
            </a:rPr>
            <a:t>Co-chair: E. Pottiaux (ROB)</a:t>
          </a:r>
          <a:endParaRPr lang="en-GB" sz="1200" b="1" dirty="0">
            <a:solidFill>
              <a:schemeClr val="tx1">
                <a:lumMod val="65000"/>
                <a:lumOff val="35000"/>
              </a:schemeClr>
            </a:solidFill>
          </a:endParaRPr>
        </a:p>
      </dgm:t>
    </dgm:pt>
    <dgm:pt modelId="{92CE65F3-0CB0-4E4D-968C-B2559611CB72}" type="parTrans" cxnId="{82641C9C-45FF-4BF1-BB48-D483DA3164F3}">
      <dgm:prSet/>
      <dgm:spPr/>
      <dgm:t>
        <a:bodyPr/>
        <a:lstStyle/>
        <a:p>
          <a:endParaRPr lang="en-GB" sz="1400"/>
        </a:p>
      </dgm:t>
    </dgm:pt>
    <dgm:pt modelId="{2CA0628B-23DA-40E1-94C8-4BC86621FB8B}" type="sibTrans" cxnId="{82641C9C-45FF-4BF1-BB48-D483DA3164F3}">
      <dgm:prSet/>
      <dgm:spPr/>
      <dgm:t>
        <a:bodyPr/>
        <a:lstStyle/>
        <a:p>
          <a:endParaRPr lang="en-GB" sz="1400"/>
        </a:p>
      </dgm:t>
    </dgm:pt>
    <dgm:pt modelId="{63E3970C-09D7-460D-AE78-3DC88D401070}">
      <dgm:prSet phldrT="[Text]" custT="1">
        <dgm:style>
          <a:lnRef idx="1">
            <a:schemeClr val="dk1"/>
          </a:lnRef>
          <a:fillRef idx="2">
            <a:schemeClr val="dk1"/>
          </a:fillRef>
          <a:effectRef idx="1">
            <a:schemeClr val="dk1"/>
          </a:effectRef>
          <a:fontRef idx="minor">
            <a:schemeClr val="dk1"/>
          </a:fontRef>
        </dgm:style>
      </dgm:prSet>
      <dgm:spPr/>
      <dgm:t>
        <a:bodyPr/>
        <a:lstStyle/>
        <a:p>
          <a:r>
            <a:rPr lang="fr-BE" sz="1400" b="1" baseline="0" dirty="0" smtClean="0">
              <a:solidFill>
                <a:schemeClr val="tx1"/>
              </a:solidFill>
            </a:rPr>
            <a:t>WG3 - GNSS for </a:t>
          </a:r>
          <a:r>
            <a:rPr lang="fr-BE" sz="1400" b="1" baseline="0" dirty="0" err="1" smtClean="0">
              <a:solidFill>
                <a:schemeClr val="tx1"/>
              </a:solidFill>
            </a:rPr>
            <a:t>Climate</a:t>
          </a:r>
          <a:r>
            <a:rPr lang="fr-BE" sz="1400" b="1" baseline="0" dirty="0" smtClean="0">
              <a:solidFill>
                <a:schemeClr val="tx1"/>
              </a:solidFill>
            </a:rPr>
            <a:t> Monitoring</a:t>
          </a:r>
        </a:p>
        <a:p>
          <a:r>
            <a:rPr lang="fr-BE" sz="1050" b="1" i="1" baseline="0" dirty="0" smtClean="0">
              <a:solidFill>
                <a:schemeClr val="tx1">
                  <a:lumMod val="65000"/>
                  <a:lumOff val="35000"/>
                </a:schemeClr>
              </a:solidFill>
            </a:rPr>
            <a:t>Chair: O. Bock (IGN)</a:t>
          </a:r>
          <a:br>
            <a:rPr lang="fr-BE" sz="1050" b="1" i="1" baseline="0" dirty="0" smtClean="0">
              <a:solidFill>
                <a:schemeClr val="tx1">
                  <a:lumMod val="65000"/>
                  <a:lumOff val="35000"/>
                </a:schemeClr>
              </a:solidFill>
            </a:rPr>
          </a:br>
          <a:r>
            <a:rPr lang="fr-BE" sz="1050" b="1" i="1" baseline="0" dirty="0" smtClean="0">
              <a:solidFill>
                <a:schemeClr val="tx1">
                  <a:lumMod val="65000"/>
                  <a:lumOff val="35000"/>
                </a:schemeClr>
              </a:solidFill>
            </a:rPr>
            <a:t>Co-chair: R. Pacione (e-</a:t>
          </a:r>
          <a:r>
            <a:rPr lang="fr-BE" sz="1050" b="1" i="1" baseline="0" dirty="0" err="1" smtClean="0">
              <a:solidFill>
                <a:schemeClr val="tx1">
                  <a:lumMod val="65000"/>
                  <a:lumOff val="35000"/>
                </a:schemeClr>
              </a:solidFill>
            </a:rPr>
            <a:t>geos</a:t>
          </a:r>
          <a:r>
            <a:rPr lang="fr-BE" sz="1050" b="1" i="1" baseline="0" dirty="0" smtClean="0">
              <a:solidFill>
                <a:schemeClr val="tx1">
                  <a:lumMod val="65000"/>
                  <a:lumOff val="35000"/>
                </a:schemeClr>
              </a:solidFill>
            </a:rPr>
            <a:t>)</a:t>
          </a:r>
          <a:endParaRPr lang="en-GB" sz="1400" b="1" baseline="0" dirty="0">
            <a:solidFill>
              <a:schemeClr val="tx1">
                <a:lumMod val="65000"/>
                <a:lumOff val="35000"/>
              </a:schemeClr>
            </a:solidFill>
          </a:endParaRPr>
        </a:p>
      </dgm:t>
    </dgm:pt>
    <dgm:pt modelId="{26B696AB-C325-4BB3-ABD3-0973F6416B4A}" type="parTrans" cxnId="{2311FBF5-BDA2-40C6-97BD-C80DFF9AFA03}">
      <dgm:prSet/>
      <dgm:spPr/>
      <dgm:t>
        <a:bodyPr/>
        <a:lstStyle/>
        <a:p>
          <a:endParaRPr lang="en-GB" sz="1400"/>
        </a:p>
      </dgm:t>
    </dgm:pt>
    <dgm:pt modelId="{3EB7567F-558F-4F58-B182-CC630074FF54}" type="sibTrans" cxnId="{2311FBF5-BDA2-40C6-97BD-C80DFF9AFA03}">
      <dgm:prSet/>
      <dgm:spPr/>
      <dgm:t>
        <a:bodyPr/>
        <a:lstStyle/>
        <a:p>
          <a:endParaRPr lang="en-GB" sz="1400"/>
        </a:p>
      </dgm:t>
    </dgm:pt>
    <dgm:pt modelId="{39B5A919-AD8C-4D1B-8FCA-44B692E49A43}" type="pres">
      <dgm:prSet presAssocID="{51F21808-AC9C-41F6-BA0F-BCB23B0C9B24}" presName="hierChild1" presStyleCnt="0">
        <dgm:presLayoutVars>
          <dgm:orgChart val="1"/>
          <dgm:chPref val="1"/>
          <dgm:dir/>
          <dgm:animOne val="branch"/>
          <dgm:animLvl val="lvl"/>
          <dgm:resizeHandles/>
        </dgm:presLayoutVars>
      </dgm:prSet>
      <dgm:spPr/>
      <dgm:t>
        <a:bodyPr/>
        <a:lstStyle/>
        <a:p>
          <a:endParaRPr lang="en-GB"/>
        </a:p>
      </dgm:t>
    </dgm:pt>
    <dgm:pt modelId="{36266107-62BD-42CD-B373-B55896A46AE3}" type="pres">
      <dgm:prSet presAssocID="{7DBF6403-E243-4879-83A7-288E5692B45C}" presName="hierRoot1" presStyleCnt="0">
        <dgm:presLayoutVars>
          <dgm:hierBranch val="init"/>
        </dgm:presLayoutVars>
      </dgm:prSet>
      <dgm:spPr/>
    </dgm:pt>
    <dgm:pt modelId="{9974612F-363D-47C1-9524-1316E53B9B18}" type="pres">
      <dgm:prSet presAssocID="{7DBF6403-E243-4879-83A7-288E5692B45C}" presName="rootComposite1" presStyleCnt="0"/>
      <dgm:spPr/>
    </dgm:pt>
    <dgm:pt modelId="{FF4CF5D7-81E6-4B41-B87A-073156909A53}" type="pres">
      <dgm:prSet presAssocID="{7DBF6403-E243-4879-83A7-288E5692B45C}" presName="rootText1" presStyleLbl="node0" presStyleIdx="0" presStyleCnt="1" custScaleX="234489">
        <dgm:presLayoutVars>
          <dgm:chPref val="3"/>
        </dgm:presLayoutVars>
      </dgm:prSet>
      <dgm:spPr/>
      <dgm:t>
        <a:bodyPr/>
        <a:lstStyle/>
        <a:p>
          <a:endParaRPr lang="en-GB"/>
        </a:p>
      </dgm:t>
    </dgm:pt>
    <dgm:pt modelId="{A52FADB0-165D-4FDA-9185-3CC203137AE8}" type="pres">
      <dgm:prSet presAssocID="{7DBF6403-E243-4879-83A7-288E5692B45C}" presName="rootConnector1" presStyleLbl="node1" presStyleIdx="0" presStyleCnt="0"/>
      <dgm:spPr/>
      <dgm:t>
        <a:bodyPr/>
        <a:lstStyle/>
        <a:p>
          <a:endParaRPr lang="en-GB"/>
        </a:p>
      </dgm:t>
    </dgm:pt>
    <dgm:pt modelId="{73EECB23-80EC-4AA7-B63A-1C6E6D32A434}" type="pres">
      <dgm:prSet presAssocID="{7DBF6403-E243-4879-83A7-288E5692B45C}" presName="hierChild2" presStyleCnt="0"/>
      <dgm:spPr/>
    </dgm:pt>
    <dgm:pt modelId="{9A4A895A-EB90-49E0-9C5C-A5376CB55FAC}" type="pres">
      <dgm:prSet presAssocID="{3D5A6F8A-1160-49E0-8BC4-4AA6CA5B4653}" presName="Name37" presStyleLbl="parChTrans1D2" presStyleIdx="0" presStyleCnt="3"/>
      <dgm:spPr/>
      <dgm:t>
        <a:bodyPr/>
        <a:lstStyle/>
        <a:p>
          <a:endParaRPr lang="en-GB"/>
        </a:p>
      </dgm:t>
    </dgm:pt>
    <dgm:pt modelId="{704E3A2C-4142-4430-A042-49A8BBE4CD1F}" type="pres">
      <dgm:prSet presAssocID="{68C94456-DBFA-4D12-B6FC-290FB5A70C88}" presName="hierRoot2" presStyleCnt="0">
        <dgm:presLayoutVars>
          <dgm:hierBranch val="init"/>
        </dgm:presLayoutVars>
      </dgm:prSet>
      <dgm:spPr/>
    </dgm:pt>
    <dgm:pt modelId="{59A73ADD-BC9F-47E7-B241-2B80B05BD622}" type="pres">
      <dgm:prSet presAssocID="{68C94456-DBFA-4D12-B6FC-290FB5A70C88}" presName="rootComposite" presStyleCnt="0"/>
      <dgm:spPr/>
    </dgm:pt>
    <dgm:pt modelId="{C0C361B0-38D5-4B7F-ABC6-DF4D703C23AC}" type="pres">
      <dgm:prSet presAssocID="{68C94456-DBFA-4D12-B6FC-290FB5A70C88}" presName="rootText" presStyleLbl="node2" presStyleIdx="0" presStyleCnt="3" custScaleX="125429">
        <dgm:presLayoutVars>
          <dgm:chPref val="3"/>
        </dgm:presLayoutVars>
      </dgm:prSet>
      <dgm:spPr/>
      <dgm:t>
        <a:bodyPr/>
        <a:lstStyle/>
        <a:p>
          <a:endParaRPr lang="en-GB"/>
        </a:p>
      </dgm:t>
    </dgm:pt>
    <dgm:pt modelId="{BB02F2ED-7BA6-4A0C-868D-3580715F86C0}" type="pres">
      <dgm:prSet presAssocID="{68C94456-DBFA-4D12-B6FC-290FB5A70C88}" presName="rootConnector" presStyleLbl="node2" presStyleIdx="0" presStyleCnt="3"/>
      <dgm:spPr/>
      <dgm:t>
        <a:bodyPr/>
        <a:lstStyle/>
        <a:p>
          <a:endParaRPr lang="en-GB"/>
        </a:p>
      </dgm:t>
    </dgm:pt>
    <dgm:pt modelId="{92329E40-29B3-4F22-8DC8-FCD332D10F4E}" type="pres">
      <dgm:prSet presAssocID="{68C94456-DBFA-4D12-B6FC-290FB5A70C88}" presName="hierChild4" presStyleCnt="0"/>
      <dgm:spPr/>
    </dgm:pt>
    <dgm:pt modelId="{6C3A58D0-811B-48E0-AD41-0628B3F79748}" type="pres">
      <dgm:prSet presAssocID="{68C94456-DBFA-4D12-B6FC-290FB5A70C88}" presName="hierChild5" presStyleCnt="0"/>
      <dgm:spPr/>
    </dgm:pt>
    <dgm:pt modelId="{B86ED410-6E65-4AED-A3F6-FA1720A988A8}" type="pres">
      <dgm:prSet presAssocID="{92CE65F3-0CB0-4E4D-968C-B2559611CB72}" presName="Name37" presStyleLbl="parChTrans1D2" presStyleIdx="1" presStyleCnt="3"/>
      <dgm:spPr/>
      <dgm:t>
        <a:bodyPr/>
        <a:lstStyle/>
        <a:p>
          <a:endParaRPr lang="en-GB"/>
        </a:p>
      </dgm:t>
    </dgm:pt>
    <dgm:pt modelId="{CC3C1B45-5B71-4124-B0AB-EAB54CDE3983}" type="pres">
      <dgm:prSet presAssocID="{77CC477E-DD84-4D38-A38C-DBFA1A00723A}" presName="hierRoot2" presStyleCnt="0">
        <dgm:presLayoutVars>
          <dgm:hierBranch val="init"/>
        </dgm:presLayoutVars>
      </dgm:prSet>
      <dgm:spPr/>
    </dgm:pt>
    <dgm:pt modelId="{2D783B98-D2E7-4F76-BCC0-6ABDC268C1BD}" type="pres">
      <dgm:prSet presAssocID="{77CC477E-DD84-4D38-A38C-DBFA1A00723A}" presName="rootComposite" presStyleCnt="0"/>
      <dgm:spPr/>
    </dgm:pt>
    <dgm:pt modelId="{68AB928B-ACDF-41E3-AE82-BA19D636F66B}" type="pres">
      <dgm:prSet presAssocID="{77CC477E-DD84-4D38-A38C-DBFA1A00723A}" presName="rootText" presStyleLbl="node2" presStyleIdx="1" presStyleCnt="3" custScaleX="125429">
        <dgm:presLayoutVars>
          <dgm:chPref val="3"/>
        </dgm:presLayoutVars>
      </dgm:prSet>
      <dgm:spPr/>
      <dgm:t>
        <a:bodyPr/>
        <a:lstStyle/>
        <a:p>
          <a:endParaRPr lang="en-GB"/>
        </a:p>
      </dgm:t>
    </dgm:pt>
    <dgm:pt modelId="{0E670708-BE01-483C-8F44-D27E7BBB341A}" type="pres">
      <dgm:prSet presAssocID="{77CC477E-DD84-4D38-A38C-DBFA1A00723A}" presName="rootConnector" presStyleLbl="node2" presStyleIdx="1" presStyleCnt="3"/>
      <dgm:spPr/>
      <dgm:t>
        <a:bodyPr/>
        <a:lstStyle/>
        <a:p>
          <a:endParaRPr lang="en-GB"/>
        </a:p>
      </dgm:t>
    </dgm:pt>
    <dgm:pt modelId="{8E621102-A7BF-4080-8942-A09E8CC10050}" type="pres">
      <dgm:prSet presAssocID="{77CC477E-DD84-4D38-A38C-DBFA1A00723A}" presName="hierChild4" presStyleCnt="0"/>
      <dgm:spPr/>
    </dgm:pt>
    <dgm:pt modelId="{A50DF442-BCDE-4BE3-B569-ACD6962C5E28}" type="pres">
      <dgm:prSet presAssocID="{77CC477E-DD84-4D38-A38C-DBFA1A00723A}" presName="hierChild5" presStyleCnt="0"/>
      <dgm:spPr/>
    </dgm:pt>
    <dgm:pt modelId="{68A296E3-607A-4E4C-8971-CB471A6319C5}" type="pres">
      <dgm:prSet presAssocID="{26B696AB-C325-4BB3-ABD3-0973F6416B4A}" presName="Name37" presStyleLbl="parChTrans1D2" presStyleIdx="2" presStyleCnt="3"/>
      <dgm:spPr/>
      <dgm:t>
        <a:bodyPr/>
        <a:lstStyle/>
        <a:p>
          <a:endParaRPr lang="en-GB"/>
        </a:p>
      </dgm:t>
    </dgm:pt>
    <dgm:pt modelId="{38F6C40A-004F-4C10-B30F-109F4F455769}" type="pres">
      <dgm:prSet presAssocID="{63E3970C-09D7-460D-AE78-3DC88D401070}" presName="hierRoot2" presStyleCnt="0">
        <dgm:presLayoutVars>
          <dgm:hierBranch val="init"/>
        </dgm:presLayoutVars>
      </dgm:prSet>
      <dgm:spPr/>
    </dgm:pt>
    <dgm:pt modelId="{52089BFA-F4D5-4529-948E-0B60F976544C}" type="pres">
      <dgm:prSet presAssocID="{63E3970C-09D7-460D-AE78-3DC88D401070}" presName="rootComposite" presStyleCnt="0"/>
      <dgm:spPr/>
    </dgm:pt>
    <dgm:pt modelId="{BD26666B-417A-4A03-BBB4-FD95BD5DD831}" type="pres">
      <dgm:prSet presAssocID="{63E3970C-09D7-460D-AE78-3DC88D401070}" presName="rootText" presStyleLbl="node2" presStyleIdx="2" presStyleCnt="3" custScaleX="125429">
        <dgm:presLayoutVars>
          <dgm:chPref val="3"/>
        </dgm:presLayoutVars>
      </dgm:prSet>
      <dgm:spPr/>
      <dgm:t>
        <a:bodyPr/>
        <a:lstStyle/>
        <a:p>
          <a:endParaRPr lang="en-GB"/>
        </a:p>
      </dgm:t>
    </dgm:pt>
    <dgm:pt modelId="{235150E6-607B-42AB-AA6F-CD5ABB648564}" type="pres">
      <dgm:prSet presAssocID="{63E3970C-09D7-460D-AE78-3DC88D401070}" presName="rootConnector" presStyleLbl="node2" presStyleIdx="2" presStyleCnt="3"/>
      <dgm:spPr/>
      <dgm:t>
        <a:bodyPr/>
        <a:lstStyle/>
        <a:p>
          <a:endParaRPr lang="en-GB"/>
        </a:p>
      </dgm:t>
    </dgm:pt>
    <dgm:pt modelId="{6CB132C5-5F22-461C-8748-12BF0697DF02}" type="pres">
      <dgm:prSet presAssocID="{63E3970C-09D7-460D-AE78-3DC88D401070}" presName="hierChild4" presStyleCnt="0"/>
      <dgm:spPr/>
    </dgm:pt>
    <dgm:pt modelId="{463BE017-4615-4B23-812D-F4C5CE6F6A34}" type="pres">
      <dgm:prSet presAssocID="{63E3970C-09D7-460D-AE78-3DC88D401070}" presName="hierChild5" presStyleCnt="0"/>
      <dgm:spPr/>
    </dgm:pt>
    <dgm:pt modelId="{C824CA48-714B-4ED5-9726-1364ABD37C5A}" type="pres">
      <dgm:prSet presAssocID="{7DBF6403-E243-4879-83A7-288E5692B45C}" presName="hierChild3" presStyleCnt="0"/>
      <dgm:spPr/>
    </dgm:pt>
  </dgm:ptLst>
  <dgm:cxnLst>
    <dgm:cxn modelId="{B6E979FA-9A75-4839-95FA-EEF135610D41}" type="presOf" srcId="{7DBF6403-E243-4879-83A7-288E5692B45C}" destId="{FF4CF5D7-81E6-4B41-B87A-073156909A53}" srcOrd="0" destOrd="0" presId="urn:microsoft.com/office/officeart/2005/8/layout/orgChart1"/>
    <dgm:cxn modelId="{56515A9F-5351-451A-A2E9-2274B8E17728}" type="presOf" srcId="{3D5A6F8A-1160-49E0-8BC4-4AA6CA5B4653}" destId="{9A4A895A-EB90-49E0-9C5C-A5376CB55FAC}" srcOrd="0" destOrd="0" presId="urn:microsoft.com/office/officeart/2005/8/layout/orgChart1"/>
    <dgm:cxn modelId="{2311FBF5-BDA2-40C6-97BD-C80DFF9AFA03}" srcId="{7DBF6403-E243-4879-83A7-288E5692B45C}" destId="{63E3970C-09D7-460D-AE78-3DC88D401070}" srcOrd="2" destOrd="0" parTransId="{26B696AB-C325-4BB3-ABD3-0973F6416B4A}" sibTransId="{3EB7567F-558F-4F58-B182-CC630074FF54}"/>
    <dgm:cxn modelId="{BBF308F4-15B1-45D5-AF1F-068D6B4C214A}" type="presOf" srcId="{68C94456-DBFA-4D12-B6FC-290FB5A70C88}" destId="{BB02F2ED-7BA6-4A0C-868D-3580715F86C0}" srcOrd="1" destOrd="0" presId="urn:microsoft.com/office/officeart/2005/8/layout/orgChart1"/>
    <dgm:cxn modelId="{561CB1A3-D416-4895-BCB9-D0808638E693}" type="presOf" srcId="{77CC477E-DD84-4D38-A38C-DBFA1A00723A}" destId="{0E670708-BE01-483C-8F44-D27E7BBB341A}" srcOrd="1" destOrd="0" presId="urn:microsoft.com/office/officeart/2005/8/layout/orgChart1"/>
    <dgm:cxn modelId="{82641C9C-45FF-4BF1-BB48-D483DA3164F3}" srcId="{7DBF6403-E243-4879-83A7-288E5692B45C}" destId="{77CC477E-DD84-4D38-A38C-DBFA1A00723A}" srcOrd="1" destOrd="0" parTransId="{92CE65F3-0CB0-4E4D-968C-B2559611CB72}" sibTransId="{2CA0628B-23DA-40E1-94C8-4BC86621FB8B}"/>
    <dgm:cxn modelId="{AFB5CC72-A6CE-4D08-88C8-7862016FAF68}" type="presOf" srcId="{63E3970C-09D7-460D-AE78-3DC88D401070}" destId="{BD26666B-417A-4A03-BBB4-FD95BD5DD831}" srcOrd="0" destOrd="0" presId="urn:microsoft.com/office/officeart/2005/8/layout/orgChart1"/>
    <dgm:cxn modelId="{2BD092D4-E112-425A-B511-0CA5D7044DE7}" type="presOf" srcId="{51F21808-AC9C-41F6-BA0F-BCB23B0C9B24}" destId="{39B5A919-AD8C-4D1B-8FCA-44B692E49A43}" srcOrd="0" destOrd="0" presId="urn:microsoft.com/office/officeart/2005/8/layout/orgChart1"/>
    <dgm:cxn modelId="{CD4C67BE-264D-4CB0-8DE5-0DF61B2B686D}" type="presOf" srcId="{92CE65F3-0CB0-4E4D-968C-B2559611CB72}" destId="{B86ED410-6E65-4AED-A3F6-FA1720A988A8}" srcOrd="0" destOrd="0" presId="urn:microsoft.com/office/officeart/2005/8/layout/orgChart1"/>
    <dgm:cxn modelId="{2FAC0C7C-88E0-43FF-8272-2665BA47D171}" type="presOf" srcId="{77CC477E-DD84-4D38-A38C-DBFA1A00723A}" destId="{68AB928B-ACDF-41E3-AE82-BA19D636F66B}" srcOrd="0" destOrd="0" presId="urn:microsoft.com/office/officeart/2005/8/layout/orgChart1"/>
    <dgm:cxn modelId="{EC1FF3DD-4E7D-4A67-B85F-B6FAD5F18844}" srcId="{7DBF6403-E243-4879-83A7-288E5692B45C}" destId="{68C94456-DBFA-4D12-B6FC-290FB5A70C88}" srcOrd="0" destOrd="0" parTransId="{3D5A6F8A-1160-49E0-8BC4-4AA6CA5B4653}" sibTransId="{345E031B-0FCE-4E41-97B2-0299A826C682}"/>
    <dgm:cxn modelId="{69F73DE1-3AF7-4FFB-95A5-70573014F659}" type="presOf" srcId="{26B696AB-C325-4BB3-ABD3-0973F6416B4A}" destId="{68A296E3-607A-4E4C-8971-CB471A6319C5}" srcOrd="0" destOrd="0" presId="urn:microsoft.com/office/officeart/2005/8/layout/orgChart1"/>
    <dgm:cxn modelId="{C67CF1BD-3937-484C-BFC5-F3F2C657F885}" type="presOf" srcId="{63E3970C-09D7-460D-AE78-3DC88D401070}" destId="{235150E6-607B-42AB-AA6F-CD5ABB648564}" srcOrd="1" destOrd="0" presId="urn:microsoft.com/office/officeart/2005/8/layout/orgChart1"/>
    <dgm:cxn modelId="{87C868B7-EBA4-4F67-9891-0701E6B09C92}" srcId="{51F21808-AC9C-41F6-BA0F-BCB23B0C9B24}" destId="{7DBF6403-E243-4879-83A7-288E5692B45C}" srcOrd="0" destOrd="0" parTransId="{EFC5D0EF-9BF4-4F2C-A471-05194B3EB807}" sibTransId="{27994552-8B6C-4D48-A2BA-BF469B064544}"/>
    <dgm:cxn modelId="{01DF81BC-3F08-42EB-A581-19DCDC66B639}" type="presOf" srcId="{68C94456-DBFA-4D12-B6FC-290FB5A70C88}" destId="{C0C361B0-38D5-4B7F-ABC6-DF4D703C23AC}" srcOrd="0" destOrd="0" presId="urn:microsoft.com/office/officeart/2005/8/layout/orgChart1"/>
    <dgm:cxn modelId="{BE77BF04-6375-412C-8056-D3B2323E82A2}" type="presOf" srcId="{7DBF6403-E243-4879-83A7-288E5692B45C}" destId="{A52FADB0-165D-4FDA-9185-3CC203137AE8}" srcOrd="1" destOrd="0" presId="urn:microsoft.com/office/officeart/2005/8/layout/orgChart1"/>
    <dgm:cxn modelId="{AAA086F8-308F-472A-96CC-AE148EC6CC35}" type="presParOf" srcId="{39B5A919-AD8C-4D1B-8FCA-44B692E49A43}" destId="{36266107-62BD-42CD-B373-B55896A46AE3}" srcOrd="0" destOrd="0" presId="urn:microsoft.com/office/officeart/2005/8/layout/orgChart1"/>
    <dgm:cxn modelId="{3F83C295-ECE5-4DBA-A709-4B2CF0C61177}" type="presParOf" srcId="{36266107-62BD-42CD-B373-B55896A46AE3}" destId="{9974612F-363D-47C1-9524-1316E53B9B18}" srcOrd="0" destOrd="0" presId="urn:microsoft.com/office/officeart/2005/8/layout/orgChart1"/>
    <dgm:cxn modelId="{8EA68CA0-3CE0-46A7-A36E-9E9E24AD51EE}" type="presParOf" srcId="{9974612F-363D-47C1-9524-1316E53B9B18}" destId="{FF4CF5D7-81E6-4B41-B87A-073156909A53}" srcOrd="0" destOrd="0" presId="urn:microsoft.com/office/officeart/2005/8/layout/orgChart1"/>
    <dgm:cxn modelId="{4275A83A-BC82-4EB5-92C2-C32DAF29E7AD}" type="presParOf" srcId="{9974612F-363D-47C1-9524-1316E53B9B18}" destId="{A52FADB0-165D-4FDA-9185-3CC203137AE8}" srcOrd="1" destOrd="0" presId="urn:microsoft.com/office/officeart/2005/8/layout/orgChart1"/>
    <dgm:cxn modelId="{4FE59082-3097-417D-BC97-157423817644}" type="presParOf" srcId="{36266107-62BD-42CD-B373-B55896A46AE3}" destId="{73EECB23-80EC-4AA7-B63A-1C6E6D32A434}" srcOrd="1" destOrd="0" presId="urn:microsoft.com/office/officeart/2005/8/layout/orgChart1"/>
    <dgm:cxn modelId="{B6B1E2F7-C02A-460F-8EF4-EEA38A0AF9D1}" type="presParOf" srcId="{73EECB23-80EC-4AA7-B63A-1C6E6D32A434}" destId="{9A4A895A-EB90-49E0-9C5C-A5376CB55FAC}" srcOrd="0" destOrd="0" presId="urn:microsoft.com/office/officeart/2005/8/layout/orgChart1"/>
    <dgm:cxn modelId="{19386FA4-EF8D-45D0-954C-4C84EED3FB38}" type="presParOf" srcId="{73EECB23-80EC-4AA7-B63A-1C6E6D32A434}" destId="{704E3A2C-4142-4430-A042-49A8BBE4CD1F}" srcOrd="1" destOrd="0" presId="urn:microsoft.com/office/officeart/2005/8/layout/orgChart1"/>
    <dgm:cxn modelId="{101CC7BD-A9E7-42C2-B958-BEE63393A636}" type="presParOf" srcId="{704E3A2C-4142-4430-A042-49A8BBE4CD1F}" destId="{59A73ADD-BC9F-47E7-B241-2B80B05BD622}" srcOrd="0" destOrd="0" presId="urn:microsoft.com/office/officeart/2005/8/layout/orgChart1"/>
    <dgm:cxn modelId="{F5E6FC00-CEC2-4056-8A09-FA8B202E7EC0}" type="presParOf" srcId="{59A73ADD-BC9F-47E7-B241-2B80B05BD622}" destId="{C0C361B0-38D5-4B7F-ABC6-DF4D703C23AC}" srcOrd="0" destOrd="0" presId="urn:microsoft.com/office/officeart/2005/8/layout/orgChart1"/>
    <dgm:cxn modelId="{91048682-6A5B-4501-9499-8DB9A088756C}" type="presParOf" srcId="{59A73ADD-BC9F-47E7-B241-2B80B05BD622}" destId="{BB02F2ED-7BA6-4A0C-868D-3580715F86C0}" srcOrd="1" destOrd="0" presId="urn:microsoft.com/office/officeart/2005/8/layout/orgChart1"/>
    <dgm:cxn modelId="{D1E3534D-C7E9-4A6E-92B9-A26FA0FA26A4}" type="presParOf" srcId="{704E3A2C-4142-4430-A042-49A8BBE4CD1F}" destId="{92329E40-29B3-4F22-8DC8-FCD332D10F4E}" srcOrd="1" destOrd="0" presId="urn:microsoft.com/office/officeart/2005/8/layout/orgChart1"/>
    <dgm:cxn modelId="{B5EAADD0-C559-4057-AEEE-702619539BF2}" type="presParOf" srcId="{704E3A2C-4142-4430-A042-49A8BBE4CD1F}" destId="{6C3A58D0-811B-48E0-AD41-0628B3F79748}" srcOrd="2" destOrd="0" presId="urn:microsoft.com/office/officeart/2005/8/layout/orgChart1"/>
    <dgm:cxn modelId="{3074D8F6-6AFD-46B5-B19C-50A51D226B1C}" type="presParOf" srcId="{73EECB23-80EC-4AA7-B63A-1C6E6D32A434}" destId="{B86ED410-6E65-4AED-A3F6-FA1720A988A8}" srcOrd="2" destOrd="0" presId="urn:microsoft.com/office/officeart/2005/8/layout/orgChart1"/>
    <dgm:cxn modelId="{8025FA52-A838-4658-966B-A7B7C2D14B81}" type="presParOf" srcId="{73EECB23-80EC-4AA7-B63A-1C6E6D32A434}" destId="{CC3C1B45-5B71-4124-B0AB-EAB54CDE3983}" srcOrd="3" destOrd="0" presId="urn:microsoft.com/office/officeart/2005/8/layout/orgChart1"/>
    <dgm:cxn modelId="{ECEB536B-71BA-466C-B663-C9223125A263}" type="presParOf" srcId="{CC3C1B45-5B71-4124-B0AB-EAB54CDE3983}" destId="{2D783B98-D2E7-4F76-BCC0-6ABDC268C1BD}" srcOrd="0" destOrd="0" presId="urn:microsoft.com/office/officeart/2005/8/layout/orgChart1"/>
    <dgm:cxn modelId="{D46DE356-1ED5-491D-BC9C-D3CD9DD45985}" type="presParOf" srcId="{2D783B98-D2E7-4F76-BCC0-6ABDC268C1BD}" destId="{68AB928B-ACDF-41E3-AE82-BA19D636F66B}" srcOrd="0" destOrd="0" presId="urn:microsoft.com/office/officeart/2005/8/layout/orgChart1"/>
    <dgm:cxn modelId="{21BCB05D-59CA-49E7-AB63-23F3B9EA02A6}" type="presParOf" srcId="{2D783B98-D2E7-4F76-BCC0-6ABDC268C1BD}" destId="{0E670708-BE01-483C-8F44-D27E7BBB341A}" srcOrd="1" destOrd="0" presId="urn:microsoft.com/office/officeart/2005/8/layout/orgChart1"/>
    <dgm:cxn modelId="{DBAEB7EE-5122-41A7-8760-CB002C636E0A}" type="presParOf" srcId="{CC3C1B45-5B71-4124-B0AB-EAB54CDE3983}" destId="{8E621102-A7BF-4080-8942-A09E8CC10050}" srcOrd="1" destOrd="0" presId="urn:microsoft.com/office/officeart/2005/8/layout/orgChart1"/>
    <dgm:cxn modelId="{7B3F1612-9E8A-43F5-8649-A93CE2004F1A}" type="presParOf" srcId="{CC3C1B45-5B71-4124-B0AB-EAB54CDE3983}" destId="{A50DF442-BCDE-4BE3-B569-ACD6962C5E28}" srcOrd="2" destOrd="0" presId="urn:microsoft.com/office/officeart/2005/8/layout/orgChart1"/>
    <dgm:cxn modelId="{BC8DA156-9626-4B90-A7BA-D52CF0A50DE6}" type="presParOf" srcId="{73EECB23-80EC-4AA7-B63A-1C6E6D32A434}" destId="{68A296E3-607A-4E4C-8971-CB471A6319C5}" srcOrd="4" destOrd="0" presId="urn:microsoft.com/office/officeart/2005/8/layout/orgChart1"/>
    <dgm:cxn modelId="{7CE5BA8A-740D-43C7-8623-9F4E2D56732E}" type="presParOf" srcId="{73EECB23-80EC-4AA7-B63A-1C6E6D32A434}" destId="{38F6C40A-004F-4C10-B30F-109F4F455769}" srcOrd="5" destOrd="0" presId="urn:microsoft.com/office/officeart/2005/8/layout/orgChart1"/>
    <dgm:cxn modelId="{08F1ED79-76B4-44D1-8214-5EE31C692AB4}" type="presParOf" srcId="{38F6C40A-004F-4C10-B30F-109F4F455769}" destId="{52089BFA-F4D5-4529-948E-0B60F976544C}" srcOrd="0" destOrd="0" presId="urn:microsoft.com/office/officeart/2005/8/layout/orgChart1"/>
    <dgm:cxn modelId="{99139AA0-73CE-41C9-BCE5-AA611681F524}" type="presParOf" srcId="{52089BFA-F4D5-4529-948E-0B60F976544C}" destId="{BD26666B-417A-4A03-BBB4-FD95BD5DD831}" srcOrd="0" destOrd="0" presId="urn:microsoft.com/office/officeart/2005/8/layout/orgChart1"/>
    <dgm:cxn modelId="{26B49676-D0CB-413C-8022-C72A8157BF9F}" type="presParOf" srcId="{52089BFA-F4D5-4529-948E-0B60F976544C}" destId="{235150E6-607B-42AB-AA6F-CD5ABB648564}" srcOrd="1" destOrd="0" presId="urn:microsoft.com/office/officeart/2005/8/layout/orgChart1"/>
    <dgm:cxn modelId="{71BF2E8F-434F-4D21-970B-7E419E02E8E6}" type="presParOf" srcId="{38F6C40A-004F-4C10-B30F-109F4F455769}" destId="{6CB132C5-5F22-461C-8748-12BF0697DF02}" srcOrd="1" destOrd="0" presId="urn:microsoft.com/office/officeart/2005/8/layout/orgChart1"/>
    <dgm:cxn modelId="{7C09898C-8970-4533-B559-937D2E682970}" type="presParOf" srcId="{38F6C40A-004F-4C10-B30F-109F4F455769}" destId="{463BE017-4615-4B23-812D-F4C5CE6F6A34}" srcOrd="2" destOrd="0" presId="urn:microsoft.com/office/officeart/2005/8/layout/orgChart1"/>
    <dgm:cxn modelId="{9EF5D9F4-815A-4699-904C-6380FCAA1905}" type="presParOf" srcId="{36266107-62BD-42CD-B373-B55896A46AE3}" destId="{C824CA48-714B-4ED5-9726-1364ABD37C5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96E3-607A-4E4C-8971-CB471A6319C5}">
      <dsp:nvSpPr>
        <dsp:cNvPr id="0" name=""/>
        <dsp:cNvSpPr/>
      </dsp:nvSpPr>
      <dsp:spPr>
        <a:xfrm>
          <a:off x="4320480" y="952216"/>
          <a:ext cx="2787894" cy="399823"/>
        </a:xfrm>
        <a:custGeom>
          <a:avLst/>
          <a:gdLst/>
          <a:ahLst/>
          <a:cxnLst/>
          <a:rect l="0" t="0" r="0" b="0"/>
          <a:pathLst>
            <a:path>
              <a:moveTo>
                <a:pt x="0" y="0"/>
              </a:moveTo>
              <a:lnTo>
                <a:pt x="0" y="199911"/>
              </a:lnTo>
              <a:lnTo>
                <a:pt x="2787894" y="199911"/>
              </a:lnTo>
              <a:lnTo>
                <a:pt x="2787894" y="3998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ED410-6E65-4AED-A3F6-FA1720A988A8}">
      <dsp:nvSpPr>
        <dsp:cNvPr id="0" name=""/>
        <dsp:cNvSpPr/>
      </dsp:nvSpPr>
      <dsp:spPr>
        <a:xfrm>
          <a:off x="4274760" y="952216"/>
          <a:ext cx="91440" cy="399823"/>
        </a:xfrm>
        <a:custGeom>
          <a:avLst/>
          <a:gdLst/>
          <a:ahLst/>
          <a:cxnLst/>
          <a:rect l="0" t="0" r="0" b="0"/>
          <a:pathLst>
            <a:path>
              <a:moveTo>
                <a:pt x="45720" y="0"/>
              </a:moveTo>
              <a:lnTo>
                <a:pt x="45720" y="3998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A895A-EB90-49E0-9C5C-A5376CB55FAC}">
      <dsp:nvSpPr>
        <dsp:cNvPr id="0" name=""/>
        <dsp:cNvSpPr/>
      </dsp:nvSpPr>
      <dsp:spPr>
        <a:xfrm>
          <a:off x="1532585" y="952216"/>
          <a:ext cx="2787894" cy="399823"/>
        </a:xfrm>
        <a:custGeom>
          <a:avLst/>
          <a:gdLst/>
          <a:ahLst/>
          <a:cxnLst/>
          <a:rect l="0" t="0" r="0" b="0"/>
          <a:pathLst>
            <a:path>
              <a:moveTo>
                <a:pt x="2787894" y="0"/>
              </a:moveTo>
              <a:lnTo>
                <a:pt x="2787894" y="199911"/>
              </a:lnTo>
              <a:lnTo>
                <a:pt x="0" y="199911"/>
              </a:lnTo>
              <a:lnTo>
                <a:pt x="0" y="3998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CF5D7-81E6-4B41-B87A-073156909A53}">
      <dsp:nvSpPr>
        <dsp:cNvPr id="0" name=""/>
        <dsp:cNvSpPr/>
      </dsp:nvSpPr>
      <dsp:spPr>
        <a:xfrm>
          <a:off x="2088235" y="254"/>
          <a:ext cx="4464488" cy="95196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fr-BE" sz="1600" b="1" kern="1200" baseline="0" dirty="0" smtClean="0">
              <a:solidFill>
                <a:schemeClr val="tx1"/>
              </a:solidFill>
            </a:rPr>
            <a:t>Chair: J. Jones (UK Met Office)</a:t>
          </a:r>
        </a:p>
        <a:p>
          <a:pPr lvl="0" algn="ctr" defTabSz="711200">
            <a:lnSpc>
              <a:spcPct val="90000"/>
            </a:lnSpc>
            <a:spcBef>
              <a:spcPct val="0"/>
            </a:spcBef>
            <a:spcAft>
              <a:spcPts val="0"/>
            </a:spcAft>
          </a:pPr>
          <a:r>
            <a:rPr lang="fr-BE" sz="1600" b="1" kern="1200" baseline="0" dirty="0" smtClean="0">
              <a:solidFill>
                <a:schemeClr val="tx1"/>
              </a:solidFill>
            </a:rPr>
            <a:t/>
          </a:r>
          <a:br>
            <a:rPr lang="fr-BE" sz="1600" b="1" kern="1200" baseline="0" dirty="0" smtClean="0">
              <a:solidFill>
                <a:schemeClr val="tx1"/>
              </a:solidFill>
            </a:rPr>
          </a:br>
          <a:r>
            <a:rPr lang="fr-BE" sz="1600" b="1" kern="1200" baseline="0" dirty="0" smtClean="0">
              <a:solidFill>
                <a:schemeClr val="tx1"/>
              </a:solidFill>
            </a:rPr>
            <a:t>Vice-chair: G. Guerova (</a:t>
          </a:r>
          <a:r>
            <a:rPr lang="fr-BE" sz="1600" b="1" kern="1200" baseline="0" dirty="0" err="1" smtClean="0">
              <a:solidFill>
                <a:schemeClr val="tx1"/>
              </a:solidFill>
            </a:rPr>
            <a:t>Univ</a:t>
          </a:r>
          <a:r>
            <a:rPr lang="fr-BE" sz="1600" b="1" kern="1200" baseline="0" dirty="0" smtClean="0">
              <a:solidFill>
                <a:schemeClr val="tx1"/>
              </a:solidFill>
            </a:rPr>
            <a:t>. of Sophia)</a:t>
          </a:r>
          <a:endParaRPr lang="en-GB" sz="1600" b="1" kern="1200" baseline="0" dirty="0">
            <a:solidFill>
              <a:schemeClr val="tx1"/>
            </a:solidFill>
          </a:endParaRPr>
        </a:p>
      </dsp:txBody>
      <dsp:txXfrm>
        <a:off x="2088235" y="254"/>
        <a:ext cx="4464488" cy="951961"/>
      </dsp:txXfrm>
    </dsp:sp>
    <dsp:sp modelId="{C0C361B0-38D5-4B7F-ABC6-DF4D703C23AC}">
      <dsp:nvSpPr>
        <dsp:cNvPr id="0" name=""/>
        <dsp:cNvSpPr/>
      </dsp:nvSpPr>
      <dsp:spPr>
        <a:xfrm>
          <a:off x="338549" y="1352039"/>
          <a:ext cx="2388070" cy="95196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solidFill>
                <a:schemeClr val="tx1"/>
              </a:solidFill>
            </a:rPr>
            <a:t>WG1 - Advanced GNSS </a:t>
          </a:r>
          <a:r>
            <a:rPr lang="fr-BE" sz="1400" b="1" kern="1200" dirty="0" err="1" smtClean="0">
              <a:solidFill>
                <a:schemeClr val="tx1"/>
              </a:solidFill>
            </a:rPr>
            <a:t>Processing</a:t>
          </a:r>
          <a:r>
            <a:rPr lang="fr-BE" sz="1400" b="1" kern="1200" dirty="0" smtClean="0">
              <a:solidFill>
                <a:schemeClr val="tx1"/>
              </a:solidFill>
            </a:rPr>
            <a:t> Techniques</a:t>
          </a:r>
        </a:p>
        <a:p>
          <a:pPr lvl="0" algn="ctr" defTabSz="622300">
            <a:lnSpc>
              <a:spcPct val="90000"/>
            </a:lnSpc>
            <a:spcBef>
              <a:spcPct val="0"/>
            </a:spcBef>
            <a:spcAft>
              <a:spcPct val="35000"/>
            </a:spcAft>
          </a:pPr>
          <a:r>
            <a:rPr lang="fr-BE" sz="1050" b="1" i="1" kern="1200" dirty="0" smtClean="0">
              <a:solidFill>
                <a:schemeClr val="tx1">
                  <a:lumMod val="65000"/>
                  <a:lumOff val="35000"/>
                </a:schemeClr>
              </a:solidFill>
            </a:rPr>
            <a:t>Chair: J. Dousa (GOPE)</a:t>
          </a:r>
          <a:br>
            <a:rPr lang="fr-BE" sz="1050" b="1" i="1" kern="1200" dirty="0" smtClean="0">
              <a:solidFill>
                <a:schemeClr val="tx1">
                  <a:lumMod val="65000"/>
                  <a:lumOff val="35000"/>
                </a:schemeClr>
              </a:solidFill>
            </a:rPr>
          </a:br>
          <a:r>
            <a:rPr lang="fr-BE" sz="1050" b="1" i="1" kern="1200" dirty="0" smtClean="0">
              <a:solidFill>
                <a:schemeClr val="tx1">
                  <a:lumMod val="65000"/>
                  <a:lumOff val="35000"/>
                </a:schemeClr>
              </a:solidFill>
            </a:rPr>
            <a:t>Co-chair: G. Dick (GFZ)</a:t>
          </a:r>
          <a:endParaRPr lang="en-GB" sz="1050" b="1" i="1" kern="1200" dirty="0">
            <a:solidFill>
              <a:schemeClr val="tx1">
                <a:lumMod val="65000"/>
                <a:lumOff val="35000"/>
              </a:schemeClr>
            </a:solidFill>
          </a:endParaRPr>
        </a:p>
      </dsp:txBody>
      <dsp:txXfrm>
        <a:off x="338549" y="1352039"/>
        <a:ext cx="2388070" cy="951961"/>
      </dsp:txXfrm>
    </dsp:sp>
    <dsp:sp modelId="{68AB928B-ACDF-41E3-AE82-BA19D636F66B}">
      <dsp:nvSpPr>
        <dsp:cNvPr id="0" name=""/>
        <dsp:cNvSpPr/>
      </dsp:nvSpPr>
      <dsp:spPr>
        <a:xfrm>
          <a:off x="3126444" y="1352039"/>
          <a:ext cx="2388070" cy="95196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solidFill>
                <a:schemeClr val="tx1"/>
              </a:solidFill>
            </a:rPr>
            <a:t>WG2 - GNSS for </a:t>
          </a:r>
          <a:r>
            <a:rPr lang="fr-BE" sz="1400" b="1" kern="1200" dirty="0" err="1" smtClean="0">
              <a:solidFill>
                <a:schemeClr val="tx1"/>
              </a:solidFill>
            </a:rPr>
            <a:t>Severe</a:t>
          </a:r>
          <a:r>
            <a:rPr lang="fr-BE" sz="1400" b="1" kern="1200" dirty="0" smtClean="0">
              <a:solidFill>
                <a:schemeClr val="tx1"/>
              </a:solidFill>
            </a:rPr>
            <a:t> </a:t>
          </a:r>
          <a:r>
            <a:rPr lang="fr-BE" sz="1400" b="1" kern="1200" dirty="0" err="1" smtClean="0">
              <a:solidFill>
                <a:schemeClr val="tx1"/>
              </a:solidFill>
            </a:rPr>
            <a:t>Weather</a:t>
          </a:r>
          <a:r>
            <a:rPr lang="fr-BE" sz="1400" b="1" kern="1200" dirty="0" smtClean="0">
              <a:solidFill>
                <a:schemeClr val="tx1"/>
              </a:solidFill>
            </a:rPr>
            <a:t> Monitoring</a:t>
          </a:r>
        </a:p>
        <a:p>
          <a:pPr lvl="0" algn="ctr" defTabSz="622300">
            <a:lnSpc>
              <a:spcPct val="90000"/>
            </a:lnSpc>
            <a:spcBef>
              <a:spcPct val="0"/>
            </a:spcBef>
            <a:spcAft>
              <a:spcPct val="35000"/>
            </a:spcAft>
          </a:pPr>
          <a:r>
            <a:rPr lang="fr-BE" sz="1050" b="1" i="1" kern="1200" dirty="0" smtClean="0">
              <a:solidFill>
                <a:schemeClr val="tx1">
                  <a:lumMod val="65000"/>
                  <a:lumOff val="35000"/>
                </a:schemeClr>
              </a:solidFill>
            </a:rPr>
            <a:t>Chair: S. de Haan (KNMI)</a:t>
          </a:r>
          <a:br>
            <a:rPr lang="fr-BE" sz="1050" b="1" i="1" kern="1200" dirty="0" smtClean="0">
              <a:solidFill>
                <a:schemeClr val="tx1">
                  <a:lumMod val="65000"/>
                  <a:lumOff val="35000"/>
                </a:schemeClr>
              </a:solidFill>
            </a:rPr>
          </a:br>
          <a:r>
            <a:rPr lang="fr-BE" sz="1050" b="1" i="1" kern="1200" dirty="0" smtClean="0">
              <a:solidFill>
                <a:schemeClr val="tx1">
                  <a:lumMod val="65000"/>
                  <a:lumOff val="35000"/>
                </a:schemeClr>
              </a:solidFill>
            </a:rPr>
            <a:t>Co-chair: E. Pottiaux (ROB)</a:t>
          </a:r>
          <a:endParaRPr lang="en-GB" sz="1200" b="1" kern="1200" dirty="0">
            <a:solidFill>
              <a:schemeClr val="tx1">
                <a:lumMod val="65000"/>
                <a:lumOff val="35000"/>
              </a:schemeClr>
            </a:solidFill>
          </a:endParaRPr>
        </a:p>
      </dsp:txBody>
      <dsp:txXfrm>
        <a:off x="3126444" y="1352039"/>
        <a:ext cx="2388070" cy="951961"/>
      </dsp:txXfrm>
    </dsp:sp>
    <dsp:sp modelId="{BD26666B-417A-4A03-BBB4-FD95BD5DD831}">
      <dsp:nvSpPr>
        <dsp:cNvPr id="0" name=""/>
        <dsp:cNvSpPr/>
      </dsp:nvSpPr>
      <dsp:spPr>
        <a:xfrm>
          <a:off x="5914339" y="1352039"/>
          <a:ext cx="2388070" cy="95196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baseline="0" dirty="0" smtClean="0">
              <a:solidFill>
                <a:schemeClr val="tx1"/>
              </a:solidFill>
            </a:rPr>
            <a:t>WG3 - GNSS for </a:t>
          </a:r>
          <a:r>
            <a:rPr lang="fr-BE" sz="1400" b="1" kern="1200" baseline="0" dirty="0" err="1" smtClean="0">
              <a:solidFill>
                <a:schemeClr val="tx1"/>
              </a:solidFill>
            </a:rPr>
            <a:t>Climate</a:t>
          </a:r>
          <a:r>
            <a:rPr lang="fr-BE" sz="1400" b="1" kern="1200" baseline="0" dirty="0" smtClean="0">
              <a:solidFill>
                <a:schemeClr val="tx1"/>
              </a:solidFill>
            </a:rPr>
            <a:t> Monitoring</a:t>
          </a:r>
        </a:p>
        <a:p>
          <a:pPr lvl="0" algn="ctr" defTabSz="622300">
            <a:lnSpc>
              <a:spcPct val="90000"/>
            </a:lnSpc>
            <a:spcBef>
              <a:spcPct val="0"/>
            </a:spcBef>
            <a:spcAft>
              <a:spcPct val="35000"/>
            </a:spcAft>
          </a:pPr>
          <a:r>
            <a:rPr lang="fr-BE" sz="1050" b="1" i="1" kern="1200" baseline="0" dirty="0" smtClean="0">
              <a:solidFill>
                <a:schemeClr val="tx1">
                  <a:lumMod val="65000"/>
                  <a:lumOff val="35000"/>
                </a:schemeClr>
              </a:solidFill>
            </a:rPr>
            <a:t>Chair: O. Bock (IGN)</a:t>
          </a:r>
          <a:br>
            <a:rPr lang="fr-BE" sz="1050" b="1" i="1" kern="1200" baseline="0" dirty="0" smtClean="0">
              <a:solidFill>
                <a:schemeClr val="tx1">
                  <a:lumMod val="65000"/>
                  <a:lumOff val="35000"/>
                </a:schemeClr>
              </a:solidFill>
            </a:rPr>
          </a:br>
          <a:r>
            <a:rPr lang="fr-BE" sz="1050" b="1" i="1" kern="1200" baseline="0" dirty="0" smtClean="0">
              <a:solidFill>
                <a:schemeClr val="tx1">
                  <a:lumMod val="65000"/>
                  <a:lumOff val="35000"/>
                </a:schemeClr>
              </a:solidFill>
            </a:rPr>
            <a:t>Co-chair: R. Pacione (e-</a:t>
          </a:r>
          <a:r>
            <a:rPr lang="fr-BE" sz="1050" b="1" i="1" kern="1200" baseline="0" dirty="0" err="1" smtClean="0">
              <a:solidFill>
                <a:schemeClr val="tx1">
                  <a:lumMod val="65000"/>
                  <a:lumOff val="35000"/>
                </a:schemeClr>
              </a:solidFill>
            </a:rPr>
            <a:t>geos</a:t>
          </a:r>
          <a:r>
            <a:rPr lang="fr-BE" sz="1050" b="1" i="1" kern="1200" baseline="0" dirty="0" smtClean="0">
              <a:solidFill>
                <a:schemeClr val="tx1">
                  <a:lumMod val="65000"/>
                  <a:lumOff val="35000"/>
                </a:schemeClr>
              </a:solidFill>
            </a:rPr>
            <a:t>)</a:t>
          </a:r>
          <a:endParaRPr lang="en-GB" sz="1400" b="1" kern="1200" baseline="0" dirty="0">
            <a:solidFill>
              <a:schemeClr val="tx1">
                <a:lumMod val="65000"/>
                <a:lumOff val="35000"/>
              </a:schemeClr>
            </a:solidFill>
          </a:endParaRPr>
        </a:p>
      </dsp:txBody>
      <dsp:txXfrm>
        <a:off x="5914339" y="1352039"/>
        <a:ext cx="2388070" cy="9519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algn="l" defTabSz="903288">
              <a:defRPr sz="1200" b="0">
                <a:solidFill>
                  <a:schemeClr val="tx1"/>
                </a:solidFill>
                <a:effectLst/>
              </a:defRPr>
            </a:lvl1pPr>
          </a:lstStyle>
          <a:p>
            <a:endParaRPr lang="en-GB"/>
          </a:p>
        </p:txBody>
      </p:sp>
      <p:sp>
        <p:nvSpPr>
          <p:cNvPr id="325635"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defTabSz="903288">
              <a:defRPr sz="1200" b="0">
                <a:solidFill>
                  <a:schemeClr val="tx1"/>
                </a:solidFill>
                <a:effectLst/>
              </a:defRPr>
            </a:lvl1pPr>
          </a:lstStyle>
          <a:p>
            <a:endParaRPr lang="en-GB"/>
          </a:p>
        </p:txBody>
      </p:sp>
      <p:sp>
        <p:nvSpPr>
          <p:cNvPr id="325636"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algn="l" defTabSz="903288">
              <a:defRPr sz="1200" b="0">
                <a:solidFill>
                  <a:schemeClr val="tx1"/>
                </a:solidFill>
                <a:effectLst/>
              </a:defRPr>
            </a:lvl1pPr>
          </a:lstStyle>
          <a:p>
            <a:endParaRPr lang="en-GB"/>
          </a:p>
        </p:txBody>
      </p:sp>
      <p:sp>
        <p:nvSpPr>
          <p:cNvPr id="325637"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defTabSz="903288">
              <a:defRPr sz="1200" b="0">
                <a:solidFill>
                  <a:schemeClr val="tx1"/>
                </a:solidFill>
                <a:effectLst/>
              </a:defRPr>
            </a:lvl1pPr>
          </a:lstStyle>
          <a:p>
            <a:fld id="{687C2F94-0208-4FD7-9C83-CBE0E604D0AE}" type="slidenum">
              <a:rPr lang="en-GB"/>
              <a:pPr/>
              <a:t>‹#›</a:t>
            </a:fld>
            <a:endParaRPr lang="en-GB"/>
          </a:p>
        </p:txBody>
      </p:sp>
    </p:spTree>
    <p:extLst>
      <p:ext uri="{BB962C8B-B14F-4D97-AF65-F5344CB8AC3E}">
        <p14:creationId xmlns:p14="http://schemas.microsoft.com/office/powerpoint/2010/main" val="4266450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algn="l" defTabSz="903288">
              <a:defRPr sz="1200" b="0">
                <a:solidFill>
                  <a:schemeClr val="tx1"/>
                </a:solidFill>
                <a:effectLst/>
              </a:defRPr>
            </a:lvl1pPr>
          </a:lstStyle>
          <a:p>
            <a:endParaRPr lang="en-GB"/>
          </a:p>
        </p:txBody>
      </p:sp>
      <p:sp>
        <p:nvSpPr>
          <p:cNvPr id="32771"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defTabSz="903288">
              <a:defRPr sz="1200" b="0">
                <a:solidFill>
                  <a:schemeClr val="tx1"/>
                </a:solidFill>
                <a:effectLst/>
              </a:defRPr>
            </a:lvl1pPr>
          </a:lstStyle>
          <a:p>
            <a:endParaRPr lang="en-GB"/>
          </a:p>
        </p:txBody>
      </p:sp>
      <p:sp>
        <p:nvSpPr>
          <p:cNvPr id="32772"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1038" y="4714875"/>
            <a:ext cx="54356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algn="l" defTabSz="903288">
              <a:defRPr sz="1200" b="0">
                <a:solidFill>
                  <a:schemeClr val="tx1"/>
                </a:solidFill>
                <a:effectLst/>
              </a:defRPr>
            </a:lvl1pPr>
          </a:lstStyle>
          <a:p>
            <a:endParaRPr lang="en-GB"/>
          </a:p>
        </p:txBody>
      </p:sp>
      <p:sp>
        <p:nvSpPr>
          <p:cNvPr id="32775"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defTabSz="903288">
              <a:defRPr sz="1200" b="0">
                <a:solidFill>
                  <a:schemeClr val="tx1"/>
                </a:solidFill>
                <a:effectLst/>
              </a:defRPr>
            </a:lvl1pPr>
          </a:lstStyle>
          <a:p>
            <a:fld id="{BB93ACB1-5CCF-45D7-B2BF-6CCE6F86CDE6}" type="slidenum">
              <a:rPr lang="en-GB"/>
              <a:pPr/>
              <a:t>‹#›</a:t>
            </a:fld>
            <a:endParaRPr lang="en-GB"/>
          </a:p>
        </p:txBody>
      </p:sp>
    </p:spTree>
    <p:extLst>
      <p:ext uri="{BB962C8B-B14F-4D97-AF65-F5344CB8AC3E}">
        <p14:creationId xmlns:p14="http://schemas.microsoft.com/office/powerpoint/2010/main" val="1917545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Structure of Action and</a:t>
            </a:r>
            <a:r>
              <a:rPr lang="en-GB" baseline="0" dirty="0" smtClean="0"/>
              <a:t> organisation then </a:t>
            </a:r>
            <a:r>
              <a:rPr lang="en-GB" dirty="0" smtClean="0"/>
              <a:t>Scientific findings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terms of the scientific results, too much to list here,</a:t>
            </a:r>
            <a:r>
              <a:rPr lang="en-GB" baseline="0" dirty="0" smtClean="0"/>
              <a:t> just some highlights………..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RT solutions noisier (higher RMS) – to be expected, but no inherent bias</a:t>
            </a:r>
          </a:p>
          <a:p>
            <a:r>
              <a:rPr lang="en-GB" dirty="0" smtClean="0"/>
              <a:t>Adaptation</a:t>
            </a:r>
            <a:r>
              <a:rPr lang="en-GB" baseline="0" dirty="0" smtClean="0"/>
              <a:t> of NWP schemes to compensate</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Increase in Poland, Greece, Iceland, Latvia, Lithuania, Slovakia and also Italy. But also increase in density in Spain, France and Nordic countries. Not all down to COST Action, but some e.g. STSMs to establish new ACs in Greece and Iceland for</a:t>
            </a:r>
            <a:r>
              <a:rPr lang="en-GB" baseline="0" dirty="0" smtClean="0"/>
              <a:t> example</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Grey areas are </a:t>
            </a:r>
            <a:r>
              <a:rPr lang="en-GB" sz="1200" kern="1200" dirty="0" smtClean="0">
                <a:solidFill>
                  <a:schemeClr val="tx1"/>
                </a:solidFill>
                <a:effectLst/>
                <a:latin typeface="Arial" charset="0"/>
                <a:ea typeface="+mn-ea"/>
                <a:cs typeface="+mn-cs"/>
              </a:rPr>
              <a:t>statistically significant with 90% confidence level</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17</a:t>
            </a:fld>
            <a:endParaRPr lang="en-GB"/>
          </a:p>
        </p:txBody>
      </p:sp>
    </p:spTree>
    <p:extLst>
      <p:ext uri="{BB962C8B-B14F-4D97-AF65-F5344CB8AC3E}">
        <p14:creationId xmlns:p14="http://schemas.microsoft.com/office/powerpoint/2010/main" val="125419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 jump in 2001 is due to simultaneous antenna AND receiver change.</a:t>
            </a:r>
          </a:p>
          <a:p>
            <a:r>
              <a:rPr lang="en-GB" dirty="0" smtClean="0"/>
              <a:t>Quite a noisy station prior to ~2001 (high residuals – typically &lt;20mm in the vertical)</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18</a:t>
            </a:fld>
            <a:endParaRPr lang="en-GB"/>
          </a:p>
        </p:txBody>
      </p:sp>
    </p:spTree>
    <p:extLst>
      <p:ext uri="{BB962C8B-B14F-4D97-AF65-F5344CB8AC3E}">
        <p14:creationId xmlns:p14="http://schemas.microsoft.com/office/powerpoint/2010/main" val="201551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19</a:t>
            </a:fld>
            <a:endParaRPr lang="en-GB"/>
          </a:p>
        </p:txBody>
      </p:sp>
    </p:spTree>
    <p:extLst>
      <p:ext uri="{BB962C8B-B14F-4D97-AF65-F5344CB8AC3E}">
        <p14:creationId xmlns:p14="http://schemas.microsoft.com/office/powerpoint/2010/main" val="345552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22</a:t>
            </a:fld>
            <a:endParaRPr lang="en-GB"/>
          </a:p>
        </p:txBody>
      </p:sp>
    </p:spTree>
    <p:extLst>
      <p:ext uri="{BB962C8B-B14F-4D97-AF65-F5344CB8AC3E}">
        <p14:creationId xmlns:p14="http://schemas.microsoft.com/office/powerpoint/2010/main" val="182868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Presentations - Lots of engagement</a:t>
            </a:r>
            <a:r>
              <a:rPr lang="en-GB" baseline="0" dirty="0" smtClean="0"/>
              <a:t> with wider geodetic and meteorological communities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3</a:t>
            </a:fld>
            <a:endParaRPr lang="en-GB"/>
          </a:p>
        </p:txBody>
      </p:sp>
    </p:spTree>
    <p:extLst>
      <p:ext uri="{BB962C8B-B14F-4D97-AF65-F5344CB8AC3E}">
        <p14:creationId xmlns:p14="http://schemas.microsoft.com/office/powerpoint/2010/main" val="16260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4</a:t>
            </a:fld>
            <a:endParaRPr lang="en-GB"/>
          </a:p>
        </p:txBody>
      </p:sp>
    </p:spTree>
    <p:extLst>
      <p:ext uri="{BB962C8B-B14F-4D97-AF65-F5344CB8AC3E}">
        <p14:creationId xmlns:p14="http://schemas.microsoft.com/office/powerpoint/2010/main" val="97853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5</a:t>
            </a:fld>
            <a:endParaRPr lang="en-GB"/>
          </a:p>
        </p:txBody>
      </p:sp>
    </p:spTree>
    <p:extLst>
      <p:ext uri="{BB962C8B-B14F-4D97-AF65-F5344CB8AC3E}">
        <p14:creationId xmlns:p14="http://schemas.microsoft.com/office/powerpoint/2010/main" val="82142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COST Actions </a:t>
            </a:r>
            <a:r>
              <a:rPr lang="en-GB" sz="1200" u="sng" dirty="0" smtClean="0"/>
              <a:t>do not </a:t>
            </a:r>
            <a:r>
              <a:rPr lang="en-GB" sz="1200" dirty="0" smtClean="0"/>
              <a:t>fund actual research</a:t>
            </a:r>
          </a:p>
          <a:p>
            <a:r>
              <a:rPr lang="en-GB" sz="1200" dirty="0" smtClean="0"/>
              <a:t>COST Actions </a:t>
            </a:r>
            <a:r>
              <a:rPr lang="en-GB" sz="1200" u="sng" dirty="0" smtClean="0"/>
              <a:t>do</a:t>
            </a:r>
            <a:r>
              <a:rPr lang="en-GB" sz="1200" dirty="0" smtClean="0"/>
              <a:t> fund meetings, workshops, training schools, STSMs and dissemination</a:t>
            </a:r>
          </a:p>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8</a:t>
            </a:fld>
            <a:endParaRPr lang="en-GB"/>
          </a:p>
        </p:txBody>
      </p:sp>
    </p:spTree>
    <p:extLst>
      <p:ext uri="{BB962C8B-B14F-4D97-AF65-F5344CB8AC3E}">
        <p14:creationId xmlns:p14="http://schemas.microsoft.com/office/powerpoint/2010/main" val="333507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 did we achieve the objectives? - 17 meetings and </a:t>
            </a:r>
            <a:r>
              <a:rPr lang="en-GB" baseline="0" dirty="0" smtClean="0"/>
              <a:t>workshops, 2 training schools, 23 STSMs plus Action was presented at 20+ international conferences (engagement with wider geodetic and meteorological communities </a:t>
            </a:r>
            <a:r>
              <a:rPr lang="en-GB" baseline="0" dirty="0" err="1" smtClean="0"/>
              <a:t>etc</a:t>
            </a:r>
            <a:r>
              <a:rPr lang="en-GB" baseline="0" dirty="0" smtClean="0"/>
              <a:t>).  Remember COST do not fund any actual research, only networking</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9</a:t>
            </a:fld>
            <a:endParaRPr lang="en-GB"/>
          </a:p>
        </p:txBody>
      </p:sp>
    </p:spTree>
    <p:extLst>
      <p:ext uri="{BB962C8B-B14F-4D97-AF65-F5344CB8AC3E}">
        <p14:creationId xmlns:p14="http://schemas.microsoft.com/office/powerpoint/2010/main" val="12100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Originally planned</a:t>
            </a:r>
            <a:r>
              <a:rPr lang="en-GB" baseline="0" dirty="0" smtClean="0"/>
              <a:t> 12, achieved 23. Great success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10</a:t>
            </a:fld>
            <a:endParaRPr lang="en-GB"/>
          </a:p>
        </p:txBody>
      </p:sp>
    </p:spTree>
    <p:extLst>
      <p:ext uri="{BB962C8B-B14F-4D97-AF65-F5344CB8AC3E}">
        <p14:creationId xmlns:p14="http://schemas.microsoft.com/office/powerpoint/2010/main" val="238383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a:t>
            </a:r>
            <a:r>
              <a:rPr lang="en-GB" baseline="0" dirty="0" smtClean="0"/>
              <a:t> training schools with invited speakers to train the next generation of scientists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11</a:t>
            </a:fld>
            <a:endParaRPr lang="en-GB"/>
          </a:p>
        </p:txBody>
      </p:sp>
    </p:spTree>
    <p:extLst>
      <p:ext uri="{BB962C8B-B14F-4D97-AF65-F5344CB8AC3E}">
        <p14:creationId xmlns:p14="http://schemas.microsoft.com/office/powerpoint/2010/main" val="3491626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0" y="0"/>
            <a:ext cx="9906000" cy="2080260"/>
          </a:xfrm>
          <a:prstGeom prst="rect">
            <a:avLst/>
          </a:prstGeom>
        </p:spPr>
      </p:pic>
      <p:pic>
        <p:nvPicPr>
          <p:cNvPr id="9" name="Picture 8"/>
          <p:cNvPicPr>
            <a:picLocks noChangeAspect="1"/>
          </p:cNvPicPr>
          <p:nvPr userDrawn="1"/>
        </p:nvPicPr>
        <p:blipFill>
          <a:blip r:embed="rId3" cstate="print"/>
          <a:stretch>
            <a:fillRect/>
          </a:stretch>
        </p:blipFill>
        <p:spPr>
          <a:xfrm>
            <a:off x="0" y="6457950"/>
            <a:ext cx="9906000" cy="400050"/>
          </a:xfrm>
          <a:prstGeom prst="rect">
            <a:avLst/>
          </a:prstGeom>
        </p:spPr>
      </p:pic>
      <p:sp>
        <p:nvSpPr>
          <p:cNvPr id="11" name="Text Placeholder 10"/>
          <p:cNvSpPr>
            <a:spLocks noGrp="1"/>
          </p:cNvSpPr>
          <p:nvPr>
            <p:ph type="body" sz="quarter" idx="10" hasCustomPrompt="1"/>
          </p:nvPr>
        </p:nvSpPr>
        <p:spPr>
          <a:xfrm>
            <a:off x="3443498" y="2350740"/>
            <a:ext cx="6215801" cy="15590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de-AT" dirty="0" smtClean="0"/>
              <a:t>Title </a:t>
            </a:r>
            <a:r>
              <a:rPr lang="de-AT" dirty="0" err="1" smtClean="0"/>
              <a:t>of</a:t>
            </a:r>
            <a:r>
              <a:rPr lang="de-AT" dirty="0" smtClean="0"/>
              <a:t> </a:t>
            </a:r>
            <a:r>
              <a:rPr lang="de-AT" dirty="0" err="1" smtClean="0"/>
              <a:t>presentation</a:t>
            </a:r>
            <a:r>
              <a:rPr lang="de-AT" dirty="0" smtClean="0"/>
              <a:t> 2nd </a:t>
            </a:r>
            <a:r>
              <a:rPr lang="de-AT" dirty="0" err="1" smtClean="0"/>
              <a:t>line</a:t>
            </a:r>
            <a:r>
              <a:rPr lang="de-AT" dirty="0" smtClean="0"/>
              <a:t> </a:t>
            </a:r>
            <a:r>
              <a:rPr lang="de-AT" dirty="0" err="1" smtClean="0"/>
              <a:t>if</a:t>
            </a:r>
            <a:r>
              <a:rPr lang="de-AT" dirty="0" smtClean="0"/>
              <a:t> </a:t>
            </a:r>
            <a:r>
              <a:rPr lang="de-AT" dirty="0" err="1" smtClean="0"/>
              <a:t>needed</a:t>
            </a:r>
            <a:endParaRPr lang="de-AT" dirty="0" smtClean="0"/>
          </a:p>
        </p:txBody>
      </p:sp>
      <p:sp>
        <p:nvSpPr>
          <p:cNvPr id="13" name="Text Placeholder 10"/>
          <p:cNvSpPr>
            <a:spLocks noGrp="1"/>
          </p:cNvSpPr>
          <p:nvPr>
            <p:ph type="body" sz="quarter" idx="11" hasCustomPrompt="1"/>
          </p:nvPr>
        </p:nvSpPr>
        <p:spPr>
          <a:xfrm>
            <a:off x="3443498" y="3909768"/>
            <a:ext cx="6215801"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de-AT" dirty="0" err="1" smtClean="0"/>
              <a:t>Subtitle</a:t>
            </a:r>
            <a:r>
              <a:rPr lang="de-AT" dirty="0" smtClean="0"/>
              <a:t> </a:t>
            </a:r>
            <a:r>
              <a:rPr lang="de-AT" dirty="0" err="1" smtClean="0"/>
              <a:t>of</a:t>
            </a:r>
            <a:r>
              <a:rPr lang="de-AT" dirty="0" smtClean="0"/>
              <a:t> </a:t>
            </a:r>
            <a:r>
              <a:rPr lang="de-AT" dirty="0" err="1" smtClean="0"/>
              <a:t>presentation</a:t>
            </a:r>
            <a:r>
              <a:rPr lang="de-AT" dirty="0" smtClean="0"/>
              <a:t>                    2nd </a:t>
            </a:r>
            <a:r>
              <a:rPr lang="de-AT" dirty="0" err="1" smtClean="0"/>
              <a:t>line</a:t>
            </a:r>
            <a:r>
              <a:rPr lang="de-AT" dirty="0" smtClean="0"/>
              <a:t> </a:t>
            </a:r>
            <a:r>
              <a:rPr lang="de-AT" dirty="0" err="1" smtClean="0"/>
              <a:t>if</a:t>
            </a:r>
            <a:r>
              <a:rPr lang="de-AT" dirty="0" smtClean="0"/>
              <a:t> </a:t>
            </a:r>
            <a:r>
              <a:rPr lang="de-AT" dirty="0" err="1" smtClean="0"/>
              <a:t>needed</a:t>
            </a:r>
            <a:endParaRPr lang="de-AT" dirty="0" smtClean="0"/>
          </a:p>
        </p:txBody>
      </p:sp>
      <p:sp>
        <p:nvSpPr>
          <p:cNvPr id="14" name="Text Placeholder 10"/>
          <p:cNvSpPr>
            <a:spLocks noGrp="1"/>
          </p:cNvSpPr>
          <p:nvPr>
            <p:ph type="body" sz="quarter" idx="12" hasCustomPrompt="1"/>
          </p:nvPr>
        </p:nvSpPr>
        <p:spPr>
          <a:xfrm>
            <a:off x="3443498" y="5319929"/>
            <a:ext cx="6215801" cy="548357"/>
          </a:xfrm>
          <a:prstGeom prst="rect">
            <a:avLst/>
          </a:prstGeom>
        </p:spPr>
        <p:txBody>
          <a:bodyPr vert="horz"/>
          <a:lstStyle>
            <a:lvl1pPr marL="0" indent="0">
              <a:buNone/>
              <a:defRPr sz="2800" b="0" i="0" kern="1200" spc="-50">
                <a:solidFill>
                  <a:schemeClr val="accent2"/>
                </a:solidFill>
                <a:latin typeface="Arial"/>
              </a:defRPr>
            </a:lvl1pPr>
          </a:lstStyle>
          <a:p>
            <a:pPr lvl="0"/>
            <a:r>
              <a:rPr lang="de-AT" dirty="0" err="1" smtClean="0"/>
              <a:t>Dr</a:t>
            </a:r>
            <a:r>
              <a:rPr lang="de-AT" dirty="0" smtClean="0"/>
              <a:t> John Smith</a:t>
            </a:r>
          </a:p>
        </p:txBody>
      </p:sp>
      <p:sp>
        <p:nvSpPr>
          <p:cNvPr id="15" name="Text Placeholder 10"/>
          <p:cNvSpPr>
            <a:spLocks noGrp="1"/>
          </p:cNvSpPr>
          <p:nvPr>
            <p:ph type="body" sz="quarter" idx="13" hasCustomPrompt="1"/>
          </p:nvPr>
        </p:nvSpPr>
        <p:spPr>
          <a:xfrm>
            <a:off x="3443498" y="5771934"/>
            <a:ext cx="6215801" cy="437932"/>
          </a:xfrm>
          <a:prstGeom prst="rect">
            <a:avLst/>
          </a:prstGeom>
        </p:spPr>
        <p:txBody>
          <a:bodyPr vert="horz"/>
          <a:lstStyle>
            <a:lvl1pPr marL="0" indent="0">
              <a:buNone/>
              <a:defRPr sz="1600" b="0" i="0" kern="1200" spc="-50">
                <a:solidFill>
                  <a:schemeClr val="accent2"/>
                </a:solidFill>
                <a:latin typeface="Arial"/>
              </a:defRPr>
            </a:lvl1pPr>
          </a:lstStyle>
          <a:p>
            <a:pPr lvl="0"/>
            <a:r>
              <a:rPr lang="de-AT" dirty="0" smtClean="0"/>
              <a:t>Eventname, Location, 18 March 2011</a:t>
            </a:r>
          </a:p>
        </p:txBody>
      </p:sp>
    </p:spTree>
    <p:extLst>
      <p:ext uri="{BB962C8B-B14F-4D97-AF65-F5344CB8AC3E}">
        <p14:creationId xmlns:p14="http://schemas.microsoft.com/office/powerpoint/2010/main" val="1546794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 1 title, 1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3761461" y="945931"/>
            <a:ext cx="5147258"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3761461" y="1676749"/>
            <a:ext cx="5147258" cy="437153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99490" y="1137700"/>
            <a:ext cx="2065011" cy="232499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Tree>
    <p:extLst>
      <p:ext uri="{BB962C8B-B14F-4D97-AF65-F5344CB8AC3E}">
        <p14:creationId xmlns:p14="http://schemas.microsoft.com/office/powerpoint/2010/main" val="91070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8a">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8"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9" name="Content Placeholder 13"/>
          <p:cNvSpPr>
            <a:spLocks noGrp="1"/>
          </p:cNvSpPr>
          <p:nvPr>
            <p:ph sz="quarter" idx="16" hasCustomPrompt="1"/>
          </p:nvPr>
        </p:nvSpPr>
        <p:spPr>
          <a:xfrm>
            <a:off x="1256749" y="1676749"/>
            <a:ext cx="3563485"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p14="http://schemas.microsoft.com/office/powerpoint/2010/main" val="56899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5482893" y="1795520"/>
            <a:ext cx="3425825" cy="2991949"/>
          </a:xfrm>
          <a:prstGeom prst="rect">
            <a:avLst/>
          </a:prstGeom>
        </p:spPr>
      </p:pic>
      <p:pic>
        <p:nvPicPr>
          <p:cNvPr id="4" name="Picture 3"/>
          <p:cNvPicPr>
            <a:picLocks noChangeAspect="1"/>
          </p:cNvPicPr>
          <p:nvPr userDrawn="1"/>
        </p:nvPicPr>
        <p:blipFill>
          <a:blip r:embed="rId3" cstate="print"/>
          <a:stretch>
            <a:fillRect/>
          </a:stretch>
        </p:blipFill>
        <p:spPr>
          <a:xfrm>
            <a:off x="5587635" y="1813491"/>
            <a:ext cx="412750" cy="952500"/>
          </a:xfrm>
          <a:prstGeom prst="rect">
            <a:avLst/>
          </a:prstGeom>
        </p:spPr>
      </p:pic>
      <p:pic>
        <p:nvPicPr>
          <p:cNvPr id="5" name="Picture 4"/>
          <p:cNvPicPr>
            <a:picLocks noChangeAspect="1"/>
          </p:cNvPicPr>
          <p:nvPr userDrawn="1"/>
        </p:nvPicPr>
        <p:blipFill>
          <a:blip r:embed="rId4" cstate="print"/>
          <a:stretch>
            <a:fillRect/>
          </a:stretch>
        </p:blipFill>
        <p:spPr>
          <a:xfrm>
            <a:off x="8374195" y="4275406"/>
            <a:ext cx="412750" cy="952500"/>
          </a:xfrm>
          <a:prstGeom prst="rect">
            <a:avLst/>
          </a:prstGeom>
        </p:spPr>
      </p:pic>
      <p:sp>
        <p:nvSpPr>
          <p:cNvPr id="6" name="Content Placeholder 13"/>
          <p:cNvSpPr>
            <a:spLocks noGrp="1"/>
          </p:cNvSpPr>
          <p:nvPr>
            <p:ph sz="quarter" idx="17" hasCustomPrompt="1"/>
          </p:nvPr>
        </p:nvSpPr>
        <p:spPr>
          <a:xfrm>
            <a:off x="5891672" y="2223516"/>
            <a:ext cx="2616836" cy="21656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8" name="Text Placeholder 7"/>
          <p:cNvSpPr>
            <a:spLocks noGrp="1"/>
          </p:cNvSpPr>
          <p:nvPr>
            <p:ph type="body" sz="quarter" idx="18" hasCustomPrompt="1"/>
          </p:nvPr>
        </p:nvSpPr>
        <p:spPr>
          <a:xfrm>
            <a:off x="1095508" y="1795463"/>
            <a:ext cx="4220640" cy="2322512"/>
          </a:xfrm>
          <a:prstGeom prst="rect">
            <a:avLst/>
          </a:prstGeom>
        </p:spPr>
        <p:txBody>
          <a:bodyPr vert="horz"/>
          <a:lstStyle>
            <a:lvl1pPr marL="0" indent="0">
              <a:buNone/>
              <a:defRPr baseline="0">
                <a:sym typeface="Wingdings"/>
              </a:defRPr>
            </a:lvl1pPr>
          </a:lstStyle>
          <a:p>
            <a:pPr lvl="0"/>
            <a:r>
              <a:rPr lang="en-US" dirty="0" smtClean="0"/>
              <a:t>Copy the beside box from the slide master to </a:t>
            </a:r>
            <a:r>
              <a:rPr lang="en-US" smtClean="0"/>
              <a:t>your slide.</a:t>
            </a:r>
            <a:endParaRPr lang="en-US" dirty="0"/>
          </a:p>
        </p:txBody>
      </p:sp>
    </p:spTree>
    <p:extLst>
      <p:ext uri="{BB962C8B-B14F-4D97-AF65-F5344CB8AC3E}">
        <p14:creationId xmlns:p14="http://schemas.microsoft.com/office/powerpoint/2010/main" val="58850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s vertical + 2 texts">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3761461" y="1676752"/>
            <a:ext cx="5147258"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89594" y="1813790"/>
            <a:ext cx="2074909"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17" name="Content Placeholder 13"/>
          <p:cNvSpPr>
            <a:spLocks noGrp="1"/>
          </p:cNvSpPr>
          <p:nvPr>
            <p:ph sz="quarter" idx="17" hasCustomPrompt="1"/>
          </p:nvPr>
        </p:nvSpPr>
        <p:spPr>
          <a:xfrm>
            <a:off x="3761461" y="3700243"/>
            <a:ext cx="5147258"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8" name="Content Placeholder 13"/>
          <p:cNvSpPr>
            <a:spLocks noGrp="1"/>
          </p:cNvSpPr>
          <p:nvPr>
            <p:ph sz="quarter" idx="18" hasCustomPrompt="1"/>
          </p:nvPr>
        </p:nvSpPr>
        <p:spPr>
          <a:xfrm>
            <a:off x="1389594" y="3837281"/>
            <a:ext cx="2074909"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Tree>
    <p:extLst>
      <p:ext uri="{BB962C8B-B14F-4D97-AF65-F5344CB8AC3E}">
        <p14:creationId xmlns:p14="http://schemas.microsoft.com/office/powerpoint/2010/main" val="90613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0" y="0"/>
            <a:ext cx="9906000" cy="2080260"/>
          </a:xfrm>
          <a:prstGeom prst="rect">
            <a:avLst/>
          </a:prstGeom>
        </p:spPr>
      </p:pic>
      <p:sp>
        <p:nvSpPr>
          <p:cNvPr id="4" name="Text Placeholder 3"/>
          <p:cNvSpPr>
            <a:spLocks noGrp="1"/>
          </p:cNvSpPr>
          <p:nvPr>
            <p:ph type="body" sz="quarter" idx="10" hasCustomPrompt="1"/>
          </p:nvPr>
        </p:nvSpPr>
        <p:spPr>
          <a:xfrm>
            <a:off x="6619821" y="3710090"/>
            <a:ext cx="2543933" cy="173519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2"/>
                </a:solidFill>
              </a:defRPr>
            </a:lvl1pPr>
          </a:lstStyle>
          <a:p>
            <a:pPr lvl="0"/>
            <a:r>
              <a:rPr lang="en-US" dirty="0" smtClean="0"/>
              <a:t>COST Office</a:t>
            </a:r>
          </a:p>
          <a:p>
            <a:pPr lvl="0"/>
            <a:r>
              <a:rPr lang="en-US" dirty="0" smtClean="0"/>
              <a:t>Avenue Louise 149</a:t>
            </a:r>
          </a:p>
          <a:p>
            <a:pPr lvl="0"/>
            <a:r>
              <a:rPr lang="en-US" dirty="0" smtClean="0"/>
              <a:t>1050 Brussels, Belgium</a:t>
            </a:r>
          </a:p>
          <a:p>
            <a:pPr lvl="0"/>
            <a:r>
              <a:rPr lang="en-US" dirty="0" smtClean="0"/>
              <a:t>T: +32 (0)2 533 3800</a:t>
            </a:r>
          </a:p>
          <a:p>
            <a:pPr lvl="0"/>
            <a:r>
              <a:rPr lang="en-US" dirty="0" smtClean="0"/>
              <a:t>F: +32 (0)2 533 3890</a:t>
            </a:r>
          </a:p>
          <a:p>
            <a:pPr lvl="0"/>
            <a:r>
              <a:rPr lang="en-US" dirty="0" err="1" smtClean="0"/>
              <a:t>office@cost.eu</a:t>
            </a:r>
            <a:endParaRPr lang="de-AT" dirty="0" smtClean="0"/>
          </a:p>
        </p:txBody>
      </p:sp>
      <p:pic>
        <p:nvPicPr>
          <p:cNvPr id="5" name="Picture 4"/>
          <p:cNvPicPr>
            <a:picLocks noChangeAspect="1"/>
          </p:cNvPicPr>
          <p:nvPr userDrawn="1"/>
        </p:nvPicPr>
        <p:blipFill>
          <a:blip r:embed="rId3" cstate="print"/>
          <a:stretch>
            <a:fillRect/>
          </a:stretch>
        </p:blipFill>
        <p:spPr>
          <a:xfrm>
            <a:off x="6599989" y="3061290"/>
            <a:ext cx="49529" cy="2682181"/>
          </a:xfrm>
          <a:prstGeom prst="rect">
            <a:avLst/>
          </a:prstGeom>
        </p:spPr>
      </p:pic>
      <p:sp>
        <p:nvSpPr>
          <p:cNvPr id="7" name="Text Placeholder 6"/>
          <p:cNvSpPr>
            <a:spLocks noGrp="1"/>
          </p:cNvSpPr>
          <p:nvPr>
            <p:ph type="body" sz="quarter" idx="11" hasCustomPrompt="1"/>
          </p:nvPr>
        </p:nvSpPr>
        <p:spPr>
          <a:xfrm>
            <a:off x="1177140" y="3261250"/>
            <a:ext cx="4682817" cy="1590171"/>
          </a:xfrm>
          <a:prstGeom prst="rect">
            <a:avLst/>
          </a:prstGeom>
        </p:spPr>
        <p:txBody>
          <a:bodyPr vert="horz"/>
          <a:lstStyle>
            <a:lvl1pPr marL="0" indent="0">
              <a:buNone/>
              <a:defRPr sz="3100">
                <a:solidFill>
                  <a:schemeClr val="accent2"/>
                </a:solidFill>
              </a:defRPr>
            </a:lvl1pPr>
          </a:lstStyle>
          <a:p>
            <a:pPr lvl="0"/>
            <a:r>
              <a:rPr lang="de-AT" dirty="0" err="1" smtClean="0"/>
              <a:t>Thank</a:t>
            </a:r>
            <a:r>
              <a:rPr lang="de-AT" dirty="0" smtClean="0"/>
              <a:t> </a:t>
            </a:r>
            <a:r>
              <a:rPr lang="de-AT" dirty="0" err="1" smtClean="0"/>
              <a:t>you</a:t>
            </a:r>
            <a:endParaRPr lang="en-US" dirty="0"/>
          </a:p>
        </p:txBody>
      </p:sp>
      <p:sp>
        <p:nvSpPr>
          <p:cNvPr id="9" name="Text Placeholder 3"/>
          <p:cNvSpPr>
            <a:spLocks noGrp="1"/>
          </p:cNvSpPr>
          <p:nvPr>
            <p:ph type="body" sz="quarter" idx="12" hasCustomPrompt="1"/>
          </p:nvPr>
        </p:nvSpPr>
        <p:spPr>
          <a:xfrm>
            <a:off x="6619821" y="5495823"/>
            <a:ext cx="2543933" cy="4336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1"/>
                </a:solidFill>
              </a:defRPr>
            </a:lvl1pPr>
          </a:lstStyle>
          <a:p>
            <a:pPr lvl="0"/>
            <a:r>
              <a:rPr lang="en-US" dirty="0" err="1" smtClean="0"/>
              <a:t>www.cost.eu</a:t>
            </a:r>
            <a:endParaRPr lang="en-US" dirty="0" smtClean="0"/>
          </a:p>
          <a:p>
            <a:pPr lvl="0"/>
            <a:endParaRPr lang="en-US" dirty="0" smtClean="0"/>
          </a:p>
          <a:p>
            <a:pPr lvl="0"/>
            <a:endParaRPr lang="de-AT" dirty="0" smtClean="0"/>
          </a:p>
        </p:txBody>
      </p:sp>
    </p:spTree>
    <p:extLst>
      <p:ext uri="{BB962C8B-B14F-4D97-AF65-F5344CB8AC3E}">
        <p14:creationId xmlns:p14="http://schemas.microsoft.com/office/powerpoint/2010/main" val="3603546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a:xfrm>
            <a:off x="2363788" y="6597650"/>
            <a:ext cx="4749800" cy="215900"/>
          </a:xfrm>
          <a:prstGeom prst="rect">
            <a:avLst/>
          </a:prstGeom>
        </p:spPr>
        <p:txBody>
          <a:bodyPr/>
          <a:lstStyle>
            <a:lvl1pPr>
              <a:defRPr/>
            </a:lvl1pPr>
          </a:lstStyle>
          <a:p>
            <a:fld id="{FABE1A84-213E-40FC-A1FD-9543B88C58A6}" type="slidenum">
              <a:rPr lang="en-GB"/>
              <a:pPr/>
              <a:t>‹#›</a:t>
            </a:fld>
            <a:endParaRPr lang="en-GB"/>
          </a:p>
        </p:txBody>
      </p:sp>
    </p:spTree>
    <p:extLst>
      <p:ext uri="{BB962C8B-B14F-4D97-AF65-F5344CB8AC3E}">
        <p14:creationId xmlns:p14="http://schemas.microsoft.com/office/powerpoint/2010/main" val="312162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7" name="Text Placeholder 6"/>
          <p:cNvSpPr>
            <a:spLocks noGrp="1"/>
          </p:cNvSpPr>
          <p:nvPr>
            <p:ph type="body" sz="quarter" idx="14"/>
          </p:nvPr>
        </p:nvSpPr>
        <p:spPr>
          <a:xfrm>
            <a:off x="1256746" y="1676748"/>
            <a:ext cx="7651970" cy="4438429"/>
          </a:xfrm>
          <a:prstGeom prst="rect">
            <a:avLst/>
          </a:prstGeom>
        </p:spPr>
        <p:txBody>
          <a:bodyPr vert="horz"/>
          <a:lstStyle>
            <a:lvl1pPr marL="342900" indent="-342900">
              <a:buFont typeface="Arial"/>
              <a:buChar char="•"/>
              <a:defRPr sz="3400">
                <a:solidFill>
                  <a:schemeClr val="accent2"/>
                </a:solidFill>
              </a:defRPr>
            </a:lvl1pPr>
            <a:lvl2pPr marL="742950" indent="-285750">
              <a:buFont typeface="Arial"/>
              <a:buChar char="•"/>
              <a:defRPr sz="3400">
                <a:solidFill>
                  <a:schemeClr val="accent2"/>
                </a:solidFill>
              </a:defRPr>
            </a:lvl2pPr>
            <a:lvl3pPr marL="1143000" indent="-228600">
              <a:buFont typeface="Arial"/>
              <a:buChar char="•"/>
              <a:defRPr sz="3400">
                <a:solidFill>
                  <a:schemeClr val="accent2"/>
                </a:solidFill>
              </a:defRPr>
            </a:lvl3pPr>
            <a:lvl4pPr marL="1600200" indent="-228600">
              <a:buFont typeface="Arial"/>
              <a:buChar char="•"/>
              <a:defRPr sz="3400">
                <a:solidFill>
                  <a:schemeClr val="accent2"/>
                </a:solidFill>
              </a:defRPr>
            </a:lvl4pPr>
            <a:lvl5pPr marL="2057400" indent="-228600">
              <a:buFont typeface="Arial"/>
              <a:buChar char="•"/>
              <a:defRPr sz="34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714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L image/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3" name="Picture 2"/>
          <p:cNvPicPr>
            <a:picLocks noChangeAspect="1"/>
          </p:cNvPicPr>
          <p:nvPr userDrawn="1"/>
        </p:nvPicPr>
        <p:blipFill>
          <a:blip r:embed="rId2"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811097" y="154154"/>
            <a:ext cx="7303799" cy="677699"/>
          </a:xfrm>
          <a:prstGeom prst="rect">
            <a:avLst/>
          </a:prstGeom>
        </p:spPr>
        <p:txBody>
          <a:bodyPr vert="horz"/>
          <a:lstStyle>
            <a:lvl1pPr marL="0" indent="0" algn="r">
              <a:buNone/>
              <a:defRPr sz="3800" b="1" i="0">
                <a:solidFill>
                  <a:schemeClr val="accent2"/>
                </a:solidFill>
              </a:defRPr>
            </a:lvl1pPr>
          </a:lstStyle>
          <a:p>
            <a:pPr lvl="0"/>
            <a:r>
              <a:rPr lang="de-AT" dirty="0" smtClean="0"/>
              <a:t>Headline 38pt</a:t>
            </a:r>
            <a:endParaRPr lang="en-US" dirty="0"/>
          </a:p>
        </p:txBody>
      </p:sp>
      <p:sp>
        <p:nvSpPr>
          <p:cNvPr id="5" name="Content Placeholder 4"/>
          <p:cNvSpPr>
            <a:spLocks noGrp="1"/>
          </p:cNvSpPr>
          <p:nvPr>
            <p:ph sz="quarter" idx="14"/>
          </p:nvPr>
        </p:nvSpPr>
        <p:spPr>
          <a:xfrm>
            <a:off x="820341" y="831850"/>
            <a:ext cx="8294555" cy="5511800"/>
          </a:xfrm>
          <a:prstGeom prst="rect">
            <a:avLst/>
          </a:prstGeom>
        </p:spPr>
        <p:txBody>
          <a:bodyPr/>
          <a:lstStyle>
            <a:lvl1pPr marL="0" indent="0">
              <a:buFontTx/>
              <a:buNone/>
              <a:defRPr sz="32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46407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y-made table">
    <p:spTree>
      <p:nvGrpSpPr>
        <p:cNvPr id="1" name=""/>
        <p:cNvGrpSpPr/>
        <p:nvPr/>
      </p:nvGrpSpPr>
      <p:grpSpPr>
        <a:xfrm>
          <a:off x="0" y="0"/>
          <a:ext cx="0" cy="0"/>
          <a:chOff x="0" y="0"/>
          <a:chExt cx="0" cy="0"/>
        </a:xfrm>
      </p:grpSpPr>
      <p:graphicFrame>
        <p:nvGraphicFramePr>
          <p:cNvPr id="3" name="Table Placeholder 5"/>
          <p:cNvGraphicFramePr>
            <a:graphicFrameLocks/>
          </p:cNvGraphicFramePr>
          <p:nvPr userDrawn="1">
            <p:extLst>
              <p:ext uri="{D42A27DB-BD31-4B8C-83A1-F6EECF244321}">
                <p14:modId xmlns:p14="http://schemas.microsoft.com/office/powerpoint/2010/main" val="3675255461"/>
              </p:ext>
            </p:extLst>
          </p:nvPr>
        </p:nvGraphicFramePr>
        <p:xfrm>
          <a:off x="1389593" y="1676749"/>
          <a:ext cx="7519124" cy="4267200"/>
        </p:xfrm>
        <a:graphic>
          <a:graphicData uri="http://schemas.openxmlformats.org/drawingml/2006/table">
            <a:tbl>
              <a:tblPr firstRow="1" bandRow="1">
                <a:tableStyleId>{2D5ABB26-0587-4C30-8999-92F81FD0307C}</a:tableStyleId>
              </a:tblPr>
              <a:tblGrid>
                <a:gridCol w="5408426">
                  <a:extLst>
                    <a:ext uri="{9D8B030D-6E8A-4147-A177-3AD203B41FA5}">
                      <a16:colId xmlns:a16="http://schemas.microsoft.com/office/drawing/2014/main" val="20000"/>
                    </a:ext>
                  </a:extLst>
                </a:gridCol>
                <a:gridCol w="2110698">
                  <a:extLst>
                    <a:ext uri="{9D8B030D-6E8A-4147-A177-3AD203B41FA5}">
                      <a16:colId xmlns:a16="http://schemas.microsoft.com/office/drawing/2014/main" val="20001"/>
                    </a:ext>
                  </a:extLst>
                </a:gridCol>
              </a:tblGrid>
              <a:tr h="516169">
                <a:tc>
                  <a:txBody>
                    <a:bodyPr/>
                    <a:lstStyle/>
                    <a:p>
                      <a:r>
                        <a:rPr lang="en-US" sz="3400" dirty="0" smtClean="0">
                          <a:solidFill>
                            <a:schemeClr val="bg1"/>
                          </a:solidFill>
                        </a:rPr>
                        <a:t>Text</a:t>
                      </a:r>
                      <a:endParaRPr lang="en-US" sz="3400" dirty="0">
                        <a:solidFill>
                          <a:schemeClr val="bg1"/>
                        </a:solidFill>
                      </a:endParaRPr>
                    </a:p>
                  </a:txBody>
                  <a:tcPr marL="99060" marR="99060">
                    <a:solidFill>
                      <a:schemeClr val="accent2"/>
                    </a:solidFill>
                  </a:tcPr>
                </a:tc>
                <a:tc>
                  <a:txBody>
                    <a:bodyPr/>
                    <a:lstStyle/>
                    <a:p>
                      <a:pPr algn="r"/>
                      <a:r>
                        <a:rPr lang="en-US" sz="3400" dirty="0" smtClean="0">
                          <a:solidFill>
                            <a:schemeClr val="bg1"/>
                          </a:solidFill>
                        </a:rPr>
                        <a:t>% of XY</a:t>
                      </a:r>
                      <a:endParaRPr lang="en-US" sz="3400" dirty="0">
                        <a:solidFill>
                          <a:schemeClr val="bg1"/>
                        </a:solidFill>
                      </a:endParaRPr>
                    </a:p>
                  </a:txBody>
                  <a:tcPr marL="99060" marR="99060">
                    <a:solidFill>
                      <a:schemeClr val="accent2"/>
                    </a:solidFill>
                  </a:tcPr>
                </a:tc>
                <a:extLst>
                  <a:ext uri="{0D108BD9-81ED-4DB2-BD59-A6C34878D82A}">
                    <a16:rowId xmlns:a16="http://schemas.microsoft.com/office/drawing/2014/main" val="10000"/>
                  </a:ext>
                </a:extLst>
              </a:tr>
              <a:tr h="516169">
                <a:tc>
                  <a:txBody>
                    <a:bodyPr/>
                    <a:lstStyle/>
                    <a:p>
                      <a:r>
                        <a:rPr lang="en-US" sz="3400" dirty="0" smtClean="0">
                          <a:solidFill>
                            <a:schemeClr val="accent2"/>
                          </a:solidFill>
                        </a:rPr>
                        <a:t>Line</a:t>
                      </a:r>
                      <a:r>
                        <a:rPr lang="en-US" sz="3400" baseline="0" dirty="0" smtClean="0">
                          <a:solidFill>
                            <a:schemeClr val="accent2"/>
                          </a:solidFill>
                        </a:rPr>
                        <a:t> 1</a:t>
                      </a:r>
                      <a:endParaRPr lang="en-US" sz="3400" dirty="0">
                        <a:solidFill>
                          <a:schemeClr val="accent2"/>
                        </a:solidFill>
                      </a:endParaRPr>
                    </a:p>
                  </a:txBody>
                  <a:tcPr marL="99060" marR="99060"/>
                </a:tc>
                <a:tc>
                  <a:txBody>
                    <a:bodyPr/>
                    <a:lstStyle/>
                    <a:p>
                      <a:pPr algn="r"/>
                      <a:r>
                        <a:rPr lang="en-US" sz="3400" dirty="0" smtClean="0">
                          <a:solidFill>
                            <a:schemeClr val="accent2"/>
                          </a:solidFill>
                        </a:rPr>
                        <a:t>20</a:t>
                      </a:r>
                      <a:endParaRPr lang="en-US" sz="3400" dirty="0">
                        <a:solidFill>
                          <a:schemeClr val="accent2"/>
                        </a:solidFill>
                      </a:endParaRPr>
                    </a:p>
                  </a:txBody>
                  <a:tcPr marL="99060" marR="99060"/>
                </a:tc>
                <a:extLst>
                  <a:ext uri="{0D108BD9-81ED-4DB2-BD59-A6C34878D82A}">
                    <a16:rowId xmlns:a16="http://schemas.microsoft.com/office/drawing/2014/main" val="10001"/>
                  </a:ext>
                </a:extLst>
              </a:tr>
              <a:tr h="516169">
                <a:tc>
                  <a:txBody>
                    <a:bodyPr/>
                    <a:lstStyle/>
                    <a:p>
                      <a:r>
                        <a:rPr lang="en-US" sz="3400" dirty="0" smtClean="0">
                          <a:solidFill>
                            <a:schemeClr val="accent2"/>
                          </a:solidFill>
                        </a:rPr>
                        <a:t>Line 2</a:t>
                      </a:r>
                    </a:p>
                  </a:txBody>
                  <a:tcPr marL="99060" marR="99060">
                    <a:solidFill>
                      <a:schemeClr val="accent4"/>
                    </a:solidFill>
                  </a:tcPr>
                </a:tc>
                <a:tc>
                  <a:txBody>
                    <a:bodyPr/>
                    <a:lstStyle/>
                    <a:p>
                      <a:pPr algn="r"/>
                      <a:r>
                        <a:rPr lang="en-US" sz="3400" dirty="0" smtClean="0">
                          <a:solidFill>
                            <a:schemeClr val="accent2"/>
                          </a:solidFill>
                        </a:rPr>
                        <a:t>2</a:t>
                      </a:r>
                      <a:endParaRPr lang="en-US" sz="3400" dirty="0">
                        <a:solidFill>
                          <a:schemeClr val="accent2"/>
                        </a:solidFill>
                      </a:endParaRPr>
                    </a:p>
                  </a:txBody>
                  <a:tcPr marL="99060" marR="99060">
                    <a:solidFill>
                      <a:schemeClr val="accent4"/>
                    </a:solidFill>
                  </a:tcPr>
                </a:tc>
                <a:extLst>
                  <a:ext uri="{0D108BD9-81ED-4DB2-BD59-A6C34878D82A}">
                    <a16:rowId xmlns:a16="http://schemas.microsoft.com/office/drawing/2014/main" val="10002"/>
                  </a:ext>
                </a:extLst>
              </a:tr>
              <a:tr h="516169">
                <a:tc>
                  <a:txBody>
                    <a:bodyPr/>
                    <a:lstStyle/>
                    <a:p>
                      <a:r>
                        <a:rPr lang="en-US" sz="3400" dirty="0" smtClean="0">
                          <a:solidFill>
                            <a:schemeClr val="accent2"/>
                          </a:solidFill>
                        </a:rPr>
                        <a:t>Line 3</a:t>
                      </a:r>
                      <a:endParaRPr lang="en-US" sz="3400" dirty="0">
                        <a:solidFill>
                          <a:schemeClr val="accent2"/>
                        </a:solidFill>
                      </a:endParaRPr>
                    </a:p>
                  </a:txBody>
                  <a:tcPr marL="99060" marR="99060"/>
                </a:tc>
                <a:tc>
                  <a:txBody>
                    <a:bodyPr/>
                    <a:lstStyle/>
                    <a:p>
                      <a:pPr algn="r"/>
                      <a:r>
                        <a:rPr lang="en-US" sz="3400" dirty="0" smtClean="0">
                          <a:solidFill>
                            <a:schemeClr val="accent2"/>
                          </a:solidFill>
                        </a:rPr>
                        <a:t>33</a:t>
                      </a:r>
                      <a:endParaRPr lang="en-US" sz="3400" dirty="0">
                        <a:solidFill>
                          <a:schemeClr val="accent2"/>
                        </a:solidFill>
                      </a:endParaRPr>
                    </a:p>
                  </a:txBody>
                  <a:tcPr marL="99060" marR="99060"/>
                </a:tc>
                <a:extLst>
                  <a:ext uri="{0D108BD9-81ED-4DB2-BD59-A6C34878D82A}">
                    <a16:rowId xmlns:a16="http://schemas.microsoft.com/office/drawing/2014/main" val="10003"/>
                  </a:ext>
                </a:extLst>
              </a:tr>
              <a:tr h="516169">
                <a:tc>
                  <a:txBody>
                    <a:bodyPr/>
                    <a:lstStyle/>
                    <a:p>
                      <a:r>
                        <a:rPr lang="en-US" sz="3400" dirty="0" smtClean="0">
                          <a:solidFill>
                            <a:schemeClr val="accent2"/>
                          </a:solidFill>
                        </a:rPr>
                        <a:t>Line 4</a:t>
                      </a:r>
                      <a:endParaRPr lang="en-US" sz="3400" dirty="0">
                        <a:solidFill>
                          <a:schemeClr val="accent2"/>
                        </a:solidFill>
                      </a:endParaRPr>
                    </a:p>
                  </a:txBody>
                  <a:tcPr marL="99060" marR="99060">
                    <a:solidFill>
                      <a:schemeClr val="accent4"/>
                    </a:solidFill>
                  </a:tcPr>
                </a:tc>
                <a:tc>
                  <a:txBody>
                    <a:bodyPr/>
                    <a:lstStyle/>
                    <a:p>
                      <a:pPr algn="r"/>
                      <a:r>
                        <a:rPr lang="en-US" sz="3400" dirty="0" smtClean="0">
                          <a:solidFill>
                            <a:schemeClr val="accent2"/>
                          </a:solidFill>
                        </a:rPr>
                        <a:t>83</a:t>
                      </a:r>
                      <a:endParaRPr lang="en-US" sz="3400" dirty="0">
                        <a:solidFill>
                          <a:schemeClr val="accent2"/>
                        </a:solidFill>
                      </a:endParaRPr>
                    </a:p>
                  </a:txBody>
                  <a:tcPr marL="99060" marR="99060">
                    <a:solidFill>
                      <a:schemeClr val="accent4"/>
                    </a:solidFill>
                  </a:tcPr>
                </a:tc>
                <a:extLst>
                  <a:ext uri="{0D108BD9-81ED-4DB2-BD59-A6C34878D82A}">
                    <a16:rowId xmlns:a16="http://schemas.microsoft.com/office/drawing/2014/main" val="10004"/>
                  </a:ext>
                </a:extLst>
              </a:tr>
              <a:tr h="516169">
                <a:tc>
                  <a:txBody>
                    <a:bodyPr/>
                    <a:lstStyle/>
                    <a:p>
                      <a:r>
                        <a:rPr lang="en-US" sz="3400" dirty="0" smtClean="0">
                          <a:solidFill>
                            <a:schemeClr val="accent2"/>
                          </a:solidFill>
                        </a:rPr>
                        <a:t>Line 5</a:t>
                      </a:r>
                      <a:endParaRPr lang="en-US" sz="3400" dirty="0">
                        <a:solidFill>
                          <a:schemeClr val="accent2"/>
                        </a:solidFill>
                      </a:endParaRPr>
                    </a:p>
                  </a:txBody>
                  <a:tcPr marL="99060" marR="99060"/>
                </a:tc>
                <a:tc>
                  <a:txBody>
                    <a:bodyPr/>
                    <a:lstStyle/>
                    <a:p>
                      <a:pPr algn="r"/>
                      <a:r>
                        <a:rPr lang="en-US" sz="3400" dirty="0" smtClean="0">
                          <a:solidFill>
                            <a:schemeClr val="accent2"/>
                          </a:solidFill>
                        </a:rPr>
                        <a:t>12</a:t>
                      </a:r>
                      <a:endParaRPr lang="en-US" sz="3400" dirty="0">
                        <a:solidFill>
                          <a:schemeClr val="accent2"/>
                        </a:solidFill>
                      </a:endParaRPr>
                    </a:p>
                  </a:txBody>
                  <a:tcPr marL="99060" marR="99060"/>
                </a:tc>
                <a:extLst>
                  <a:ext uri="{0D108BD9-81ED-4DB2-BD59-A6C34878D82A}">
                    <a16:rowId xmlns:a16="http://schemas.microsoft.com/office/drawing/2014/main" val="10005"/>
                  </a:ext>
                </a:extLst>
              </a:tr>
              <a:tr h="516169">
                <a:tc>
                  <a:txBody>
                    <a:bodyPr/>
                    <a:lstStyle/>
                    <a:p>
                      <a:r>
                        <a:rPr lang="en-US" sz="3400" dirty="0" smtClean="0">
                          <a:solidFill>
                            <a:schemeClr val="accent2"/>
                          </a:solidFill>
                        </a:rPr>
                        <a:t>Line 6</a:t>
                      </a:r>
                      <a:endParaRPr lang="en-US" sz="3400" dirty="0">
                        <a:solidFill>
                          <a:schemeClr val="accent2"/>
                        </a:solidFill>
                      </a:endParaRPr>
                    </a:p>
                  </a:txBody>
                  <a:tcPr marL="99060" marR="99060">
                    <a:solidFill>
                      <a:schemeClr val="accent4"/>
                    </a:solidFill>
                  </a:tcPr>
                </a:tc>
                <a:tc>
                  <a:txBody>
                    <a:bodyPr/>
                    <a:lstStyle/>
                    <a:p>
                      <a:pPr algn="r"/>
                      <a:r>
                        <a:rPr lang="en-US" sz="3400" dirty="0" smtClean="0">
                          <a:solidFill>
                            <a:schemeClr val="accent2"/>
                          </a:solidFill>
                        </a:rPr>
                        <a:t>7</a:t>
                      </a:r>
                      <a:endParaRPr lang="en-US" sz="3400" dirty="0">
                        <a:solidFill>
                          <a:schemeClr val="accent2"/>
                        </a:solidFill>
                      </a:endParaRPr>
                    </a:p>
                  </a:txBody>
                  <a:tcPr marL="99060" marR="99060">
                    <a:solidFill>
                      <a:schemeClr val="accent4"/>
                    </a:solidFill>
                  </a:tcPr>
                </a:tc>
                <a:extLst>
                  <a:ext uri="{0D108BD9-81ED-4DB2-BD59-A6C34878D82A}">
                    <a16:rowId xmlns:a16="http://schemas.microsoft.com/office/drawing/2014/main" val="10006"/>
                  </a:ext>
                </a:extLst>
              </a:tr>
            </a:tbl>
          </a:graphicData>
        </a:graphic>
      </p:graphicFrame>
      <p:sp>
        <p:nvSpPr>
          <p:cNvPr id="5" name="Content Placeholder 4"/>
          <p:cNvSpPr>
            <a:spLocks noGrp="1"/>
          </p:cNvSpPr>
          <p:nvPr>
            <p:ph sz="quarter" idx="10" hasCustomPrompt="1"/>
          </p:nvPr>
        </p:nvSpPr>
        <p:spPr>
          <a:xfrm>
            <a:off x="1389593" y="344491"/>
            <a:ext cx="7518929" cy="949325"/>
          </a:xfrm>
          <a:prstGeom prst="rect">
            <a:avLst/>
          </a:prstGeom>
        </p:spPr>
        <p:txBody>
          <a:bodyPr vert="horz"/>
          <a:lstStyle>
            <a:lvl1pPr marL="0" indent="0" algn="ctr">
              <a:buNone/>
              <a:defRPr baseline="0"/>
            </a:lvl1pPr>
          </a:lstStyle>
          <a:p>
            <a:pPr lvl="0"/>
            <a:r>
              <a:rPr lang="en-US" dirty="0" smtClean="0"/>
              <a:t>Copy this table from the slide master to your slide.</a:t>
            </a:r>
            <a:endParaRPr lang="en-US" dirty="0"/>
          </a:p>
        </p:txBody>
      </p:sp>
    </p:spTree>
    <p:extLst>
      <p:ext uri="{BB962C8B-B14F-4D97-AF65-F5344CB8AC3E}">
        <p14:creationId xmlns:p14="http://schemas.microsoft.com/office/powerpoint/2010/main" val="348360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 +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4" name="Content Placeholder 13"/>
          <p:cNvSpPr>
            <a:spLocks noGrp="1"/>
          </p:cNvSpPr>
          <p:nvPr>
            <p:ph sz="quarter" idx="12" hasCustomPrompt="1"/>
          </p:nvPr>
        </p:nvSpPr>
        <p:spPr>
          <a:xfrm>
            <a:off x="1256747" y="4266693"/>
            <a:ext cx="7651970" cy="187296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3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34pt</a:t>
            </a:r>
            <a:endParaRPr lang="en-US" sz="3400" dirty="0" smtClean="0">
              <a:solidFill>
                <a:schemeClr val="accent2"/>
              </a:solidFill>
            </a:endParaRPr>
          </a:p>
        </p:txBody>
      </p:sp>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5355130" y="1676749"/>
            <a:ext cx="3553587"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89592"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Tree>
    <p:extLst>
      <p:ext uri="{BB962C8B-B14F-4D97-AF65-F5344CB8AC3E}">
        <p14:creationId xmlns:p14="http://schemas.microsoft.com/office/powerpoint/2010/main" val="232186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ic, 1 caption, 1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4"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5" name="Content Placeholder 13"/>
          <p:cNvSpPr>
            <a:spLocks noGrp="1"/>
          </p:cNvSpPr>
          <p:nvPr>
            <p:ph sz="quarter" idx="15" hasCustomPrompt="1"/>
          </p:nvPr>
        </p:nvSpPr>
        <p:spPr>
          <a:xfrm>
            <a:off x="5355130" y="1676749"/>
            <a:ext cx="3553587"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6" name="Content Placeholder 13"/>
          <p:cNvSpPr>
            <a:spLocks noGrp="1"/>
          </p:cNvSpPr>
          <p:nvPr>
            <p:ph sz="quarter" idx="16" hasCustomPrompt="1"/>
          </p:nvPr>
        </p:nvSpPr>
        <p:spPr>
          <a:xfrm>
            <a:off x="1389592"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18" name="Content Placeholder 13"/>
          <p:cNvSpPr>
            <a:spLocks noGrp="1"/>
          </p:cNvSpPr>
          <p:nvPr>
            <p:ph sz="quarter" idx="17" hasCustomPrompt="1"/>
          </p:nvPr>
        </p:nvSpPr>
        <p:spPr>
          <a:xfrm>
            <a:off x="1389592" y="4280626"/>
            <a:ext cx="7519125" cy="1785937"/>
          </a:xfrm>
          <a:prstGeom prst="rect">
            <a:avLst/>
          </a:prstGeom>
          <a:solidFill>
            <a:schemeClr val="accent4"/>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p14="http://schemas.microsoft.com/office/powerpoint/2010/main" val="22782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ed text boxes">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5" name="Text Placeholder 4"/>
          <p:cNvSpPr>
            <a:spLocks noGrp="1"/>
          </p:cNvSpPr>
          <p:nvPr>
            <p:ph type="body" sz="quarter" idx="14" hasCustomPrompt="1"/>
          </p:nvPr>
        </p:nvSpPr>
        <p:spPr>
          <a:xfrm>
            <a:off x="1375413" y="1809449"/>
            <a:ext cx="7533305" cy="1080000"/>
          </a:xfrm>
          <a:prstGeom prst="rect">
            <a:avLst/>
          </a:prstGeom>
          <a:solidFill>
            <a:srgbClr val="DBDADC"/>
          </a:solidFill>
        </p:spPr>
        <p:txBody>
          <a:bodyPr vert="horz"/>
          <a:lstStyle>
            <a:lvl1pPr marL="0" indent="0">
              <a:buNone/>
              <a:defRPr sz="2400">
                <a:solidFill>
                  <a:schemeClr val="accent2"/>
                </a:solidFill>
              </a:defRPr>
            </a:lvl1pPr>
          </a:lstStyle>
          <a:p>
            <a:pPr lvl="0"/>
            <a:r>
              <a:rPr lang="de-AT" dirty="0" smtClean="0"/>
              <a:t>Text 24pt</a:t>
            </a:r>
            <a:endParaRPr lang="en-US" dirty="0"/>
          </a:p>
        </p:txBody>
      </p:sp>
      <p:sp>
        <p:nvSpPr>
          <p:cNvPr id="12" name="Text Placeholder 4"/>
          <p:cNvSpPr>
            <a:spLocks noGrp="1"/>
          </p:cNvSpPr>
          <p:nvPr>
            <p:ph type="body" sz="quarter" idx="15" hasCustomPrompt="1"/>
          </p:nvPr>
        </p:nvSpPr>
        <p:spPr>
          <a:xfrm>
            <a:off x="1375413" y="3165638"/>
            <a:ext cx="7533305" cy="1080000"/>
          </a:xfrm>
          <a:prstGeom prst="rect">
            <a:avLst/>
          </a:prstGeom>
          <a:solidFill>
            <a:srgbClr val="D5E5EF"/>
          </a:solidFill>
        </p:spPr>
        <p:txBody>
          <a:bodyPr vert="horz"/>
          <a:lstStyle>
            <a:lvl1pPr marL="0" indent="0">
              <a:buNone/>
              <a:defRPr sz="2400">
                <a:solidFill>
                  <a:schemeClr val="accent2"/>
                </a:solidFill>
              </a:defRPr>
            </a:lvl1pPr>
          </a:lstStyle>
          <a:p>
            <a:pPr lvl="0"/>
            <a:r>
              <a:rPr lang="de-AT" dirty="0" smtClean="0"/>
              <a:t>Text 24pt</a:t>
            </a:r>
            <a:endParaRPr lang="en-US" dirty="0"/>
          </a:p>
        </p:txBody>
      </p:sp>
      <p:sp>
        <p:nvSpPr>
          <p:cNvPr id="13" name="Text Placeholder 4"/>
          <p:cNvSpPr>
            <a:spLocks noGrp="1"/>
          </p:cNvSpPr>
          <p:nvPr>
            <p:ph type="body" sz="quarter" idx="16" hasCustomPrompt="1"/>
          </p:nvPr>
        </p:nvSpPr>
        <p:spPr>
          <a:xfrm>
            <a:off x="1375413" y="4497169"/>
            <a:ext cx="7533305"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de-AT" dirty="0" smtClean="0"/>
              <a:t>Text 24pt</a:t>
            </a:r>
            <a:endParaRPr lang="en-US" dirty="0"/>
          </a:p>
        </p:txBody>
      </p:sp>
    </p:spTree>
    <p:extLst>
      <p:ext uri="{BB962C8B-B14F-4D97-AF65-F5344CB8AC3E}">
        <p14:creationId xmlns:p14="http://schemas.microsoft.com/office/powerpoint/2010/main" val="172908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5355130" y="1676749"/>
            <a:ext cx="3553587"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9" name="Content Placeholder 13"/>
          <p:cNvSpPr>
            <a:spLocks noGrp="1"/>
          </p:cNvSpPr>
          <p:nvPr>
            <p:ph sz="quarter" idx="16" hasCustomPrompt="1"/>
          </p:nvPr>
        </p:nvSpPr>
        <p:spPr>
          <a:xfrm>
            <a:off x="1256749" y="1676749"/>
            <a:ext cx="3563485"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p14="http://schemas.microsoft.com/office/powerpoint/2010/main" val="222101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horizontal, 2 texts">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1261699" y="4266696"/>
            <a:ext cx="3553587"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89592"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9" name="Content Placeholder 13"/>
          <p:cNvSpPr>
            <a:spLocks noGrp="1"/>
          </p:cNvSpPr>
          <p:nvPr>
            <p:ph sz="quarter" idx="17" hasCustomPrompt="1"/>
          </p:nvPr>
        </p:nvSpPr>
        <p:spPr>
          <a:xfrm>
            <a:off x="5487975"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10" name="Content Placeholder 13"/>
          <p:cNvSpPr>
            <a:spLocks noGrp="1"/>
          </p:cNvSpPr>
          <p:nvPr>
            <p:ph sz="quarter" idx="18" hasCustomPrompt="1"/>
          </p:nvPr>
        </p:nvSpPr>
        <p:spPr>
          <a:xfrm>
            <a:off x="5355130" y="4266696"/>
            <a:ext cx="3553587"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p14="http://schemas.microsoft.com/office/powerpoint/2010/main" val="18885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1409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ecny.cz/COST/RT-TROP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egvap.dmi.d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nn-geophys.net/special_issue400_89.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Jonathan.jones@metoffice.gov.uk" TargetMode="Externa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7" Type="http://schemas.openxmlformats.org/officeDocument/2006/relationships/hyperlink" Target="#_Toc510095047"/><Relationship Id="rId21" Type="http://schemas.openxmlformats.org/officeDocument/2006/relationships/hyperlink" Target="#_Toc510094951"/><Relationship Id="rId42" Type="http://schemas.openxmlformats.org/officeDocument/2006/relationships/hyperlink" Target="#_Toc510094972"/><Relationship Id="rId63" Type="http://schemas.openxmlformats.org/officeDocument/2006/relationships/hyperlink" Target="#_Toc510094993"/><Relationship Id="rId84" Type="http://schemas.openxmlformats.org/officeDocument/2006/relationships/hyperlink" Target="#_Toc510095014"/><Relationship Id="rId138" Type="http://schemas.openxmlformats.org/officeDocument/2006/relationships/hyperlink" Target="#_Toc510095068"/><Relationship Id="rId159" Type="http://schemas.openxmlformats.org/officeDocument/2006/relationships/hyperlink" Target="#_Toc510095089"/><Relationship Id="rId170" Type="http://schemas.openxmlformats.org/officeDocument/2006/relationships/hyperlink" Target="#_Toc510095100"/><Relationship Id="rId191" Type="http://schemas.openxmlformats.org/officeDocument/2006/relationships/hyperlink" Target="#_Toc510095121"/><Relationship Id="rId205" Type="http://schemas.openxmlformats.org/officeDocument/2006/relationships/hyperlink" Target="#_Toc510095135"/><Relationship Id="rId16" Type="http://schemas.openxmlformats.org/officeDocument/2006/relationships/hyperlink" Target="#_Toc510094946"/><Relationship Id="rId107" Type="http://schemas.openxmlformats.org/officeDocument/2006/relationships/hyperlink" Target="#_Toc510095037"/><Relationship Id="rId11" Type="http://schemas.openxmlformats.org/officeDocument/2006/relationships/hyperlink" Target="#_Toc510094941"/><Relationship Id="rId32" Type="http://schemas.openxmlformats.org/officeDocument/2006/relationships/hyperlink" Target="#_Toc510094962"/><Relationship Id="rId37" Type="http://schemas.openxmlformats.org/officeDocument/2006/relationships/hyperlink" Target="#_Toc510094967"/><Relationship Id="rId53" Type="http://schemas.openxmlformats.org/officeDocument/2006/relationships/hyperlink" Target="#_Toc510094983"/><Relationship Id="rId58" Type="http://schemas.openxmlformats.org/officeDocument/2006/relationships/hyperlink" Target="#_Toc510094988"/><Relationship Id="rId74" Type="http://schemas.openxmlformats.org/officeDocument/2006/relationships/hyperlink" Target="#_Toc510095004"/><Relationship Id="rId79" Type="http://schemas.openxmlformats.org/officeDocument/2006/relationships/hyperlink" Target="#_Toc510095009"/><Relationship Id="rId102" Type="http://schemas.openxmlformats.org/officeDocument/2006/relationships/hyperlink" Target="#_Toc510095032"/><Relationship Id="rId123" Type="http://schemas.openxmlformats.org/officeDocument/2006/relationships/hyperlink" Target="#_Toc510095053"/><Relationship Id="rId128" Type="http://schemas.openxmlformats.org/officeDocument/2006/relationships/hyperlink" Target="#_Toc510095058"/><Relationship Id="rId144" Type="http://schemas.openxmlformats.org/officeDocument/2006/relationships/hyperlink" Target="#_Toc510095074"/><Relationship Id="rId149" Type="http://schemas.openxmlformats.org/officeDocument/2006/relationships/hyperlink" Target="#_Toc510095079"/><Relationship Id="rId5" Type="http://schemas.openxmlformats.org/officeDocument/2006/relationships/hyperlink" Target="#_Toc510094935"/><Relationship Id="rId90" Type="http://schemas.openxmlformats.org/officeDocument/2006/relationships/hyperlink" Target="#_Toc510095020"/><Relationship Id="rId95" Type="http://schemas.openxmlformats.org/officeDocument/2006/relationships/hyperlink" Target="#_Toc510095025"/><Relationship Id="rId160" Type="http://schemas.openxmlformats.org/officeDocument/2006/relationships/hyperlink" Target="#_Toc510095090"/><Relationship Id="rId165" Type="http://schemas.openxmlformats.org/officeDocument/2006/relationships/hyperlink" Target="#_Toc510095095"/><Relationship Id="rId181" Type="http://schemas.openxmlformats.org/officeDocument/2006/relationships/hyperlink" Target="#_Toc510095111"/><Relationship Id="rId186" Type="http://schemas.openxmlformats.org/officeDocument/2006/relationships/hyperlink" Target="#_Toc510095116"/><Relationship Id="rId22" Type="http://schemas.openxmlformats.org/officeDocument/2006/relationships/hyperlink" Target="#_Toc510094952"/><Relationship Id="rId27" Type="http://schemas.openxmlformats.org/officeDocument/2006/relationships/hyperlink" Target="#_Toc510094957"/><Relationship Id="rId43" Type="http://schemas.openxmlformats.org/officeDocument/2006/relationships/hyperlink" Target="#_Toc510094973"/><Relationship Id="rId48" Type="http://schemas.openxmlformats.org/officeDocument/2006/relationships/hyperlink" Target="#_Toc510094978"/><Relationship Id="rId64" Type="http://schemas.openxmlformats.org/officeDocument/2006/relationships/hyperlink" Target="#_Toc510094994"/><Relationship Id="rId69" Type="http://schemas.openxmlformats.org/officeDocument/2006/relationships/hyperlink" Target="#_Toc510094999"/><Relationship Id="rId113" Type="http://schemas.openxmlformats.org/officeDocument/2006/relationships/hyperlink" Target="#_Toc510095043"/><Relationship Id="rId118" Type="http://schemas.openxmlformats.org/officeDocument/2006/relationships/hyperlink" Target="#_Toc510095048"/><Relationship Id="rId134" Type="http://schemas.openxmlformats.org/officeDocument/2006/relationships/hyperlink" Target="#_Toc510095064"/><Relationship Id="rId139" Type="http://schemas.openxmlformats.org/officeDocument/2006/relationships/hyperlink" Target="#_Toc510095069"/><Relationship Id="rId80" Type="http://schemas.openxmlformats.org/officeDocument/2006/relationships/hyperlink" Target="#_Toc510095010"/><Relationship Id="rId85" Type="http://schemas.openxmlformats.org/officeDocument/2006/relationships/hyperlink" Target="#_Toc510095015"/><Relationship Id="rId150" Type="http://schemas.openxmlformats.org/officeDocument/2006/relationships/hyperlink" Target="#_Toc510095080"/><Relationship Id="rId155" Type="http://schemas.openxmlformats.org/officeDocument/2006/relationships/hyperlink" Target="#_Toc510095085"/><Relationship Id="rId171" Type="http://schemas.openxmlformats.org/officeDocument/2006/relationships/hyperlink" Target="#_Toc510095101"/><Relationship Id="rId176" Type="http://schemas.openxmlformats.org/officeDocument/2006/relationships/hyperlink" Target="#_Toc510095106"/><Relationship Id="rId192" Type="http://schemas.openxmlformats.org/officeDocument/2006/relationships/hyperlink" Target="#_Toc510095122"/><Relationship Id="rId197" Type="http://schemas.openxmlformats.org/officeDocument/2006/relationships/hyperlink" Target="#_Toc510095127"/><Relationship Id="rId206" Type="http://schemas.openxmlformats.org/officeDocument/2006/relationships/hyperlink" Target="#_Toc510095136"/><Relationship Id="rId201" Type="http://schemas.openxmlformats.org/officeDocument/2006/relationships/hyperlink" Target="#_Toc510095131"/><Relationship Id="rId12" Type="http://schemas.openxmlformats.org/officeDocument/2006/relationships/hyperlink" Target="#_Toc510094942"/><Relationship Id="rId17" Type="http://schemas.openxmlformats.org/officeDocument/2006/relationships/hyperlink" Target="#_Toc510094947"/><Relationship Id="rId33" Type="http://schemas.openxmlformats.org/officeDocument/2006/relationships/hyperlink" Target="#_Toc510094963"/><Relationship Id="rId38" Type="http://schemas.openxmlformats.org/officeDocument/2006/relationships/hyperlink" Target="#_Toc510094968"/><Relationship Id="rId59" Type="http://schemas.openxmlformats.org/officeDocument/2006/relationships/hyperlink" Target="#_Toc510094989"/><Relationship Id="rId103" Type="http://schemas.openxmlformats.org/officeDocument/2006/relationships/hyperlink" Target="#_Toc510095033"/><Relationship Id="rId108" Type="http://schemas.openxmlformats.org/officeDocument/2006/relationships/hyperlink" Target="#_Toc510095038"/><Relationship Id="rId124" Type="http://schemas.openxmlformats.org/officeDocument/2006/relationships/hyperlink" Target="#_Toc510095054"/><Relationship Id="rId129" Type="http://schemas.openxmlformats.org/officeDocument/2006/relationships/hyperlink" Target="#_Toc510095059"/><Relationship Id="rId54" Type="http://schemas.openxmlformats.org/officeDocument/2006/relationships/hyperlink" Target="#_Toc510094984"/><Relationship Id="rId70" Type="http://schemas.openxmlformats.org/officeDocument/2006/relationships/hyperlink" Target="#_Toc510095000"/><Relationship Id="rId75" Type="http://schemas.openxmlformats.org/officeDocument/2006/relationships/hyperlink" Target="#_Toc510095005"/><Relationship Id="rId91" Type="http://schemas.openxmlformats.org/officeDocument/2006/relationships/hyperlink" Target="#_Toc510095021"/><Relationship Id="rId96" Type="http://schemas.openxmlformats.org/officeDocument/2006/relationships/hyperlink" Target="#_Toc510095026"/><Relationship Id="rId140" Type="http://schemas.openxmlformats.org/officeDocument/2006/relationships/hyperlink" Target="#_Toc510095070"/><Relationship Id="rId145" Type="http://schemas.openxmlformats.org/officeDocument/2006/relationships/hyperlink" Target="#_Toc510095075"/><Relationship Id="rId161" Type="http://schemas.openxmlformats.org/officeDocument/2006/relationships/hyperlink" Target="#_Toc510095091"/><Relationship Id="rId166" Type="http://schemas.openxmlformats.org/officeDocument/2006/relationships/hyperlink" Target="#_Toc510095096"/><Relationship Id="rId182" Type="http://schemas.openxmlformats.org/officeDocument/2006/relationships/hyperlink" Target="#_Toc510095112"/><Relationship Id="rId187" Type="http://schemas.openxmlformats.org/officeDocument/2006/relationships/hyperlink" Target="#_Toc510095117"/><Relationship Id="rId1" Type="http://schemas.openxmlformats.org/officeDocument/2006/relationships/slideLayout" Target="../slideLayouts/slideLayout2.xml"/><Relationship Id="rId6" Type="http://schemas.openxmlformats.org/officeDocument/2006/relationships/hyperlink" Target="#_Toc510094936"/><Relationship Id="rId23" Type="http://schemas.openxmlformats.org/officeDocument/2006/relationships/hyperlink" Target="#_Toc510094953"/><Relationship Id="rId28" Type="http://schemas.openxmlformats.org/officeDocument/2006/relationships/hyperlink" Target="#_Toc510094958"/><Relationship Id="rId49" Type="http://schemas.openxmlformats.org/officeDocument/2006/relationships/hyperlink" Target="#_Toc510094979"/><Relationship Id="rId114" Type="http://schemas.openxmlformats.org/officeDocument/2006/relationships/hyperlink" Target="#_Toc510095044"/><Relationship Id="rId119" Type="http://schemas.openxmlformats.org/officeDocument/2006/relationships/hyperlink" Target="#_Toc510095049"/><Relationship Id="rId44" Type="http://schemas.openxmlformats.org/officeDocument/2006/relationships/hyperlink" Target="#_Toc510094974"/><Relationship Id="rId60" Type="http://schemas.openxmlformats.org/officeDocument/2006/relationships/hyperlink" Target="#_Toc510094990"/><Relationship Id="rId65" Type="http://schemas.openxmlformats.org/officeDocument/2006/relationships/hyperlink" Target="#_Toc510094995"/><Relationship Id="rId81" Type="http://schemas.openxmlformats.org/officeDocument/2006/relationships/hyperlink" Target="#_Toc510095011"/><Relationship Id="rId86" Type="http://schemas.openxmlformats.org/officeDocument/2006/relationships/hyperlink" Target="#_Toc510095016"/><Relationship Id="rId130" Type="http://schemas.openxmlformats.org/officeDocument/2006/relationships/hyperlink" Target="#_Toc510095060"/><Relationship Id="rId135" Type="http://schemas.openxmlformats.org/officeDocument/2006/relationships/hyperlink" Target="#_Toc510095065"/><Relationship Id="rId151" Type="http://schemas.openxmlformats.org/officeDocument/2006/relationships/hyperlink" Target="#_Toc510095081"/><Relationship Id="rId156" Type="http://schemas.openxmlformats.org/officeDocument/2006/relationships/hyperlink" Target="#_Toc510095086"/><Relationship Id="rId177" Type="http://schemas.openxmlformats.org/officeDocument/2006/relationships/hyperlink" Target="#_Toc510095107"/><Relationship Id="rId198" Type="http://schemas.openxmlformats.org/officeDocument/2006/relationships/hyperlink" Target="#_Toc510095128"/><Relationship Id="rId172" Type="http://schemas.openxmlformats.org/officeDocument/2006/relationships/hyperlink" Target="#_Toc510095102"/><Relationship Id="rId193" Type="http://schemas.openxmlformats.org/officeDocument/2006/relationships/hyperlink" Target="#_Toc510095123"/><Relationship Id="rId202" Type="http://schemas.openxmlformats.org/officeDocument/2006/relationships/hyperlink" Target="#_Toc510095132"/><Relationship Id="rId207" Type="http://schemas.openxmlformats.org/officeDocument/2006/relationships/hyperlink" Target="#_Toc510095137"/><Relationship Id="rId13" Type="http://schemas.openxmlformats.org/officeDocument/2006/relationships/hyperlink" Target="#_Toc510094943"/><Relationship Id="rId18" Type="http://schemas.openxmlformats.org/officeDocument/2006/relationships/hyperlink" Target="#_Toc510094948"/><Relationship Id="rId39" Type="http://schemas.openxmlformats.org/officeDocument/2006/relationships/hyperlink" Target="#_Toc510094969"/><Relationship Id="rId109" Type="http://schemas.openxmlformats.org/officeDocument/2006/relationships/hyperlink" Target="#_Toc510095039"/><Relationship Id="rId34" Type="http://schemas.openxmlformats.org/officeDocument/2006/relationships/hyperlink" Target="#_Toc510094964"/><Relationship Id="rId50" Type="http://schemas.openxmlformats.org/officeDocument/2006/relationships/hyperlink" Target="#_Toc510094980"/><Relationship Id="rId55" Type="http://schemas.openxmlformats.org/officeDocument/2006/relationships/hyperlink" Target="#_Toc510094985"/><Relationship Id="rId76" Type="http://schemas.openxmlformats.org/officeDocument/2006/relationships/hyperlink" Target="#_Toc510095006"/><Relationship Id="rId97" Type="http://schemas.openxmlformats.org/officeDocument/2006/relationships/hyperlink" Target="#_Toc510095027"/><Relationship Id="rId104" Type="http://schemas.openxmlformats.org/officeDocument/2006/relationships/hyperlink" Target="#_Toc510095034"/><Relationship Id="rId120" Type="http://schemas.openxmlformats.org/officeDocument/2006/relationships/hyperlink" Target="#_Toc510095050"/><Relationship Id="rId125" Type="http://schemas.openxmlformats.org/officeDocument/2006/relationships/hyperlink" Target="#_Toc510095055"/><Relationship Id="rId141" Type="http://schemas.openxmlformats.org/officeDocument/2006/relationships/hyperlink" Target="#_Toc510095071"/><Relationship Id="rId146" Type="http://schemas.openxmlformats.org/officeDocument/2006/relationships/hyperlink" Target="#_Toc510095076"/><Relationship Id="rId167" Type="http://schemas.openxmlformats.org/officeDocument/2006/relationships/hyperlink" Target="#_Toc510095097"/><Relationship Id="rId188" Type="http://schemas.openxmlformats.org/officeDocument/2006/relationships/hyperlink" Target="#_Toc510095118"/><Relationship Id="rId7" Type="http://schemas.openxmlformats.org/officeDocument/2006/relationships/hyperlink" Target="#_Toc510094937"/><Relationship Id="rId71" Type="http://schemas.openxmlformats.org/officeDocument/2006/relationships/hyperlink" Target="#_Toc510095001"/><Relationship Id="rId92" Type="http://schemas.openxmlformats.org/officeDocument/2006/relationships/hyperlink" Target="#_Toc510095022"/><Relationship Id="rId162" Type="http://schemas.openxmlformats.org/officeDocument/2006/relationships/hyperlink" Target="#_Toc510095092"/><Relationship Id="rId183" Type="http://schemas.openxmlformats.org/officeDocument/2006/relationships/hyperlink" Target="#_Toc510095113"/><Relationship Id="rId2" Type="http://schemas.openxmlformats.org/officeDocument/2006/relationships/hyperlink" Target="#_Toc510094932"/><Relationship Id="rId29" Type="http://schemas.openxmlformats.org/officeDocument/2006/relationships/hyperlink" Target="#_Toc510094959"/><Relationship Id="rId24" Type="http://schemas.openxmlformats.org/officeDocument/2006/relationships/hyperlink" Target="#_Toc510094954"/><Relationship Id="rId40" Type="http://schemas.openxmlformats.org/officeDocument/2006/relationships/hyperlink" Target="#_Toc510094970"/><Relationship Id="rId45" Type="http://schemas.openxmlformats.org/officeDocument/2006/relationships/hyperlink" Target="#_Toc510094975"/><Relationship Id="rId66" Type="http://schemas.openxmlformats.org/officeDocument/2006/relationships/hyperlink" Target="#_Toc510094996"/><Relationship Id="rId87" Type="http://schemas.openxmlformats.org/officeDocument/2006/relationships/hyperlink" Target="#_Toc510095017"/><Relationship Id="rId110" Type="http://schemas.openxmlformats.org/officeDocument/2006/relationships/hyperlink" Target="#_Toc510095040"/><Relationship Id="rId115" Type="http://schemas.openxmlformats.org/officeDocument/2006/relationships/hyperlink" Target="#_Toc510095045"/><Relationship Id="rId131" Type="http://schemas.openxmlformats.org/officeDocument/2006/relationships/hyperlink" Target="#_Toc510095061"/><Relationship Id="rId136" Type="http://schemas.openxmlformats.org/officeDocument/2006/relationships/hyperlink" Target="#_Toc510095066"/><Relationship Id="rId157" Type="http://schemas.openxmlformats.org/officeDocument/2006/relationships/hyperlink" Target="#_Toc510095087"/><Relationship Id="rId178" Type="http://schemas.openxmlformats.org/officeDocument/2006/relationships/hyperlink" Target="#_Toc510095108"/><Relationship Id="rId61" Type="http://schemas.openxmlformats.org/officeDocument/2006/relationships/hyperlink" Target="#_Toc510094991"/><Relationship Id="rId82" Type="http://schemas.openxmlformats.org/officeDocument/2006/relationships/hyperlink" Target="#_Toc510095012"/><Relationship Id="rId152" Type="http://schemas.openxmlformats.org/officeDocument/2006/relationships/hyperlink" Target="#_Toc510095082"/><Relationship Id="rId173" Type="http://schemas.openxmlformats.org/officeDocument/2006/relationships/hyperlink" Target="#_Toc510095103"/><Relationship Id="rId194" Type="http://schemas.openxmlformats.org/officeDocument/2006/relationships/hyperlink" Target="#_Toc510095124"/><Relationship Id="rId199" Type="http://schemas.openxmlformats.org/officeDocument/2006/relationships/hyperlink" Target="#_Toc510095129"/><Relationship Id="rId203" Type="http://schemas.openxmlformats.org/officeDocument/2006/relationships/hyperlink" Target="#_Toc510095133"/><Relationship Id="rId208" Type="http://schemas.openxmlformats.org/officeDocument/2006/relationships/hyperlink" Target="#_Toc510095138"/><Relationship Id="rId19" Type="http://schemas.openxmlformats.org/officeDocument/2006/relationships/hyperlink" Target="#_Toc510094949"/><Relationship Id="rId14" Type="http://schemas.openxmlformats.org/officeDocument/2006/relationships/hyperlink" Target="#_Toc510094944"/><Relationship Id="rId30" Type="http://schemas.openxmlformats.org/officeDocument/2006/relationships/hyperlink" Target="#_Toc510094960"/><Relationship Id="rId35" Type="http://schemas.openxmlformats.org/officeDocument/2006/relationships/hyperlink" Target="#_Toc510094965"/><Relationship Id="rId56" Type="http://schemas.openxmlformats.org/officeDocument/2006/relationships/hyperlink" Target="#_Toc510094986"/><Relationship Id="rId77" Type="http://schemas.openxmlformats.org/officeDocument/2006/relationships/hyperlink" Target="#_Toc510095007"/><Relationship Id="rId100" Type="http://schemas.openxmlformats.org/officeDocument/2006/relationships/hyperlink" Target="#_Toc510095030"/><Relationship Id="rId105" Type="http://schemas.openxmlformats.org/officeDocument/2006/relationships/hyperlink" Target="#_Toc510095035"/><Relationship Id="rId126" Type="http://schemas.openxmlformats.org/officeDocument/2006/relationships/hyperlink" Target="#_Toc510095056"/><Relationship Id="rId147" Type="http://schemas.openxmlformats.org/officeDocument/2006/relationships/hyperlink" Target="#_Toc510095077"/><Relationship Id="rId168" Type="http://schemas.openxmlformats.org/officeDocument/2006/relationships/hyperlink" Target="#_Toc510095098"/><Relationship Id="rId8" Type="http://schemas.openxmlformats.org/officeDocument/2006/relationships/hyperlink" Target="#_Toc510094938"/><Relationship Id="rId51" Type="http://schemas.openxmlformats.org/officeDocument/2006/relationships/hyperlink" Target="#_Toc510094981"/><Relationship Id="rId72" Type="http://schemas.openxmlformats.org/officeDocument/2006/relationships/hyperlink" Target="#_Toc510095002"/><Relationship Id="rId93" Type="http://schemas.openxmlformats.org/officeDocument/2006/relationships/hyperlink" Target="#_Toc510095023"/><Relationship Id="rId98" Type="http://schemas.openxmlformats.org/officeDocument/2006/relationships/hyperlink" Target="#_Toc510095028"/><Relationship Id="rId121" Type="http://schemas.openxmlformats.org/officeDocument/2006/relationships/hyperlink" Target="#_Toc510095051"/><Relationship Id="rId142" Type="http://schemas.openxmlformats.org/officeDocument/2006/relationships/hyperlink" Target="#_Toc510095072"/><Relationship Id="rId163" Type="http://schemas.openxmlformats.org/officeDocument/2006/relationships/hyperlink" Target="#_Toc510095093"/><Relationship Id="rId184" Type="http://schemas.openxmlformats.org/officeDocument/2006/relationships/hyperlink" Target="#_Toc510095114"/><Relationship Id="rId189" Type="http://schemas.openxmlformats.org/officeDocument/2006/relationships/hyperlink" Target="#_Toc510095119"/><Relationship Id="rId3" Type="http://schemas.openxmlformats.org/officeDocument/2006/relationships/hyperlink" Target="#_Toc510094933"/><Relationship Id="rId25" Type="http://schemas.openxmlformats.org/officeDocument/2006/relationships/hyperlink" Target="#_Toc510094955"/><Relationship Id="rId46" Type="http://schemas.openxmlformats.org/officeDocument/2006/relationships/hyperlink" Target="#_Toc510094976"/><Relationship Id="rId67" Type="http://schemas.openxmlformats.org/officeDocument/2006/relationships/hyperlink" Target="#_Toc510094997"/><Relationship Id="rId116" Type="http://schemas.openxmlformats.org/officeDocument/2006/relationships/hyperlink" Target="#_Toc510095046"/><Relationship Id="rId137" Type="http://schemas.openxmlformats.org/officeDocument/2006/relationships/hyperlink" Target="#_Toc510095067"/><Relationship Id="rId158" Type="http://schemas.openxmlformats.org/officeDocument/2006/relationships/hyperlink" Target="#_Toc510095088"/><Relationship Id="rId20" Type="http://schemas.openxmlformats.org/officeDocument/2006/relationships/hyperlink" Target="#_Toc510094950"/><Relationship Id="rId41" Type="http://schemas.openxmlformats.org/officeDocument/2006/relationships/hyperlink" Target="#_Toc510094971"/><Relationship Id="rId62" Type="http://schemas.openxmlformats.org/officeDocument/2006/relationships/hyperlink" Target="#_Toc510094992"/><Relationship Id="rId83" Type="http://schemas.openxmlformats.org/officeDocument/2006/relationships/hyperlink" Target="#_Toc510095013"/><Relationship Id="rId88" Type="http://schemas.openxmlformats.org/officeDocument/2006/relationships/hyperlink" Target="#_Toc510095018"/><Relationship Id="rId111" Type="http://schemas.openxmlformats.org/officeDocument/2006/relationships/hyperlink" Target="#_Toc510095041"/><Relationship Id="rId132" Type="http://schemas.openxmlformats.org/officeDocument/2006/relationships/hyperlink" Target="#_Toc510095062"/><Relationship Id="rId153" Type="http://schemas.openxmlformats.org/officeDocument/2006/relationships/hyperlink" Target="#_Toc510095083"/><Relationship Id="rId174" Type="http://schemas.openxmlformats.org/officeDocument/2006/relationships/hyperlink" Target="#_Toc510095104"/><Relationship Id="rId179" Type="http://schemas.openxmlformats.org/officeDocument/2006/relationships/hyperlink" Target="#_Toc510095109"/><Relationship Id="rId195" Type="http://schemas.openxmlformats.org/officeDocument/2006/relationships/hyperlink" Target="#_Toc510095125"/><Relationship Id="rId209" Type="http://schemas.openxmlformats.org/officeDocument/2006/relationships/hyperlink" Target="#_Toc510095139"/><Relationship Id="rId190" Type="http://schemas.openxmlformats.org/officeDocument/2006/relationships/hyperlink" Target="#_Toc510095120"/><Relationship Id="rId204" Type="http://schemas.openxmlformats.org/officeDocument/2006/relationships/hyperlink" Target="#_Toc510095134"/><Relationship Id="rId15" Type="http://schemas.openxmlformats.org/officeDocument/2006/relationships/hyperlink" Target="#_Toc510094945"/><Relationship Id="rId36" Type="http://schemas.openxmlformats.org/officeDocument/2006/relationships/hyperlink" Target="#_Toc510094966"/><Relationship Id="rId57" Type="http://schemas.openxmlformats.org/officeDocument/2006/relationships/hyperlink" Target="#_Toc510094987"/><Relationship Id="rId106" Type="http://schemas.openxmlformats.org/officeDocument/2006/relationships/hyperlink" Target="#_Toc510095036"/><Relationship Id="rId127" Type="http://schemas.openxmlformats.org/officeDocument/2006/relationships/hyperlink" Target="#_Toc510095057"/><Relationship Id="rId10" Type="http://schemas.openxmlformats.org/officeDocument/2006/relationships/hyperlink" Target="#_Toc510094940"/><Relationship Id="rId31" Type="http://schemas.openxmlformats.org/officeDocument/2006/relationships/hyperlink" Target="#_Toc510094961"/><Relationship Id="rId52" Type="http://schemas.openxmlformats.org/officeDocument/2006/relationships/hyperlink" Target="#_Toc510094982"/><Relationship Id="rId73" Type="http://schemas.openxmlformats.org/officeDocument/2006/relationships/hyperlink" Target="#_Toc510095003"/><Relationship Id="rId78" Type="http://schemas.openxmlformats.org/officeDocument/2006/relationships/hyperlink" Target="#_Toc510095008"/><Relationship Id="rId94" Type="http://schemas.openxmlformats.org/officeDocument/2006/relationships/hyperlink" Target="#_Toc510095024"/><Relationship Id="rId99" Type="http://schemas.openxmlformats.org/officeDocument/2006/relationships/hyperlink" Target="#_Toc510095029"/><Relationship Id="rId101" Type="http://schemas.openxmlformats.org/officeDocument/2006/relationships/hyperlink" Target="#_Toc510095031"/><Relationship Id="rId122" Type="http://schemas.openxmlformats.org/officeDocument/2006/relationships/hyperlink" Target="#_Toc510095052"/><Relationship Id="rId143" Type="http://schemas.openxmlformats.org/officeDocument/2006/relationships/hyperlink" Target="#_Toc510095073"/><Relationship Id="rId148" Type="http://schemas.openxmlformats.org/officeDocument/2006/relationships/hyperlink" Target="#_Toc510095078"/><Relationship Id="rId164" Type="http://schemas.openxmlformats.org/officeDocument/2006/relationships/hyperlink" Target="#_Toc510095094"/><Relationship Id="rId169" Type="http://schemas.openxmlformats.org/officeDocument/2006/relationships/hyperlink" Target="#_Toc510095099"/><Relationship Id="rId185" Type="http://schemas.openxmlformats.org/officeDocument/2006/relationships/hyperlink" Target="#_Toc510095115"/><Relationship Id="rId4" Type="http://schemas.openxmlformats.org/officeDocument/2006/relationships/hyperlink" Target="#_Toc510094934"/><Relationship Id="rId9" Type="http://schemas.openxmlformats.org/officeDocument/2006/relationships/hyperlink" Target="#_Toc510094939"/><Relationship Id="rId180" Type="http://schemas.openxmlformats.org/officeDocument/2006/relationships/hyperlink" Target="#_Toc510095110"/><Relationship Id="rId210" Type="http://schemas.openxmlformats.org/officeDocument/2006/relationships/hyperlink" Target="#_Toc510095140"/><Relationship Id="rId26" Type="http://schemas.openxmlformats.org/officeDocument/2006/relationships/hyperlink" Target="#_Toc510094956"/><Relationship Id="rId47" Type="http://schemas.openxmlformats.org/officeDocument/2006/relationships/hyperlink" Target="#_Toc510094977"/><Relationship Id="rId68" Type="http://schemas.openxmlformats.org/officeDocument/2006/relationships/hyperlink" Target="#_Toc510094998"/><Relationship Id="rId89" Type="http://schemas.openxmlformats.org/officeDocument/2006/relationships/hyperlink" Target="#_Toc510095019"/><Relationship Id="rId112" Type="http://schemas.openxmlformats.org/officeDocument/2006/relationships/hyperlink" Target="#_Toc510095042"/><Relationship Id="rId133" Type="http://schemas.openxmlformats.org/officeDocument/2006/relationships/hyperlink" Target="#_Toc510095063"/><Relationship Id="rId154" Type="http://schemas.openxmlformats.org/officeDocument/2006/relationships/hyperlink" Target="#_Toc510095084"/><Relationship Id="rId175" Type="http://schemas.openxmlformats.org/officeDocument/2006/relationships/hyperlink" Target="#_Toc510095105"/><Relationship Id="rId196" Type="http://schemas.openxmlformats.org/officeDocument/2006/relationships/hyperlink" Target="#_Toc510095126"/><Relationship Id="rId200" Type="http://schemas.openxmlformats.org/officeDocument/2006/relationships/hyperlink" Target="#_Toc510095130"/></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2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Text Box 7"/>
          <p:cNvSpPr txBox="1">
            <a:spLocks noChangeArrowheads="1"/>
          </p:cNvSpPr>
          <p:nvPr/>
        </p:nvSpPr>
        <p:spPr bwMode="auto">
          <a:xfrm>
            <a:off x="344488" y="1536700"/>
            <a:ext cx="91455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57263">
              <a:defRPr>
                <a:solidFill>
                  <a:schemeClr val="tx1"/>
                </a:solidFill>
                <a:latin typeface="Arial" charset="0"/>
              </a:defRPr>
            </a:lvl1pPr>
            <a:lvl2pPr algn="l" defTabSz="957263">
              <a:defRPr>
                <a:solidFill>
                  <a:schemeClr val="tx1"/>
                </a:solidFill>
                <a:latin typeface="Arial" charset="0"/>
              </a:defRPr>
            </a:lvl2pPr>
            <a:lvl3pPr algn="l" defTabSz="957263">
              <a:defRPr>
                <a:solidFill>
                  <a:schemeClr val="tx1"/>
                </a:solidFill>
                <a:latin typeface="Arial" charset="0"/>
              </a:defRPr>
            </a:lvl3pPr>
            <a:lvl4pPr algn="l" defTabSz="957263">
              <a:defRPr>
                <a:solidFill>
                  <a:schemeClr val="tx1"/>
                </a:solidFill>
                <a:latin typeface="Arial" charset="0"/>
              </a:defRPr>
            </a:lvl4pPr>
            <a:lvl5pPr algn="l" defTabSz="957263">
              <a:defRPr>
                <a:solidFill>
                  <a:schemeClr val="tx1"/>
                </a:solidFill>
                <a:latin typeface="Arial" charset="0"/>
              </a:defRPr>
            </a:lvl5pPr>
            <a:lvl6pPr defTabSz="957263" fontAlgn="base">
              <a:spcBef>
                <a:spcPct val="0"/>
              </a:spcBef>
              <a:spcAft>
                <a:spcPct val="0"/>
              </a:spcAft>
              <a:defRPr>
                <a:solidFill>
                  <a:schemeClr val="tx1"/>
                </a:solidFill>
                <a:latin typeface="Arial" charset="0"/>
              </a:defRPr>
            </a:lvl6pPr>
            <a:lvl7pPr defTabSz="957263" fontAlgn="base">
              <a:spcBef>
                <a:spcPct val="0"/>
              </a:spcBef>
              <a:spcAft>
                <a:spcPct val="0"/>
              </a:spcAft>
              <a:defRPr>
                <a:solidFill>
                  <a:schemeClr val="tx1"/>
                </a:solidFill>
                <a:latin typeface="Arial" charset="0"/>
              </a:defRPr>
            </a:lvl7pPr>
            <a:lvl8pPr defTabSz="957263" fontAlgn="base">
              <a:spcBef>
                <a:spcPct val="0"/>
              </a:spcBef>
              <a:spcAft>
                <a:spcPct val="0"/>
              </a:spcAft>
              <a:defRPr>
                <a:solidFill>
                  <a:schemeClr val="tx1"/>
                </a:solidFill>
                <a:latin typeface="Arial" charset="0"/>
              </a:defRPr>
            </a:lvl8pPr>
            <a:lvl9pPr defTabSz="957263" fontAlgn="base">
              <a:spcBef>
                <a:spcPct val="0"/>
              </a:spcBef>
              <a:spcAft>
                <a:spcPct val="0"/>
              </a:spcAft>
              <a:defRPr>
                <a:solidFill>
                  <a:schemeClr val="tx1"/>
                </a:solidFill>
                <a:latin typeface="Arial" charset="0"/>
              </a:defRPr>
            </a:lvl9pPr>
          </a:lstStyle>
          <a:p>
            <a:pPr algn="r"/>
            <a:endParaRPr lang="en-US" sz="2400" b="0" dirty="0">
              <a:solidFill>
                <a:srgbClr val="1F5C9F"/>
              </a:solidFill>
              <a:effectLst/>
              <a:cs typeface="Times New Roman" pitchFamily="18" charset="0"/>
            </a:endParaRPr>
          </a:p>
          <a:p>
            <a:pPr algn="r"/>
            <a:endParaRPr lang="en-US" sz="2400" b="0" dirty="0">
              <a:solidFill>
                <a:srgbClr val="1F5C9F"/>
              </a:solidFill>
              <a:effectLst/>
              <a:cs typeface="Times New Roman" pitchFamily="18" charset="0"/>
            </a:endParaRPr>
          </a:p>
        </p:txBody>
      </p:sp>
      <p:sp>
        <p:nvSpPr>
          <p:cNvPr id="2" name="Text Placeholder 1"/>
          <p:cNvSpPr>
            <a:spLocks noGrp="1"/>
          </p:cNvSpPr>
          <p:nvPr>
            <p:ph type="body" sz="quarter" idx="10"/>
          </p:nvPr>
        </p:nvSpPr>
        <p:spPr>
          <a:xfrm>
            <a:off x="2504728" y="2492896"/>
            <a:ext cx="7401272" cy="2232248"/>
          </a:xfrm>
        </p:spPr>
        <p:txBody>
          <a:bodyPr/>
          <a:lstStyle/>
          <a:p>
            <a:pPr>
              <a:lnSpc>
                <a:spcPts val="3400"/>
              </a:lnSpc>
            </a:pPr>
            <a:r>
              <a:rPr lang="en-US" sz="3400" dirty="0" smtClean="0">
                <a:solidFill>
                  <a:schemeClr val="tx2"/>
                </a:solidFill>
                <a:effectLst>
                  <a:outerShdw blurRad="38100" dist="38100" dir="2700000" algn="tl">
                    <a:srgbClr val="000000">
                      <a:alpha val="43137"/>
                    </a:srgbClr>
                  </a:outerShdw>
                </a:effectLst>
              </a:rPr>
              <a:t>COST Action ES1206:</a:t>
            </a:r>
          </a:p>
          <a:p>
            <a:pPr>
              <a:lnSpc>
                <a:spcPts val="3400"/>
              </a:lnSpc>
            </a:pPr>
            <a:r>
              <a:rPr lang="en-US" sz="3400" dirty="0" smtClean="0">
                <a:solidFill>
                  <a:schemeClr val="tx2"/>
                </a:solidFill>
                <a:effectLst>
                  <a:outerShdw blurRad="38100" dist="38100" dir="2700000" algn="tl">
                    <a:srgbClr val="000000">
                      <a:alpha val="43137"/>
                    </a:srgbClr>
                  </a:outerShdw>
                </a:effectLst>
              </a:rPr>
              <a:t>Advanced GNSS tropospheric products for monitoring severe weather events and climate</a:t>
            </a:r>
            <a:endParaRPr lang="en-US" sz="3400" dirty="0" smtClean="0">
              <a:solidFill>
                <a:srgbClr val="56324C"/>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a:xfrm>
            <a:off x="2576736" y="4653136"/>
            <a:ext cx="6215801" cy="1209132"/>
          </a:xfrm>
        </p:spPr>
        <p:txBody>
          <a:bodyPr/>
          <a:lstStyle/>
          <a:p>
            <a:r>
              <a:rPr lang="en-GB" sz="2400" dirty="0" smtClean="0">
                <a:solidFill>
                  <a:schemeClr val="tx1">
                    <a:lumMod val="65000"/>
                    <a:lumOff val="35000"/>
                  </a:schemeClr>
                </a:solidFill>
                <a:effectLst>
                  <a:outerShdw blurRad="38100" dist="38100" dir="2700000" algn="tl">
                    <a:srgbClr val="000000">
                      <a:alpha val="43137"/>
                    </a:srgbClr>
                  </a:outerShdw>
                </a:effectLst>
              </a:rPr>
              <a:t>Jonathan Jones</a:t>
            </a:r>
            <a:endParaRPr lang="en-GB" sz="2400" dirty="0">
              <a:solidFill>
                <a:schemeClr val="tx1">
                  <a:lumMod val="65000"/>
                  <a:lumOff val="35000"/>
                </a:schemeClr>
              </a:solidFill>
              <a:effectLst>
                <a:outerShdw blurRad="38100" dist="38100" dir="2700000" algn="tl">
                  <a:srgbClr val="000000">
                    <a:alpha val="43137"/>
                  </a:srgbClr>
                </a:outerShdw>
              </a:effectLst>
            </a:endParaRPr>
          </a:p>
          <a:p>
            <a:r>
              <a:rPr lang="en-GB" sz="2000" b="0" dirty="0" smtClean="0">
                <a:solidFill>
                  <a:schemeClr val="tx1">
                    <a:lumMod val="65000"/>
                    <a:lumOff val="35000"/>
                  </a:schemeClr>
                </a:solidFill>
                <a:effectLst>
                  <a:outerShdw blurRad="38100" dist="38100" dir="2700000" algn="tl">
                    <a:srgbClr val="000000">
                      <a:alpha val="43137"/>
                    </a:srgbClr>
                  </a:outerShdw>
                </a:effectLst>
              </a:rPr>
              <a:t>Met Office, UK</a:t>
            </a:r>
          </a:p>
          <a:p>
            <a:endParaRPr lang="en-GB" sz="2000" b="0" dirty="0">
              <a:solidFill>
                <a:schemeClr val="tx1">
                  <a:lumMod val="65000"/>
                  <a:lumOff val="35000"/>
                </a:schemeClr>
              </a:solidFill>
              <a:effectLst>
                <a:outerShdw blurRad="38100" dist="38100" dir="2700000" algn="tl">
                  <a:srgbClr val="000000">
                    <a:alpha val="43137"/>
                  </a:srgbClr>
                </a:outerShdw>
              </a:effectLst>
            </a:endParaRPr>
          </a:p>
          <a:p>
            <a:r>
              <a:rPr lang="en-GB" sz="2000" b="0" dirty="0" smtClean="0">
                <a:solidFill>
                  <a:schemeClr val="tx1">
                    <a:lumMod val="65000"/>
                    <a:lumOff val="35000"/>
                  </a:schemeClr>
                </a:solidFill>
                <a:effectLst>
                  <a:outerShdw blurRad="38100" dist="38100" dir="2700000" algn="tl">
                    <a:srgbClr val="000000">
                      <a:alpha val="43137"/>
                    </a:srgbClr>
                  </a:outerShdw>
                </a:effectLst>
              </a:rPr>
              <a:t>EGU 2018</a:t>
            </a:r>
            <a:endParaRPr lang="en-GB" sz="2000" b="0" dirty="0">
              <a:solidFill>
                <a:schemeClr val="tx1">
                  <a:lumMod val="65000"/>
                  <a:lumOff val="35000"/>
                </a:schemeClr>
              </a:solidFill>
              <a:effectLst>
                <a:outerShdw blurRad="38100" dist="38100" dir="2700000" algn="tl">
                  <a:srgbClr val="000000">
                    <a:alpha val="43137"/>
                  </a:srgbClr>
                </a:outerShdw>
              </a:effectLst>
            </a:endParaRPr>
          </a:p>
          <a:p>
            <a:endParaRPr lang="en-GB" sz="2400" dirty="0"/>
          </a:p>
        </p:txBody>
      </p:sp>
      <p:pic>
        <p:nvPicPr>
          <p:cNvPr id="11266" name="Picture 2" descr="http://gnss4swec.knmi.nl/img/gnss4swec_logo.png"/>
          <p:cNvPicPr>
            <a:picLocks noChangeAspect="1" noChangeArrowheads="1"/>
          </p:cNvPicPr>
          <p:nvPr/>
        </p:nvPicPr>
        <p:blipFill>
          <a:blip r:embed="rId3" cstate="print"/>
          <a:srcRect/>
          <a:stretch>
            <a:fillRect/>
          </a:stretch>
        </p:blipFill>
        <p:spPr bwMode="auto">
          <a:xfrm>
            <a:off x="632520" y="2636912"/>
            <a:ext cx="1728192" cy="1583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10</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23 STSMs</a:t>
            </a:r>
            <a:endParaRPr lang="en-GB" dirty="0">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nvGraphicFramePr>
        <p:xfrm>
          <a:off x="416496" y="908720"/>
          <a:ext cx="9130721" cy="5472600"/>
        </p:xfrm>
        <a:graphic>
          <a:graphicData uri="http://schemas.openxmlformats.org/drawingml/2006/table">
            <a:tbl>
              <a:tblPr/>
              <a:tblGrid>
                <a:gridCol w="1051161">
                  <a:extLst>
                    <a:ext uri="{9D8B030D-6E8A-4147-A177-3AD203B41FA5}">
                      <a16:colId xmlns:a16="http://schemas.microsoft.com/office/drawing/2014/main" val="20000"/>
                    </a:ext>
                  </a:extLst>
                </a:gridCol>
                <a:gridCol w="690798">
                  <a:extLst>
                    <a:ext uri="{9D8B030D-6E8A-4147-A177-3AD203B41FA5}">
                      <a16:colId xmlns:a16="http://schemas.microsoft.com/office/drawing/2014/main" val="20001"/>
                    </a:ext>
                  </a:extLst>
                </a:gridCol>
                <a:gridCol w="697148">
                  <a:extLst>
                    <a:ext uri="{9D8B030D-6E8A-4147-A177-3AD203B41FA5}">
                      <a16:colId xmlns:a16="http://schemas.microsoft.com/office/drawing/2014/main" val="20002"/>
                    </a:ext>
                  </a:extLst>
                </a:gridCol>
                <a:gridCol w="6691614">
                  <a:extLst>
                    <a:ext uri="{9D8B030D-6E8A-4147-A177-3AD203B41FA5}">
                      <a16:colId xmlns:a16="http://schemas.microsoft.com/office/drawing/2014/main" val="20003"/>
                    </a:ext>
                  </a:extLst>
                </a:gridCol>
              </a:tblGrid>
              <a:tr h="218904">
                <a:tc>
                  <a:txBody>
                    <a:bodyPr/>
                    <a:lstStyle/>
                    <a:p>
                      <a:pPr algn="l" fontAlgn="b"/>
                      <a:r>
                        <a:rPr lang="en-GB" sz="1000" b="1" i="0" u="none" strike="noStrike" dirty="0">
                          <a:solidFill>
                            <a:srgbClr val="000000"/>
                          </a:solidFill>
                          <a:latin typeface="Calibri" pitchFamily="34" charset="0"/>
                        </a:rPr>
                        <a:t>Name</a:t>
                      </a:r>
                    </a:p>
                  </a:txBody>
                  <a:tcPr marL="5674" marR="5674" marT="5674" marB="0" anchor="b">
                    <a:lnL>
                      <a:noFill/>
                    </a:lnL>
                    <a:lnR>
                      <a:noFill/>
                    </a:lnR>
                    <a:lnT>
                      <a:noFill/>
                    </a:lnT>
                    <a:lnB>
                      <a:noFill/>
                    </a:lnB>
                  </a:tcPr>
                </a:tc>
                <a:tc>
                  <a:txBody>
                    <a:bodyPr/>
                    <a:lstStyle/>
                    <a:p>
                      <a:pPr algn="l" fontAlgn="b"/>
                      <a:r>
                        <a:rPr lang="en-GB" sz="1000" b="1" i="0" u="none" strike="noStrike">
                          <a:solidFill>
                            <a:srgbClr val="000000"/>
                          </a:solidFill>
                          <a:latin typeface="Calibri" pitchFamily="34" charset="0"/>
                        </a:rPr>
                        <a:t>From</a:t>
                      </a:r>
                    </a:p>
                  </a:txBody>
                  <a:tcPr marL="5674" marR="5674" marT="5674" marB="0" anchor="b">
                    <a:lnL>
                      <a:noFill/>
                    </a:lnL>
                    <a:lnR>
                      <a:noFill/>
                    </a:lnR>
                    <a:lnT>
                      <a:noFill/>
                    </a:lnT>
                    <a:lnB>
                      <a:noFill/>
                    </a:lnB>
                  </a:tcPr>
                </a:tc>
                <a:tc>
                  <a:txBody>
                    <a:bodyPr/>
                    <a:lstStyle/>
                    <a:p>
                      <a:pPr algn="l" fontAlgn="b"/>
                      <a:r>
                        <a:rPr lang="en-GB" sz="1000" b="1" i="0" u="none" strike="noStrike">
                          <a:solidFill>
                            <a:srgbClr val="000000"/>
                          </a:solidFill>
                          <a:latin typeface="Calibri" pitchFamily="34" charset="0"/>
                        </a:rPr>
                        <a:t>To</a:t>
                      </a:r>
                    </a:p>
                  </a:txBody>
                  <a:tcPr marL="5674" marR="5674" marT="5674" marB="0" anchor="b">
                    <a:lnL>
                      <a:noFill/>
                    </a:lnL>
                    <a:lnR>
                      <a:noFill/>
                    </a:lnR>
                    <a:lnT>
                      <a:noFill/>
                    </a:lnT>
                    <a:lnB>
                      <a:noFill/>
                    </a:lnB>
                  </a:tcPr>
                </a:tc>
                <a:tc>
                  <a:txBody>
                    <a:bodyPr/>
                    <a:lstStyle/>
                    <a:p>
                      <a:pPr algn="l" fontAlgn="b"/>
                      <a:r>
                        <a:rPr lang="en-GB" sz="1000" b="1" i="0" u="none" strike="noStrike" dirty="0">
                          <a:solidFill>
                            <a:srgbClr val="000000"/>
                          </a:solidFill>
                          <a:latin typeface="Calibri" pitchFamily="34" charset="0"/>
                        </a:rPr>
                        <a:t>Title</a:t>
                      </a:r>
                    </a:p>
                  </a:txBody>
                  <a:tcPr marL="5674" marR="5674" marT="5674" marB="0" anchor="b">
                    <a:lnL>
                      <a:noFill/>
                    </a:lnL>
                    <a:lnR>
                      <a:noFill/>
                    </a:lnR>
                    <a:lnT>
                      <a:noFill/>
                    </a:lnT>
                    <a:lnB>
                      <a:noFill/>
                    </a:lnB>
                  </a:tcPr>
                </a:tc>
                <a:extLst>
                  <a:ext uri="{0D108BD9-81ED-4DB2-BD59-A6C34878D82A}">
                    <a16:rowId xmlns:a16="http://schemas.microsoft.com/office/drawing/2014/main" val="10000"/>
                  </a:ext>
                </a:extLst>
              </a:tr>
              <a:tr h="218904">
                <a:tc>
                  <a:txBody>
                    <a:bodyPr/>
                    <a:lstStyle/>
                    <a:p>
                      <a:pPr algn="l" fontAlgn="b"/>
                      <a:r>
                        <a:rPr lang="en-GB" sz="1000" b="1" i="0" u="none" strike="noStrike" dirty="0">
                          <a:solidFill>
                            <a:schemeClr val="tx1">
                              <a:lumMod val="65000"/>
                              <a:lumOff val="35000"/>
                            </a:schemeClr>
                          </a:solidFill>
                          <a:latin typeface="Calibri" pitchFamily="34" charset="0"/>
                        </a:rPr>
                        <a:t>Furqan Ahmed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 Luxenbourg</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France</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Impact of Assimilating GNSS-derived ZTD from Luxembourg and the Greater Region into NWP model AROME</a:t>
                      </a:r>
                    </a:p>
                  </a:txBody>
                  <a:tcPr marL="5674" marR="5674" marT="5674" marB="0" anchor="b">
                    <a:lnL>
                      <a:noFill/>
                    </a:lnL>
                    <a:lnR>
                      <a:noFill/>
                    </a:lnR>
                    <a:lnT>
                      <a:noFill/>
                    </a:lnT>
                    <a:lnB>
                      <a:noFill/>
                    </a:lnB>
                  </a:tcPr>
                </a:tc>
                <a:extLst>
                  <a:ext uri="{0D108BD9-81ED-4DB2-BD59-A6C34878D82A}">
                    <a16:rowId xmlns:a16="http://schemas.microsoft.com/office/drawing/2014/main" val="10001"/>
                  </a:ext>
                </a:extLst>
              </a:tr>
              <a:tr h="218904">
                <a:tc>
                  <a:txBody>
                    <a:bodyPr/>
                    <a:lstStyle/>
                    <a:p>
                      <a:pPr algn="l" fontAlgn="b"/>
                      <a:r>
                        <a:rPr lang="en-GB" sz="1000" b="1" i="0" u="none" strike="noStrike" dirty="0">
                          <a:solidFill>
                            <a:schemeClr val="tx1">
                              <a:lumMod val="65000"/>
                              <a:lumOff val="35000"/>
                            </a:schemeClr>
                          </a:solidFill>
                          <a:latin typeface="Calibri" pitchFamily="34" charset="0"/>
                        </a:rPr>
                        <a:t>Kalev Rannat</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Estonia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Germany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Improved processing and use of GNSS Zenith Total Delay and Integrated Water </a:t>
                      </a:r>
                      <a:r>
                        <a:rPr lang="en-GB" sz="1000" b="1" i="0" u="none" strike="noStrike" dirty="0" smtClean="0">
                          <a:solidFill>
                            <a:schemeClr val="tx1">
                              <a:lumMod val="65000"/>
                              <a:lumOff val="35000"/>
                            </a:schemeClr>
                          </a:solidFill>
                          <a:latin typeface="Calibri" pitchFamily="34" charset="0"/>
                        </a:rPr>
                        <a:t>Vapour </a:t>
                      </a:r>
                      <a:r>
                        <a:rPr lang="en-GB" sz="1000" b="1" i="0" u="none" strike="noStrike" dirty="0">
                          <a:solidFill>
                            <a:schemeClr val="tx1">
                              <a:lumMod val="65000"/>
                              <a:lumOff val="35000"/>
                            </a:schemeClr>
                          </a:solidFill>
                          <a:latin typeface="Calibri" pitchFamily="34" charset="0"/>
                        </a:rPr>
                        <a:t>data for </a:t>
                      </a:r>
                      <a:r>
                        <a:rPr lang="en-GB" sz="1000" b="1" i="0" u="none" strike="noStrike" dirty="0" smtClean="0">
                          <a:solidFill>
                            <a:schemeClr val="tx1">
                              <a:lumMod val="65000"/>
                              <a:lumOff val="35000"/>
                            </a:schemeClr>
                          </a:solidFill>
                          <a:latin typeface="Calibri" pitchFamily="34" charset="0"/>
                        </a:rPr>
                        <a:t>Climatology</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extLst>
                  <a:ext uri="{0D108BD9-81ED-4DB2-BD59-A6C34878D82A}">
                    <a16:rowId xmlns:a16="http://schemas.microsoft.com/office/drawing/2014/main" val="10002"/>
                  </a:ext>
                </a:extLst>
              </a:tr>
              <a:tr h="218904">
                <a:tc>
                  <a:txBody>
                    <a:bodyPr/>
                    <a:lstStyle/>
                    <a:p>
                      <a:pPr algn="l" fontAlgn="b"/>
                      <a:r>
                        <a:rPr lang="en-GB" sz="1000" b="1" i="0" u="none" strike="noStrike" dirty="0">
                          <a:solidFill>
                            <a:schemeClr val="tx1">
                              <a:lumMod val="65000"/>
                              <a:lumOff val="35000"/>
                            </a:schemeClr>
                          </a:solidFill>
                          <a:latin typeface="Calibri" pitchFamily="34" charset="0"/>
                        </a:rPr>
                        <a:t>Tomasz </a:t>
                      </a:r>
                      <a:r>
                        <a:rPr lang="en-GB" sz="1000" b="1" i="0" u="none" strike="noStrike" dirty="0" err="1">
                          <a:solidFill>
                            <a:schemeClr val="tx1">
                              <a:lumMod val="65000"/>
                              <a:lumOff val="35000"/>
                            </a:schemeClr>
                          </a:solidFill>
                          <a:latin typeface="Calibri" pitchFamily="34" charset="0"/>
                        </a:rPr>
                        <a:t>Hadas</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Canada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Neutral atmosphere delay model for Precise Point Positioning</a:t>
                      </a:r>
                    </a:p>
                  </a:txBody>
                  <a:tcPr marL="5674" marR="5674" marT="5674" marB="0" anchor="b">
                    <a:lnL>
                      <a:noFill/>
                    </a:lnL>
                    <a:lnR>
                      <a:noFill/>
                    </a:lnR>
                    <a:lnT>
                      <a:noFill/>
                    </a:lnT>
                    <a:lnB>
                      <a:noFill/>
                    </a:lnB>
                  </a:tcPr>
                </a:tc>
                <a:extLst>
                  <a:ext uri="{0D108BD9-81ED-4DB2-BD59-A6C34878D82A}">
                    <a16:rowId xmlns:a16="http://schemas.microsoft.com/office/drawing/2014/main" val="10003"/>
                  </a:ext>
                </a:extLst>
              </a:tr>
              <a:tr h="218904">
                <a:tc>
                  <a:txBody>
                    <a:bodyPr/>
                    <a:lstStyle/>
                    <a:p>
                      <a:pPr algn="l" fontAlgn="b"/>
                      <a:r>
                        <a:rPr lang="en-GB" sz="1000" b="1" i="0" u="none" strike="noStrike">
                          <a:solidFill>
                            <a:schemeClr val="tx1">
                              <a:lumMod val="65000"/>
                              <a:lumOff val="35000"/>
                            </a:schemeClr>
                          </a:solidFill>
                          <a:latin typeface="Calibri" pitchFamily="34" charset="0"/>
                        </a:rPr>
                        <a:t>Witold Rohm</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UK</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Application of GNSS tomography for severe weather studies</a:t>
                      </a:r>
                    </a:p>
                  </a:txBody>
                  <a:tcPr marL="5674" marR="5674" marT="5674" marB="0" anchor="b">
                    <a:lnL>
                      <a:noFill/>
                    </a:lnL>
                    <a:lnR>
                      <a:noFill/>
                    </a:lnR>
                    <a:lnT>
                      <a:noFill/>
                    </a:lnT>
                    <a:lnB>
                      <a:noFill/>
                    </a:lnB>
                  </a:tcPr>
                </a:tc>
                <a:extLst>
                  <a:ext uri="{0D108BD9-81ED-4DB2-BD59-A6C34878D82A}">
                    <a16:rowId xmlns:a16="http://schemas.microsoft.com/office/drawing/2014/main" val="10004"/>
                  </a:ext>
                </a:extLst>
              </a:tr>
              <a:tr h="218904">
                <a:tc>
                  <a:txBody>
                    <a:bodyPr/>
                    <a:lstStyle/>
                    <a:p>
                      <a:pPr algn="l" fontAlgn="b"/>
                      <a:r>
                        <a:rPr lang="en-GB" sz="1000" b="1" i="0" u="none" strike="noStrike">
                          <a:solidFill>
                            <a:schemeClr val="tx1">
                              <a:lumMod val="65000"/>
                              <a:lumOff val="35000"/>
                            </a:schemeClr>
                          </a:solidFill>
                          <a:latin typeface="Calibri" pitchFamily="34" charset="0"/>
                        </a:rPr>
                        <a:t>Pavel Vaclavovic</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ROB</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Developing of ultra-fast tropospheric products</a:t>
                      </a:r>
                    </a:p>
                  </a:txBody>
                  <a:tcPr marL="5674" marR="5674" marT="5674" marB="0" anchor="b">
                    <a:lnL>
                      <a:noFill/>
                    </a:lnL>
                    <a:lnR>
                      <a:noFill/>
                    </a:lnR>
                    <a:lnT>
                      <a:noFill/>
                    </a:lnT>
                    <a:lnB>
                      <a:noFill/>
                    </a:lnB>
                  </a:tcPr>
                </a:tc>
                <a:extLst>
                  <a:ext uri="{0D108BD9-81ED-4DB2-BD59-A6C34878D82A}">
                    <a16:rowId xmlns:a16="http://schemas.microsoft.com/office/drawing/2014/main" val="10005"/>
                  </a:ext>
                </a:extLst>
              </a:tr>
              <a:tr h="218904">
                <a:tc>
                  <a:txBody>
                    <a:bodyPr/>
                    <a:lstStyle/>
                    <a:p>
                      <a:pPr algn="l" fontAlgn="b"/>
                      <a:r>
                        <a:rPr lang="en-GB" sz="1000" b="1" i="0" u="none" strike="noStrike">
                          <a:solidFill>
                            <a:schemeClr val="tx1">
                              <a:lumMod val="65000"/>
                              <a:lumOff val="35000"/>
                            </a:schemeClr>
                          </a:solidFill>
                          <a:latin typeface="Calibri" pitchFamily="34" charset="0"/>
                        </a:rPr>
                        <a:t>Tzvetan Simeonov</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Bulgaria</a:t>
                      </a:r>
                    </a:p>
                  </a:txBody>
                  <a:tcPr marL="5674" marR="5674" marT="5674" marB="0" anchor="b">
                    <a:lnL>
                      <a:noFill/>
                    </a:lnL>
                    <a:lnR>
                      <a:noFill/>
                    </a:lnR>
                    <a:lnT>
                      <a:noFill/>
                    </a:lnT>
                    <a:lnB>
                      <a:noFill/>
                    </a:lnB>
                  </a:tcPr>
                </a:tc>
                <a:tc>
                  <a:txBody>
                    <a:bodyPr/>
                    <a:lstStyle/>
                    <a:p>
                      <a:pPr algn="l" fontAlgn="b"/>
                      <a:r>
                        <a:rPr lang="en-GB" sz="1000" b="1" i="0" u="none" strike="noStrike" dirty="0" smtClean="0">
                          <a:solidFill>
                            <a:schemeClr val="tx1">
                              <a:lumMod val="65000"/>
                              <a:lumOff val="35000"/>
                            </a:schemeClr>
                          </a:solidFill>
                          <a:latin typeface="Calibri" pitchFamily="34" charset="0"/>
                        </a:rPr>
                        <a:t>Luxembourg</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Tropospheric products processing for Bulgarian ground-based GNSS network</a:t>
                      </a:r>
                    </a:p>
                  </a:txBody>
                  <a:tcPr marL="5674" marR="5674" marT="5674" marB="0" anchor="b">
                    <a:lnL>
                      <a:noFill/>
                    </a:lnL>
                    <a:lnR>
                      <a:noFill/>
                    </a:lnR>
                    <a:lnT>
                      <a:noFill/>
                    </a:lnT>
                    <a:lnB>
                      <a:noFill/>
                    </a:lnB>
                  </a:tcPr>
                </a:tc>
                <a:extLst>
                  <a:ext uri="{0D108BD9-81ED-4DB2-BD59-A6C34878D82A}">
                    <a16:rowId xmlns:a16="http://schemas.microsoft.com/office/drawing/2014/main" val="10006"/>
                  </a:ext>
                </a:extLst>
              </a:tr>
              <a:tr h="218904">
                <a:tc>
                  <a:txBody>
                    <a:bodyPr/>
                    <a:lstStyle/>
                    <a:p>
                      <a:pPr algn="l" fontAlgn="b"/>
                      <a:r>
                        <a:rPr lang="en-GB" sz="1000" b="1" i="0" u="none" strike="noStrike">
                          <a:solidFill>
                            <a:schemeClr val="tx1">
                              <a:lumMod val="65000"/>
                              <a:lumOff val="35000"/>
                            </a:schemeClr>
                          </a:solidFill>
                          <a:latin typeface="Calibri" pitchFamily="34" charset="0"/>
                        </a:rPr>
                        <a:t>Peter Szabo</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Hungary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Bulgaria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Tropospheric products from GNSS and ALADIN-Climate regional climate model for East-Southeast Europe</a:t>
                      </a:r>
                    </a:p>
                  </a:txBody>
                  <a:tcPr marL="5674" marR="5674" marT="5674" marB="0" anchor="b">
                    <a:lnL>
                      <a:noFill/>
                    </a:lnL>
                    <a:lnR>
                      <a:noFill/>
                    </a:lnR>
                    <a:lnT>
                      <a:noFill/>
                    </a:lnT>
                    <a:lnB>
                      <a:noFill/>
                    </a:lnB>
                  </a:tcPr>
                </a:tc>
                <a:extLst>
                  <a:ext uri="{0D108BD9-81ED-4DB2-BD59-A6C34878D82A}">
                    <a16:rowId xmlns:a16="http://schemas.microsoft.com/office/drawing/2014/main" val="10007"/>
                  </a:ext>
                </a:extLst>
              </a:tr>
              <a:tr h="218904">
                <a:tc>
                  <a:txBody>
                    <a:bodyPr/>
                    <a:lstStyle/>
                    <a:p>
                      <a:pPr algn="l" fontAlgn="b"/>
                      <a:r>
                        <a:rPr lang="en-GB" sz="1000" b="1" i="0" u="none" strike="noStrike">
                          <a:solidFill>
                            <a:schemeClr val="tx1">
                              <a:lumMod val="65000"/>
                              <a:lumOff val="35000"/>
                            </a:schemeClr>
                          </a:solidFill>
                          <a:latin typeface="Calibri" pitchFamily="34" charset="0"/>
                        </a:rPr>
                        <a:t>Jan Dousa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Turkey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Installing new analysis </a:t>
                      </a:r>
                      <a:r>
                        <a:rPr lang="en-GB" sz="1000" b="1" i="0" u="none" strike="noStrike" dirty="0" smtClean="0">
                          <a:solidFill>
                            <a:schemeClr val="tx1">
                              <a:lumMod val="65000"/>
                              <a:lumOff val="35000"/>
                            </a:schemeClr>
                          </a:solidFill>
                          <a:latin typeface="Calibri" pitchFamily="34" charset="0"/>
                        </a:rPr>
                        <a:t>centre </a:t>
                      </a:r>
                      <a:r>
                        <a:rPr lang="en-GB" sz="1000" b="1" i="0" u="none" strike="noStrike" dirty="0">
                          <a:solidFill>
                            <a:schemeClr val="tx1">
                              <a:lumMod val="65000"/>
                              <a:lumOff val="35000"/>
                            </a:schemeClr>
                          </a:solidFill>
                          <a:latin typeface="Calibri" pitchFamily="34" charset="0"/>
                        </a:rPr>
                        <a:t>for near real-time GNSS troposphere monitoring in Turkey</a:t>
                      </a:r>
                    </a:p>
                  </a:txBody>
                  <a:tcPr marL="5674" marR="5674" marT="5674" marB="0" anchor="b">
                    <a:lnL>
                      <a:noFill/>
                    </a:lnL>
                    <a:lnR>
                      <a:noFill/>
                    </a:lnR>
                    <a:lnT>
                      <a:noFill/>
                    </a:lnT>
                    <a:lnB>
                      <a:noFill/>
                    </a:lnB>
                  </a:tcPr>
                </a:tc>
                <a:extLst>
                  <a:ext uri="{0D108BD9-81ED-4DB2-BD59-A6C34878D82A}">
                    <a16:rowId xmlns:a16="http://schemas.microsoft.com/office/drawing/2014/main" val="10008"/>
                  </a:ext>
                </a:extLst>
              </a:tr>
              <a:tr h="218904">
                <a:tc>
                  <a:txBody>
                    <a:bodyPr/>
                    <a:lstStyle/>
                    <a:p>
                      <a:pPr algn="l" fontAlgn="b"/>
                      <a:r>
                        <a:rPr lang="en-GB" sz="1000" b="1" i="0" u="none" strike="noStrike">
                          <a:solidFill>
                            <a:schemeClr val="tx1">
                              <a:lumMod val="65000"/>
                              <a:lumOff val="35000"/>
                            </a:schemeClr>
                          </a:solidFill>
                          <a:latin typeface="Calibri" pitchFamily="34" charset="0"/>
                        </a:rPr>
                        <a:t>Jan Dousa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Greece</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Installing new analysis </a:t>
                      </a:r>
                      <a:r>
                        <a:rPr lang="en-GB" sz="1000" b="1" i="0" u="none" strike="noStrike" dirty="0" smtClean="0">
                          <a:solidFill>
                            <a:schemeClr val="tx1">
                              <a:lumMod val="65000"/>
                              <a:lumOff val="35000"/>
                            </a:schemeClr>
                          </a:solidFill>
                          <a:latin typeface="Calibri" pitchFamily="34" charset="0"/>
                        </a:rPr>
                        <a:t>centre </a:t>
                      </a:r>
                      <a:r>
                        <a:rPr lang="en-GB" sz="1000" b="1" i="0" u="none" strike="noStrike" dirty="0">
                          <a:solidFill>
                            <a:schemeClr val="tx1">
                              <a:lumMod val="65000"/>
                              <a:lumOff val="35000"/>
                            </a:schemeClr>
                          </a:solidFill>
                          <a:latin typeface="Calibri" pitchFamily="34" charset="0"/>
                        </a:rPr>
                        <a:t>for near real-time GNSS troposphere monitoring in Greece</a:t>
                      </a:r>
                    </a:p>
                  </a:txBody>
                  <a:tcPr marL="5674" marR="5674" marT="5674" marB="0" anchor="b">
                    <a:lnL>
                      <a:noFill/>
                    </a:lnL>
                    <a:lnR>
                      <a:noFill/>
                    </a:lnR>
                    <a:lnT>
                      <a:noFill/>
                    </a:lnT>
                    <a:lnB>
                      <a:noFill/>
                    </a:lnB>
                  </a:tcPr>
                </a:tc>
                <a:extLst>
                  <a:ext uri="{0D108BD9-81ED-4DB2-BD59-A6C34878D82A}">
                    <a16:rowId xmlns:a16="http://schemas.microsoft.com/office/drawing/2014/main" val="10009"/>
                  </a:ext>
                </a:extLst>
              </a:tr>
              <a:tr h="218904">
                <a:tc>
                  <a:txBody>
                    <a:bodyPr/>
                    <a:lstStyle/>
                    <a:p>
                      <a:pPr algn="l" fontAlgn="b"/>
                      <a:r>
                        <a:rPr lang="en-GB" sz="1000" b="1" i="0" u="none" strike="noStrike">
                          <a:solidFill>
                            <a:schemeClr val="tx1">
                              <a:lumMod val="65000"/>
                              <a:lumOff val="35000"/>
                            </a:schemeClr>
                          </a:solidFill>
                          <a:latin typeface="Calibri" pitchFamily="34" charset="0"/>
                        </a:rPr>
                        <a:t>Gokhan Gurbuz </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Turkey</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Hungary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Develop a near real-time GNSS processing system for the Turkish GNSS stations (Istanbul and Ankara). </a:t>
                      </a:r>
                    </a:p>
                  </a:txBody>
                  <a:tcPr marL="5674" marR="5674" marT="5674" marB="0" anchor="b">
                    <a:lnL>
                      <a:noFill/>
                    </a:lnL>
                    <a:lnR>
                      <a:noFill/>
                    </a:lnR>
                    <a:lnT>
                      <a:noFill/>
                    </a:lnT>
                    <a:lnB>
                      <a:noFill/>
                    </a:lnB>
                  </a:tcPr>
                </a:tc>
                <a:extLst>
                  <a:ext uri="{0D108BD9-81ED-4DB2-BD59-A6C34878D82A}">
                    <a16:rowId xmlns:a16="http://schemas.microsoft.com/office/drawing/2014/main" val="10010"/>
                  </a:ext>
                </a:extLst>
              </a:tr>
              <a:tr h="218904">
                <a:tc>
                  <a:txBody>
                    <a:bodyPr/>
                    <a:lstStyle/>
                    <a:p>
                      <a:pPr algn="l" fontAlgn="b"/>
                      <a:r>
                        <a:rPr lang="en-GB" sz="1000" b="1" i="0" u="none" strike="noStrike">
                          <a:solidFill>
                            <a:schemeClr val="tx1">
                              <a:lumMod val="65000"/>
                              <a:lumOff val="35000"/>
                            </a:schemeClr>
                          </a:solidFill>
                          <a:latin typeface="Calibri" pitchFamily="34" charset="0"/>
                        </a:rPr>
                        <a:t>Karina Wilgan </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Switzerland</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Parameterized refractivity models and GNSS path delays in view of GNSS Severe Weather Monitoring</a:t>
                      </a:r>
                    </a:p>
                  </a:txBody>
                  <a:tcPr marL="5674" marR="5674" marT="5674" marB="0" anchor="b">
                    <a:lnL>
                      <a:noFill/>
                    </a:lnL>
                    <a:lnR>
                      <a:noFill/>
                    </a:lnR>
                    <a:lnT>
                      <a:noFill/>
                    </a:lnT>
                    <a:lnB>
                      <a:noFill/>
                    </a:lnB>
                  </a:tcPr>
                </a:tc>
                <a:extLst>
                  <a:ext uri="{0D108BD9-81ED-4DB2-BD59-A6C34878D82A}">
                    <a16:rowId xmlns:a16="http://schemas.microsoft.com/office/drawing/2014/main" val="10011"/>
                  </a:ext>
                </a:extLst>
              </a:tr>
              <a:tr h="218904">
                <a:tc>
                  <a:txBody>
                    <a:bodyPr/>
                    <a:lstStyle/>
                    <a:p>
                      <a:pPr algn="l" fontAlgn="b"/>
                      <a:r>
                        <a:rPr lang="en-GB" sz="1000" b="1" i="0" u="none" strike="noStrike">
                          <a:solidFill>
                            <a:schemeClr val="tx1">
                              <a:lumMod val="65000"/>
                              <a:lumOff val="35000"/>
                            </a:schemeClr>
                          </a:solidFill>
                          <a:latin typeface="Calibri" pitchFamily="34" charset="0"/>
                        </a:rPr>
                        <a:t>Riccardo Biondi</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Italy</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Belgium</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GNSS atmospheric water vapour detection for extreme events</a:t>
                      </a:r>
                    </a:p>
                  </a:txBody>
                  <a:tcPr marL="5674" marR="5674" marT="5674" marB="0" anchor="b">
                    <a:lnL>
                      <a:noFill/>
                    </a:lnL>
                    <a:lnR>
                      <a:noFill/>
                    </a:lnR>
                    <a:lnT>
                      <a:noFill/>
                    </a:lnT>
                    <a:lnB>
                      <a:noFill/>
                    </a:lnB>
                  </a:tcPr>
                </a:tc>
                <a:extLst>
                  <a:ext uri="{0D108BD9-81ED-4DB2-BD59-A6C34878D82A}">
                    <a16:rowId xmlns:a16="http://schemas.microsoft.com/office/drawing/2014/main" val="10012"/>
                  </a:ext>
                </a:extLst>
              </a:tr>
              <a:tr h="218904">
                <a:tc>
                  <a:txBody>
                    <a:bodyPr/>
                    <a:lstStyle/>
                    <a:p>
                      <a:pPr algn="l" fontAlgn="b"/>
                      <a:r>
                        <a:rPr lang="en-GB" sz="1000" b="1" i="0" u="none" strike="noStrike">
                          <a:solidFill>
                            <a:schemeClr val="tx1">
                              <a:lumMod val="65000"/>
                              <a:lumOff val="35000"/>
                            </a:schemeClr>
                          </a:solidFill>
                          <a:latin typeface="Calibri" pitchFamily="34" charset="0"/>
                        </a:rPr>
                        <a:t>Andre Sa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Portugal</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Tomography as a tool for atmospheric studies</a:t>
                      </a:r>
                    </a:p>
                  </a:txBody>
                  <a:tcPr marL="5674" marR="5674" marT="5674" marB="0" anchor="b">
                    <a:lnL>
                      <a:noFill/>
                    </a:lnL>
                    <a:lnR>
                      <a:noFill/>
                    </a:lnR>
                    <a:lnT>
                      <a:noFill/>
                    </a:lnT>
                    <a:lnB>
                      <a:noFill/>
                    </a:lnB>
                  </a:tcPr>
                </a:tc>
                <a:extLst>
                  <a:ext uri="{0D108BD9-81ED-4DB2-BD59-A6C34878D82A}">
                    <a16:rowId xmlns:a16="http://schemas.microsoft.com/office/drawing/2014/main" val="10013"/>
                  </a:ext>
                </a:extLst>
              </a:tr>
              <a:tr h="218904">
                <a:tc>
                  <a:txBody>
                    <a:bodyPr/>
                    <a:lstStyle/>
                    <a:p>
                      <a:pPr algn="l" fontAlgn="b"/>
                      <a:r>
                        <a:rPr lang="en-GB" sz="1000" b="1" i="0" u="none" strike="noStrike">
                          <a:solidFill>
                            <a:schemeClr val="tx1">
                              <a:lumMod val="65000"/>
                              <a:lumOff val="35000"/>
                            </a:schemeClr>
                          </a:solidFill>
                          <a:latin typeface="Calibri" pitchFamily="34" charset="0"/>
                        </a:rPr>
                        <a:t>Katarzyna Stepniak</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France</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Impact of processing parameters on the ZTD estimates and adaptation of ZTD screening methods</a:t>
                      </a:r>
                    </a:p>
                  </a:txBody>
                  <a:tcPr marL="5674" marR="5674" marT="5674" marB="0" anchor="b">
                    <a:lnL>
                      <a:noFill/>
                    </a:lnL>
                    <a:lnR>
                      <a:noFill/>
                    </a:lnR>
                    <a:lnT>
                      <a:noFill/>
                    </a:lnT>
                    <a:lnB>
                      <a:noFill/>
                    </a:lnB>
                  </a:tcPr>
                </a:tc>
                <a:extLst>
                  <a:ext uri="{0D108BD9-81ED-4DB2-BD59-A6C34878D82A}">
                    <a16:rowId xmlns:a16="http://schemas.microsoft.com/office/drawing/2014/main" val="10014"/>
                  </a:ext>
                </a:extLst>
              </a:tr>
              <a:tr h="218904">
                <a:tc>
                  <a:txBody>
                    <a:bodyPr/>
                    <a:lstStyle/>
                    <a:p>
                      <a:pPr algn="l" fontAlgn="b"/>
                      <a:r>
                        <a:rPr lang="en-GB" sz="1000" b="1" i="0" u="none" strike="noStrike">
                          <a:solidFill>
                            <a:schemeClr val="tx1">
                              <a:lumMod val="65000"/>
                              <a:lumOff val="35000"/>
                            </a:schemeClr>
                          </a:solidFill>
                          <a:latin typeface="Calibri" pitchFamily="34" charset="0"/>
                        </a:rPr>
                        <a:t>Michal Kacmarik</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GFZ</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Validation of GNSS Slant Delays</a:t>
                      </a:r>
                    </a:p>
                  </a:txBody>
                  <a:tcPr marL="5674" marR="5674" marT="5674" marB="0" anchor="b">
                    <a:lnL>
                      <a:noFill/>
                    </a:lnL>
                    <a:lnR>
                      <a:noFill/>
                    </a:lnR>
                    <a:lnT>
                      <a:noFill/>
                    </a:lnT>
                    <a:lnB>
                      <a:noFill/>
                    </a:lnB>
                  </a:tcPr>
                </a:tc>
                <a:extLst>
                  <a:ext uri="{0D108BD9-81ED-4DB2-BD59-A6C34878D82A}">
                    <a16:rowId xmlns:a16="http://schemas.microsoft.com/office/drawing/2014/main" val="10015"/>
                  </a:ext>
                </a:extLst>
              </a:tr>
              <a:tr h="218904">
                <a:tc>
                  <a:txBody>
                    <a:bodyPr/>
                    <a:lstStyle/>
                    <a:p>
                      <a:pPr algn="l" fontAlgn="b"/>
                      <a:r>
                        <a:rPr lang="en-GB" sz="1000" b="1" i="0" u="none" strike="noStrike">
                          <a:solidFill>
                            <a:schemeClr val="tx1">
                              <a:lumMod val="65000"/>
                              <a:lumOff val="35000"/>
                            </a:schemeClr>
                          </a:solidFill>
                          <a:latin typeface="Calibri" pitchFamily="34" charset="0"/>
                        </a:rPr>
                        <a:t>Rita Nogherotto</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Italy</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La Reunion</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Tropical cyclone intensification, water </a:t>
                      </a:r>
                      <a:r>
                        <a:rPr lang="en-GB" sz="1000" b="1" i="0" u="none" strike="noStrike" dirty="0" smtClean="0">
                          <a:solidFill>
                            <a:schemeClr val="tx1">
                              <a:lumMod val="65000"/>
                              <a:lumOff val="35000"/>
                            </a:schemeClr>
                          </a:solidFill>
                          <a:latin typeface="Calibri" pitchFamily="34" charset="0"/>
                        </a:rPr>
                        <a:t>vapour </a:t>
                      </a:r>
                      <a:r>
                        <a:rPr lang="en-GB" sz="1000" b="1" i="0" u="none" strike="noStrike" dirty="0">
                          <a:solidFill>
                            <a:schemeClr val="tx1">
                              <a:lumMod val="65000"/>
                              <a:lumOff val="35000"/>
                            </a:schemeClr>
                          </a:solidFill>
                          <a:latin typeface="Calibri" pitchFamily="34" charset="0"/>
                        </a:rPr>
                        <a:t>distribution and GNSS measurements</a:t>
                      </a:r>
                    </a:p>
                  </a:txBody>
                  <a:tcPr marL="5674" marR="5674" marT="5674" marB="0" anchor="b">
                    <a:lnL>
                      <a:noFill/>
                    </a:lnL>
                    <a:lnR>
                      <a:noFill/>
                    </a:lnR>
                    <a:lnT>
                      <a:noFill/>
                    </a:lnT>
                    <a:lnB>
                      <a:noFill/>
                    </a:lnB>
                  </a:tcPr>
                </a:tc>
                <a:extLst>
                  <a:ext uri="{0D108BD9-81ED-4DB2-BD59-A6C34878D82A}">
                    <a16:rowId xmlns:a16="http://schemas.microsoft.com/office/drawing/2014/main" val="10016"/>
                  </a:ext>
                </a:extLst>
              </a:tr>
              <a:tr h="218904">
                <a:tc>
                  <a:txBody>
                    <a:bodyPr/>
                    <a:lstStyle/>
                    <a:p>
                      <a:pPr algn="l" fontAlgn="b"/>
                      <a:r>
                        <a:rPr lang="en-GB" sz="1000" b="1" i="0" u="none" strike="noStrike">
                          <a:solidFill>
                            <a:schemeClr val="tx1">
                              <a:lumMod val="65000"/>
                              <a:lumOff val="35000"/>
                            </a:schemeClr>
                          </a:solidFill>
                          <a:latin typeface="Calibri" pitchFamily="34" charset="0"/>
                        </a:rPr>
                        <a:t>Tomasz Hadas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Luxenbourg</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Optimization of real-time GNSS troposphere delay estimation algorithms</a:t>
                      </a:r>
                    </a:p>
                  </a:txBody>
                  <a:tcPr marL="5674" marR="5674" marT="5674" marB="0" anchor="b">
                    <a:lnL>
                      <a:noFill/>
                    </a:lnL>
                    <a:lnR>
                      <a:noFill/>
                    </a:lnR>
                    <a:lnT>
                      <a:noFill/>
                    </a:lnT>
                    <a:lnB>
                      <a:noFill/>
                    </a:lnB>
                  </a:tcPr>
                </a:tc>
                <a:extLst>
                  <a:ext uri="{0D108BD9-81ED-4DB2-BD59-A6C34878D82A}">
                    <a16:rowId xmlns:a16="http://schemas.microsoft.com/office/drawing/2014/main" val="10017"/>
                  </a:ext>
                </a:extLst>
              </a:tr>
              <a:tr h="218904">
                <a:tc>
                  <a:txBody>
                    <a:bodyPr/>
                    <a:lstStyle/>
                    <a:p>
                      <a:pPr algn="l" fontAlgn="b"/>
                      <a:r>
                        <a:rPr lang="en-GB" sz="1000" b="1" i="0" u="none" strike="noStrike">
                          <a:solidFill>
                            <a:schemeClr val="tx1">
                              <a:lumMod val="65000"/>
                              <a:lumOff val="35000"/>
                            </a:schemeClr>
                          </a:solidFill>
                          <a:latin typeface="Calibri" pitchFamily="34" charset="0"/>
                        </a:rPr>
                        <a:t>Katarzyna Stepniak</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France</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Improved methods for reprocessing of GNSS data for climate monitoring over Poland</a:t>
                      </a:r>
                    </a:p>
                  </a:txBody>
                  <a:tcPr marL="5674" marR="5674" marT="5674" marB="0" anchor="b">
                    <a:lnL>
                      <a:noFill/>
                    </a:lnL>
                    <a:lnR>
                      <a:noFill/>
                    </a:lnR>
                    <a:lnT>
                      <a:noFill/>
                    </a:lnT>
                    <a:lnB>
                      <a:noFill/>
                    </a:lnB>
                  </a:tcPr>
                </a:tc>
                <a:extLst>
                  <a:ext uri="{0D108BD9-81ED-4DB2-BD59-A6C34878D82A}">
                    <a16:rowId xmlns:a16="http://schemas.microsoft.com/office/drawing/2014/main" val="10018"/>
                  </a:ext>
                </a:extLst>
              </a:tr>
              <a:tr h="218904">
                <a:tc>
                  <a:txBody>
                    <a:bodyPr/>
                    <a:lstStyle/>
                    <a:p>
                      <a:pPr algn="l" fontAlgn="b"/>
                      <a:r>
                        <a:rPr lang="en-GB" sz="1000" b="1" i="0" u="none" strike="noStrike">
                          <a:solidFill>
                            <a:schemeClr val="tx1">
                              <a:lumMod val="65000"/>
                              <a:lumOff val="35000"/>
                            </a:schemeClr>
                          </a:solidFill>
                          <a:latin typeface="Calibri" pitchFamily="34" charset="0"/>
                        </a:rPr>
                        <a:t>Anna Klos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Luxenbourg</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Analysis of ZTD </a:t>
                      </a:r>
                      <a:r>
                        <a:rPr lang="en-GB" sz="1000" b="1" i="0" u="none" strike="noStrike" dirty="0" err="1">
                          <a:solidFill>
                            <a:schemeClr val="tx1">
                              <a:lumMod val="65000"/>
                              <a:lumOff val="35000"/>
                            </a:schemeClr>
                          </a:solidFill>
                          <a:latin typeface="Calibri" pitchFamily="34" charset="0"/>
                        </a:rPr>
                        <a:t>timeseries</a:t>
                      </a:r>
                      <a:r>
                        <a:rPr lang="en-GB" sz="1000" b="1" i="0" u="none" strike="noStrike" dirty="0">
                          <a:solidFill>
                            <a:schemeClr val="tx1">
                              <a:lumMod val="65000"/>
                              <a:lumOff val="35000"/>
                            </a:schemeClr>
                          </a:solidFill>
                          <a:latin typeface="Calibri" pitchFamily="34" charset="0"/>
                        </a:rPr>
                        <a:t> from reprocessed GPS solutions</a:t>
                      </a:r>
                    </a:p>
                  </a:txBody>
                  <a:tcPr marL="5674" marR="5674" marT="5674" marB="0" anchor="b">
                    <a:lnL>
                      <a:noFill/>
                    </a:lnL>
                    <a:lnR>
                      <a:noFill/>
                    </a:lnR>
                    <a:lnT>
                      <a:noFill/>
                    </a:lnT>
                    <a:lnB>
                      <a:noFill/>
                    </a:lnB>
                  </a:tcPr>
                </a:tc>
                <a:extLst>
                  <a:ext uri="{0D108BD9-81ED-4DB2-BD59-A6C34878D82A}">
                    <a16:rowId xmlns:a16="http://schemas.microsoft.com/office/drawing/2014/main" val="10019"/>
                  </a:ext>
                </a:extLst>
              </a:tr>
              <a:tr h="218904">
                <a:tc>
                  <a:txBody>
                    <a:bodyPr/>
                    <a:lstStyle/>
                    <a:p>
                      <a:pPr algn="l" fontAlgn="b"/>
                      <a:r>
                        <a:rPr lang="en-GB" sz="1000" b="1" i="0" u="none" strike="noStrike">
                          <a:solidFill>
                            <a:schemeClr val="tx1">
                              <a:lumMod val="65000"/>
                              <a:lumOff val="35000"/>
                            </a:schemeClr>
                          </a:solidFill>
                          <a:latin typeface="Calibri" pitchFamily="34" charset="0"/>
                        </a:rPr>
                        <a:t>Jan Dousa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Iceland</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Installing new GNSS analysis </a:t>
                      </a:r>
                      <a:r>
                        <a:rPr lang="en-GB" sz="1000" b="1" i="0" u="none" strike="noStrike" dirty="0" smtClean="0">
                          <a:solidFill>
                            <a:schemeClr val="tx1">
                              <a:lumMod val="65000"/>
                              <a:lumOff val="35000"/>
                            </a:schemeClr>
                          </a:solidFill>
                          <a:latin typeface="Calibri" pitchFamily="34" charset="0"/>
                        </a:rPr>
                        <a:t>centre </a:t>
                      </a:r>
                      <a:r>
                        <a:rPr lang="en-GB" sz="1000" b="1" i="0" u="none" strike="noStrike" dirty="0">
                          <a:solidFill>
                            <a:schemeClr val="tx1">
                              <a:lumMod val="65000"/>
                              <a:lumOff val="35000"/>
                            </a:schemeClr>
                          </a:solidFill>
                          <a:latin typeface="Calibri" pitchFamily="34" charset="0"/>
                        </a:rPr>
                        <a:t>for troposphere monitoring in Iceland</a:t>
                      </a:r>
                    </a:p>
                  </a:txBody>
                  <a:tcPr marL="5674" marR="5674" marT="5674" marB="0" anchor="b">
                    <a:lnL>
                      <a:noFill/>
                    </a:lnL>
                    <a:lnR>
                      <a:noFill/>
                    </a:lnR>
                    <a:lnT>
                      <a:noFill/>
                    </a:lnT>
                    <a:lnB>
                      <a:noFill/>
                    </a:lnB>
                  </a:tcPr>
                </a:tc>
                <a:extLst>
                  <a:ext uri="{0D108BD9-81ED-4DB2-BD59-A6C34878D82A}">
                    <a16:rowId xmlns:a16="http://schemas.microsoft.com/office/drawing/2014/main" val="10020"/>
                  </a:ext>
                </a:extLst>
              </a:tr>
              <a:tr h="218904">
                <a:tc>
                  <a:txBody>
                    <a:bodyPr/>
                    <a:lstStyle/>
                    <a:p>
                      <a:pPr algn="l" fontAlgn="b"/>
                      <a:r>
                        <a:rPr lang="en-GB" sz="1000" b="1" i="0" u="none" strike="noStrike">
                          <a:solidFill>
                            <a:schemeClr val="tx1">
                              <a:lumMod val="65000"/>
                              <a:lumOff val="35000"/>
                            </a:schemeClr>
                          </a:solidFill>
                          <a:latin typeface="Calibri" pitchFamily="34" charset="0"/>
                        </a:rPr>
                        <a:t>Kamil Kazmierski</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Canada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Real-time troposphere delay gradient estimation with multi-GNSS PPP</a:t>
                      </a:r>
                    </a:p>
                  </a:txBody>
                  <a:tcPr marL="5674" marR="5674" marT="5674" marB="0" anchor="b">
                    <a:lnL>
                      <a:noFill/>
                    </a:lnL>
                    <a:lnR>
                      <a:noFill/>
                    </a:lnR>
                    <a:lnT>
                      <a:noFill/>
                    </a:lnT>
                    <a:lnB>
                      <a:noFill/>
                    </a:lnB>
                  </a:tcPr>
                </a:tc>
                <a:extLst>
                  <a:ext uri="{0D108BD9-81ED-4DB2-BD59-A6C34878D82A}">
                    <a16:rowId xmlns:a16="http://schemas.microsoft.com/office/drawing/2014/main" val="10021"/>
                  </a:ext>
                </a:extLst>
              </a:tr>
              <a:tr h="218904">
                <a:tc>
                  <a:txBody>
                    <a:bodyPr/>
                    <a:lstStyle/>
                    <a:p>
                      <a:pPr algn="l" fontAlgn="b"/>
                      <a:r>
                        <a:rPr lang="en-GB" sz="1000" b="1" i="0" u="none" strike="noStrike">
                          <a:solidFill>
                            <a:schemeClr val="tx1">
                              <a:lumMod val="65000"/>
                              <a:lumOff val="35000"/>
                            </a:schemeClr>
                          </a:solidFill>
                          <a:latin typeface="Calibri" pitchFamily="34" charset="0"/>
                        </a:rPr>
                        <a:t>Karina Wilgan</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BIRA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Lookup tables of refractivity coefficients for the conversion from zenith path delays to integrated water vapour</a:t>
                      </a:r>
                    </a:p>
                  </a:txBody>
                  <a:tcPr marL="5674" marR="5674" marT="5674" marB="0" anchor="b">
                    <a:lnL>
                      <a:noFill/>
                    </a:lnL>
                    <a:lnR>
                      <a:noFill/>
                    </a:lnR>
                    <a:lnT>
                      <a:noFill/>
                    </a:lnT>
                    <a:lnB>
                      <a:noFill/>
                    </a:lnB>
                  </a:tcPr>
                </a:tc>
                <a:extLst>
                  <a:ext uri="{0D108BD9-81ED-4DB2-BD59-A6C34878D82A}">
                    <a16:rowId xmlns:a16="http://schemas.microsoft.com/office/drawing/2014/main" val="10022"/>
                  </a:ext>
                </a:extLst>
              </a:tr>
              <a:tr h="218904">
                <a:tc>
                  <a:txBody>
                    <a:bodyPr/>
                    <a:lstStyle/>
                    <a:p>
                      <a:pPr algn="l" fontAlgn="b"/>
                      <a:r>
                        <a:rPr lang="en-GB" sz="1000" b="1" i="0" u="none" strike="noStrike">
                          <a:solidFill>
                            <a:schemeClr val="tx1">
                              <a:lumMod val="65000"/>
                              <a:lumOff val="35000"/>
                            </a:schemeClr>
                          </a:solidFill>
                          <a:latin typeface="Calibri" pitchFamily="34" charset="0"/>
                        </a:rPr>
                        <a:t>Anna Klos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Lux</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Selected Issues of Homogenisation of Synthetic ZTD Data with Noise Characteristic Derived from Reprocessed GPS Solutions</a:t>
                      </a:r>
                    </a:p>
                  </a:txBody>
                  <a:tcPr marL="5674" marR="5674" marT="5674" marB="0" anchor="b">
                    <a:lnL>
                      <a:noFill/>
                    </a:lnL>
                    <a:lnR>
                      <a:noFill/>
                    </a:lnR>
                    <a:lnT>
                      <a:noFill/>
                    </a:lnT>
                    <a:lnB>
                      <a:noFill/>
                    </a:lnB>
                  </a:tcPr>
                </a:tc>
                <a:extLst>
                  <a:ext uri="{0D108BD9-81ED-4DB2-BD59-A6C34878D82A}">
                    <a16:rowId xmlns:a16="http://schemas.microsoft.com/office/drawing/2014/main" val="10023"/>
                  </a:ext>
                </a:extLst>
              </a:tr>
              <a:tr h="218904">
                <a:tc>
                  <a:txBody>
                    <a:bodyPr/>
                    <a:lstStyle/>
                    <a:p>
                      <a:pPr algn="l" fontAlgn="b"/>
                      <a:r>
                        <a:rPr lang="en-GB" sz="1000" b="1" i="0" u="none" strike="noStrike">
                          <a:solidFill>
                            <a:schemeClr val="tx1">
                              <a:lumMod val="65000"/>
                              <a:lumOff val="35000"/>
                            </a:schemeClr>
                          </a:solidFill>
                          <a:latin typeface="Calibri" pitchFamily="34" charset="0"/>
                        </a:rPr>
                        <a:t>Anna Klos</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ROB</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Homogenisation and characterisation of IWV time series from IGS repro1 and its comparison to ERA-Interim</a:t>
                      </a:r>
                    </a:p>
                  </a:txBody>
                  <a:tcPr marL="5674" marR="5674" marT="5674" marB="0" anchor="b">
                    <a:lnL>
                      <a:noFill/>
                    </a:lnL>
                    <a:lnR>
                      <a:noFill/>
                    </a:lnR>
                    <a:lnT>
                      <a:noFill/>
                    </a:lnT>
                    <a:lnB>
                      <a:noFill/>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484594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11</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Training Schools</a:t>
            </a:r>
            <a:endParaRPr lang="en-GB" dirty="0">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560512" y="1041336"/>
            <a:ext cx="4536504" cy="40103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2 Summer </a:t>
            </a: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Schools to train the </a:t>
            </a: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next generation of scientists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Talks included basic science, </a:t>
            </a: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GNSS-</a:t>
            </a:r>
            <a:r>
              <a:rPr lang="en-US" sz="20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meteo</a:t>
            </a: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climate and </a:t>
            </a: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operational meteorology</a:t>
            </a:r>
          </a:p>
          <a:p>
            <a:pPr marL="0" indent="0" algn="l">
              <a:spcBef>
                <a:spcPts val="600"/>
              </a:spcBef>
              <a:buFont typeface="Arial" pitchFamily="34" charset="0"/>
              <a:buChar char="•"/>
            </a:pPr>
            <a:endPar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Sept 2014, Varna, Black Sea Coast</a:t>
            </a:r>
          </a:p>
          <a:p>
            <a:pPr marL="209550" lvl="1"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12 Tutors, 33 Students</a:t>
            </a:r>
          </a:p>
          <a:p>
            <a:pPr marL="0" indent="0" algn="l">
              <a:spcBef>
                <a:spcPts val="600"/>
              </a:spcBef>
              <a:buFont typeface="Arial" pitchFamily="34" charset="0"/>
              <a:buChar char="•"/>
            </a:pPr>
            <a:endPar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Aug 2016, GFZ, Potsdam</a:t>
            </a:r>
          </a:p>
          <a:p>
            <a:pPr marL="209550" lvl="1"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17 Tutors, 42 Students</a:t>
            </a:r>
          </a:p>
        </p:txBody>
      </p:sp>
      <p:pic>
        <p:nvPicPr>
          <p:cNvPr id="7" name="Picture 2" descr="P:\Temp_Workspace\Upper_Air\GPS Water Vapour\International Collaboration\GNSS4SWEC\Meetings\201409 Summer School\Pics\DSC_5043a.jpg"/>
          <p:cNvPicPr>
            <a:picLocks noChangeAspect="1" noChangeArrowheads="1"/>
          </p:cNvPicPr>
          <p:nvPr/>
        </p:nvPicPr>
        <p:blipFill>
          <a:blip r:embed="rId3" cstate="print"/>
          <a:srcRect/>
          <a:stretch>
            <a:fillRect/>
          </a:stretch>
        </p:blipFill>
        <p:spPr bwMode="auto">
          <a:xfrm>
            <a:off x="5601072" y="1052736"/>
            <a:ext cx="3672408" cy="2448272"/>
          </a:xfrm>
          <a:prstGeom prst="rect">
            <a:avLst/>
          </a:prstGeom>
          <a:noFill/>
        </p:spPr>
      </p:pic>
      <p:pic>
        <p:nvPicPr>
          <p:cNvPr id="8" name="Picture 8" descr="C:\Users\jonathan.jones\AppData\Local\Microsoft\Windows\Temporary Internet Files\Content.Outlook\EYJZ48HB\Photo_WG_Meeting_Potsdam_29.jpg"/>
          <p:cNvPicPr>
            <a:picLocks noChangeAspect="1" noChangeArrowheads="1"/>
          </p:cNvPicPr>
          <p:nvPr/>
        </p:nvPicPr>
        <p:blipFill>
          <a:blip r:embed="rId4" cstate="print"/>
          <a:srcRect/>
          <a:stretch>
            <a:fillRect/>
          </a:stretch>
        </p:blipFill>
        <p:spPr bwMode="auto">
          <a:xfrm>
            <a:off x="4592960" y="3501008"/>
            <a:ext cx="4752528" cy="2534912"/>
          </a:xfrm>
          <a:prstGeom prst="rect">
            <a:avLst/>
          </a:prstGeom>
          <a:noFill/>
        </p:spPr>
      </p:pic>
    </p:spTree>
    <p:extLst>
      <p:ext uri="{BB962C8B-B14F-4D97-AF65-F5344CB8AC3E}">
        <p14:creationId xmlns:p14="http://schemas.microsoft.com/office/powerpoint/2010/main" val="23079148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12</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286000" cy="849586"/>
          </a:xfrm>
        </p:spPr>
        <p:txBody>
          <a:bodyPr/>
          <a:lstStyle/>
          <a:p>
            <a:r>
              <a:rPr lang="en-GB" dirty="0" smtClean="0">
                <a:effectLst>
                  <a:outerShdw blurRad="38100" dist="38100" dir="2700000" algn="tl">
                    <a:srgbClr val="000000">
                      <a:alpha val="43137"/>
                    </a:srgbClr>
                  </a:outerShdw>
                </a:effectLst>
              </a:rPr>
              <a:t>Benchmark Campaign</a:t>
            </a:r>
            <a:endParaRPr lang="en-GB" dirty="0">
              <a:effectLst>
                <a:outerShdw blurRad="38100" dist="38100" dir="2700000" algn="tl">
                  <a:srgbClr val="000000">
                    <a:alpha val="43137"/>
                  </a:srgbClr>
                </a:outerShdw>
              </a:effectLst>
            </a:endParaRPr>
          </a:p>
        </p:txBody>
      </p:sp>
      <p:sp>
        <p:nvSpPr>
          <p:cNvPr id="13" name="Text Box 3"/>
          <p:cNvSpPr txBox="1">
            <a:spLocks noChangeArrowheads="1"/>
          </p:cNvSpPr>
          <p:nvPr/>
        </p:nvSpPr>
        <p:spPr bwMode="auto">
          <a:xfrm>
            <a:off x="200472" y="1628800"/>
            <a:ext cx="5745088" cy="433348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lvl="1" indent="-828000" algn="l">
              <a:spcBef>
                <a:spcPts val="600"/>
              </a:spcBef>
            </a:pPr>
            <a:r>
              <a:rPr lang="en-US" sz="1600" b="1"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Benchmark design &amp; data collection</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May-June 2013 floods of Danube/ </a:t>
            </a:r>
            <a:r>
              <a:rPr lang="en-GB"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Moldau</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/Elbe</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GNSS: ~500 stations</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SYNOP: ~200 stations</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NWM: regional (</a:t>
            </a:r>
            <a:r>
              <a:rPr lang="en-GB"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Aladin</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-CZ), global (ERA-Interim, NCEP GFS)</a:t>
            </a:r>
          </a:p>
          <a:p>
            <a:pPr marL="533400" lvl="2"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RAOBS: 2 high-resolution</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WVR: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Potsdam,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Lindenberg</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endParaRPr>
          </a:p>
          <a:p>
            <a:pPr marL="533400" lvl="2"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RADAR images: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Brdy</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Skalka</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endParaRPr>
          </a:p>
          <a:p>
            <a:pPr marL="0" lvl="1" indent="-285750" algn="l">
              <a:spcBef>
                <a:spcPts val="600"/>
              </a:spcBef>
            </a:pPr>
            <a:endParaRPr lang="en-US" sz="1600" b="1"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lvl="1" indent="-285750" algn="l">
              <a:spcBef>
                <a:spcPts val="600"/>
              </a:spcBef>
            </a:pPr>
            <a:r>
              <a:rPr lang="en-US" sz="1600" b="1"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Reference products</a:t>
            </a:r>
          </a:p>
          <a:p>
            <a:pPr marL="209550" lvl="1"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GNSS: Bernese (GOP), EPOS (GFZ)</a:t>
            </a:r>
          </a:p>
          <a:p>
            <a:pPr marL="209550" lvl="1"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NWM: G-Nut/</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Shu</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 (GOP), DNS (GFZ)</a:t>
            </a:r>
          </a:p>
          <a:p>
            <a:pPr marL="209550" lvl="1" indent="-285750" algn="l">
              <a:spcBef>
                <a:spcPts val="600"/>
              </a:spcBef>
            </a:pPr>
            <a:endParaRPr lang="en-US" sz="800" b="1" dirty="0" smtClean="0">
              <a:solidFill>
                <a:srgbClr val="0070C0"/>
              </a:solidFill>
              <a:latin typeface="+mn-lt"/>
              <a:ea typeface="Verdana" panose="020B0604030504040204" pitchFamily="34" charset="0"/>
              <a:cs typeface="Verdana" panose="020B0604030504040204" pitchFamily="34" charset="0"/>
            </a:endParaRPr>
          </a:p>
        </p:txBody>
      </p:sp>
      <p:pic>
        <p:nvPicPr>
          <p:cNvPr id="14" name="Picture 3"/>
          <p:cNvPicPr>
            <a:picLocks noChangeAspect="1" noChangeArrowheads="1"/>
          </p:cNvPicPr>
          <p:nvPr/>
        </p:nvPicPr>
        <p:blipFill>
          <a:blip r:embed="rId3" cstate="print"/>
          <a:stretch>
            <a:fillRect/>
          </a:stretch>
        </p:blipFill>
        <p:spPr bwMode="auto">
          <a:xfrm>
            <a:off x="5817096" y="1556792"/>
            <a:ext cx="3794109" cy="3439488"/>
          </a:xfrm>
          <a:prstGeom prst="rect">
            <a:avLst/>
          </a:prstGeom>
          <a:noFill/>
          <a:ln w="9525">
            <a:solidFill>
              <a:schemeClr val="tx1"/>
            </a:solidFill>
            <a:miter lim="800000"/>
            <a:headEnd/>
            <a:tailEnd/>
          </a:ln>
        </p:spPr>
      </p:pic>
      <p:pic>
        <p:nvPicPr>
          <p:cNvPr id="15" name="Picture 3"/>
          <p:cNvPicPr>
            <a:picLocks noChangeAspect="1" noChangeArrowheads="1"/>
          </p:cNvPicPr>
          <p:nvPr/>
        </p:nvPicPr>
        <p:blipFill>
          <a:blip r:embed="rId4" cstate="print"/>
          <a:stretch>
            <a:fillRect/>
          </a:stretch>
        </p:blipFill>
        <p:spPr bwMode="auto">
          <a:xfrm>
            <a:off x="5025008" y="4149080"/>
            <a:ext cx="3146447" cy="2442846"/>
          </a:xfrm>
          <a:prstGeom prst="rect">
            <a:avLst/>
          </a:prstGeom>
          <a:noFill/>
          <a:ln w="9525">
            <a:solidFill>
              <a:schemeClr val="tx1"/>
            </a:solidFill>
            <a:miter lim="800000"/>
            <a:headEnd/>
            <a:tailEnd/>
          </a:ln>
        </p:spPr>
      </p:pic>
      <p:sp>
        <p:nvSpPr>
          <p:cNvPr id="7" name="Rectangle 6"/>
          <p:cNvSpPr/>
          <p:nvPr/>
        </p:nvSpPr>
        <p:spPr>
          <a:xfrm>
            <a:off x="252000" y="828000"/>
            <a:ext cx="9289032" cy="338554"/>
          </a:xfrm>
          <a:prstGeom prst="rect">
            <a:avLst/>
          </a:prstGeom>
        </p:spPr>
        <p:txBody>
          <a:bodyPr wrap="square">
            <a:spAutoFit/>
          </a:bodyPr>
          <a:lstStyle/>
          <a:p>
            <a:pPr marL="0" lvl="1" algn="l" eaLnBrk="0" hangingPunct="0">
              <a:spcBef>
                <a:spcPct val="30000"/>
              </a:spcBef>
              <a:defRPr/>
            </a:pPr>
            <a:r>
              <a:rPr lang="en-US" sz="1600" i="1" dirty="0" smtClean="0">
                <a:solidFill>
                  <a:schemeClr val="tx1">
                    <a:lumMod val="65000"/>
                    <a:lumOff val="35000"/>
                  </a:schemeClr>
                </a:solidFill>
                <a:effectLst/>
                <a:ea typeface="Verdana" panose="020B0604030504040204" pitchFamily="34" charset="0"/>
                <a:cs typeface="Verdana" panose="020B0604030504040204" pitchFamily="34" charset="0"/>
              </a:rPr>
              <a:t>Goal: Design a common dataset for </a:t>
            </a:r>
            <a:r>
              <a:rPr lang="en-US" sz="1600" i="1" dirty="0" smtClean="0">
                <a:solidFill>
                  <a:schemeClr val="tx1">
                    <a:lumMod val="65000"/>
                    <a:lumOff val="35000"/>
                  </a:schemeClr>
                </a:solidFill>
                <a:effectLst/>
                <a:ea typeface="Verdana" panose="020B0604030504040204" pitchFamily="34" charset="0"/>
                <a:cs typeface="Verdana" panose="020B0604030504040204" pitchFamily="34" charset="0"/>
              </a:rPr>
              <a:t>assessment of advanced </a:t>
            </a:r>
            <a:r>
              <a:rPr lang="en-US" sz="1600" i="1" dirty="0" smtClean="0">
                <a:solidFill>
                  <a:schemeClr val="tx1">
                    <a:lumMod val="65000"/>
                    <a:lumOff val="35000"/>
                  </a:schemeClr>
                </a:solidFill>
                <a:effectLst/>
                <a:ea typeface="Verdana" panose="020B0604030504040204" pitchFamily="34" charset="0"/>
                <a:cs typeface="Verdana" panose="020B0604030504040204" pitchFamily="34" charset="0"/>
              </a:rPr>
              <a:t>GNSS tropospheric </a:t>
            </a:r>
            <a:r>
              <a:rPr lang="en-US" sz="1600" i="1" dirty="0" smtClean="0">
                <a:solidFill>
                  <a:schemeClr val="tx1">
                    <a:lumMod val="65000"/>
                    <a:lumOff val="35000"/>
                  </a:schemeClr>
                </a:solidFill>
                <a:effectLst/>
                <a:ea typeface="Verdana" panose="020B0604030504040204" pitchFamily="34" charset="0"/>
                <a:cs typeface="Verdana" panose="020B0604030504040204" pitchFamily="34" charset="0"/>
              </a:rPr>
              <a:t>products</a:t>
            </a:r>
            <a:endParaRPr lang="en-US" sz="1600" i="1" dirty="0" smtClean="0">
              <a:solidFill>
                <a:schemeClr val="tx1">
                  <a:lumMod val="65000"/>
                  <a:lumOff val="35000"/>
                </a:schemeClr>
              </a:solidFill>
              <a:effectLs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13</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286000" cy="849586"/>
          </a:xfrm>
        </p:spPr>
        <p:txBody>
          <a:bodyPr/>
          <a:lstStyle/>
          <a:p>
            <a:r>
              <a:rPr lang="en-GB" dirty="0" smtClean="0">
                <a:effectLst>
                  <a:outerShdw blurRad="38100" dist="38100" dir="2700000" algn="tl">
                    <a:srgbClr val="000000">
                      <a:alpha val="43137"/>
                    </a:srgbClr>
                  </a:outerShdw>
                </a:effectLst>
              </a:rPr>
              <a:t>Asymmetry Monitoring</a:t>
            </a:r>
            <a:endParaRPr lang="en-GB" dirty="0">
              <a:effectLst>
                <a:outerShdw blurRad="38100" dist="38100" dir="2700000" algn="tl">
                  <a:srgbClr val="000000">
                    <a:alpha val="43137"/>
                  </a:srgbClr>
                </a:outerShdw>
              </a:effectLst>
            </a:endParaRPr>
          </a:p>
        </p:txBody>
      </p:sp>
      <p:pic>
        <p:nvPicPr>
          <p:cNvPr id="6" name="Picture 4" descr="grad_GFS_2013053118"/>
          <p:cNvPicPr>
            <a:picLocks noChangeAspect="1" noChangeArrowheads="1"/>
          </p:cNvPicPr>
          <p:nvPr/>
        </p:nvPicPr>
        <p:blipFill>
          <a:blip r:embed="rId3" cstate="print"/>
          <a:stretch>
            <a:fillRect/>
          </a:stretch>
        </p:blipFill>
        <p:spPr bwMode="auto">
          <a:xfrm>
            <a:off x="6321152" y="1340768"/>
            <a:ext cx="3144708" cy="3240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 name="Picture 5" descr="grad_ERA_2013053118"/>
          <p:cNvPicPr>
            <a:picLocks noChangeAspect="1" noChangeArrowheads="1"/>
          </p:cNvPicPr>
          <p:nvPr/>
        </p:nvPicPr>
        <p:blipFill>
          <a:blip r:embed="rId4" cstate="print"/>
          <a:stretch>
            <a:fillRect/>
          </a:stretch>
        </p:blipFill>
        <p:spPr bwMode="auto">
          <a:xfrm>
            <a:off x="3368824" y="1340768"/>
            <a:ext cx="3144706" cy="3240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9" name="Rechteck 1"/>
          <p:cNvSpPr/>
          <p:nvPr/>
        </p:nvSpPr>
        <p:spPr>
          <a:xfrm>
            <a:off x="344488" y="4941168"/>
            <a:ext cx="9217024" cy="1508105"/>
          </a:xfrm>
          <a:prstGeom prst="rect">
            <a:avLst/>
          </a:prstGeom>
        </p:spPr>
        <p:txBody>
          <a:bodyPr wrap="square">
            <a:spAutoFit/>
          </a:bodyPr>
          <a:lstStyle/>
          <a:p>
            <a:pPr marL="216000" indent="-342900" algn="l">
              <a:spcBef>
                <a:spcPts val="600"/>
              </a:spcBef>
              <a:buFont typeface="Arial" panose="020B0604020202020204" pitchFamily="34" charset="0"/>
              <a:buChar char="•"/>
            </a:pPr>
            <a:r>
              <a:rPr lang="en-US" sz="1500" b="0" dirty="0" smtClean="0">
                <a:solidFill>
                  <a:schemeClr val="tx1">
                    <a:lumMod val="65000"/>
                    <a:lumOff val="35000"/>
                  </a:schemeClr>
                </a:solidFill>
                <a:effectLst/>
                <a:ea typeface="Verdana"/>
              </a:rPr>
              <a:t>Development of NRT/RT high-resolution gradients and slant delays</a:t>
            </a:r>
          </a:p>
          <a:p>
            <a:pPr marL="216000" indent="-342900" algn="l">
              <a:spcBef>
                <a:spcPts val="600"/>
              </a:spcBef>
              <a:buFont typeface="Arial" panose="020B0604020202020204" pitchFamily="34" charset="0"/>
              <a:buChar char="•"/>
            </a:pPr>
            <a:r>
              <a:rPr lang="en-US" sz="1500" b="0" dirty="0" smtClean="0">
                <a:solidFill>
                  <a:schemeClr val="tx1">
                    <a:lumMod val="65000"/>
                    <a:lumOff val="35000"/>
                  </a:schemeClr>
                </a:solidFill>
                <a:effectLst/>
                <a:ea typeface="Verdana"/>
              </a:rPr>
              <a:t>Derivation of 1</a:t>
            </a:r>
            <a:r>
              <a:rPr lang="en-US" sz="1500" b="0" baseline="30000" dirty="0" smtClean="0">
                <a:solidFill>
                  <a:schemeClr val="tx1">
                    <a:lumMod val="65000"/>
                    <a:lumOff val="35000"/>
                  </a:schemeClr>
                </a:solidFill>
                <a:effectLst/>
                <a:ea typeface="Verdana"/>
              </a:rPr>
              <a:t>st</a:t>
            </a:r>
            <a:r>
              <a:rPr lang="en-US" sz="1500" b="0" dirty="0" smtClean="0">
                <a:solidFill>
                  <a:schemeClr val="tx1">
                    <a:lumMod val="65000"/>
                    <a:lumOff val="35000"/>
                  </a:schemeClr>
                </a:solidFill>
                <a:effectLst/>
                <a:ea typeface="Verdana"/>
              </a:rPr>
              <a:t> and 2</a:t>
            </a:r>
            <a:r>
              <a:rPr lang="en-US" sz="1500" b="0" baseline="30000" dirty="0" smtClean="0">
                <a:solidFill>
                  <a:schemeClr val="tx1">
                    <a:lumMod val="65000"/>
                    <a:lumOff val="35000"/>
                  </a:schemeClr>
                </a:solidFill>
                <a:effectLst/>
                <a:ea typeface="Verdana"/>
              </a:rPr>
              <a:t>nd</a:t>
            </a:r>
            <a:r>
              <a:rPr lang="en-US" sz="1500" b="0" dirty="0" smtClean="0">
                <a:solidFill>
                  <a:schemeClr val="tx1">
                    <a:lumMod val="65000"/>
                    <a:lumOff val="35000"/>
                  </a:schemeClr>
                </a:solidFill>
                <a:effectLst/>
                <a:ea typeface="Verdana"/>
              </a:rPr>
              <a:t> order troposphere gradients from NWM</a:t>
            </a:r>
          </a:p>
          <a:p>
            <a:pPr marL="216000" indent="-342900" algn="l">
              <a:spcBef>
                <a:spcPts val="600"/>
              </a:spcBef>
              <a:buFont typeface="Arial" panose="020B0604020202020204" pitchFamily="34" charset="0"/>
              <a:buChar char="•"/>
            </a:pPr>
            <a:r>
              <a:rPr lang="en-US" sz="1500" b="0" dirty="0" smtClean="0">
                <a:solidFill>
                  <a:schemeClr val="tx1">
                    <a:lumMod val="65000"/>
                    <a:lumOff val="35000"/>
                  </a:schemeClr>
                </a:solidFill>
                <a:effectLst/>
                <a:ea typeface="Verdana"/>
              </a:rPr>
              <a:t>Inter-comparison of gradients and slant delays from GNSS, NWM and WVR</a:t>
            </a:r>
          </a:p>
          <a:p>
            <a:pPr marL="216000" indent="-342900" algn="l">
              <a:spcBef>
                <a:spcPts val="600"/>
              </a:spcBef>
              <a:buFont typeface="Arial" panose="020B0604020202020204" pitchFamily="34" charset="0"/>
              <a:buChar char="•"/>
            </a:pPr>
            <a:r>
              <a:rPr lang="en-US" sz="1500" b="0" dirty="0" smtClean="0">
                <a:solidFill>
                  <a:schemeClr val="accent2"/>
                </a:solidFill>
                <a:effectLst/>
                <a:ea typeface="Verdana"/>
              </a:rPr>
              <a:t>More info see: </a:t>
            </a:r>
            <a:r>
              <a:rPr lang="en-US" sz="1500" b="0" dirty="0" smtClean="0">
                <a:solidFill>
                  <a:srgbClr val="C00000"/>
                </a:solidFill>
                <a:effectLst/>
                <a:ea typeface="Verdana"/>
              </a:rPr>
              <a:t>Kacmarik et al (2016), </a:t>
            </a:r>
            <a:r>
              <a:rPr lang="en-GB" sz="1500" b="0" dirty="0" smtClean="0">
                <a:solidFill>
                  <a:srgbClr val="C00000"/>
                </a:solidFill>
                <a:effectLst/>
              </a:rPr>
              <a:t>atmos-meas-tech.net/9/2989/2016/doi:10.5194/amt-9-2989-2016</a:t>
            </a:r>
          </a:p>
          <a:p>
            <a:pPr marL="216000" indent="-342900" algn="l">
              <a:spcBef>
                <a:spcPts val="600"/>
              </a:spcBef>
              <a:buFont typeface="Arial" panose="020B0604020202020204" pitchFamily="34" charset="0"/>
              <a:buChar char="•"/>
            </a:pPr>
            <a:endParaRPr lang="en-US" sz="1200" dirty="0" smtClean="0">
              <a:solidFill>
                <a:schemeClr val="tx1">
                  <a:lumMod val="65000"/>
                  <a:lumOff val="35000"/>
                </a:schemeClr>
              </a:solidFill>
              <a:effectLst/>
              <a:ea typeface="Verdana"/>
            </a:endParaRPr>
          </a:p>
        </p:txBody>
      </p:sp>
      <p:sp>
        <p:nvSpPr>
          <p:cNvPr id="10" name="Obdélník 18"/>
          <p:cNvSpPr/>
          <p:nvPr/>
        </p:nvSpPr>
        <p:spPr>
          <a:xfrm>
            <a:off x="416496" y="4581128"/>
            <a:ext cx="7750062" cy="276999"/>
          </a:xfrm>
          <a:prstGeom prst="rect">
            <a:avLst/>
          </a:prstGeom>
        </p:spPr>
        <p:txBody>
          <a:bodyPr wrap="square">
            <a:spAutoFit/>
          </a:bodyPr>
          <a:lstStyle/>
          <a:p>
            <a:pPr marL="828000" lvl="1" indent="-828000" algn="l">
              <a:spcBef>
                <a:spcPct val="50000"/>
              </a:spcBef>
            </a:pPr>
            <a:r>
              <a:rPr lang="en-US" sz="1200" i="1" dirty="0" smtClean="0">
                <a:solidFill>
                  <a:schemeClr val="tx1">
                    <a:lumMod val="65000"/>
                    <a:lumOff val="35000"/>
                  </a:schemeClr>
                </a:solidFill>
                <a:effectLst/>
                <a:ea typeface="Verdana" panose="020B0604030504040204" pitchFamily="34" charset="0"/>
                <a:cs typeface="Verdana" panose="020B0604030504040204" pitchFamily="34" charset="0"/>
              </a:rPr>
              <a:t>May 31, 2013 (Benchmark) – estimates of (E-W, N-S) tropospheric gradients from GNSS &amp; NWM</a:t>
            </a:r>
          </a:p>
        </p:txBody>
      </p:sp>
      <p:sp>
        <p:nvSpPr>
          <p:cNvPr id="15" name="Text Box 3"/>
          <p:cNvSpPr txBox="1">
            <a:spLocks noChangeArrowheads="1"/>
          </p:cNvSpPr>
          <p:nvPr/>
        </p:nvSpPr>
        <p:spPr bwMode="auto">
          <a:xfrm>
            <a:off x="4029008" y="1417221"/>
            <a:ext cx="2448272" cy="332387"/>
          </a:xfrm>
          <a:prstGeom prst="rect">
            <a:avLst/>
          </a:prstGeom>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lgn="ctr">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ERA-Interim 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sp>
        <p:nvSpPr>
          <p:cNvPr id="16" name="Text Box 3"/>
          <p:cNvSpPr txBox="1">
            <a:spLocks noChangeArrowheads="1"/>
          </p:cNvSpPr>
          <p:nvPr/>
        </p:nvSpPr>
        <p:spPr bwMode="auto">
          <a:xfrm>
            <a:off x="6957214" y="1421652"/>
            <a:ext cx="2448272" cy="332387"/>
          </a:xfrm>
          <a:prstGeom prst="rect">
            <a:avLst/>
          </a:prstGeom>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lgn="ctr">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NCEP RT 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sp>
        <p:nvSpPr>
          <p:cNvPr id="17" name="Rectangle 16"/>
          <p:cNvSpPr/>
          <p:nvPr/>
        </p:nvSpPr>
        <p:spPr>
          <a:xfrm>
            <a:off x="252000" y="828000"/>
            <a:ext cx="9029228" cy="338554"/>
          </a:xfrm>
          <a:prstGeom prst="rect">
            <a:avLst/>
          </a:prstGeom>
        </p:spPr>
        <p:txBody>
          <a:bodyPr wrap="square">
            <a:spAutoFit/>
          </a:bodyPr>
          <a:lstStyle/>
          <a:p>
            <a:pPr marL="0" lvl="1" algn="l" eaLnBrk="0" hangingPunct="0">
              <a:spcBef>
                <a:spcPct val="30000"/>
              </a:spcBef>
              <a:defRPr/>
            </a:pPr>
            <a:r>
              <a:rPr lang="en-US" sz="1600" i="1" dirty="0" smtClean="0">
                <a:solidFill>
                  <a:schemeClr val="accent2"/>
                </a:solidFill>
                <a:effectLst/>
                <a:ea typeface="Verdana" panose="020B0604030504040204" pitchFamily="34" charset="0"/>
                <a:cs typeface="Verdana" panose="020B0604030504040204" pitchFamily="34" charset="0"/>
              </a:rPr>
              <a:t>Goal: Develop and assess advanced products for tropospheric asymmetry monitoring</a:t>
            </a:r>
          </a:p>
        </p:txBody>
      </p:sp>
      <p:grpSp>
        <p:nvGrpSpPr>
          <p:cNvPr id="28" name="Skupina 26"/>
          <p:cNvGrpSpPr/>
          <p:nvPr/>
        </p:nvGrpSpPr>
        <p:grpSpPr>
          <a:xfrm>
            <a:off x="200472" y="1340768"/>
            <a:ext cx="3144706" cy="3240000"/>
            <a:chOff x="-71250" y="1029914"/>
            <a:chExt cx="4192941" cy="3240000"/>
          </a:xfrm>
        </p:grpSpPr>
        <p:pic>
          <p:nvPicPr>
            <p:cNvPr id="29" name="Picture 2" descr="grad_GOP_2013053118"/>
            <p:cNvPicPr>
              <a:picLocks noChangeAspect="1" noChangeArrowheads="1"/>
            </p:cNvPicPr>
            <p:nvPr/>
          </p:nvPicPr>
          <p:blipFill>
            <a:blip r:embed="rId5" cstate="print"/>
            <a:stretch>
              <a:fillRect/>
            </a:stretch>
          </p:blipFill>
          <p:spPr bwMode="auto">
            <a:xfrm>
              <a:off x="-71250" y="1029914"/>
              <a:ext cx="4192941" cy="3240000"/>
            </a:xfrm>
            <a:prstGeom prst="rect">
              <a:avLst/>
            </a:prstGeom>
            <a:noFill/>
            <a:ln w="9525">
              <a:solidFill>
                <a:schemeClr val="tx1"/>
              </a:solidFill>
              <a:miter lim="800000"/>
              <a:headEnd/>
              <a:tailEnd/>
            </a:ln>
          </p:spPr>
        </p:pic>
        <p:sp>
          <p:nvSpPr>
            <p:cNvPr id="30" name="Text Box 3"/>
            <p:cNvSpPr txBox="1">
              <a:spLocks noChangeArrowheads="1"/>
            </p:cNvSpPr>
            <p:nvPr/>
          </p:nvSpPr>
          <p:spPr bwMode="auto">
            <a:xfrm>
              <a:off x="888858" y="1095875"/>
              <a:ext cx="3184498" cy="332387"/>
            </a:xfrm>
            <a:prstGeom prst="rect">
              <a:avLst/>
            </a:prstGeom>
            <a:solidFill>
              <a:schemeClr val="accent4">
                <a:lumMod val="20000"/>
                <a:lumOff val="80000"/>
              </a:schemeClr>
            </a:solidFill>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GOP GNSS-gradients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grpSp>
      <p:grpSp>
        <p:nvGrpSpPr>
          <p:cNvPr id="31" name="Skupina 34"/>
          <p:cNvGrpSpPr/>
          <p:nvPr/>
        </p:nvGrpSpPr>
        <p:grpSpPr>
          <a:xfrm>
            <a:off x="200472" y="1340768"/>
            <a:ext cx="3144706" cy="3240000"/>
            <a:chOff x="84505" y="1317271"/>
            <a:chExt cx="4192941" cy="3240000"/>
          </a:xfrm>
        </p:grpSpPr>
        <p:pic>
          <p:nvPicPr>
            <p:cNvPr id="32" name="Picture 3" descr="grad_GFZ_2013053118"/>
            <p:cNvPicPr>
              <a:picLocks noChangeAspect="1" noChangeArrowheads="1"/>
            </p:cNvPicPr>
            <p:nvPr/>
          </p:nvPicPr>
          <p:blipFill>
            <a:blip r:embed="rId6" cstate="print"/>
            <a:stretch>
              <a:fillRect/>
            </a:stretch>
          </p:blipFill>
          <p:spPr bwMode="auto">
            <a:xfrm>
              <a:off x="84505" y="1317271"/>
              <a:ext cx="4192941" cy="3240000"/>
            </a:xfrm>
            <a:prstGeom prst="rect">
              <a:avLst/>
            </a:prstGeom>
            <a:noFill/>
            <a:ln w="9525">
              <a:solidFill>
                <a:schemeClr val="tx1"/>
              </a:solidFill>
              <a:miter lim="800000"/>
              <a:headEnd/>
              <a:tailEnd/>
            </a:ln>
          </p:spPr>
        </p:pic>
        <p:sp>
          <p:nvSpPr>
            <p:cNvPr id="33" name="Text Box 3"/>
            <p:cNvSpPr txBox="1">
              <a:spLocks noChangeArrowheads="1"/>
            </p:cNvSpPr>
            <p:nvPr/>
          </p:nvSpPr>
          <p:spPr bwMode="auto">
            <a:xfrm>
              <a:off x="1140622" y="1390778"/>
              <a:ext cx="3085132" cy="332387"/>
            </a:xfrm>
            <a:prstGeom prst="rect">
              <a:avLst/>
            </a:prstGeom>
            <a:solidFill>
              <a:schemeClr val="accent4">
                <a:lumMod val="20000"/>
                <a:lumOff val="80000"/>
              </a:schemeClr>
            </a:solidFill>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GFZ GNSS-gradients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14</a:t>
            </a:fld>
            <a:endParaRPr lang="de-DE" b="0">
              <a:solidFill>
                <a:prstClr val="black">
                  <a:tint val="75000"/>
                </a:prstClr>
              </a:solidFill>
              <a:effectLst/>
              <a:latin typeface="Arial"/>
            </a:endParaRPr>
          </a:p>
        </p:txBody>
      </p:sp>
      <p:pic>
        <p:nvPicPr>
          <p:cNvPr id="5" name="Picture 4"/>
          <p:cNvPicPr>
            <a:picLocks noChangeAspect="1" noChangeArrowheads="1"/>
          </p:cNvPicPr>
          <p:nvPr/>
        </p:nvPicPr>
        <p:blipFill>
          <a:blip r:embed="rId2" cstate="print"/>
          <a:srcRect/>
          <a:stretch>
            <a:fillRect/>
          </a:stretch>
        </p:blipFill>
        <p:spPr bwMode="auto">
          <a:xfrm>
            <a:off x="272480" y="4221088"/>
            <a:ext cx="4734647" cy="2492896"/>
          </a:xfrm>
          <a:prstGeom prst="rect">
            <a:avLst/>
          </a:prstGeom>
          <a:noFill/>
          <a:ln w="9525">
            <a:noFill/>
            <a:miter lim="800000"/>
            <a:headEnd/>
            <a:tailEnd/>
          </a:ln>
        </p:spPr>
      </p:pic>
      <p:sp>
        <p:nvSpPr>
          <p:cNvPr id="8"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Assessment of Multi-GNSS</a:t>
            </a:r>
            <a:endParaRPr lang="en-GB" dirty="0">
              <a:effectLst>
                <a:outerShdw blurRad="38100" dist="38100" dir="2700000" algn="tl">
                  <a:srgbClr val="000000">
                    <a:alpha val="43137"/>
                  </a:srgbClr>
                </a:outerShdw>
              </a:effectLst>
            </a:endParaRPr>
          </a:p>
        </p:txBody>
      </p:sp>
      <p:pic>
        <p:nvPicPr>
          <p:cNvPr id="60418" name="Picture 2"/>
          <p:cNvPicPr>
            <a:picLocks noChangeAspect="1" noChangeArrowheads="1"/>
          </p:cNvPicPr>
          <p:nvPr/>
        </p:nvPicPr>
        <p:blipFill>
          <a:blip r:embed="rId3" cstate="print"/>
          <a:srcRect/>
          <a:stretch>
            <a:fillRect/>
          </a:stretch>
        </p:blipFill>
        <p:spPr bwMode="auto">
          <a:xfrm>
            <a:off x="5817096" y="1844824"/>
            <a:ext cx="3790950" cy="2228850"/>
          </a:xfrm>
          <a:prstGeom prst="rect">
            <a:avLst/>
          </a:prstGeom>
          <a:noFill/>
          <a:ln w="9525">
            <a:noFill/>
            <a:miter lim="800000"/>
            <a:headEnd/>
            <a:tailEnd/>
          </a:ln>
        </p:spPr>
      </p:pic>
      <p:sp>
        <p:nvSpPr>
          <p:cNvPr id="10" name="Rectangle 9"/>
          <p:cNvSpPr/>
          <p:nvPr/>
        </p:nvSpPr>
        <p:spPr>
          <a:xfrm>
            <a:off x="252000" y="828000"/>
            <a:ext cx="9217024" cy="584775"/>
          </a:xfrm>
          <a:prstGeom prst="rect">
            <a:avLst/>
          </a:prstGeom>
        </p:spPr>
        <p:txBody>
          <a:bodyPr wrap="square">
            <a:spAutoFit/>
          </a:bodyPr>
          <a:lstStyle/>
          <a:p>
            <a:pPr marL="216000" lvl="1" algn="just">
              <a:spcBef>
                <a:spcPts val="1200"/>
              </a:spcBef>
              <a:defRPr/>
            </a:pPr>
            <a:r>
              <a:rPr lang="en-US" sz="1600" i="1" dirty="0" smtClean="0">
                <a:solidFill>
                  <a:schemeClr val="accent2"/>
                </a:solidFill>
                <a:effectLst/>
                <a:ea typeface="Verdana" panose="020B0604030504040204" pitchFamily="34" charset="0"/>
                <a:cs typeface="Verdana" panose="020B0604030504040204" pitchFamily="34" charset="0"/>
              </a:rPr>
              <a:t>Goal: Adapt software for multi-constellation processing and assess its impact on tropospheric products</a:t>
            </a:r>
            <a:endParaRPr lang="en-US" sz="1600" i="1" dirty="0">
              <a:solidFill>
                <a:schemeClr val="accent2"/>
              </a:solidFill>
              <a:effectLst/>
              <a:ea typeface="Verdana" panose="020B0604030504040204" pitchFamily="34" charset="0"/>
              <a:cs typeface="Verdana" panose="020B0604030504040204" pitchFamily="34" charset="0"/>
            </a:endParaRPr>
          </a:p>
        </p:txBody>
      </p:sp>
      <p:pic>
        <p:nvPicPr>
          <p:cNvPr id="11" name="Picture 1" descr="clk_dif_gbu_00_ecom1_bar.png"/>
          <p:cNvPicPr>
            <a:picLocks noChangeAspect="1"/>
          </p:cNvPicPr>
          <p:nvPr/>
        </p:nvPicPr>
        <p:blipFill>
          <a:blip r:embed="rId4" cstate="print"/>
          <a:srcRect l="7838" r="8566"/>
          <a:stretch>
            <a:fillRect/>
          </a:stretch>
        </p:blipFill>
        <p:spPr bwMode="auto">
          <a:xfrm>
            <a:off x="5817096" y="4293096"/>
            <a:ext cx="3672408" cy="2110407"/>
          </a:xfrm>
          <a:prstGeom prst="rect">
            <a:avLst/>
          </a:prstGeom>
          <a:noFill/>
          <a:ln w="9525">
            <a:noFill/>
            <a:miter lim="800000"/>
            <a:headEnd/>
            <a:tailEnd/>
          </a:ln>
        </p:spPr>
      </p:pic>
      <p:sp>
        <p:nvSpPr>
          <p:cNvPr id="12" name="Text Box 3"/>
          <p:cNvSpPr txBox="1">
            <a:spLocks noChangeArrowheads="1"/>
          </p:cNvSpPr>
          <p:nvPr/>
        </p:nvSpPr>
        <p:spPr bwMode="auto">
          <a:xfrm>
            <a:off x="344488" y="1556792"/>
            <a:ext cx="5184576" cy="27638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216000" indent="-216000" algn="l">
              <a:spcBef>
                <a:spcPts val="12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Several software developed/adapted for multi-GNSS data processing </a:t>
            </a:r>
          </a:p>
          <a:p>
            <a:pPr marL="216000" indent="-216000" algn="l">
              <a:spcBef>
                <a:spcPts val="12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GLONASS integrated in various NRT &amp; RT-Demo solutions, GLONASS used within Benchmark campaign</a:t>
            </a:r>
          </a:p>
          <a:p>
            <a:pPr marL="216000" indent="-216000" algn="l">
              <a:spcBef>
                <a:spcPts val="12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Since Nov 2015 GFZ provide ultra-rapid multi-GNSS orbit and clock product every 3 hours</a:t>
            </a:r>
          </a:p>
          <a:p>
            <a:pPr marL="432000" lvl="1" indent="216000" algn="l">
              <a:spcBef>
                <a:spcPts val="6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Includes GPS, GLO, GAL, BDS and QZSS</a:t>
            </a:r>
          </a:p>
          <a:p>
            <a:pPr marL="432000" lvl="1" indent="216000" algn="l">
              <a:spcBef>
                <a:spcPts val="6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Latency is less than 2 hours</a:t>
            </a:r>
          </a:p>
        </p:txBody>
      </p:sp>
      <p:sp>
        <p:nvSpPr>
          <p:cNvPr id="3" name="Rectangle 2"/>
          <p:cNvSpPr/>
          <p:nvPr/>
        </p:nvSpPr>
        <p:spPr>
          <a:xfrm>
            <a:off x="4736976" y="6416148"/>
            <a:ext cx="4953000" cy="338554"/>
          </a:xfrm>
          <a:prstGeom prst="rect">
            <a:avLst/>
          </a:prstGeom>
        </p:spPr>
        <p:txBody>
          <a:bodyPr>
            <a:spAutoFit/>
          </a:bodyPr>
          <a:lstStyle/>
          <a:p>
            <a:pPr marL="216000" indent="-216000" algn="l">
              <a:spcBef>
                <a:spcPts val="1200"/>
              </a:spcBef>
              <a:buFont typeface="Arial" pitchFamily="34" charset="0"/>
              <a:buChar char="•"/>
            </a:pPr>
            <a:r>
              <a:rPr lang="en-US" altLang="en-US" sz="1600" b="0" dirty="0" smtClean="0">
                <a:solidFill>
                  <a:schemeClr val="accent2"/>
                </a:solidFill>
                <a:effectLst/>
                <a:ea typeface="Verdana" pitchFamily="34" charset="0"/>
                <a:cs typeface="Verdana" pitchFamily="34" charset="0"/>
              </a:rPr>
              <a:t>Courtesy of Deng et al (GFZ)</a:t>
            </a:r>
            <a:endParaRPr lang="en-US" altLang="en-US" sz="1600" b="0" dirty="0">
              <a:solidFill>
                <a:schemeClr val="accent2"/>
              </a:solidFill>
              <a:effectLs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15</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992888" cy="849586"/>
          </a:xfrm>
        </p:spPr>
        <p:txBody>
          <a:bodyPr/>
          <a:lstStyle/>
          <a:p>
            <a:r>
              <a:rPr lang="en-GB" dirty="0" smtClean="0">
                <a:effectLst>
                  <a:outerShdw blurRad="38100" dist="38100" dir="2700000" algn="tl">
                    <a:srgbClr val="000000">
                      <a:alpha val="43137"/>
                    </a:srgbClr>
                  </a:outerShdw>
                </a:effectLst>
              </a:rPr>
              <a:t>Validation of RT </a:t>
            </a:r>
            <a:r>
              <a:rPr lang="en-GB" dirty="0" err="1" smtClean="0">
                <a:effectLst>
                  <a:outerShdw blurRad="38100" dist="38100" dir="2700000" algn="tl">
                    <a:srgbClr val="000000">
                      <a:alpha val="43137"/>
                    </a:srgbClr>
                  </a:outerShdw>
                </a:effectLst>
              </a:rPr>
              <a:t>Tropo</a:t>
            </a:r>
            <a:r>
              <a:rPr lang="en-GB" dirty="0" smtClean="0">
                <a:effectLst>
                  <a:outerShdw blurRad="38100" dist="38100" dir="2700000" algn="tl">
                    <a:srgbClr val="000000">
                      <a:alpha val="43137"/>
                    </a:srgbClr>
                  </a:outerShdw>
                </a:effectLst>
              </a:rPr>
              <a:t> Estimates</a:t>
            </a:r>
            <a:endParaRPr lang="en-GB" dirty="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3" cstate="print"/>
          <a:stretch>
            <a:fillRect/>
          </a:stretch>
        </p:blipFill>
        <p:spPr bwMode="auto">
          <a:xfrm>
            <a:off x="3584848" y="1412776"/>
            <a:ext cx="6022979" cy="3601100"/>
          </a:xfrm>
          <a:prstGeom prst="rect">
            <a:avLst/>
          </a:prstGeom>
          <a:noFill/>
          <a:ln w="9525">
            <a:solidFill>
              <a:schemeClr val="tx1">
                <a:lumMod val="95000"/>
                <a:lumOff val="5000"/>
              </a:schemeClr>
            </a:solidFill>
            <a:miter lim="800000"/>
            <a:headEnd/>
            <a:tailEnd/>
          </a:ln>
        </p:spPr>
      </p:pic>
      <p:sp>
        <p:nvSpPr>
          <p:cNvPr id="8" name="Text Box 3"/>
          <p:cNvSpPr txBox="1">
            <a:spLocks noChangeArrowheads="1"/>
          </p:cNvSpPr>
          <p:nvPr/>
        </p:nvSpPr>
        <p:spPr bwMode="auto">
          <a:xfrm>
            <a:off x="272480" y="1484784"/>
            <a:ext cx="3301787" cy="362559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Database of RT products established at GOP</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Use IGS RT products for RT PPP</a:t>
            </a:r>
            <a:endParaRPr lang="en-US" sz="2000" b="0" u="sng"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endParaRP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15 European sites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32 Global sites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6 Processing software types</a:t>
            </a:r>
          </a:p>
          <a:p>
            <a:pPr marL="0" indent="0" algn="l">
              <a:spcBef>
                <a:spcPts val="600"/>
              </a:spcBef>
              <a:buFont typeface="Arial" pitchFamily="34" charset="0"/>
              <a:buChar char="•"/>
            </a:pP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a:t>
            </a:r>
            <a:r>
              <a:rPr lang="cs-CZ"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7</a:t>
            </a: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a:t>
            </a: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ACs (plus WRF Model)</a:t>
            </a:r>
            <a:endParaRPr lang="en-US" sz="2000" b="0" dirty="0" smtClean="0">
              <a:solidFill>
                <a:srgbClr val="0000FF"/>
              </a:solidFill>
              <a:effectLst/>
              <a:latin typeface="+mn-lt"/>
              <a:ea typeface="Verdana" pitchFamily="34" charset="0"/>
              <a:cs typeface="Verdana" pitchFamily="34" charset="0"/>
            </a:endParaRPr>
          </a:p>
          <a:p>
            <a:pPr marL="0" indent="0" algn="l">
              <a:spcBef>
                <a:spcPts val="600"/>
              </a:spcBef>
            </a:pPr>
            <a:endParaRPr lang="en-US" sz="2000" dirty="0">
              <a:solidFill>
                <a:schemeClr val="tx1"/>
              </a:solidFill>
              <a:latin typeface="+mn-lt"/>
              <a:ea typeface="Segoe UI Symbol" panose="020B0502040204020203" pitchFamily="34" charset="0"/>
              <a:cs typeface="Verdana" panose="020B0604030504040204" pitchFamily="34" charset="0"/>
            </a:endParaRPr>
          </a:p>
        </p:txBody>
      </p:sp>
      <p:graphicFrame>
        <p:nvGraphicFramePr>
          <p:cNvPr id="9" name="Tabulka 10"/>
          <p:cNvGraphicFramePr>
            <a:graphicFrameLocks noGrp="1"/>
          </p:cNvGraphicFramePr>
          <p:nvPr>
            <p:extLst>
              <p:ext uri="{D42A27DB-BD31-4B8C-83A1-F6EECF244321}">
                <p14:modId xmlns:p14="http://schemas.microsoft.com/office/powerpoint/2010/main" val="3028321645"/>
              </p:ext>
            </p:extLst>
          </p:nvPr>
        </p:nvGraphicFramePr>
        <p:xfrm>
          <a:off x="4880994" y="3212976"/>
          <a:ext cx="5025006" cy="2364472"/>
        </p:xfrm>
        <a:graphic>
          <a:graphicData uri="http://schemas.openxmlformats.org/drawingml/2006/table">
            <a:tbl>
              <a:tblPr firstRow="1" bandRow="1">
                <a:tableStyleId>{793D81CF-94F2-401A-BA57-92F5A7B2D0C5}</a:tableStyleId>
              </a:tblPr>
              <a:tblGrid>
                <a:gridCol w="539268">
                  <a:extLst>
                    <a:ext uri="{9D8B030D-6E8A-4147-A177-3AD203B41FA5}">
                      <a16:colId xmlns:a16="http://schemas.microsoft.com/office/drawing/2014/main" val="20000"/>
                    </a:ext>
                  </a:extLst>
                </a:gridCol>
                <a:gridCol w="1295408">
                  <a:extLst>
                    <a:ext uri="{9D8B030D-6E8A-4147-A177-3AD203B41FA5}">
                      <a16:colId xmlns:a16="http://schemas.microsoft.com/office/drawing/2014/main" val="20001"/>
                    </a:ext>
                  </a:extLst>
                </a:gridCol>
                <a:gridCol w="914427">
                  <a:extLst>
                    <a:ext uri="{9D8B030D-6E8A-4147-A177-3AD203B41FA5}">
                      <a16:colId xmlns:a16="http://schemas.microsoft.com/office/drawing/2014/main" val="20002"/>
                    </a:ext>
                  </a:extLst>
                </a:gridCol>
                <a:gridCol w="751861">
                  <a:extLst>
                    <a:ext uri="{9D8B030D-6E8A-4147-A177-3AD203B41FA5}">
                      <a16:colId xmlns:a16="http://schemas.microsoft.com/office/drawing/2014/main" val="20003"/>
                    </a:ext>
                  </a:extLst>
                </a:gridCol>
                <a:gridCol w="1524042">
                  <a:extLst>
                    <a:ext uri="{9D8B030D-6E8A-4147-A177-3AD203B41FA5}">
                      <a16:colId xmlns:a16="http://schemas.microsoft.com/office/drawing/2014/main" val="20004"/>
                    </a:ext>
                  </a:extLst>
                </a:gridCol>
              </a:tblGrid>
              <a:tr h="214092">
                <a:tc>
                  <a:txBody>
                    <a:bodyPr/>
                    <a:lstStyle/>
                    <a:p>
                      <a:pPr algn="l"/>
                      <a:r>
                        <a:rPr lang="en-US" sz="900" dirty="0" smtClean="0"/>
                        <a:t>AC</a:t>
                      </a:r>
                      <a:endParaRPr lang="en-GB" sz="900" dirty="0"/>
                    </a:p>
                  </a:txBody>
                  <a:tcPr/>
                </a:tc>
                <a:tc>
                  <a:txBody>
                    <a:bodyPr/>
                    <a:lstStyle/>
                    <a:p>
                      <a:pPr algn="l"/>
                      <a:r>
                        <a:rPr lang="en-US" sz="900" dirty="0" smtClean="0"/>
                        <a:t>Software</a:t>
                      </a:r>
                      <a:endParaRPr lang="en-GB" sz="900" dirty="0"/>
                    </a:p>
                  </a:txBody>
                  <a:tcPr/>
                </a:tc>
                <a:tc>
                  <a:txBody>
                    <a:bodyPr/>
                    <a:lstStyle/>
                    <a:p>
                      <a:pPr algn="l"/>
                      <a:r>
                        <a:rPr lang="en-US" sz="900" dirty="0" smtClean="0"/>
                        <a:t>Start</a:t>
                      </a:r>
                      <a:endParaRPr lang="en-GB" sz="900" dirty="0"/>
                    </a:p>
                  </a:txBody>
                  <a:tcPr/>
                </a:tc>
                <a:tc>
                  <a:txBody>
                    <a:bodyPr/>
                    <a:lstStyle/>
                    <a:p>
                      <a:pPr algn="l"/>
                      <a:r>
                        <a:rPr lang="en-US" sz="900" dirty="0" smtClean="0"/>
                        <a:t>Update</a:t>
                      </a:r>
                      <a:endParaRPr lang="en-GB" sz="900" dirty="0"/>
                    </a:p>
                  </a:txBody>
                  <a:tcPr/>
                </a:tc>
                <a:tc>
                  <a:txBody>
                    <a:bodyPr/>
                    <a:lstStyle/>
                    <a:p>
                      <a:pPr algn="l"/>
                      <a:r>
                        <a:rPr lang="en-US" sz="900" dirty="0" smtClean="0"/>
                        <a:t>Solutions</a:t>
                      </a:r>
                      <a:endParaRPr lang="en-GB" sz="900" dirty="0"/>
                    </a:p>
                  </a:txBody>
                  <a:tcPr/>
                </a:tc>
                <a:extLst>
                  <a:ext uri="{0D108BD9-81ED-4DB2-BD59-A6C34878D82A}">
                    <a16:rowId xmlns:a16="http://schemas.microsoft.com/office/drawing/2014/main" val="10000"/>
                  </a:ext>
                </a:extLst>
              </a:tr>
              <a:tr h="279776">
                <a:tc>
                  <a:txBody>
                    <a:bodyPr/>
                    <a:lstStyle/>
                    <a:p>
                      <a:r>
                        <a:rPr lang="en-US" sz="900" dirty="0" smtClean="0"/>
                        <a:t>GOP</a:t>
                      </a:r>
                      <a:endParaRPr lang="en-US" sz="900" dirty="0">
                        <a:latin typeface="+mj-lt"/>
                      </a:endParaRPr>
                    </a:p>
                  </a:txBody>
                  <a:tcPr marL="91442" marR="91442" marT="45724" marB="45724"/>
                </a:tc>
                <a:tc>
                  <a:txBody>
                    <a:bodyPr/>
                    <a:lstStyle/>
                    <a:p>
                      <a:r>
                        <a:rPr lang="en-US" sz="900" dirty="0" smtClean="0"/>
                        <a:t>G-Nut/Tefnut</a:t>
                      </a:r>
                      <a:endParaRPr lang="en-US" sz="900" dirty="0">
                        <a:latin typeface="+mj-lt"/>
                      </a:endParaRPr>
                    </a:p>
                  </a:txBody>
                  <a:tcPr marL="91442" marR="91442" marT="45724" marB="45724"/>
                </a:tc>
                <a:tc>
                  <a:txBody>
                    <a:bodyPr/>
                    <a:lstStyle/>
                    <a:p>
                      <a:pPr algn="r"/>
                      <a:r>
                        <a:rPr lang="en-US" sz="900" dirty="0" smtClean="0"/>
                        <a:t>9.4. 2015</a:t>
                      </a:r>
                      <a:endParaRPr lang="en-US" sz="900" dirty="0" smtClean="0">
                        <a:latin typeface="+mj-lt"/>
                      </a:endParaRPr>
                    </a:p>
                  </a:txBody>
                  <a:tcPr marL="91442" marR="91442" marT="45724" marB="45724"/>
                </a:tc>
                <a:tc>
                  <a:txBody>
                    <a:bodyPr/>
                    <a:lstStyle/>
                    <a:p>
                      <a:pPr algn="r"/>
                      <a:r>
                        <a:rPr lang="en-US" sz="900" dirty="0" smtClean="0"/>
                        <a:t>real-time</a:t>
                      </a:r>
                      <a:endParaRPr lang="en-US" sz="900" dirty="0" smtClean="0">
                        <a:latin typeface="+mj-lt"/>
                      </a:endParaRPr>
                    </a:p>
                  </a:txBody>
                  <a:tcPr marL="91442" marR="91442" marT="45724" marB="45724"/>
                </a:tc>
                <a:tc>
                  <a:txBody>
                    <a:bodyPr/>
                    <a:lstStyle/>
                    <a:p>
                      <a:r>
                        <a:rPr lang="en-US" sz="900" dirty="0" smtClean="0"/>
                        <a:t>GPS,</a:t>
                      </a:r>
                      <a:r>
                        <a:rPr lang="en-US" sz="900" baseline="0" dirty="0" smtClean="0"/>
                        <a:t> GLO, grad</a:t>
                      </a:r>
                      <a:endParaRPr lang="cs-CZ" sz="900" dirty="0" smtClean="0">
                        <a:latin typeface="+mj-lt"/>
                      </a:endParaRPr>
                    </a:p>
                  </a:txBody>
                  <a:tcPr marL="91442" marR="91442" marT="45724" marB="45724"/>
                </a:tc>
                <a:extLst>
                  <a:ext uri="{0D108BD9-81ED-4DB2-BD59-A6C34878D82A}">
                    <a16:rowId xmlns:a16="http://schemas.microsoft.com/office/drawing/2014/main" val="10001"/>
                  </a:ext>
                </a:extLst>
              </a:tr>
              <a:tr h="279776">
                <a:tc>
                  <a:txBody>
                    <a:bodyPr/>
                    <a:lstStyle/>
                    <a:p>
                      <a:r>
                        <a:rPr lang="en-US" sz="900" dirty="0" smtClean="0"/>
                        <a:t>TUW</a:t>
                      </a:r>
                      <a:endParaRPr lang="en-US" sz="900" dirty="0">
                        <a:latin typeface="+mj-lt"/>
                      </a:endParaRPr>
                    </a:p>
                  </a:txBody>
                  <a:tcPr marL="91442" marR="91442" marT="45724" marB="45724"/>
                </a:tc>
                <a:tc>
                  <a:txBody>
                    <a:bodyPr/>
                    <a:lstStyle/>
                    <a:p>
                      <a:r>
                        <a:rPr lang="en-US" sz="900" dirty="0" smtClean="0"/>
                        <a:t>TUW</a:t>
                      </a:r>
                      <a:r>
                        <a:rPr lang="en-US" sz="900" baseline="0" dirty="0" smtClean="0"/>
                        <a:t> software</a:t>
                      </a:r>
                      <a:endParaRPr lang="en-US" sz="900" dirty="0">
                        <a:latin typeface="+mj-lt"/>
                      </a:endParaRPr>
                    </a:p>
                  </a:txBody>
                  <a:tcPr marL="91442" marR="91442" marT="45724" marB="45724"/>
                </a:tc>
                <a:tc>
                  <a:txBody>
                    <a:bodyPr/>
                    <a:lstStyle/>
                    <a:p>
                      <a:pPr algn="r"/>
                      <a:r>
                        <a:rPr lang="en-US" sz="900" dirty="0" smtClean="0"/>
                        <a:t>15.4. 2015</a:t>
                      </a:r>
                      <a:endParaRPr lang="en-US" sz="900" dirty="0">
                        <a:latin typeface="+mj-lt"/>
                      </a:endParaRPr>
                    </a:p>
                  </a:txBody>
                  <a:tcPr marL="91442" marR="91442" marT="45724" marB="4572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t>real-time</a:t>
                      </a:r>
                      <a:endParaRPr lang="en-US" sz="900" dirty="0" smtClean="0">
                        <a:latin typeface="+mj-lt"/>
                      </a:endParaRPr>
                    </a:p>
                  </a:txBody>
                  <a:tcPr marL="91442" marR="91442" marT="45724" marB="45724"/>
                </a:tc>
                <a:tc>
                  <a:txBody>
                    <a:bodyPr/>
                    <a:lstStyle/>
                    <a:p>
                      <a:r>
                        <a:rPr lang="en-US" sz="900" baseline="0" dirty="0" smtClean="0"/>
                        <a:t>GPS</a:t>
                      </a:r>
                      <a:endParaRPr lang="en-US" sz="900" baseline="0" dirty="0" smtClean="0">
                        <a:latin typeface="+mj-lt"/>
                      </a:endParaRPr>
                    </a:p>
                  </a:txBody>
                  <a:tcPr marL="91442" marR="91442" marT="45724" marB="45724"/>
                </a:tc>
                <a:extLst>
                  <a:ext uri="{0D108BD9-81ED-4DB2-BD59-A6C34878D82A}">
                    <a16:rowId xmlns:a16="http://schemas.microsoft.com/office/drawing/2014/main" val="10002"/>
                  </a:ext>
                </a:extLst>
              </a:tr>
              <a:tr h="279776">
                <a:tc>
                  <a:txBody>
                    <a:bodyPr/>
                    <a:lstStyle/>
                    <a:p>
                      <a:r>
                        <a:rPr lang="en-US" sz="900" dirty="0" smtClean="0"/>
                        <a:t>ROB</a:t>
                      </a:r>
                      <a:endParaRPr lang="en-US" sz="900" dirty="0">
                        <a:latin typeface="+mj-lt"/>
                      </a:endParaRPr>
                    </a:p>
                  </a:txBody>
                  <a:tcPr marL="91442" marR="91442" marT="45724" marB="45724"/>
                </a:tc>
                <a:tc>
                  <a:txBody>
                    <a:bodyPr/>
                    <a:lstStyle/>
                    <a:p>
                      <a:r>
                        <a:rPr lang="en-US" sz="900" dirty="0" smtClean="0"/>
                        <a:t>G-Nut/Tefnut</a:t>
                      </a:r>
                      <a:endParaRPr lang="en-US" sz="900" dirty="0">
                        <a:latin typeface="+mj-lt"/>
                      </a:endParaRPr>
                    </a:p>
                  </a:txBody>
                  <a:tcPr marL="91442" marR="91442" marT="45724" marB="45724"/>
                </a:tc>
                <a:tc>
                  <a:txBody>
                    <a:bodyPr/>
                    <a:lstStyle/>
                    <a:p>
                      <a:pPr algn="r"/>
                      <a:r>
                        <a:rPr lang="en-US" sz="900" dirty="0" smtClean="0"/>
                        <a:t>23.4. 2015</a:t>
                      </a:r>
                      <a:endParaRPr lang="en-US" sz="900" dirty="0">
                        <a:latin typeface="+mj-lt"/>
                      </a:endParaRPr>
                    </a:p>
                  </a:txBody>
                  <a:tcPr marL="91442" marR="91442" marT="45724" marB="4572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t>real-time</a:t>
                      </a:r>
                      <a:endParaRPr lang="en-US" sz="900" dirty="0" smtClean="0">
                        <a:latin typeface="+mj-lt"/>
                      </a:endParaRPr>
                    </a:p>
                  </a:txBody>
                  <a:tcPr marL="91442" marR="91442" marT="45724" marB="45724"/>
                </a:tc>
                <a:tc>
                  <a:txBody>
                    <a:bodyPr/>
                    <a:lstStyle/>
                    <a:p>
                      <a:r>
                        <a:rPr lang="en-US" sz="900" dirty="0" smtClean="0"/>
                        <a:t>GPS, GLO,</a:t>
                      </a:r>
                      <a:r>
                        <a:rPr lang="en-US" sz="900" baseline="0" dirty="0" smtClean="0"/>
                        <a:t> g</a:t>
                      </a:r>
                      <a:r>
                        <a:rPr lang="en-US" sz="900" dirty="0" smtClean="0"/>
                        <a:t>rad</a:t>
                      </a:r>
                      <a:endParaRPr lang="en-US" sz="900" dirty="0" smtClean="0">
                        <a:latin typeface="+mj-lt"/>
                      </a:endParaRPr>
                    </a:p>
                  </a:txBody>
                  <a:tcPr marL="91442" marR="91442" marT="45724" marB="45724"/>
                </a:tc>
                <a:extLst>
                  <a:ext uri="{0D108BD9-81ED-4DB2-BD59-A6C34878D82A}">
                    <a16:rowId xmlns:a16="http://schemas.microsoft.com/office/drawing/2014/main" val="10003"/>
                  </a:ext>
                </a:extLst>
              </a:tr>
              <a:tr h="214099">
                <a:tc>
                  <a:txBody>
                    <a:bodyPr/>
                    <a:lstStyle/>
                    <a:p>
                      <a:r>
                        <a:rPr lang="en-US" sz="900" dirty="0" smtClean="0"/>
                        <a:t>ASI</a:t>
                      </a:r>
                      <a:endParaRPr lang="en-US" sz="900" dirty="0">
                        <a:latin typeface="+mj-lt"/>
                      </a:endParaRPr>
                    </a:p>
                  </a:txBody>
                  <a:tcPr marL="91442" marR="91442" marT="45724" marB="45724"/>
                </a:tc>
                <a:tc>
                  <a:txBody>
                    <a:bodyPr/>
                    <a:lstStyle/>
                    <a:p>
                      <a:r>
                        <a:rPr lang="en-US" sz="900" dirty="0" smtClean="0"/>
                        <a:t>Gipsy-Oasis</a:t>
                      </a:r>
                      <a:endParaRPr lang="en-US" sz="900" dirty="0">
                        <a:latin typeface="+mj-lt"/>
                      </a:endParaRPr>
                    </a:p>
                  </a:txBody>
                  <a:tcPr marL="91442" marR="91442" marT="45724" marB="45724"/>
                </a:tc>
                <a:tc>
                  <a:txBody>
                    <a:bodyPr/>
                    <a:lstStyle/>
                    <a:p>
                      <a:pPr algn="r"/>
                      <a:r>
                        <a:rPr lang="en-US" sz="900" dirty="0" smtClean="0"/>
                        <a:t>5.5. 2015</a:t>
                      </a:r>
                      <a:endParaRPr lang="en-US" sz="900" dirty="0">
                        <a:latin typeface="+mj-lt"/>
                      </a:endParaRPr>
                    </a:p>
                  </a:txBody>
                  <a:tcPr marL="91442" marR="91442" marT="45724" marB="45724"/>
                </a:tc>
                <a:tc>
                  <a:txBody>
                    <a:bodyPr/>
                    <a:lstStyle/>
                    <a:p>
                      <a:pPr algn="r"/>
                      <a:r>
                        <a:rPr lang="en-US" sz="900" dirty="0" smtClean="0"/>
                        <a:t>hourly</a:t>
                      </a:r>
                      <a:endParaRPr lang="en-US" sz="900" dirty="0">
                        <a:latin typeface="+mj-lt"/>
                      </a:endParaRPr>
                    </a:p>
                  </a:txBody>
                  <a:tcPr marL="91442" marR="91442" marT="45724" marB="45724"/>
                </a:tc>
                <a:tc>
                  <a:txBody>
                    <a:bodyPr/>
                    <a:lstStyle/>
                    <a:p>
                      <a:r>
                        <a:rPr lang="en-US" sz="900" dirty="0" smtClean="0"/>
                        <a:t>GPS, gradients</a:t>
                      </a:r>
                      <a:endParaRPr lang="en-US" sz="900" dirty="0">
                        <a:latin typeface="+mj-lt"/>
                      </a:endParaRPr>
                    </a:p>
                  </a:txBody>
                  <a:tcPr marL="91442" marR="91442" marT="45724" marB="45724"/>
                </a:tc>
                <a:extLst>
                  <a:ext uri="{0D108BD9-81ED-4DB2-BD59-A6C34878D82A}">
                    <a16:rowId xmlns:a16="http://schemas.microsoft.com/office/drawing/2014/main" val="10004"/>
                  </a:ext>
                </a:extLst>
              </a:tr>
              <a:tr h="279776">
                <a:tc>
                  <a:txBody>
                    <a:bodyPr/>
                    <a:lstStyle/>
                    <a:p>
                      <a:r>
                        <a:rPr lang="en-US" sz="900" dirty="0" smtClean="0">
                          <a:latin typeface="+mn-lt"/>
                        </a:rPr>
                        <a:t>UL</a:t>
                      </a:r>
                      <a:endParaRPr lang="en-US" sz="900" dirty="0">
                        <a:latin typeface="+mn-lt"/>
                      </a:endParaRPr>
                    </a:p>
                  </a:txBody>
                  <a:tcPr marL="91442" marR="91442" marT="45724" marB="45724"/>
                </a:tc>
                <a:tc>
                  <a:txBody>
                    <a:bodyPr/>
                    <a:lstStyle/>
                    <a:p>
                      <a:r>
                        <a:rPr lang="en-US" sz="900" dirty="0" smtClean="0">
                          <a:latin typeface="+mn-lt"/>
                        </a:rPr>
                        <a:t>BNC</a:t>
                      </a:r>
                      <a:r>
                        <a:rPr lang="en-US" sz="900" baseline="0" dirty="0" smtClean="0">
                          <a:latin typeface="+mn-lt"/>
                        </a:rPr>
                        <a:t>, </a:t>
                      </a:r>
                      <a:r>
                        <a:rPr lang="en-US" sz="900" dirty="0" smtClean="0">
                          <a:latin typeface="+mn-lt"/>
                        </a:rPr>
                        <a:t> PPP-wizard</a:t>
                      </a:r>
                      <a:endParaRPr lang="en-US" sz="900" dirty="0">
                        <a:latin typeface="+mn-lt"/>
                      </a:endParaRPr>
                    </a:p>
                  </a:txBody>
                  <a:tcPr marL="91442" marR="91442" marT="45724" marB="45724"/>
                </a:tc>
                <a:tc>
                  <a:txBody>
                    <a:bodyPr/>
                    <a:lstStyle/>
                    <a:p>
                      <a:pPr algn="r"/>
                      <a:r>
                        <a:rPr lang="en-US" sz="900" dirty="0" smtClean="0">
                          <a:latin typeface="+mn-lt"/>
                        </a:rPr>
                        <a:t>15.6. 2015</a:t>
                      </a:r>
                      <a:endParaRPr lang="en-US" sz="900" dirty="0">
                        <a:latin typeface="+mn-lt"/>
                      </a:endParaRPr>
                    </a:p>
                  </a:txBody>
                  <a:tcPr marL="91442" marR="91442" marT="45724" marB="45724"/>
                </a:tc>
                <a:tc>
                  <a:txBody>
                    <a:bodyPr/>
                    <a:lstStyle/>
                    <a:p>
                      <a:pPr algn="r"/>
                      <a:r>
                        <a:rPr lang="en-US" sz="900" dirty="0" smtClean="0">
                          <a:latin typeface="+mn-lt"/>
                        </a:rPr>
                        <a:t>real-time</a:t>
                      </a:r>
                      <a:endParaRPr lang="en-US" sz="900" dirty="0">
                        <a:latin typeface="+mn-lt"/>
                      </a:endParaRPr>
                    </a:p>
                  </a:txBody>
                  <a:tcPr marL="91442" marR="91442" marT="45724" marB="45724"/>
                </a:tc>
                <a:tc>
                  <a:txBody>
                    <a:bodyPr/>
                    <a:lstStyle/>
                    <a:p>
                      <a:r>
                        <a:rPr lang="en-US" sz="900" dirty="0" smtClean="0">
                          <a:latin typeface="+mn-lt"/>
                        </a:rPr>
                        <a:t>GPS</a:t>
                      </a:r>
                      <a:endParaRPr lang="en-US" sz="900" dirty="0">
                        <a:latin typeface="+mn-lt"/>
                      </a:endParaRPr>
                    </a:p>
                  </a:txBody>
                  <a:tcPr marL="91442" marR="91442" marT="45724" marB="45724"/>
                </a:tc>
                <a:extLst>
                  <a:ext uri="{0D108BD9-81ED-4DB2-BD59-A6C34878D82A}">
                    <a16:rowId xmlns:a16="http://schemas.microsoft.com/office/drawing/2014/main" val="10005"/>
                  </a:ext>
                </a:extLst>
              </a:tr>
              <a:tr h="214099">
                <a:tc>
                  <a:txBody>
                    <a:bodyPr/>
                    <a:lstStyle/>
                    <a:p>
                      <a:r>
                        <a:rPr lang="en-US" sz="900" dirty="0" smtClean="0">
                          <a:latin typeface="+mn-lt"/>
                        </a:rPr>
                        <a:t>ICS</a:t>
                      </a:r>
                      <a:endParaRPr lang="en-US" sz="900" dirty="0">
                        <a:latin typeface="+mn-lt"/>
                      </a:endParaRPr>
                    </a:p>
                  </a:txBody>
                  <a:tcPr marL="91442" marR="91442" marT="45724" marB="45724"/>
                </a:tc>
                <a:tc>
                  <a:txBody>
                    <a:bodyPr/>
                    <a:lstStyle/>
                    <a:p>
                      <a:r>
                        <a:rPr lang="en-US" sz="900" dirty="0" smtClean="0">
                          <a:latin typeface="+mn-lt"/>
                        </a:rPr>
                        <a:t>G-Nut/</a:t>
                      </a:r>
                      <a:r>
                        <a:rPr lang="en-US" sz="900" dirty="0" err="1" smtClean="0">
                          <a:latin typeface="+mn-lt"/>
                        </a:rPr>
                        <a:t>Shu</a:t>
                      </a:r>
                      <a:endParaRPr lang="en-US" sz="900" dirty="0">
                        <a:latin typeface="+mn-lt"/>
                      </a:endParaRPr>
                    </a:p>
                  </a:txBody>
                  <a:tcPr marL="91442" marR="91442" marT="45724" marB="45724"/>
                </a:tc>
                <a:tc>
                  <a:txBody>
                    <a:bodyPr/>
                    <a:lstStyle/>
                    <a:p>
                      <a:pPr algn="r"/>
                      <a:r>
                        <a:rPr lang="en-US" sz="900" dirty="0" smtClean="0">
                          <a:latin typeface="+mn-lt"/>
                        </a:rPr>
                        <a:t>12.7.2015</a:t>
                      </a:r>
                      <a:endParaRPr lang="en-US" sz="900" dirty="0">
                        <a:latin typeface="+mn-lt"/>
                      </a:endParaRPr>
                    </a:p>
                  </a:txBody>
                  <a:tcPr marL="91442" marR="91442" marT="45724" marB="45724"/>
                </a:tc>
                <a:tc>
                  <a:txBody>
                    <a:bodyPr/>
                    <a:lstStyle/>
                    <a:p>
                      <a:pPr algn="r"/>
                      <a:r>
                        <a:rPr lang="en-US" sz="900" dirty="0" smtClean="0">
                          <a:latin typeface="+mn-lt"/>
                        </a:rPr>
                        <a:t>forecast</a:t>
                      </a:r>
                      <a:endParaRPr lang="en-US" sz="900" dirty="0">
                        <a:latin typeface="+mn-lt"/>
                      </a:endParaRPr>
                    </a:p>
                  </a:txBody>
                  <a:tcPr marL="91442" marR="91442" marT="45724" marB="45724"/>
                </a:tc>
                <a:tc>
                  <a:txBody>
                    <a:bodyPr/>
                    <a:lstStyle/>
                    <a:p>
                      <a:r>
                        <a:rPr lang="en-US" sz="900" dirty="0" smtClean="0">
                          <a:latin typeface="+mn-lt"/>
                        </a:rPr>
                        <a:t>WRF (</a:t>
                      </a:r>
                      <a:r>
                        <a:rPr lang="en-US" sz="900" baseline="0" dirty="0" smtClean="0">
                          <a:latin typeface="+mn-lt"/>
                        </a:rPr>
                        <a:t>EU, CZ) </a:t>
                      </a:r>
                      <a:endParaRPr lang="en-US" sz="900" dirty="0">
                        <a:latin typeface="+mn-lt"/>
                      </a:endParaRPr>
                    </a:p>
                  </a:txBody>
                  <a:tcPr marL="91442" marR="91442" marT="45724" marB="45724"/>
                </a:tc>
                <a:extLst>
                  <a:ext uri="{0D108BD9-81ED-4DB2-BD59-A6C34878D82A}">
                    <a16:rowId xmlns:a16="http://schemas.microsoft.com/office/drawing/2014/main" val="10006"/>
                  </a:ext>
                </a:extLst>
              </a:tr>
              <a:tr h="279776">
                <a:tc>
                  <a:txBody>
                    <a:bodyPr/>
                    <a:lstStyle/>
                    <a:p>
                      <a:r>
                        <a:rPr lang="en-US" sz="900" dirty="0" smtClean="0">
                          <a:latin typeface="+mn-lt"/>
                        </a:rPr>
                        <a:t>TUO</a:t>
                      </a:r>
                      <a:endParaRPr lang="en-US" sz="900" dirty="0">
                        <a:latin typeface="+mn-lt"/>
                      </a:endParaRPr>
                    </a:p>
                  </a:txBody>
                  <a:tcPr marL="91442" marR="91442" marT="45724" marB="45724"/>
                </a:tc>
                <a:tc>
                  <a:txBody>
                    <a:bodyPr/>
                    <a:lstStyle/>
                    <a:p>
                      <a:r>
                        <a:rPr lang="cs-CZ" sz="900" dirty="0" err="1" smtClean="0">
                          <a:latin typeface="+mn-lt"/>
                        </a:rPr>
                        <a:t>RTKLib</a:t>
                      </a:r>
                      <a:endParaRPr lang="en-US" sz="900" dirty="0">
                        <a:latin typeface="+mn-lt"/>
                      </a:endParaRPr>
                    </a:p>
                  </a:txBody>
                  <a:tcPr marL="91442" marR="91442" marT="45724" marB="45724"/>
                </a:tc>
                <a:tc>
                  <a:txBody>
                    <a:bodyPr/>
                    <a:lstStyle/>
                    <a:p>
                      <a:pPr algn="r"/>
                      <a:r>
                        <a:rPr lang="en-US" sz="900" dirty="0" smtClean="0">
                          <a:latin typeface="+mn-lt"/>
                        </a:rPr>
                        <a:t>5.11.2015</a:t>
                      </a:r>
                      <a:endParaRPr lang="en-US" sz="900" dirty="0">
                        <a:latin typeface="+mn-lt"/>
                      </a:endParaRPr>
                    </a:p>
                  </a:txBody>
                  <a:tcPr marL="91442" marR="91442" marT="45724" marB="45724"/>
                </a:tc>
                <a:tc>
                  <a:txBody>
                    <a:bodyPr/>
                    <a:lstStyle/>
                    <a:p>
                      <a:pPr algn="r"/>
                      <a:r>
                        <a:rPr lang="en-US" sz="900" dirty="0" smtClean="0">
                          <a:latin typeface="+mn-lt"/>
                        </a:rPr>
                        <a:t>real-time</a:t>
                      </a:r>
                      <a:endParaRPr lang="en-US" sz="900" dirty="0">
                        <a:latin typeface="+mn-lt"/>
                      </a:endParaRPr>
                    </a:p>
                  </a:txBody>
                  <a:tcPr marL="91442" marR="91442" marT="45724" marB="45724"/>
                </a:tc>
                <a:tc>
                  <a:txBody>
                    <a:bodyPr/>
                    <a:lstStyle/>
                    <a:p>
                      <a:r>
                        <a:rPr lang="en-US" sz="900" dirty="0" smtClean="0">
                          <a:latin typeface="+mn-lt"/>
                        </a:rPr>
                        <a:t>GPS</a:t>
                      </a:r>
                      <a:endParaRPr lang="en-US" sz="900" dirty="0">
                        <a:latin typeface="+mn-lt"/>
                      </a:endParaRPr>
                    </a:p>
                  </a:txBody>
                  <a:tcPr marL="91442" marR="91442" marT="45724" marB="45724"/>
                </a:tc>
                <a:extLst>
                  <a:ext uri="{0D108BD9-81ED-4DB2-BD59-A6C34878D82A}">
                    <a16:rowId xmlns:a16="http://schemas.microsoft.com/office/drawing/2014/main" val="10007"/>
                  </a:ext>
                </a:extLst>
              </a:tr>
              <a:tr h="279776">
                <a:tc>
                  <a:txBody>
                    <a:bodyPr/>
                    <a:lstStyle/>
                    <a:p>
                      <a:r>
                        <a:rPr lang="en-US" sz="900" dirty="0" smtClean="0">
                          <a:latin typeface="+mn-lt"/>
                        </a:rPr>
                        <a:t>BKG</a:t>
                      </a:r>
                      <a:endParaRPr lang="en-US" sz="900" dirty="0">
                        <a:latin typeface="+mn-lt"/>
                      </a:endParaRPr>
                    </a:p>
                  </a:txBody>
                  <a:tcPr marL="91442" marR="91442" marT="45724" marB="45724"/>
                </a:tc>
                <a:tc>
                  <a:txBody>
                    <a:bodyPr/>
                    <a:lstStyle/>
                    <a:p>
                      <a:r>
                        <a:rPr lang="en-US" sz="900" dirty="0" smtClean="0">
                          <a:latin typeface="+mn-lt"/>
                        </a:rPr>
                        <a:t>BNC</a:t>
                      </a:r>
                      <a:endParaRPr lang="en-US" sz="900" dirty="0">
                        <a:latin typeface="+mn-lt"/>
                      </a:endParaRPr>
                    </a:p>
                  </a:txBody>
                  <a:tcPr marL="91442" marR="91442" marT="45724" marB="45724"/>
                </a:tc>
                <a:tc>
                  <a:txBody>
                    <a:bodyPr/>
                    <a:lstStyle/>
                    <a:p>
                      <a:pPr algn="r"/>
                      <a:r>
                        <a:rPr lang="en-US" sz="900" dirty="0" smtClean="0">
                          <a:latin typeface="+mn-lt"/>
                        </a:rPr>
                        <a:t>15.3.2016</a:t>
                      </a:r>
                      <a:endParaRPr lang="en-US" sz="900" dirty="0">
                        <a:latin typeface="+mn-lt"/>
                      </a:endParaRPr>
                    </a:p>
                  </a:txBody>
                  <a:tcPr marL="91442" marR="91442" marT="45724" marB="45724"/>
                </a:tc>
                <a:tc>
                  <a:txBody>
                    <a:bodyPr/>
                    <a:lstStyle/>
                    <a:p>
                      <a:pPr algn="r"/>
                      <a:r>
                        <a:rPr lang="en-US" sz="900" dirty="0" smtClean="0">
                          <a:latin typeface="+mn-lt"/>
                        </a:rPr>
                        <a:t>real-time</a:t>
                      </a:r>
                      <a:endParaRPr lang="en-US" sz="900" dirty="0">
                        <a:latin typeface="+mn-lt"/>
                      </a:endParaRPr>
                    </a:p>
                  </a:txBody>
                  <a:tcPr marL="91442" marR="91442" marT="45724" marB="45724"/>
                </a:tc>
                <a:tc>
                  <a:txBody>
                    <a:bodyPr/>
                    <a:lstStyle/>
                    <a:p>
                      <a:r>
                        <a:rPr lang="en-US" sz="900" dirty="0" smtClean="0">
                          <a:latin typeface="+mn-lt"/>
                        </a:rPr>
                        <a:t>GPS, GLO</a:t>
                      </a:r>
                      <a:endParaRPr lang="en-US" sz="900" dirty="0">
                        <a:latin typeface="+mn-lt"/>
                      </a:endParaRPr>
                    </a:p>
                  </a:txBody>
                  <a:tcPr marL="91442" marR="91442" marT="45724" marB="45724"/>
                </a:tc>
                <a:extLst>
                  <a:ext uri="{0D108BD9-81ED-4DB2-BD59-A6C34878D82A}">
                    <a16:rowId xmlns:a16="http://schemas.microsoft.com/office/drawing/2014/main" val="10008"/>
                  </a:ext>
                </a:extLst>
              </a:tr>
            </a:tbl>
          </a:graphicData>
        </a:graphic>
      </p:graphicFrame>
      <p:sp>
        <p:nvSpPr>
          <p:cNvPr id="10" name="Rectangle 9"/>
          <p:cNvSpPr/>
          <p:nvPr/>
        </p:nvSpPr>
        <p:spPr>
          <a:xfrm>
            <a:off x="252000" y="828000"/>
            <a:ext cx="9289032" cy="338554"/>
          </a:xfrm>
          <a:prstGeom prst="rect">
            <a:avLst/>
          </a:prstGeom>
        </p:spPr>
        <p:txBody>
          <a:bodyPr wrap="square">
            <a:spAutoFit/>
          </a:bodyPr>
          <a:lstStyle/>
          <a:p>
            <a:pPr marL="0" lvl="1" algn="l" eaLnBrk="0" hangingPunct="0">
              <a:spcBef>
                <a:spcPct val="30000"/>
              </a:spcBef>
              <a:defRPr/>
            </a:pPr>
            <a:r>
              <a:rPr lang="en-US" sz="1600" i="1" dirty="0" smtClean="0">
                <a:solidFill>
                  <a:schemeClr val="accent2"/>
                </a:solidFill>
                <a:effectLst/>
                <a:ea typeface="Verdana" panose="020B0604030504040204" pitchFamily="34" charset="0"/>
                <a:cs typeface="Verdana" panose="020B0604030504040204" pitchFamily="34" charset="0"/>
              </a:rPr>
              <a:t>Goal: Develop and assess ultra-fast and real-time tropospheric products for NWP </a:t>
            </a:r>
            <a:r>
              <a:rPr lang="en-US" sz="1600" i="1" dirty="0" err="1" smtClean="0">
                <a:solidFill>
                  <a:schemeClr val="accent2"/>
                </a:solidFill>
                <a:effectLst/>
                <a:ea typeface="Verdana" panose="020B0604030504040204" pitchFamily="34" charset="0"/>
                <a:cs typeface="Verdana" panose="020B0604030504040204" pitchFamily="34" charset="0"/>
              </a:rPr>
              <a:t>nowcastin</a:t>
            </a:r>
            <a:r>
              <a:rPr lang="cs-CZ" sz="1600" i="1" dirty="0" smtClean="0">
                <a:solidFill>
                  <a:schemeClr val="accent2"/>
                </a:solidFill>
                <a:effectLst/>
                <a:ea typeface="Verdana" panose="020B0604030504040204" pitchFamily="34" charset="0"/>
                <a:cs typeface="Verdana" panose="020B0604030504040204" pitchFamily="34" charset="0"/>
              </a:rPr>
              <a:t>g</a:t>
            </a:r>
            <a:endParaRPr lang="en-US" sz="1600" i="1" dirty="0" smtClean="0">
              <a:solidFill>
                <a:schemeClr val="accent2"/>
              </a:solidFill>
              <a:effectLst/>
              <a:ea typeface="Verdana" panose="020B0604030504040204" pitchFamily="34" charset="0"/>
              <a:cs typeface="Verdana" panose="020B0604030504040204" pitchFamily="34" charset="0"/>
            </a:endParaRPr>
          </a:p>
        </p:txBody>
      </p:sp>
      <p:sp>
        <p:nvSpPr>
          <p:cNvPr id="12" name="Rectangle 11"/>
          <p:cNvSpPr/>
          <p:nvPr/>
        </p:nvSpPr>
        <p:spPr>
          <a:xfrm>
            <a:off x="344488" y="5229200"/>
            <a:ext cx="8928992" cy="1184940"/>
          </a:xfrm>
          <a:prstGeom prst="rect">
            <a:avLst/>
          </a:prstGeom>
        </p:spPr>
        <p:txBody>
          <a:bodyPr wrap="square">
            <a:spAutoFit/>
          </a:bodyPr>
          <a:lstStyle/>
          <a:p>
            <a:pPr algn="l"/>
            <a:r>
              <a:rPr lang="en-US" sz="1400" b="0" dirty="0" smtClean="0">
                <a:solidFill>
                  <a:schemeClr val="tx1">
                    <a:lumMod val="65000"/>
                    <a:lumOff val="35000"/>
                  </a:schemeClr>
                </a:solidFill>
                <a:effectLst/>
                <a:latin typeface="+mn-lt"/>
                <a:ea typeface="Verdana" pitchFamily="34" charset="0"/>
                <a:cs typeface="Verdana" pitchFamily="34" charset="0"/>
              </a:rPr>
              <a:t>Monitoring at: </a:t>
            </a:r>
            <a:r>
              <a:rPr lang="en-US" sz="1400" b="0" dirty="0" smtClean="0">
                <a:effectLst/>
                <a:latin typeface="+mn-lt"/>
                <a:ea typeface="Verdana" pitchFamily="34" charset="0"/>
                <a:cs typeface="Verdana" pitchFamily="34" charset="0"/>
                <a:hlinkClick r:id="rId4"/>
              </a:rPr>
              <a:t>http://www.pecny.cz/COST/RT-TROPO</a:t>
            </a:r>
            <a:endParaRPr lang="en-US" sz="1400" b="0" dirty="0" smtClean="0">
              <a:effectLst/>
              <a:latin typeface="+mn-lt"/>
              <a:ea typeface="Verdana" pitchFamily="34" charset="0"/>
              <a:cs typeface="Verdana" pitchFamily="34" charset="0"/>
            </a:endParaRPr>
          </a:p>
          <a:p>
            <a:pPr algn="l"/>
            <a:endParaRPr lang="en-US" sz="1400" b="0" dirty="0" smtClean="0">
              <a:effectLst/>
              <a:latin typeface="+mn-lt"/>
              <a:ea typeface="Verdana" pitchFamily="34" charset="0"/>
              <a:cs typeface="Verdana" pitchFamily="34" charset="0"/>
            </a:endParaRPr>
          </a:p>
          <a:p>
            <a:pPr algn="l"/>
            <a:r>
              <a:rPr lang="en-GB" sz="1400" b="0" dirty="0" smtClean="0">
                <a:solidFill>
                  <a:srgbClr val="C00000"/>
                </a:solidFill>
                <a:effectLst/>
              </a:rPr>
              <a:t>F. Ahmed et al. (2016) Comparative analysis of real-time precise point positioning zenith total delay estimates. GPS Solutions, </a:t>
            </a:r>
            <a:r>
              <a:rPr lang="sv-SE" sz="1400" b="0" dirty="0" smtClean="0">
                <a:solidFill>
                  <a:srgbClr val="C00000"/>
                </a:solidFill>
                <a:effectLst/>
              </a:rPr>
              <a:t>20 (2). pp. 187-199. ISSN 1521-1886</a:t>
            </a:r>
            <a:endParaRPr lang="en-GB" sz="1400" b="0" dirty="0" smtClean="0">
              <a:solidFill>
                <a:srgbClr val="C00000"/>
              </a:solidFill>
              <a:effectLst/>
            </a:endParaRPr>
          </a:p>
          <a:p>
            <a:endParaRPr lang="en-GB" sz="15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lick on the map"/>
          <p:cNvPicPr>
            <a:picLocks noChangeAspect="1" noChangeArrowheads="1"/>
          </p:cNvPicPr>
          <p:nvPr/>
        </p:nvPicPr>
        <p:blipFill>
          <a:blip r:embed="rId3" cstate="print"/>
          <a:srcRect/>
          <a:stretch>
            <a:fillRect/>
          </a:stretch>
        </p:blipFill>
        <p:spPr bwMode="auto">
          <a:xfrm>
            <a:off x="5673080" y="1340768"/>
            <a:ext cx="3116262" cy="4792662"/>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16</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Improved Network Coverage</a:t>
            </a:r>
            <a:endParaRPr lang="en-GB" dirty="0">
              <a:effectLst>
                <a:outerShdw blurRad="38100" dist="38100" dir="2700000" algn="tl">
                  <a:srgbClr val="000000">
                    <a:alpha val="43137"/>
                  </a:srgbClr>
                </a:outerShdw>
              </a:effectLst>
            </a:endParaRPr>
          </a:p>
        </p:txBody>
      </p:sp>
      <p:sp>
        <p:nvSpPr>
          <p:cNvPr id="6" name="Text Box 3"/>
          <p:cNvSpPr txBox="1">
            <a:spLocks noChangeArrowheads="1"/>
          </p:cNvSpPr>
          <p:nvPr/>
        </p:nvSpPr>
        <p:spPr bwMode="auto">
          <a:xfrm>
            <a:off x="560512" y="1484784"/>
            <a:ext cx="4536504" cy="493364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pPr>
            <a:r>
              <a:rPr lang="en-US" sz="160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7 new ACs:</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Hungary: Satellite </a:t>
            </a:r>
            <a:r>
              <a:rPr lang="en-US" sz="1600" b="0" dirty="0">
                <a:solidFill>
                  <a:schemeClr val="tx1">
                    <a:lumMod val="65000"/>
                    <a:lumOff val="35000"/>
                  </a:schemeClr>
                </a:solidFill>
                <a:effectLst/>
                <a:latin typeface="+mn-lt"/>
                <a:ea typeface="Verdana" panose="020B0604030504040204" pitchFamily="34" charset="0"/>
                <a:cs typeface="Verdana" panose="020B0604030504040204" pitchFamily="34" charset="0"/>
              </a:rPr>
              <a:t>Geodetic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Observatory</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Turkey: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Karadeniz</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Technical University, </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Greece: Aristotle University</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Turkey: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Bulent</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Ecevit</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University</a:t>
            </a:r>
            <a:endPar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432000" indent="-285750" algn="l">
              <a:spcBef>
                <a:spcPts val="0"/>
              </a:spcBef>
              <a:buFont typeface="Arial" panose="020B0604020202020204" pitchFamily="34" charset="0"/>
              <a:buChar char="•"/>
            </a:pP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Icelandic</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Meteorological Office</a:t>
            </a:r>
            <a:endParaRPr lang="en-US" sz="1600" b="0" dirty="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Poland: MUT</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Bulgaria: Sophia University</a:t>
            </a:r>
          </a:p>
          <a:p>
            <a:pPr marL="0" indent="0" algn="l">
              <a:spcBef>
                <a:spcPts val="600"/>
              </a:spcBef>
            </a:pPr>
            <a:r>
              <a:rPr lang="en-US" sz="160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8 new GNSS networks:</a:t>
            </a:r>
            <a:endParaRPr lang="en-US" sz="1600" dirty="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Italy,</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Hungary,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Greece, Lithuania,</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Latvia,</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Slovakia, Turkey</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Iceland</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 others expected: Turkey</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Austria,</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Denmark</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 others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revitali</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sed</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Norway, Sweden, Finland, Poland</a:t>
            </a:r>
          </a:p>
          <a:p>
            <a:pPr marL="144000" indent="0" algn="l">
              <a:spcBef>
                <a:spcPts val="600"/>
              </a:spcBef>
              <a:buFont typeface="Arial" pitchFamily="34" charset="0"/>
              <a:buChar char="•"/>
            </a:pPr>
            <a:endParaRPr lang="en-US" sz="8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All new data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made available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to E-GVAP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hlinkClick r:id="rId4"/>
              </a:rPr>
              <a:t>http://egvap.dmi.dk/</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for QC and assimilation.</a:t>
            </a:r>
            <a:endPar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pPr>
            <a:endParaRPr lang="en-US" sz="1600" dirty="0" smtClean="0">
              <a:solidFill>
                <a:schemeClr val="tx1">
                  <a:lumMod val="65000"/>
                  <a:lumOff val="35000"/>
                </a:schemeClr>
              </a:solidFill>
              <a:latin typeface="+mj-lt"/>
              <a:ea typeface="Verdana" panose="020B0604030504040204" pitchFamily="34" charset="0"/>
              <a:cs typeface="Verdana" panose="020B0604030504040204" pitchFamily="34" charset="0"/>
            </a:endParaRPr>
          </a:p>
        </p:txBody>
      </p:sp>
      <p:pic>
        <p:nvPicPr>
          <p:cNvPr id="15" name="Picture 2" descr="Click on the map"/>
          <p:cNvPicPr>
            <a:picLocks noChangeAspect="1" noChangeArrowheads="1"/>
          </p:cNvPicPr>
          <p:nvPr/>
        </p:nvPicPr>
        <p:blipFill>
          <a:blip r:embed="rId5" cstate="print"/>
          <a:srcRect/>
          <a:stretch>
            <a:fillRect/>
          </a:stretch>
        </p:blipFill>
        <p:spPr bwMode="auto">
          <a:xfrm>
            <a:off x="5601072" y="1268760"/>
            <a:ext cx="5349875" cy="4894263"/>
          </a:xfrm>
          <a:prstGeom prst="rect">
            <a:avLst/>
          </a:prstGeom>
          <a:noFill/>
          <a:ln w="9525">
            <a:noFill/>
            <a:miter lim="800000"/>
            <a:headEnd/>
            <a:tailEnd/>
          </a:ln>
        </p:spPr>
      </p:pic>
      <p:sp>
        <p:nvSpPr>
          <p:cNvPr id="17" name="Rectangle 16"/>
          <p:cNvSpPr/>
          <p:nvPr/>
        </p:nvSpPr>
        <p:spPr>
          <a:xfrm>
            <a:off x="252000" y="828000"/>
            <a:ext cx="8352928" cy="584775"/>
          </a:xfrm>
          <a:prstGeom prst="rect">
            <a:avLst/>
          </a:prstGeom>
        </p:spPr>
        <p:txBody>
          <a:bodyPr wrap="square">
            <a:spAutoFit/>
          </a:bodyPr>
          <a:lstStyle/>
          <a:p>
            <a:pPr marL="0" lvl="1" indent="0" algn="just">
              <a:spcBef>
                <a:spcPts val="600"/>
              </a:spcBef>
              <a:defRPr/>
            </a:pPr>
            <a:r>
              <a:rPr lang="en-US" sz="1600" i="1"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Goal: Support transfer of knowledge, data exchange for improving coverage of tropospheric products in Europe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0" y="180000"/>
            <a:ext cx="8013520" cy="849586"/>
          </a:xfrm>
        </p:spPr>
        <p:txBody>
          <a:bodyPr/>
          <a:lstStyle/>
          <a:p>
            <a:r>
              <a:rPr lang="en-GB" dirty="0" smtClean="0">
                <a:effectLst>
                  <a:outerShdw blurRad="38100" dist="38100" dir="2700000" algn="tl">
                    <a:srgbClr val="000000">
                      <a:alpha val="43137"/>
                    </a:srgbClr>
                  </a:outerShdw>
                </a:effectLst>
              </a:rPr>
              <a:t>Climate Database at GOP</a:t>
            </a:r>
            <a:endParaRPr lang="en-GB" dirty="0">
              <a:effectLst>
                <a:outerShdw blurRad="38100" dist="38100" dir="2700000" algn="tl">
                  <a:srgbClr val="000000">
                    <a:alpha val="43137"/>
                  </a:srgbClr>
                </a:outerShdw>
              </a:effectLst>
            </a:endParaRPr>
          </a:p>
        </p:txBody>
      </p:sp>
      <p:pic>
        <p:nvPicPr>
          <p:cNvPr id="75" name="Image 7"/>
          <p:cNvPicPr>
            <a:picLocks noChangeAspect="1"/>
          </p:cNvPicPr>
          <p:nvPr/>
        </p:nvPicPr>
        <p:blipFill rotWithShape="1">
          <a:blip r:embed="rId3" cstate="print">
            <a:extLst>
              <a:ext uri="{28A0092B-C50C-407E-A947-70E740481C1C}">
                <a14:useLocalDpi xmlns:a14="http://schemas.microsoft.com/office/drawing/2010/main" val="0"/>
              </a:ext>
            </a:extLst>
          </a:blip>
          <a:srcRect l="3520"/>
          <a:stretch/>
        </p:blipFill>
        <p:spPr bwMode="auto">
          <a:xfrm>
            <a:off x="344488" y="1306529"/>
            <a:ext cx="8915694" cy="5544615"/>
          </a:xfrm>
          <a:prstGeom prst="rect">
            <a:avLst/>
          </a:prstGeom>
          <a:noFill/>
          <a:ln>
            <a:noFill/>
          </a:ln>
          <a:extLst>
            <a:ext uri="{53640926-AAD7-44D8-BBD7-CCE9431645EC}">
              <a14:shadowObscured xmlns:a14="http://schemas.microsoft.com/office/drawing/2010/main"/>
            </a:ext>
          </a:extLst>
        </p:spPr>
      </p:pic>
      <p:grpSp>
        <p:nvGrpSpPr>
          <p:cNvPr id="76" name="Groupe 23"/>
          <p:cNvGrpSpPr/>
          <p:nvPr/>
        </p:nvGrpSpPr>
        <p:grpSpPr>
          <a:xfrm>
            <a:off x="5817096" y="2636912"/>
            <a:ext cx="3689290" cy="3093339"/>
            <a:chOff x="5542723" y="1391968"/>
            <a:chExt cx="3689290" cy="3093339"/>
          </a:xfrm>
        </p:grpSpPr>
        <p:sp>
          <p:nvSpPr>
            <p:cNvPr id="77" name="Ellipse 3"/>
            <p:cNvSpPr/>
            <p:nvPr/>
          </p:nvSpPr>
          <p:spPr>
            <a:xfrm>
              <a:off x="6169595" y="2055063"/>
              <a:ext cx="288000"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12"/>
            <p:cNvSpPr/>
            <p:nvPr/>
          </p:nvSpPr>
          <p:spPr>
            <a:xfrm>
              <a:off x="5542723" y="1531474"/>
              <a:ext cx="288000"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13"/>
            <p:cNvSpPr/>
            <p:nvPr/>
          </p:nvSpPr>
          <p:spPr>
            <a:xfrm>
              <a:off x="6565595" y="4179063"/>
              <a:ext cx="288000"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4"/>
            <p:cNvSpPr txBox="1"/>
            <p:nvPr/>
          </p:nvSpPr>
          <p:spPr>
            <a:xfrm>
              <a:off x="8145333" y="1920125"/>
              <a:ext cx="886781" cy="461665"/>
            </a:xfrm>
            <a:prstGeom prst="rect">
              <a:avLst/>
            </a:prstGeom>
            <a:noFill/>
          </p:spPr>
          <p:txBody>
            <a:bodyPr wrap="none" rtlCol="0">
              <a:spAutoFit/>
            </a:bodyPr>
            <a:lstStyle/>
            <a:p>
              <a:r>
                <a:rPr lang="fr-FR" sz="2400" u="sng" dirty="0" err="1">
                  <a:solidFill>
                    <a:srgbClr val="FF0000"/>
                  </a:solidFill>
                </a:rPr>
                <a:t>ccjm</a:t>
              </a:r>
              <a:endParaRPr lang="fr-FR" sz="2400" u="sng" dirty="0">
                <a:solidFill>
                  <a:srgbClr val="FF0000"/>
                </a:solidFill>
              </a:endParaRPr>
            </a:p>
          </p:txBody>
        </p:sp>
        <p:sp>
          <p:nvSpPr>
            <p:cNvPr id="81" name="ZoneTexte 14"/>
            <p:cNvSpPr txBox="1"/>
            <p:nvPr/>
          </p:nvSpPr>
          <p:spPr>
            <a:xfrm>
              <a:off x="8128763" y="1391968"/>
              <a:ext cx="663964" cy="461665"/>
            </a:xfrm>
            <a:prstGeom prst="rect">
              <a:avLst/>
            </a:prstGeom>
            <a:noFill/>
          </p:spPr>
          <p:txBody>
            <a:bodyPr wrap="none" rtlCol="0">
              <a:spAutoFit/>
            </a:bodyPr>
            <a:lstStyle/>
            <a:p>
              <a:r>
                <a:rPr lang="fr-FR" sz="2400" dirty="0" err="1">
                  <a:solidFill>
                    <a:srgbClr val="FF0000"/>
                  </a:solidFill>
                </a:rPr>
                <a:t>irkt</a:t>
              </a:r>
              <a:endParaRPr lang="fr-FR" sz="2400" dirty="0">
                <a:solidFill>
                  <a:srgbClr val="FF0000"/>
                </a:solidFill>
              </a:endParaRPr>
            </a:p>
          </p:txBody>
        </p:sp>
        <p:sp>
          <p:nvSpPr>
            <p:cNvPr id="82" name="ZoneTexte 15"/>
            <p:cNvSpPr txBox="1"/>
            <p:nvPr/>
          </p:nvSpPr>
          <p:spPr>
            <a:xfrm>
              <a:off x="8156076" y="4023642"/>
              <a:ext cx="1075937" cy="461665"/>
            </a:xfrm>
            <a:prstGeom prst="rect">
              <a:avLst/>
            </a:prstGeom>
            <a:noFill/>
          </p:spPr>
          <p:txBody>
            <a:bodyPr wrap="none" rtlCol="0">
              <a:spAutoFit/>
            </a:bodyPr>
            <a:lstStyle/>
            <a:p>
              <a:r>
                <a:rPr lang="fr-FR" sz="2400" dirty="0">
                  <a:solidFill>
                    <a:srgbClr val="FF0000"/>
                  </a:solidFill>
                </a:rPr>
                <a:t>mcm4</a:t>
              </a:r>
            </a:p>
          </p:txBody>
        </p:sp>
        <p:cxnSp>
          <p:nvCxnSpPr>
            <p:cNvPr id="83" name="Connecteur droit avec flèche 17"/>
            <p:cNvCxnSpPr/>
            <p:nvPr/>
          </p:nvCxnSpPr>
          <p:spPr>
            <a:xfrm flipH="1" flipV="1">
              <a:off x="6444382" y="2199063"/>
              <a:ext cx="173713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19"/>
            <p:cNvCxnSpPr/>
            <p:nvPr/>
          </p:nvCxnSpPr>
          <p:spPr>
            <a:xfrm flipH="1" flipV="1">
              <a:off x="5794723" y="1660330"/>
              <a:ext cx="2366421"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21"/>
            <p:cNvCxnSpPr/>
            <p:nvPr/>
          </p:nvCxnSpPr>
          <p:spPr>
            <a:xfrm flipH="1">
              <a:off x="6850905" y="4323063"/>
              <a:ext cx="133061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986776" y="1130445"/>
            <a:ext cx="7375584" cy="523220"/>
          </a:xfrm>
          <a:prstGeom prst="rect">
            <a:avLst/>
          </a:prstGeom>
        </p:spPr>
        <p:txBody>
          <a:bodyPr wrap="square">
            <a:spAutoFit/>
          </a:bodyPr>
          <a:lstStyle/>
          <a:p>
            <a:pPr algn="l"/>
            <a:r>
              <a:rPr lang="en-GB" dirty="0"/>
              <a:t>ERA-Interim vs IGS Repro1 IWV Trend</a:t>
            </a:r>
            <a:endParaRPr lang="en-GB" dirty="0"/>
          </a:p>
        </p:txBody>
      </p:sp>
    </p:spTree>
    <p:extLst>
      <p:ext uri="{BB962C8B-B14F-4D97-AF65-F5344CB8AC3E}">
        <p14:creationId xmlns:p14="http://schemas.microsoft.com/office/powerpoint/2010/main" val="306311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0" y="180000"/>
            <a:ext cx="8013520" cy="849586"/>
          </a:xfrm>
        </p:spPr>
        <p:txBody>
          <a:bodyPr/>
          <a:lstStyle/>
          <a:p>
            <a:r>
              <a:rPr lang="en-GB" dirty="0" smtClean="0">
                <a:effectLst>
                  <a:outerShdw blurRad="38100" dist="38100" dir="2700000" algn="tl">
                    <a:srgbClr val="000000">
                      <a:alpha val="43137"/>
                    </a:srgbClr>
                  </a:outerShdw>
                </a:effectLst>
              </a:rPr>
              <a:t>Impact of Discontinuities on trend estimates</a:t>
            </a:r>
            <a:endParaRPr lang="en-GB" dirty="0">
              <a:effectLst>
                <a:outerShdw blurRad="38100" dist="38100" dir="2700000" algn="tl">
                  <a:srgbClr val="000000">
                    <a:alpha val="43137"/>
                  </a:srgbClr>
                </a:outerShdw>
              </a:effectLst>
            </a:endParaRPr>
          </a:p>
        </p:txBody>
      </p:sp>
      <p:pic>
        <p:nvPicPr>
          <p:cNvPr id="39" name="Image 44"/>
          <p:cNvPicPr>
            <a:picLocks noChangeAspect="1"/>
          </p:cNvPicPr>
          <p:nvPr/>
        </p:nvPicPr>
        <p:blipFill rotWithShape="1">
          <a:blip r:embed="rId3">
            <a:extLst>
              <a:ext uri="{28A0092B-C50C-407E-A947-70E740481C1C}">
                <a14:useLocalDpi xmlns:a14="http://schemas.microsoft.com/office/drawing/2010/main" val="0"/>
              </a:ext>
            </a:extLst>
          </a:blip>
          <a:srcRect l="5573" t="33428" r="8048" b="36859"/>
          <a:stretch/>
        </p:blipFill>
        <p:spPr>
          <a:xfrm>
            <a:off x="560512" y="2636912"/>
            <a:ext cx="6696744" cy="1728192"/>
          </a:xfrm>
          <a:prstGeom prst="rect">
            <a:avLst/>
          </a:prstGeom>
        </p:spPr>
      </p:pic>
      <p:pic>
        <p:nvPicPr>
          <p:cNvPr id="40" name="Image 3"/>
          <p:cNvPicPr>
            <a:picLocks noChangeAspect="1"/>
          </p:cNvPicPr>
          <p:nvPr/>
        </p:nvPicPr>
        <p:blipFill rotWithShape="1">
          <a:blip r:embed="rId3">
            <a:extLst>
              <a:ext uri="{28A0092B-C50C-407E-A947-70E740481C1C}">
                <a14:useLocalDpi xmlns:a14="http://schemas.microsoft.com/office/drawing/2010/main" val="0"/>
              </a:ext>
            </a:extLst>
          </a:blip>
          <a:srcRect l="5573" t="2476" r="8048" b="66572"/>
          <a:stretch/>
        </p:blipFill>
        <p:spPr>
          <a:xfrm>
            <a:off x="560513" y="836712"/>
            <a:ext cx="6696744" cy="1800200"/>
          </a:xfrm>
          <a:prstGeom prst="rect">
            <a:avLst/>
          </a:prstGeom>
          <a:ln>
            <a:noFill/>
          </a:ln>
        </p:spPr>
      </p:pic>
      <p:sp>
        <p:nvSpPr>
          <p:cNvPr id="41" name="ZoneTexte 5"/>
          <p:cNvSpPr txBox="1"/>
          <p:nvPr/>
        </p:nvSpPr>
        <p:spPr>
          <a:xfrm>
            <a:off x="7176565" y="947317"/>
            <a:ext cx="2605265" cy="1015663"/>
          </a:xfrm>
          <a:prstGeom prst="rect">
            <a:avLst/>
          </a:prstGeom>
          <a:noFill/>
        </p:spPr>
        <p:txBody>
          <a:bodyPr wrap="none" rtlCol="0">
            <a:spAutoFit/>
          </a:bodyPr>
          <a:lstStyle/>
          <a:p>
            <a:pPr algn="ctr"/>
            <a:r>
              <a:rPr lang="fr-FR" sz="2000" dirty="0" smtClean="0">
                <a:solidFill>
                  <a:schemeClr val="tx1">
                    <a:lumMod val="65000"/>
                    <a:lumOff val="35000"/>
                  </a:schemeClr>
                </a:solidFill>
              </a:rPr>
              <a:t>CCJM</a:t>
            </a:r>
          </a:p>
          <a:p>
            <a:pPr algn="ctr"/>
            <a:r>
              <a:rPr lang="fr-FR" sz="2000" dirty="0" smtClean="0">
                <a:solidFill>
                  <a:schemeClr val="tx1">
                    <a:lumMod val="65000"/>
                    <a:lumOff val="35000"/>
                  </a:schemeClr>
                </a:solidFill>
              </a:rPr>
              <a:t>(Ogasawara, </a:t>
            </a:r>
            <a:r>
              <a:rPr lang="fr-FR" sz="2000" dirty="0" err="1" smtClean="0">
                <a:solidFill>
                  <a:schemeClr val="tx1">
                    <a:lumMod val="65000"/>
                    <a:lumOff val="35000"/>
                  </a:schemeClr>
                </a:solidFill>
              </a:rPr>
              <a:t>Japan</a:t>
            </a:r>
            <a:r>
              <a:rPr lang="fr-FR" sz="2000" dirty="0" smtClean="0">
                <a:solidFill>
                  <a:schemeClr val="tx1">
                    <a:lumMod val="65000"/>
                    <a:lumOff val="35000"/>
                  </a:schemeClr>
                </a:solidFill>
              </a:rPr>
              <a:t>)</a:t>
            </a:r>
          </a:p>
          <a:p>
            <a:endParaRPr lang="fr-FR" sz="2000" dirty="0">
              <a:solidFill>
                <a:schemeClr val="tx1">
                  <a:lumMod val="65000"/>
                  <a:lumOff val="35000"/>
                </a:schemeClr>
              </a:solidFill>
            </a:endParaRPr>
          </a:p>
        </p:txBody>
      </p:sp>
      <p:sp>
        <p:nvSpPr>
          <p:cNvPr id="42" name="ZoneTexte 8"/>
          <p:cNvSpPr txBox="1"/>
          <p:nvPr/>
        </p:nvSpPr>
        <p:spPr>
          <a:xfrm>
            <a:off x="7659587" y="1783396"/>
            <a:ext cx="1665841" cy="707886"/>
          </a:xfrm>
          <a:prstGeom prst="rect">
            <a:avLst/>
          </a:prstGeom>
          <a:noFill/>
        </p:spPr>
        <p:txBody>
          <a:bodyPr wrap="none" rtlCol="0">
            <a:spAutoFit/>
          </a:bodyPr>
          <a:lstStyle/>
          <a:p>
            <a:pPr algn="ctr"/>
            <a:r>
              <a:rPr lang="fr-FR" sz="2000" dirty="0" smtClean="0">
                <a:solidFill>
                  <a:srgbClr val="FF0000"/>
                </a:solidFill>
              </a:rPr>
              <a:t>ERA-</a:t>
            </a:r>
            <a:r>
              <a:rPr lang="fr-FR" sz="2000" dirty="0" err="1" smtClean="0">
                <a:solidFill>
                  <a:srgbClr val="FF0000"/>
                </a:solidFill>
              </a:rPr>
              <a:t>Interim</a:t>
            </a:r>
            <a:endParaRPr lang="fr-FR" sz="2000" dirty="0">
              <a:solidFill>
                <a:srgbClr val="FF0000"/>
              </a:solidFill>
            </a:endParaRPr>
          </a:p>
          <a:p>
            <a:pPr algn="ctr"/>
            <a:r>
              <a:rPr lang="fr-FR" sz="2000" dirty="0"/>
              <a:t>IGS repro1</a:t>
            </a:r>
            <a:endParaRPr lang="fr-FR" sz="2000" dirty="0">
              <a:solidFill>
                <a:srgbClr val="FF0000"/>
              </a:solidFill>
            </a:endParaRPr>
          </a:p>
        </p:txBody>
      </p:sp>
      <p:grpSp>
        <p:nvGrpSpPr>
          <p:cNvPr id="43" name="Groupe 46"/>
          <p:cNvGrpSpPr/>
          <p:nvPr/>
        </p:nvGrpSpPr>
        <p:grpSpPr>
          <a:xfrm>
            <a:off x="343275" y="4079032"/>
            <a:ext cx="3829265" cy="530792"/>
            <a:chOff x="-37726" y="4079032"/>
            <a:chExt cx="3829265" cy="530792"/>
          </a:xfrm>
        </p:grpSpPr>
        <p:sp>
          <p:nvSpPr>
            <p:cNvPr id="44" name="ZoneTexte 10"/>
            <p:cNvSpPr txBox="1"/>
            <p:nvPr/>
          </p:nvSpPr>
          <p:spPr>
            <a:xfrm>
              <a:off x="669135" y="4079032"/>
              <a:ext cx="184730" cy="338554"/>
            </a:xfrm>
            <a:prstGeom prst="rect">
              <a:avLst/>
            </a:prstGeom>
            <a:noFill/>
          </p:spPr>
          <p:txBody>
            <a:bodyPr wrap="none" rtlCol="0">
              <a:spAutoFit/>
            </a:bodyPr>
            <a:lstStyle/>
            <a:p>
              <a:endParaRPr lang="fr-FR" sz="1600" dirty="0">
                <a:solidFill>
                  <a:srgbClr val="FC0AD9"/>
                </a:solidFill>
              </a:endParaRPr>
            </a:p>
          </p:txBody>
        </p:sp>
        <p:sp>
          <p:nvSpPr>
            <p:cNvPr id="45" name="ZoneTexte 11"/>
            <p:cNvSpPr txBox="1"/>
            <p:nvPr/>
          </p:nvSpPr>
          <p:spPr>
            <a:xfrm>
              <a:off x="-37726" y="4302047"/>
              <a:ext cx="1929642" cy="307777"/>
            </a:xfrm>
            <a:prstGeom prst="rect">
              <a:avLst/>
            </a:prstGeom>
            <a:noFill/>
          </p:spPr>
          <p:txBody>
            <a:bodyPr wrap="square" rtlCol="0">
              <a:spAutoFit/>
            </a:bodyPr>
            <a:lstStyle/>
            <a:p>
              <a:r>
                <a:rPr lang="fr-FR" sz="1400" dirty="0" err="1">
                  <a:solidFill>
                    <a:srgbClr val="92D050"/>
                  </a:solidFill>
                </a:rPr>
                <a:t>Antenna</a:t>
              </a:r>
              <a:endParaRPr lang="fr-FR" sz="1400" dirty="0">
                <a:solidFill>
                  <a:srgbClr val="92D050"/>
                </a:solidFill>
              </a:endParaRPr>
            </a:p>
          </p:txBody>
        </p:sp>
        <p:grpSp>
          <p:nvGrpSpPr>
            <p:cNvPr id="46" name="Groupe 4"/>
            <p:cNvGrpSpPr/>
            <p:nvPr/>
          </p:nvGrpSpPr>
          <p:grpSpPr>
            <a:xfrm>
              <a:off x="831823" y="4111576"/>
              <a:ext cx="2959716" cy="373229"/>
              <a:chOff x="827584" y="4102950"/>
              <a:chExt cx="3088957" cy="373229"/>
            </a:xfrm>
          </p:grpSpPr>
          <p:cxnSp>
            <p:nvCxnSpPr>
              <p:cNvPr id="47" name="Connecteur droit avec flèche 12"/>
              <p:cNvCxnSpPr/>
              <p:nvPr/>
            </p:nvCxnSpPr>
            <p:spPr>
              <a:xfrm flipV="1">
                <a:off x="3145408" y="4291513"/>
                <a:ext cx="0" cy="18466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13"/>
              <p:cNvCxnSpPr/>
              <p:nvPr/>
            </p:nvCxnSpPr>
            <p:spPr>
              <a:xfrm flipV="1">
                <a:off x="2713613"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14"/>
              <p:cNvCxnSpPr/>
              <p:nvPr/>
            </p:nvCxnSpPr>
            <p:spPr>
              <a:xfrm flipV="1">
                <a:off x="2531497"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15"/>
              <p:cNvCxnSpPr/>
              <p:nvPr/>
            </p:nvCxnSpPr>
            <p:spPr>
              <a:xfrm flipV="1">
                <a:off x="2012583"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16"/>
              <p:cNvCxnSpPr/>
              <p:nvPr/>
            </p:nvCxnSpPr>
            <p:spPr>
              <a:xfrm flipV="1">
                <a:off x="1764809"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17"/>
              <p:cNvCxnSpPr/>
              <p:nvPr/>
            </p:nvCxnSpPr>
            <p:spPr>
              <a:xfrm flipV="1">
                <a:off x="1508527"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18"/>
              <p:cNvCxnSpPr/>
              <p:nvPr/>
            </p:nvCxnSpPr>
            <p:spPr>
              <a:xfrm flipV="1">
                <a:off x="1239545"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19"/>
              <p:cNvCxnSpPr/>
              <p:nvPr/>
            </p:nvCxnSpPr>
            <p:spPr>
              <a:xfrm flipV="1">
                <a:off x="830863"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20"/>
              <p:cNvCxnSpPr/>
              <p:nvPr/>
            </p:nvCxnSpPr>
            <p:spPr>
              <a:xfrm flipV="1">
                <a:off x="3916541" y="4107641"/>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21"/>
              <p:cNvCxnSpPr/>
              <p:nvPr/>
            </p:nvCxnSpPr>
            <p:spPr>
              <a:xfrm flipV="1">
                <a:off x="827584" y="4291513"/>
                <a:ext cx="0" cy="184666"/>
              </a:xfrm>
              <a:prstGeom prst="straightConnector1">
                <a:avLst/>
              </a:prstGeom>
              <a:ln w="95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22"/>
              <p:cNvCxnSpPr/>
              <p:nvPr/>
            </p:nvCxnSpPr>
            <p:spPr>
              <a:xfrm flipV="1">
                <a:off x="3148833" y="4111850"/>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23"/>
              <p:cNvCxnSpPr/>
              <p:nvPr/>
            </p:nvCxnSpPr>
            <p:spPr>
              <a:xfrm flipV="1">
                <a:off x="1879109" y="4102950"/>
                <a:ext cx="0" cy="184666"/>
              </a:xfrm>
              <a:prstGeom prst="straightConnector1">
                <a:avLst/>
              </a:prstGeom>
              <a:ln>
                <a:solidFill>
                  <a:srgbClr val="F828C2"/>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9" name="Groupe 48"/>
          <p:cNvGrpSpPr/>
          <p:nvPr/>
        </p:nvGrpSpPr>
        <p:grpSpPr>
          <a:xfrm>
            <a:off x="7391400" y="4797732"/>
            <a:ext cx="2175596" cy="924781"/>
            <a:chOff x="6860900" y="4736467"/>
            <a:chExt cx="2175596" cy="924781"/>
          </a:xfrm>
        </p:grpSpPr>
        <p:sp>
          <p:nvSpPr>
            <p:cNvPr id="60" name="ZoneTexte 25"/>
            <p:cNvSpPr txBox="1"/>
            <p:nvPr/>
          </p:nvSpPr>
          <p:spPr>
            <a:xfrm>
              <a:off x="6860901" y="5322694"/>
              <a:ext cx="2055371" cy="338554"/>
            </a:xfrm>
            <a:prstGeom prst="rect">
              <a:avLst/>
            </a:prstGeom>
            <a:noFill/>
          </p:spPr>
          <p:txBody>
            <a:bodyPr wrap="none" rtlCol="0">
              <a:spAutoFit/>
            </a:bodyPr>
            <a:lstStyle/>
            <a:p>
              <a:pPr algn="ctr"/>
              <a:r>
                <a:rPr lang="fr-FR" sz="1600" dirty="0"/>
                <a:t>– 1.4 kg/m2/</a:t>
              </a:r>
              <a:r>
                <a:rPr lang="fr-FR" sz="1600" dirty="0" err="1"/>
                <a:t>decade</a:t>
              </a:r>
              <a:endParaRPr lang="fr-FR" sz="1600" dirty="0"/>
            </a:p>
          </p:txBody>
        </p:sp>
        <p:sp>
          <p:nvSpPr>
            <p:cNvPr id="61" name="ZoneTexte 26"/>
            <p:cNvSpPr txBox="1"/>
            <p:nvPr/>
          </p:nvSpPr>
          <p:spPr>
            <a:xfrm>
              <a:off x="6860900" y="5106670"/>
              <a:ext cx="2175596" cy="338554"/>
            </a:xfrm>
            <a:prstGeom prst="rect">
              <a:avLst/>
            </a:prstGeom>
            <a:noFill/>
          </p:spPr>
          <p:txBody>
            <a:bodyPr wrap="none" rtlCol="0">
              <a:spAutoFit/>
            </a:bodyPr>
            <a:lstStyle/>
            <a:p>
              <a:pPr algn="ctr"/>
              <a:r>
                <a:rPr lang="fr-FR" sz="1600" dirty="0">
                  <a:solidFill>
                    <a:srgbClr val="FF0000"/>
                  </a:solidFill>
                </a:rPr>
                <a:t>+ 0.98 kg/m2/</a:t>
              </a:r>
              <a:r>
                <a:rPr lang="fr-FR" sz="1600" dirty="0" err="1">
                  <a:solidFill>
                    <a:srgbClr val="FF0000"/>
                  </a:solidFill>
                </a:rPr>
                <a:t>decade</a:t>
              </a:r>
              <a:endParaRPr lang="fr-FR" sz="1600" dirty="0">
                <a:solidFill>
                  <a:srgbClr val="FF0000"/>
                </a:solidFill>
              </a:endParaRPr>
            </a:p>
          </p:txBody>
        </p:sp>
        <p:sp>
          <p:nvSpPr>
            <p:cNvPr id="62" name="ZoneTexte 27"/>
            <p:cNvSpPr txBox="1"/>
            <p:nvPr/>
          </p:nvSpPr>
          <p:spPr>
            <a:xfrm>
              <a:off x="7457026" y="4736467"/>
              <a:ext cx="941348" cy="369332"/>
            </a:xfrm>
            <a:prstGeom prst="rect">
              <a:avLst/>
            </a:prstGeom>
            <a:noFill/>
          </p:spPr>
          <p:txBody>
            <a:bodyPr wrap="none" rtlCol="0">
              <a:spAutoFit/>
            </a:bodyPr>
            <a:lstStyle/>
            <a:p>
              <a:pPr algn="ctr"/>
              <a:r>
                <a:rPr lang="fr-FR" sz="1800" u="sng" dirty="0">
                  <a:solidFill>
                    <a:schemeClr val="tx1">
                      <a:lumMod val="65000"/>
                      <a:lumOff val="35000"/>
                    </a:schemeClr>
                  </a:solidFill>
                </a:rPr>
                <a:t>Trends</a:t>
              </a:r>
            </a:p>
          </p:txBody>
        </p:sp>
      </p:grpSp>
      <p:pic>
        <p:nvPicPr>
          <p:cNvPr id="65" name="Image 45"/>
          <p:cNvPicPr>
            <a:picLocks noChangeAspect="1"/>
          </p:cNvPicPr>
          <p:nvPr/>
        </p:nvPicPr>
        <p:blipFill rotWithShape="1">
          <a:blip r:embed="rId3">
            <a:extLst>
              <a:ext uri="{28A0092B-C50C-407E-A947-70E740481C1C}">
                <a14:useLocalDpi xmlns:a14="http://schemas.microsoft.com/office/drawing/2010/main" val="0"/>
              </a:ext>
            </a:extLst>
          </a:blip>
          <a:srcRect l="5573" t="63142" r="8048" b="7145"/>
          <a:stretch/>
        </p:blipFill>
        <p:spPr>
          <a:xfrm>
            <a:off x="560512" y="4365104"/>
            <a:ext cx="6696744" cy="1728192"/>
          </a:xfrm>
          <a:prstGeom prst="rect">
            <a:avLst/>
          </a:prstGeom>
        </p:spPr>
      </p:pic>
      <p:sp>
        <p:nvSpPr>
          <p:cNvPr id="71" name="Rectangle 70"/>
          <p:cNvSpPr/>
          <p:nvPr/>
        </p:nvSpPr>
        <p:spPr>
          <a:xfrm>
            <a:off x="-155274" y="6576888"/>
            <a:ext cx="9937104" cy="307777"/>
          </a:xfrm>
          <a:prstGeom prst="rect">
            <a:avLst/>
          </a:prstGeom>
        </p:spPr>
        <p:txBody>
          <a:bodyPr wrap="square">
            <a:spAutoFit/>
          </a:bodyPr>
          <a:lstStyle/>
          <a:p>
            <a:pPr marL="6350" lvl="1"/>
            <a:r>
              <a:rPr lang="en-US" sz="1400" b="0" i="1" dirty="0" smtClean="0">
                <a:solidFill>
                  <a:srgbClr val="C00000"/>
                </a:solidFill>
              </a:rPr>
              <a:t>EGU General Assembly</a:t>
            </a:r>
            <a:r>
              <a:rPr lang="en-US" sz="1400" b="0" dirty="0" smtClean="0">
                <a:solidFill>
                  <a:srgbClr val="C00000"/>
                </a:solidFill>
              </a:rPr>
              <a:t>, </a:t>
            </a:r>
            <a:r>
              <a:rPr lang="en-US" sz="1400" b="0" dirty="0">
                <a:solidFill>
                  <a:srgbClr val="C00000"/>
                </a:solidFill>
              </a:rPr>
              <a:t>Apr 2016, Vienna, Austria. Geophysical Research Abstracts, 18, pp.EGU2016-6807</a:t>
            </a:r>
            <a:endParaRPr lang="en-GB" sz="1400" b="0" dirty="0">
              <a:solidFill>
                <a:srgbClr val="C00000"/>
              </a:solidFill>
            </a:endParaRPr>
          </a:p>
        </p:txBody>
      </p:sp>
      <p:sp>
        <p:nvSpPr>
          <p:cNvPr id="2" name="Rectangle 1"/>
          <p:cNvSpPr/>
          <p:nvPr/>
        </p:nvSpPr>
        <p:spPr>
          <a:xfrm>
            <a:off x="7423084" y="2963766"/>
            <a:ext cx="1767519" cy="1015663"/>
          </a:xfrm>
          <a:prstGeom prst="rect">
            <a:avLst/>
          </a:prstGeom>
        </p:spPr>
        <p:txBody>
          <a:bodyPr wrap="square">
            <a:spAutoFit/>
          </a:bodyPr>
          <a:lstStyle/>
          <a:p>
            <a:r>
              <a:rPr lang="fr-FR" sz="2000" dirty="0" err="1" smtClean="0">
                <a:solidFill>
                  <a:srgbClr val="FC0AD9"/>
                </a:solidFill>
              </a:rPr>
              <a:t>Receiver</a:t>
            </a:r>
            <a:r>
              <a:rPr lang="fr-FR" sz="2000" dirty="0" smtClean="0">
                <a:solidFill>
                  <a:srgbClr val="FC0AD9"/>
                </a:solidFill>
              </a:rPr>
              <a:t> </a:t>
            </a:r>
            <a:r>
              <a:rPr lang="fr-FR" sz="2000" dirty="0" smtClean="0">
                <a:solidFill>
                  <a:schemeClr val="tx1">
                    <a:lumMod val="65000"/>
                    <a:lumOff val="35000"/>
                  </a:schemeClr>
                </a:solidFill>
              </a:rPr>
              <a:t>and</a:t>
            </a:r>
            <a:r>
              <a:rPr lang="fr-FR" sz="2000" dirty="0" smtClean="0">
                <a:solidFill>
                  <a:srgbClr val="FC0AD9"/>
                </a:solidFill>
              </a:rPr>
              <a:t> </a:t>
            </a:r>
            <a:r>
              <a:rPr lang="fr-FR" sz="2000" dirty="0" err="1" smtClean="0">
                <a:solidFill>
                  <a:srgbClr val="00B050"/>
                </a:solidFill>
              </a:rPr>
              <a:t>antenna</a:t>
            </a:r>
            <a:r>
              <a:rPr lang="fr-FR" sz="2000" dirty="0" smtClean="0">
                <a:solidFill>
                  <a:srgbClr val="FC0AD9"/>
                </a:solidFill>
              </a:rPr>
              <a:t> </a:t>
            </a:r>
            <a:r>
              <a:rPr lang="fr-FR" sz="2000" dirty="0" smtClean="0">
                <a:solidFill>
                  <a:schemeClr val="tx1">
                    <a:lumMod val="65000"/>
                    <a:lumOff val="35000"/>
                  </a:schemeClr>
                </a:solidFill>
              </a:rPr>
              <a:t>changes</a:t>
            </a:r>
            <a:endParaRPr lang="en-GB" sz="2000" dirty="0">
              <a:solidFill>
                <a:schemeClr val="tx1">
                  <a:lumMod val="65000"/>
                  <a:lumOff val="35000"/>
                </a:schemeClr>
              </a:solidFill>
            </a:endParaRPr>
          </a:p>
        </p:txBody>
      </p:sp>
    </p:spTree>
    <p:extLst>
      <p:ext uri="{BB962C8B-B14F-4D97-AF65-F5344CB8AC3E}">
        <p14:creationId xmlns:p14="http://schemas.microsoft.com/office/powerpoint/2010/main" val="195540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19</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dirty="0" smtClean="0">
                <a:effectLst>
                  <a:outerShdw blurRad="38100" dist="38100" dir="2700000" algn="tl">
                    <a:srgbClr val="000000">
                      <a:alpha val="43137"/>
                    </a:srgbClr>
                  </a:outerShdw>
                </a:effectLst>
              </a:rPr>
              <a:t>Ongoing </a:t>
            </a:r>
            <a:r>
              <a:rPr lang="en-GB" dirty="0" smtClean="0">
                <a:effectLst>
                  <a:outerShdw blurRad="38100" dist="38100" dir="2700000" algn="tl">
                    <a:srgbClr val="000000">
                      <a:alpha val="43137"/>
                    </a:srgbClr>
                  </a:outerShdw>
                </a:effectLst>
              </a:rPr>
              <a:t>Activities</a:t>
            </a:r>
            <a:endParaRPr lang="en-GB" dirty="0">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a:xfrm>
            <a:off x="1136576" y="1337906"/>
            <a:ext cx="8376774" cy="4846417"/>
          </a:xfrm>
        </p:spPr>
        <p:txBody>
          <a:bodyPr/>
          <a:lstStyle/>
          <a:p>
            <a:r>
              <a:rPr lang="en-GB" sz="2400" dirty="0" smtClean="0">
                <a:solidFill>
                  <a:schemeClr val="tx1">
                    <a:lumMod val="65000"/>
                    <a:lumOff val="35000"/>
                  </a:schemeClr>
                </a:solidFill>
              </a:rPr>
              <a:t>Final Report </a:t>
            </a:r>
            <a:r>
              <a:rPr lang="en-GB" sz="2400" dirty="0" smtClean="0">
                <a:solidFill>
                  <a:schemeClr val="tx1">
                    <a:lumMod val="65000"/>
                    <a:lumOff val="35000"/>
                  </a:schemeClr>
                </a:solidFill>
              </a:rPr>
              <a:t>submitted - publication mid-2018</a:t>
            </a:r>
            <a:endParaRPr lang="en-GB" sz="2400" dirty="0" smtClean="0">
              <a:solidFill>
                <a:schemeClr val="tx1">
                  <a:lumMod val="65000"/>
                  <a:lumOff val="35000"/>
                </a:schemeClr>
              </a:solidFill>
            </a:endParaRPr>
          </a:p>
          <a:p>
            <a:r>
              <a:rPr lang="en-GB" sz="2400" dirty="0" smtClean="0">
                <a:solidFill>
                  <a:schemeClr val="tx1">
                    <a:lumMod val="65000"/>
                    <a:lumOff val="35000"/>
                  </a:schemeClr>
                </a:solidFill>
              </a:rPr>
              <a:t>Inter-journal </a:t>
            </a:r>
            <a:r>
              <a:rPr lang="en-GB" sz="2400" dirty="0" smtClean="0">
                <a:solidFill>
                  <a:schemeClr val="tx1">
                    <a:lumMod val="65000"/>
                    <a:lumOff val="35000"/>
                  </a:schemeClr>
                </a:solidFill>
              </a:rPr>
              <a:t>Special </a:t>
            </a:r>
            <a:r>
              <a:rPr lang="en-GB" sz="2400" dirty="0" smtClean="0">
                <a:solidFill>
                  <a:schemeClr val="tx1">
                    <a:lumMod val="65000"/>
                    <a:lumOff val="35000"/>
                  </a:schemeClr>
                </a:solidFill>
              </a:rPr>
              <a:t>Issue </a:t>
            </a:r>
            <a:r>
              <a:rPr lang="en-GB" sz="2400" dirty="0">
                <a:solidFill>
                  <a:schemeClr val="tx1">
                    <a:lumMod val="65000"/>
                    <a:lumOff val="35000"/>
                  </a:schemeClr>
                </a:solidFill>
              </a:rPr>
              <a:t>(ACP/AMT/Ann. Geo) </a:t>
            </a:r>
            <a:r>
              <a:rPr lang="en-US" sz="2400" dirty="0" smtClean="0">
                <a:solidFill>
                  <a:srgbClr val="C00000"/>
                </a:solidFill>
                <a:ea typeface="Verdana" panose="020B0604030504040204" pitchFamily="34" charset="0"/>
                <a:cs typeface="Verdana" panose="020B0604030504040204" pitchFamily="34" charset="0"/>
                <a:hlinkClick r:id="rId3"/>
              </a:rPr>
              <a:t>https</a:t>
            </a:r>
            <a:r>
              <a:rPr lang="en-US" sz="2400" dirty="0">
                <a:solidFill>
                  <a:srgbClr val="C00000"/>
                </a:solidFill>
                <a:ea typeface="Verdana" panose="020B0604030504040204" pitchFamily="34" charset="0"/>
                <a:cs typeface="Verdana" panose="020B0604030504040204" pitchFamily="34" charset="0"/>
                <a:hlinkClick r:id="rId3"/>
              </a:rPr>
              <a:t>://www.ann-geophys.net/special_issue400_89.html</a:t>
            </a:r>
            <a:endParaRPr lang="en-US" sz="2400" dirty="0">
              <a:solidFill>
                <a:srgbClr val="C00000"/>
              </a:solidFill>
              <a:ea typeface="Verdana" panose="020B0604030504040204" pitchFamily="34" charset="0"/>
              <a:cs typeface="Verdana" panose="020B0604030504040204" pitchFamily="34" charset="0"/>
            </a:endParaRPr>
          </a:p>
          <a:p>
            <a:r>
              <a:rPr lang="en-GB" sz="2400" dirty="0" smtClean="0">
                <a:solidFill>
                  <a:schemeClr val="tx1">
                    <a:lumMod val="65000"/>
                    <a:lumOff val="35000"/>
                  </a:schemeClr>
                </a:solidFill>
              </a:rPr>
              <a:t>Severe Weather database (@UKMO) ongoing</a:t>
            </a:r>
          </a:p>
          <a:p>
            <a:r>
              <a:rPr lang="en-GB" sz="2400" dirty="0" smtClean="0">
                <a:solidFill>
                  <a:schemeClr val="tx1">
                    <a:lumMod val="65000"/>
                    <a:lumOff val="35000"/>
                  </a:schemeClr>
                </a:solidFill>
              </a:rPr>
              <a:t>COST/IGS climate </a:t>
            </a:r>
            <a:r>
              <a:rPr lang="en-GB" sz="2400" dirty="0" smtClean="0">
                <a:solidFill>
                  <a:schemeClr val="tx1">
                    <a:lumMod val="65000"/>
                    <a:lumOff val="35000"/>
                  </a:schemeClr>
                </a:solidFill>
              </a:rPr>
              <a:t>database (@GOP) ongoing</a:t>
            </a:r>
          </a:p>
          <a:p>
            <a:r>
              <a:rPr lang="en-GB" sz="2400" dirty="0" smtClean="0">
                <a:solidFill>
                  <a:schemeClr val="tx1">
                    <a:lumMod val="65000"/>
                    <a:lumOff val="35000"/>
                  </a:schemeClr>
                </a:solidFill>
              </a:rPr>
              <a:t>Action feeding in to E-GVAP </a:t>
            </a:r>
            <a:r>
              <a:rPr lang="en-GB" sz="2400" dirty="0" smtClean="0">
                <a:solidFill>
                  <a:schemeClr val="tx1">
                    <a:lumMod val="65000"/>
                    <a:lumOff val="35000"/>
                  </a:schemeClr>
                </a:solidFill>
              </a:rPr>
              <a:t>Phase IV (2019-2023)</a:t>
            </a:r>
          </a:p>
          <a:p>
            <a:pPr lvl="1"/>
            <a:r>
              <a:rPr lang="en-GB" sz="2400" dirty="0" smtClean="0">
                <a:solidFill>
                  <a:schemeClr val="tx1">
                    <a:lumMod val="65000"/>
                    <a:lumOff val="35000"/>
                  </a:schemeClr>
                </a:solidFill>
              </a:rPr>
              <a:t>More of a focus on increased timeliness</a:t>
            </a:r>
          </a:p>
          <a:p>
            <a:pPr lvl="1"/>
            <a:r>
              <a:rPr lang="en-GB" sz="2400" dirty="0" smtClean="0">
                <a:solidFill>
                  <a:schemeClr val="tx1">
                    <a:lumMod val="65000"/>
                    <a:lumOff val="35000"/>
                  </a:schemeClr>
                </a:solidFill>
              </a:rPr>
              <a:t>Coordination of Global ZTDs</a:t>
            </a:r>
          </a:p>
          <a:p>
            <a:pPr lvl="1"/>
            <a:r>
              <a:rPr lang="en-GB" sz="2400" dirty="0" smtClean="0"/>
              <a:t>ZTD gradients and STDs are expected to benefit high resolution NWP (d</a:t>
            </a:r>
            <a:r>
              <a:rPr lang="en-GB" sz="2400" dirty="0" smtClean="0">
                <a:solidFill>
                  <a:schemeClr val="tx1">
                    <a:lumMod val="65000"/>
                    <a:lumOff val="35000"/>
                  </a:schemeClr>
                </a:solidFill>
              </a:rPr>
              <a:t>ata formats already developed)</a:t>
            </a:r>
            <a:endParaRPr lang="en-GB" sz="2400" dirty="0"/>
          </a:p>
        </p:txBody>
      </p:sp>
    </p:spTree>
    <p:extLst>
      <p:ext uri="{BB962C8B-B14F-4D97-AF65-F5344CB8AC3E}">
        <p14:creationId xmlns:p14="http://schemas.microsoft.com/office/powerpoint/2010/main" val="294193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t>Overview/Problem</a:t>
            </a:r>
            <a:endParaRPr lang="en-GB" dirty="0"/>
          </a:p>
        </p:txBody>
      </p:sp>
      <p:sp>
        <p:nvSpPr>
          <p:cNvPr id="4" name="Text Placeholder 3"/>
          <p:cNvSpPr>
            <a:spLocks noGrp="1"/>
          </p:cNvSpPr>
          <p:nvPr>
            <p:ph type="body" sz="quarter" idx="14"/>
          </p:nvPr>
        </p:nvSpPr>
        <p:spPr/>
        <p:txBody>
          <a:bodyPr/>
          <a:lstStyle/>
          <a:p>
            <a:r>
              <a:rPr lang="en-GB" dirty="0" smtClean="0"/>
              <a:t>Q. How to present 4-year’s worth of work of 150+ people from 60+ institutes in 40 countries in 15mins?</a:t>
            </a:r>
          </a:p>
          <a:p>
            <a:r>
              <a:rPr lang="en-GB" dirty="0" smtClean="0"/>
              <a:t>A. I can’t</a:t>
            </a:r>
          </a:p>
          <a:p>
            <a:r>
              <a:rPr lang="en-GB" dirty="0" smtClean="0"/>
              <a:t>So, overview of Action and some scientific highlights</a:t>
            </a:r>
            <a:endParaRPr lang="en-GB" dirty="0"/>
          </a:p>
        </p:txBody>
      </p:sp>
    </p:spTree>
    <p:extLst>
      <p:ext uri="{BB962C8B-B14F-4D97-AF65-F5344CB8AC3E}">
        <p14:creationId xmlns:p14="http://schemas.microsoft.com/office/powerpoint/2010/main" val="36466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Text Box 7"/>
          <p:cNvSpPr txBox="1">
            <a:spLocks noChangeArrowheads="1"/>
          </p:cNvSpPr>
          <p:nvPr/>
        </p:nvSpPr>
        <p:spPr bwMode="auto">
          <a:xfrm>
            <a:off x="344488" y="1536700"/>
            <a:ext cx="91455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57263">
              <a:defRPr>
                <a:solidFill>
                  <a:schemeClr val="tx1"/>
                </a:solidFill>
                <a:latin typeface="Arial" charset="0"/>
              </a:defRPr>
            </a:lvl1pPr>
            <a:lvl2pPr algn="l" defTabSz="957263">
              <a:defRPr>
                <a:solidFill>
                  <a:schemeClr val="tx1"/>
                </a:solidFill>
                <a:latin typeface="Arial" charset="0"/>
              </a:defRPr>
            </a:lvl2pPr>
            <a:lvl3pPr algn="l" defTabSz="957263">
              <a:defRPr>
                <a:solidFill>
                  <a:schemeClr val="tx1"/>
                </a:solidFill>
                <a:latin typeface="Arial" charset="0"/>
              </a:defRPr>
            </a:lvl3pPr>
            <a:lvl4pPr algn="l" defTabSz="957263">
              <a:defRPr>
                <a:solidFill>
                  <a:schemeClr val="tx1"/>
                </a:solidFill>
                <a:latin typeface="Arial" charset="0"/>
              </a:defRPr>
            </a:lvl4pPr>
            <a:lvl5pPr algn="l" defTabSz="957263">
              <a:defRPr>
                <a:solidFill>
                  <a:schemeClr val="tx1"/>
                </a:solidFill>
                <a:latin typeface="Arial" charset="0"/>
              </a:defRPr>
            </a:lvl5pPr>
            <a:lvl6pPr defTabSz="957263" fontAlgn="base">
              <a:spcBef>
                <a:spcPct val="0"/>
              </a:spcBef>
              <a:spcAft>
                <a:spcPct val="0"/>
              </a:spcAft>
              <a:defRPr>
                <a:solidFill>
                  <a:schemeClr val="tx1"/>
                </a:solidFill>
                <a:latin typeface="Arial" charset="0"/>
              </a:defRPr>
            </a:lvl6pPr>
            <a:lvl7pPr defTabSz="957263" fontAlgn="base">
              <a:spcBef>
                <a:spcPct val="0"/>
              </a:spcBef>
              <a:spcAft>
                <a:spcPct val="0"/>
              </a:spcAft>
              <a:defRPr>
                <a:solidFill>
                  <a:schemeClr val="tx1"/>
                </a:solidFill>
                <a:latin typeface="Arial" charset="0"/>
              </a:defRPr>
            </a:lvl7pPr>
            <a:lvl8pPr defTabSz="957263" fontAlgn="base">
              <a:spcBef>
                <a:spcPct val="0"/>
              </a:spcBef>
              <a:spcAft>
                <a:spcPct val="0"/>
              </a:spcAft>
              <a:defRPr>
                <a:solidFill>
                  <a:schemeClr val="tx1"/>
                </a:solidFill>
                <a:latin typeface="Arial" charset="0"/>
              </a:defRPr>
            </a:lvl8pPr>
            <a:lvl9pPr defTabSz="957263" fontAlgn="base">
              <a:spcBef>
                <a:spcPct val="0"/>
              </a:spcBef>
              <a:spcAft>
                <a:spcPct val="0"/>
              </a:spcAft>
              <a:defRPr>
                <a:solidFill>
                  <a:schemeClr val="tx1"/>
                </a:solidFill>
                <a:latin typeface="Arial" charset="0"/>
              </a:defRPr>
            </a:lvl9pPr>
          </a:lstStyle>
          <a:p>
            <a:pPr algn="r"/>
            <a:endParaRPr lang="en-US" sz="2400" b="0" dirty="0">
              <a:solidFill>
                <a:srgbClr val="1F5C9F"/>
              </a:solidFill>
              <a:effectLst/>
              <a:cs typeface="Times New Roman" pitchFamily="18" charset="0"/>
            </a:endParaRPr>
          </a:p>
          <a:p>
            <a:pPr algn="r"/>
            <a:endParaRPr lang="en-US" sz="2400" b="0" dirty="0">
              <a:solidFill>
                <a:srgbClr val="1F5C9F"/>
              </a:solidFill>
              <a:effectLst/>
              <a:cs typeface="Times New Roman" pitchFamily="18" charset="0"/>
            </a:endParaRPr>
          </a:p>
        </p:txBody>
      </p:sp>
      <p:sp>
        <p:nvSpPr>
          <p:cNvPr id="2" name="Text Placeholder 1"/>
          <p:cNvSpPr>
            <a:spLocks noGrp="1"/>
          </p:cNvSpPr>
          <p:nvPr>
            <p:ph type="body" sz="quarter" idx="10"/>
          </p:nvPr>
        </p:nvSpPr>
        <p:spPr>
          <a:xfrm>
            <a:off x="2216696" y="3861048"/>
            <a:ext cx="7473280" cy="1368152"/>
          </a:xfrm>
        </p:spPr>
        <p:txBody>
          <a:bodyPr/>
          <a:lstStyle/>
          <a:p>
            <a:pPr>
              <a:lnSpc>
                <a:spcPts val="3400"/>
              </a:lnSpc>
            </a:pPr>
            <a:r>
              <a:rPr lang="en-US" sz="3200" dirty="0" smtClean="0">
                <a:solidFill>
                  <a:schemeClr val="tx2"/>
                </a:solidFill>
                <a:effectLst>
                  <a:outerShdw blurRad="38100" dist="38100" dir="2700000" algn="tl">
                    <a:srgbClr val="000000">
                      <a:alpha val="43137"/>
                    </a:srgbClr>
                  </a:outerShdw>
                </a:effectLst>
              </a:rPr>
              <a:t>ES1206: Advanced GNSS tropospheric products for monitoring severe weather and climate</a:t>
            </a:r>
            <a:endParaRPr lang="en-US" sz="3200" dirty="0" smtClean="0">
              <a:solidFill>
                <a:srgbClr val="56324C"/>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a:xfrm>
            <a:off x="2216696" y="5301208"/>
            <a:ext cx="6215801" cy="1368152"/>
          </a:xfrm>
        </p:spPr>
        <p:txBody>
          <a:bodyPr/>
          <a:lstStyle/>
          <a:p>
            <a:r>
              <a:rPr lang="en-GB" sz="2200" b="0" dirty="0" smtClean="0">
                <a:solidFill>
                  <a:schemeClr val="tx1">
                    <a:lumMod val="65000"/>
                    <a:lumOff val="35000"/>
                  </a:schemeClr>
                </a:solidFill>
                <a:hlinkClick r:id="rId2"/>
              </a:rPr>
              <a:t>Jonathan.jones@metoffice.gov.uk</a:t>
            </a:r>
            <a:endParaRPr lang="en-GB" sz="2200" b="0" dirty="0">
              <a:solidFill>
                <a:schemeClr val="tx1">
                  <a:lumMod val="65000"/>
                  <a:lumOff val="35000"/>
                </a:schemeClr>
              </a:solidFill>
            </a:endParaRPr>
          </a:p>
          <a:p>
            <a:r>
              <a:rPr lang="en-GB" sz="2200" b="0" dirty="0" smtClean="0">
                <a:solidFill>
                  <a:srgbClr val="0000FF"/>
                </a:solidFill>
              </a:rPr>
              <a:t>http://www.cost.eu/COST_Actions/essem/ES1206</a:t>
            </a:r>
          </a:p>
          <a:p>
            <a:endParaRPr lang="en-GB" sz="2000" b="0" dirty="0" smtClean="0"/>
          </a:p>
          <a:p>
            <a:endParaRPr lang="hr-HR" sz="2000" b="0" dirty="0" smtClean="0"/>
          </a:p>
          <a:p>
            <a:endParaRPr lang="hr-HR" sz="2000" b="0" dirty="0"/>
          </a:p>
          <a:p>
            <a:endParaRPr lang="en-GB" sz="2000" b="0" dirty="0" smtClean="0"/>
          </a:p>
          <a:p>
            <a:endParaRPr lang="en-GB" sz="2400" dirty="0"/>
          </a:p>
        </p:txBody>
      </p:sp>
      <p:pic>
        <p:nvPicPr>
          <p:cNvPr id="5" name="Picture 2" descr="http://gnss4swec.knmi.nl/img/gnss4swec_logo.png"/>
          <p:cNvPicPr>
            <a:picLocks noChangeAspect="1" noChangeArrowheads="1"/>
          </p:cNvPicPr>
          <p:nvPr/>
        </p:nvPicPr>
        <p:blipFill>
          <a:blip r:embed="rId3" cstate="print"/>
          <a:srcRect/>
          <a:stretch>
            <a:fillRect/>
          </a:stretch>
        </p:blipFill>
        <p:spPr bwMode="auto">
          <a:xfrm>
            <a:off x="344488" y="4005064"/>
            <a:ext cx="1623303" cy="1487463"/>
          </a:xfrm>
          <a:prstGeom prst="rect">
            <a:avLst/>
          </a:prstGeom>
          <a:noFill/>
        </p:spPr>
      </p:pic>
      <p:pic>
        <p:nvPicPr>
          <p:cNvPr id="6" name="Picture 2" descr="C:\Users\User\Downloads\photo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90600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Temp_Workspace\Upper_Air\GPS Water Vapour\International Collaboration\GNSS4SWEC\Meetings\201702 ESTEC Final Workshop\Pics\group_photo_small_wide.jpg"/>
          <p:cNvPicPr>
            <a:picLocks noChangeAspect="1" noChangeArrowheads="1"/>
          </p:cNvPicPr>
          <p:nvPr/>
        </p:nvPicPr>
        <p:blipFill>
          <a:blip r:embed="rId5" cstate="print"/>
          <a:srcRect/>
          <a:stretch>
            <a:fillRect/>
          </a:stretch>
        </p:blipFill>
        <p:spPr bwMode="auto">
          <a:xfrm>
            <a:off x="0" y="0"/>
            <a:ext cx="9906000" cy="3614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21</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232758" cy="849586"/>
          </a:xfrm>
        </p:spPr>
        <p:txBody>
          <a:bodyPr/>
          <a:lstStyle/>
          <a:p>
            <a:r>
              <a:rPr lang="en-GB" dirty="0" smtClean="0"/>
              <a:t>Impact in NWP of additional GNSS</a:t>
            </a:r>
            <a:endParaRPr lang="en-GB" dirty="0"/>
          </a:p>
        </p:txBody>
      </p:sp>
      <p:pic>
        <p:nvPicPr>
          <p:cNvPr id="5" name="Table Placeholder 5" descr="FSOI_total_all_obs_0716.png"/>
          <p:cNvPicPr>
            <a:picLocks noChangeAspect="1"/>
          </p:cNvPicPr>
          <p:nvPr/>
        </p:nvPicPr>
        <p:blipFill>
          <a:blip r:embed="rId2" cstate="print"/>
          <a:stretch>
            <a:fillRect/>
          </a:stretch>
        </p:blipFill>
        <p:spPr bwMode="auto">
          <a:xfrm>
            <a:off x="5165" y="1304868"/>
            <a:ext cx="6857141" cy="5040000"/>
          </a:xfrm>
          <a:prstGeom prst="rect">
            <a:avLst/>
          </a:prstGeom>
          <a:noFill/>
          <a:ln>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 y="1302897"/>
            <a:ext cx="6857143" cy="5040000"/>
          </a:xfrm>
          <a:prstGeom prst="rect">
            <a:avLst/>
          </a:prstGeom>
        </p:spPr>
      </p:pic>
      <p:sp>
        <p:nvSpPr>
          <p:cNvPr id="7" name="Text Box 3"/>
          <p:cNvSpPr txBox="1">
            <a:spLocks noChangeArrowheads="1"/>
          </p:cNvSpPr>
          <p:nvPr/>
        </p:nvSpPr>
        <p:spPr bwMode="auto">
          <a:xfrm>
            <a:off x="7032291" y="1700808"/>
            <a:ext cx="2313197" cy="37025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a:t>
            </a: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Positive impact of an additional ~300 sites in the Met Office Global UM</a:t>
            </a:r>
          </a:p>
          <a:p>
            <a:pPr marL="0" indent="0" algn="l">
              <a:spcBef>
                <a:spcPts val="600"/>
              </a:spcBef>
              <a:buFont typeface="Arial" pitchFamily="34" charset="0"/>
              <a:buChar char="•"/>
            </a:pP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GNSS moves up ‘total impact’ scale substantially</a:t>
            </a:r>
          </a:p>
          <a:p>
            <a:pPr marL="0" indent="0" algn="l">
              <a:spcBef>
                <a:spcPts val="600"/>
              </a:spcBef>
              <a:buFont typeface="Arial" pitchFamily="34" charset="0"/>
              <a:buChar char="•"/>
            </a:pPr>
            <a:r>
              <a:rPr lang="en-GB" sz="2000" b="0" dirty="0">
                <a:solidFill>
                  <a:schemeClr val="tx1">
                    <a:lumMod val="65000"/>
                    <a:lumOff val="35000"/>
                  </a:schemeClr>
                </a:solidFill>
                <a:effectLst/>
                <a:latin typeface="+mn-lt"/>
                <a:ea typeface="Segoe UI Symbol" panose="020B0502040204020203" pitchFamily="34" charset="0"/>
                <a:cs typeface="Verdana" panose="020B0604030504040204" pitchFamily="34" charset="0"/>
              </a:rPr>
              <a:t> </a:t>
            </a: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More sites = more impact </a:t>
            </a:r>
            <a:endParaRPr lang="en-US" sz="2000" b="0" dirty="0" smtClean="0">
              <a:solidFill>
                <a:srgbClr val="0000FF"/>
              </a:solidFill>
              <a:effectLst/>
              <a:latin typeface="+mn-lt"/>
              <a:ea typeface="Verdana" pitchFamily="34" charset="0"/>
              <a:cs typeface="Verdana" pitchFamily="34" charset="0"/>
            </a:endParaRPr>
          </a:p>
          <a:p>
            <a:pPr marL="0" indent="0" algn="l">
              <a:spcBef>
                <a:spcPts val="600"/>
              </a:spcBef>
            </a:pPr>
            <a:endParaRPr lang="en-US" sz="2000" dirty="0">
              <a:solidFill>
                <a:schemeClr val="tx1"/>
              </a:solidFill>
              <a:latin typeface="+mn-lt"/>
              <a:ea typeface="Segoe UI Symbol" panose="020B0502040204020203" pitchFamily="34" charset="0"/>
              <a:cs typeface="Verdana" panose="020B0604030504040204" pitchFamily="34" charset="0"/>
            </a:endParaRPr>
          </a:p>
        </p:txBody>
      </p:sp>
    </p:spTree>
    <p:extLst>
      <p:ext uri="{BB962C8B-B14F-4D97-AF65-F5344CB8AC3E}">
        <p14:creationId xmlns:p14="http://schemas.microsoft.com/office/powerpoint/2010/main" val="31146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22</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t>Action High Level Objectives</a:t>
            </a:r>
            <a:endParaRPr lang="en-GB" dirty="0"/>
          </a:p>
        </p:txBody>
      </p:sp>
      <p:sp>
        <p:nvSpPr>
          <p:cNvPr id="4" name="Text Placeholder 3"/>
          <p:cNvSpPr>
            <a:spLocks noGrp="1"/>
          </p:cNvSpPr>
          <p:nvPr>
            <p:ph type="body" sz="quarter" idx="14"/>
          </p:nvPr>
        </p:nvSpPr>
        <p:spPr>
          <a:xfrm>
            <a:off x="1208584" y="1340768"/>
            <a:ext cx="7651970" cy="4918425"/>
          </a:xfrm>
        </p:spPr>
        <p:txBody>
          <a:bodyPr/>
          <a:lstStyle/>
          <a:p>
            <a:pPr>
              <a:lnSpc>
                <a:spcPct val="80000"/>
              </a:lnSpc>
            </a:pPr>
            <a:r>
              <a:rPr lang="en-GB" sz="2400" dirty="0"/>
              <a:t>Coordinate the development of new, more advanced multi-GNSS tropospheric </a:t>
            </a:r>
            <a:r>
              <a:rPr lang="en-AU" sz="2400" dirty="0"/>
              <a:t>products </a:t>
            </a:r>
            <a:r>
              <a:rPr lang="en-AU" sz="2400" dirty="0" smtClean="0"/>
              <a:t>and </a:t>
            </a:r>
            <a:r>
              <a:rPr lang="en-AU" sz="2400" dirty="0"/>
              <a:t>assess the benefit to </a:t>
            </a:r>
            <a:r>
              <a:rPr lang="en-AU" sz="2400" dirty="0" smtClean="0"/>
              <a:t>meteorology</a:t>
            </a:r>
          </a:p>
          <a:p>
            <a:pPr>
              <a:lnSpc>
                <a:spcPct val="80000"/>
              </a:lnSpc>
            </a:pPr>
            <a:r>
              <a:rPr lang="en-GB" sz="2400" dirty="0" smtClean="0"/>
              <a:t>Establish </a:t>
            </a:r>
            <a:r>
              <a:rPr lang="en-GB" sz="2400" dirty="0"/>
              <a:t>a database of reference tropospheric solutions </a:t>
            </a:r>
            <a:r>
              <a:rPr lang="en-GB" sz="2400" dirty="0" smtClean="0"/>
              <a:t>(GNSS, RS, NWP, WVR, VLBI </a:t>
            </a:r>
            <a:r>
              <a:rPr lang="en-GB" sz="2400" dirty="0" err="1" smtClean="0"/>
              <a:t>etc</a:t>
            </a:r>
            <a:r>
              <a:rPr lang="en-GB" sz="2400" dirty="0" smtClean="0"/>
              <a:t>) and </a:t>
            </a:r>
            <a:r>
              <a:rPr lang="en-GB" sz="2400" dirty="0"/>
              <a:t>determine the </a:t>
            </a:r>
            <a:r>
              <a:rPr lang="en-GB" sz="2400" dirty="0" smtClean="0"/>
              <a:t>value </a:t>
            </a:r>
            <a:r>
              <a:rPr lang="en-GB" sz="2400" dirty="0"/>
              <a:t>of GNSS to climate </a:t>
            </a:r>
            <a:r>
              <a:rPr lang="en-GB" sz="2400" dirty="0" smtClean="0"/>
              <a:t>research</a:t>
            </a:r>
          </a:p>
          <a:p>
            <a:pPr>
              <a:lnSpc>
                <a:spcPct val="80000"/>
              </a:lnSpc>
            </a:pPr>
            <a:r>
              <a:rPr lang="en-GB" sz="2400" dirty="0" smtClean="0"/>
              <a:t>Establish </a:t>
            </a:r>
            <a:r>
              <a:rPr lang="en-GB" sz="2400" dirty="0"/>
              <a:t>a severe weather database and determine the value of GNSS to the forecaster community</a:t>
            </a:r>
          </a:p>
          <a:p>
            <a:pPr>
              <a:lnSpc>
                <a:spcPct val="80000"/>
              </a:lnSpc>
            </a:pPr>
            <a:r>
              <a:rPr lang="en-GB" sz="2400" dirty="0" smtClean="0"/>
              <a:t>Increase </a:t>
            </a:r>
            <a:r>
              <a:rPr lang="en-GB" sz="2400" dirty="0"/>
              <a:t>GNSS coverage (particularly in E and SE Europe) by </a:t>
            </a:r>
            <a:r>
              <a:rPr lang="en-GB" sz="2400" dirty="0" smtClean="0"/>
              <a:t>exchange </a:t>
            </a:r>
            <a:r>
              <a:rPr lang="en-GB" sz="2400" dirty="0"/>
              <a:t>of data and </a:t>
            </a:r>
            <a:r>
              <a:rPr lang="en-GB" sz="2400" dirty="0" smtClean="0"/>
              <a:t>expertise</a:t>
            </a:r>
          </a:p>
          <a:p>
            <a:pPr>
              <a:lnSpc>
                <a:spcPct val="80000"/>
              </a:lnSpc>
            </a:pPr>
            <a:r>
              <a:rPr lang="en-GB" sz="2400" dirty="0" smtClean="0"/>
              <a:t>Stimulate </a:t>
            </a:r>
            <a:r>
              <a:rPr lang="en-GB" sz="2400" dirty="0"/>
              <a:t>the exploitation of NWP data as an input to GNSS </a:t>
            </a:r>
            <a:r>
              <a:rPr lang="en-GB" sz="2400" dirty="0" smtClean="0"/>
              <a:t>processing</a:t>
            </a:r>
          </a:p>
          <a:p>
            <a:pPr>
              <a:lnSpc>
                <a:spcPct val="80000"/>
              </a:lnSpc>
            </a:pPr>
            <a:r>
              <a:rPr lang="en-GB" sz="2400" dirty="0" smtClean="0"/>
              <a:t>Standardize conversion </a:t>
            </a:r>
            <a:r>
              <a:rPr lang="en-GB" sz="2400" dirty="0"/>
              <a:t>of ZTD to IWV</a:t>
            </a:r>
          </a:p>
          <a:p>
            <a:endParaRPr lang="en-GB" dirty="0"/>
          </a:p>
        </p:txBody>
      </p:sp>
    </p:spTree>
    <p:extLst>
      <p:ext uri="{BB962C8B-B14F-4D97-AF65-F5344CB8AC3E}">
        <p14:creationId xmlns:p14="http://schemas.microsoft.com/office/powerpoint/2010/main" val="2968768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23</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t>Final Report Contents</a:t>
            </a:r>
            <a:endParaRPr lang="en-GB" dirty="0"/>
          </a:p>
        </p:txBody>
      </p:sp>
      <p:sp>
        <p:nvSpPr>
          <p:cNvPr id="5" name="Rectangle 1"/>
          <p:cNvSpPr>
            <a:spLocks noChangeArrowheads="1"/>
          </p:cNvSpPr>
          <p:nvPr/>
        </p:nvSpPr>
        <p:spPr bwMode="auto">
          <a:xfrm>
            <a:off x="141405" y="-5517"/>
            <a:ext cx="4431341" cy="670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tabLst>
                <a:tab pos="4205288" algn="r"/>
              </a:tabLst>
              <a:defRPr>
                <a:solidFill>
                  <a:schemeClr val="tx1"/>
                </a:solidFill>
                <a:latin typeface="Arial" panose="020B0604020202020204" pitchFamily="34" charset="0"/>
              </a:defRPr>
            </a:lvl1pPr>
            <a:lvl2pPr algn="l" eaLnBrk="0" hangingPunct="0">
              <a:tabLst>
                <a:tab pos="4205288" algn="r"/>
              </a:tabLst>
              <a:defRPr>
                <a:solidFill>
                  <a:schemeClr val="tx1"/>
                </a:solidFill>
                <a:latin typeface="Arial" panose="020B0604020202020204" pitchFamily="34" charset="0"/>
              </a:defRPr>
            </a:lvl2pPr>
            <a:lvl3pPr algn="l" eaLnBrk="0" hangingPunct="0">
              <a:tabLst>
                <a:tab pos="4205288" algn="r"/>
              </a:tabLst>
              <a:defRPr>
                <a:solidFill>
                  <a:schemeClr val="tx1"/>
                </a:solidFill>
                <a:latin typeface="Arial" panose="020B0604020202020204" pitchFamily="34" charset="0"/>
              </a:defRPr>
            </a:lvl3pPr>
            <a:lvl4pPr algn="l" eaLnBrk="0" hangingPunct="0">
              <a:tabLst>
                <a:tab pos="4205288" algn="r"/>
              </a:tabLst>
              <a:defRPr>
                <a:solidFill>
                  <a:schemeClr val="tx1"/>
                </a:solidFill>
                <a:latin typeface="Arial" panose="020B0604020202020204" pitchFamily="34" charset="0"/>
              </a:defRPr>
            </a:lvl4pPr>
            <a:lvl5pPr algn="l" eaLnBrk="0" hangingPunct="0">
              <a:tabLst>
                <a:tab pos="4205288" algn="r"/>
              </a:tabLst>
              <a:defRPr>
                <a:solidFill>
                  <a:schemeClr val="tx1"/>
                </a:solidFill>
                <a:latin typeface="Arial" panose="020B0604020202020204" pitchFamily="34" charset="0"/>
              </a:defRPr>
            </a:lvl5pPr>
            <a:lvl6pPr eaLnBrk="0" fontAlgn="base" hangingPunct="0">
              <a:spcBef>
                <a:spcPct val="0"/>
              </a:spcBef>
              <a:spcAft>
                <a:spcPct val="0"/>
              </a:spcAft>
              <a:tabLst>
                <a:tab pos="4205288" algn="r"/>
              </a:tabLst>
              <a:defRPr>
                <a:solidFill>
                  <a:schemeClr val="tx1"/>
                </a:solidFill>
                <a:latin typeface="Arial" panose="020B0604020202020204" pitchFamily="34" charset="0"/>
              </a:defRPr>
            </a:lvl6pPr>
            <a:lvl7pPr eaLnBrk="0" fontAlgn="base" hangingPunct="0">
              <a:spcBef>
                <a:spcPct val="0"/>
              </a:spcBef>
              <a:spcAft>
                <a:spcPct val="0"/>
              </a:spcAft>
              <a:tabLst>
                <a:tab pos="4205288" algn="r"/>
              </a:tabLst>
              <a:defRPr>
                <a:solidFill>
                  <a:schemeClr val="tx1"/>
                </a:solidFill>
                <a:latin typeface="Arial" panose="020B0604020202020204" pitchFamily="34" charset="0"/>
              </a:defRPr>
            </a:lvl7pPr>
            <a:lvl8pPr eaLnBrk="0" fontAlgn="base" hangingPunct="0">
              <a:spcBef>
                <a:spcPct val="0"/>
              </a:spcBef>
              <a:spcAft>
                <a:spcPct val="0"/>
              </a:spcAft>
              <a:tabLst>
                <a:tab pos="4205288" algn="r"/>
              </a:tabLst>
              <a:defRPr>
                <a:solidFill>
                  <a:schemeClr val="tx1"/>
                </a:solidFill>
                <a:latin typeface="Arial" panose="020B0604020202020204" pitchFamily="34" charset="0"/>
              </a:defRPr>
            </a:lvl8pPr>
            <a:lvl9pPr eaLnBrk="0" fontAlgn="base" hangingPunct="0">
              <a:spcBef>
                <a:spcPct val="0"/>
              </a:spcBef>
              <a:spcAft>
                <a:spcPct val="0"/>
              </a:spcAft>
              <a:tabLst>
                <a:tab pos="42052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en-US"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cs typeface="Times New Roman" panose="02020603050405020304" pitchFamily="18" charset="0"/>
              </a:rPr>
              <a:t>Contents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
              </a:rPr>
              <a:t>Executive Summary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
              </a:rPr>
              <a:t>Foreword</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
              </a:rPr>
              <a:t>Glossary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
              </a:rPr>
              <a:t>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
              </a:rPr>
              <a:t>Abstract</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
              </a:rPr>
              <a:t>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
              </a:rPr>
              <a:t>Scientific Background</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
              </a:rPr>
              <a:t>2.1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
              </a:rPr>
              <a:t>Atmospheric Water Vapour</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
              </a:rPr>
              <a:t>2.2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
              </a:rPr>
              <a:t>Global Navigation Satellite Systems (GNSS)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
              </a:rPr>
              <a:t>2.2.1 GNSS Basics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0"/>
              </a:rPr>
              <a:t>2.2.2 Tropospheric Delay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1"/>
              </a:rPr>
              <a:t>2.2.3 Zenith Delay Estimates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2"/>
              </a:rPr>
              <a:t>2.2.4 Derivation of IWV from ZTD</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3"/>
              </a:rPr>
              <a:t>2.3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3"/>
              </a:rPr>
              <a:t>References for Scientific Background</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4"/>
              </a:rPr>
              <a:t>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4"/>
              </a:rPr>
              <a:t>General background</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5"/>
              </a:rPr>
              <a:t>3.1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5"/>
              </a:rPr>
              <a:t>State-of-the-art at start of Action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6"/>
              </a:rPr>
              <a:t>3.2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6"/>
              </a:rPr>
              <a:t>Reasons for the Action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7"/>
              </a:rPr>
              <a:t>3.3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7"/>
              </a:rPr>
              <a:t>Objectives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8"/>
              </a:rPr>
              <a:t>3.4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8"/>
              </a:rPr>
              <a:t>Impacts and Benefits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19"/>
              </a:rPr>
              <a:t>3.4.1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9"/>
              </a:rPr>
              <a:t>Societal Benefits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0"/>
              </a:rPr>
              <a:t>3.4.2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0"/>
              </a:rPr>
              <a:t>Scientific Benefits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1"/>
              </a:rPr>
              <a:t>3.4.3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1"/>
              </a:rPr>
              <a:t>Technological Benefits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2"/>
              </a:rPr>
              <a:t>3.4.4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2"/>
              </a:rPr>
              <a:t>Economic Benefits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3"/>
              </a:rPr>
              <a:t>3.4.5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3"/>
              </a:rPr>
              <a:t>Target groups and end-users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4"/>
              </a:rPr>
              <a:t>3.5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4"/>
              </a:rPr>
              <a:t>Scientific Programme</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5"/>
              </a:rPr>
              <a:t>3.5.1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5"/>
              </a:rPr>
              <a:t>Scientific focus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6"/>
              </a:rPr>
              <a:t>3.6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6"/>
              </a:rPr>
              <a:t>Scientific work plans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7"/>
              </a:rPr>
              <a:t>3.6.1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7"/>
              </a:rPr>
              <a:t>Working Group 1: Advanced GNSS processing techniques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8"/>
              </a:rPr>
              <a:t>3.6.2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8"/>
              </a:rPr>
              <a:t>Working Group 2: Use of GNSS tropospheric products for high-resolution, rapid-update NWP and severe weather forecasting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29"/>
              </a:rPr>
              <a:t>3.6.3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29"/>
              </a:rPr>
              <a:t>Working Group 3: Use of GNSS tropospheric products for climate monitoring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0"/>
              </a:rPr>
              <a:t>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0"/>
              </a:rPr>
              <a:t>Working Group 1</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1"/>
              </a:rPr>
              <a:t>4.1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1"/>
              </a:rPr>
              <a:t>Campaigns for development of advanced tropospheric products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2"/>
              </a:rPr>
              <a:t>4.1.1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2"/>
              </a:rPr>
              <a:t>Benchmark campaign – common data set for new product development and validation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3"/>
              </a:rPr>
              <a:t>4.1.2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3"/>
              </a:rPr>
              <a:t>GNSS Real-time PPP demonstration campaign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4"/>
              </a:rPr>
              <a:t>4.2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4"/>
              </a:rPr>
              <a:t>Tropospheric asymmetry monitoring and advantage of multi-GNSS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5"/>
              </a:rPr>
              <a:t>4.2.1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5"/>
              </a:rPr>
              <a:t>Concept of tropospheric gradients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6"/>
              </a:rPr>
              <a:t>4.2.2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6"/>
              </a:rPr>
              <a:t>Global validity and behaviour of tropospheric gradients estimated by GPS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7"/>
              </a:rPr>
              <a:t>4.2.3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7"/>
              </a:rPr>
              <a:t>Monitoring of severe weather from wet gradients, residuals and slants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8"/>
              </a:rPr>
              <a:t>4.2.4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8"/>
              </a:rPr>
              <a:t>Indicator of tropospheric activity based on the disruption of GNSS signal</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39"/>
              </a:rPr>
              <a:t>4.2.5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39"/>
              </a:rPr>
              <a:t>Validation of slant tropospheric delays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0"/>
              </a:rPr>
              <a:t>4.2.6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0"/>
              </a:rPr>
              <a:t>Information content in post-fit residuals, PPP vs DD approach</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1"/>
              </a:rPr>
              <a:t>4.2.7</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1"/>
              </a:rPr>
              <a:t>Tropospheric parameters from multi-GNSS analysis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2"/>
              </a:rPr>
              <a:t>4.2.8</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2"/>
              </a:rPr>
              <a:t>Multi-GNSS solutions and products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3"/>
              </a:rPr>
              <a:t>4.3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3"/>
              </a:rPr>
              <a:t>PPP and ultra-fast GNSS tropospheric products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4"/>
              </a:rPr>
              <a:t>4.3.1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4"/>
              </a:rPr>
              <a:t>Real-Time data and products dissemination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5"/>
              </a:rPr>
              <a:t>4.3.2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5"/>
              </a:rPr>
              <a:t>BKG real-time analysis development and contribution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6"/>
              </a:rPr>
              <a:t>4.3.3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6"/>
              </a:rPr>
              <a:t>Assessment of IGS RTS orbits and clock corrections and GOP real-time tropospheric products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7"/>
              </a:rPr>
              <a:t>4.3.4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7"/>
              </a:rPr>
              <a:t>Real-time product development and evaluation in ROB</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8"/>
              </a:rPr>
              <a:t>4.3.5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8"/>
              </a:rPr>
              <a:t>GFZ real-time product development and assessment in RT analysis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49"/>
              </a:rPr>
              <a:t>4.3.6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49"/>
              </a:rPr>
              <a:t>Contribution to RT demonstration campaign from ULX</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0"/>
              </a:rPr>
              <a:t>4.3.7</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0"/>
              </a:rPr>
              <a:t>New adaptable strategy for RT and NRT troposphere monitoring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1"/>
              </a:rPr>
              <a:t>4.3.8</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1"/>
              </a:rPr>
              <a:t>Optimum stochastic modeling for GNSS tropospheric delay estimation in real-time</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2"/>
              </a:rPr>
              <a:t>4.4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2"/>
              </a:rPr>
              <a:t>Exploiting NWM-based products for precise positioning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3"/>
              </a:rPr>
              <a:t>4.4.1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3"/>
              </a:rPr>
              <a:t>Tropospheric parameters from numerical weather models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4"/>
              </a:rPr>
              <a:t>4.4.2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4"/>
              </a:rPr>
              <a:t>The impact of global and regional climatology on the performance of tropospheric blind models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5"/>
              </a:rPr>
              <a:t>4.4.3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5"/>
              </a:rPr>
              <a:t>Refined discrete and empirical troposphere mapping functions VMF3 and GPT3</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6"/>
              </a:rPr>
              <a:t>4.4.4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6"/>
              </a:rPr>
              <a:t>The impact of NWM forecast length on ZTDs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7"/>
              </a:rPr>
              <a:t>4.4.5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7"/>
              </a:rPr>
              <a:t>Dual-layer tropospheric correction model combining data from GNSS and NWM</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8"/>
              </a:rPr>
              <a:t>4.4.6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8"/>
              </a:rPr>
              <a:t>Tropospheric refractivity and zenith path delays from least-squares collocation of meteorological and GNSS data</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59"/>
              </a:rPr>
              <a:t>4.4.7</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59"/>
              </a:rPr>
              <a:t>Improving Precise Point Positioning with Numerical Weather Models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0"/>
              </a:rPr>
              <a:t>4.4.8</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0"/>
              </a:rPr>
              <a:t>Using external tropospheric corrections to improve GNSS positioning of hot-air balloon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1"/>
              </a:rPr>
              <a:t>4.4.9</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1"/>
              </a:rPr>
              <a:t>Real-time PPP augmented with high-resolution NWM model data</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2"/>
              </a:rPr>
              <a:t>4.4.10</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2"/>
              </a:rPr>
              <a:t>Validation and implementation of direct tropospheric delay estimation for precise real-time positioning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3"/>
              </a:rPr>
              <a:t>4.5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3"/>
              </a:rPr>
              <a:t>GNSS data reprocessing for climate</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4"/>
              </a:rPr>
              <a:t>4.5.1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4"/>
              </a:rPr>
              <a:t>EUREF Repro2 contribution of swisstopo</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5"/>
              </a:rPr>
              <a:t>4.5.2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5"/>
              </a:rPr>
              <a:t>EUREF Repro2 assessment of GOP processing variants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6"/>
              </a:rPr>
              <a:t>4.5.3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6"/>
              </a:rPr>
              <a:t>CORDEX.be reprocessing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7"/>
              </a:rPr>
              <a:t>4.5.4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7"/>
              </a:rPr>
              <a:t>GRUAN reprocessing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8"/>
              </a:rPr>
              <a:t>4.5.5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8"/>
              </a:rPr>
              <a:t>GFZ TIGA reprocessing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69"/>
              </a:rPr>
              <a:t>4.5.6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6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69"/>
              </a:rPr>
              <a:t>ULX TIGA reprocessing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0"/>
              </a:rPr>
              <a:t>4.6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0"/>
              </a:rPr>
              <a:t>New analysis centers, networks and solutions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1"/>
              </a:rPr>
              <a:t>4.6.1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1"/>
              </a:rPr>
              <a:t>Trop-NET system for collaborative ground-based GNSS Meteorology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2"/>
              </a:rPr>
              <a:t>4.6.2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2"/>
              </a:rPr>
              <a:t>Sofia University GNSS analysis center (SUG AC): First processing campaign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3"/>
              </a:rPr>
              <a:t>4.6.3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3"/>
              </a:rPr>
              <a:t>TU Wien near real-time GNSS analysis center in Austria (TUW AC): First processing results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4"/>
              </a:rPr>
              <a:t>4.6.4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4"/>
              </a:rPr>
              <a:t>New operational solutions from ROB in support to global NWP models and rapid-update numerical nowcasting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5"/>
              </a:rPr>
              <a:t>4.6.5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5"/>
              </a:rPr>
              <a:t>New methods to user GNSS vapor estimates for meteorology (NUVEM)</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6"/>
              </a:rPr>
              <a:t>4.6.6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6"/>
              </a:rPr>
              <a:t>Near real-time GNSS processing at ASI/CGS, Italy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7"/>
              </a:rPr>
              <a:t>4.6.7</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7"/>
              </a:rPr>
              <a:t>New analysis center (AUTh) and National Observatory of Athens (NOA)</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8"/>
              </a:rPr>
              <a:t>4.6.8</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8"/>
              </a:rPr>
              <a:t>New analysis center in Iceland, Icelandic Meteorological Office (IMO)</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79"/>
              </a:rPr>
              <a:t>4.6.9</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7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79"/>
              </a:rPr>
              <a:t>New analysis center in Hungary (BUTE)</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0"/>
              </a:rPr>
              <a:t>4.7</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0"/>
              </a:rPr>
              <a:t>References for Working Group 1</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1"/>
              </a:rPr>
              <a:t>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1"/>
              </a:rPr>
              <a:t>Working Group 2</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2"/>
              </a:rPr>
              <a:t>5.1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2"/>
              </a:rPr>
              <a:t>Non-Numerical Nowcasting</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83"/>
              </a:rPr>
              <a:t>5.1.1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3"/>
              </a:rPr>
              <a:t>Investigation of fog in Bulgaria using GNSS tropospheric products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84"/>
              </a:rPr>
              <a:t>5.1.2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4"/>
              </a:rPr>
              <a:t>WRF model evaluation with GNSS-IWV for intense precipitation cases in Bulgaria</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85"/>
              </a:rPr>
              <a:t>5.1.3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5"/>
              </a:rPr>
              <a:t>Case study of Foehn in Sofia with GNSS tropospheric products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86"/>
              </a:rPr>
              <a:t>5.1.4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6"/>
              </a:rPr>
              <a:t>A GNSS-based Nowcasting toolbox for Severe Weather in Belgium</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7"/>
              </a:rPr>
              <a:t>5.2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7"/>
              </a:rPr>
              <a:t>Numerical Nowcasting and NWP Data Assimilation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88"/>
              </a:rPr>
              <a:t>5.2.1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8"/>
              </a:rPr>
              <a:t>HARMONIE-AROME Group</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89"/>
              </a:rPr>
              <a:t>5.2.2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8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89"/>
              </a:rPr>
              <a:t>Assimilation of the E-GVAP ZTD data into the WRF model</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0"/>
              </a:rPr>
              <a:t>5.2.3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0"/>
              </a:rPr>
              <a:t>Improvement of forecast skill of the GLAMEPS Model</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1"/>
              </a:rPr>
              <a:t>5.2.4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1"/>
              </a:rPr>
              <a:t>Slant Total Delay Assimilation in COSMO-DE: First Results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2"/>
              </a:rPr>
              <a:t>5.2.5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2"/>
              </a:rPr>
              <a:t>Data assimilation experiments with GNSS ZTD in AROME 3DVAR</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3"/>
              </a:rPr>
              <a:t>5.3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3"/>
              </a:rPr>
              <a:t>Tomography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4"/>
              </a:rPr>
              <a:t>5.3.1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4"/>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4"/>
              </a:rPr>
              <a:t>Nowcasting using tomography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5"/>
              </a:rPr>
              <a:t>5.3.2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5"/>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5"/>
              </a:rPr>
              <a:t>Requirements for assimilation of tomography results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6"/>
              </a:rPr>
              <a:t>5.3.3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6"/>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6"/>
              </a:rPr>
              <a:t>Assimilation of relative humidity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7"/>
              </a:rPr>
              <a:t>5.3.4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7"/>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7"/>
              </a:rPr>
              <a:t>Assimilation of temperature and specific humidity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8"/>
              </a:rPr>
              <a:t>5.3.5</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8"/>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8"/>
              </a:rPr>
              <a:t>Assimilation of Wet Refractivity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99"/>
              </a:rPr>
              <a:t>5.3.6</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99"/>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99"/>
              </a:rPr>
              <a:t>Conclusions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00"/>
              </a:rPr>
              <a:t>5.4</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0"/>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00"/>
              </a:rPr>
              <a:t>Standardisation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101"/>
              </a:rPr>
              <a:t>5.4.1</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1"/>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01"/>
              </a:rPr>
              <a:t>Introduction</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102"/>
              </a:rPr>
              <a:t>5.4.2</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2"/>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02"/>
              </a:rPr>
              <a:t>Body</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r>
              <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cs typeface="Calibri" panose="020F0502020204030204" pitchFamily="34" charset="0"/>
                <a:hlinkClick r:id="rId103"/>
              </a:rPr>
              <a:t>5.4.3</a:t>
            </a:r>
            <a:r>
              <a:rPr kumimoji="0" lang="cs-CZ" altLang="en-US" sz="400" b="0" i="0" u="none" strike="noStrike" cap="none" normalizeH="0" baseline="0" dirty="0" smtClean="0">
                <a:ln>
                  <a:noFill/>
                </a:ln>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3"/>
              </a:rPr>
              <a:t>	</a:t>
            </a:r>
            <a:r>
              <a:rPr kumimoji="0" lang="cs-CZ" altLang="en-US" sz="400" b="0" i="0" u="none" strike="noStrike" cap="none" normalizeH="0" baseline="0" dirty="0" smtClean="0">
                <a:ln>
                  <a:noFill/>
                </a:ln>
                <a:solidFill>
                  <a:schemeClr val="tx1">
                    <a:lumMod val="65000"/>
                    <a:lumOff val="35000"/>
                  </a:schemeClr>
                </a:solidFill>
                <a:effectLst/>
                <a:latin typeface="Times" panose="02020603050405020304" pitchFamily="18" charset="0"/>
                <a:ea typeface="Times New Roman" panose="02020603050405020304" pitchFamily="18" charset="0"/>
                <a:hlinkClick r:id="rId103"/>
              </a:rPr>
              <a:t>Conclusions</a:t>
            </a:r>
            <a:endParaRPr kumimoji="0" lang="cs-CZ" altLang="en-US" sz="400" b="0" i="0" u="none" strike="noStrike" cap="none" normalizeH="0" baseline="0" dirty="0" smtClean="0">
              <a:ln>
                <a:noFill/>
              </a:ln>
              <a:solidFill>
                <a:schemeClr val="tx1">
                  <a:lumMod val="65000"/>
                  <a:lumOff val="35000"/>
                </a:schemeClr>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05288" algn="r"/>
              </a:tabLst>
            </a:pPr>
            <a:endParaRPr kumimoji="0" lang="cs-CZ"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090771" y="29271"/>
            <a:ext cx="4953000" cy="6678751"/>
          </a:xfrm>
          <a:prstGeom prst="rect">
            <a:avLst/>
          </a:prstGeom>
        </p:spPr>
        <p:txBody>
          <a:bodyPr>
            <a:spAutoFit/>
          </a:bodyPr>
          <a:lstStyle/>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04"/>
              </a:rPr>
              <a:t>5.4.4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4"/>
              </a:rPr>
              <a:t>References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05"/>
              </a:rPr>
              <a:t>5.4.5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5"/>
              </a:rPr>
              <a:t>Acknowledgments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6"/>
              </a:rPr>
              <a:t>5.5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6"/>
              </a:rPr>
              <a:t>Benchmark and Case Study Databases at U.K. Met Office</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7"/>
              </a:rPr>
              <a:t>5.6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7"/>
              </a:rPr>
              <a:t>ZTD to IWV Conversion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08"/>
              </a:rPr>
              <a:t>5.6.1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8"/>
              </a:rPr>
              <a:t>Introduction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09"/>
              </a:rPr>
              <a:t>5.6.2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0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09"/>
              </a:rPr>
              <a:t>Body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0"/>
              </a:rPr>
              <a:t>5.6.3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0"/>
              </a:rPr>
              <a:t>Conclusions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1"/>
              </a:rPr>
              <a:t>5.6.4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1"/>
              </a:rPr>
              <a:t>References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2"/>
              </a:rPr>
              <a:t>5.6.5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2"/>
              </a:rPr>
              <a:t>Acknowledgments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3"/>
              </a:rPr>
              <a:t>5.7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3"/>
              </a:rPr>
              <a:t>Exchange Format and User Requirements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4"/>
              </a:rPr>
              <a:t>5.7.1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4"/>
              </a:rPr>
              <a:t>Introduction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5"/>
              </a:rPr>
              <a:t>5.7.2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5"/>
              </a:rPr>
              <a:t>Body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6"/>
              </a:rPr>
              <a:t>5.7.3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6"/>
              </a:rPr>
              <a:t>Conclusions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7"/>
              </a:rPr>
              <a:t>5.7.4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7"/>
              </a:rPr>
              <a:t>References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18"/>
              </a:rPr>
              <a:t>5.7.5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8"/>
              </a:rPr>
              <a:t>Acknowledgments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9"/>
              </a:rPr>
              <a:t>5.8</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1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19"/>
              </a:rPr>
              <a:t>References for Working Group 2</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0"/>
              </a:rPr>
              <a:t>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0"/>
              </a:rPr>
              <a:t>Working Group 3</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1"/>
              </a:rPr>
              <a:t>6.1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1"/>
              </a:rPr>
              <a:t>Introduction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2"/>
              </a:rPr>
              <a:t>6.2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2"/>
              </a:rPr>
              <a:t>Available reprocessed ZTD and IWV datasets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23"/>
              </a:rPr>
              <a:t>6.2.1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3"/>
              </a:rPr>
              <a:t>Inventory of available reprocessed ZTD datasets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24"/>
              </a:rPr>
              <a:t>6.2.2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4"/>
              </a:rPr>
              <a:t>IGS repro1 as first reference GNSS IWV dataset</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25"/>
              </a:rPr>
              <a:t>6.2.3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5"/>
              </a:rPr>
              <a:t>EPN repro2 GNSS reprocessing campaign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26"/>
              </a:rPr>
              <a:t>6.2.4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6"/>
              </a:rPr>
              <a:t>VLBI reprocessing campaign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27"/>
              </a:rPr>
              <a:t>6.2.5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7"/>
              </a:rPr>
              <a:t>DORIS reprocessing campaign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8"/>
              </a:rPr>
              <a:t>6.3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8"/>
              </a:rPr>
              <a:t>Sensitivity studies on GNSS processing options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29"/>
              </a:rPr>
              <a:t>6.3.1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2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29"/>
              </a:rPr>
              <a:t>An overview of the GNSS data processing strategies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0"/>
              </a:rPr>
              <a:t>6.3.2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0"/>
              </a:rPr>
              <a:t>Software Agreement</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1"/>
              </a:rPr>
              <a:t>6.3.3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1"/>
              </a:rPr>
              <a:t>PPP vs. DD processing modes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2"/>
              </a:rPr>
              <a:t>6.3.4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2"/>
              </a:rPr>
              <a:t>Baseline strategy in DD processing</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3"/>
              </a:rPr>
              <a:t>6.3.5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3"/>
              </a:rPr>
              <a:t>Mapping Functions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4"/>
              </a:rPr>
              <a:t>6.3.6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4"/>
              </a:rPr>
              <a:t>Trends in the IWV estimated from ground-based GPS data: sensitivity to the elevation cutoff angle</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5"/>
              </a:rPr>
              <a:t>6.3.7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5"/>
              </a:rPr>
              <a:t>Improving stochastic tropospheric model for better estimates during extreme weather events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6"/>
              </a:rPr>
              <a:t>6.3.8</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6"/>
              </a:rPr>
              <a:t>Multi-GNSS data processing</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7"/>
              </a:rPr>
              <a:t>6.3.9</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7"/>
              </a:rPr>
              <a:t>Impact of IGS type mean and EPN individual antenna calibration models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8"/>
              </a:rPr>
              <a:t>6.3.10</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8"/>
              </a:rPr>
              <a:t>Impact of non-tidal atmospheric loading models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39"/>
              </a:rPr>
              <a:t>6.3.11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3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39"/>
              </a:rPr>
              <a:t>Using estimated horizontal gradients as tool for assessment of GNSS data quality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0"/>
              </a:rPr>
              <a:t>6.3.12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0"/>
              </a:rPr>
              <a:t>Conclusions and recommendations on processing options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1"/>
              </a:rPr>
              <a:t>6.4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1"/>
              </a:rPr>
              <a:t>Standardisation of ZTD screening and IWV conversion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2"/>
              </a:rPr>
              <a:t>6.4.1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2"/>
              </a:rPr>
              <a:t>ZTD screening</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3"/>
              </a:rPr>
              <a:t>6.4.2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3"/>
              </a:rPr>
              <a:t>ZTD to IWV conversion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4"/>
              </a:rPr>
              <a:t>6.4.3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4"/>
              </a:rPr>
              <a:t>The uncertainty of the atmospheric integrated water vapour estimated from GNSS observations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5"/>
              </a:rPr>
              <a:t>6.5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5"/>
              </a:rPr>
              <a:t>ZTD/IWV Homogenisation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6"/>
              </a:rPr>
              <a:t>6.5.1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6"/>
              </a:rPr>
              <a:t>Introduction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7"/>
              </a:rPr>
              <a:t>6.5.2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7"/>
              </a:rPr>
              <a:t>Methodology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8"/>
              </a:rPr>
              <a:t>6.5.3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8"/>
              </a:rPr>
              <a:t>Assessment of the homogeneity of ERA-interim</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49"/>
              </a:rPr>
              <a:t>6.5.4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4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49"/>
              </a:rPr>
              <a:t>Synthetic dataset generation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0"/>
              </a:rPr>
              <a:t>6.5.5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0"/>
              </a:rPr>
              <a:t>Involved homogenization algorithms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1"/>
              </a:rPr>
              <a:t>6.5.6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1"/>
              </a:rPr>
              <a:t>Assessment of the performance of the tools on the synthetic datasets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2"/>
              </a:rPr>
              <a:t>6.5.7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2"/>
              </a:rPr>
              <a:t>Conclusions and Outlook</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3"/>
              </a:rPr>
              <a:t>6.6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3"/>
              </a:rPr>
              <a:t>IWV intercomparisons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4"/>
              </a:rPr>
              <a:t>6.6.1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4"/>
              </a:rPr>
              <a:t>A literature overview</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5"/>
              </a:rPr>
              <a:t>6.6.2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5"/>
              </a:rPr>
              <a:t>A comparison of Precipitable Water Vapour Products over the Iberian Peninsula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6"/>
              </a:rPr>
              <a:t>6.6.3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6"/>
              </a:rPr>
              <a:t>Comparing precipitable water from remote sensing and space geodetic techniques with numerical weather models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7"/>
              </a:rPr>
              <a:t>6.6.4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7"/>
              </a:rPr>
              <a:t>Inter-comparison analysis of tropospheric parameters derived from GPS and RAOB data observed in Sodankylä, Finland</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8"/>
              </a:rPr>
              <a:t>6.7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8"/>
              </a:rPr>
              <a:t>IWV trends &amp; variability from GNSS data and atmospheric models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59"/>
              </a:rPr>
              <a:t>6.7.1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5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59"/>
              </a:rPr>
              <a:t>Analysis of IWV trends and variability from GNSS and reanalyses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0"/>
              </a:rPr>
              <a:t>6.7.2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0"/>
              </a:rPr>
              <a:t>Analysis of IWV trends and variability from GNSS and satellite data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1"/>
              </a:rPr>
              <a:t>6.7.3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1"/>
              </a:rPr>
              <a:t>Evaluation of IWV diurnal variation in regional climate models using GPS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2"/>
              </a:rPr>
              <a:t>6.7.4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2"/>
              </a:rPr>
              <a:t>Validation of the regional climate model ALARO-SURFEX by EPN Repro2</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3"/>
              </a:rPr>
              <a:t>6.7.5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3"/>
              </a:rPr>
              <a:t>Evaluation of IWV trends and variability in a global climate model</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4"/>
              </a:rPr>
              <a:t>6.7.6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4"/>
              </a:rPr>
              <a:t>Anomalies of hydrological cycle components during the 2007 heat wave in Bulgaria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5"/>
              </a:rPr>
              <a:t>6.8</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5"/>
              </a:rPr>
              <a:t>Database, formats and dissemination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6"/>
              </a:rPr>
              <a:t>6.8.1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6"/>
              </a:rPr>
              <a:t>GOP-TropDB – comparison tropospheric database</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67"/>
              </a:rPr>
              <a:t>6.8.2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7"/>
              </a:rPr>
              <a:t>Tropo SINEX format</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8"/>
              </a:rPr>
              <a:t>6.9</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8"/>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8"/>
              </a:rPr>
              <a:t>References for Working Group 3</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9"/>
              </a:rPr>
              <a:t>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6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69"/>
              </a:rPr>
              <a:t>National Status Reports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0"/>
              </a:rPr>
              <a:t>7.1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0"/>
              </a:rPr>
              <a:t>COST Countries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1"/>
              </a:rPr>
              <a:t>7.1.1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1"/>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1"/>
              </a:rPr>
              <a:t>Austria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2"/>
              </a:rPr>
              <a:t>7.1.2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2"/>
              </a:rPr>
              <a:t>	</a:t>
            </a:r>
            <a:r>
              <a:rPr lang="it-IT"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2"/>
              </a:rPr>
              <a:t>Belgium</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3"/>
              </a:rPr>
              <a:t>7.1.3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3"/>
              </a:rPr>
              <a:t>Bulgaria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4"/>
              </a:rPr>
              <a:t>7.1.4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4"/>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4"/>
              </a:rPr>
              <a:t>Cyprus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5"/>
              </a:rPr>
              <a:t>7.1.5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5"/>
              </a:rPr>
              <a:t>	</a:t>
            </a: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5"/>
              </a:rPr>
              <a:t>Czech Republic</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6"/>
              </a:rPr>
              <a:t>7.1.6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6"/>
              </a:rPr>
              <a:t>	</a:t>
            </a:r>
            <a:r>
              <a:rPr lang="da-DK"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6"/>
              </a:rPr>
              <a:t>Denmark</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7"/>
              </a:rPr>
              <a:t>7.1.7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7"/>
              </a:rPr>
              <a:t>	</a:t>
            </a:r>
            <a:r>
              <a:rPr lang="es-ES_tradnl"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7"/>
              </a:rPr>
              <a:t>Estonia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8"/>
              </a:rPr>
              <a:t>7.1.8</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8"/>
              </a:rPr>
              <a:t>	</a:t>
            </a:r>
            <a:r>
              <a:rPr lang="nl-NL"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8"/>
              </a:rPr>
              <a:t>Finland</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79"/>
              </a:rPr>
              <a:t>7.1.9</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7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79"/>
              </a:rPr>
              <a:t>F</a:t>
            </a:r>
            <a:r>
              <a:rPr lang="en-US" altLang="en-US" sz="400" b="0" dirty="0" err="1">
                <a:solidFill>
                  <a:schemeClr val="tx1">
                    <a:lumMod val="65000"/>
                    <a:lumOff val="35000"/>
                  </a:schemeClr>
                </a:solidFill>
                <a:effectLst/>
                <a:latin typeface="Times" panose="02020603050405020304" pitchFamily="18" charset="0"/>
                <a:ea typeface="Times New Roman" panose="02020603050405020304" pitchFamily="18" charset="0"/>
                <a:hlinkClick r:id="rId179"/>
              </a:rPr>
              <a:t>rance</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0"/>
              </a:rPr>
              <a:t>7.1.10</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0"/>
              </a:rPr>
              <a:t>	</a:t>
            </a: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0"/>
              </a:rPr>
              <a:t>Germany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1"/>
              </a:rPr>
              <a:t>7.1.11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1"/>
              </a:rPr>
              <a:t>	</a:t>
            </a:r>
            <a:r>
              <a:rPr lang="sv-SE"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1"/>
              </a:rPr>
              <a:t>Hungary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2"/>
              </a:rPr>
              <a:t>7.1.12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2"/>
              </a:rPr>
              <a:t>Iceland</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3"/>
              </a:rPr>
              <a:t>7.1.13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3"/>
              </a:rPr>
              <a:t>Israel</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4"/>
              </a:rPr>
              <a:t>7.1.14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4"/>
              </a:rPr>
              <a:t>	</a:t>
            </a:r>
            <a:r>
              <a:rPr lang="it-IT"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4"/>
              </a:rPr>
              <a:t>Italy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5"/>
              </a:rPr>
              <a:t>7.1.15</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5"/>
              </a:rPr>
              <a:t>	</a:t>
            </a: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5"/>
              </a:rPr>
              <a:t>Lithuania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6"/>
              </a:rPr>
              <a:t>7.1.16</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6"/>
              </a:rPr>
              <a:t>	</a:t>
            </a:r>
            <a:r>
              <a:rPr lang="fr-FR" altLang="en-US" sz="400" b="0" dirty="0" err="1">
                <a:solidFill>
                  <a:schemeClr val="tx1">
                    <a:lumMod val="65000"/>
                    <a:lumOff val="35000"/>
                  </a:schemeClr>
                </a:solidFill>
                <a:effectLst/>
                <a:latin typeface="Times" panose="02020603050405020304" pitchFamily="18" charset="0"/>
                <a:ea typeface="Times New Roman" panose="02020603050405020304" pitchFamily="18" charset="0"/>
                <a:hlinkClick r:id="rId186"/>
              </a:rPr>
              <a:t>Luxembourgh</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7"/>
              </a:rPr>
              <a:t>7.1.17</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7"/>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7"/>
              </a:rPr>
              <a:t>Poland</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8"/>
              </a:rPr>
              <a:t>7.1.18</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8"/>
              </a:rPr>
              <a:t>	</a:t>
            </a:r>
            <a:r>
              <a:rPr lang="pt-PT"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8"/>
              </a:rPr>
              <a:t>Portugal</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89"/>
              </a:rPr>
              <a:t>7.1.19</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89"/>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89"/>
              </a:rPr>
              <a:t>Slovakia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0"/>
              </a:rPr>
              <a:t>7.1.20</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0"/>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0"/>
              </a:rPr>
              <a:t>Spain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1"/>
              </a:rPr>
              <a:t>7.1.21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1"/>
              </a:rPr>
              <a:t>	</a:t>
            </a: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1"/>
              </a:rPr>
              <a:t>Sweden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2"/>
              </a:rPr>
              <a:t>7.1.22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2"/>
              </a:rPr>
              <a:t>Switzerland</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3"/>
              </a:rPr>
              <a:t>7.1.23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3"/>
              </a:rPr>
              <a:t>Turkey</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4"/>
              </a:rPr>
              <a:t>7.1.24</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4"/>
              </a:rPr>
              <a:t>	</a:t>
            </a: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4"/>
              </a:rPr>
              <a:t>United Kingdom</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5"/>
              </a:rPr>
              <a:t>7.2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5"/>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5"/>
              </a:rPr>
              <a:t>COST International Partner Countries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6"/>
              </a:rPr>
              <a:t>7.2.1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6"/>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6"/>
              </a:rPr>
              <a:t>Hong Kong</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7"/>
              </a:rPr>
              <a:t>7.2.2</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7"/>
              </a:rPr>
              <a:t>	</a:t>
            </a:r>
            <a:r>
              <a:rPr lang="it-IT"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7"/>
              </a:rPr>
              <a:t>Australia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ea typeface="Times New Roman" panose="02020603050405020304" pitchFamily="18" charset="0"/>
                <a:cs typeface="Calibri" panose="020F0502020204030204" pitchFamily="34" charset="0"/>
                <a:hlinkClick r:id="rId198"/>
              </a:rPr>
              <a:t>7.2.3</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8"/>
              </a:rPr>
              <a:t>	</a:t>
            </a:r>
            <a:r>
              <a:rPr lang="pt-PT"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8"/>
              </a:rPr>
              <a:t>Canada</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9"/>
              </a:rPr>
              <a:t>8</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199"/>
              </a:rPr>
              <a:t>	</a:t>
            </a: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199"/>
              </a:rPr>
              <a:t>STSM Reports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en-US" altLang="en-US" sz="400" b="0" dirty="0">
                <a:solidFill>
                  <a:schemeClr val="tx1">
                    <a:lumMod val="65000"/>
                    <a:lumOff val="35000"/>
                  </a:schemeClr>
                </a:solidFill>
                <a:effectLst/>
                <a:ea typeface="Times New Roman" panose="02020603050405020304" pitchFamily="18" charset="0"/>
                <a:hlinkClick r:id="rId200"/>
              </a:rPr>
              <a:t>8.1</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00"/>
              </a:rPr>
              <a:t>	</a:t>
            </a:r>
            <a:r>
              <a:rPr lang="cs-CZ" altLang="en-US" sz="400" b="0" dirty="0">
                <a:solidFill>
                  <a:schemeClr val="tx1">
                    <a:lumMod val="65000"/>
                    <a:lumOff val="35000"/>
                  </a:schemeClr>
                </a:solidFill>
                <a:effectLst/>
                <a:ea typeface="Times New Roman" panose="02020603050405020304" pitchFamily="18" charset="0"/>
                <a:hlinkClick r:id="rId200"/>
              </a:rPr>
              <a:t>References Chapters 7 and 8</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da-DK"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1"/>
              </a:rPr>
              <a:t>9</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01"/>
              </a:rPr>
              <a:t>	</a:t>
            </a:r>
            <a:r>
              <a:rPr lang="da-DK"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1"/>
              </a:rPr>
              <a:t>Appendix</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2"/>
              </a:rPr>
              <a:t>A.</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02"/>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2"/>
              </a:rPr>
              <a:t>List of meetings and workshops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3"/>
              </a:rPr>
              <a:t>B.</a:t>
            </a:r>
            <a:r>
              <a:rPr lang="cs-CZ" altLang="en-US" sz="4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03"/>
              </a:rPr>
              <a:t>	</a:t>
            </a: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3"/>
              </a:rPr>
              <a:t>Members of Management Committee and Working Groups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4"/>
              </a:rPr>
              <a:t>B1 Members of the Management Committee</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5"/>
              </a:rPr>
              <a:t>B2 Members of the Working Group 1</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6"/>
              </a:rPr>
              <a:t>B3 Members of Working Group 2</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en-US"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7"/>
              </a:rPr>
              <a:t>B4 Members of Working Group 3</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8"/>
              </a:rPr>
              <a:t>B5 Contributors to GNSS4SWEC Final report - by affiliation</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cs-CZ"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09"/>
              </a:rPr>
              <a:t>C. List of publications</a:t>
            </a:r>
            <a:endParaRPr lang="cs-CZ" altLang="en-US" sz="400" b="0" dirty="0">
              <a:solidFill>
                <a:schemeClr val="tx1">
                  <a:lumMod val="65000"/>
                  <a:lumOff val="35000"/>
                </a:schemeClr>
              </a:solidFill>
              <a:effectLst/>
              <a:ea typeface="Times New Roman" panose="02020603050405020304" pitchFamily="18" charset="0"/>
            </a:endParaRPr>
          </a:p>
          <a:p>
            <a:pPr lvl="0" algn="l" eaLnBrk="0" hangingPunct="0">
              <a:tabLst>
                <a:tab pos="4205288" algn="r"/>
              </a:tabLst>
            </a:pPr>
            <a:r>
              <a:rPr lang="fr-FR"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10"/>
              </a:rPr>
              <a:t>D</a:t>
            </a:r>
            <a:r>
              <a:rPr lang="fr-FR" altLang="en-US" sz="400" b="0" dirty="0">
                <a:solidFill>
                  <a:schemeClr val="tx1">
                    <a:lumMod val="65000"/>
                    <a:lumOff val="35000"/>
                  </a:schemeClr>
                </a:solidFill>
                <a:effectLst/>
                <a:ea typeface="Times New Roman" panose="02020603050405020304" pitchFamily="18" charset="0"/>
                <a:hlinkClick r:id="rId210"/>
              </a:rPr>
              <a:t>. </a:t>
            </a:r>
            <a:r>
              <a:rPr lang="fr-FR" altLang="en-US" sz="400" b="0" dirty="0">
                <a:solidFill>
                  <a:schemeClr val="tx1">
                    <a:lumMod val="65000"/>
                    <a:lumOff val="35000"/>
                  </a:schemeClr>
                </a:solidFill>
                <a:effectLst/>
                <a:latin typeface="Times" panose="02020603050405020304" pitchFamily="18" charset="0"/>
                <a:ea typeface="Times New Roman" panose="02020603050405020304" pitchFamily="18" charset="0"/>
                <a:hlinkClick r:id="rId210"/>
              </a:rPr>
              <a:t>SINEX-TRO V2.00 format description</a:t>
            </a:r>
            <a:endParaRPr lang="cs-CZ" altLang="en-US" sz="400" b="0" dirty="0">
              <a:solidFill>
                <a:schemeClr val="tx1">
                  <a:lumMod val="65000"/>
                  <a:lumOff val="35000"/>
                </a:schemeClr>
              </a:solidFill>
              <a:effectLst/>
              <a:ea typeface="Times New Roman" panose="02020603050405020304" pitchFamily="18" charset="0"/>
            </a:endParaRPr>
          </a:p>
        </p:txBody>
      </p:sp>
    </p:spTree>
    <p:extLst>
      <p:ext uri="{BB962C8B-B14F-4D97-AF65-F5344CB8AC3E}">
        <p14:creationId xmlns:p14="http://schemas.microsoft.com/office/powerpoint/2010/main" val="17836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0" y="288000"/>
            <a:ext cx="7293440" cy="849586"/>
          </a:xfrm>
        </p:spPr>
        <p:txBody>
          <a:bodyPr/>
          <a:lstStyle/>
          <a:p>
            <a:r>
              <a:rPr lang="en-GB" dirty="0" smtClean="0"/>
              <a:t>WG1: Advanced GNSS Processing Techniques</a:t>
            </a:r>
            <a:endParaRPr lang="en-GB" dirty="0"/>
          </a:p>
        </p:txBody>
      </p:sp>
      <p:cxnSp>
        <p:nvCxnSpPr>
          <p:cNvPr id="5" name="intervalshape"/>
          <p:cNvCxnSpPr/>
          <p:nvPr/>
        </p:nvCxnSpPr>
        <p:spPr>
          <a:xfrm flipV="1">
            <a:off x="8254157" y="1840826"/>
            <a:ext cx="0" cy="33702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6" name="intervalshape"/>
          <p:cNvCxnSpPr/>
          <p:nvPr/>
        </p:nvCxnSpPr>
        <p:spPr>
          <a:xfrm flipV="1">
            <a:off x="1640632" y="1840826"/>
            <a:ext cx="0" cy="33702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7" name="intervalshape"/>
          <p:cNvCxnSpPr/>
          <p:nvPr/>
        </p:nvCxnSpPr>
        <p:spPr>
          <a:xfrm flipV="1">
            <a:off x="8254157" y="2285326"/>
            <a:ext cx="0" cy="2925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8" name="intervalshape"/>
          <p:cNvCxnSpPr/>
          <p:nvPr/>
        </p:nvCxnSpPr>
        <p:spPr>
          <a:xfrm flipV="1">
            <a:off x="1640632" y="2285326"/>
            <a:ext cx="0" cy="2925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9" name="intervalshape"/>
          <p:cNvCxnSpPr/>
          <p:nvPr/>
        </p:nvCxnSpPr>
        <p:spPr>
          <a:xfrm flipV="1">
            <a:off x="8254157" y="2729826"/>
            <a:ext cx="0" cy="24812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0" name="intervalshape"/>
          <p:cNvCxnSpPr/>
          <p:nvPr/>
        </p:nvCxnSpPr>
        <p:spPr>
          <a:xfrm flipV="1">
            <a:off x="3328145" y="2729826"/>
            <a:ext cx="0" cy="24812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1" name="intervalshape"/>
          <p:cNvCxnSpPr/>
          <p:nvPr/>
        </p:nvCxnSpPr>
        <p:spPr>
          <a:xfrm flipV="1">
            <a:off x="8254157" y="3174326"/>
            <a:ext cx="0" cy="2036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2" name="intervalshape"/>
          <p:cNvCxnSpPr/>
          <p:nvPr/>
        </p:nvCxnSpPr>
        <p:spPr>
          <a:xfrm flipV="1">
            <a:off x="3328145" y="3174326"/>
            <a:ext cx="0" cy="2036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3" name="intervalshape"/>
          <p:cNvCxnSpPr/>
          <p:nvPr/>
        </p:nvCxnSpPr>
        <p:spPr>
          <a:xfrm flipV="1">
            <a:off x="8254157" y="3618826"/>
            <a:ext cx="0" cy="15922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4" name="intervalshape"/>
          <p:cNvCxnSpPr/>
          <p:nvPr/>
        </p:nvCxnSpPr>
        <p:spPr>
          <a:xfrm flipV="1">
            <a:off x="6704757" y="3618826"/>
            <a:ext cx="0" cy="15922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milestoneshape"/>
          <p:cNvSpPr/>
          <p:nvPr/>
        </p:nvSpPr>
        <p:spPr>
          <a:xfrm rot="16200000">
            <a:off x="1640632" y="4512588"/>
            <a:ext cx="190500" cy="190500"/>
          </a:xfrm>
          <a:prstGeom prst="flowChartMerge">
            <a:avLst/>
          </a:prstGeom>
          <a:solidFill>
            <a:srgbClr val="FF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6" name="milestoneshape"/>
          <p:cNvCxnSpPr/>
          <p:nvPr/>
        </p:nvCxnSpPr>
        <p:spPr>
          <a:xfrm>
            <a:off x="1640632" y="4512588"/>
            <a:ext cx="0" cy="6985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17" name="milestoneshape"/>
          <p:cNvSpPr/>
          <p:nvPr/>
        </p:nvSpPr>
        <p:spPr>
          <a:xfrm rot="16200000">
            <a:off x="2730908" y="3945334"/>
            <a:ext cx="190500"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8" name="milestoneshape"/>
          <p:cNvCxnSpPr/>
          <p:nvPr/>
        </p:nvCxnSpPr>
        <p:spPr>
          <a:xfrm>
            <a:off x="2731245" y="3945851"/>
            <a:ext cx="0" cy="1249362"/>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19" name="milestoneshape"/>
          <p:cNvSpPr/>
          <p:nvPr/>
        </p:nvSpPr>
        <p:spPr>
          <a:xfrm rot="16200000">
            <a:off x="3883516" y="4586248"/>
            <a:ext cx="190500"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0" name="milestoneshape"/>
          <p:cNvCxnSpPr/>
          <p:nvPr/>
        </p:nvCxnSpPr>
        <p:spPr>
          <a:xfrm>
            <a:off x="3883770" y="4585613"/>
            <a:ext cx="0" cy="625475"/>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1" name="milestoneshape"/>
          <p:cNvSpPr/>
          <p:nvPr/>
        </p:nvSpPr>
        <p:spPr>
          <a:xfrm rot="16200000">
            <a:off x="6140274" y="4464328"/>
            <a:ext cx="190500"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2" name="milestoneshape"/>
          <p:cNvCxnSpPr/>
          <p:nvPr/>
        </p:nvCxnSpPr>
        <p:spPr>
          <a:xfrm>
            <a:off x="6139607" y="4464963"/>
            <a:ext cx="0" cy="746125"/>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3" name="milestoneshape"/>
          <p:cNvSpPr/>
          <p:nvPr/>
        </p:nvSpPr>
        <p:spPr>
          <a:xfrm rot="16200000">
            <a:off x="8253673" y="4703088"/>
            <a:ext cx="190500" cy="190500"/>
          </a:xfrm>
          <a:prstGeom prst="flowChartMerge">
            <a:avLst/>
          </a:prstGeom>
          <a:solidFill>
            <a:srgbClr val="FF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4" name="milestoneshape"/>
          <p:cNvCxnSpPr/>
          <p:nvPr/>
        </p:nvCxnSpPr>
        <p:spPr>
          <a:xfrm>
            <a:off x="8254157" y="4703088"/>
            <a:ext cx="0" cy="5080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5" name="pgshape"/>
          <p:cNvSpPr/>
          <p:nvPr/>
        </p:nvSpPr>
        <p:spPr>
          <a:xfrm>
            <a:off x="1640632" y="5211088"/>
            <a:ext cx="6756400" cy="508000"/>
          </a:xfrm>
          <a:prstGeom prst="rect">
            <a:avLst/>
          </a:prstGeom>
          <a:gradFill flip="none" rotWithShape="1">
            <a:gsLst>
              <a:gs pos="0">
                <a:srgbClr val="B2B2B2"/>
              </a:gs>
              <a:gs pos="50000">
                <a:srgbClr val="F2F2F2"/>
              </a:gs>
              <a:gs pos="100000">
                <a:srgbClr val="737373"/>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effectLst/>
            </a:endParaRPr>
          </a:p>
        </p:txBody>
      </p:sp>
      <p:sp>
        <p:nvSpPr>
          <p:cNvPr id="26" name="pgshape"/>
          <p:cNvSpPr txBox="1">
            <a:spLocks noChangeArrowheads="1"/>
          </p:cNvSpPr>
          <p:nvPr>
            <p:custDataLst>
              <p:tags r:id="rId1"/>
            </p:custDataLst>
          </p:nvPr>
        </p:nvSpPr>
        <p:spPr bwMode="auto">
          <a:xfrm>
            <a:off x="1640632" y="5211088"/>
            <a:ext cx="1689100" cy="508000"/>
          </a:xfrm>
          <a:prstGeom prst="rect">
            <a:avLst/>
          </a:prstGeom>
          <a:noFill/>
          <a:ln w="9525">
            <a:noFill/>
            <a:miter lim="800000"/>
            <a:headEnd/>
            <a:tailEnd/>
          </a:ln>
        </p:spPr>
        <p:txBody>
          <a:bodyPr anchor="ctr" anchorCtr="1"/>
          <a:lstStyle/>
          <a:p>
            <a:pPr>
              <a:defRPr/>
            </a:pPr>
            <a:r>
              <a:rPr lang="en-GB" sz="1300">
                <a:solidFill>
                  <a:srgbClr val="000000"/>
                </a:solidFill>
                <a:latin typeface="+mn-lt"/>
              </a:rPr>
              <a:t>YEAR 1</a:t>
            </a:r>
          </a:p>
        </p:txBody>
      </p:sp>
      <p:sp>
        <p:nvSpPr>
          <p:cNvPr id="27" name="pgshape"/>
          <p:cNvSpPr txBox="1">
            <a:spLocks noChangeArrowheads="1"/>
          </p:cNvSpPr>
          <p:nvPr>
            <p:custDataLst>
              <p:tags r:id="rId2"/>
            </p:custDataLst>
          </p:nvPr>
        </p:nvSpPr>
        <p:spPr bwMode="auto">
          <a:xfrm>
            <a:off x="3329732" y="5211088"/>
            <a:ext cx="1689100" cy="508000"/>
          </a:xfrm>
          <a:prstGeom prst="rect">
            <a:avLst/>
          </a:prstGeom>
          <a:noFill/>
          <a:ln w="9525">
            <a:noFill/>
            <a:miter lim="800000"/>
            <a:headEnd/>
            <a:tailEnd/>
          </a:ln>
        </p:spPr>
        <p:txBody>
          <a:bodyPr anchor="ctr" anchorCtr="1"/>
          <a:lstStyle/>
          <a:p>
            <a:pPr>
              <a:defRPr/>
            </a:pPr>
            <a:r>
              <a:rPr lang="en-GB" sz="1300">
                <a:solidFill>
                  <a:srgbClr val="000000"/>
                </a:solidFill>
                <a:latin typeface="+mn-lt"/>
              </a:rPr>
              <a:t>YEAR 2</a:t>
            </a:r>
          </a:p>
        </p:txBody>
      </p:sp>
      <p:sp>
        <p:nvSpPr>
          <p:cNvPr id="28" name="pgshape"/>
          <p:cNvSpPr txBox="1">
            <a:spLocks noChangeArrowheads="1"/>
          </p:cNvSpPr>
          <p:nvPr>
            <p:custDataLst>
              <p:tags r:id="rId3"/>
            </p:custDataLst>
          </p:nvPr>
        </p:nvSpPr>
        <p:spPr bwMode="auto">
          <a:xfrm>
            <a:off x="5018832" y="5211088"/>
            <a:ext cx="1689100" cy="508000"/>
          </a:xfrm>
          <a:prstGeom prst="rect">
            <a:avLst/>
          </a:prstGeom>
          <a:noFill/>
          <a:ln w="9525">
            <a:noFill/>
            <a:miter lim="800000"/>
            <a:headEnd/>
            <a:tailEnd/>
          </a:ln>
        </p:spPr>
        <p:txBody>
          <a:bodyPr anchor="ctr" anchorCtr="1"/>
          <a:lstStyle/>
          <a:p>
            <a:pPr>
              <a:defRPr/>
            </a:pPr>
            <a:r>
              <a:rPr lang="en-GB" sz="1300">
                <a:solidFill>
                  <a:srgbClr val="000000"/>
                </a:solidFill>
                <a:latin typeface="+mn-lt"/>
              </a:rPr>
              <a:t>YEAR 3</a:t>
            </a:r>
          </a:p>
        </p:txBody>
      </p:sp>
      <p:sp>
        <p:nvSpPr>
          <p:cNvPr id="29" name="pgshape"/>
          <p:cNvSpPr txBox="1">
            <a:spLocks noChangeArrowheads="1"/>
          </p:cNvSpPr>
          <p:nvPr>
            <p:custDataLst>
              <p:tags r:id="rId4"/>
            </p:custDataLst>
          </p:nvPr>
        </p:nvSpPr>
        <p:spPr bwMode="auto">
          <a:xfrm>
            <a:off x="6707932" y="5211088"/>
            <a:ext cx="1689100" cy="508000"/>
          </a:xfrm>
          <a:prstGeom prst="rect">
            <a:avLst/>
          </a:prstGeom>
          <a:noFill/>
          <a:ln w="9525">
            <a:noFill/>
            <a:miter lim="800000"/>
            <a:headEnd/>
            <a:tailEnd/>
          </a:ln>
        </p:spPr>
        <p:txBody>
          <a:bodyPr anchor="ctr" anchorCtr="1"/>
          <a:lstStyle/>
          <a:p>
            <a:pPr>
              <a:defRPr/>
            </a:pPr>
            <a:r>
              <a:rPr lang="en-GB" sz="1300" dirty="0">
                <a:solidFill>
                  <a:srgbClr val="000000"/>
                </a:solidFill>
                <a:latin typeface="+mn-lt"/>
              </a:rPr>
              <a:t>YEAR 4</a:t>
            </a:r>
          </a:p>
        </p:txBody>
      </p:sp>
      <p:sp>
        <p:nvSpPr>
          <p:cNvPr id="30" name="milestoneshape"/>
          <p:cNvSpPr txBox="1">
            <a:spLocks noChangeArrowheads="1"/>
          </p:cNvSpPr>
          <p:nvPr>
            <p:custDataLst>
              <p:tags r:id="rId5"/>
            </p:custDataLst>
          </p:nvPr>
        </p:nvSpPr>
        <p:spPr bwMode="auto">
          <a:xfrm>
            <a:off x="6266607" y="4401463"/>
            <a:ext cx="1968500" cy="260350"/>
          </a:xfrm>
          <a:prstGeom prst="rect">
            <a:avLst/>
          </a:prstGeom>
          <a:noFill/>
          <a:ln w="9525">
            <a:noFill/>
            <a:miter lim="800000"/>
            <a:headEnd/>
            <a:tailEnd/>
          </a:ln>
        </p:spPr>
        <p:txBody>
          <a:bodyPr/>
          <a:lstStyle/>
          <a:p>
            <a:pPr>
              <a:lnSpc>
                <a:spcPct val="80000"/>
              </a:lnSpc>
            </a:pPr>
            <a:r>
              <a:rPr lang="en-GB" sz="1000" b="1">
                <a:solidFill>
                  <a:schemeClr val="tx1"/>
                </a:solidFill>
                <a:effectLst/>
                <a:latin typeface="Calibri" pitchFamily="34" charset="0"/>
                <a:ea typeface="Calibri" pitchFamily="34" charset="0"/>
                <a:cs typeface="Calibri" pitchFamily="34" charset="0"/>
              </a:rPr>
              <a:t>3rd Workshop </a:t>
            </a:r>
            <a:br>
              <a:rPr lang="en-GB" sz="1000" b="1">
                <a:solidFill>
                  <a:schemeClr val="tx1"/>
                </a:solidFill>
                <a:effectLst/>
                <a:latin typeface="Calibri" pitchFamily="34" charset="0"/>
                <a:ea typeface="Calibri" pitchFamily="34" charset="0"/>
                <a:cs typeface="Calibri" pitchFamily="34" charset="0"/>
              </a:rPr>
            </a:br>
            <a:r>
              <a:rPr lang="en-GB" sz="1000" i="1">
                <a:solidFill>
                  <a:schemeClr val="tx1"/>
                </a:solidFill>
                <a:effectLst/>
                <a:latin typeface="Calibri" pitchFamily="34" charset="0"/>
                <a:ea typeface="Calibri" pitchFamily="34" charset="0"/>
                <a:cs typeface="Calibri" pitchFamily="34" charset="0"/>
              </a:rPr>
              <a:t>(Processing Techniques and New Product Assessment)</a:t>
            </a:r>
          </a:p>
        </p:txBody>
      </p:sp>
      <p:sp>
        <p:nvSpPr>
          <p:cNvPr id="31" name="milestoneshape"/>
          <p:cNvSpPr txBox="1">
            <a:spLocks noChangeArrowheads="1"/>
          </p:cNvSpPr>
          <p:nvPr>
            <p:custDataLst>
              <p:tags r:id="rId6"/>
            </p:custDataLst>
          </p:nvPr>
        </p:nvSpPr>
        <p:spPr bwMode="auto">
          <a:xfrm>
            <a:off x="4010770" y="4522113"/>
            <a:ext cx="1968500" cy="439738"/>
          </a:xfrm>
          <a:prstGeom prst="rect">
            <a:avLst/>
          </a:prstGeom>
          <a:noFill/>
          <a:ln w="9525">
            <a:noFill/>
            <a:miter lim="800000"/>
            <a:headEnd/>
            <a:tailEnd/>
          </a:ln>
        </p:spPr>
        <p:txBody>
          <a:bodyPr/>
          <a:lstStyle/>
          <a:p>
            <a:pPr>
              <a:lnSpc>
                <a:spcPct val="80000"/>
              </a:lnSpc>
            </a:pPr>
            <a:r>
              <a:rPr lang="en-GB" sz="1000" b="1">
                <a:solidFill>
                  <a:schemeClr val="tx1"/>
                </a:solidFill>
                <a:effectLst/>
                <a:latin typeface="Calibri" pitchFamily="34" charset="0"/>
                <a:ea typeface="Calibri" pitchFamily="34" charset="0"/>
                <a:cs typeface="Calibri" pitchFamily="34" charset="0"/>
              </a:rPr>
              <a:t>2nd Workshop </a:t>
            </a:r>
            <a:br>
              <a:rPr lang="en-GB" sz="1000" b="1">
                <a:solidFill>
                  <a:schemeClr val="tx1"/>
                </a:solidFill>
                <a:effectLst/>
                <a:latin typeface="Calibri" pitchFamily="34" charset="0"/>
                <a:ea typeface="Calibri" pitchFamily="34" charset="0"/>
                <a:cs typeface="Calibri" pitchFamily="34" charset="0"/>
              </a:rPr>
            </a:br>
            <a:r>
              <a:rPr lang="en-GB" sz="1000" i="1">
                <a:solidFill>
                  <a:schemeClr val="tx1"/>
                </a:solidFill>
                <a:effectLst/>
                <a:latin typeface="Calibri" pitchFamily="34" charset="0"/>
                <a:ea typeface="Calibri" pitchFamily="34" charset="0"/>
                <a:cs typeface="Calibri" pitchFamily="34" charset="0"/>
              </a:rPr>
              <a:t>(Ultra-fast/real-time Processing and Multi-GNSS Products)</a:t>
            </a:r>
          </a:p>
        </p:txBody>
      </p:sp>
      <p:sp>
        <p:nvSpPr>
          <p:cNvPr id="32" name="milestoneshape"/>
          <p:cNvSpPr txBox="1">
            <a:spLocks noChangeArrowheads="1"/>
          </p:cNvSpPr>
          <p:nvPr>
            <p:custDataLst>
              <p:tags r:id="rId7"/>
            </p:custDataLst>
          </p:nvPr>
        </p:nvSpPr>
        <p:spPr bwMode="auto">
          <a:xfrm>
            <a:off x="2858245" y="3882351"/>
            <a:ext cx="1968500" cy="246062"/>
          </a:xfrm>
          <a:prstGeom prst="rect">
            <a:avLst/>
          </a:prstGeom>
          <a:noFill/>
          <a:ln w="9525">
            <a:noFill/>
            <a:miter lim="800000"/>
            <a:headEnd/>
            <a:tailEnd/>
          </a:ln>
        </p:spPr>
        <p:txBody>
          <a:bodyPr/>
          <a:lstStyle/>
          <a:p>
            <a:pPr>
              <a:lnSpc>
                <a:spcPct val="80000"/>
              </a:lnSpc>
            </a:pPr>
            <a:r>
              <a:rPr lang="en-GB" sz="1000" b="1">
                <a:solidFill>
                  <a:schemeClr val="tx1"/>
                </a:solidFill>
                <a:effectLst/>
                <a:latin typeface="Calibri" pitchFamily="34" charset="0"/>
                <a:ea typeface="Calibri" pitchFamily="34" charset="0"/>
                <a:cs typeface="Calibri" pitchFamily="34" charset="0"/>
              </a:rPr>
              <a:t>1st Workshop </a:t>
            </a:r>
            <a:br>
              <a:rPr lang="en-GB" sz="1000" b="1">
                <a:solidFill>
                  <a:schemeClr val="tx1"/>
                </a:solidFill>
                <a:effectLst/>
                <a:latin typeface="Calibri" pitchFamily="34" charset="0"/>
                <a:ea typeface="Calibri" pitchFamily="34" charset="0"/>
                <a:cs typeface="Calibri" pitchFamily="34" charset="0"/>
              </a:rPr>
            </a:br>
            <a:r>
              <a:rPr lang="en-GB" sz="1000" i="1">
                <a:solidFill>
                  <a:schemeClr val="tx1"/>
                </a:solidFill>
                <a:effectLst/>
                <a:latin typeface="Calibri" pitchFamily="34" charset="0"/>
                <a:ea typeface="Calibri" pitchFamily="34" charset="0"/>
                <a:cs typeface="Calibri" pitchFamily="34" charset="0"/>
              </a:rPr>
              <a:t>(State-of-the-art review)</a:t>
            </a:r>
          </a:p>
        </p:txBody>
      </p:sp>
      <p:sp>
        <p:nvSpPr>
          <p:cNvPr id="33" name="milestoneshape"/>
          <p:cNvSpPr txBox="1">
            <a:spLocks noChangeArrowheads="1"/>
          </p:cNvSpPr>
          <p:nvPr>
            <p:custDataLst>
              <p:tags r:id="rId8"/>
            </p:custDataLst>
          </p:nvPr>
        </p:nvSpPr>
        <p:spPr bwMode="auto">
          <a:xfrm>
            <a:off x="1640632" y="4437112"/>
            <a:ext cx="720080" cy="258039"/>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ea typeface="Calibri" pitchFamily="34" charset="0"/>
                <a:cs typeface="Calibri" pitchFamily="34" charset="0"/>
              </a:rPr>
              <a:t>Kick-off Meeting</a:t>
            </a:r>
          </a:p>
        </p:txBody>
      </p:sp>
      <p:sp>
        <p:nvSpPr>
          <p:cNvPr id="34" name="intervalshape"/>
          <p:cNvSpPr/>
          <p:nvPr>
            <p:custDataLst>
              <p:tags r:id="rId9"/>
            </p:custDataLst>
          </p:nvPr>
        </p:nvSpPr>
        <p:spPr>
          <a:xfrm>
            <a:off x="6704464" y="3478808"/>
            <a:ext cx="1549209" cy="279400"/>
          </a:xfrm>
          <a:prstGeom prst="roundRect">
            <a:avLst/>
          </a:prstGeom>
          <a:solidFill>
            <a:srgbClr val="00B05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50" b="1" dirty="0">
                <a:effectLst>
                  <a:outerShdw blurRad="38100" dist="38100" dir="2700000" algn="tl">
                    <a:srgbClr val="000000">
                      <a:alpha val="43137"/>
                    </a:srgbClr>
                  </a:outerShdw>
                </a:effectLst>
                <a:latin typeface="Calibri" pitchFamily="34" charset="0"/>
                <a:cs typeface="Calibri" pitchFamily="34" charset="0"/>
              </a:rPr>
              <a:t>Move new products to operations</a:t>
            </a:r>
          </a:p>
        </p:txBody>
      </p:sp>
      <p:sp>
        <p:nvSpPr>
          <p:cNvPr id="35" name="intervalshape"/>
          <p:cNvSpPr/>
          <p:nvPr>
            <p:custDataLst>
              <p:tags r:id="rId10"/>
            </p:custDataLst>
          </p:nvPr>
        </p:nvSpPr>
        <p:spPr>
          <a:xfrm>
            <a:off x="3328576" y="3034308"/>
            <a:ext cx="4925097" cy="279400"/>
          </a:xfrm>
          <a:prstGeom prst="homePlate">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b="1" dirty="0">
                <a:effectLst>
                  <a:outerShdw blurRad="38100" dist="38100" dir="2700000" algn="tl">
                    <a:srgbClr val="000000">
                      <a:alpha val="43137"/>
                    </a:srgbClr>
                  </a:outerShdw>
                </a:effectLst>
                <a:latin typeface="Calibri" pitchFamily="34" charset="0"/>
                <a:cs typeface="Calibri" pitchFamily="34" charset="0"/>
              </a:rPr>
              <a:t>Develop </a:t>
            </a:r>
            <a:r>
              <a:rPr lang="en-GB" sz="1000" b="1" dirty="0" err="1">
                <a:effectLst>
                  <a:outerShdw blurRad="38100" dist="38100" dir="2700000" algn="tl">
                    <a:srgbClr val="000000">
                      <a:alpha val="43137"/>
                    </a:srgbClr>
                  </a:outerShdw>
                </a:effectLst>
                <a:latin typeface="Calibri" pitchFamily="34" charset="0"/>
                <a:cs typeface="Calibri" pitchFamily="34" charset="0"/>
              </a:rPr>
              <a:t>tropospheric</a:t>
            </a:r>
            <a:r>
              <a:rPr lang="en-GB" sz="1000" b="1" dirty="0">
                <a:effectLst>
                  <a:outerShdw blurRad="38100" dist="38100" dir="2700000" algn="tl">
                    <a:srgbClr val="000000">
                      <a:alpha val="43137"/>
                    </a:srgbClr>
                  </a:outerShdw>
                </a:effectLst>
                <a:latin typeface="Calibri" pitchFamily="34" charset="0"/>
                <a:cs typeface="Calibri" pitchFamily="34" charset="0"/>
              </a:rPr>
              <a:t> models using NWP data to improve real-time GNSS processing</a:t>
            </a:r>
          </a:p>
        </p:txBody>
      </p:sp>
      <p:sp>
        <p:nvSpPr>
          <p:cNvPr id="36" name="intervalshape"/>
          <p:cNvSpPr/>
          <p:nvPr>
            <p:custDataLst>
              <p:tags r:id="rId11"/>
            </p:custDataLst>
          </p:nvPr>
        </p:nvSpPr>
        <p:spPr>
          <a:xfrm>
            <a:off x="3328576" y="2589808"/>
            <a:ext cx="4925097" cy="279400"/>
          </a:xfrm>
          <a:prstGeom prst="homePlate">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b="1" dirty="0">
                <a:effectLst>
                  <a:outerShdw blurRad="38100" dist="38100" dir="2700000" algn="tl">
                    <a:srgbClr val="000000">
                      <a:alpha val="43137"/>
                    </a:srgbClr>
                  </a:outerShdw>
                </a:effectLst>
                <a:latin typeface="Calibri" pitchFamily="34" charset="0"/>
                <a:cs typeface="Calibri" pitchFamily="34" charset="0"/>
              </a:rPr>
              <a:t>Develop new GNSS </a:t>
            </a:r>
            <a:r>
              <a:rPr lang="en-GB" sz="1000" b="1" dirty="0" err="1">
                <a:effectLst>
                  <a:outerShdw blurRad="38100" dist="38100" dir="2700000" algn="tl">
                    <a:srgbClr val="000000">
                      <a:alpha val="43137"/>
                    </a:srgbClr>
                  </a:outerShdw>
                </a:effectLst>
                <a:latin typeface="Calibri" pitchFamily="34" charset="0"/>
                <a:cs typeface="Calibri" pitchFamily="34" charset="0"/>
              </a:rPr>
              <a:t>tropospheric</a:t>
            </a:r>
            <a:r>
              <a:rPr lang="en-GB" sz="1000" b="1" dirty="0">
                <a:effectLst>
                  <a:outerShdw blurRad="38100" dist="38100" dir="2700000" algn="tl">
                    <a:srgbClr val="000000">
                      <a:alpha val="43137"/>
                    </a:srgbClr>
                  </a:outerShdw>
                </a:effectLst>
                <a:latin typeface="Calibri" pitchFamily="34" charset="0"/>
                <a:cs typeface="Calibri" pitchFamily="34" charset="0"/>
              </a:rPr>
              <a:t> products (RT slants, gradients etc)</a:t>
            </a:r>
          </a:p>
        </p:txBody>
      </p:sp>
      <p:sp>
        <p:nvSpPr>
          <p:cNvPr id="37" name="intervalshape"/>
          <p:cNvSpPr/>
          <p:nvPr>
            <p:custDataLst>
              <p:tags r:id="rId12"/>
            </p:custDataLst>
          </p:nvPr>
        </p:nvSpPr>
        <p:spPr>
          <a:xfrm>
            <a:off x="1640632" y="2145308"/>
            <a:ext cx="6613041" cy="279400"/>
          </a:xfrm>
          <a:prstGeom prst="homePlate">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b="1" dirty="0">
                <a:effectLst>
                  <a:outerShdw blurRad="38100" dist="38100" dir="2700000" algn="tl">
                    <a:srgbClr val="000000">
                      <a:alpha val="43137"/>
                    </a:srgbClr>
                  </a:outerShdw>
                </a:effectLst>
                <a:latin typeface="Calibri" pitchFamily="34" charset="0"/>
                <a:cs typeface="Calibri" pitchFamily="34" charset="0"/>
              </a:rPr>
              <a:t>Develop new multi-GNSS processing algorithms (GLONASS + Galileo ready)</a:t>
            </a:r>
          </a:p>
        </p:txBody>
      </p:sp>
      <p:sp>
        <p:nvSpPr>
          <p:cNvPr id="38" name="intervalshape"/>
          <p:cNvSpPr/>
          <p:nvPr>
            <p:custDataLst>
              <p:tags r:id="rId13"/>
            </p:custDataLst>
          </p:nvPr>
        </p:nvSpPr>
        <p:spPr>
          <a:xfrm>
            <a:off x="1640632" y="1700808"/>
            <a:ext cx="6613041" cy="279400"/>
          </a:xfrm>
          <a:prstGeom prst="roundRect">
            <a:avLst/>
          </a:prstGeom>
          <a:solidFill>
            <a:srgbClr val="00B05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b="1" dirty="0">
                <a:effectLst>
                  <a:outerShdw blurRad="38100" dist="38100" dir="2700000" algn="tl">
                    <a:srgbClr val="000000">
                      <a:alpha val="43137"/>
                    </a:srgbClr>
                  </a:outerShdw>
                </a:effectLst>
                <a:latin typeface="Calibri" pitchFamily="34" charset="0"/>
                <a:cs typeface="Calibri" pitchFamily="34" charset="0"/>
              </a:rPr>
              <a:t>Support establishment of new GNSS ACs in Eastern Europe</a:t>
            </a:r>
          </a:p>
        </p:txBody>
      </p:sp>
      <p:sp>
        <p:nvSpPr>
          <p:cNvPr id="39" name="Rectangle 55"/>
          <p:cNvSpPr>
            <a:spLocks noChangeArrowheads="1"/>
          </p:cNvSpPr>
          <p:nvPr/>
        </p:nvSpPr>
        <p:spPr bwMode="auto">
          <a:xfrm>
            <a:off x="344488" y="5805264"/>
            <a:ext cx="8218487" cy="249238"/>
          </a:xfrm>
          <a:prstGeom prst="rect">
            <a:avLst/>
          </a:prstGeom>
          <a:noFill/>
          <a:ln w="9525">
            <a:noFill/>
            <a:miter lim="800000"/>
            <a:headEnd/>
            <a:tailEnd/>
          </a:ln>
        </p:spPr>
        <p:txBody>
          <a:bodyPr>
            <a:spAutoFit/>
          </a:bodyPr>
          <a:lstStyle/>
          <a:p>
            <a:pPr algn="ctr"/>
            <a:r>
              <a:rPr lang="en-GB" sz="1200" i="1" dirty="0">
                <a:solidFill>
                  <a:srgbClr val="00B050"/>
                </a:solidFill>
              </a:rPr>
              <a:t>Green = Guidelines/reviews</a:t>
            </a:r>
            <a:r>
              <a:rPr lang="en-GB" sz="1200" i="1" dirty="0">
                <a:solidFill>
                  <a:srgbClr val="00B0F0"/>
                </a:solidFill>
              </a:rPr>
              <a:t>, Blue = Developments</a:t>
            </a:r>
            <a:r>
              <a:rPr lang="en-GB" sz="1200" i="1" dirty="0">
                <a:solidFill>
                  <a:schemeClr val="bg1"/>
                </a:solidFill>
              </a:rPr>
              <a:t>, </a:t>
            </a:r>
            <a:r>
              <a:rPr lang="en-GB" sz="1200" i="1" dirty="0">
                <a:solidFill>
                  <a:srgbClr val="7030A0"/>
                </a:solidFill>
              </a:rPr>
              <a:t>Purple = Databases</a:t>
            </a:r>
          </a:p>
        </p:txBody>
      </p:sp>
    </p:spTree>
    <p:extLst>
      <p:ext uri="{BB962C8B-B14F-4D97-AF65-F5344CB8AC3E}">
        <p14:creationId xmlns:p14="http://schemas.microsoft.com/office/powerpoint/2010/main" val="883829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gshape"/>
          <p:cNvSpPr/>
          <p:nvPr/>
        </p:nvSpPr>
        <p:spPr>
          <a:xfrm>
            <a:off x="1429023" y="6079479"/>
            <a:ext cx="6756400" cy="508980"/>
          </a:xfrm>
          <a:prstGeom prst="rect">
            <a:avLst/>
          </a:prstGeom>
          <a:gradFill flip="none" rotWithShape="1">
            <a:gsLst>
              <a:gs pos="0">
                <a:srgbClr val="B2B2B2"/>
              </a:gs>
              <a:gs pos="50000">
                <a:srgbClr val="F2F2F2"/>
              </a:gs>
              <a:gs pos="100000">
                <a:srgbClr val="737373"/>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Content Placeholder 2"/>
          <p:cNvSpPr>
            <a:spLocks noGrp="1"/>
          </p:cNvSpPr>
          <p:nvPr>
            <p:ph sz="quarter" idx="13"/>
          </p:nvPr>
        </p:nvSpPr>
        <p:spPr>
          <a:xfrm>
            <a:off x="1620000" y="288000"/>
            <a:ext cx="7437456" cy="849586"/>
          </a:xfrm>
        </p:spPr>
        <p:txBody>
          <a:bodyPr/>
          <a:lstStyle/>
          <a:p>
            <a:r>
              <a:rPr lang="en-GB" dirty="0" smtClean="0"/>
              <a:t>WG2: GNSS for Severe</a:t>
            </a:r>
            <a:endParaRPr lang="en-GB" dirty="0"/>
          </a:p>
        </p:txBody>
      </p:sp>
      <p:cxnSp>
        <p:nvCxnSpPr>
          <p:cNvPr id="5" name="intervalshape"/>
          <p:cNvCxnSpPr/>
          <p:nvPr/>
        </p:nvCxnSpPr>
        <p:spPr>
          <a:xfrm>
            <a:off x="3014514" y="1271041"/>
            <a:ext cx="0" cy="9525"/>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6" name="intervalshape"/>
          <p:cNvCxnSpPr/>
          <p:nvPr/>
        </p:nvCxnSpPr>
        <p:spPr>
          <a:xfrm>
            <a:off x="1469876" y="1271041"/>
            <a:ext cx="0" cy="9525"/>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7" name="intervalshape"/>
          <p:cNvCxnSpPr/>
          <p:nvPr/>
        </p:nvCxnSpPr>
        <p:spPr>
          <a:xfrm>
            <a:off x="3014514" y="1590129"/>
            <a:ext cx="0" cy="7937"/>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8" name="intervalshape"/>
          <p:cNvCxnSpPr/>
          <p:nvPr/>
        </p:nvCxnSpPr>
        <p:spPr>
          <a:xfrm>
            <a:off x="1469876" y="1590129"/>
            <a:ext cx="0" cy="7937"/>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9" name="intervalshape"/>
          <p:cNvCxnSpPr/>
          <p:nvPr/>
        </p:nvCxnSpPr>
        <p:spPr>
          <a:xfrm>
            <a:off x="3014514" y="1907629"/>
            <a:ext cx="0" cy="7937"/>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0" name="intervalshape"/>
          <p:cNvCxnSpPr/>
          <p:nvPr/>
        </p:nvCxnSpPr>
        <p:spPr>
          <a:xfrm>
            <a:off x="1469876" y="1907629"/>
            <a:ext cx="0" cy="7937"/>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1" name="intervalshape"/>
          <p:cNvCxnSpPr/>
          <p:nvPr/>
        </p:nvCxnSpPr>
        <p:spPr>
          <a:xfrm>
            <a:off x="6389539" y="2225129"/>
            <a:ext cx="0" cy="7937"/>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2" name="intervalshape"/>
          <p:cNvCxnSpPr/>
          <p:nvPr/>
        </p:nvCxnSpPr>
        <p:spPr>
          <a:xfrm>
            <a:off x="3157389" y="2225129"/>
            <a:ext cx="0" cy="7937"/>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3" name="intervalshape"/>
          <p:cNvCxnSpPr/>
          <p:nvPr/>
        </p:nvCxnSpPr>
        <p:spPr>
          <a:xfrm>
            <a:off x="8083401" y="2544216"/>
            <a:ext cx="0" cy="635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4" name="intervalshape"/>
          <p:cNvCxnSpPr/>
          <p:nvPr/>
        </p:nvCxnSpPr>
        <p:spPr>
          <a:xfrm>
            <a:off x="3157389" y="2544216"/>
            <a:ext cx="0" cy="635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5" name="intervalshape"/>
          <p:cNvCxnSpPr/>
          <p:nvPr/>
        </p:nvCxnSpPr>
        <p:spPr>
          <a:xfrm>
            <a:off x="8083401" y="2861716"/>
            <a:ext cx="0" cy="635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6" name="intervalshape"/>
          <p:cNvCxnSpPr/>
          <p:nvPr/>
        </p:nvCxnSpPr>
        <p:spPr>
          <a:xfrm>
            <a:off x="3157389" y="2861716"/>
            <a:ext cx="0" cy="635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7" name="intervalshape"/>
          <p:cNvCxnSpPr/>
          <p:nvPr/>
        </p:nvCxnSpPr>
        <p:spPr>
          <a:xfrm>
            <a:off x="8083401" y="3180804"/>
            <a:ext cx="0" cy="4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8" name="intervalshape"/>
          <p:cNvCxnSpPr/>
          <p:nvPr/>
        </p:nvCxnSpPr>
        <p:spPr>
          <a:xfrm>
            <a:off x="3157389" y="3180804"/>
            <a:ext cx="0" cy="4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9" name="intervalshape"/>
          <p:cNvCxnSpPr/>
          <p:nvPr/>
        </p:nvCxnSpPr>
        <p:spPr>
          <a:xfrm>
            <a:off x="8083401" y="3498304"/>
            <a:ext cx="0" cy="4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0" name="intervalshape"/>
          <p:cNvCxnSpPr/>
          <p:nvPr/>
        </p:nvCxnSpPr>
        <p:spPr>
          <a:xfrm>
            <a:off x="3157389" y="3498304"/>
            <a:ext cx="0" cy="4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1" name="intervalshape"/>
          <p:cNvCxnSpPr/>
          <p:nvPr/>
        </p:nvCxnSpPr>
        <p:spPr>
          <a:xfrm>
            <a:off x="8083401" y="3815804"/>
            <a:ext cx="0" cy="4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2" name="intervalshape"/>
          <p:cNvCxnSpPr/>
          <p:nvPr/>
        </p:nvCxnSpPr>
        <p:spPr>
          <a:xfrm>
            <a:off x="4846489" y="3815804"/>
            <a:ext cx="0" cy="4762"/>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3" name="intervalshape"/>
          <p:cNvCxnSpPr/>
          <p:nvPr/>
        </p:nvCxnSpPr>
        <p:spPr>
          <a:xfrm>
            <a:off x="8083401" y="4134891"/>
            <a:ext cx="0" cy="3175"/>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4" name="intervalshape"/>
          <p:cNvCxnSpPr/>
          <p:nvPr/>
        </p:nvCxnSpPr>
        <p:spPr>
          <a:xfrm>
            <a:off x="4846489" y="4134891"/>
            <a:ext cx="0" cy="3175"/>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5" name="intervalshape"/>
          <p:cNvCxnSpPr/>
          <p:nvPr/>
        </p:nvCxnSpPr>
        <p:spPr>
          <a:xfrm>
            <a:off x="8083401" y="4452391"/>
            <a:ext cx="0" cy="3175"/>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26" name="intervalshape"/>
          <p:cNvCxnSpPr/>
          <p:nvPr/>
        </p:nvCxnSpPr>
        <p:spPr>
          <a:xfrm>
            <a:off x="6534001" y="4452391"/>
            <a:ext cx="0" cy="3175"/>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sp>
        <p:nvSpPr>
          <p:cNvPr id="27" name="milestoneshape"/>
          <p:cNvSpPr/>
          <p:nvPr/>
        </p:nvSpPr>
        <p:spPr>
          <a:xfrm rot="16200000">
            <a:off x="1469087" y="5032999"/>
            <a:ext cx="190868" cy="190500"/>
          </a:xfrm>
          <a:prstGeom prst="flowChartMerge">
            <a:avLst/>
          </a:prstGeom>
          <a:solidFill>
            <a:srgbClr val="FF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cxnSp>
        <p:nvCxnSpPr>
          <p:cNvPr id="28" name="milestoneshape"/>
          <p:cNvCxnSpPr/>
          <p:nvPr/>
        </p:nvCxnSpPr>
        <p:spPr>
          <a:xfrm>
            <a:off x="1469876" y="5031829"/>
            <a:ext cx="0" cy="1133475"/>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9" name="milestoneshape"/>
          <p:cNvSpPr/>
          <p:nvPr/>
        </p:nvSpPr>
        <p:spPr>
          <a:xfrm rot="16200000">
            <a:off x="2525256" y="5565605"/>
            <a:ext cx="190868"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cxnSp>
        <p:nvCxnSpPr>
          <p:cNvPr id="30" name="milestoneshape"/>
          <p:cNvCxnSpPr/>
          <p:nvPr/>
        </p:nvCxnSpPr>
        <p:spPr>
          <a:xfrm>
            <a:off x="2527151" y="5563641"/>
            <a:ext cx="0" cy="627063"/>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31" name="milestoneshape"/>
          <p:cNvSpPr/>
          <p:nvPr/>
        </p:nvSpPr>
        <p:spPr>
          <a:xfrm rot="16200000">
            <a:off x="4419520" y="4672319"/>
            <a:ext cx="190868"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cxnSp>
        <p:nvCxnSpPr>
          <p:cNvPr id="32" name="milestoneshape"/>
          <p:cNvCxnSpPr/>
          <p:nvPr/>
        </p:nvCxnSpPr>
        <p:spPr>
          <a:xfrm>
            <a:off x="4421039" y="4668291"/>
            <a:ext cx="0" cy="1497013"/>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33" name="milestoneshape"/>
          <p:cNvSpPr/>
          <p:nvPr/>
        </p:nvSpPr>
        <p:spPr>
          <a:xfrm rot="16200000">
            <a:off x="5399915" y="5419079"/>
            <a:ext cx="190868"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cxnSp>
        <p:nvCxnSpPr>
          <p:cNvPr id="34" name="milestoneshape"/>
          <p:cNvCxnSpPr/>
          <p:nvPr/>
        </p:nvCxnSpPr>
        <p:spPr>
          <a:xfrm>
            <a:off x="5400526" y="5417591"/>
            <a:ext cx="0" cy="747713"/>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35" name="milestoneshape"/>
          <p:cNvSpPr/>
          <p:nvPr/>
        </p:nvSpPr>
        <p:spPr>
          <a:xfrm rot="16200000">
            <a:off x="8082128" y="5657839"/>
            <a:ext cx="190868" cy="190500"/>
          </a:xfrm>
          <a:prstGeom prst="flowChartMerge">
            <a:avLst/>
          </a:prstGeom>
          <a:solidFill>
            <a:srgbClr val="FF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cxnSp>
        <p:nvCxnSpPr>
          <p:cNvPr id="36" name="milestoneshape"/>
          <p:cNvCxnSpPr/>
          <p:nvPr/>
        </p:nvCxnSpPr>
        <p:spPr>
          <a:xfrm>
            <a:off x="8083401" y="5657304"/>
            <a:ext cx="0" cy="5080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37" name="milestoneshape"/>
          <p:cNvSpPr txBox="1">
            <a:spLocks noChangeArrowheads="1"/>
          </p:cNvSpPr>
          <p:nvPr>
            <p:custDataLst>
              <p:tags r:id="rId1"/>
            </p:custDataLst>
          </p:nvPr>
        </p:nvSpPr>
        <p:spPr bwMode="auto">
          <a:xfrm>
            <a:off x="5527526" y="5355679"/>
            <a:ext cx="1968500" cy="261937"/>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ea typeface="Calibri" pitchFamily="34" charset="0"/>
                <a:cs typeface="Calibri" pitchFamily="34" charset="0"/>
              </a:rPr>
              <a:t>3rd Workshop </a:t>
            </a:r>
            <a:br>
              <a:rPr lang="en-GB" sz="1000" b="1" dirty="0">
                <a:solidFill>
                  <a:schemeClr val="tx1"/>
                </a:solidFill>
                <a:effectLst/>
                <a:latin typeface="Calibri" pitchFamily="34" charset="0"/>
                <a:ea typeface="Calibri" pitchFamily="34" charset="0"/>
                <a:cs typeface="Calibri" pitchFamily="34" charset="0"/>
              </a:rPr>
            </a:br>
            <a:r>
              <a:rPr lang="en-GB" sz="1000" i="1" dirty="0">
                <a:solidFill>
                  <a:schemeClr val="tx1"/>
                </a:solidFill>
                <a:effectLst/>
                <a:latin typeface="Calibri" pitchFamily="34" charset="0"/>
                <a:ea typeface="Calibri" pitchFamily="34" charset="0"/>
                <a:cs typeface="Calibri" pitchFamily="34" charset="0"/>
              </a:rPr>
              <a:t>(GNSS nowcasting - Tools and Practices)</a:t>
            </a:r>
          </a:p>
        </p:txBody>
      </p:sp>
      <p:sp>
        <p:nvSpPr>
          <p:cNvPr id="38" name="milestoneshape"/>
          <p:cNvSpPr txBox="1">
            <a:spLocks noChangeArrowheads="1"/>
          </p:cNvSpPr>
          <p:nvPr>
            <p:custDataLst>
              <p:tags r:id="rId2"/>
            </p:custDataLst>
          </p:nvPr>
        </p:nvSpPr>
        <p:spPr bwMode="auto">
          <a:xfrm>
            <a:off x="4548039" y="4607966"/>
            <a:ext cx="1968500" cy="261938"/>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ea typeface="Calibri" pitchFamily="34" charset="0"/>
                <a:cs typeface="Calibri" pitchFamily="34" charset="0"/>
              </a:rPr>
              <a:t>2nd Workshop </a:t>
            </a:r>
            <a:br>
              <a:rPr lang="en-GB" sz="1000" b="1" dirty="0">
                <a:solidFill>
                  <a:schemeClr val="tx1"/>
                </a:solidFill>
                <a:effectLst/>
                <a:latin typeface="Calibri" pitchFamily="34" charset="0"/>
                <a:ea typeface="Calibri" pitchFamily="34" charset="0"/>
                <a:cs typeface="Calibri" pitchFamily="34" charset="0"/>
              </a:rPr>
            </a:br>
            <a:r>
              <a:rPr lang="en-GB" sz="1000" i="1" dirty="0">
                <a:solidFill>
                  <a:schemeClr val="tx1"/>
                </a:solidFill>
                <a:effectLst/>
                <a:latin typeface="Calibri" pitchFamily="34" charset="0"/>
                <a:ea typeface="Calibri" pitchFamily="34" charset="0"/>
                <a:cs typeface="Calibri" pitchFamily="34" charset="0"/>
              </a:rPr>
              <a:t>(Strengths and Weakness of NWP models </a:t>
            </a:r>
            <a:r>
              <a:rPr lang="en-GB" sz="1000" i="1" dirty="0" err="1">
                <a:solidFill>
                  <a:schemeClr val="tx1"/>
                </a:solidFill>
                <a:effectLst/>
                <a:latin typeface="Calibri" pitchFamily="34" charset="0"/>
                <a:ea typeface="Calibri" pitchFamily="34" charset="0"/>
                <a:cs typeface="Calibri" pitchFamily="34" charset="0"/>
              </a:rPr>
              <a:t>w.r.t</a:t>
            </a:r>
            <a:r>
              <a:rPr lang="en-GB" sz="1000" i="1" dirty="0">
                <a:solidFill>
                  <a:schemeClr val="tx1"/>
                </a:solidFill>
                <a:effectLst/>
                <a:latin typeface="Calibri" pitchFamily="34" charset="0"/>
                <a:ea typeface="Calibri" pitchFamily="34" charset="0"/>
                <a:cs typeface="Calibri" pitchFamily="34" charset="0"/>
              </a:rPr>
              <a:t>. GNSS)</a:t>
            </a:r>
          </a:p>
        </p:txBody>
      </p:sp>
      <p:sp>
        <p:nvSpPr>
          <p:cNvPr id="39" name="milestoneshape"/>
          <p:cNvSpPr txBox="1">
            <a:spLocks noChangeArrowheads="1"/>
          </p:cNvSpPr>
          <p:nvPr>
            <p:custDataLst>
              <p:tags r:id="rId3"/>
            </p:custDataLst>
          </p:nvPr>
        </p:nvSpPr>
        <p:spPr bwMode="auto">
          <a:xfrm>
            <a:off x="2654151" y="5501729"/>
            <a:ext cx="1968500" cy="247650"/>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ea typeface="Calibri" pitchFamily="34" charset="0"/>
                <a:cs typeface="Calibri" pitchFamily="34" charset="0"/>
              </a:rPr>
              <a:t>1st Workshop </a:t>
            </a:r>
            <a:br>
              <a:rPr lang="en-GB" sz="1000" b="1" dirty="0">
                <a:solidFill>
                  <a:schemeClr val="tx1"/>
                </a:solidFill>
                <a:effectLst/>
                <a:latin typeface="Calibri" pitchFamily="34" charset="0"/>
                <a:ea typeface="Calibri" pitchFamily="34" charset="0"/>
                <a:cs typeface="Calibri" pitchFamily="34" charset="0"/>
              </a:rPr>
            </a:br>
            <a:r>
              <a:rPr lang="en-GB" sz="1000" i="1" dirty="0">
                <a:solidFill>
                  <a:schemeClr val="tx1"/>
                </a:solidFill>
                <a:effectLst/>
                <a:latin typeface="Calibri" pitchFamily="34" charset="0"/>
                <a:ea typeface="Calibri" pitchFamily="34" charset="0"/>
                <a:cs typeface="Calibri" pitchFamily="34" charset="0"/>
              </a:rPr>
              <a:t>(State-of-the-art review)</a:t>
            </a:r>
          </a:p>
        </p:txBody>
      </p:sp>
      <p:sp>
        <p:nvSpPr>
          <p:cNvPr id="40" name="milestoneshape"/>
          <p:cNvSpPr txBox="1">
            <a:spLocks noChangeArrowheads="1"/>
          </p:cNvSpPr>
          <p:nvPr>
            <p:custDataLst>
              <p:tags r:id="rId4"/>
            </p:custDataLst>
          </p:nvPr>
        </p:nvSpPr>
        <p:spPr bwMode="auto">
          <a:xfrm>
            <a:off x="1596876" y="4941168"/>
            <a:ext cx="730920" cy="288032"/>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ea typeface="Calibri" pitchFamily="34" charset="0"/>
                <a:cs typeface="Calibri" pitchFamily="34" charset="0"/>
              </a:rPr>
              <a:t>Kick-off Meeting</a:t>
            </a:r>
          </a:p>
        </p:txBody>
      </p:sp>
      <p:sp>
        <p:nvSpPr>
          <p:cNvPr id="41" name="intervalshape"/>
          <p:cNvSpPr/>
          <p:nvPr>
            <p:custDataLst>
              <p:tags r:id="rId5"/>
            </p:custDataLst>
          </p:nvPr>
        </p:nvSpPr>
        <p:spPr>
          <a:xfrm>
            <a:off x="6533103" y="4354611"/>
            <a:ext cx="1549209" cy="203592"/>
          </a:xfrm>
          <a:prstGeom prst="roundRect">
            <a:avLst/>
          </a:prstGeom>
          <a:solidFill>
            <a:srgbClr val="00B05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Recommendations (Q.C. etc)</a:t>
            </a:r>
          </a:p>
        </p:txBody>
      </p:sp>
      <p:sp>
        <p:nvSpPr>
          <p:cNvPr id="42" name="intervalshape"/>
          <p:cNvSpPr/>
          <p:nvPr>
            <p:custDataLst>
              <p:tags r:id="rId6"/>
            </p:custDataLst>
          </p:nvPr>
        </p:nvSpPr>
        <p:spPr>
          <a:xfrm>
            <a:off x="4845159" y="4037111"/>
            <a:ext cx="3237153" cy="203592"/>
          </a:xfrm>
          <a:prstGeom prst="rect">
            <a:avLst/>
          </a:prstGeom>
          <a:solidFill>
            <a:srgbClr val="0070C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Q.C. of new operational GNSS </a:t>
            </a:r>
            <a:r>
              <a:rPr lang="en-GB" sz="900" b="1" dirty="0" err="1">
                <a:effectLst>
                  <a:outerShdw blurRad="38100" dist="38100" dir="2700000" algn="tl">
                    <a:srgbClr val="000000">
                      <a:alpha val="43137"/>
                    </a:srgbClr>
                  </a:outerShdw>
                </a:effectLst>
                <a:latin typeface="Calibri" pitchFamily="34" charset="0"/>
                <a:cs typeface="Calibri" pitchFamily="34" charset="0"/>
              </a:rPr>
              <a:t>tropospheric</a:t>
            </a:r>
            <a:r>
              <a:rPr lang="en-GB" sz="900" b="1" dirty="0">
                <a:effectLst>
                  <a:outerShdw blurRad="38100" dist="38100" dir="2700000" algn="tl">
                    <a:srgbClr val="000000">
                      <a:alpha val="43137"/>
                    </a:srgbClr>
                  </a:outerShdw>
                </a:effectLst>
                <a:latin typeface="Calibri" pitchFamily="34" charset="0"/>
                <a:cs typeface="Calibri" pitchFamily="34" charset="0"/>
              </a:rPr>
              <a:t> products</a:t>
            </a:r>
          </a:p>
        </p:txBody>
      </p:sp>
      <p:sp>
        <p:nvSpPr>
          <p:cNvPr id="43" name="intervalshape"/>
          <p:cNvSpPr/>
          <p:nvPr>
            <p:custDataLst>
              <p:tags r:id="rId7"/>
            </p:custDataLst>
          </p:nvPr>
        </p:nvSpPr>
        <p:spPr>
          <a:xfrm>
            <a:off x="4845159" y="3719611"/>
            <a:ext cx="3237153" cy="203592"/>
          </a:xfrm>
          <a:prstGeom prst="roundRect">
            <a:avLst/>
          </a:prstGeom>
          <a:solidFill>
            <a:srgbClr val="0070C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Develop operational tools for severe weather forecasting</a:t>
            </a:r>
          </a:p>
        </p:txBody>
      </p:sp>
      <p:sp>
        <p:nvSpPr>
          <p:cNvPr id="44" name="intervalshape"/>
          <p:cNvSpPr/>
          <p:nvPr>
            <p:custDataLst>
              <p:tags r:id="rId8"/>
            </p:custDataLst>
          </p:nvPr>
        </p:nvSpPr>
        <p:spPr>
          <a:xfrm>
            <a:off x="3157215" y="3402111"/>
            <a:ext cx="4925097" cy="203592"/>
          </a:xfrm>
          <a:prstGeom prst="rect">
            <a:avLst/>
          </a:prstGeom>
          <a:solidFill>
            <a:srgbClr val="0070C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Test impact of new GNSS </a:t>
            </a:r>
            <a:r>
              <a:rPr lang="en-GB" sz="900" b="1" dirty="0" err="1">
                <a:effectLst>
                  <a:outerShdw blurRad="38100" dist="38100" dir="2700000" algn="tl">
                    <a:srgbClr val="000000">
                      <a:alpha val="43137"/>
                    </a:srgbClr>
                  </a:outerShdw>
                </a:effectLst>
                <a:latin typeface="Calibri" pitchFamily="34" charset="0"/>
                <a:cs typeface="Calibri" pitchFamily="34" charset="0"/>
              </a:rPr>
              <a:t>troposheric</a:t>
            </a:r>
            <a:r>
              <a:rPr lang="en-GB" sz="900" b="1" dirty="0">
                <a:effectLst>
                  <a:outerShdw blurRad="38100" dist="38100" dir="2700000" algn="tl">
                    <a:srgbClr val="000000">
                      <a:alpha val="43137"/>
                    </a:srgbClr>
                  </a:outerShdw>
                </a:effectLst>
                <a:latin typeface="Calibri" pitchFamily="34" charset="0"/>
                <a:cs typeface="Calibri" pitchFamily="34" charset="0"/>
              </a:rPr>
              <a:t> products for selected severe weather case studies</a:t>
            </a:r>
          </a:p>
        </p:txBody>
      </p:sp>
      <p:sp>
        <p:nvSpPr>
          <p:cNvPr id="45" name="intervalshape"/>
          <p:cNvSpPr/>
          <p:nvPr>
            <p:custDataLst>
              <p:tags r:id="rId9"/>
            </p:custDataLst>
          </p:nvPr>
        </p:nvSpPr>
        <p:spPr>
          <a:xfrm>
            <a:off x="3157215" y="3084611"/>
            <a:ext cx="4925097" cy="203592"/>
          </a:xfrm>
          <a:prstGeom prst="roundRect">
            <a:avLst/>
          </a:prstGeom>
          <a:solidFill>
            <a:srgbClr val="7030A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a:effectLst>
                  <a:outerShdw blurRad="38100" dist="38100" dir="2700000" algn="tl">
                    <a:srgbClr val="000000">
                      <a:alpha val="43137"/>
                    </a:srgbClr>
                  </a:outerShdw>
                </a:effectLst>
                <a:latin typeface="Calibri" pitchFamily="34" charset="0"/>
                <a:cs typeface="Calibri" pitchFamily="34" charset="0"/>
              </a:rPr>
              <a:t>Set up databank (obs.+products) for S.W. case studies</a:t>
            </a:r>
          </a:p>
        </p:txBody>
      </p:sp>
      <p:sp>
        <p:nvSpPr>
          <p:cNvPr id="46" name="intervalshape"/>
          <p:cNvSpPr/>
          <p:nvPr>
            <p:custDataLst>
              <p:tags r:id="rId10"/>
            </p:custDataLst>
          </p:nvPr>
        </p:nvSpPr>
        <p:spPr>
          <a:xfrm>
            <a:off x="3157215" y="2767111"/>
            <a:ext cx="4925097" cy="203592"/>
          </a:xfrm>
          <a:prstGeom prst="rect">
            <a:avLst/>
          </a:prstGeom>
          <a:solidFill>
            <a:srgbClr val="0070C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Develop and test methods for init. of NWP models with the new products</a:t>
            </a:r>
          </a:p>
        </p:txBody>
      </p:sp>
      <p:sp>
        <p:nvSpPr>
          <p:cNvPr id="47" name="intervalshape"/>
          <p:cNvSpPr/>
          <p:nvPr>
            <p:custDataLst>
              <p:tags r:id="rId11"/>
            </p:custDataLst>
          </p:nvPr>
        </p:nvSpPr>
        <p:spPr>
          <a:xfrm>
            <a:off x="3157215" y="2449611"/>
            <a:ext cx="4925097" cy="203592"/>
          </a:xfrm>
          <a:prstGeom prst="rect">
            <a:avLst/>
          </a:prstGeom>
          <a:solidFill>
            <a:srgbClr val="0070C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Evaluate new GNSS </a:t>
            </a:r>
            <a:r>
              <a:rPr lang="en-GB" sz="900" b="1" dirty="0" err="1">
                <a:effectLst>
                  <a:outerShdw blurRad="38100" dist="38100" dir="2700000" algn="tl">
                    <a:srgbClr val="000000">
                      <a:alpha val="43137"/>
                    </a:srgbClr>
                  </a:outerShdw>
                </a:effectLst>
                <a:latin typeface="Calibri" pitchFamily="34" charset="0"/>
                <a:cs typeface="Calibri" pitchFamily="34" charset="0"/>
              </a:rPr>
              <a:t>tropospheric</a:t>
            </a:r>
            <a:r>
              <a:rPr lang="en-GB" sz="900" b="1" dirty="0">
                <a:effectLst>
                  <a:outerShdw blurRad="38100" dist="38100" dir="2700000" algn="tl">
                    <a:srgbClr val="000000">
                      <a:alpha val="43137"/>
                    </a:srgbClr>
                  </a:outerShdw>
                </a:effectLst>
                <a:latin typeface="Calibri" pitchFamily="34" charset="0"/>
                <a:cs typeface="Calibri" pitchFamily="34" charset="0"/>
              </a:rPr>
              <a:t> products (gradients, slants etc)</a:t>
            </a:r>
          </a:p>
        </p:txBody>
      </p:sp>
      <p:sp>
        <p:nvSpPr>
          <p:cNvPr id="48" name="intervalshape"/>
          <p:cNvSpPr/>
          <p:nvPr>
            <p:custDataLst>
              <p:tags r:id="rId12"/>
            </p:custDataLst>
          </p:nvPr>
        </p:nvSpPr>
        <p:spPr>
          <a:xfrm>
            <a:off x="3157215" y="2132111"/>
            <a:ext cx="3232528" cy="203592"/>
          </a:xfrm>
          <a:prstGeom prst="rect">
            <a:avLst/>
          </a:prstGeom>
          <a:solidFill>
            <a:srgbClr val="0070C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Evaluate quality of new GNSS processing algorithms (incl. GLONASS)</a:t>
            </a:r>
          </a:p>
        </p:txBody>
      </p:sp>
      <p:sp>
        <p:nvSpPr>
          <p:cNvPr id="49" name="intervalshape"/>
          <p:cNvSpPr/>
          <p:nvPr>
            <p:custDataLst>
              <p:tags r:id="rId13"/>
            </p:custDataLst>
          </p:nvPr>
        </p:nvSpPr>
        <p:spPr>
          <a:xfrm>
            <a:off x="1469271" y="1814611"/>
            <a:ext cx="1544584" cy="203592"/>
          </a:xfrm>
          <a:prstGeom prst="roundRect">
            <a:avLst/>
          </a:prstGeom>
          <a:solidFill>
            <a:srgbClr val="00B05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Define user requirements</a:t>
            </a:r>
          </a:p>
        </p:txBody>
      </p:sp>
      <p:sp>
        <p:nvSpPr>
          <p:cNvPr id="50" name="intervalshape"/>
          <p:cNvSpPr/>
          <p:nvPr>
            <p:custDataLst>
              <p:tags r:id="rId14"/>
            </p:custDataLst>
          </p:nvPr>
        </p:nvSpPr>
        <p:spPr>
          <a:xfrm>
            <a:off x="1469271" y="1497111"/>
            <a:ext cx="1544584" cy="203592"/>
          </a:xfrm>
          <a:prstGeom prst="roundRect">
            <a:avLst/>
          </a:prstGeom>
          <a:solidFill>
            <a:srgbClr val="7030A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850" b="1" dirty="0">
                <a:effectLst>
                  <a:outerShdw blurRad="38100" dist="38100" dir="2700000" algn="tl">
                    <a:srgbClr val="000000">
                      <a:alpha val="43137"/>
                    </a:srgbClr>
                  </a:outerShdw>
                </a:effectLst>
                <a:latin typeface="Calibri" pitchFamily="34" charset="0"/>
                <a:cs typeface="Calibri" pitchFamily="34" charset="0"/>
              </a:rPr>
              <a:t>DB of </a:t>
            </a:r>
            <a:r>
              <a:rPr lang="en-GB" sz="850" b="1" dirty="0" err="1">
                <a:effectLst>
                  <a:outerShdw blurRad="38100" dist="38100" dir="2700000" algn="tl">
                    <a:srgbClr val="000000">
                      <a:alpha val="43137"/>
                    </a:srgbClr>
                  </a:outerShdw>
                </a:effectLst>
                <a:latin typeface="Calibri" pitchFamily="34" charset="0"/>
                <a:cs typeface="Calibri" pitchFamily="34" charset="0"/>
              </a:rPr>
              <a:t>Sev</a:t>
            </a:r>
            <a:r>
              <a:rPr lang="en-GB" sz="850" b="1" dirty="0">
                <a:effectLst>
                  <a:outerShdw blurRad="38100" dist="38100" dir="2700000" algn="tl">
                    <a:srgbClr val="000000">
                      <a:alpha val="43137"/>
                    </a:srgbClr>
                  </a:outerShdw>
                </a:effectLst>
                <a:latin typeface="Calibri" pitchFamily="34" charset="0"/>
                <a:cs typeface="Calibri" pitchFamily="34" charset="0"/>
              </a:rPr>
              <a:t>. Weather case studies</a:t>
            </a:r>
          </a:p>
        </p:txBody>
      </p:sp>
      <p:sp>
        <p:nvSpPr>
          <p:cNvPr id="51" name="intervalshape"/>
          <p:cNvSpPr/>
          <p:nvPr>
            <p:custDataLst>
              <p:tags r:id="rId15"/>
            </p:custDataLst>
          </p:nvPr>
        </p:nvSpPr>
        <p:spPr>
          <a:xfrm>
            <a:off x="1469271" y="1179611"/>
            <a:ext cx="1544584" cy="203592"/>
          </a:xfrm>
          <a:prstGeom prst="roundRect">
            <a:avLst/>
          </a:prstGeom>
          <a:solidFill>
            <a:srgbClr val="7030A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800" b="1" dirty="0">
                <a:effectLst>
                  <a:outerShdw blurRad="38100" dist="38100" dir="2700000" algn="tl">
                    <a:srgbClr val="000000">
                      <a:alpha val="43137"/>
                    </a:srgbClr>
                  </a:outerShdw>
                </a:effectLst>
                <a:latin typeface="Calibri" pitchFamily="34" charset="0"/>
                <a:cs typeface="Calibri" pitchFamily="34" charset="0"/>
              </a:rPr>
              <a:t>DB of NWP data for positioning</a:t>
            </a:r>
          </a:p>
        </p:txBody>
      </p:sp>
      <p:sp>
        <p:nvSpPr>
          <p:cNvPr id="52" name="pgshape"/>
          <p:cNvSpPr txBox="1">
            <a:spLocks noChangeArrowheads="1"/>
          </p:cNvSpPr>
          <p:nvPr>
            <p:custDataLst>
              <p:tags r:id="rId16"/>
            </p:custDataLst>
          </p:nvPr>
        </p:nvSpPr>
        <p:spPr bwMode="auto">
          <a:xfrm>
            <a:off x="1469876" y="6165304"/>
            <a:ext cx="1689100" cy="508000"/>
          </a:xfrm>
          <a:prstGeom prst="rect">
            <a:avLst/>
          </a:prstGeom>
          <a:solidFill>
            <a:schemeClr val="bg1">
              <a:alpha val="5098"/>
            </a:schemeClr>
          </a:solidFill>
          <a:ln w="9525">
            <a:noFill/>
            <a:miter lim="800000"/>
            <a:headEnd/>
            <a:tailEnd/>
          </a:ln>
        </p:spPr>
        <p:txBody>
          <a:bodyPr anchor="ctr" anchorCtr="1"/>
          <a:lstStyle/>
          <a:p>
            <a:r>
              <a:rPr lang="en-GB" sz="1300">
                <a:solidFill>
                  <a:srgbClr val="000000"/>
                </a:solidFill>
                <a:latin typeface="Calibri" pitchFamily="34" charset="0"/>
              </a:rPr>
              <a:t>YEAR 1</a:t>
            </a:r>
          </a:p>
        </p:txBody>
      </p:sp>
      <p:sp>
        <p:nvSpPr>
          <p:cNvPr id="53" name="pgshape"/>
          <p:cNvSpPr txBox="1">
            <a:spLocks noChangeArrowheads="1"/>
          </p:cNvSpPr>
          <p:nvPr>
            <p:custDataLst>
              <p:tags r:id="rId17"/>
            </p:custDataLst>
          </p:nvPr>
        </p:nvSpPr>
        <p:spPr bwMode="auto">
          <a:xfrm>
            <a:off x="3158976" y="6165304"/>
            <a:ext cx="1689100" cy="508000"/>
          </a:xfrm>
          <a:prstGeom prst="rect">
            <a:avLst/>
          </a:prstGeom>
          <a:noFill/>
          <a:ln w="9525">
            <a:noFill/>
            <a:miter lim="800000"/>
            <a:headEnd/>
            <a:tailEnd/>
          </a:ln>
        </p:spPr>
        <p:txBody>
          <a:bodyPr anchor="ctr" anchorCtr="1"/>
          <a:lstStyle/>
          <a:p>
            <a:r>
              <a:rPr lang="en-GB" sz="1300">
                <a:solidFill>
                  <a:srgbClr val="000000"/>
                </a:solidFill>
                <a:latin typeface="Calibri" pitchFamily="34" charset="0"/>
              </a:rPr>
              <a:t>YEAR 2</a:t>
            </a:r>
          </a:p>
        </p:txBody>
      </p:sp>
      <p:sp>
        <p:nvSpPr>
          <p:cNvPr id="54" name="pgshape"/>
          <p:cNvSpPr txBox="1">
            <a:spLocks noChangeArrowheads="1"/>
          </p:cNvSpPr>
          <p:nvPr>
            <p:custDataLst>
              <p:tags r:id="rId18"/>
            </p:custDataLst>
          </p:nvPr>
        </p:nvSpPr>
        <p:spPr bwMode="auto">
          <a:xfrm>
            <a:off x="4848076" y="6165304"/>
            <a:ext cx="1689100" cy="508000"/>
          </a:xfrm>
          <a:prstGeom prst="rect">
            <a:avLst/>
          </a:prstGeom>
          <a:solidFill>
            <a:schemeClr val="bg1">
              <a:alpha val="5098"/>
            </a:schemeClr>
          </a:solidFill>
          <a:ln w="9525">
            <a:noFill/>
            <a:miter lim="800000"/>
            <a:headEnd/>
            <a:tailEnd/>
          </a:ln>
        </p:spPr>
        <p:txBody>
          <a:bodyPr anchor="ctr" anchorCtr="1"/>
          <a:lstStyle/>
          <a:p>
            <a:r>
              <a:rPr lang="en-GB" sz="1300" dirty="0">
                <a:solidFill>
                  <a:srgbClr val="000000"/>
                </a:solidFill>
                <a:latin typeface="Calibri" pitchFamily="34" charset="0"/>
              </a:rPr>
              <a:t>YEAR 3</a:t>
            </a:r>
          </a:p>
        </p:txBody>
      </p:sp>
      <p:sp>
        <p:nvSpPr>
          <p:cNvPr id="55" name="pgshape"/>
          <p:cNvSpPr txBox="1">
            <a:spLocks noChangeArrowheads="1"/>
          </p:cNvSpPr>
          <p:nvPr>
            <p:custDataLst>
              <p:tags r:id="rId19"/>
            </p:custDataLst>
          </p:nvPr>
        </p:nvSpPr>
        <p:spPr bwMode="auto">
          <a:xfrm>
            <a:off x="6537176" y="6165304"/>
            <a:ext cx="1689100" cy="508000"/>
          </a:xfrm>
          <a:prstGeom prst="rect">
            <a:avLst/>
          </a:prstGeom>
          <a:noFill/>
          <a:ln w="9525">
            <a:noFill/>
            <a:miter lim="800000"/>
            <a:headEnd/>
            <a:tailEnd/>
          </a:ln>
        </p:spPr>
        <p:txBody>
          <a:bodyPr anchor="ctr" anchorCtr="1"/>
          <a:lstStyle/>
          <a:p>
            <a:r>
              <a:rPr lang="en-GB" sz="1300">
                <a:solidFill>
                  <a:srgbClr val="000000"/>
                </a:solidFill>
                <a:latin typeface="Calibri" pitchFamily="34" charset="0"/>
              </a:rPr>
              <a:t>YEAR 4</a:t>
            </a:r>
          </a:p>
        </p:txBody>
      </p:sp>
      <p:sp>
        <p:nvSpPr>
          <p:cNvPr id="57" name="Rectangle 56"/>
          <p:cNvSpPr/>
          <p:nvPr/>
        </p:nvSpPr>
        <p:spPr>
          <a:xfrm>
            <a:off x="4376936" y="908720"/>
            <a:ext cx="4994509" cy="677108"/>
          </a:xfrm>
          <a:prstGeom prst="rect">
            <a:avLst/>
          </a:prstGeom>
        </p:spPr>
        <p:txBody>
          <a:bodyPr wrap="none">
            <a:spAutoFit/>
          </a:bodyPr>
          <a:lstStyle/>
          <a:p>
            <a:r>
              <a:rPr lang="en-GB" sz="3800" dirty="0" smtClean="0">
                <a:solidFill>
                  <a:schemeClr val="tx1">
                    <a:lumMod val="65000"/>
                    <a:lumOff val="35000"/>
                  </a:schemeClr>
                </a:solidFill>
                <a:effectLst/>
                <a:latin typeface="+mn-lt"/>
              </a:rPr>
              <a:t>Weather Forecasting</a:t>
            </a:r>
            <a:endParaRPr lang="en-GB" sz="3800" dirty="0">
              <a:solidFill>
                <a:schemeClr val="tx1">
                  <a:lumMod val="65000"/>
                  <a:lumOff val="35000"/>
                </a:schemeClr>
              </a:solidFill>
              <a:effectLst/>
              <a:latin typeface="+mn-lt"/>
            </a:endParaRPr>
          </a:p>
        </p:txBody>
      </p:sp>
    </p:spTree>
    <p:extLst>
      <p:ext uri="{BB962C8B-B14F-4D97-AF65-F5344CB8AC3E}">
        <p14:creationId xmlns:p14="http://schemas.microsoft.com/office/powerpoint/2010/main" val="1159634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0" y="288000"/>
            <a:ext cx="7221432" cy="849586"/>
          </a:xfrm>
        </p:spPr>
        <p:txBody>
          <a:bodyPr/>
          <a:lstStyle/>
          <a:p>
            <a:r>
              <a:rPr lang="en-GB" dirty="0" smtClean="0"/>
              <a:t>WG3: GNSS for Climate</a:t>
            </a:r>
            <a:endParaRPr lang="en-GB" dirty="0"/>
          </a:p>
        </p:txBody>
      </p:sp>
      <p:cxnSp>
        <p:nvCxnSpPr>
          <p:cNvPr id="5" name="intervalshape"/>
          <p:cNvCxnSpPr/>
          <p:nvPr/>
        </p:nvCxnSpPr>
        <p:spPr>
          <a:xfrm flipV="1">
            <a:off x="3323779" y="1723603"/>
            <a:ext cx="0" cy="39370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6" name="intervalshape"/>
          <p:cNvCxnSpPr/>
          <p:nvPr/>
        </p:nvCxnSpPr>
        <p:spPr>
          <a:xfrm flipV="1">
            <a:off x="1641029" y="1723603"/>
            <a:ext cx="0" cy="39370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7" name="intervalshape"/>
          <p:cNvCxnSpPr/>
          <p:nvPr/>
        </p:nvCxnSpPr>
        <p:spPr>
          <a:xfrm flipV="1">
            <a:off x="5011291" y="2168103"/>
            <a:ext cx="0" cy="34925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8" name="intervalshape"/>
          <p:cNvCxnSpPr/>
          <p:nvPr/>
        </p:nvCxnSpPr>
        <p:spPr>
          <a:xfrm flipV="1">
            <a:off x="1641029" y="2168103"/>
            <a:ext cx="0" cy="34925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9" name="intervalshape"/>
          <p:cNvCxnSpPr/>
          <p:nvPr/>
        </p:nvCxnSpPr>
        <p:spPr>
          <a:xfrm flipV="1">
            <a:off x="8392666" y="2612603"/>
            <a:ext cx="0" cy="30480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0" name="intervalshape"/>
          <p:cNvCxnSpPr/>
          <p:nvPr/>
        </p:nvCxnSpPr>
        <p:spPr>
          <a:xfrm flipV="1">
            <a:off x="1641029" y="2612603"/>
            <a:ext cx="0" cy="30480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1" name="intervalshape"/>
          <p:cNvCxnSpPr/>
          <p:nvPr/>
        </p:nvCxnSpPr>
        <p:spPr>
          <a:xfrm flipV="1">
            <a:off x="8392666" y="3057103"/>
            <a:ext cx="0" cy="26035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2" name="intervalshape"/>
          <p:cNvCxnSpPr/>
          <p:nvPr/>
        </p:nvCxnSpPr>
        <p:spPr>
          <a:xfrm flipV="1">
            <a:off x="3328541" y="3057103"/>
            <a:ext cx="0" cy="26035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3" name="intervalshape"/>
          <p:cNvCxnSpPr/>
          <p:nvPr/>
        </p:nvCxnSpPr>
        <p:spPr>
          <a:xfrm flipV="1">
            <a:off x="8392666" y="3501603"/>
            <a:ext cx="0" cy="21590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4" name="intervalshape"/>
          <p:cNvCxnSpPr/>
          <p:nvPr/>
        </p:nvCxnSpPr>
        <p:spPr>
          <a:xfrm flipV="1">
            <a:off x="3328541" y="3501603"/>
            <a:ext cx="0" cy="21590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5" name="intervalshape"/>
          <p:cNvCxnSpPr/>
          <p:nvPr/>
        </p:nvCxnSpPr>
        <p:spPr>
          <a:xfrm flipV="1">
            <a:off x="8392666" y="3946103"/>
            <a:ext cx="0" cy="17145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16" name="intervalshape"/>
          <p:cNvCxnSpPr/>
          <p:nvPr/>
        </p:nvCxnSpPr>
        <p:spPr>
          <a:xfrm flipV="1">
            <a:off x="6705154" y="3946103"/>
            <a:ext cx="0" cy="171450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sp>
        <p:nvSpPr>
          <p:cNvPr id="17" name="milestoneshape"/>
          <p:cNvSpPr/>
          <p:nvPr/>
        </p:nvSpPr>
        <p:spPr>
          <a:xfrm rot="16200000">
            <a:off x="1640632" y="4962748"/>
            <a:ext cx="190500" cy="190500"/>
          </a:xfrm>
          <a:prstGeom prst="flowChartMerge">
            <a:avLst/>
          </a:prstGeom>
          <a:solidFill>
            <a:srgbClr val="FF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00" i="1" dirty="0">
              <a:solidFill>
                <a:srgbClr val="FF0000"/>
              </a:solidFill>
            </a:endParaRPr>
          </a:p>
        </p:txBody>
      </p:sp>
      <p:cxnSp>
        <p:nvCxnSpPr>
          <p:cNvPr id="18" name="milestoneshape"/>
          <p:cNvCxnSpPr/>
          <p:nvPr/>
        </p:nvCxnSpPr>
        <p:spPr>
          <a:xfrm>
            <a:off x="1641029" y="4962103"/>
            <a:ext cx="0" cy="6985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19" name="milestoneshape"/>
          <p:cNvSpPr/>
          <p:nvPr/>
        </p:nvSpPr>
        <p:spPr>
          <a:xfrm rot="16200000">
            <a:off x="2738275" y="4284811"/>
            <a:ext cx="190500"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00" i="1"/>
          </a:p>
        </p:txBody>
      </p:sp>
      <p:cxnSp>
        <p:nvCxnSpPr>
          <p:cNvPr id="20" name="milestoneshape"/>
          <p:cNvCxnSpPr/>
          <p:nvPr/>
        </p:nvCxnSpPr>
        <p:spPr>
          <a:xfrm>
            <a:off x="2737991" y="4284241"/>
            <a:ext cx="0" cy="13716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1" name="milestoneshape"/>
          <p:cNvSpPr/>
          <p:nvPr/>
        </p:nvSpPr>
        <p:spPr>
          <a:xfrm rot="16200000">
            <a:off x="3883516" y="4914488"/>
            <a:ext cx="190500"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00" i="1"/>
          </a:p>
        </p:txBody>
      </p:sp>
      <p:cxnSp>
        <p:nvCxnSpPr>
          <p:cNvPr id="22" name="milestoneshape"/>
          <p:cNvCxnSpPr/>
          <p:nvPr/>
        </p:nvCxnSpPr>
        <p:spPr>
          <a:xfrm>
            <a:off x="3884166" y="4914478"/>
            <a:ext cx="0" cy="746125"/>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3" name="milestoneshape"/>
          <p:cNvSpPr/>
          <p:nvPr/>
        </p:nvSpPr>
        <p:spPr>
          <a:xfrm rot="16200000">
            <a:off x="6140274" y="4914488"/>
            <a:ext cx="190500" cy="190500"/>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00" i="1"/>
          </a:p>
        </p:txBody>
      </p:sp>
      <p:cxnSp>
        <p:nvCxnSpPr>
          <p:cNvPr id="24" name="milestoneshape"/>
          <p:cNvCxnSpPr/>
          <p:nvPr/>
        </p:nvCxnSpPr>
        <p:spPr>
          <a:xfrm>
            <a:off x="6140004" y="4914478"/>
            <a:ext cx="0" cy="746125"/>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5" name="milestoneshape"/>
          <p:cNvSpPr/>
          <p:nvPr/>
        </p:nvSpPr>
        <p:spPr>
          <a:xfrm rot="16200000">
            <a:off x="8253673" y="5153248"/>
            <a:ext cx="190500" cy="190500"/>
          </a:xfrm>
          <a:prstGeom prst="flowChartMerge">
            <a:avLst/>
          </a:prstGeom>
          <a:solidFill>
            <a:srgbClr val="FF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00" i="1"/>
          </a:p>
        </p:txBody>
      </p:sp>
      <p:cxnSp>
        <p:nvCxnSpPr>
          <p:cNvPr id="26" name="milestoneshape"/>
          <p:cNvCxnSpPr/>
          <p:nvPr/>
        </p:nvCxnSpPr>
        <p:spPr>
          <a:xfrm>
            <a:off x="8252966" y="5152603"/>
            <a:ext cx="0" cy="5080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80891" y="1628353"/>
            <a:ext cx="4105275" cy="230832"/>
          </a:xfrm>
          <a:prstGeom prst="rect">
            <a:avLst/>
          </a:prstGeom>
          <a:noFill/>
        </p:spPr>
        <p:txBody>
          <a:bodyPr>
            <a:spAutoFit/>
          </a:bodyPr>
          <a:lstStyle/>
          <a:p>
            <a:pPr algn="ctr">
              <a:defRPr/>
            </a:pPr>
            <a:r>
              <a:rPr lang="en-GB" sz="900" b="1" dirty="0">
                <a:solidFill>
                  <a:schemeClr val="tx1"/>
                </a:solidFill>
                <a:effectLst/>
                <a:latin typeface="Arial" charset="0"/>
              </a:rPr>
              <a:t>Establish database of reprocessed GNSS tropospheric products</a:t>
            </a:r>
          </a:p>
        </p:txBody>
      </p:sp>
      <p:sp>
        <p:nvSpPr>
          <p:cNvPr id="28" name="TextBox 27"/>
          <p:cNvSpPr txBox="1"/>
          <p:nvPr/>
        </p:nvSpPr>
        <p:spPr>
          <a:xfrm>
            <a:off x="3973066" y="2496716"/>
            <a:ext cx="2633663" cy="231775"/>
          </a:xfrm>
          <a:prstGeom prst="rect">
            <a:avLst/>
          </a:prstGeom>
          <a:noFill/>
        </p:spPr>
        <p:txBody>
          <a:bodyPr wrap="none">
            <a:spAutoFit/>
          </a:bodyPr>
          <a:lstStyle/>
          <a:p>
            <a:pPr algn="ctr">
              <a:defRPr/>
            </a:pPr>
            <a:r>
              <a:rPr lang="en-GB" sz="900" b="1" dirty="0">
                <a:effectLst>
                  <a:outerShdw blurRad="38100" dist="38100" dir="2700000" algn="tl">
                    <a:srgbClr val="000000">
                      <a:alpha val="43137"/>
                    </a:srgbClr>
                  </a:outerShdw>
                </a:effectLst>
                <a:latin typeface="Arial" charset="0"/>
              </a:rPr>
              <a:t>Dev., </a:t>
            </a:r>
            <a:r>
              <a:rPr lang="en-GB" sz="900" b="1" dirty="0" err="1">
                <a:effectLst>
                  <a:outerShdw blurRad="38100" dist="38100" dir="2700000" algn="tl">
                    <a:srgbClr val="000000">
                      <a:alpha val="43137"/>
                    </a:srgbClr>
                  </a:outerShdw>
                </a:effectLst>
                <a:latin typeface="Arial" charset="0"/>
              </a:rPr>
              <a:t>eval</a:t>
            </a:r>
            <a:r>
              <a:rPr lang="en-GB" sz="900" b="1" dirty="0">
                <a:effectLst>
                  <a:outerShdw blurRad="38100" dist="38100" dir="2700000" algn="tl">
                    <a:srgbClr val="000000">
                      <a:alpha val="43137"/>
                    </a:srgbClr>
                  </a:outerShdw>
                </a:effectLst>
                <a:latin typeface="Arial" charset="0"/>
              </a:rPr>
              <a:t>., and standardize ZTD to IWV conversion</a:t>
            </a:r>
          </a:p>
        </p:txBody>
      </p:sp>
      <p:sp>
        <p:nvSpPr>
          <p:cNvPr id="29" name="pgshape"/>
          <p:cNvSpPr/>
          <p:nvPr/>
        </p:nvSpPr>
        <p:spPr>
          <a:xfrm>
            <a:off x="1640632" y="5661248"/>
            <a:ext cx="6756400" cy="508000"/>
          </a:xfrm>
          <a:prstGeom prst="rect">
            <a:avLst/>
          </a:prstGeom>
          <a:gradFill flip="none" rotWithShape="1">
            <a:gsLst>
              <a:gs pos="0">
                <a:srgbClr val="B2B2B2"/>
              </a:gs>
              <a:gs pos="50000">
                <a:srgbClr val="F2F2F2"/>
              </a:gs>
              <a:gs pos="100000">
                <a:srgbClr val="737373"/>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pgshape"/>
          <p:cNvSpPr txBox="1">
            <a:spLocks noChangeArrowheads="1"/>
          </p:cNvSpPr>
          <p:nvPr>
            <p:custDataLst>
              <p:tags r:id="rId1"/>
            </p:custDataLst>
          </p:nvPr>
        </p:nvSpPr>
        <p:spPr bwMode="auto">
          <a:xfrm>
            <a:off x="1641029" y="5660603"/>
            <a:ext cx="1689100" cy="508000"/>
          </a:xfrm>
          <a:prstGeom prst="rect">
            <a:avLst/>
          </a:prstGeom>
          <a:solidFill>
            <a:schemeClr val="bg1">
              <a:alpha val="5098"/>
            </a:schemeClr>
          </a:solidFill>
          <a:ln w="9525">
            <a:noFill/>
            <a:miter lim="800000"/>
            <a:headEnd/>
            <a:tailEnd/>
          </a:ln>
        </p:spPr>
        <p:txBody>
          <a:bodyPr anchor="ctr" anchorCtr="1"/>
          <a:lstStyle/>
          <a:p>
            <a:r>
              <a:rPr lang="en-GB" sz="1300">
                <a:solidFill>
                  <a:srgbClr val="000000"/>
                </a:solidFill>
                <a:latin typeface="Calibri" pitchFamily="34" charset="0"/>
              </a:rPr>
              <a:t>YEAR 1</a:t>
            </a:r>
          </a:p>
        </p:txBody>
      </p:sp>
      <p:sp>
        <p:nvSpPr>
          <p:cNvPr id="31" name="pgshape"/>
          <p:cNvSpPr txBox="1">
            <a:spLocks noChangeArrowheads="1"/>
          </p:cNvSpPr>
          <p:nvPr>
            <p:custDataLst>
              <p:tags r:id="rId2"/>
            </p:custDataLst>
          </p:nvPr>
        </p:nvSpPr>
        <p:spPr bwMode="auto">
          <a:xfrm>
            <a:off x="3330129" y="5660603"/>
            <a:ext cx="1689100" cy="508000"/>
          </a:xfrm>
          <a:prstGeom prst="rect">
            <a:avLst/>
          </a:prstGeom>
          <a:noFill/>
          <a:ln w="9525">
            <a:noFill/>
            <a:miter lim="800000"/>
            <a:headEnd/>
            <a:tailEnd/>
          </a:ln>
        </p:spPr>
        <p:txBody>
          <a:bodyPr anchor="ctr" anchorCtr="1"/>
          <a:lstStyle/>
          <a:p>
            <a:r>
              <a:rPr lang="en-GB" sz="1300">
                <a:solidFill>
                  <a:srgbClr val="000000"/>
                </a:solidFill>
                <a:latin typeface="Calibri" pitchFamily="34" charset="0"/>
              </a:rPr>
              <a:t>YEAR 2</a:t>
            </a:r>
          </a:p>
        </p:txBody>
      </p:sp>
      <p:sp>
        <p:nvSpPr>
          <p:cNvPr id="32" name="pgshape"/>
          <p:cNvSpPr txBox="1">
            <a:spLocks noChangeArrowheads="1"/>
          </p:cNvSpPr>
          <p:nvPr>
            <p:custDataLst>
              <p:tags r:id="rId3"/>
            </p:custDataLst>
          </p:nvPr>
        </p:nvSpPr>
        <p:spPr bwMode="auto">
          <a:xfrm>
            <a:off x="5019229" y="5660603"/>
            <a:ext cx="1689100" cy="508000"/>
          </a:xfrm>
          <a:prstGeom prst="rect">
            <a:avLst/>
          </a:prstGeom>
          <a:solidFill>
            <a:schemeClr val="bg1">
              <a:alpha val="5098"/>
            </a:schemeClr>
          </a:solidFill>
          <a:ln w="9525">
            <a:noFill/>
            <a:miter lim="800000"/>
            <a:headEnd/>
            <a:tailEnd/>
          </a:ln>
        </p:spPr>
        <p:txBody>
          <a:bodyPr anchor="ctr" anchorCtr="1"/>
          <a:lstStyle/>
          <a:p>
            <a:r>
              <a:rPr lang="en-GB" sz="1300">
                <a:solidFill>
                  <a:srgbClr val="000000"/>
                </a:solidFill>
                <a:latin typeface="Calibri" pitchFamily="34" charset="0"/>
              </a:rPr>
              <a:t>YEAR 3</a:t>
            </a:r>
          </a:p>
        </p:txBody>
      </p:sp>
      <p:sp>
        <p:nvSpPr>
          <p:cNvPr id="33" name="pgshape"/>
          <p:cNvSpPr txBox="1">
            <a:spLocks noChangeArrowheads="1"/>
          </p:cNvSpPr>
          <p:nvPr>
            <p:custDataLst>
              <p:tags r:id="rId4"/>
            </p:custDataLst>
          </p:nvPr>
        </p:nvSpPr>
        <p:spPr bwMode="auto">
          <a:xfrm>
            <a:off x="6708329" y="5660603"/>
            <a:ext cx="1689100" cy="508000"/>
          </a:xfrm>
          <a:prstGeom prst="rect">
            <a:avLst/>
          </a:prstGeom>
          <a:noFill/>
          <a:ln w="9525">
            <a:noFill/>
            <a:miter lim="800000"/>
            <a:headEnd/>
            <a:tailEnd/>
          </a:ln>
        </p:spPr>
        <p:txBody>
          <a:bodyPr anchor="ctr" anchorCtr="1"/>
          <a:lstStyle/>
          <a:p>
            <a:r>
              <a:rPr lang="en-GB" sz="1300">
                <a:solidFill>
                  <a:srgbClr val="000000"/>
                </a:solidFill>
                <a:latin typeface="Calibri" pitchFamily="34" charset="0"/>
              </a:rPr>
              <a:t>YEAR 4</a:t>
            </a:r>
          </a:p>
        </p:txBody>
      </p:sp>
      <p:sp>
        <p:nvSpPr>
          <p:cNvPr id="34" name="milestoneshape"/>
          <p:cNvSpPr txBox="1">
            <a:spLocks noChangeArrowheads="1"/>
          </p:cNvSpPr>
          <p:nvPr>
            <p:custDataLst>
              <p:tags r:id="rId5"/>
            </p:custDataLst>
          </p:nvPr>
        </p:nvSpPr>
        <p:spPr bwMode="auto">
          <a:xfrm>
            <a:off x="6267004" y="4850978"/>
            <a:ext cx="1968500" cy="261938"/>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rPr>
              <a:t>3rd Workshop </a:t>
            </a:r>
            <a:br>
              <a:rPr lang="en-GB" sz="1000" b="1" dirty="0">
                <a:solidFill>
                  <a:schemeClr val="tx1"/>
                </a:solidFill>
                <a:effectLst/>
                <a:latin typeface="Calibri" pitchFamily="34" charset="0"/>
              </a:rPr>
            </a:br>
            <a:r>
              <a:rPr lang="en-GB" sz="1000" i="1" dirty="0">
                <a:solidFill>
                  <a:schemeClr val="tx1"/>
                </a:solidFill>
                <a:effectLst/>
                <a:latin typeface="Calibri" pitchFamily="34" charset="0"/>
              </a:rPr>
              <a:t>(Climate trends and variability of water vapour on regional and global scales)</a:t>
            </a:r>
          </a:p>
        </p:txBody>
      </p:sp>
      <p:sp>
        <p:nvSpPr>
          <p:cNvPr id="35" name="milestoneshape"/>
          <p:cNvSpPr txBox="1">
            <a:spLocks noChangeArrowheads="1"/>
          </p:cNvSpPr>
          <p:nvPr>
            <p:custDataLst>
              <p:tags r:id="rId6"/>
            </p:custDataLst>
          </p:nvPr>
        </p:nvSpPr>
        <p:spPr bwMode="auto">
          <a:xfrm>
            <a:off x="4011166" y="4850978"/>
            <a:ext cx="1968500" cy="261938"/>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rPr>
              <a:t>2nd Workshop </a:t>
            </a:r>
            <a:br>
              <a:rPr lang="en-GB" sz="1000" b="1" dirty="0">
                <a:solidFill>
                  <a:schemeClr val="tx1"/>
                </a:solidFill>
                <a:effectLst/>
                <a:latin typeface="Calibri" pitchFamily="34" charset="0"/>
              </a:rPr>
            </a:br>
            <a:r>
              <a:rPr lang="en-GB" sz="1000" i="1" dirty="0">
                <a:solidFill>
                  <a:schemeClr val="tx1"/>
                </a:solidFill>
                <a:effectLst/>
                <a:latin typeface="Calibri" pitchFamily="34" charset="0"/>
              </a:rPr>
              <a:t>(Assessment of reprocessed GNSS tropospheric products)</a:t>
            </a:r>
          </a:p>
        </p:txBody>
      </p:sp>
      <p:sp>
        <p:nvSpPr>
          <p:cNvPr id="36" name="milestoneshape"/>
          <p:cNvSpPr txBox="1">
            <a:spLocks noChangeArrowheads="1"/>
          </p:cNvSpPr>
          <p:nvPr>
            <p:custDataLst>
              <p:tags r:id="rId7"/>
            </p:custDataLst>
          </p:nvPr>
        </p:nvSpPr>
        <p:spPr bwMode="auto">
          <a:xfrm>
            <a:off x="2864991" y="4220741"/>
            <a:ext cx="1968500" cy="246062"/>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rPr>
              <a:t>1st Workshop </a:t>
            </a:r>
            <a:br>
              <a:rPr lang="en-GB" sz="1000" b="1" dirty="0">
                <a:solidFill>
                  <a:schemeClr val="tx1"/>
                </a:solidFill>
                <a:effectLst/>
                <a:latin typeface="Calibri" pitchFamily="34" charset="0"/>
              </a:rPr>
            </a:br>
            <a:r>
              <a:rPr lang="en-GB" sz="1000" i="1" dirty="0">
                <a:solidFill>
                  <a:schemeClr val="tx1"/>
                </a:solidFill>
                <a:effectLst/>
                <a:latin typeface="Calibri" pitchFamily="34" charset="0"/>
              </a:rPr>
              <a:t>(State-of-the-art review)</a:t>
            </a:r>
          </a:p>
        </p:txBody>
      </p:sp>
      <p:sp>
        <p:nvSpPr>
          <p:cNvPr id="37" name="milestoneshape"/>
          <p:cNvSpPr txBox="1">
            <a:spLocks noChangeArrowheads="1"/>
          </p:cNvSpPr>
          <p:nvPr>
            <p:custDataLst>
              <p:tags r:id="rId8"/>
            </p:custDataLst>
          </p:nvPr>
        </p:nvSpPr>
        <p:spPr bwMode="auto">
          <a:xfrm>
            <a:off x="1768029" y="4868713"/>
            <a:ext cx="664790" cy="288032"/>
          </a:xfrm>
          <a:prstGeom prst="rect">
            <a:avLst/>
          </a:prstGeom>
          <a:noFill/>
          <a:ln w="9525">
            <a:noFill/>
            <a:miter lim="800000"/>
            <a:headEnd/>
            <a:tailEnd/>
          </a:ln>
        </p:spPr>
        <p:txBody>
          <a:bodyPr/>
          <a:lstStyle/>
          <a:p>
            <a:pPr>
              <a:lnSpc>
                <a:spcPct val="80000"/>
              </a:lnSpc>
            </a:pPr>
            <a:r>
              <a:rPr lang="en-GB" sz="1000" b="1" dirty="0">
                <a:solidFill>
                  <a:schemeClr val="tx1"/>
                </a:solidFill>
                <a:effectLst/>
                <a:latin typeface="Calibri" pitchFamily="34" charset="0"/>
              </a:rPr>
              <a:t>Kick-off Meeting</a:t>
            </a:r>
          </a:p>
        </p:txBody>
      </p:sp>
      <p:sp>
        <p:nvSpPr>
          <p:cNvPr id="38" name="intervalshape"/>
          <p:cNvSpPr/>
          <p:nvPr>
            <p:custDataLst>
              <p:tags r:id="rId9"/>
            </p:custDataLst>
          </p:nvPr>
        </p:nvSpPr>
        <p:spPr>
          <a:xfrm>
            <a:off x="6704464" y="3807048"/>
            <a:ext cx="1687943" cy="279400"/>
          </a:xfrm>
          <a:prstGeom prst="roundRect">
            <a:avLst/>
          </a:prstGeom>
          <a:solidFill>
            <a:srgbClr val="00B05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a:effectLst>
                  <a:outerShdw blurRad="38100" dist="38100" dir="2700000" algn="tl">
                    <a:srgbClr val="000000">
                      <a:alpha val="43137"/>
                    </a:srgbClr>
                  </a:outerShdw>
                </a:effectLst>
                <a:latin typeface="Calibri"/>
              </a:rPr>
              <a:t>Issue Guidelines</a:t>
            </a:r>
          </a:p>
        </p:txBody>
      </p:sp>
      <p:sp>
        <p:nvSpPr>
          <p:cNvPr id="39" name="intervalshape"/>
          <p:cNvSpPr/>
          <p:nvPr>
            <p:custDataLst>
              <p:tags r:id="rId10"/>
            </p:custDataLst>
          </p:nvPr>
        </p:nvSpPr>
        <p:spPr>
          <a:xfrm>
            <a:off x="3328576" y="3362548"/>
            <a:ext cx="5063831" cy="279400"/>
          </a:xfrm>
          <a:prstGeom prst="homePlate">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a:rPr>
              <a:t>Assess impact of reprocessed GNSS trop. products in NWP reanalysis products and climate models</a:t>
            </a:r>
          </a:p>
        </p:txBody>
      </p:sp>
      <p:sp>
        <p:nvSpPr>
          <p:cNvPr id="40" name="intervalshape"/>
          <p:cNvSpPr/>
          <p:nvPr>
            <p:custDataLst>
              <p:tags r:id="rId11"/>
            </p:custDataLst>
          </p:nvPr>
        </p:nvSpPr>
        <p:spPr>
          <a:xfrm>
            <a:off x="3328576" y="2918048"/>
            <a:ext cx="5063831" cy="279400"/>
          </a:xfrm>
          <a:prstGeom prst="homePlate">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a:rPr>
              <a:t>Develop diagnostic tools for quantifying climate trends and variability </a:t>
            </a:r>
          </a:p>
        </p:txBody>
      </p:sp>
      <p:sp>
        <p:nvSpPr>
          <p:cNvPr id="41" name="intervalshape"/>
          <p:cNvSpPr/>
          <p:nvPr>
            <p:custDataLst>
              <p:tags r:id="rId12"/>
            </p:custDataLst>
          </p:nvPr>
        </p:nvSpPr>
        <p:spPr>
          <a:xfrm>
            <a:off x="1640632" y="2473548"/>
            <a:ext cx="6751775" cy="279400"/>
          </a:xfrm>
          <a:prstGeom prst="homePlate">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a:rPr>
              <a:t>Detect and mitigate discontinuities in the ZTD and IWV time series</a:t>
            </a:r>
          </a:p>
        </p:txBody>
      </p:sp>
      <p:sp>
        <p:nvSpPr>
          <p:cNvPr id="42" name="intervalshape"/>
          <p:cNvSpPr/>
          <p:nvPr>
            <p:custDataLst>
              <p:tags r:id="rId13"/>
            </p:custDataLst>
          </p:nvPr>
        </p:nvSpPr>
        <p:spPr>
          <a:xfrm>
            <a:off x="1640632" y="2029048"/>
            <a:ext cx="3371263" cy="279400"/>
          </a:xfrm>
          <a:prstGeom prst="chevron">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a:rPr>
              <a:t>Standardize method for ZTD to IWV conversion</a:t>
            </a:r>
          </a:p>
        </p:txBody>
      </p:sp>
      <p:sp>
        <p:nvSpPr>
          <p:cNvPr id="43" name="intervalshape"/>
          <p:cNvSpPr/>
          <p:nvPr>
            <p:custDataLst>
              <p:tags r:id="rId14"/>
            </p:custDataLst>
          </p:nvPr>
        </p:nvSpPr>
        <p:spPr>
          <a:xfrm>
            <a:off x="1640632" y="1584548"/>
            <a:ext cx="1683319" cy="279400"/>
          </a:xfrm>
          <a:prstGeom prst="homePlate">
            <a:avLst/>
          </a:prstGeom>
          <a:solidFill>
            <a:srgbClr val="7030A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GB" sz="900" b="1" dirty="0">
              <a:effectLst>
                <a:outerShdw blurRad="38100" dist="38100" dir="2700000" algn="tl">
                  <a:srgbClr val="000000">
                    <a:alpha val="43137"/>
                  </a:srgbClr>
                </a:outerShdw>
              </a:effectLst>
              <a:latin typeface="Calibri"/>
            </a:endParaRPr>
          </a:p>
        </p:txBody>
      </p:sp>
      <p:sp>
        <p:nvSpPr>
          <p:cNvPr id="44" name="intervalshape"/>
          <p:cNvSpPr/>
          <p:nvPr>
            <p:custDataLst>
              <p:tags r:id="rId15"/>
            </p:custDataLst>
          </p:nvPr>
        </p:nvSpPr>
        <p:spPr>
          <a:xfrm>
            <a:off x="1640632" y="1268760"/>
            <a:ext cx="1544584" cy="203592"/>
          </a:xfrm>
          <a:prstGeom prst="roundRect">
            <a:avLst/>
          </a:prstGeom>
          <a:solidFill>
            <a:srgbClr val="00B050"/>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900" b="1" dirty="0">
                <a:effectLst>
                  <a:outerShdw blurRad="38100" dist="38100" dir="2700000" algn="tl">
                    <a:srgbClr val="000000">
                      <a:alpha val="43137"/>
                    </a:srgbClr>
                  </a:outerShdw>
                </a:effectLst>
                <a:latin typeface="Calibri" pitchFamily="34" charset="0"/>
                <a:cs typeface="Calibri" pitchFamily="34" charset="0"/>
              </a:rPr>
              <a:t>Define user requirements</a:t>
            </a:r>
          </a:p>
        </p:txBody>
      </p:sp>
    </p:spTree>
    <p:extLst>
      <p:ext uri="{BB962C8B-B14F-4D97-AF65-F5344CB8AC3E}">
        <p14:creationId xmlns:p14="http://schemas.microsoft.com/office/powerpoint/2010/main" val="38611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27</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941512" cy="849586"/>
          </a:xfrm>
        </p:spPr>
        <p:txBody>
          <a:bodyPr/>
          <a:lstStyle/>
          <a:p>
            <a:r>
              <a:rPr lang="en-GB" dirty="0" smtClean="0">
                <a:effectLst>
                  <a:outerShdw blurRad="38100" dist="38100" dir="2700000" algn="tl">
                    <a:srgbClr val="000000">
                      <a:alpha val="43137"/>
                    </a:srgbClr>
                  </a:outerShdw>
                </a:effectLst>
              </a:rPr>
              <a:t>Non-COST Funded Dissemination</a:t>
            </a:r>
            <a:endParaRPr lang="en-GB"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1424608" y="1196752"/>
          <a:ext cx="7056784" cy="4762500"/>
        </p:xfrm>
        <a:graphic>
          <a:graphicData uri="http://schemas.openxmlformats.org/drawingml/2006/table">
            <a:tbl>
              <a:tblPr/>
              <a:tblGrid>
                <a:gridCol w="3345498">
                  <a:extLst>
                    <a:ext uri="{9D8B030D-6E8A-4147-A177-3AD203B41FA5}">
                      <a16:colId xmlns:a16="http://schemas.microsoft.com/office/drawing/2014/main" val="20000"/>
                    </a:ext>
                  </a:extLst>
                </a:gridCol>
                <a:gridCol w="2385355">
                  <a:extLst>
                    <a:ext uri="{9D8B030D-6E8A-4147-A177-3AD203B41FA5}">
                      <a16:colId xmlns:a16="http://schemas.microsoft.com/office/drawing/2014/main" val="20001"/>
                    </a:ext>
                  </a:extLst>
                </a:gridCol>
                <a:gridCol w="1325931">
                  <a:extLst>
                    <a:ext uri="{9D8B030D-6E8A-4147-A177-3AD203B41FA5}">
                      <a16:colId xmlns:a16="http://schemas.microsoft.com/office/drawing/2014/main" val="20002"/>
                    </a:ext>
                  </a:extLst>
                </a:gridCol>
              </a:tblGrid>
              <a:tr h="191235">
                <a:tc>
                  <a:txBody>
                    <a:bodyPr/>
                    <a:lstStyle/>
                    <a:p>
                      <a:pPr algn="l" fontAlgn="b"/>
                      <a:r>
                        <a:rPr lang="en-GB" sz="1500" b="1" i="0" u="none" strike="noStrike" dirty="0">
                          <a:solidFill>
                            <a:schemeClr val="tx1">
                              <a:lumMod val="65000"/>
                              <a:lumOff val="35000"/>
                            </a:schemeClr>
                          </a:solidFill>
                          <a:latin typeface="Calibri"/>
                        </a:rPr>
                        <a:t>AGU Fall Meeting</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San Francisco,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2013</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1235">
                <a:tc>
                  <a:txBody>
                    <a:bodyPr/>
                    <a:lstStyle/>
                    <a:p>
                      <a:pPr algn="l" fontAlgn="b"/>
                      <a:r>
                        <a:rPr lang="en-GB" sz="1500" b="1" i="0" u="none" strike="noStrike" dirty="0">
                          <a:solidFill>
                            <a:schemeClr val="tx1">
                              <a:lumMod val="65000"/>
                              <a:lumOff val="35000"/>
                            </a:schemeClr>
                          </a:solidFill>
                          <a:latin typeface="Calibri"/>
                        </a:rPr>
                        <a:t>Galileo Symposium</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Prague, Czech republic</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2013</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1235">
                <a:tc>
                  <a:txBody>
                    <a:bodyPr/>
                    <a:lstStyle/>
                    <a:p>
                      <a:pPr algn="l" fontAlgn="b"/>
                      <a:r>
                        <a:rPr lang="en-GB" sz="1500" b="1" i="0" u="none" strike="noStrike" dirty="0">
                          <a:solidFill>
                            <a:schemeClr val="tx1">
                              <a:lumMod val="65000"/>
                              <a:lumOff val="35000"/>
                            </a:schemeClr>
                          </a:solidFill>
                          <a:latin typeface="Calibri"/>
                        </a:rPr>
                        <a:t>IAG Scientific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Potsdam, Germany</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2013</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1235">
                <a:tc>
                  <a:txBody>
                    <a:bodyPr/>
                    <a:lstStyle/>
                    <a:p>
                      <a:pPr algn="l" fontAlgn="b"/>
                      <a:r>
                        <a:rPr lang="en-GB" sz="1500" b="1" i="0" u="none" strike="noStrike" dirty="0">
                          <a:solidFill>
                            <a:schemeClr val="tx1">
                              <a:lumMod val="65000"/>
                              <a:lumOff val="35000"/>
                            </a:schemeClr>
                          </a:solidFill>
                          <a:latin typeface="Calibri"/>
                        </a:rPr>
                        <a:t>GRUAN ICM6</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Beltsville,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2014</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1235">
                <a:tc>
                  <a:txBody>
                    <a:bodyPr/>
                    <a:lstStyle/>
                    <a:p>
                      <a:pPr algn="l" fontAlgn="b"/>
                      <a:r>
                        <a:rPr lang="en-GB" sz="1500" b="1" i="0" u="none" strike="noStrike" dirty="0">
                          <a:solidFill>
                            <a:schemeClr val="tx1">
                              <a:lumMod val="65000"/>
                              <a:lumOff val="35000"/>
                            </a:schemeClr>
                          </a:solidFill>
                          <a:latin typeface="Calibri"/>
                        </a:rPr>
                        <a:t> IGS Workshop</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Pasadena,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2014</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Vilnius, Lithuania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2014</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1235">
                <a:tc>
                  <a:txBody>
                    <a:bodyPr/>
                    <a:lstStyle/>
                    <a:p>
                      <a:pPr algn="l" fontAlgn="b"/>
                      <a:r>
                        <a:rPr lang="en-GB" sz="1500" b="1" i="0" u="none" strike="noStrike" dirty="0">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2014</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91235">
                <a:tc>
                  <a:txBody>
                    <a:bodyPr/>
                    <a:lstStyle/>
                    <a:p>
                      <a:pPr algn="l" fontAlgn="b"/>
                      <a:r>
                        <a:rPr lang="en-GB" sz="1500" b="1" i="0" u="none" strike="noStrike" dirty="0">
                          <a:solidFill>
                            <a:schemeClr val="tx1">
                              <a:lumMod val="65000"/>
                              <a:lumOff val="35000"/>
                            </a:schemeClr>
                          </a:solidFill>
                          <a:latin typeface="Calibri"/>
                        </a:rPr>
                        <a:t>GRUAN ICM7</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Matera, Italy</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2015</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Leipzig, Germany</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2015</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1235">
                <a:tc>
                  <a:txBody>
                    <a:bodyPr/>
                    <a:lstStyle/>
                    <a:p>
                      <a:pPr algn="l" fontAlgn="b"/>
                      <a:r>
                        <a:rPr lang="en-GB" sz="1500" b="1" i="0" u="none" strike="noStrike" dirty="0">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1235">
                <a:tc>
                  <a:txBody>
                    <a:bodyPr/>
                    <a:lstStyle/>
                    <a:p>
                      <a:pPr algn="l" fontAlgn="b"/>
                      <a:r>
                        <a:rPr lang="en-GB" sz="1500" b="1" i="0" u="none" strike="noStrike" dirty="0" smtClean="0">
                          <a:solidFill>
                            <a:schemeClr val="tx1">
                              <a:lumMod val="65000"/>
                              <a:lumOff val="35000"/>
                            </a:schemeClr>
                          </a:solidFill>
                          <a:latin typeface="Calibri"/>
                        </a:rPr>
                        <a:t>EMS Annual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Sofia, Bulgaria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2015</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1235">
                <a:tc>
                  <a:txBody>
                    <a:bodyPr/>
                    <a:lstStyle/>
                    <a:p>
                      <a:pPr algn="l" fontAlgn="b"/>
                      <a:r>
                        <a:rPr lang="en-GB" sz="1500" b="1" i="0" u="none" strike="noStrike" dirty="0">
                          <a:solidFill>
                            <a:schemeClr val="tx1">
                              <a:lumMod val="65000"/>
                              <a:lumOff val="35000"/>
                            </a:schemeClr>
                          </a:solidFill>
                          <a:latin typeface="Calibri"/>
                        </a:rPr>
                        <a:t>Galileo Symposium</a:t>
                      </a:r>
                    </a:p>
                  </a:txBody>
                  <a:tcPr marL="9525" marR="9525" marT="9525" marB="0" anchor="b">
                    <a:lnL>
                      <a:noFill/>
                    </a:lnL>
                    <a:lnR>
                      <a:noFill/>
                    </a:lnR>
                    <a:lnT>
                      <a:noFill/>
                    </a:lnT>
                    <a:lnB>
                      <a:noFill/>
                    </a:lnB>
                  </a:tcPr>
                </a:tc>
                <a:tc>
                  <a:txBody>
                    <a:bodyPr/>
                    <a:lstStyle/>
                    <a:p>
                      <a:pPr algn="l" fontAlgn="b"/>
                      <a:r>
                        <a:rPr lang="en-GB" sz="1500" b="1" i="0" u="none" strike="noStrike" dirty="0" err="1">
                          <a:solidFill>
                            <a:schemeClr val="tx1">
                              <a:lumMod val="65000"/>
                              <a:lumOff val="35000"/>
                            </a:schemeClr>
                          </a:solidFill>
                          <a:latin typeface="Calibri"/>
                        </a:rPr>
                        <a:t>Braunschweig</a:t>
                      </a:r>
                      <a:r>
                        <a:rPr lang="en-GB" sz="1500" b="1" i="0" u="none" strike="noStrike" dirty="0">
                          <a:solidFill>
                            <a:schemeClr val="tx1">
                              <a:lumMod val="65000"/>
                              <a:lumOff val="35000"/>
                            </a:schemeClr>
                          </a:solidFill>
                          <a:latin typeface="Calibri"/>
                        </a:rPr>
                        <a:t>, Germany</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2015</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San Sebastian, Spain</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2016</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91235">
                <a:tc>
                  <a:txBody>
                    <a:bodyPr/>
                    <a:lstStyle/>
                    <a:p>
                      <a:pPr algn="l" fontAlgn="b"/>
                      <a:r>
                        <a:rPr lang="en-GB" sz="1500" b="1" i="0" u="none" strike="noStrike">
                          <a:solidFill>
                            <a:schemeClr val="tx1">
                              <a:lumMod val="65000"/>
                              <a:lumOff val="35000"/>
                            </a:schemeClr>
                          </a:solidFill>
                          <a:latin typeface="Calibri"/>
                        </a:rPr>
                        <a:t>AGU Fall Meeting</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San Francisco,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2016</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91235">
                <a:tc>
                  <a:txBody>
                    <a:bodyPr/>
                    <a:lstStyle/>
                    <a:p>
                      <a:pPr algn="l" fontAlgn="b"/>
                      <a:r>
                        <a:rPr lang="en-GB" sz="1500" b="1" i="0" u="none" strike="noStrike">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2016</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91235">
                <a:tc>
                  <a:txBody>
                    <a:bodyPr/>
                    <a:lstStyle/>
                    <a:p>
                      <a:pPr algn="l" fontAlgn="b"/>
                      <a:r>
                        <a:rPr lang="en-GB" sz="1500" b="1" i="0" u="none" strike="noStrike" dirty="0" smtClean="0">
                          <a:solidFill>
                            <a:schemeClr val="tx1">
                              <a:lumMod val="65000"/>
                              <a:lumOff val="35000"/>
                            </a:schemeClr>
                          </a:solidFill>
                          <a:latin typeface="Calibri"/>
                        </a:rPr>
                        <a:t>EMS Annual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Trieste, Italy</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2016</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91235">
                <a:tc>
                  <a:txBody>
                    <a:bodyPr/>
                    <a:lstStyle/>
                    <a:p>
                      <a:pPr algn="l" fontAlgn="b"/>
                      <a:r>
                        <a:rPr lang="en-GB" sz="1500" b="1" i="0" u="none" strike="noStrike">
                          <a:solidFill>
                            <a:schemeClr val="tx1">
                              <a:lumMod val="65000"/>
                              <a:lumOff val="35000"/>
                            </a:schemeClr>
                          </a:solidFill>
                          <a:latin typeface="Calibri"/>
                        </a:rPr>
                        <a:t>UNAVCO Science Workshop</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Boulder, USA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2016</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191235">
                <a:tc>
                  <a:txBody>
                    <a:bodyPr/>
                    <a:lstStyle/>
                    <a:p>
                      <a:pPr algn="l" fontAlgn="b"/>
                      <a:r>
                        <a:rPr lang="en-GB" sz="1500" b="1" i="0" u="none" strike="noStrike" dirty="0" smtClean="0">
                          <a:solidFill>
                            <a:schemeClr val="tx1">
                              <a:lumMod val="65000"/>
                              <a:lumOff val="35000"/>
                            </a:schemeClr>
                          </a:solidFill>
                          <a:latin typeface="Calibri"/>
                        </a:rPr>
                        <a:t>ECMWF</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Reading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2017</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Wroclaw, Poland</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2017</a:t>
                      </a:r>
                    </a:p>
                  </a:txBody>
                  <a:tcPr marL="9525" marR="9525" marT="9525" marB="0" anchor="b">
                    <a:lnL>
                      <a:noFill/>
                    </a:lnL>
                    <a:lnR>
                      <a:noFill/>
                    </a:lnR>
                    <a:lnT>
                      <a:noFill/>
                    </a:lnT>
                    <a:lnB>
                      <a:noFill/>
                    </a:lnB>
                  </a:tcPr>
                </a:tc>
                <a:extLst>
                  <a:ext uri="{0D108BD9-81ED-4DB2-BD59-A6C34878D82A}">
                    <a16:rowId xmlns:a16="http://schemas.microsoft.com/office/drawing/2014/main" val="10018"/>
                  </a:ext>
                </a:extLst>
              </a:tr>
              <a:tr h="191235">
                <a:tc>
                  <a:txBody>
                    <a:bodyPr/>
                    <a:lstStyle/>
                    <a:p>
                      <a:pPr algn="l" fontAlgn="b"/>
                      <a:r>
                        <a:rPr lang="en-GB" sz="1500" b="1" i="0" u="none" strike="noStrike" dirty="0">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2017</a:t>
                      </a:r>
                    </a:p>
                  </a:txBody>
                  <a:tcPr marL="9525" marR="9525" marT="9525" marB="0" anchor="b">
                    <a:lnL>
                      <a:noFill/>
                    </a:lnL>
                    <a:lnR>
                      <a:noFill/>
                    </a:lnR>
                    <a:lnT>
                      <a:noFill/>
                    </a:lnT>
                    <a:lnB>
                      <a:noFill/>
                    </a:lnB>
                  </a:tcPr>
                </a:tc>
                <a:extLst>
                  <a:ext uri="{0D108BD9-81ED-4DB2-BD59-A6C34878D82A}">
                    <a16:rowId xmlns:a16="http://schemas.microsoft.com/office/drawing/2014/main" val="10019"/>
                  </a:ext>
                </a:extLst>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28</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dirty="0" smtClean="0"/>
              <a:t>WG1 Objectives</a:t>
            </a:r>
            <a:endParaRPr lang="en-GB" dirty="0"/>
          </a:p>
        </p:txBody>
      </p:sp>
      <p:sp>
        <p:nvSpPr>
          <p:cNvPr id="4" name="Text Placeholder 3"/>
          <p:cNvSpPr>
            <a:spLocks noGrp="1"/>
          </p:cNvSpPr>
          <p:nvPr>
            <p:ph type="body" sz="quarter" idx="14"/>
          </p:nvPr>
        </p:nvSpPr>
        <p:spPr>
          <a:xfrm>
            <a:off x="1280592" y="1412776"/>
            <a:ext cx="7872718" cy="4510437"/>
          </a:xfrm>
        </p:spPr>
        <p:txBody>
          <a:bodyPr/>
          <a:lstStyle/>
          <a:p>
            <a:pPr marL="285750" indent="-285750" fontAlgn="base">
              <a:spcBef>
                <a:spcPct val="0"/>
              </a:spcBef>
              <a:spcAft>
                <a:spcPct val="0"/>
              </a:spcAft>
              <a:buFont typeface="Arial" panose="020B0604020202020204" pitchFamily="34" charset="0"/>
              <a:buChar char="•"/>
            </a:pP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Coordinate the development of new GNSS tropospheric products (ultra-fast ZTDs, gradients, 3D-tomography, multi-GNSS processing)</a:t>
            </a:r>
          </a:p>
          <a:p>
            <a:pPr marL="285750" indent="-285750" fontAlgn="base">
              <a:spcBef>
                <a:spcPct val="0"/>
              </a:spcBef>
              <a:spcAft>
                <a:spcPct val="0"/>
              </a:spcAft>
              <a:buFont typeface="Arial" panose="020B0604020202020204" pitchFamily="34" charset="0"/>
              <a:buChar char="•"/>
            </a:pP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Coordinate GNSS data reprocessing and assess quality of homogeneous datasets in support of climate research.</a:t>
            </a:r>
          </a:p>
          <a:p>
            <a:pPr marL="285750" indent="-285750" fontAlgn="base">
              <a:spcBef>
                <a:spcPct val="0"/>
              </a:spcBef>
              <a:spcAft>
                <a:spcPct val="0"/>
              </a:spcAft>
              <a:buFont typeface="Arial" panose="020B0604020202020204" pitchFamily="34" charset="0"/>
              <a:buChar char="•"/>
            </a:pP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Exploit NWP model products in precise GNSS positioning (mapping functions, tropospheric gradients, for real-time positioning etc).</a:t>
            </a:r>
          </a:p>
          <a:p>
            <a:pPr marL="285750" indent="-285750" fontAlgn="base">
              <a:spcBef>
                <a:spcPct val="0"/>
              </a:spcBef>
              <a:spcAft>
                <a:spcPct val="0"/>
              </a:spcAft>
              <a:buFont typeface="Arial" panose="020B0604020202020204" pitchFamily="34" charset="0"/>
              <a:buChar char="•"/>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Support setup of new observing networks and ACs by transferring knowledge and stimulating data exchange.</a:t>
            </a:r>
          </a:p>
          <a:p>
            <a:pPr marL="285750" indent="-285750" fontAlgn="base">
              <a:spcBef>
                <a:spcPct val="0"/>
              </a:spcBef>
              <a:spcAft>
                <a:spcPct val="0"/>
              </a:spcAft>
              <a:buNone/>
            </a:pPr>
            <a:endParaRPr lang="en-GB" sz="20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fontAlgn="base">
              <a:spcBef>
                <a:spcPct val="0"/>
              </a:spcBef>
              <a:spcAft>
                <a:spcPct val="0"/>
              </a:spcAft>
              <a:buFont typeface="Arial" panose="020B0604020202020204" pitchFamily="34" charset="0"/>
              <a:buChar char="•"/>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 sub-WGs, 70 members from 25 countries</a:t>
            </a:r>
          </a:p>
          <a:p>
            <a:endParaRPr lang="en-GB" dirty="0"/>
          </a:p>
        </p:txBody>
      </p:sp>
    </p:spTree>
    <p:extLst>
      <p:ext uri="{BB962C8B-B14F-4D97-AF65-F5344CB8AC3E}">
        <p14:creationId xmlns:p14="http://schemas.microsoft.com/office/powerpoint/2010/main" val="197146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29</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dirty="0" smtClean="0"/>
              <a:t>WG2 Objectives</a:t>
            </a:r>
            <a:endParaRPr lang="en-GB" dirty="0"/>
          </a:p>
        </p:txBody>
      </p:sp>
      <p:sp>
        <p:nvSpPr>
          <p:cNvPr id="4" name="Text Placeholder 3"/>
          <p:cNvSpPr>
            <a:spLocks noGrp="1"/>
          </p:cNvSpPr>
          <p:nvPr>
            <p:ph type="body" sz="quarter" idx="14"/>
          </p:nvPr>
        </p:nvSpPr>
        <p:spPr>
          <a:xfrm>
            <a:off x="1136576" y="1484784"/>
            <a:ext cx="8064896" cy="4438429"/>
          </a:xfrm>
        </p:spPr>
        <p:txBody>
          <a:bodyPr/>
          <a:lstStyle/>
          <a:p>
            <a:pPr marL="285750" lvl="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Stimulate communication and transfer of data and knowledge between geodesy and meteorology.</a:t>
            </a:r>
          </a:p>
          <a:p>
            <a:pPr marL="285750" lvl="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Improve usage of GNSS products in NWP.</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Study the impact of new GNSS products (gradients, slant delays, 3D-tomographic data etc) on NWP and non-NWP nowcasting.</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Standardize GNSS processing methods and data formats for operational weather forecasting.</a:t>
            </a:r>
          </a:p>
          <a:p>
            <a:pPr marL="285750" lvl="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Establish a benchmark dataset and case studies for </a:t>
            </a: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assessment and validation of new products.</a:t>
            </a:r>
          </a:p>
          <a:p>
            <a:pPr marL="285750" lvl="0" indent="-285750">
              <a:buFont typeface="Arial" panose="020B0604020202020204" pitchFamily="34" charset="0"/>
              <a:buChar char="•"/>
            </a:pPr>
            <a:endPar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fontAlgn="base">
              <a:spcBef>
                <a:spcPct val="0"/>
              </a:spcBef>
              <a:spcAft>
                <a:spcPct val="0"/>
              </a:spcAft>
              <a:buFont typeface="Arial" panose="020B0604020202020204" pitchFamily="34" charset="0"/>
              <a:buChar char="•"/>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 sub-WGs, 44 members from 21 countries</a:t>
            </a:r>
          </a:p>
          <a:p>
            <a:endParaRPr lang="en-GB" sz="2000" dirty="0"/>
          </a:p>
        </p:txBody>
      </p:sp>
    </p:spTree>
    <p:extLst>
      <p:ext uri="{BB962C8B-B14F-4D97-AF65-F5344CB8AC3E}">
        <p14:creationId xmlns:p14="http://schemas.microsoft.com/office/powerpoint/2010/main" val="62744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3</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19999" y="180000"/>
            <a:ext cx="8108109" cy="849586"/>
          </a:xfrm>
        </p:spPr>
        <p:txBody>
          <a:bodyPr/>
          <a:lstStyle/>
          <a:p>
            <a:r>
              <a:rPr lang="en-GB" dirty="0" smtClean="0"/>
              <a:t>European </a:t>
            </a:r>
            <a:r>
              <a:rPr lang="en-GB" dirty="0" smtClean="0"/>
              <a:t>Operational </a:t>
            </a:r>
            <a:r>
              <a:rPr lang="en-GB" dirty="0" smtClean="0"/>
              <a:t>GNSS-Met.</a:t>
            </a:r>
            <a:endParaRPr lang="en-GB" dirty="0"/>
          </a:p>
        </p:txBody>
      </p:sp>
      <p:pic>
        <p:nvPicPr>
          <p:cNvPr id="5" name="Picture 2" descr="http://www-nwp2/%7Efrdo/gwv/maps/gbgnss_EUROPE_u.png"/>
          <p:cNvPicPr>
            <a:picLocks noChangeAspect="1" noChangeArrowheads="1"/>
          </p:cNvPicPr>
          <p:nvPr/>
        </p:nvPicPr>
        <p:blipFill>
          <a:blip r:embed="rId3" cstate="print"/>
          <a:srcRect/>
          <a:stretch>
            <a:fillRect/>
          </a:stretch>
        </p:blipFill>
        <p:spPr bwMode="auto">
          <a:xfrm>
            <a:off x="-231576" y="836712"/>
            <a:ext cx="6360292" cy="5373216"/>
          </a:xfrm>
          <a:prstGeom prst="rect">
            <a:avLst/>
          </a:prstGeom>
          <a:noFill/>
        </p:spPr>
      </p:pic>
      <p:sp>
        <p:nvSpPr>
          <p:cNvPr id="6" name="Rectangle 3"/>
          <p:cNvSpPr txBox="1">
            <a:spLocks noChangeArrowheads="1"/>
          </p:cNvSpPr>
          <p:nvPr/>
        </p:nvSpPr>
        <p:spPr>
          <a:xfrm>
            <a:off x="5443571" y="1389499"/>
            <a:ext cx="4462429" cy="4593484"/>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GB" sz="2000" b="0" dirty="0" smtClean="0">
                <a:solidFill>
                  <a:schemeClr val="tx1">
                    <a:lumMod val="65000"/>
                    <a:lumOff val="35000"/>
                  </a:schemeClr>
                </a:solidFill>
              </a:rPr>
              <a:t>EIG EUMETNET </a:t>
            </a:r>
            <a:r>
              <a:rPr lang="en-GB" sz="2000" b="0" u="sng" dirty="0" smtClean="0">
                <a:solidFill>
                  <a:schemeClr val="tx1">
                    <a:lumMod val="65000"/>
                    <a:lumOff val="35000"/>
                  </a:schemeClr>
                </a:solidFill>
              </a:rPr>
              <a:t>E-GVAP</a:t>
            </a:r>
            <a:r>
              <a:rPr lang="en-GB" sz="2000" b="0" dirty="0" smtClean="0">
                <a:solidFill>
                  <a:schemeClr val="tx1">
                    <a:lumMod val="65000"/>
                    <a:lumOff val="35000"/>
                  </a:schemeClr>
                </a:solidFill>
              </a:rPr>
              <a:t> Project</a:t>
            </a:r>
          </a:p>
          <a:p>
            <a:pPr fontAlgn="auto">
              <a:spcAft>
                <a:spcPts val="0"/>
              </a:spcAft>
              <a:defRPr/>
            </a:pPr>
            <a:r>
              <a:rPr lang="en-GB" sz="2000" b="0" dirty="0">
                <a:solidFill>
                  <a:schemeClr val="tx1">
                    <a:lumMod val="65000"/>
                    <a:lumOff val="35000"/>
                  </a:schemeClr>
                </a:solidFill>
              </a:rPr>
              <a:t>Focus </a:t>
            </a:r>
            <a:r>
              <a:rPr lang="en-GB" sz="2000" b="0" dirty="0" smtClean="0">
                <a:solidFill>
                  <a:schemeClr val="tx1">
                    <a:lumMod val="65000"/>
                    <a:lumOff val="35000"/>
                  </a:schemeClr>
                </a:solidFill>
              </a:rPr>
              <a:t>is </a:t>
            </a:r>
            <a:r>
              <a:rPr lang="en-GB" sz="2000" b="0" dirty="0">
                <a:solidFill>
                  <a:schemeClr val="tx1">
                    <a:lumMod val="65000"/>
                    <a:lumOff val="35000"/>
                  </a:schemeClr>
                </a:solidFill>
              </a:rPr>
              <a:t>GPS-only ZTDs in NRT </a:t>
            </a:r>
            <a:r>
              <a:rPr lang="en-GB" sz="2000" b="0" dirty="0" smtClean="0">
                <a:solidFill>
                  <a:schemeClr val="tx1">
                    <a:lumMod val="65000"/>
                    <a:lumOff val="35000"/>
                  </a:schemeClr>
                </a:solidFill>
              </a:rPr>
              <a:t>(&lt;90min delay)</a:t>
            </a:r>
            <a:endParaRPr lang="en-GB" sz="2000" b="0" dirty="0">
              <a:solidFill>
                <a:schemeClr val="tx1">
                  <a:lumMod val="65000"/>
                  <a:lumOff val="35000"/>
                </a:schemeClr>
              </a:solidFill>
            </a:endParaRPr>
          </a:p>
          <a:p>
            <a:pPr fontAlgn="auto">
              <a:spcAft>
                <a:spcPts val="0"/>
              </a:spcAft>
              <a:defRPr/>
            </a:pPr>
            <a:r>
              <a:rPr lang="en-GB" sz="2000" b="0" dirty="0" smtClean="0">
                <a:solidFill>
                  <a:schemeClr val="tx1">
                    <a:lumMod val="65000"/>
                    <a:lumOff val="35000"/>
                  </a:schemeClr>
                </a:solidFill>
              </a:rPr>
              <a:t>Delivery </a:t>
            </a:r>
            <a:r>
              <a:rPr lang="en-GB" sz="2000" b="0" dirty="0">
                <a:solidFill>
                  <a:schemeClr val="tx1">
                    <a:lumMod val="65000"/>
                    <a:lumOff val="35000"/>
                  </a:schemeClr>
                </a:solidFill>
              </a:rPr>
              <a:t>of ~</a:t>
            </a:r>
            <a:r>
              <a:rPr lang="en-GB" sz="2000" b="0" i="1" dirty="0" smtClean="0">
                <a:solidFill>
                  <a:schemeClr val="tx1">
                    <a:lumMod val="65000"/>
                    <a:lumOff val="35000"/>
                  </a:schemeClr>
                </a:solidFill>
              </a:rPr>
              <a:t>21M </a:t>
            </a:r>
            <a:r>
              <a:rPr lang="en-GB" sz="2000" b="0" i="1" dirty="0">
                <a:solidFill>
                  <a:schemeClr val="tx1">
                    <a:lumMod val="65000"/>
                    <a:lumOff val="35000"/>
                  </a:schemeClr>
                </a:solidFill>
              </a:rPr>
              <a:t>ZTDs </a:t>
            </a:r>
            <a:r>
              <a:rPr lang="en-GB" sz="2000" b="0" dirty="0">
                <a:solidFill>
                  <a:schemeClr val="tx1">
                    <a:lumMod val="65000"/>
                    <a:lumOff val="35000"/>
                  </a:schemeClr>
                </a:solidFill>
              </a:rPr>
              <a:t>per month from </a:t>
            </a:r>
            <a:r>
              <a:rPr lang="en-GB" sz="2000" b="0" i="1" dirty="0">
                <a:solidFill>
                  <a:schemeClr val="tx1">
                    <a:lumMod val="65000"/>
                    <a:lumOff val="35000"/>
                  </a:schemeClr>
                </a:solidFill>
              </a:rPr>
              <a:t>~3300 sites</a:t>
            </a:r>
          </a:p>
          <a:p>
            <a:pPr fontAlgn="auto">
              <a:spcAft>
                <a:spcPts val="0"/>
              </a:spcAft>
              <a:defRPr/>
            </a:pPr>
            <a:r>
              <a:rPr lang="en-GB" sz="2000" b="0" i="1" dirty="0" smtClean="0">
                <a:solidFill>
                  <a:schemeClr val="tx1">
                    <a:lumMod val="65000"/>
                    <a:lumOff val="35000"/>
                  </a:schemeClr>
                </a:solidFill>
              </a:rPr>
              <a:t>Operational </a:t>
            </a:r>
            <a:r>
              <a:rPr lang="en-GB" sz="2000" b="0" i="1" dirty="0" smtClean="0">
                <a:solidFill>
                  <a:schemeClr val="tx1">
                    <a:lumMod val="65000"/>
                    <a:lumOff val="35000"/>
                  </a:schemeClr>
                </a:solidFill>
              </a:rPr>
              <a:t>assimilation underway </a:t>
            </a:r>
            <a:r>
              <a:rPr lang="en-GB" sz="2000" b="0" dirty="0" smtClean="0">
                <a:solidFill>
                  <a:schemeClr val="tx1">
                    <a:lumMod val="65000"/>
                    <a:lumOff val="35000"/>
                  </a:schemeClr>
                </a:solidFill>
              </a:rPr>
              <a:t>at a number of European NMSs</a:t>
            </a:r>
          </a:p>
          <a:p>
            <a:pPr>
              <a:defRPr/>
            </a:pPr>
            <a:r>
              <a:rPr lang="en-GB" sz="2000" b="0" dirty="0">
                <a:solidFill>
                  <a:schemeClr val="tx1">
                    <a:lumMod val="65000"/>
                    <a:lumOff val="35000"/>
                  </a:schemeClr>
                </a:solidFill>
              </a:rPr>
              <a:t>T and P used for conversion to Water Vapour (</a:t>
            </a:r>
            <a:r>
              <a:rPr lang="en-GB" sz="2000" b="0" dirty="0" smtClean="0">
                <a:solidFill>
                  <a:schemeClr val="tx1">
                    <a:lumMod val="65000"/>
                    <a:lumOff val="35000"/>
                  </a:schemeClr>
                </a:solidFill>
              </a:rPr>
              <a:t>IWV)</a:t>
            </a:r>
          </a:p>
          <a:p>
            <a:pPr>
              <a:defRPr/>
            </a:pPr>
            <a:r>
              <a:rPr lang="en-GB" sz="2000" b="0" dirty="0" smtClean="0">
                <a:solidFill>
                  <a:schemeClr val="tx1">
                    <a:lumMod val="65000"/>
                    <a:lumOff val="35000"/>
                  </a:schemeClr>
                </a:solidFill>
              </a:rPr>
              <a:t>Assimilation of ZTDs demonstrated positive impact on NWP</a:t>
            </a:r>
          </a:p>
          <a:p>
            <a:pPr fontAlgn="auto">
              <a:spcAft>
                <a:spcPts val="0"/>
              </a:spcAft>
              <a:defRPr/>
            </a:pPr>
            <a:endParaRPr lang="en-GB" b="0" dirty="0" smtClean="0">
              <a:effectLst/>
            </a:endParaRPr>
          </a:p>
          <a:p>
            <a:pPr fontAlgn="auto">
              <a:spcAft>
                <a:spcPts val="0"/>
              </a:spcAft>
              <a:defRPr/>
            </a:pPr>
            <a:endParaRPr lang="en-GB" b="0" dirty="0" smtClean="0">
              <a:effectLst/>
            </a:endParaRPr>
          </a:p>
        </p:txBody>
      </p:sp>
    </p:spTree>
    <p:extLst>
      <p:ext uri="{BB962C8B-B14F-4D97-AF65-F5344CB8AC3E}">
        <p14:creationId xmlns:p14="http://schemas.microsoft.com/office/powerpoint/2010/main" val="1424584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30</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dirty="0" smtClean="0"/>
              <a:t>WG3 Objectives</a:t>
            </a:r>
            <a:endParaRPr lang="en-GB" dirty="0"/>
          </a:p>
        </p:txBody>
      </p:sp>
      <p:sp>
        <p:nvSpPr>
          <p:cNvPr id="4" name="Text Placeholder 3"/>
          <p:cNvSpPr>
            <a:spLocks noGrp="1"/>
          </p:cNvSpPr>
          <p:nvPr>
            <p:ph type="body" sz="quarter" idx="14"/>
          </p:nvPr>
        </p:nvSpPr>
        <p:spPr>
          <a:xfrm>
            <a:off x="1280592" y="1484784"/>
            <a:ext cx="7872718" cy="4438429"/>
          </a:xfrm>
        </p:spPr>
        <p:txBody>
          <a:bodyPr/>
          <a:lstStyle/>
          <a:p>
            <a:pPr marL="285750" indent="-285750">
              <a:buFont typeface="Arial" panose="020B0604020202020204" pitchFamily="34" charset="0"/>
              <a:buChar char="•"/>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Assess the potential of GNSS tropospheric products for climate research (absolute accuracy, long-term stability)</a:t>
            </a:r>
          </a:p>
          <a:p>
            <a:pPr marL="285750" lvl="0" indent="-285750">
              <a:buFont typeface="Arial" panose="020B0604020202020204" pitchFamily="34" charset="0"/>
              <a:buChar char="•"/>
            </a:pP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Standardize GNSS </a:t>
            </a: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post-processing methodology (processing, data screening, ZTD-IWV conversion, data homogenization etc)</a:t>
            </a:r>
          </a:p>
          <a:p>
            <a:pPr marL="285750" lvl="0" indent="-285750">
              <a:buFont typeface="Arial" panose="020B0604020202020204" pitchFamily="34" charset="0"/>
              <a:buChar char="•"/>
            </a:pP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Strengthen link with climate community</a:t>
            </a:r>
          </a:p>
          <a:p>
            <a:pPr marL="285750" lvl="0" indent="-285750">
              <a:buFont typeface="Arial" panose="020B0604020202020204" pitchFamily="34" charset="0"/>
              <a:buChar char="•"/>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Assess climate trends and variability from GNSS data</a:t>
            </a:r>
          </a:p>
          <a:p>
            <a:pPr marL="285750" lvl="0" indent="-285750">
              <a:buFont typeface="Arial" panose="020B0604020202020204" pitchFamily="34" charset="0"/>
              <a:buChar char="•"/>
            </a:pPr>
            <a:r>
              <a:rPr lang="fr-FR"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Validation of </a:t>
            </a:r>
            <a:r>
              <a:rPr lang="en-US"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climate model simulations (CMIP, CORDEX, EC-Earth).</a:t>
            </a:r>
          </a:p>
          <a:p>
            <a:pPr lvl="1">
              <a:buFont typeface="Arial" panose="020B0604020202020204" pitchFamily="34" charset="0"/>
              <a:buChar char="•"/>
            </a:pPr>
            <a:endParaRPr lang="it-IT"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fontAlgn="base">
              <a:spcBef>
                <a:spcPct val="0"/>
              </a:spcBef>
              <a:spcAft>
                <a:spcPct val="0"/>
              </a:spcAft>
              <a:buFont typeface="Arial" panose="020B0604020202020204" pitchFamily="34" charset="0"/>
              <a:buChar char="•"/>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 sub-WGs, 52 members from 17 countries</a:t>
            </a:r>
          </a:p>
          <a:p>
            <a:endParaRPr lang="en-GB" dirty="0"/>
          </a:p>
        </p:txBody>
      </p:sp>
    </p:spTree>
    <p:extLst>
      <p:ext uri="{BB962C8B-B14F-4D97-AF65-F5344CB8AC3E}">
        <p14:creationId xmlns:p14="http://schemas.microsoft.com/office/powerpoint/2010/main" val="268073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08000" y="1152000"/>
            <a:ext cx="6840000" cy="5040000"/>
          </a:xfrm>
          <a:prstGeom prst="rect">
            <a:avLst/>
          </a:prstGeom>
        </p:spPr>
      </p:pic>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4</a:t>
            </a:fld>
            <a:endParaRPr lang="de-DE" b="0" dirty="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941512" cy="849586"/>
          </a:xfrm>
        </p:spPr>
        <p:txBody>
          <a:bodyPr/>
          <a:lstStyle/>
          <a:p>
            <a:r>
              <a:rPr lang="en-GB" dirty="0" smtClean="0"/>
              <a:t>NWP </a:t>
            </a:r>
            <a:r>
              <a:rPr lang="en-GB" dirty="0" smtClean="0"/>
              <a:t>ZTD Impact</a:t>
            </a:r>
            <a:endParaRPr lang="en-GB" dirty="0"/>
          </a:p>
        </p:txBody>
      </p:sp>
      <p:sp>
        <p:nvSpPr>
          <p:cNvPr id="6" name="Rectangle 3"/>
          <p:cNvSpPr txBox="1">
            <a:spLocks noChangeArrowheads="1"/>
          </p:cNvSpPr>
          <p:nvPr/>
        </p:nvSpPr>
        <p:spPr>
          <a:xfrm>
            <a:off x="7042048" y="1603893"/>
            <a:ext cx="2664296" cy="4942816"/>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GB" sz="2000" b="0" dirty="0" smtClean="0">
                <a:solidFill>
                  <a:schemeClr val="tx1">
                    <a:lumMod val="65000"/>
                    <a:lumOff val="35000"/>
                  </a:schemeClr>
                </a:solidFill>
              </a:rPr>
              <a:t>Proven positive impact in NWP (Regional, European and Global)</a:t>
            </a:r>
          </a:p>
          <a:p>
            <a:pPr fontAlgn="auto">
              <a:spcAft>
                <a:spcPts val="0"/>
              </a:spcAft>
              <a:defRPr/>
            </a:pPr>
            <a:r>
              <a:rPr lang="en-GB" sz="2000" b="0" dirty="0" smtClean="0">
                <a:solidFill>
                  <a:schemeClr val="tx1">
                    <a:lumMod val="65000"/>
                    <a:lumOff val="35000"/>
                  </a:schemeClr>
                </a:solidFill>
              </a:rPr>
              <a:t>Very high impact on a ‘per-observation’ basis</a:t>
            </a:r>
          </a:p>
          <a:p>
            <a:pPr fontAlgn="auto">
              <a:spcAft>
                <a:spcPts val="0"/>
              </a:spcAft>
              <a:defRPr/>
            </a:pPr>
            <a:r>
              <a:rPr lang="en-GB" sz="2000" b="0" dirty="0" smtClean="0">
                <a:solidFill>
                  <a:schemeClr val="tx1">
                    <a:lumMod val="65000"/>
                    <a:lumOff val="35000"/>
                  </a:schemeClr>
                </a:solidFill>
              </a:rPr>
              <a:t>Current NWP schemes not already saturated with humidity obs.</a:t>
            </a:r>
          </a:p>
          <a:p>
            <a:pPr fontAlgn="auto">
              <a:spcAft>
                <a:spcPts val="0"/>
              </a:spcAft>
              <a:defRPr/>
            </a:pPr>
            <a:endParaRPr lang="en-GB" b="0" dirty="0" smtClean="0">
              <a:effectLst/>
            </a:endParaRPr>
          </a:p>
        </p:txBody>
      </p:sp>
      <p:pic>
        <p:nvPicPr>
          <p:cNvPr id="7" name="Picture 6"/>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108000" y="1152000"/>
            <a:ext cx="6840000" cy="5040000"/>
          </a:xfrm>
          <a:prstGeom prst="rect">
            <a:avLst/>
          </a:prstGeom>
        </p:spPr>
      </p:pic>
    </p:spTree>
    <p:extLst>
      <p:ext uri="{BB962C8B-B14F-4D97-AF65-F5344CB8AC3E}">
        <p14:creationId xmlns:p14="http://schemas.microsoft.com/office/powerpoint/2010/main" val="32452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5</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sz="3600" dirty="0" smtClean="0"/>
              <a:t>Emerging Requirements</a:t>
            </a:r>
            <a:endParaRPr lang="en-GB" sz="3600" dirty="0"/>
          </a:p>
        </p:txBody>
      </p:sp>
      <p:sp>
        <p:nvSpPr>
          <p:cNvPr id="4" name="Text Placeholder 3"/>
          <p:cNvSpPr>
            <a:spLocks noGrp="1"/>
          </p:cNvSpPr>
          <p:nvPr>
            <p:ph type="body" sz="quarter" idx="14"/>
          </p:nvPr>
        </p:nvSpPr>
        <p:spPr>
          <a:xfrm>
            <a:off x="1208584" y="1556792"/>
            <a:ext cx="7992888" cy="4320480"/>
          </a:xfrm>
        </p:spPr>
        <p:txBody>
          <a:bodyPr/>
          <a:lstStyle/>
          <a:p>
            <a:r>
              <a:rPr lang="en-GB" sz="2300" dirty="0" smtClean="0"/>
              <a:t>ZTD gives observation </a:t>
            </a:r>
            <a:r>
              <a:rPr lang="en-GB" sz="2300" dirty="0" smtClean="0"/>
              <a:t>of </a:t>
            </a:r>
            <a:r>
              <a:rPr lang="en-GB" sz="2300" dirty="0" smtClean="0"/>
              <a:t>‘cone of observation</a:t>
            </a:r>
            <a:r>
              <a:rPr lang="en-GB" sz="2300" dirty="0" smtClean="0"/>
              <a:t>’, averaged over a time period - observations </a:t>
            </a:r>
            <a:r>
              <a:rPr lang="en-GB" sz="2300" dirty="0" smtClean="0"/>
              <a:t>providing </a:t>
            </a:r>
            <a:r>
              <a:rPr lang="en-GB" sz="2300" dirty="0" smtClean="0"/>
              <a:t>horizontal </a:t>
            </a:r>
            <a:r>
              <a:rPr lang="en-GB" sz="2300" dirty="0" smtClean="0"/>
              <a:t>and vertical </a:t>
            </a:r>
            <a:r>
              <a:rPr lang="en-GB" sz="2300" dirty="0" smtClean="0"/>
              <a:t>information are </a:t>
            </a:r>
            <a:r>
              <a:rPr lang="en-GB" sz="2300" dirty="0" smtClean="0"/>
              <a:t>desired</a:t>
            </a:r>
          </a:p>
          <a:p>
            <a:r>
              <a:rPr lang="en-GB" sz="2300" dirty="0" smtClean="0"/>
              <a:t>New hi-res NWP models </a:t>
            </a:r>
            <a:r>
              <a:rPr lang="en-GB" sz="2300" dirty="0" smtClean="0"/>
              <a:t>(e.g. UKV 1.5km) require ZTDs </a:t>
            </a:r>
            <a:r>
              <a:rPr lang="en-GB" sz="2300" dirty="0" smtClean="0"/>
              <a:t>with improved timeliness and greater spatial and temporal </a:t>
            </a:r>
            <a:r>
              <a:rPr lang="en-GB" sz="2300" dirty="0" smtClean="0"/>
              <a:t>resolution</a:t>
            </a:r>
            <a:endParaRPr lang="en-GB" sz="2300" dirty="0" smtClean="0"/>
          </a:p>
          <a:p>
            <a:r>
              <a:rPr lang="en-GB" sz="2300" dirty="0" smtClean="0"/>
              <a:t>Forecasters require IWV images with much improved latency (increase </a:t>
            </a:r>
            <a:r>
              <a:rPr lang="en-GB" sz="2300" dirty="0" smtClean="0"/>
              <a:t>the usefulness of GNSS </a:t>
            </a:r>
            <a:r>
              <a:rPr lang="en-GB" sz="2300" dirty="0" smtClean="0"/>
              <a:t>products)</a:t>
            </a:r>
          </a:p>
          <a:p>
            <a:r>
              <a:rPr lang="en-GB" sz="2300" dirty="0" smtClean="0"/>
              <a:t>Climate </a:t>
            </a:r>
            <a:r>
              <a:rPr lang="en-GB" sz="2300" dirty="0" smtClean="0"/>
              <a:t>community </a:t>
            </a:r>
            <a:r>
              <a:rPr lang="en-GB" sz="2300" dirty="0" smtClean="0"/>
              <a:t>now </a:t>
            </a:r>
            <a:r>
              <a:rPr lang="en-GB" sz="2300" dirty="0" smtClean="0"/>
              <a:t>starting to become aware of high-quality reprocessed GNSS tropospheric products</a:t>
            </a:r>
          </a:p>
          <a:p>
            <a:endParaRPr lang="en-GB" dirty="0"/>
          </a:p>
        </p:txBody>
      </p:sp>
    </p:spTree>
    <p:extLst>
      <p:ext uri="{BB962C8B-B14F-4D97-AF65-F5344CB8AC3E}">
        <p14:creationId xmlns:p14="http://schemas.microsoft.com/office/powerpoint/2010/main" val="1106326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6</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dirty="0" smtClean="0"/>
              <a:t>Evolving </a:t>
            </a:r>
            <a:r>
              <a:rPr lang="en-GB" dirty="0" smtClean="0"/>
              <a:t>GNSS Capabilities</a:t>
            </a:r>
            <a:endParaRPr lang="en-GB" dirty="0"/>
          </a:p>
        </p:txBody>
      </p:sp>
      <p:sp>
        <p:nvSpPr>
          <p:cNvPr id="4" name="Text Placeholder 3"/>
          <p:cNvSpPr>
            <a:spLocks noGrp="1"/>
          </p:cNvSpPr>
          <p:nvPr>
            <p:ph type="body" sz="quarter" idx="14"/>
          </p:nvPr>
        </p:nvSpPr>
        <p:spPr>
          <a:xfrm>
            <a:off x="1208584" y="1268760"/>
            <a:ext cx="7651970" cy="4702401"/>
          </a:xfrm>
        </p:spPr>
        <p:txBody>
          <a:bodyPr/>
          <a:lstStyle/>
          <a:p>
            <a:r>
              <a:rPr lang="en-GB" sz="2200" dirty="0" smtClean="0"/>
              <a:t>Advanced </a:t>
            </a:r>
            <a:r>
              <a:rPr lang="en-GB" sz="2200" dirty="0" smtClean="0"/>
              <a:t>tropospheric </a:t>
            </a:r>
            <a:r>
              <a:rPr lang="en-GB" sz="2200" dirty="0" smtClean="0"/>
              <a:t>products</a:t>
            </a:r>
            <a:r>
              <a:rPr lang="en-GB" sz="2200" dirty="0"/>
              <a:t> </a:t>
            </a:r>
            <a:r>
              <a:rPr lang="en-GB" sz="2200" dirty="0" smtClean="0"/>
              <a:t>becoming available</a:t>
            </a:r>
            <a:r>
              <a:rPr lang="en-GB" sz="2200" dirty="0" smtClean="0"/>
              <a:t> (slants, EW/NS gradients</a:t>
            </a:r>
            <a:r>
              <a:rPr lang="en-GB" sz="2200" dirty="0" smtClean="0"/>
              <a:t>, </a:t>
            </a:r>
            <a:r>
              <a:rPr lang="en-GB" sz="2200" dirty="0" smtClean="0"/>
              <a:t>3D tomography, </a:t>
            </a:r>
            <a:r>
              <a:rPr lang="en-GB" sz="2200" dirty="0" smtClean="0"/>
              <a:t>single freq</a:t>
            </a:r>
            <a:r>
              <a:rPr lang="en-GB" sz="2200" dirty="0" smtClean="0"/>
              <a:t>.)</a:t>
            </a:r>
          </a:p>
          <a:p>
            <a:r>
              <a:rPr lang="en-GB" sz="2200" dirty="0" smtClean="0"/>
              <a:t>Multi-GNSS - </a:t>
            </a:r>
            <a:r>
              <a:rPr lang="en-GB" sz="2200" dirty="0"/>
              <a:t>new frequencies, increased </a:t>
            </a:r>
            <a:r>
              <a:rPr lang="en-GB" sz="2200" dirty="0" smtClean="0"/>
              <a:t>number </a:t>
            </a:r>
            <a:r>
              <a:rPr lang="en-GB" sz="2200" dirty="0"/>
              <a:t>of </a:t>
            </a:r>
            <a:r>
              <a:rPr lang="en-GB" sz="2200" dirty="0" smtClean="0"/>
              <a:t>SVs, </a:t>
            </a:r>
            <a:r>
              <a:rPr lang="en-GB" sz="2200" dirty="0"/>
              <a:t>improved geometries </a:t>
            </a:r>
            <a:r>
              <a:rPr lang="en-GB" sz="2200" dirty="0" err="1"/>
              <a:t>etc</a:t>
            </a:r>
            <a:r>
              <a:rPr lang="en-GB" sz="2200" dirty="0"/>
              <a:t> </a:t>
            </a:r>
          </a:p>
          <a:p>
            <a:r>
              <a:rPr lang="en-GB" sz="2200" dirty="0" smtClean="0"/>
              <a:t>Real-time </a:t>
            </a:r>
            <a:r>
              <a:rPr lang="en-GB" sz="2200" dirty="0" smtClean="0"/>
              <a:t>raw data streaming </a:t>
            </a:r>
            <a:r>
              <a:rPr lang="en-GB" sz="2200" dirty="0" smtClean="0"/>
              <a:t>(i.e. NTRIP</a:t>
            </a:r>
            <a:r>
              <a:rPr lang="en-GB" sz="2200" dirty="0" smtClean="0"/>
              <a:t>)</a:t>
            </a:r>
          </a:p>
          <a:p>
            <a:r>
              <a:rPr lang="en-GB" sz="2200" dirty="0" smtClean="0"/>
              <a:t>Real time PPP </a:t>
            </a:r>
            <a:r>
              <a:rPr lang="en-GB" sz="2200" dirty="0" smtClean="0"/>
              <a:t>processing (e.g. from BNC)</a:t>
            </a:r>
            <a:endParaRPr lang="en-GB" sz="2200" dirty="0" smtClean="0"/>
          </a:p>
          <a:p>
            <a:r>
              <a:rPr lang="en-GB" sz="2200" dirty="0" smtClean="0"/>
              <a:t>Long-term, homogenised regional and global </a:t>
            </a:r>
            <a:r>
              <a:rPr lang="en-GB" sz="2200" dirty="0" smtClean="0"/>
              <a:t>GNSS-tropospheric </a:t>
            </a:r>
            <a:r>
              <a:rPr lang="en-GB" sz="2200" dirty="0" smtClean="0"/>
              <a:t>products now available (EPN/IGS/others)</a:t>
            </a:r>
          </a:p>
          <a:p>
            <a:endParaRPr lang="en-GB"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292"/>
          <a:stretch/>
        </p:blipFill>
        <p:spPr bwMode="auto">
          <a:xfrm>
            <a:off x="704528" y="4725144"/>
            <a:ext cx="7986049" cy="131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53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ES1206: GNSS4SWEC</a:t>
            </a:r>
            <a:endParaRPr lang="en-GB" dirty="0">
              <a:effectLst>
                <a:outerShdw blurRad="38100" dist="38100" dir="2700000" algn="tl">
                  <a:srgbClr val="000000">
                    <a:alpha val="43137"/>
                  </a:srgbClr>
                </a:outerShdw>
              </a:effectLst>
            </a:endParaRPr>
          </a:p>
        </p:txBody>
      </p:sp>
      <p:sp>
        <p:nvSpPr>
          <p:cNvPr id="5" name="Rectangle 4"/>
          <p:cNvSpPr/>
          <p:nvPr/>
        </p:nvSpPr>
        <p:spPr bwMode="auto">
          <a:xfrm>
            <a:off x="5733786" y="2924597"/>
            <a:ext cx="3816218" cy="4445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smtClean="0">
                <a:solidFill>
                  <a:schemeClr val="bg1"/>
                </a:solidFill>
                <a:effectLst>
                  <a:outerShdw blurRad="50800" dist="38100" dir="2700000" algn="tl" rotWithShape="0">
                    <a:prstClr val="black">
                      <a:alpha val="40000"/>
                    </a:prstClr>
                  </a:outerShdw>
                </a:effectLst>
              </a:rPr>
              <a:t>32 COST </a:t>
            </a:r>
            <a:r>
              <a:rPr lang="en-GB" sz="2000" dirty="0">
                <a:solidFill>
                  <a:schemeClr val="bg1"/>
                </a:solidFill>
                <a:effectLst>
                  <a:outerShdw blurRad="50800" dist="38100" dir="2700000" algn="tl" rotWithShape="0">
                    <a:prstClr val="black">
                      <a:alpha val="40000"/>
                    </a:prstClr>
                  </a:outerShdw>
                </a:effectLst>
              </a:rPr>
              <a:t>Countries</a:t>
            </a:r>
          </a:p>
        </p:txBody>
      </p:sp>
      <p:sp>
        <p:nvSpPr>
          <p:cNvPr id="6" name="Rectangle 5"/>
          <p:cNvSpPr/>
          <p:nvPr/>
        </p:nvSpPr>
        <p:spPr bwMode="auto">
          <a:xfrm>
            <a:off x="5733786" y="3500661"/>
            <a:ext cx="3816218" cy="6477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smtClean="0">
                <a:solidFill>
                  <a:prstClr val="white"/>
                </a:solidFill>
                <a:effectLst>
                  <a:outerShdw blurRad="50800" dist="38100" dir="2700000" algn="tl" rotWithShape="0">
                    <a:prstClr val="black">
                      <a:alpha val="40000"/>
                    </a:prstClr>
                  </a:outerShdw>
                </a:effectLst>
              </a:rPr>
              <a:t>150</a:t>
            </a:r>
            <a:r>
              <a:rPr lang="en-GB" sz="2000" dirty="0">
                <a:solidFill>
                  <a:prstClr val="white"/>
                </a:solidFill>
                <a:effectLst>
                  <a:outerShdw blurRad="50800" dist="38100" dir="2700000" algn="tl" rotWithShape="0">
                    <a:prstClr val="black">
                      <a:alpha val="40000"/>
                    </a:prstClr>
                  </a:outerShdw>
                </a:effectLst>
              </a:rPr>
              <a:t>+ </a:t>
            </a:r>
            <a:r>
              <a:rPr lang="en-GB" sz="2000" dirty="0" smtClean="0">
                <a:solidFill>
                  <a:prstClr val="white"/>
                </a:solidFill>
                <a:effectLst>
                  <a:outerShdw blurRad="50800" dist="38100" dir="2700000" algn="tl" rotWithShape="0">
                    <a:prstClr val="black">
                      <a:alpha val="40000"/>
                    </a:prstClr>
                  </a:outerShdw>
                </a:effectLst>
              </a:rPr>
              <a:t>participants </a:t>
            </a:r>
            <a:r>
              <a:rPr lang="en-GB" sz="2000" dirty="0">
                <a:solidFill>
                  <a:prstClr val="white"/>
                </a:solidFill>
                <a:effectLst>
                  <a:outerShdw blurRad="50800" dist="38100" dir="2700000" algn="tl" rotWithShape="0">
                    <a:prstClr val="black">
                      <a:alpha val="40000"/>
                    </a:prstClr>
                  </a:outerShdw>
                </a:effectLst>
              </a:rPr>
              <a:t>from 60+ institutes</a:t>
            </a:r>
          </a:p>
        </p:txBody>
      </p:sp>
      <p:sp>
        <p:nvSpPr>
          <p:cNvPr id="7" name="Freeform 6"/>
          <p:cNvSpPr>
            <a:spLocks noChangeAspect="1"/>
          </p:cNvSpPr>
          <p:nvPr/>
        </p:nvSpPr>
        <p:spPr bwMode="auto">
          <a:xfrm>
            <a:off x="3908392" y="5339705"/>
            <a:ext cx="36115" cy="44450"/>
          </a:xfrm>
          <a:custGeom>
            <a:avLst/>
            <a:gdLst>
              <a:gd name="T0" fmla="*/ 2147483647 w 13"/>
              <a:gd name="T1" fmla="*/ 2147483647 h 16"/>
              <a:gd name="T2" fmla="*/ 0 w 13"/>
              <a:gd name="T3" fmla="*/ 2147483647 h 16"/>
              <a:gd name="T4" fmla="*/ 2147483647 w 13"/>
              <a:gd name="T5" fmla="*/ 2147483647 h 16"/>
              <a:gd name="T6" fmla="*/ 2147483647 w 13"/>
              <a:gd name="T7" fmla="*/ 0 h 16"/>
              <a:gd name="T8" fmla="*/ 2147483647 w 13"/>
              <a:gd name="T9" fmla="*/ 0 h 16"/>
              <a:gd name="T10" fmla="*/ 2147483647 w 13"/>
              <a:gd name="T11" fmla="*/ 2147483647 h 16"/>
              <a:gd name="T12" fmla="*/ 2147483647 w 13"/>
              <a:gd name="T13" fmla="*/ 2147483647 h 16"/>
              <a:gd name="T14" fmla="*/ 2147483647 w 13"/>
              <a:gd name="T15" fmla="*/ 2147483647 h 16"/>
              <a:gd name="T16" fmla="*/ 2147483647 w 13"/>
              <a:gd name="T17" fmla="*/ 2147483647 h 16"/>
              <a:gd name="T18" fmla="*/ 2147483647 w 13"/>
              <a:gd name="T19" fmla="*/ 2147483647 h 16"/>
              <a:gd name="T20" fmla="*/ 2147483647 w 13"/>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6"/>
              <a:gd name="T35" fmla="*/ 13 w 1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6">
                <a:moveTo>
                  <a:pt x="3" y="8"/>
                </a:moveTo>
                <a:lnTo>
                  <a:pt x="0" y="16"/>
                </a:lnTo>
                <a:lnTo>
                  <a:pt x="5" y="8"/>
                </a:lnTo>
                <a:lnTo>
                  <a:pt x="13" y="0"/>
                </a:lnTo>
                <a:lnTo>
                  <a:pt x="5" y="0"/>
                </a:lnTo>
                <a:lnTo>
                  <a:pt x="3" y="8"/>
                </a:lnTo>
                <a:close/>
              </a:path>
            </a:pathLst>
          </a:custGeom>
          <a:solidFill>
            <a:srgbClr val="557843"/>
          </a:solidFill>
          <a:ln w="3175">
            <a:solidFill>
              <a:schemeClr val="bg1"/>
            </a:solidFill>
            <a:round/>
            <a:headEnd/>
            <a:tailEnd/>
          </a:ln>
        </p:spPr>
        <p:txBody>
          <a:bodyPr/>
          <a:lstStyle/>
          <a:p>
            <a:endParaRPr lang="en-GB"/>
          </a:p>
        </p:txBody>
      </p:sp>
      <p:sp>
        <p:nvSpPr>
          <p:cNvPr id="8" name="Freeform 7"/>
          <p:cNvSpPr>
            <a:spLocks noChangeAspect="1"/>
          </p:cNvSpPr>
          <p:nvPr/>
        </p:nvSpPr>
        <p:spPr bwMode="auto">
          <a:xfrm>
            <a:off x="3578191" y="3780781"/>
            <a:ext cx="734351" cy="473075"/>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9" name="Freeform 8"/>
          <p:cNvSpPr>
            <a:spLocks noChangeAspect="1"/>
          </p:cNvSpPr>
          <p:nvPr/>
        </p:nvSpPr>
        <p:spPr bwMode="auto">
          <a:xfrm>
            <a:off x="3892913" y="5180955"/>
            <a:ext cx="251090" cy="158750"/>
          </a:xfrm>
          <a:custGeom>
            <a:avLst/>
            <a:gdLst>
              <a:gd name="T0" fmla="*/ 2147483647 w 87"/>
              <a:gd name="T1" fmla="*/ 2147483647 h 56"/>
              <a:gd name="T2" fmla="*/ 2147483647 w 87"/>
              <a:gd name="T3" fmla="*/ 2147483647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0 h 56"/>
              <a:gd name="T20" fmla="*/ 2147483647 w 87"/>
              <a:gd name="T21" fmla="*/ 0 h 56"/>
              <a:gd name="T22" fmla="*/ 2147483647 w 87"/>
              <a:gd name="T23" fmla="*/ 0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2147483647 w 87"/>
              <a:gd name="T49" fmla="*/ 2147483647 h 56"/>
              <a:gd name="T50" fmla="*/ 2147483647 w 87"/>
              <a:gd name="T51" fmla="*/ 2147483647 h 56"/>
              <a:gd name="T52" fmla="*/ 0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2147483647 h 56"/>
              <a:gd name="T64" fmla="*/ 2147483647 w 87"/>
              <a:gd name="T65" fmla="*/ 2147483647 h 56"/>
              <a:gd name="T66" fmla="*/ 2147483647 w 87"/>
              <a:gd name="T67" fmla="*/ 2147483647 h 56"/>
              <a:gd name="T68" fmla="*/ 2147483647 w 87"/>
              <a:gd name="T69" fmla="*/ 2147483647 h 56"/>
              <a:gd name="T70" fmla="*/ 2147483647 w 87"/>
              <a:gd name="T71" fmla="*/ 2147483647 h 56"/>
              <a:gd name="T72" fmla="*/ 2147483647 w 87"/>
              <a:gd name="T73" fmla="*/ 2147483647 h 56"/>
              <a:gd name="T74" fmla="*/ 2147483647 w 87"/>
              <a:gd name="T75" fmla="*/ 2147483647 h 56"/>
              <a:gd name="T76" fmla="*/ 2147483647 w 87"/>
              <a:gd name="T77" fmla="*/ 2147483647 h 56"/>
              <a:gd name="T78" fmla="*/ 2147483647 w 87"/>
              <a:gd name="T79" fmla="*/ 2147483647 h 56"/>
              <a:gd name="T80" fmla="*/ 2147483647 w 87"/>
              <a:gd name="T81" fmla="*/ 2147483647 h 56"/>
              <a:gd name="T82" fmla="*/ 2147483647 w 87"/>
              <a:gd name="T83" fmla="*/ 2147483647 h 56"/>
              <a:gd name="T84" fmla="*/ 2147483647 w 87"/>
              <a:gd name="T85" fmla="*/ 2147483647 h 56"/>
              <a:gd name="T86" fmla="*/ 2147483647 w 87"/>
              <a:gd name="T87" fmla="*/ 2147483647 h 56"/>
              <a:gd name="T88" fmla="*/ 2147483647 w 87"/>
              <a:gd name="T89" fmla="*/ 2147483647 h 56"/>
              <a:gd name="T90" fmla="*/ 2147483647 w 87"/>
              <a:gd name="T91" fmla="*/ 2147483647 h 56"/>
              <a:gd name="T92" fmla="*/ 2147483647 w 87"/>
              <a:gd name="T93" fmla="*/ 2147483647 h 56"/>
              <a:gd name="T94" fmla="*/ 2147483647 w 87"/>
              <a:gd name="T95" fmla="*/ 2147483647 h 56"/>
              <a:gd name="T96" fmla="*/ 2147483647 w 87"/>
              <a:gd name="T97" fmla="*/ 2147483647 h 56"/>
              <a:gd name="T98" fmla="*/ 2147483647 w 87"/>
              <a:gd name="T99" fmla="*/ 2147483647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56"/>
              <a:gd name="T152" fmla="*/ 87 w 87"/>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close/>
              </a:path>
            </a:pathLst>
          </a:custGeom>
          <a:solidFill>
            <a:srgbClr val="0070C0"/>
          </a:solidFill>
          <a:ln w="3175">
            <a:solidFill>
              <a:schemeClr val="bg1"/>
            </a:solidFill>
            <a:round/>
            <a:headEnd/>
            <a:tailEnd/>
          </a:ln>
        </p:spPr>
        <p:txBody>
          <a:bodyPr/>
          <a:lstStyle/>
          <a:p>
            <a:endParaRPr lang="en-GB"/>
          </a:p>
        </p:txBody>
      </p:sp>
      <p:sp>
        <p:nvSpPr>
          <p:cNvPr id="10" name="Freeform 9"/>
          <p:cNvSpPr>
            <a:spLocks noChangeAspect="1"/>
          </p:cNvSpPr>
          <p:nvPr/>
        </p:nvSpPr>
        <p:spPr bwMode="auto">
          <a:xfrm>
            <a:off x="3411371" y="5144444"/>
            <a:ext cx="208095" cy="149225"/>
          </a:xfrm>
          <a:custGeom>
            <a:avLst/>
            <a:gdLst>
              <a:gd name="T0" fmla="*/ 2147483647 w 72"/>
              <a:gd name="T1" fmla="*/ 2147483647 h 53"/>
              <a:gd name="T2" fmla="*/ 2147483647 w 72"/>
              <a:gd name="T3" fmla="*/ 2147483647 h 53"/>
              <a:gd name="T4" fmla="*/ 0 w 72"/>
              <a:gd name="T5" fmla="*/ 2147483647 h 53"/>
              <a:gd name="T6" fmla="*/ 2147483647 w 72"/>
              <a:gd name="T7" fmla="*/ 2147483647 h 53"/>
              <a:gd name="T8" fmla="*/ 2147483647 w 72"/>
              <a:gd name="T9" fmla="*/ 2147483647 h 53"/>
              <a:gd name="T10" fmla="*/ 2147483647 w 72"/>
              <a:gd name="T11" fmla="*/ 2147483647 h 53"/>
              <a:gd name="T12" fmla="*/ 2147483647 w 72"/>
              <a:gd name="T13" fmla="*/ 2147483647 h 53"/>
              <a:gd name="T14" fmla="*/ 2147483647 w 72"/>
              <a:gd name="T15" fmla="*/ 2147483647 h 53"/>
              <a:gd name="T16" fmla="*/ 2147483647 w 72"/>
              <a:gd name="T17" fmla="*/ 2147483647 h 53"/>
              <a:gd name="T18" fmla="*/ 2147483647 w 72"/>
              <a:gd name="T19" fmla="*/ 2147483647 h 53"/>
              <a:gd name="T20" fmla="*/ 2147483647 w 72"/>
              <a:gd name="T21" fmla="*/ 2147483647 h 53"/>
              <a:gd name="T22" fmla="*/ 2147483647 w 72"/>
              <a:gd name="T23" fmla="*/ 2147483647 h 53"/>
              <a:gd name="T24" fmla="*/ 2147483647 w 72"/>
              <a:gd name="T25" fmla="*/ 2147483647 h 53"/>
              <a:gd name="T26" fmla="*/ 2147483647 w 72"/>
              <a:gd name="T27" fmla="*/ 2147483647 h 53"/>
              <a:gd name="T28" fmla="*/ 2147483647 w 72"/>
              <a:gd name="T29" fmla="*/ 2147483647 h 53"/>
              <a:gd name="T30" fmla="*/ 2147483647 w 72"/>
              <a:gd name="T31" fmla="*/ 2147483647 h 53"/>
              <a:gd name="T32" fmla="*/ 2147483647 w 72"/>
              <a:gd name="T33" fmla="*/ 2147483647 h 53"/>
              <a:gd name="T34" fmla="*/ 2147483647 w 72"/>
              <a:gd name="T35" fmla="*/ 2147483647 h 53"/>
              <a:gd name="T36" fmla="*/ 2147483647 w 72"/>
              <a:gd name="T37" fmla="*/ 2147483647 h 53"/>
              <a:gd name="T38" fmla="*/ 2147483647 w 72"/>
              <a:gd name="T39" fmla="*/ 2147483647 h 53"/>
              <a:gd name="T40" fmla="*/ 2147483647 w 72"/>
              <a:gd name="T41" fmla="*/ 2147483647 h 53"/>
              <a:gd name="T42" fmla="*/ 2147483647 w 72"/>
              <a:gd name="T43" fmla="*/ 2147483647 h 53"/>
              <a:gd name="T44" fmla="*/ 2147483647 w 72"/>
              <a:gd name="T45" fmla="*/ 2147483647 h 53"/>
              <a:gd name="T46" fmla="*/ 2147483647 w 72"/>
              <a:gd name="T47" fmla="*/ 2147483647 h 53"/>
              <a:gd name="T48" fmla="*/ 2147483647 w 72"/>
              <a:gd name="T49" fmla="*/ 2147483647 h 53"/>
              <a:gd name="T50" fmla="*/ 2147483647 w 72"/>
              <a:gd name="T51" fmla="*/ 2147483647 h 53"/>
              <a:gd name="T52" fmla="*/ 2147483647 w 72"/>
              <a:gd name="T53" fmla="*/ 0 h 53"/>
              <a:gd name="T54" fmla="*/ 2147483647 w 72"/>
              <a:gd name="T55" fmla="*/ 0 h 53"/>
              <a:gd name="T56" fmla="*/ 2147483647 w 72"/>
              <a:gd name="T57" fmla="*/ 2147483647 h 53"/>
              <a:gd name="T58" fmla="*/ 2147483647 w 72"/>
              <a:gd name="T59" fmla="*/ 2147483647 h 53"/>
              <a:gd name="T60" fmla="*/ 2147483647 w 72"/>
              <a:gd name="T61" fmla="*/ 2147483647 h 53"/>
              <a:gd name="T62" fmla="*/ 2147483647 w 72"/>
              <a:gd name="T63" fmla="*/ 2147483647 h 53"/>
              <a:gd name="T64" fmla="*/ 2147483647 w 72"/>
              <a:gd name="T65" fmla="*/ 2147483647 h 53"/>
              <a:gd name="T66" fmla="*/ 2147483647 w 72"/>
              <a:gd name="T67" fmla="*/ 2147483647 h 53"/>
              <a:gd name="T68" fmla="*/ 2147483647 w 72"/>
              <a:gd name="T69" fmla="*/ 2147483647 h 53"/>
              <a:gd name="T70" fmla="*/ 2147483647 w 72"/>
              <a:gd name="T71" fmla="*/ 2147483647 h 53"/>
              <a:gd name="T72" fmla="*/ 2147483647 w 72"/>
              <a:gd name="T73" fmla="*/ 2147483647 h 53"/>
              <a:gd name="T74" fmla="*/ 2147483647 w 72"/>
              <a:gd name="T75" fmla="*/ 2147483647 h 53"/>
              <a:gd name="T76" fmla="*/ 2147483647 w 72"/>
              <a:gd name="T77" fmla="*/ 2147483647 h 53"/>
              <a:gd name="T78" fmla="*/ 2147483647 w 72"/>
              <a:gd name="T79" fmla="*/ 2147483647 h 53"/>
              <a:gd name="T80" fmla="*/ 2147483647 w 72"/>
              <a:gd name="T81" fmla="*/ 2147483647 h 53"/>
              <a:gd name="T82" fmla="*/ 2147483647 w 72"/>
              <a:gd name="T83" fmla="*/ 2147483647 h 53"/>
              <a:gd name="T84" fmla="*/ 2147483647 w 72"/>
              <a:gd name="T85" fmla="*/ 2147483647 h 53"/>
              <a:gd name="T86" fmla="*/ 2147483647 w 72"/>
              <a:gd name="T87" fmla="*/ 2147483647 h 53"/>
              <a:gd name="T88" fmla="*/ 2147483647 w 72"/>
              <a:gd name="T89" fmla="*/ 2147483647 h 53"/>
              <a:gd name="T90" fmla="*/ 2147483647 w 72"/>
              <a:gd name="T91" fmla="*/ 2147483647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
              <a:gd name="T139" fmla="*/ 0 h 53"/>
              <a:gd name="T140" fmla="*/ 72 w 72"/>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close/>
              </a:path>
            </a:pathLst>
          </a:custGeom>
          <a:solidFill>
            <a:schemeClr val="tx1"/>
          </a:solidFill>
          <a:ln w="3175">
            <a:solidFill>
              <a:schemeClr val="bg1"/>
            </a:solidFill>
            <a:round/>
            <a:headEnd/>
            <a:tailEnd/>
          </a:ln>
        </p:spPr>
        <p:txBody>
          <a:bodyPr/>
          <a:lstStyle/>
          <a:p>
            <a:endParaRPr lang="en-GB"/>
          </a:p>
        </p:txBody>
      </p:sp>
      <p:sp>
        <p:nvSpPr>
          <p:cNvPr id="11" name="Freeform 10"/>
          <p:cNvSpPr>
            <a:spLocks noChangeAspect="1"/>
          </p:cNvSpPr>
          <p:nvPr/>
        </p:nvSpPr>
        <p:spPr bwMode="auto">
          <a:xfrm>
            <a:off x="3313344" y="5120630"/>
            <a:ext cx="153061" cy="306388"/>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12" name="Freeform 11"/>
          <p:cNvSpPr>
            <a:spLocks noChangeAspect="1"/>
          </p:cNvSpPr>
          <p:nvPr/>
        </p:nvSpPr>
        <p:spPr bwMode="auto">
          <a:xfrm>
            <a:off x="3564433" y="4965055"/>
            <a:ext cx="519377" cy="292100"/>
          </a:xfrm>
          <a:custGeom>
            <a:avLst/>
            <a:gdLst>
              <a:gd name="T0" fmla="*/ 2147483647 w 180"/>
              <a:gd name="T1" fmla="*/ 2147483647 h 103"/>
              <a:gd name="T2" fmla="*/ 2147483647 w 180"/>
              <a:gd name="T3" fmla="*/ 2147483647 h 103"/>
              <a:gd name="T4" fmla="*/ 2147483647 w 180"/>
              <a:gd name="T5" fmla="*/ 2147483647 h 103"/>
              <a:gd name="T6" fmla="*/ 2147483647 w 180"/>
              <a:gd name="T7" fmla="*/ 2147483647 h 103"/>
              <a:gd name="T8" fmla="*/ 2147483647 w 180"/>
              <a:gd name="T9" fmla="*/ 2147483647 h 103"/>
              <a:gd name="T10" fmla="*/ 2147483647 w 180"/>
              <a:gd name="T11" fmla="*/ 2147483647 h 103"/>
              <a:gd name="T12" fmla="*/ 2147483647 w 180"/>
              <a:gd name="T13" fmla="*/ 2147483647 h 103"/>
              <a:gd name="T14" fmla="*/ 2147483647 w 180"/>
              <a:gd name="T15" fmla="*/ 2147483647 h 103"/>
              <a:gd name="T16" fmla="*/ 2147483647 w 180"/>
              <a:gd name="T17" fmla="*/ 2147483647 h 103"/>
              <a:gd name="T18" fmla="*/ 2147483647 w 180"/>
              <a:gd name="T19" fmla="*/ 2147483647 h 103"/>
              <a:gd name="T20" fmla="*/ 2147483647 w 180"/>
              <a:gd name="T21" fmla="*/ 2147483647 h 103"/>
              <a:gd name="T22" fmla="*/ 2147483647 w 180"/>
              <a:gd name="T23" fmla="*/ 2147483647 h 103"/>
              <a:gd name="T24" fmla="*/ 2147483647 w 180"/>
              <a:gd name="T25" fmla="*/ 2147483647 h 103"/>
              <a:gd name="T26" fmla="*/ 2147483647 w 180"/>
              <a:gd name="T27" fmla="*/ 2147483647 h 103"/>
              <a:gd name="T28" fmla="*/ 2147483647 w 180"/>
              <a:gd name="T29" fmla="*/ 2147483647 h 103"/>
              <a:gd name="T30" fmla="*/ 2147483647 w 180"/>
              <a:gd name="T31" fmla="*/ 2147483647 h 103"/>
              <a:gd name="T32" fmla="*/ 2147483647 w 180"/>
              <a:gd name="T33" fmla="*/ 2147483647 h 103"/>
              <a:gd name="T34" fmla="*/ 2147483647 w 180"/>
              <a:gd name="T35" fmla="*/ 2147483647 h 103"/>
              <a:gd name="T36" fmla="*/ 2147483647 w 180"/>
              <a:gd name="T37" fmla="*/ 2147483647 h 103"/>
              <a:gd name="T38" fmla="*/ 2147483647 w 180"/>
              <a:gd name="T39" fmla="*/ 2147483647 h 103"/>
              <a:gd name="T40" fmla="*/ 2147483647 w 180"/>
              <a:gd name="T41" fmla="*/ 2147483647 h 103"/>
              <a:gd name="T42" fmla="*/ 2147483647 w 180"/>
              <a:gd name="T43" fmla="*/ 2147483647 h 103"/>
              <a:gd name="T44" fmla="*/ 2147483647 w 180"/>
              <a:gd name="T45" fmla="*/ 2147483647 h 103"/>
              <a:gd name="T46" fmla="*/ 2147483647 w 180"/>
              <a:gd name="T47" fmla="*/ 2147483647 h 103"/>
              <a:gd name="T48" fmla="*/ 2147483647 w 180"/>
              <a:gd name="T49" fmla="*/ 2147483647 h 103"/>
              <a:gd name="T50" fmla="*/ 2147483647 w 180"/>
              <a:gd name="T51" fmla="*/ 2147483647 h 103"/>
              <a:gd name="T52" fmla="*/ 2147483647 w 180"/>
              <a:gd name="T53" fmla="*/ 2147483647 h 103"/>
              <a:gd name="T54" fmla="*/ 2147483647 w 180"/>
              <a:gd name="T55" fmla="*/ 2147483647 h 103"/>
              <a:gd name="T56" fmla="*/ 2147483647 w 180"/>
              <a:gd name="T57" fmla="*/ 2147483647 h 103"/>
              <a:gd name="T58" fmla="*/ 2147483647 w 180"/>
              <a:gd name="T59" fmla="*/ 2147483647 h 103"/>
              <a:gd name="T60" fmla="*/ 2147483647 w 180"/>
              <a:gd name="T61" fmla="*/ 2147483647 h 103"/>
              <a:gd name="T62" fmla="*/ 2147483647 w 180"/>
              <a:gd name="T63" fmla="*/ 2147483647 h 103"/>
              <a:gd name="T64" fmla="*/ 2147483647 w 180"/>
              <a:gd name="T65" fmla="*/ 2147483647 h 103"/>
              <a:gd name="T66" fmla="*/ 2147483647 w 180"/>
              <a:gd name="T67" fmla="*/ 2147483647 h 103"/>
              <a:gd name="T68" fmla="*/ 2147483647 w 180"/>
              <a:gd name="T69" fmla="*/ 2147483647 h 103"/>
              <a:gd name="T70" fmla="*/ 2147483647 w 180"/>
              <a:gd name="T71" fmla="*/ 2147483647 h 103"/>
              <a:gd name="T72" fmla="*/ 2147483647 w 180"/>
              <a:gd name="T73" fmla="*/ 2147483647 h 103"/>
              <a:gd name="T74" fmla="*/ 2147483647 w 180"/>
              <a:gd name="T75" fmla="*/ 2147483647 h 103"/>
              <a:gd name="T76" fmla="*/ 2147483647 w 180"/>
              <a:gd name="T77" fmla="*/ 2147483647 h 103"/>
              <a:gd name="T78" fmla="*/ 2147483647 w 180"/>
              <a:gd name="T79" fmla="*/ 0 h 103"/>
              <a:gd name="T80" fmla="*/ 0 w 180"/>
              <a:gd name="T81" fmla="*/ 2147483647 h 103"/>
              <a:gd name="T82" fmla="*/ 0 w 180"/>
              <a:gd name="T83" fmla="*/ 2147483647 h 103"/>
              <a:gd name="T84" fmla="*/ 2147483647 w 180"/>
              <a:gd name="T85" fmla="*/ 2147483647 h 103"/>
              <a:gd name="T86" fmla="*/ 2147483647 w 180"/>
              <a:gd name="T87" fmla="*/ 2147483647 h 103"/>
              <a:gd name="T88" fmla="*/ 2147483647 w 180"/>
              <a:gd name="T89" fmla="*/ 2147483647 h 103"/>
              <a:gd name="T90" fmla="*/ 2147483647 w 180"/>
              <a:gd name="T91" fmla="*/ 2147483647 h 103"/>
              <a:gd name="T92" fmla="*/ 0 w 180"/>
              <a:gd name="T93" fmla="*/ 2147483647 h 103"/>
              <a:gd name="T94" fmla="*/ 2147483647 w 180"/>
              <a:gd name="T95" fmla="*/ 2147483647 h 103"/>
              <a:gd name="T96" fmla="*/ 2147483647 w 180"/>
              <a:gd name="T97" fmla="*/ 2147483647 h 103"/>
              <a:gd name="T98" fmla="*/ 2147483647 w 180"/>
              <a:gd name="T99" fmla="*/ 2147483647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0"/>
              <a:gd name="T151" fmla="*/ 0 h 103"/>
              <a:gd name="T152" fmla="*/ 180 w 180"/>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close/>
              </a:path>
            </a:pathLst>
          </a:custGeom>
          <a:solidFill>
            <a:srgbClr val="0070C0"/>
          </a:solidFill>
          <a:ln w="3175">
            <a:solidFill>
              <a:schemeClr val="bg1"/>
            </a:solidFill>
            <a:round/>
            <a:headEnd/>
            <a:tailEnd/>
          </a:ln>
        </p:spPr>
        <p:txBody>
          <a:bodyPr/>
          <a:lstStyle/>
          <a:p>
            <a:endParaRPr lang="en-GB"/>
          </a:p>
        </p:txBody>
      </p:sp>
      <p:sp>
        <p:nvSpPr>
          <p:cNvPr id="13" name="Freeform 12"/>
          <p:cNvSpPr>
            <a:spLocks noChangeAspect="1"/>
          </p:cNvSpPr>
          <p:nvPr/>
        </p:nvSpPr>
        <p:spPr bwMode="auto">
          <a:xfrm>
            <a:off x="3373536" y="4552305"/>
            <a:ext cx="785945" cy="463550"/>
          </a:xfrm>
          <a:custGeom>
            <a:avLst/>
            <a:gdLst>
              <a:gd name="T0" fmla="*/ 2147483647 w 272"/>
              <a:gd name="T1" fmla="*/ 2147483647 h 164"/>
              <a:gd name="T2" fmla="*/ 2147483647 w 272"/>
              <a:gd name="T3" fmla="*/ 2147483647 h 164"/>
              <a:gd name="T4" fmla="*/ 2147483647 w 272"/>
              <a:gd name="T5" fmla="*/ 2147483647 h 164"/>
              <a:gd name="T6" fmla="*/ 2147483647 w 272"/>
              <a:gd name="T7" fmla="*/ 2147483647 h 164"/>
              <a:gd name="T8" fmla="*/ 2147483647 w 272"/>
              <a:gd name="T9" fmla="*/ 2147483647 h 164"/>
              <a:gd name="T10" fmla="*/ 2147483647 w 272"/>
              <a:gd name="T11" fmla="*/ 2147483647 h 164"/>
              <a:gd name="T12" fmla="*/ 2147483647 w 272"/>
              <a:gd name="T13" fmla="*/ 2147483647 h 164"/>
              <a:gd name="T14" fmla="*/ 2147483647 w 272"/>
              <a:gd name="T15" fmla="*/ 2147483647 h 164"/>
              <a:gd name="T16" fmla="*/ 2147483647 w 272"/>
              <a:gd name="T17" fmla="*/ 2147483647 h 164"/>
              <a:gd name="T18" fmla="*/ 2147483647 w 272"/>
              <a:gd name="T19" fmla="*/ 2147483647 h 164"/>
              <a:gd name="T20" fmla="*/ 2147483647 w 272"/>
              <a:gd name="T21" fmla="*/ 0 h 164"/>
              <a:gd name="T22" fmla="*/ 2147483647 w 272"/>
              <a:gd name="T23" fmla="*/ 2147483647 h 164"/>
              <a:gd name="T24" fmla="*/ 2147483647 w 272"/>
              <a:gd name="T25" fmla="*/ 2147483647 h 164"/>
              <a:gd name="T26" fmla="*/ 2147483647 w 272"/>
              <a:gd name="T27" fmla="*/ 2147483647 h 164"/>
              <a:gd name="T28" fmla="*/ 2147483647 w 272"/>
              <a:gd name="T29" fmla="*/ 2147483647 h 164"/>
              <a:gd name="T30" fmla="*/ 2147483647 w 272"/>
              <a:gd name="T31" fmla="*/ 2147483647 h 164"/>
              <a:gd name="T32" fmla="*/ 2147483647 w 272"/>
              <a:gd name="T33" fmla="*/ 2147483647 h 164"/>
              <a:gd name="T34" fmla="*/ 2147483647 w 272"/>
              <a:gd name="T35" fmla="*/ 2147483647 h 164"/>
              <a:gd name="T36" fmla="*/ 2147483647 w 272"/>
              <a:gd name="T37" fmla="*/ 2147483647 h 164"/>
              <a:gd name="T38" fmla="*/ 2147483647 w 272"/>
              <a:gd name="T39" fmla="*/ 2147483647 h 164"/>
              <a:gd name="T40" fmla="*/ 2147483647 w 272"/>
              <a:gd name="T41" fmla="*/ 2147483647 h 164"/>
              <a:gd name="T42" fmla="*/ 2147483647 w 272"/>
              <a:gd name="T43" fmla="*/ 2147483647 h 164"/>
              <a:gd name="T44" fmla="*/ 2147483647 w 272"/>
              <a:gd name="T45" fmla="*/ 2147483647 h 164"/>
              <a:gd name="T46" fmla="*/ 2147483647 w 272"/>
              <a:gd name="T47" fmla="*/ 2147483647 h 164"/>
              <a:gd name="T48" fmla="*/ 2147483647 w 272"/>
              <a:gd name="T49" fmla="*/ 2147483647 h 164"/>
              <a:gd name="T50" fmla="*/ 2147483647 w 272"/>
              <a:gd name="T51" fmla="*/ 2147483647 h 164"/>
              <a:gd name="T52" fmla="*/ 2147483647 w 272"/>
              <a:gd name="T53" fmla="*/ 2147483647 h 164"/>
              <a:gd name="T54" fmla="*/ 2147483647 w 272"/>
              <a:gd name="T55" fmla="*/ 2147483647 h 164"/>
              <a:gd name="T56" fmla="*/ 2147483647 w 272"/>
              <a:gd name="T57" fmla="*/ 2147483647 h 164"/>
              <a:gd name="T58" fmla="*/ 2147483647 w 272"/>
              <a:gd name="T59" fmla="*/ 2147483647 h 164"/>
              <a:gd name="T60" fmla="*/ 2147483647 w 272"/>
              <a:gd name="T61" fmla="*/ 2147483647 h 164"/>
              <a:gd name="T62" fmla="*/ 2147483647 w 272"/>
              <a:gd name="T63" fmla="*/ 2147483647 h 164"/>
              <a:gd name="T64" fmla="*/ 2147483647 w 272"/>
              <a:gd name="T65" fmla="*/ 2147483647 h 164"/>
              <a:gd name="T66" fmla="*/ 2147483647 w 272"/>
              <a:gd name="T67" fmla="*/ 2147483647 h 164"/>
              <a:gd name="T68" fmla="*/ 2147483647 w 272"/>
              <a:gd name="T69" fmla="*/ 2147483647 h 164"/>
              <a:gd name="T70" fmla="*/ 2147483647 w 272"/>
              <a:gd name="T71" fmla="*/ 2147483647 h 164"/>
              <a:gd name="T72" fmla="*/ 2147483647 w 272"/>
              <a:gd name="T73" fmla="*/ 2147483647 h 164"/>
              <a:gd name="T74" fmla="*/ 2147483647 w 272"/>
              <a:gd name="T75" fmla="*/ 2147483647 h 164"/>
              <a:gd name="T76" fmla="*/ 2147483647 w 272"/>
              <a:gd name="T77" fmla="*/ 2147483647 h 164"/>
              <a:gd name="T78" fmla="*/ 2147483647 w 272"/>
              <a:gd name="T79" fmla="*/ 2147483647 h 164"/>
              <a:gd name="T80" fmla="*/ 2147483647 w 272"/>
              <a:gd name="T81" fmla="*/ 2147483647 h 164"/>
              <a:gd name="T82" fmla="*/ 2147483647 w 272"/>
              <a:gd name="T83" fmla="*/ 2147483647 h 164"/>
              <a:gd name="T84" fmla="*/ 2147483647 w 272"/>
              <a:gd name="T85" fmla="*/ 2147483647 h 164"/>
              <a:gd name="T86" fmla="*/ 2147483647 w 272"/>
              <a:gd name="T87" fmla="*/ 2147483647 h 164"/>
              <a:gd name="T88" fmla="*/ 2147483647 w 272"/>
              <a:gd name="T89" fmla="*/ 2147483647 h 164"/>
              <a:gd name="T90" fmla="*/ 2147483647 w 272"/>
              <a:gd name="T91" fmla="*/ 2147483647 h 164"/>
              <a:gd name="T92" fmla="*/ 2147483647 w 272"/>
              <a:gd name="T93" fmla="*/ 2147483647 h 164"/>
              <a:gd name="T94" fmla="*/ 2147483647 w 272"/>
              <a:gd name="T95" fmla="*/ 2147483647 h 164"/>
              <a:gd name="T96" fmla="*/ 2147483647 w 272"/>
              <a:gd name="T97" fmla="*/ 2147483647 h 164"/>
              <a:gd name="T98" fmla="*/ 2147483647 w 272"/>
              <a:gd name="T99" fmla="*/ 2147483647 h 164"/>
              <a:gd name="T100" fmla="*/ 2147483647 w 272"/>
              <a:gd name="T101" fmla="*/ 2147483647 h 164"/>
              <a:gd name="T102" fmla="*/ 2147483647 w 272"/>
              <a:gd name="T103" fmla="*/ 2147483647 h 164"/>
              <a:gd name="T104" fmla="*/ 2147483647 w 272"/>
              <a:gd name="T105" fmla="*/ 2147483647 h 164"/>
              <a:gd name="T106" fmla="*/ 2147483647 w 272"/>
              <a:gd name="T107" fmla="*/ 2147483647 h 164"/>
              <a:gd name="T108" fmla="*/ 2147483647 w 272"/>
              <a:gd name="T109" fmla="*/ 2147483647 h 164"/>
              <a:gd name="T110" fmla="*/ 2147483647 w 272"/>
              <a:gd name="T111" fmla="*/ 2147483647 h 164"/>
              <a:gd name="T112" fmla="*/ 2147483647 w 272"/>
              <a:gd name="T113" fmla="*/ 2147483647 h 164"/>
              <a:gd name="T114" fmla="*/ 2147483647 w 272"/>
              <a:gd name="T115" fmla="*/ 2147483647 h 164"/>
              <a:gd name="T116" fmla="*/ 2147483647 w 272"/>
              <a:gd name="T117" fmla="*/ 2147483647 h 164"/>
              <a:gd name="T118" fmla="*/ 2147483647 w 272"/>
              <a:gd name="T119" fmla="*/ 2147483647 h 164"/>
              <a:gd name="T120" fmla="*/ 2147483647 w 272"/>
              <a:gd name="T121" fmla="*/ 2147483647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164"/>
              <a:gd name="T185" fmla="*/ 272 w 27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164">
                <a:moveTo>
                  <a:pt x="264" y="101"/>
                </a:moveTo>
                <a:lnTo>
                  <a:pt x="256" y="101"/>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close/>
              </a:path>
            </a:pathLst>
          </a:custGeom>
          <a:solidFill>
            <a:srgbClr val="0070C0"/>
          </a:solidFill>
          <a:ln w="3175">
            <a:solidFill>
              <a:schemeClr val="bg1"/>
            </a:solidFill>
            <a:round/>
            <a:headEnd/>
            <a:tailEnd/>
          </a:ln>
        </p:spPr>
        <p:txBody>
          <a:bodyPr/>
          <a:lstStyle/>
          <a:p>
            <a:endParaRPr lang="en-GB"/>
          </a:p>
        </p:txBody>
      </p:sp>
      <p:sp>
        <p:nvSpPr>
          <p:cNvPr id="14" name="Freeform 13"/>
          <p:cNvSpPr>
            <a:spLocks noChangeAspect="1"/>
          </p:cNvSpPr>
          <p:nvPr/>
        </p:nvSpPr>
        <p:spPr bwMode="auto">
          <a:xfrm>
            <a:off x="3884314" y="4538019"/>
            <a:ext cx="288925" cy="300037"/>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15" name="Freeform 14"/>
          <p:cNvSpPr>
            <a:spLocks noChangeAspect="1"/>
          </p:cNvSpPr>
          <p:nvPr/>
        </p:nvSpPr>
        <p:spPr bwMode="auto">
          <a:xfrm>
            <a:off x="862640" y="5166669"/>
            <a:ext cx="306123" cy="523875"/>
          </a:xfrm>
          <a:custGeom>
            <a:avLst/>
            <a:gdLst>
              <a:gd name="T0" fmla="*/ 2147483647 w 106"/>
              <a:gd name="T1" fmla="*/ 2147483647 h 185"/>
              <a:gd name="T2" fmla="*/ 2147483647 w 106"/>
              <a:gd name="T3" fmla="*/ 2147483647 h 185"/>
              <a:gd name="T4" fmla="*/ 2147483647 w 106"/>
              <a:gd name="T5" fmla="*/ 2147483647 h 185"/>
              <a:gd name="T6" fmla="*/ 2147483647 w 106"/>
              <a:gd name="T7" fmla="*/ 2147483647 h 185"/>
              <a:gd name="T8" fmla="*/ 2147483647 w 106"/>
              <a:gd name="T9" fmla="*/ 2147483647 h 185"/>
              <a:gd name="T10" fmla="*/ 2147483647 w 106"/>
              <a:gd name="T11" fmla="*/ 2147483647 h 185"/>
              <a:gd name="T12" fmla="*/ 2147483647 w 106"/>
              <a:gd name="T13" fmla="*/ 2147483647 h 185"/>
              <a:gd name="T14" fmla="*/ 2147483647 w 106"/>
              <a:gd name="T15" fmla="*/ 2147483647 h 185"/>
              <a:gd name="T16" fmla="*/ 2147483647 w 106"/>
              <a:gd name="T17" fmla="*/ 2147483647 h 185"/>
              <a:gd name="T18" fmla="*/ 2147483647 w 106"/>
              <a:gd name="T19" fmla="*/ 2147483647 h 185"/>
              <a:gd name="T20" fmla="*/ 2147483647 w 106"/>
              <a:gd name="T21" fmla="*/ 2147483647 h 185"/>
              <a:gd name="T22" fmla="*/ 2147483647 w 106"/>
              <a:gd name="T23" fmla="*/ 2147483647 h 185"/>
              <a:gd name="T24" fmla="*/ 2147483647 w 106"/>
              <a:gd name="T25" fmla="*/ 2147483647 h 185"/>
              <a:gd name="T26" fmla="*/ 2147483647 w 106"/>
              <a:gd name="T27" fmla="*/ 2147483647 h 185"/>
              <a:gd name="T28" fmla="*/ 2147483647 w 106"/>
              <a:gd name="T29" fmla="*/ 2147483647 h 185"/>
              <a:gd name="T30" fmla="*/ 2147483647 w 106"/>
              <a:gd name="T31" fmla="*/ 2147483647 h 185"/>
              <a:gd name="T32" fmla="*/ 2147483647 w 106"/>
              <a:gd name="T33" fmla="*/ 2147483647 h 185"/>
              <a:gd name="T34" fmla="*/ 2147483647 w 106"/>
              <a:gd name="T35" fmla="*/ 2147483647 h 185"/>
              <a:gd name="T36" fmla="*/ 2147483647 w 106"/>
              <a:gd name="T37" fmla="*/ 2147483647 h 185"/>
              <a:gd name="T38" fmla="*/ 2147483647 w 106"/>
              <a:gd name="T39" fmla="*/ 2147483647 h 185"/>
              <a:gd name="T40" fmla="*/ 2147483647 w 106"/>
              <a:gd name="T41" fmla="*/ 2147483647 h 185"/>
              <a:gd name="T42" fmla="*/ 2147483647 w 106"/>
              <a:gd name="T43" fmla="*/ 2147483647 h 185"/>
              <a:gd name="T44" fmla="*/ 2147483647 w 106"/>
              <a:gd name="T45" fmla="*/ 2147483647 h 185"/>
              <a:gd name="T46" fmla="*/ 2147483647 w 106"/>
              <a:gd name="T47" fmla="*/ 2147483647 h 185"/>
              <a:gd name="T48" fmla="*/ 2147483647 w 106"/>
              <a:gd name="T49" fmla="*/ 2147483647 h 185"/>
              <a:gd name="T50" fmla="*/ 2147483647 w 106"/>
              <a:gd name="T51" fmla="*/ 2147483647 h 185"/>
              <a:gd name="T52" fmla="*/ 2147483647 w 106"/>
              <a:gd name="T53" fmla="*/ 2147483647 h 185"/>
              <a:gd name="T54" fmla="*/ 2147483647 w 106"/>
              <a:gd name="T55" fmla="*/ 2147483647 h 185"/>
              <a:gd name="T56" fmla="*/ 2147483647 w 106"/>
              <a:gd name="T57" fmla="*/ 2147483647 h 185"/>
              <a:gd name="T58" fmla="*/ 2147483647 w 106"/>
              <a:gd name="T59" fmla="*/ 2147483647 h 185"/>
              <a:gd name="T60" fmla="*/ 2147483647 w 106"/>
              <a:gd name="T61" fmla="*/ 2147483647 h 185"/>
              <a:gd name="T62" fmla="*/ 2147483647 w 106"/>
              <a:gd name="T63" fmla="*/ 2147483647 h 185"/>
              <a:gd name="T64" fmla="*/ 2147483647 w 106"/>
              <a:gd name="T65" fmla="*/ 2147483647 h 185"/>
              <a:gd name="T66" fmla="*/ 2147483647 w 106"/>
              <a:gd name="T67" fmla="*/ 2147483647 h 185"/>
              <a:gd name="T68" fmla="*/ 2147483647 w 106"/>
              <a:gd name="T69" fmla="*/ 2147483647 h 185"/>
              <a:gd name="T70" fmla="*/ 2147483647 w 106"/>
              <a:gd name="T71" fmla="*/ 2147483647 h 185"/>
              <a:gd name="T72" fmla="*/ 2147483647 w 106"/>
              <a:gd name="T73" fmla="*/ 2147483647 h 185"/>
              <a:gd name="T74" fmla="*/ 2147483647 w 106"/>
              <a:gd name="T75" fmla="*/ 2147483647 h 185"/>
              <a:gd name="T76" fmla="*/ 2147483647 w 106"/>
              <a:gd name="T77" fmla="*/ 2147483647 h 185"/>
              <a:gd name="T78" fmla="*/ 2147483647 w 106"/>
              <a:gd name="T79" fmla="*/ 2147483647 h 185"/>
              <a:gd name="T80" fmla="*/ 2147483647 w 106"/>
              <a:gd name="T81" fmla="*/ 2147483647 h 185"/>
              <a:gd name="T82" fmla="*/ 2147483647 w 106"/>
              <a:gd name="T83" fmla="*/ 2147483647 h 185"/>
              <a:gd name="T84" fmla="*/ 2147483647 w 106"/>
              <a:gd name="T85" fmla="*/ 2147483647 h 185"/>
              <a:gd name="T86" fmla="*/ 2147483647 w 106"/>
              <a:gd name="T87" fmla="*/ 2147483647 h 185"/>
              <a:gd name="T88" fmla="*/ 2147483647 w 106"/>
              <a:gd name="T89" fmla="*/ 2147483647 h 185"/>
              <a:gd name="T90" fmla="*/ 2147483647 w 106"/>
              <a:gd name="T91" fmla="*/ 2147483647 h 185"/>
              <a:gd name="T92" fmla="*/ 2147483647 w 106"/>
              <a:gd name="T93" fmla="*/ 2147483647 h 185"/>
              <a:gd name="T94" fmla="*/ 2147483647 w 106"/>
              <a:gd name="T95" fmla="*/ 2147483647 h 185"/>
              <a:gd name="T96" fmla="*/ 2147483647 w 106"/>
              <a:gd name="T97" fmla="*/ 2147483647 h 185"/>
              <a:gd name="T98" fmla="*/ 2147483647 w 106"/>
              <a:gd name="T99" fmla="*/ 2147483647 h 185"/>
              <a:gd name="T100" fmla="*/ 2147483647 w 106"/>
              <a:gd name="T101" fmla="*/ 2147483647 h 185"/>
              <a:gd name="T102" fmla="*/ 2147483647 w 106"/>
              <a:gd name="T103" fmla="*/ 2147483647 h 185"/>
              <a:gd name="T104" fmla="*/ 2147483647 w 106"/>
              <a:gd name="T105" fmla="*/ 2147483647 h 185"/>
              <a:gd name="T106" fmla="*/ 2147483647 w 106"/>
              <a:gd name="T107" fmla="*/ 2147483647 h 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6"/>
              <a:gd name="T163" fmla="*/ 0 h 185"/>
              <a:gd name="T164" fmla="*/ 106 w 106"/>
              <a:gd name="T165" fmla="*/ 185 h 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close/>
              </a:path>
            </a:pathLst>
          </a:custGeom>
          <a:solidFill>
            <a:srgbClr val="0070C0"/>
          </a:solidFill>
          <a:ln w="3175">
            <a:solidFill>
              <a:schemeClr val="bg1"/>
            </a:solidFill>
            <a:round/>
            <a:headEnd/>
            <a:tailEnd/>
          </a:ln>
        </p:spPr>
        <p:txBody>
          <a:bodyPr/>
          <a:lstStyle/>
          <a:p>
            <a:endParaRPr lang="en-GB"/>
          </a:p>
        </p:txBody>
      </p:sp>
      <p:sp>
        <p:nvSpPr>
          <p:cNvPr id="16" name="Freeform 15"/>
          <p:cNvSpPr>
            <a:spLocks noChangeAspect="1"/>
          </p:cNvSpPr>
          <p:nvPr/>
        </p:nvSpPr>
        <p:spPr bwMode="auto">
          <a:xfrm>
            <a:off x="2197198" y="4614218"/>
            <a:ext cx="404152" cy="177800"/>
          </a:xfrm>
          <a:custGeom>
            <a:avLst/>
            <a:gdLst>
              <a:gd name="T0" fmla="*/ 2147483647 w 140"/>
              <a:gd name="T1" fmla="*/ 2147483647 h 63"/>
              <a:gd name="T2" fmla="*/ 2147483647 w 140"/>
              <a:gd name="T3" fmla="*/ 2147483647 h 63"/>
              <a:gd name="T4" fmla="*/ 2147483647 w 140"/>
              <a:gd name="T5" fmla="*/ 2147483647 h 63"/>
              <a:gd name="T6" fmla="*/ 2147483647 w 140"/>
              <a:gd name="T7" fmla="*/ 2147483647 h 63"/>
              <a:gd name="T8" fmla="*/ 2147483647 w 140"/>
              <a:gd name="T9" fmla="*/ 2147483647 h 63"/>
              <a:gd name="T10" fmla="*/ 2147483647 w 140"/>
              <a:gd name="T11" fmla="*/ 2147483647 h 63"/>
              <a:gd name="T12" fmla="*/ 2147483647 w 140"/>
              <a:gd name="T13" fmla="*/ 0 h 63"/>
              <a:gd name="T14" fmla="*/ 2147483647 w 140"/>
              <a:gd name="T15" fmla="*/ 0 h 63"/>
              <a:gd name="T16" fmla="*/ 2147483647 w 140"/>
              <a:gd name="T17" fmla="*/ 2147483647 h 63"/>
              <a:gd name="T18" fmla="*/ 2147483647 w 140"/>
              <a:gd name="T19" fmla="*/ 2147483647 h 63"/>
              <a:gd name="T20" fmla="*/ 2147483647 w 140"/>
              <a:gd name="T21" fmla="*/ 2147483647 h 63"/>
              <a:gd name="T22" fmla="*/ 2147483647 w 140"/>
              <a:gd name="T23" fmla="*/ 2147483647 h 63"/>
              <a:gd name="T24" fmla="*/ 2147483647 w 140"/>
              <a:gd name="T25" fmla="*/ 2147483647 h 63"/>
              <a:gd name="T26" fmla="*/ 2147483647 w 140"/>
              <a:gd name="T27" fmla="*/ 2147483647 h 63"/>
              <a:gd name="T28" fmla="*/ 2147483647 w 140"/>
              <a:gd name="T29" fmla="*/ 2147483647 h 63"/>
              <a:gd name="T30" fmla="*/ 2147483647 w 140"/>
              <a:gd name="T31" fmla="*/ 2147483647 h 63"/>
              <a:gd name="T32" fmla="*/ 2147483647 w 140"/>
              <a:gd name="T33" fmla="*/ 2147483647 h 63"/>
              <a:gd name="T34" fmla="*/ 2147483647 w 140"/>
              <a:gd name="T35" fmla="*/ 2147483647 h 63"/>
              <a:gd name="T36" fmla="*/ 2147483647 w 140"/>
              <a:gd name="T37" fmla="*/ 2147483647 h 63"/>
              <a:gd name="T38" fmla="*/ 2147483647 w 140"/>
              <a:gd name="T39" fmla="*/ 2147483647 h 63"/>
              <a:gd name="T40" fmla="*/ 2147483647 w 140"/>
              <a:gd name="T41" fmla="*/ 2147483647 h 63"/>
              <a:gd name="T42" fmla="*/ 2147483647 w 140"/>
              <a:gd name="T43" fmla="*/ 2147483647 h 63"/>
              <a:gd name="T44" fmla="*/ 2147483647 w 140"/>
              <a:gd name="T45" fmla="*/ 2147483647 h 63"/>
              <a:gd name="T46" fmla="*/ 2147483647 w 140"/>
              <a:gd name="T47" fmla="*/ 2147483647 h 63"/>
              <a:gd name="T48" fmla="*/ 2147483647 w 140"/>
              <a:gd name="T49" fmla="*/ 2147483647 h 63"/>
              <a:gd name="T50" fmla="*/ 2147483647 w 140"/>
              <a:gd name="T51" fmla="*/ 2147483647 h 63"/>
              <a:gd name="T52" fmla="*/ 2147483647 w 140"/>
              <a:gd name="T53" fmla="*/ 2147483647 h 63"/>
              <a:gd name="T54" fmla="*/ 2147483647 w 140"/>
              <a:gd name="T55" fmla="*/ 2147483647 h 63"/>
              <a:gd name="T56" fmla="*/ 2147483647 w 140"/>
              <a:gd name="T57" fmla="*/ 2147483647 h 63"/>
              <a:gd name="T58" fmla="*/ 2147483647 w 140"/>
              <a:gd name="T59" fmla="*/ 2147483647 h 63"/>
              <a:gd name="T60" fmla="*/ 2147483647 w 140"/>
              <a:gd name="T61" fmla="*/ 2147483647 h 63"/>
              <a:gd name="T62" fmla="*/ 2147483647 w 140"/>
              <a:gd name="T63" fmla="*/ 2147483647 h 63"/>
              <a:gd name="T64" fmla="*/ 2147483647 w 140"/>
              <a:gd name="T65" fmla="*/ 2147483647 h 63"/>
              <a:gd name="T66" fmla="*/ 2147483647 w 140"/>
              <a:gd name="T67" fmla="*/ 2147483647 h 63"/>
              <a:gd name="T68" fmla="*/ 2147483647 w 140"/>
              <a:gd name="T69" fmla="*/ 2147483647 h 63"/>
              <a:gd name="T70" fmla="*/ 2147483647 w 140"/>
              <a:gd name="T71" fmla="*/ 2147483647 h 63"/>
              <a:gd name="T72" fmla="*/ 2147483647 w 140"/>
              <a:gd name="T73" fmla="*/ 2147483647 h 63"/>
              <a:gd name="T74" fmla="*/ 2147483647 w 140"/>
              <a:gd name="T75" fmla="*/ 2147483647 h 63"/>
              <a:gd name="T76" fmla="*/ 2147483647 w 140"/>
              <a:gd name="T77" fmla="*/ 2147483647 h 63"/>
              <a:gd name="T78" fmla="*/ 2147483647 w 140"/>
              <a:gd name="T79" fmla="*/ 2147483647 h 63"/>
              <a:gd name="T80" fmla="*/ 2147483647 w 140"/>
              <a:gd name="T81" fmla="*/ 2147483647 h 63"/>
              <a:gd name="T82" fmla="*/ 2147483647 w 140"/>
              <a:gd name="T83" fmla="*/ 2147483647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63"/>
              <a:gd name="T128" fmla="*/ 140 w 140"/>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close/>
              </a:path>
            </a:pathLst>
          </a:custGeom>
          <a:solidFill>
            <a:srgbClr val="0070C0"/>
          </a:solidFill>
          <a:ln w="3175">
            <a:solidFill>
              <a:schemeClr val="bg1"/>
            </a:solidFill>
            <a:round/>
            <a:headEnd/>
            <a:tailEnd/>
          </a:ln>
        </p:spPr>
        <p:txBody>
          <a:bodyPr/>
          <a:lstStyle/>
          <a:p>
            <a:endParaRPr lang="en-GB"/>
          </a:p>
        </p:txBody>
      </p:sp>
      <p:sp>
        <p:nvSpPr>
          <p:cNvPr id="17" name="Freeform 16"/>
          <p:cNvSpPr>
            <a:spLocks noChangeAspect="1"/>
          </p:cNvSpPr>
          <p:nvPr/>
        </p:nvSpPr>
        <p:spPr bwMode="auto">
          <a:xfrm>
            <a:off x="2809444" y="4696769"/>
            <a:ext cx="266568" cy="141287"/>
          </a:xfrm>
          <a:custGeom>
            <a:avLst/>
            <a:gdLst>
              <a:gd name="T0" fmla="*/ 2147483647 w 35"/>
              <a:gd name="T1" fmla="*/ 2147483647 h 19"/>
              <a:gd name="T2" fmla="*/ 2147483647 w 35"/>
              <a:gd name="T3" fmla="*/ 2147483647 h 19"/>
              <a:gd name="T4" fmla="*/ 2147483647 w 35"/>
              <a:gd name="T5" fmla="*/ 2147483647 h 19"/>
              <a:gd name="T6" fmla="*/ 2147483647 w 35"/>
              <a:gd name="T7" fmla="*/ 2147483647 h 19"/>
              <a:gd name="T8" fmla="*/ 2147483647 w 35"/>
              <a:gd name="T9" fmla="*/ 2147483647 h 19"/>
              <a:gd name="T10" fmla="*/ 2147483647 w 35"/>
              <a:gd name="T11" fmla="*/ 2147483647 h 19"/>
              <a:gd name="T12" fmla="*/ 2147483647 w 35"/>
              <a:gd name="T13" fmla="*/ 2147483647 h 19"/>
              <a:gd name="T14" fmla="*/ 2147483647 w 35"/>
              <a:gd name="T15" fmla="*/ 2147483647 h 19"/>
              <a:gd name="T16" fmla="*/ 2147483647 w 35"/>
              <a:gd name="T17" fmla="*/ 2147483647 h 19"/>
              <a:gd name="T18" fmla="*/ 2147483647 w 35"/>
              <a:gd name="T19" fmla="*/ 2147483647 h 19"/>
              <a:gd name="T20" fmla="*/ 2147483647 w 35"/>
              <a:gd name="T21" fmla="*/ 2147483647 h 19"/>
              <a:gd name="T22" fmla="*/ 2147483647 w 35"/>
              <a:gd name="T23" fmla="*/ 2147483647 h 19"/>
              <a:gd name="T24" fmla="*/ 2147483647 w 35"/>
              <a:gd name="T25" fmla="*/ 2147483647 h 19"/>
              <a:gd name="T26" fmla="*/ 2147483647 w 35"/>
              <a:gd name="T27" fmla="*/ 2147483647 h 19"/>
              <a:gd name="T28" fmla="*/ 2147483647 w 35"/>
              <a:gd name="T29" fmla="*/ 2147483647 h 19"/>
              <a:gd name="T30" fmla="*/ 2147483647 w 35"/>
              <a:gd name="T31" fmla="*/ 2147483647 h 19"/>
              <a:gd name="T32" fmla="*/ 2147483647 w 35"/>
              <a:gd name="T33" fmla="*/ 2147483647 h 19"/>
              <a:gd name="T34" fmla="*/ 2147483647 w 35"/>
              <a:gd name="T35" fmla="*/ 2147483647 h 19"/>
              <a:gd name="T36" fmla="*/ 2147483647 w 35"/>
              <a:gd name="T37" fmla="*/ 2147483647 h 19"/>
              <a:gd name="T38" fmla="*/ 2147483647 w 35"/>
              <a:gd name="T39" fmla="*/ 2147483647 h 19"/>
              <a:gd name="T40" fmla="*/ 2147483647 w 35"/>
              <a:gd name="T41" fmla="*/ 2147483647 h 19"/>
              <a:gd name="T42" fmla="*/ 2147483647 w 35"/>
              <a:gd name="T43" fmla="*/ 2147483647 h 19"/>
              <a:gd name="T44" fmla="*/ 2147483647 w 35"/>
              <a:gd name="T45" fmla="*/ 2147483647 h 19"/>
              <a:gd name="T46" fmla="*/ 2147483647 w 35"/>
              <a:gd name="T47" fmla="*/ 2147483647 h 19"/>
              <a:gd name="T48" fmla="*/ 2147483647 w 35"/>
              <a:gd name="T49" fmla="*/ 2147483647 h 19"/>
              <a:gd name="T50" fmla="*/ 2147483647 w 35"/>
              <a:gd name="T51" fmla="*/ 2147483647 h 19"/>
              <a:gd name="T52" fmla="*/ 2147483647 w 35"/>
              <a:gd name="T53" fmla="*/ 2147483647 h 19"/>
              <a:gd name="T54" fmla="*/ 2147483647 w 35"/>
              <a:gd name="T55" fmla="*/ 2147483647 h 19"/>
              <a:gd name="T56" fmla="*/ 2147483647 w 35"/>
              <a:gd name="T57" fmla="*/ 0 h 19"/>
              <a:gd name="T58" fmla="*/ 2147483647 w 35"/>
              <a:gd name="T59" fmla="*/ 0 h 19"/>
              <a:gd name="T60" fmla="*/ 2147483647 w 35"/>
              <a:gd name="T61" fmla="*/ 2147483647 h 19"/>
              <a:gd name="T62" fmla="*/ 2147483647 w 35"/>
              <a:gd name="T63" fmla="*/ 2147483647 h 19"/>
              <a:gd name="T64" fmla="*/ 2147483647 w 35"/>
              <a:gd name="T65" fmla="*/ 2147483647 h 19"/>
              <a:gd name="T66" fmla="*/ 2147483647 w 35"/>
              <a:gd name="T67" fmla="*/ 2147483647 h 19"/>
              <a:gd name="T68" fmla="*/ 2147483647 w 35"/>
              <a:gd name="T69" fmla="*/ 2147483647 h 19"/>
              <a:gd name="T70" fmla="*/ 2147483647 w 35"/>
              <a:gd name="T71" fmla="*/ 2147483647 h 19"/>
              <a:gd name="T72" fmla="*/ 2147483647 w 35"/>
              <a:gd name="T73" fmla="*/ 2147483647 h 19"/>
              <a:gd name="T74" fmla="*/ 2147483647 w 35"/>
              <a:gd name="T75" fmla="*/ 2147483647 h 19"/>
              <a:gd name="T76" fmla="*/ 2147483647 w 35"/>
              <a:gd name="T77" fmla="*/ 2147483647 h 19"/>
              <a:gd name="T78" fmla="*/ 2147483647 w 35"/>
              <a:gd name="T79" fmla="*/ 2147483647 h 19"/>
              <a:gd name="T80" fmla="*/ 2147483647 w 35"/>
              <a:gd name="T81" fmla="*/ 2147483647 h 19"/>
              <a:gd name="T82" fmla="*/ 2147483647 w 35"/>
              <a:gd name="T83" fmla="*/ 2147483647 h 19"/>
              <a:gd name="T84" fmla="*/ 2147483647 w 35"/>
              <a:gd name="T85" fmla="*/ 2147483647 h 19"/>
              <a:gd name="T86" fmla="*/ 0 w 35"/>
              <a:gd name="T87" fmla="*/ 2147483647 h 19"/>
              <a:gd name="T88" fmla="*/ 2147483647 w 35"/>
              <a:gd name="T89" fmla="*/ 2147483647 h 19"/>
              <a:gd name="T90" fmla="*/ 2147483647 w 35"/>
              <a:gd name="T91" fmla="*/ 2147483647 h 19"/>
              <a:gd name="T92" fmla="*/ 2147483647 w 35"/>
              <a:gd name="T93" fmla="*/ 2147483647 h 19"/>
              <a:gd name="T94" fmla="*/ 2147483647 w 35"/>
              <a:gd name="T95" fmla="*/ 2147483647 h 19"/>
              <a:gd name="T96" fmla="*/ 2147483647 w 35"/>
              <a:gd name="T97" fmla="*/ 2147483647 h 19"/>
              <a:gd name="T98" fmla="*/ 2147483647 w 35"/>
              <a:gd name="T99" fmla="*/ 2147483647 h 19"/>
              <a:gd name="T100" fmla="*/ 2147483647 w 35"/>
              <a:gd name="T101" fmla="*/ 2147483647 h 19"/>
              <a:gd name="T102" fmla="*/ 2147483647 w 35"/>
              <a:gd name="T103" fmla="*/ 2147483647 h 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
              <a:gd name="T157" fmla="*/ 0 h 19"/>
              <a:gd name="T158" fmla="*/ 35 w 35"/>
              <a:gd name="T159" fmla="*/ 19 h 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tx1"/>
          </a:solidFill>
          <a:ln w="3175">
            <a:solidFill>
              <a:schemeClr val="bg1"/>
            </a:solidFill>
            <a:round/>
            <a:headEnd/>
            <a:tailEnd/>
          </a:ln>
        </p:spPr>
        <p:txBody>
          <a:bodyPr/>
          <a:lstStyle/>
          <a:p>
            <a:endParaRPr lang="en-GB"/>
          </a:p>
        </p:txBody>
      </p:sp>
      <p:sp>
        <p:nvSpPr>
          <p:cNvPr id="18" name="Freeform 17"/>
          <p:cNvSpPr>
            <a:spLocks noChangeAspect="1"/>
          </p:cNvSpPr>
          <p:nvPr/>
        </p:nvSpPr>
        <p:spPr bwMode="auto">
          <a:xfrm>
            <a:off x="2494722" y="4477694"/>
            <a:ext cx="619125" cy="261937"/>
          </a:xfrm>
          <a:custGeom>
            <a:avLst/>
            <a:gdLst>
              <a:gd name="T0" fmla="*/ 2147483647 w 214"/>
              <a:gd name="T1" fmla="*/ 2147483647 h 92"/>
              <a:gd name="T2" fmla="*/ 2147483647 w 214"/>
              <a:gd name="T3" fmla="*/ 2147483647 h 92"/>
              <a:gd name="T4" fmla="*/ 2147483647 w 214"/>
              <a:gd name="T5" fmla="*/ 2147483647 h 92"/>
              <a:gd name="T6" fmla="*/ 2147483647 w 214"/>
              <a:gd name="T7" fmla="*/ 2147483647 h 92"/>
              <a:gd name="T8" fmla="*/ 2147483647 w 214"/>
              <a:gd name="T9" fmla="*/ 2147483647 h 92"/>
              <a:gd name="T10" fmla="*/ 2147483647 w 214"/>
              <a:gd name="T11" fmla="*/ 2147483647 h 92"/>
              <a:gd name="T12" fmla="*/ 2147483647 w 214"/>
              <a:gd name="T13" fmla="*/ 2147483647 h 92"/>
              <a:gd name="T14" fmla="*/ 2147483647 w 214"/>
              <a:gd name="T15" fmla="*/ 2147483647 h 92"/>
              <a:gd name="T16" fmla="*/ 2147483647 w 214"/>
              <a:gd name="T17" fmla="*/ 2147483647 h 92"/>
              <a:gd name="T18" fmla="*/ 2147483647 w 214"/>
              <a:gd name="T19" fmla="*/ 2147483647 h 92"/>
              <a:gd name="T20" fmla="*/ 2147483647 w 214"/>
              <a:gd name="T21" fmla="*/ 2147483647 h 92"/>
              <a:gd name="T22" fmla="*/ 2147483647 w 214"/>
              <a:gd name="T23" fmla="*/ 2147483647 h 92"/>
              <a:gd name="T24" fmla="*/ 2147483647 w 214"/>
              <a:gd name="T25" fmla="*/ 2147483647 h 92"/>
              <a:gd name="T26" fmla="*/ 2147483647 w 214"/>
              <a:gd name="T27" fmla="*/ 2147483647 h 92"/>
              <a:gd name="T28" fmla="*/ 2147483647 w 214"/>
              <a:gd name="T29" fmla="*/ 2147483647 h 92"/>
              <a:gd name="T30" fmla="*/ 2147483647 w 214"/>
              <a:gd name="T31" fmla="*/ 2147483647 h 92"/>
              <a:gd name="T32" fmla="*/ 2147483647 w 214"/>
              <a:gd name="T33" fmla="*/ 2147483647 h 92"/>
              <a:gd name="T34" fmla="*/ 2147483647 w 214"/>
              <a:gd name="T35" fmla="*/ 2147483647 h 92"/>
              <a:gd name="T36" fmla="*/ 2147483647 w 214"/>
              <a:gd name="T37" fmla="*/ 2147483647 h 92"/>
              <a:gd name="T38" fmla="*/ 2147483647 w 214"/>
              <a:gd name="T39" fmla="*/ 2147483647 h 92"/>
              <a:gd name="T40" fmla="*/ 2147483647 w 214"/>
              <a:gd name="T41" fmla="*/ 2147483647 h 92"/>
              <a:gd name="T42" fmla="*/ 2147483647 w 214"/>
              <a:gd name="T43" fmla="*/ 2147483647 h 92"/>
              <a:gd name="T44" fmla="*/ 2147483647 w 214"/>
              <a:gd name="T45" fmla="*/ 2147483647 h 92"/>
              <a:gd name="T46" fmla="*/ 2147483647 w 214"/>
              <a:gd name="T47" fmla="*/ 2147483647 h 92"/>
              <a:gd name="T48" fmla="*/ 2147483647 w 214"/>
              <a:gd name="T49" fmla="*/ 0 h 92"/>
              <a:gd name="T50" fmla="*/ 2147483647 w 214"/>
              <a:gd name="T51" fmla="*/ 2147483647 h 92"/>
              <a:gd name="T52" fmla="*/ 2147483647 w 214"/>
              <a:gd name="T53" fmla="*/ 2147483647 h 92"/>
              <a:gd name="T54" fmla="*/ 2147483647 w 214"/>
              <a:gd name="T55" fmla="*/ 2147483647 h 92"/>
              <a:gd name="T56" fmla="*/ 2147483647 w 214"/>
              <a:gd name="T57" fmla="*/ 2147483647 h 92"/>
              <a:gd name="T58" fmla="*/ 2147483647 w 214"/>
              <a:gd name="T59" fmla="*/ 2147483647 h 92"/>
              <a:gd name="T60" fmla="*/ 2147483647 w 214"/>
              <a:gd name="T61" fmla="*/ 2147483647 h 92"/>
              <a:gd name="T62" fmla="*/ 2147483647 w 214"/>
              <a:gd name="T63" fmla="*/ 2147483647 h 92"/>
              <a:gd name="T64" fmla="*/ 2147483647 w 214"/>
              <a:gd name="T65" fmla="*/ 2147483647 h 92"/>
              <a:gd name="T66" fmla="*/ 2147483647 w 214"/>
              <a:gd name="T67" fmla="*/ 2147483647 h 92"/>
              <a:gd name="T68" fmla="*/ 2147483647 w 214"/>
              <a:gd name="T69" fmla="*/ 2147483647 h 92"/>
              <a:gd name="T70" fmla="*/ 2147483647 w 214"/>
              <a:gd name="T71" fmla="*/ 2147483647 h 92"/>
              <a:gd name="T72" fmla="*/ 2147483647 w 214"/>
              <a:gd name="T73" fmla="*/ 2147483647 h 92"/>
              <a:gd name="T74" fmla="*/ 2147483647 w 214"/>
              <a:gd name="T75" fmla="*/ 2147483647 h 92"/>
              <a:gd name="T76" fmla="*/ 2147483647 w 214"/>
              <a:gd name="T77" fmla="*/ 2147483647 h 92"/>
              <a:gd name="T78" fmla="*/ 2147483647 w 214"/>
              <a:gd name="T79" fmla="*/ 2147483647 h 92"/>
              <a:gd name="T80" fmla="*/ 2147483647 w 214"/>
              <a:gd name="T81" fmla="*/ 2147483647 h 92"/>
              <a:gd name="T82" fmla="*/ 2147483647 w 214"/>
              <a:gd name="T83" fmla="*/ 2147483647 h 92"/>
              <a:gd name="T84" fmla="*/ 2147483647 w 214"/>
              <a:gd name="T85" fmla="*/ 2147483647 h 92"/>
              <a:gd name="T86" fmla="*/ 2147483647 w 214"/>
              <a:gd name="T87" fmla="*/ 2147483647 h 92"/>
              <a:gd name="T88" fmla="*/ 2147483647 w 214"/>
              <a:gd name="T89" fmla="*/ 2147483647 h 92"/>
              <a:gd name="T90" fmla="*/ 2147483647 w 214"/>
              <a:gd name="T91" fmla="*/ 2147483647 h 92"/>
              <a:gd name="T92" fmla="*/ 2147483647 w 214"/>
              <a:gd name="T93" fmla="*/ 2147483647 h 92"/>
              <a:gd name="T94" fmla="*/ 2147483647 w 214"/>
              <a:gd name="T95" fmla="*/ 2147483647 h 92"/>
              <a:gd name="T96" fmla="*/ 2147483647 w 214"/>
              <a:gd name="T97" fmla="*/ 2147483647 h 92"/>
              <a:gd name="T98" fmla="*/ 2147483647 w 214"/>
              <a:gd name="T99" fmla="*/ 2147483647 h 92"/>
              <a:gd name="T100" fmla="*/ 2147483647 w 214"/>
              <a:gd name="T101" fmla="*/ 2147483647 h 92"/>
              <a:gd name="T102" fmla="*/ 2147483647 w 214"/>
              <a:gd name="T103" fmla="*/ 2147483647 h 92"/>
              <a:gd name="T104" fmla="*/ 2147483647 w 214"/>
              <a:gd name="T105" fmla="*/ 2147483647 h 92"/>
              <a:gd name="T106" fmla="*/ 2147483647 w 214"/>
              <a:gd name="T107" fmla="*/ 2147483647 h 92"/>
              <a:gd name="T108" fmla="*/ 2147483647 w 214"/>
              <a:gd name="T109" fmla="*/ 2147483647 h 92"/>
              <a:gd name="T110" fmla="*/ 2147483647 w 214"/>
              <a:gd name="T111" fmla="*/ 2147483647 h 92"/>
              <a:gd name="T112" fmla="*/ 2147483647 w 214"/>
              <a:gd name="T113" fmla="*/ 2147483647 h 92"/>
              <a:gd name="T114" fmla="*/ 2147483647 w 214"/>
              <a:gd name="T115" fmla="*/ 2147483647 h 92"/>
              <a:gd name="T116" fmla="*/ 2147483647 w 214"/>
              <a:gd name="T117" fmla="*/ 2147483647 h 92"/>
              <a:gd name="T118" fmla="*/ 2147483647 w 214"/>
              <a:gd name="T119" fmla="*/ 2147483647 h 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4"/>
              <a:gd name="T181" fmla="*/ 0 h 92"/>
              <a:gd name="T182" fmla="*/ 214 w 214"/>
              <a:gd name="T183" fmla="*/ 92 h 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8"/>
                </a:lnTo>
                <a:lnTo>
                  <a:pt x="122" y="13"/>
                </a:lnTo>
                <a:lnTo>
                  <a:pt x="117"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close/>
              </a:path>
            </a:pathLst>
          </a:custGeom>
          <a:solidFill>
            <a:srgbClr val="0070C0"/>
          </a:solidFill>
          <a:ln w="3175">
            <a:solidFill>
              <a:schemeClr val="bg1"/>
            </a:solidFill>
            <a:round/>
            <a:headEnd/>
            <a:tailEnd/>
          </a:ln>
        </p:spPr>
        <p:txBody>
          <a:bodyPr/>
          <a:lstStyle/>
          <a:p>
            <a:endParaRPr lang="en-GB"/>
          </a:p>
        </p:txBody>
      </p:sp>
      <p:sp>
        <p:nvSpPr>
          <p:cNvPr id="19" name="Freeform 18"/>
          <p:cNvSpPr>
            <a:spLocks noChangeAspect="1"/>
          </p:cNvSpPr>
          <p:nvPr/>
        </p:nvSpPr>
        <p:spPr bwMode="auto">
          <a:xfrm>
            <a:off x="2709696" y="4277668"/>
            <a:ext cx="541735" cy="246062"/>
          </a:xfrm>
          <a:custGeom>
            <a:avLst/>
            <a:gdLst>
              <a:gd name="T0" fmla="*/ 2147483647 w 188"/>
              <a:gd name="T1" fmla="*/ 2147483647 h 87"/>
              <a:gd name="T2" fmla="*/ 2147483647 w 188"/>
              <a:gd name="T3" fmla="*/ 2147483647 h 87"/>
              <a:gd name="T4" fmla="*/ 2147483647 w 188"/>
              <a:gd name="T5" fmla="*/ 2147483647 h 87"/>
              <a:gd name="T6" fmla="*/ 2147483647 w 188"/>
              <a:gd name="T7" fmla="*/ 2147483647 h 87"/>
              <a:gd name="T8" fmla="*/ 2147483647 w 188"/>
              <a:gd name="T9" fmla="*/ 2147483647 h 87"/>
              <a:gd name="T10" fmla="*/ 2147483647 w 188"/>
              <a:gd name="T11" fmla="*/ 2147483647 h 87"/>
              <a:gd name="T12" fmla="*/ 2147483647 w 188"/>
              <a:gd name="T13" fmla="*/ 2147483647 h 87"/>
              <a:gd name="T14" fmla="*/ 2147483647 w 188"/>
              <a:gd name="T15" fmla="*/ 2147483647 h 87"/>
              <a:gd name="T16" fmla="*/ 2147483647 w 188"/>
              <a:gd name="T17" fmla="*/ 2147483647 h 87"/>
              <a:gd name="T18" fmla="*/ 2147483647 w 188"/>
              <a:gd name="T19" fmla="*/ 2147483647 h 87"/>
              <a:gd name="T20" fmla="*/ 2147483647 w 188"/>
              <a:gd name="T21" fmla="*/ 2147483647 h 87"/>
              <a:gd name="T22" fmla="*/ 2147483647 w 188"/>
              <a:gd name="T23" fmla="*/ 2147483647 h 87"/>
              <a:gd name="T24" fmla="*/ 2147483647 w 188"/>
              <a:gd name="T25" fmla="*/ 2147483647 h 87"/>
              <a:gd name="T26" fmla="*/ 2147483647 w 188"/>
              <a:gd name="T27" fmla="*/ 2147483647 h 87"/>
              <a:gd name="T28" fmla="*/ 2147483647 w 188"/>
              <a:gd name="T29" fmla="*/ 2147483647 h 87"/>
              <a:gd name="T30" fmla="*/ 2147483647 w 188"/>
              <a:gd name="T31" fmla="*/ 2147483647 h 87"/>
              <a:gd name="T32" fmla="*/ 2147483647 w 188"/>
              <a:gd name="T33" fmla="*/ 0 h 87"/>
              <a:gd name="T34" fmla="*/ 2147483647 w 188"/>
              <a:gd name="T35" fmla="*/ 2147483647 h 87"/>
              <a:gd name="T36" fmla="*/ 2147483647 w 188"/>
              <a:gd name="T37" fmla="*/ 2147483647 h 87"/>
              <a:gd name="T38" fmla="*/ 2147483647 w 188"/>
              <a:gd name="T39" fmla="*/ 2147483647 h 87"/>
              <a:gd name="T40" fmla="*/ 2147483647 w 188"/>
              <a:gd name="T41" fmla="*/ 2147483647 h 87"/>
              <a:gd name="T42" fmla="*/ 2147483647 w 188"/>
              <a:gd name="T43" fmla="*/ 2147483647 h 87"/>
              <a:gd name="T44" fmla="*/ 2147483647 w 188"/>
              <a:gd name="T45" fmla="*/ 2147483647 h 87"/>
              <a:gd name="T46" fmla="*/ 2147483647 w 188"/>
              <a:gd name="T47" fmla="*/ 2147483647 h 87"/>
              <a:gd name="T48" fmla="*/ 2147483647 w 188"/>
              <a:gd name="T49" fmla="*/ 2147483647 h 87"/>
              <a:gd name="T50" fmla="*/ 2147483647 w 188"/>
              <a:gd name="T51" fmla="*/ 2147483647 h 87"/>
              <a:gd name="T52" fmla="*/ 2147483647 w 188"/>
              <a:gd name="T53" fmla="*/ 2147483647 h 87"/>
              <a:gd name="T54" fmla="*/ 2147483647 w 188"/>
              <a:gd name="T55" fmla="*/ 2147483647 h 87"/>
              <a:gd name="T56" fmla="*/ 2147483647 w 188"/>
              <a:gd name="T57" fmla="*/ 2147483647 h 87"/>
              <a:gd name="T58" fmla="*/ 2147483647 w 188"/>
              <a:gd name="T59" fmla="*/ 2147483647 h 87"/>
              <a:gd name="T60" fmla="*/ 2147483647 w 188"/>
              <a:gd name="T61" fmla="*/ 2147483647 h 87"/>
              <a:gd name="T62" fmla="*/ 2147483647 w 188"/>
              <a:gd name="T63" fmla="*/ 2147483647 h 87"/>
              <a:gd name="T64" fmla="*/ 2147483647 w 188"/>
              <a:gd name="T65" fmla="*/ 2147483647 h 87"/>
              <a:gd name="T66" fmla="*/ 2147483647 w 188"/>
              <a:gd name="T67" fmla="*/ 2147483647 h 87"/>
              <a:gd name="T68" fmla="*/ 2147483647 w 188"/>
              <a:gd name="T69" fmla="*/ 2147483647 h 87"/>
              <a:gd name="T70" fmla="*/ 2147483647 w 188"/>
              <a:gd name="T71" fmla="*/ 2147483647 h 87"/>
              <a:gd name="T72" fmla="*/ 2147483647 w 188"/>
              <a:gd name="T73" fmla="*/ 2147483647 h 87"/>
              <a:gd name="T74" fmla="*/ 2147483647 w 188"/>
              <a:gd name="T75" fmla="*/ 2147483647 h 87"/>
              <a:gd name="T76" fmla="*/ 2147483647 w 188"/>
              <a:gd name="T77" fmla="*/ 2147483647 h 87"/>
              <a:gd name="T78" fmla="*/ 2147483647 w 188"/>
              <a:gd name="T79" fmla="*/ 2147483647 h 87"/>
              <a:gd name="T80" fmla="*/ 2147483647 w 188"/>
              <a:gd name="T81" fmla="*/ 2147483647 h 87"/>
              <a:gd name="T82" fmla="*/ 2147483647 w 188"/>
              <a:gd name="T83" fmla="*/ 2147483647 h 87"/>
              <a:gd name="T84" fmla="*/ 2147483647 w 188"/>
              <a:gd name="T85" fmla="*/ 2147483647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87"/>
              <a:gd name="T131" fmla="*/ 188 w 188"/>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close/>
              </a:path>
            </a:pathLst>
          </a:custGeom>
          <a:solidFill>
            <a:srgbClr val="0070C0"/>
          </a:solidFill>
          <a:ln w="3175">
            <a:solidFill>
              <a:schemeClr val="bg1"/>
            </a:solidFill>
            <a:round/>
            <a:headEnd/>
            <a:tailEnd/>
          </a:ln>
        </p:spPr>
        <p:txBody>
          <a:bodyPr/>
          <a:lstStyle/>
          <a:p>
            <a:endParaRPr lang="en-GB"/>
          </a:p>
        </p:txBody>
      </p:sp>
      <p:sp>
        <p:nvSpPr>
          <p:cNvPr id="20" name="Freeform 19"/>
          <p:cNvSpPr>
            <a:spLocks noChangeAspect="1" noEditPoints="1"/>
          </p:cNvSpPr>
          <p:nvPr/>
        </p:nvSpPr>
        <p:spPr bwMode="auto">
          <a:xfrm>
            <a:off x="3428569" y="3452169"/>
            <a:ext cx="455745" cy="223837"/>
          </a:xfrm>
          <a:custGeom>
            <a:avLst/>
            <a:gdLst>
              <a:gd name="T0" fmla="*/ 2147483647 w 158"/>
              <a:gd name="T1" fmla="*/ 2147483647 h 79"/>
              <a:gd name="T2" fmla="*/ 2147483647 w 158"/>
              <a:gd name="T3" fmla="*/ 2147483647 h 79"/>
              <a:gd name="T4" fmla="*/ 0 w 158"/>
              <a:gd name="T5" fmla="*/ 2147483647 h 79"/>
              <a:gd name="T6" fmla="*/ 2147483647 w 158"/>
              <a:gd name="T7" fmla="*/ 2147483647 h 79"/>
              <a:gd name="T8" fmla="*/ 2147483647 w 158"/>
              <a:gd name="T9" fmla="*/ 2147483647 h 79"/>
              <a:gd name="T10" fmla="*/ 2147483647 w 158"/>
              <a:gd name="T11" fmla="*/ 2147483647 h 79"/>
              <a:gd name="T12" fmla="*/ 2147483647 w 158"/>
              <a:gd name="T13" fmla="*/ 2147483647 h 79"/>
              <a:gd name="T14" fmla="*/ 2147483647 w 158"/>
              <a:gd name="T15" fmla="*/ 2147483647 h 79"/>
              <a:gd name="T16" fmla="*/ 2147483647 w 158"/>
              <a:gd name="T17" fmla="*/ 2147483647 h 79"/>
              <a:gd name="T18" fmla="*/ 2147483647 w 158"/>
              <a:gd name="T19" fmla="*/ 2147483647 h 79"/>
              <a:gd name="T20" fmla="*/ 2147483647 w 158"/>
              <a:gd name="T21" fmla="*/ 2147483647 h 79"/>
              <a:gd name="T22" fmla="*/ 2147483647 w 158"/>
              <a:gd name="T23" fmla="*/ 2147483647 h 79"/>
              <a:gd name="T24" fmla="*/ 2147483647 w 158"/>
              <a:gd name="T25" fmla="*/ 2147483647 h 79"/>
              <a:gd name="T26" fmla="*/ 2147483647 w 158"/>
              <a:gd name="T27" fmla="*/ 2147483647 h 79"/>
              <a:gd name="T28" fmla="*/ 2147483647 w 158"/>
              <a:gd name="T29" fmla="*/ 2147483647 h 79"/>
              <a:gd name="T30" fmla="*/ 2147483647 w 158"/>
              <a:gd name="T31" fmla="*/ 2147483647 h 79"/>
              <a:gd name="T32" fmla="*/ 2147483647 w 158"/>
              <a:gd name="T33" fmla="*/ 2147483647 h 79"/>
              <a:gd name="T34" fmla="*/ 2147483647 w 158"/>
              <a:gd name="T35" fmla="*/ 2147483647 h 79"/>
              <a:gd name="T36" fmla="*/ 2147483647 w 158"/>
              <a:gd name="T37" fmla="*/ 2147483647 h 79"/>
              <a:gd name="T38" fmla="*/ 2147483647 w 158"/>
              <a:gd name="T39" fmla="*/ 2147483647 h 79"/>
              <a:gd name="T40" fmla="*/ 2147483647 w 158"/>
              <a:gd name="T41" fmla="*/ 2147483647 h 79"/>
              <a:gd name="T42" fmla="*/ 2147483647 w 158"/>
              <a:gd name="T43" fmla="*/ 2147483647 h 79"/>
              <a:gd name="T44" fmla="*/ 2147483647 w 158"/>
              <a:gd name="T45" fmla="*/ 2147483647 h 79"/>
              <a:gd name="T46" fmla="*/ 2147483647 w 158"/>
              <a:gd name="T47" fmla="*/ 2147483647 h 79"/>
              <a:gd name="T48" fmla="*/ 2147483647 w 158"/>
              <a:gd name="T49" fmla="*/ 0 h 79"/>
              <a:gd name="T50" fmla="*/ 2147483647 w 158"/>
              <a:gd name="T51" fmla="*/ 2147483647 h 79"/>
              <a:gd name="T52" fmla="*/ 2147483647 w 158"/>
              <a:gd name="T53" fmla="*/ 2147483647 h 79"/>
              <a:gd name="T54" fmla="*/ 2147483647 w 158"/>
              <a:gd name="T55" fmla="*/ 2147483647 h 79"/>
              <a:gd name="T56" fmla="*/ 2147483647 w 158"/>
              <a:gd name="T57" fmla="*/ 2147483647 h 79"/>
              <a:gd name="T58" fmla="*/ 2147483647 w 158"/>
              <a:gd name="T59" fmla="*/ 2147483647 h 79"/>
              <a:gd name="T60" fmla="*/ 2147483647 w 158"/>
              <a:gd name="T61" fmla="*/ 2147483647 h 79"/>
              <a:gd name="T62" fmla="*/ 2147483647 w 158"/>
              <a:gd name="T63" fmla="*/ 2147483647 h 79"/>
              <a:gd name="T64" fmla="*/ 2147483647 w 158"/>
              <a:gd name="T65" fmla="*/ 2147483647 h 79"/>
              <a:gd name="T66" fmla="*/ 2147483647 w 158"/>
              <a:gd name="T67" fmla="*/ 2147483647 h 79"/>
              <a:gd name="T68" fmla="*/ 2147483647 w 158"/>
              <a:gd name="T69" fmla="*/ 2147483647 h 79"/>
              <a:gd name="T70" fmla="*/ 2147483647 w 158"/>
              <a:gd name="T71" fmla="*/ 2147483647 h 79"/>
              <a:gd name="T72" fmla="*/ 2147483647 w 158"/>
              <a:gd name="T73" fmla="*/ 2147483647 h 79"/>
              <a:gd name="T74" fmla="*/ 2147483647 w 158"/>
              <a:gd name="T75" fmla="*/ 2147483647 h 79"/>
              <a:gd name="T76" fmla="*/ 2147483647 w 158"/>
              <a:gd name="T77" fmla="*/ 2147483647 h 79"/>
              <a:gd name="T78" fmla="*/ 2147483647 w 158"/>
              <a:gd name="T79" fmla="*/ 2147483647 h 79"/>
              <a:gd name="T80" fmla="*/ 2147483647 w 158"/>
              <a:gd name="T81" fmla="*/ 2147483647 h 79"/>
              <a:gd name="T82" fmla="*/ 2147483647 w 158"/>
              <a:gd name="T83" fmla="*/ 2147483647 h 79"/>
              <a:gd name="T84" fmla="*/ 2147483647 w 158"/>
              <a:gd name="T85" fmla="*/ 2147483647 h 79"/>
              <a:gd name="T86" fmla="*/ 2147483647 w 158"/>
              <a:gd name="T87" fmla="*/ 2147483647 h 79"/>
              <a:gd name="T88" fmla="*/ 2147483647 w 158"/>
              <a:gd name="T89" fmla="*/ 2147483647 h 79"/>
              <a:gd name="T90" fmla="*/ 2147483647 w 158"/>
              <a:gd name="T91" fmla="*/ 2147483647 h 79"/>
              <a:gd name="T92" fmla="*/ 2147483647 w 158"/>
              <a:gd name="T93" fmla="*/ 2147483647 h 79"/>
              <a:gd name="T94" fmla="*/ 2147483647 w 158"/>
              <a:gd name="T95" fmla="*/ 2147483647 h 79"/>
              <a:gd name="T96" fmla="*/ 2147483647 w 158"/>
              <a:gd name="T97" fmla="*/ 2147483647 h 79"/>
              <a:gd name="T98" fmla="*/ 2147483647 w 158"/>
              <a:gd name="T99" fmla="*/ 2147483647 h 79"/>
              <a:gd name="T100" fmla="*/ 2147483647 w 158"/>
              <a:gd name="T101" fmla="*/ 2147483647 h 79"/>
              <a:gd name="T102" fmla="*/ 2147483647 w 158"/>
              <a:gd name="T103" fmla="*/ 2147483647 h 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
              <a:gd name="T157" fmla="*/ 0 h 79"/>
              <a:gd name="T158" fmla="*/ 158 w 158"/>
              <a:gd name="T159" fmla="*/ 79 h 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close/>
              </a:path>
            </a:pathLst>
          </a:custGeom>
          <a:solidFill>
            <a:srgbClr val="0070C0"/>
          </a:solidFill>
          <a:ln w="3175">
            <a:solidFill>
              <a:schemeClr val="bg1"/>
            </a:solidFill>
            <a:round/>
            <a:headEnd/>
            <a:tailEnd/>
          </a:ln>
        </p:spPr>
        <p:txBody>
          <a:bodyPr/>
          <a:lstStyle/>
          <a:p>
            <a:endParaRPr lang="en-GB"/>
          </a:p>
        </p:txBody>
      </p:sp>
      <p:sp>
        <p:nvSpPr>
          <p:cNvPr id="21" name="Freeform 20"/>
          <p:cNvSpPr>
            <a:spLocks noChangeAspect="1" noEditPoints="1"/>
          </p:cNvSpPr>
          <p:nvPr/>
        </p:nvSpPr>
        <p:spPr bwMode="auto">
          <a:xfrm>
            <a:off x="2382936" y="3633143"/>
            <a:ext cx="349118" cy="298450"/>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2147483647 h 105"/>
              <a:gd name="T56" fmla="*/ 2147483647 w 121"/>
              <a:gd name="T57" fmla="*/ 2147483647 h 105"/>
              <a:gd name="T58" fmla="*/ 2147483647 w 121"/>
              <a:gd name="T59" fmla="*/ 2147483647 h 105"/>
              <a:gd name="T60" fmla="*/ 2147483647 w 121"/>
              <a:gd name="T61" fmla="*/ 2147483647 h 105"/>
              <a:gd name="T62" fmla="*/ 2147483647 w 121"/>
              <a:gd name="T63" fmla="*/ 2147483647 h 105"/>
              <a:gd name="T64" fmla="*/ 2147483647 w 121"/>
              <a:gd name="T65" fmla="*/ 2147483647 h 105"/>
              <a:gd name="T66" fmla="*/ 2147483647 w 121"/>
              <a:gd name="T67" fmla="*/ 2147483647 h 105"/>
              <a:gd name="T68" fmla="*/ 2147483647 w 121"/>
              <a:gd name="T69" fmla="*/ 2147483647 h 105"/>
              <a:gd name="T70" fmla="*/ 2147483647 w 121"/>
              <a:gd name="T71" fmla="*/ 2147483647 h 105"/>
              <a:gd name="T72" fmla="*/ 2147483647 w 121"/>
              <a:gd name="T73" fmla="*/ 2147483647 h 105"/>
              <a:gd name="T74" fmla="*/ 2147483647 w 121"/>
              <a:gd name="T75" fmla="*/ 2147483647 h 105"/>
              <a:gd name="T76" fmla="*/ 2147483647 w 121"/>
              <a:gd name="T77" fmla="*/ 2147483647 h 105"/>
              <a:gd name="T78" fmla="*/ 2147483647 w 121"/>
              <a:gd name="T79" fmla="*/ 2147483647 h 105"/>
              <a:gd name="T80" fmla="*/ 2147483647 w 121"/>
              <a:gd name="T81" fmla="*/ 2147483647 h 105"/>
              <a:gd name="T82" fmla="*/ 2147483647 w 121"/>
              <a:gd name="T83" fmla="*/ 2147483647 h 105"/>
              <a:gd name="T84" fmla="*/ 2147483647 w 121"/>
              <a:gd name="T85" fmla="*/ 2147483647 h 105"/>
              <a:gd name="T86" fmla="*/ 2147483647 w 121"/>
              <a:gd name="T87" fmla="*/ 2147483647 h 105"/>
              <a:gd name="T88" fmla="*/ 2147483647 w 121"/>
              <a:gd name="T89" fmla="*/ 2147483647 h 105"/>
              <a:gd name="T90" fmla="*/ 2147483647 w 121"/>
              <a:gd name="T91" fmla="*/ 2147483647 h 105"/>
              <a:gd name="T92" fmla="*/ 2147483647 w 121"/>
              <a:gd name="T93" fmla="*/ 2147483647 h 105"/>
              <a:gd name="T94" fmla="*/ 2147483647 w 121"/>
              <a:gd name="T95" fmla="*/ 2147483647 h 105"/>
              <a:gd name="T96" fmla="*/ 2147483647 w 121"/>
              <a:gd name="T97" fmla="*/ 2147483647 h 105"/>
              <a:gd name="T98" fmla="*/ 2147483647 w 121"/>
              <a:gd name="T99" fmla="*/ 2147483647 h 105"/>
              <a:gd name="T100" fmla="*/ 2147483647 w 121"/>
              <a:gd name="T101" fmla="*/ 2147483647 h 105"/>
              <a:gd name="T102" fmla="*/ 2147483647 w 121"/>
              <a:gd name="T103" fmla="*/ 2147483647 h 105"/>
              <a:gd name="T104" fmla="*/ 2147483647 w 121"/>
              <a:gd name="T105" fmla="*/ 2147483647 h 105"/>
              <a:gd name="T106" fmla="*/ 2147483647 w 121"/>
              <a:gd name="T107" fmla="*/ 2147483647 h 105"/>
              <a:gd name="T108" fmla="*/ 2147483647 w 121"/>
              <a:gd name="T109" fmla="*/ 2147483647 h 105"/>
              <a:gd name="T110" fmla="*/ 2147483647 w 121"/>
              <a:gd name="T111" fmla="*/ 2147483647 h 105"/>
              <a:gd name="T112" fmla="*/ 2147483647 w 121"/>
              <a:gd name="T113" fmla="*/ 2147483647 h 105"/>
              <a:gd name="T114" fmla="*/ 2147483647 w 121"/>
              <a:gd name="T115" fmla="*/ 2147483647 h 105"/>
              <a:gd name="T116" fmla="*/ 2147483647 w 121"/>
              <a:gd name="T117" fmla="*/ 2147483647 h 105"/>
              <a:gd name="T118" fmla="*/ 2147483647 w 121"/>
              <a:gd name="T119" fmla="*/ 2147483647 h 105"/>
              <a:gd name="T120" fmla="*/ 2147483647 w 121"/>
              <a:gd name="T121" fmla="*/ 2147483647 h 105"/>
              <a:gd name="T122" fmla="*/ 2147483647 w 121"/>
              <a:gd name="T123" fmla="*/ 2147483647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
              <a:gd name="T187" fmla="*/ 0 h 105"/>
              <a:gd name="T188" fmla="*/ 121 w 121"/>
              <a:gd name="T189" fmla="*/ 105 h 1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close/>
                <a:moveTo>
                  <a:pt x="8" y="97"/>
                </a:moveTo>
                <a:lnTo>
                  <a:pt x="13" y="95"/>
                </a:lnTo>
                <a:lnTo>
                  <a:pt x="8" y="95"/>
                </a:lnTo>
                <a:lnTo>
                  <a:pt x="8" y="97"/>
                </a:lnTo>
                <a:close/>
              </a:path>
            </a:pathLst>
          </a:custGeom>
          <a:solidFill>
            <a:srgbClr val="0070C0"/>
          </a:solidFill>
          <a:ln w="3175">
            <a:solidFill>
              <a:schemeClr val="bg1"/>
            </a:solidFill>
            <a:round/>
            <a:headEnd/>
            <a:tailEnd/>
          </a:ln>
        </p:spPr>
        <p:txBody>
          <a:bodyPr/>
          <a:lstStyle/>
          <a:p>
            <a:endParaRPr lang="en-GB"/>
          </a:p>
        </p:txBody>
      </p:sp>
      <p:sp>
        <p:nvSpPr>
          <p:cNvPr id="22" name="Freeform 21"/>
          <p:cNvSpPr>
            <a:spLocks noChangeAspect="1"/>
          </p:cNvSpPr>
          <p:nvPr/>
        </p:nvSpPr>
        <p:spPr bwMode="auto">
          <a:xfrm>
            <a:off x="3258311" y="4761856"/>
            <a:ext cx="361156" cy="436563"/>
          </a:xfrm>
          <a:custGeom>
            <a:avLst/>
            <a:gdLst>
              <a:gd name="T0" fmla="*/ 2147483647 w 47"/>
              <a:gd name="T1" fmla="*/ 2147483647 h 58"/>
              <a:gd name="T2" fmla="*/ 2147483647 w 47"/>
              <a:gd name="T3" fmla="*/ 2147483647 h 58"/>
              <a:gd name="T4" fmla="*/ 2147483647 w 47"/>
              <a:gd name="T5" fmla="*/ 2147483647 h 58"/>
              <a:gd name="T6" fmla="*/ 2147483647 w 47"/>
              <a:gd name="T7" fmla="*/ 2147483647 h 58"/>
              <a:gd name="T8" fmla="*/ 2147483647 w 47"/>
              <a:gd name="T9" fmla="*/ 2147483647 h 58"/>
              <a:gd name="T10" fmla="*/ 2147483647 w 47"/>
              <a:gd name="T11" fmla="*/ 2147483647 h 58"/>
              <a:gd name="T12" fmla="*/ 2147483647 w 47"/>
              <a:gd name="T13" fmla="*/ 2147483647 h 58"/>
              <a:gd name="T14" fmla="*/ 2147483647 w 47"/>
              <a:gd name="T15" fmla="*/ 2147483647 h 58"/>
              <a:gd name="T16" fmla="*/ 2147483647 w 47"/>
              <a:gd name="T17" fmla="*/ 2147483647 h 58"/>
              <a:gd name="T18" fmla="*/ 2147483647 w 47"/>
              <a:gd name="T19" fmla="*/ 2147483647 h 58"/>
              <a:gd name="T20" fmla="*/ 2147483647 w 47"/>
              <a:gd name="T21" fmla="*/ 2147483647 h 58"/>
              <a:gd name="T22" fmla="*/ 2147483647 w 47"/>
              <a:gd name="T23" fmla="*/ 2147483647 h 58"/>
              <a:gd name="T24" fmla="*/ 2147483647 w 47"/>
              <a:gd name="T25" fmla="*/ 2147483647 h 58"/>
              <a:gd name="T26" fmla="*/ 2147483647 w 47"/>
              <a:gd name="T27" fmla="*/ 2147483647 h 58"/>
              <a:gd name="T28" fmla="*/ 2147483647 w 47"/>
              <a:gd name="T29" fmla="*/ 2147483647 h 58"/>
              <a:gd name="T30" fmla="*/ 2147483647 w 47"/>
              <a:gd name="T31" fmla="*/ 2147483647 h 58"/>
              <a:gd name="T32" fmla="*/ 2147483647 w 47"/>
              <a:gd name="T33" fmla="*/ 2147483647 h 58"/>
              <a:gd name="T34" fmla="*/ 0 w 47"/>
              <a:gd name="T35" fmla="*/ 2147483647 h 58"/>
              <a:gd name="T36" fmla="*/ 2147483647 w 47"/>
              <a:gd name="T37" fmla="*/ 2147483647 h 58"/>
              <a:gd name="T38" fmla="*/ 2147483647 w 47"/>
              <a:gd name="T39" fmla="*/ 2147483647 h 58"/>
              <a:gd name="T40" fmla="*/ 2147483647 w 47"/>
              <a:gd name="T41" fmla="*/ 2147483647 h 58"/>
              <a:gd name="T42" fmla="*/ 2147483647 w 47"/>
              <a:gd name="T43" fmla="*/ 2147483647 h 58"/>
              <a:gd name="T44" fmla="*/ 2147483647 w 47"/>
              <a:gd name="T45" fmla="*/ 2147483647 h 58"/>
              <a:gd name="T46" fmla="*/ 2147483647 w 47"/>
              <a:gd name="T47" fmla="*/ 2147483647 h 58"/>
              <a:gd name="T48" fmla="*/ 2147483647 w 47"/>
              <a:gd name="T49" fmla="*/ 2147483647 h 58"/>
              <a:gd name="T50" fmla="*/ 2147483647 w 47"/>
              <a:gd name="T51" fmla="*/ 2147483647 h 58"/>
              <a:gd name="T52" fmla="*/ 2147483647 w 47"/>
              <a:gd name="T53" fmla="*/ 2147483647 h 58"/>
              <a:gd name="T54" fmla="*/ 2147483647 w 47"/>
              <a:gd name="T55" fmla="*/ 2147483647 h 58"/>
              <a:gd name="T56" fmla="*/ 2147483647 w 47"/>
              <a:gd name="T57" fmla="*/ 2147483647 h 58"/>
              <a:gd name="T58" fmla="*/ 2147483647 w 47"/>
              <a:gd name="T59" fmla="*/ 2147483647 h 58"/>
              <a:gd name="T60" fmla="*/ 2147483647 w 47"/>
              <a:gd name="T61" fmla="*/ 2147483647 h 58"/>
              <a:gd name="T62" fmla="*/ 2147483647 w 47"/>
              <a:gd name="T63" fmla="*/ 2147483647 h 58"/>
              <a:gd name="T64" fmla="*/ 2147483647 w 47"/>
              <a:gd name="T65" fmla="*/ 2147483647 h 58"/>
              <a:gd name="T66" fmla="*/ 2147483647 w 47"/>
              <a:gd name="T67" fmla="*/ 2147483647 h 58"/>
              <a:gd name="T68" fmla="*/ 2147483647 w 47"/>
              <a:gd name="T69" fmla="*/ 2147483647 h 58"/>
              <a:gd name="T70" fmla="*/ 2147483647 w 47"/>
              <a:gd name="T71" fmla="*/ 2147483647 h 58"/>
              <a:gd name="T72" fmla="*/ 2147483647 w 47"/>
              <a:gd name="T73" fmla="*/ 2147483647 h 58"/>
              <a:gd name="T74" fmla="*/ 2147483647 w 47"/>
              <a:gd name="T75" fmla="*/ 2147483647 h 58"/>
              <a:gd name="T76" fmla="*/ 2147483647 w 47"/>
              <a:gd name="T77" fmla="*/ 2147483647 h 58"/>
              <a:gd name="T78" fmla="*/ 2147483647 w 47"/>
              <a:gd name="T79" fmla="*/ 2147483647 h 58"/>
              <a:gd name="T80" fmla="*/ 2147483647 w 47"/>
              <a:gd name="T81" fmla="*/ 2147483647 h 58"/>
              <a:gd name="T82" fmla="*/ 2147483647 w 47"/>
              <a:gd name="T83" fmla="*/ 2147483647 h 58"/>
              <a:gd name="T84" fmla="*/ 2147483647 w 47"/>
              <a:gd name="T85" fmla="*/ 2147483647 h 58"/>
              <a:gd name="T86" fmla="*/ 2147483647 w 47"/>
              <a:gd name="T87" fmla="*/ 2147483647 h 58"/>
              <a:gd name="T88" fmla="*/ 2147483647 w 47"/>
              <a:gd name="T89" fmla="*/ 2147483647 h 58"/>
              <a:gd name="T90" fmla="*/ 2147483647 w 47"/>
              <a:gd name="T91" fmla="*/ 2147483647 h 58"/>
              <a:gd name="T92" fmla="*/ 2147483647 w 47"/>
              <a:gd name="T93" fmla="*/ 2147483647 h 58"/>
              <a:gd name="T94" fmla="*/ 2147483647 w 47"/>
              <a:gd name="T95" fmla="*/ 2147483647 h 58"/>
              <a:gd name="T96" fmla="*/ 2147483647 w 47"/>
              <a:gd name="T97" fmla="*/ 2147483647 h 58"/>
              <a:gd name="T98" fmla="*/ 2147483647 w 47"/>
              <a:gd name="T99" fmla="*/ 2147483647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58"/>
              <a:gd name="T152" fmla="*/ 47 w 47"/>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0070C0"/>
          </a:solidFill>
          <a:ln w="3175">
            <a:solidFill>
              <a:schemeClr val="bg1"/>
            </a:solidFill>
            <a:round/>
            <a:headEnd/>
            <a:tailEnd/>
          </a:ln>
        </p:spPr>
        <p:txBody>
          <a:bodyPr/>
          <a:lstStyle/>
          <a:p>
            <a:endParaRPr lang="en-GB"/>
          </a:p>
        </p:txBody>
      </p:sp>
      <p:sp>
        <p:nvSpPr>
          <p:cNvPr id="23" name="Freeform 22"/>
          <p:cNvSpPr>
            <a:spLocks noChangeAspect="1"/>
          </p:cNvSpPr>
          <p:nvPr/>
        </p:nvSpPr>
        <p:spPr bwMode="auto">
          <a:xfrm>
            <a:off x="3007221" y="4860280"/>
            <a:ext cx="374915" cy="342900"/>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2147483647 w 49"/>
              <a:gd name="T35" fmla="*/ 2147483647 h 46"/>
              <a:gd name="T36" fmla="*/ 2147483647 w 49"/>
              <a:gd name="T37" fmla="*/ 2147483647 h 46"/>
              <a:gd name="T38" fmla="*/ 2147483647 w 49"/>
              <a:gd name="T39" fmla="*/ 2147483647 h 46"/>
              <a:gd name="T40" fmla="*/ 2147483647 w 49"/>
              <a:gd name="T41" fmla="*/ 2147483647 h 46"/>
              <a:gd name="T42" fmla="*/ 2147483647 w 49"/>
              <a:gd name="T43" fmla="*/ 2147483647 h 46"/>
              <a:gd name="T44" fmla="*/ 2147483647 w 49"/>
              <a:gd name="T45" fmla="*/ 0 h 46"/>
              <a:gd name="T46" fmla="*/ 2147483647 w 49"/>
              <a:gd name="T47" fmla="*/ 2147483647 h 46"/>
              <a:gd name="T48" fmla="*/ 2147483647 w 49"/>
              <a:gd name="T49" fmla="*/ 0 h 46"/>
              <a:gd name="T50" fmla="*/ 0 w 49"/>
              <a:gd name="T51" fmla="*/ 2147483647 h 46"/>
              <a:gd name="T52" fmla="*/ 0 w 49"/>
              <a:gd name="T53" fmla="*/ 2147483647 h 46"/>
              <a:gd name="T54" fmla="*/ 2147483647 w 49"/>
              <a:gd name="T55" fmla="*/ 2147483647 h 46"/>
              <a:gd name="T56" fmla="*/ 2147483647 w 49"/>
              <a:gd name="T57" fmla="*/ 2147483647 h 46"/>
              <a:gd name="T58" fmla="*/ 2147483647 w 49"/>
              <a:gd name="T59" fmla="*/ 2147483647 h 46"/>
              <a:gd name="T60" fmla="*/ 2147483647 w 49"/>
              <a:gd name="T61" fmla="*/ 2147483647 h 46"/>
              <a:gd name="T62" fmla="*/ 2147483647 w 49"/>
              <a:gd name="T63" fmla="*/ 2147483647 h 46"/>
              <a:gd name="T64" fmla="*/ 2147483647 w 49"/>
              <a:gd name="T65" fmla="*/ 2147483647 h 46"/>
              <a:gd name="T66" fmla="*/ 2147483647 w 49"/>
              <a:gd name="T67" fmla="*/ 2147483647 h 46"/>
              <a:gd name="T68" fmla="*/ 2147483647 w 49"/>
              <a:gd name="T69" fmla="*/ 2147483647 h 46"/>
              <a:gd name="T70" fmla="*/ 2147483647 w 49"/>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46"/>
              <a:gd name="T110" fmla="*/ 49 w 49"/>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tx1"/>
          </a:solidFill>
          <a:ln w="3175">
            <a:solidFill>
              <a:schemeClr val="bg1"/>
            </a:solidFill>
            <a:round/>
            <a:headEnd/>
            <a:tailEnd/>
          </a:ln>
        </p:spPr>
        <p:txBody>
          <a:bodyPr/>
          <a:lstStyle/>
          <a:p>
            <a:endParaRPr lang="en-GB"/>
          </a:p>
        </p:txBody>
      </p:sp>
      <p:sp>
        <p:nvSpPr>
          <p:cNvPr id="24" name="Freeform 23"/>
          <p:cNvSpPr>
            <a:spLocks noChangeAspect="1"/>
          </p:cNvSpPr>
          <p:nvPr/>
        </p:nvSpPr>
        <p:spPr bwMode="auto">
          <a:xfrm>
            <a:off x="2824923" y="4725343"/>
            <a:ext cx="479821" cy="368300"/>
          </a:xfrm>
          <a:custGeom>
            <a:avLst/>
            <a:gdLst>
              <a:gd name="T0" fmla="*/ 2147483647 w 63"/>
              <a:gd name="T1" fmla="*/ 2147483647 h 49"/>
              <a:gd name="T2" fmla="*/ 2147483647 w 63"/>
              <a:gd name="T3" fmla="*/ 2147483647 h 49"/>
              <a:gd name="T4" fmla="*/ 2147483647 w 63"/>
              <a:gd name="T5" fmla="*/ 2147483647 h 49"/>
              <a:gd name="T6" fmla="*/ 2147483647 w 63"/>
              <a:gd name="T7" fmla="*/ 2147483647 h 49"/>
              <a:gd name="T8" fmla="*/ 2147483647 w 63"/>
              <a:gd name="T9" fmla="*/ 2147483647 h 49"/>
              <a:gd name="T10" fmla="*/ 2147483647 w 63"/>
              <a:gd name="T11" fmla="*/ 2147483647 h 49"/>
              <a:gd name="T12" fmla="*/ 2147483647 w 63"/>
              <a:gd name="T13" fmla="*/ 2147483647 h 49"/>
              <a:gd name="T14" fmla="*/ 2147483647 w 63"/>
              <a:gd name="T15" fmla="*/ 2147483647 h 49"/>
              <a:gd name="T16" fmla="*/ 2147483647 w 63"/>
              <a:gd name="T17" fmla="*/ 2147483647 h 49"/>
              <a:gd name="T18" fmla="*/ 2147483647 w 63"/>
              <a:gd name="T19" fmla="*/ 2147483647 h 49"/>
              <a:gd name="T20" fmla="*/ 2147483647 w 63"/>
              <a:gd name="T21" fmla="*/ 2147483647 h 49"/>
              <a:gd name="T22" fmla="*/ 2147483647 w 63"/>
              <a:gd name="T23" fmla="*/ 2147483647 h 49"/>
              <a:gd name="T24" fmla="*/ 2147483647 w 63"/>
              <a:gd name="T25" fmla="*/ 2147483647 h 49"/>
              <a:gd name="T26" fmla="*/ 2147483647 w 63"/>
              <a:gd name="T27" fmla="*/ 2147483647 h 49"/>
              <a:gd name="T28" fmla="*/ 2147483647 w 63"/>
              <a:gd name="T29" fmla="*/ 2147483647 h 49"/>
              <a:gd name="T30" fmla="*/ 2147483647 w 63"/>
              <a:gd name="T31" fmla="*/ 2147483647 h 49"/>
              <a:gd name="T32" fmla="*/ 2147483647 w 63"/>
              <a:gd name="T33" fmla="*/ 2147483647 h 49"/>
              <a:gd name="T34" fmla="*/ 2147483647 w 63"/>
              <a:gd name="T35" fmla="*/ 2147483647 h 49"/>
              <a:gd name="T36" fmla="*/ 2147483647 w 63"/>
              <a:gd name="T37" fmla="*/ 2147483647 h 49"/>
              <a:gd name="T38" fmla="*/ 2147483647 w 63"/>
              <a:gd name="T39" fmla="*/ 2147483647 h 49"/>
              <a:gd name="T40" fmla="*/ 2147483647 w 63"/>
              <a:gd name="T41" fmla="*/ 2147483647 h 49"/>
              <a:gd name="T42" fmla="*/ 2147483647 w 63"/>
              <a:gd name="T43" fmla="*/ 2147483647 h 49"/>
              <a:gd name="T44" fmla="*/ 2147483647 w 63"/>
              <a:gd name="T45" fmla="*/ 2147483647 h 49"/>
              <a:gd name="T46" fmla="*/ 2147483647 w 63"/>
              <a:gd name="T47" fmla="*/ 2147483647 h 49"/>
              <a:gd name="T48" fmla="*/ 2147483647 w 63"/>
              <a:gd name="T49" fmla="*/ 2147483647 h 49"/>
              <a:gd name="T50" fmla="*/ 2147483647 w 63"/>
              <a:gd name="T51" fmla="*/ 2147483647 h 49"/>
              <a:gd name="T52" fmla="*/ 2147483647 w 63"/>
              <a:gd name="T53" fmla="*/ 2147483647 h 49"/>
              <a:gd name="T54" fmla="*/ 2147483647 w 63"/>
              <a:gd name="T55" fmla="*/ 2147483647 h 49"/>
              <a:gd name="T56" fmla="*/ 2147483647 w 63"/>
              <a:gd name="T57" fmla="*/ 2147483647 h 49"/>
              <a:gd name="T58" fmla="*/ 2147483647 w 63"/>
              <a:gd name="T59" fmla="*/ 2147483647 h 49"/>
              <a:gd name="T60" fmla="*/ 2147483647 w 63"/>
              <a:gd name="T61" fmla="*/ 2147483647 h 49"/>
              <a:gd name="T62" fmla="*/ 2147483647 w 63"/>
              <a:gd name="T63" fmla="*/ 2147483647 h 49"/>
              <a:gd name="T64" fmla="*/ 2147483647 w 63"/>
              <a:gd name="T65" fmla="*/ 2147483647 h 49"/>
              <a:gd name="T66" fmla="*/ 2147483647 w 63"/>
              <a:gd name="T67" fmla="*/ 2147483647 h 49"/>
              <a:gd name="T68" fmla="*/ 2147483647 w 63"/>
              <a:gd name="T69" fmla="*/ 2147483647 h 49"/>
              <a:gd name="T70" fmla="*/ 2147483647 w 63"/>
              <a:gd name="T71" fmla="*/ 2147483647 h 49"/>
              <a:gd name="T72" fmla="*/ 2147483647 w 63"/>
              <a:gd name="T73" fmla="*/ 2147483647 h 49"/>
              <a:gd name="T74" fmla="*/ 2147483647 w 63"/>
              <a:gd name="T75" fmla="*/ 2147483647 h 49"/>
              <a:gd name="T76" fmla="*/ 2147483647 w 63"/>
              <a:gd name="T77" fmla="*/ 2147483647 h 49"/>
              <a:gd name="T78" fmla="*/ 0 w 63"/>
              <a:gd name="T79" fmla="*/ 2147483647 h 49"/>
              <a:gd name="T80" fmla="*/ 2147483647 w 63"/>
              <a:gd name="T81" fmla="*/ 2147483647 h 49"/>
              <a:gd name="T82" fmla="*/ 2147483647 w 63"/>
              <a:gd name="T83" fmla="*/ 2147483647 h 49"/>
              <a:gd name="T84" fmla="*/ 2147483647 w 63"/>
              <a:gd name="T85" fmla="*/ 2147483647 h 49"/>
              <a:gd name="T86" fmla="*/ 2147483647 w 63"/>
              <a:gd name="T87" fmla="*/ 2147483647 h 49"/>
              <a:gd name="T88" fmla="*/ 2147483647 w 63"/>
              <a:gd name="T89" fmla="*/ 2147483647 h 49"/>
              <a:gd name="T90" fmla="*/ 2147483647 w 63"/>
              <a:gd name="T91" fmla="*/ 2147483647 h 49"/>
              <a:gd name="T92" fmla="*/ 2147483647 w 63"/>
              <a:gd name="T93" fmla="*/ 2147483647 h 49"/>
              <a:gd name="T94" fmla="*/ 2147483647 w 63"/>
              <a:gd name="T95" fmla="*/ 2147483647 h 49"/>
              <a:gd name="T96" fmla="*/ 2147483647 w 63"/>
              <a:gd name="T97" fmla="*/ 2147483647 h 49"/>
              <a:gd name="T98" fmla="*/ 2147483647 w 63"/>
              <a:gd name="T99" fmla="*/ 2147483647 h 49"/>
              <a:gd name="T100" fmla="*/ 2147483647 w 63"/>
              <a:gd name="T101" fmla="*/ 2147483647 h 49"/>
              <a:gd name="T102" fmla="*/ 2147483647 w 63"/>
              <a:gd name="T103" fmla="*/ 2147483647 h 49"/>
              <a:gd name="T104" fmla="*/ 2147483647 w 63"/>
              <a:gd name="T105" fmla="*/ 2147483647 h 49"/>
              <a:gd name="T106" fmla="*/ 2147483647 w 63"/>
              <a:gd name="T107" fmla="*/ 2147483647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49"/>
              <a:gd name="T164" fmla="*/ 63 w 63"/>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0070C0"/>
          </a:solidFill>
          <a:ln w="3175">
            <a:solidFill>
              <a:schemeClr val="bg1"/>
            </a:solidFill>
            <a:round/>
            <a:headEnd/>
            <a:tailEnd/>
          </a:ln>
        </p:spPr>
        <p:txBody>
          <a:bodyPr/>
          <a:lstStyle/>
          <a:p>
            <a:endParaRPr lang="en-GB"/>
          </a:p>
        </p:txBody>
      </p:sp>
      <p:sp>
        <p:nvSpPr>
          <p:cNvPr id="25" name="Freeform 24"/>
          <p:cNvSpPr>
            <a:spLocks noChangeAspect="1"/>
          </p:cNvSpPr>
          <p:nvPr/>
        </p:nvSpPr>
        <p:spPr bwMode="auto">
          <a:xfrm>
            <a:off x="3382135" y="3758555"/>
            <a:ext cx="433388" cy="241300"/>
          </a:xfrm>
          <a:custGeom>
            <a:avLst/>
            <a:gdLst>
              <a:gd name="T0" fmla="*/ 2147483647 w 150"/>
              <a:gd name="T1" fmla="*/ 2147483647 h 85"/>
              <a:gd name="T2" fmla="*/ 2147483647 w 150"/>
              <a:gd name="T3" fmla="*/ 2147483647 h 85"/>
              <a:gd name="T4" fmla="*/ 2147483647 w 150"/>
              <a:gd name="T5" fmla="*/ 2147483647 h 85"/>
              <a:gd name="T6" fmla="*/ 2147483647 w 150"/>
              <a:gd name="T7" fmla="*/ 2147483647 h 85"/>
              <a:gd name="T8" fmla="*/ 2147483647 w 150"/>
              <a:gd name="T9" fmla="*/ 0 h 85"/>
              <a:gd name="T10" fmla="*/ 2147483647 w 150"/>
              <a:gd name="T11" fmla="*/ 0 h 85"/>
              <a:gd name="T12" fmla="*/ 2147483647 w 150"/>
              <a:gd name="T13" fmla="*/ 0 h 85"/>
              <a:gd name="T14" fmla="*/ 2147483647 w 150"/>
              <a:gd name="T15" fmla="*/ 0 h 85"/>
              <a:gd name="T16" fmla="*/ 2147483647 w 150"/>
              <a:gd name="T17" fmla="*/ 0 h 85"/>
              <a:gd name="T18" fmla="*/ 2147483647 w 150"/>
              <a:gd name="T19" fmla="*/ 2147483647 h 85"/>
              <a:gd name="T20" fmla="*/ 0 w 150"/>
              <a:gd name="T21" fmla="*/ 2147483647 h 85"/>
              <a:gd name="T22" fmla="*/ 2147483647 w 150"/>
              <a:gd name="T23" fmla="*/ 2147483647 h 85"/>
              <a:gd name="T24" fmla="*/ 2147483647 w 150"/>
              <a:gd name="T25" fmla="*/ 2147483647 h 85"/>
              <a:gd name="T26" fmla="*/ 2147483647 w 150"/>
              <a:gd name="T27" fmla="*/ 2147483647 h 85"/>
              <a:gd name="T28" fmla="*/ 2147483647 w 150"/>
              <a:gd name="T29" fmla="*/ 2147483647 h 85"/>
              <a:gd name="T30" fmla="*/ 2147483647 w 150"/>
              <a:gd name="T31" fmla="*/ 2147483647 h 85"/>
              <a:gd name="T32" fmla="*/ 2147483647 w 150"/>
              <a:gd name="T33" fmla="*/ 2147483647 h 85"/>
              <a:gd name="T34" fmla="*/ 2147483647 w 150"/>
              <a:gd name="T35" fmla="*/ 2147483647 h 85"/>
              <a:gd name="T36" fmla="*/ 2147483647 w 150"/>
              <a:gd name="T37" fmla="*/ 2147483647 h 85"/>
              <a:gd name="T38" fmla="*/ 2147483647 w 150"/>
              <a:gd name="T39" fmla="*/ 2147483647 h 85"/>
              <a:gd name="T40" fmla="*/ 2147483647 w 150"/>
              <a:gd name="T41" fmla="*/ 2147483647 h 85"/>
              <a:gd name="T42" fmla="*/ 2147483647 w 150"/>
              <a:gd name="T43" fmla="*/ 2147483647 h 85"/>
              <a:gd name="T44" fmla="*/ 2147483647 w 150"/>
              <a:gd name="T45" fmla="*/ 2147483647 h 85"/>
              <a:gd name="T46" fmla="*/ 2147483647 w 150"/>
              <a:gd name="T47" fmla="*/ 2147483647 h 85"/>
              <a:gd name="T48" fmla="*/ 2147483647 w 150"/>
              <a:gd name="T49" fmla="*/ 2147483647 h 85"/>
              <a:gd name="T50" fmla="*/ 2147483647 w 150"/>
              <a:gd name="T51" fmla="*/ 2147483647 h 85"/>
              <a:gd name="T52" fmla="*/ 2147483647 w 150"/>
              <a:gd name="T53" fmla="*/ 2147483647 h 85"/>
              <a:gd name="T54" fmla="*/ 2147483647 w 150"/>
              <a:gd name="T55" fmla="*/ 2147483647 h 85"/>
              <a:gd name="T56" fmla="*/ 2147483647 w 150"/>
              <a:gd name="T57" fmla="*/ 2147483647 h 85"/>
              <a:gd name="T58" fmla="*/ 2147483647 w 150"/>
              <a:gd name="T59" fmla="*/ 2147483647 h 85"/>
              <a:gd name="T60" fmla="*/ 2147483647 w 150"/>
              <a:gd name="T61" fmla="*/ 2147483647 h 85"/>
              <a:gd name="T62" fmla="*/ 2147483647 w 150"/>
              <a:gd name="T63" fmla="*/ 2147483647 h 85"/>
              <a:gd name="T64" fmla="*/ 2147483647 w 150"/>
              <a:gd name="T65" fmla="*/ 2147483647 h 85"/>
              <a:gd name="T66" fmla="*/ 2147483647 w 150"/>
              <a:gd name="T67" fmla="*/ 2147483647 h 85"/>
              <a:gd name="T68" fmla="*/ 2147483647 w 150"/>
              <a:gd name="T69" fmla="*/ 2147483647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85"/>
              <a:gd name="T107" fmla="*/ 150 w 150"/>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close/>
              </a:path>
            </a:pathLst>
          </a:custGeom>
          <a:solidFill>
            <a:srgbClr val="0070C0"/>
          </a:solidFill>
          <a:ln w="3175">
            <a:solidFill>
              <a:schemeClr val="bg1"/>
            </a:solidFill>
            <a:round/>
            <a:headEnd/>
            <a:tailEnd/>
          </a:ln>
        </p:spPr>
        <p:txBody>
          <a:bodyPr/>
          <a:lstStyle/>
          <a:p>
            <a:endParaRPr lang="en-GB"/>
          </a:p>
        </p:txBody>
      </p:sp>
      <p:sp>
        <p:nvSpPr>
          <p:cNvPr id="26" name="Freeform 25"/>
          <p:cNvSpPr>
            <a:spLocks noChangeAspect="1"/>
          </p:cNvSpPr>
          <p:nvPr/>
        </p:nvSpPr>
        <p:spPr bwMode="auto">
          <a:xfrm>
            <a:off x="3364937" y="3602980"/>
            <a:ext cx="557213" cy="223838"/>
          </a:xfrm>
          <a:custGeom>
            <a:avLst/>
            <a:gdLst>
              <a:gd name="T0" fmla="*/ 2147483647 w 193"/>
              <a:gd name="T1" fmla="*/ 2147483647 h 79"/>
              <a:gd name="T2" fmla="*/ 2147483647 w 193"/>
              <a:gd name="T3" fmla="*/ 2147483647 h 79"/>
              <a:gd name="T4" fmla="*/ 2147483647 w 193"/>
              <a:gd name="T5" fmla="*/ 2147483647 h 79"/>
              <a:gd name="T6" fmla="*/ 2147483647 w 193"/>
              <a:gd name="T7" fmla="*/ 2147483647 h 79"/>
              <a:gd name="T8" fmla="*/ 2147483647 w 193"/>
              <a:gd name="T9" fmla="*/ 2147483647 h 79"/>
              <a:gd name="T10" fmla="*/ 2147483647 w 193"/>
              <a:gd name="T11" fmla="*/ 2147483647 h 79"/>
              <a:gd name="T12" fmla="*/ 2147483647 w 193"/>
              <a:gd name="T13" fmla="*/ 2147483647 h 79"/>
              <a:gd name="T14" fmla="*/ 2147483647 w 193"/>
              <a:gd name="T15" fmla="*/ 2147483647 h 79"/>
              <a:gd name="T16" fmla="*/ 2147483647 w 193"/>
              <a:gd name="T17" fmla="*/ 2147483647 h 79"/>
              <a:gd name="T18" fmla="*/ 2147483647 w 193"/>
              <a:gd name="T19" fmla="*/ 2147483647 h 79"/>
              <a:gd name="T20" fmla="*/ 2147483647 w 193"/>
              <a:gd name="T21" fmla="*/ 2147483647 h 79"/>
              <a:gd name="T22" fmla="*/ 2147483647 w 193"/>
              <a:gd name="T23" fmla="*/ 2147483647 h 79"/>
              <a:gd name="T24" fmla="*/ 2147483647 w 193"/>
              <a:gd name="T25" fmla="*/ 2147483647 h 79"/>
              <a:gd name="T26" fmla="*/ 2147483647 w 193"/>
              <a:gd name="T27" fmla="*/ 2147483647 h 79"/>
              <a:gd name="T28" fmla="*/ 2147483647 w 193"/>
              <a:gd name="T29" fmla="*/ 2147483647 h 79"/>
              <a:gd name="T30" fmla="*/ 2147483647 w 193"/>
              <a:gd name="T31" fmla="*/ 2147483647 h 79"/>
              <a:gd name="T32" fmla="*/ 2147483647 w 193"/>
              <a:gd name="T33" fmla="*/ 2147483647 h 79"/>
              <a:gd name="T34" fmla="*/ 2147483647 w 193"/>
              <a:gd name="T35" fmla="*/ 2147483647 h 79"/>
              <a:gd name="T36" fmla="*/ 2147483647 w 193"/>
              <a:gd name="T37" fmla="*/ 2147483647 h 79"/>
              <a:gd name="T38" fmla="*/ 2147483647 w 193"/>
              <a:gd name="T39" fmla="*/ 2147483647 h 79"/>
              <a:gd name="T40" fmla="*/ 2147483647 w 193"/>
              <a:gd name="T41" fmla="*/ 0 h 79"/>
              <a:gd name="T42" fmla="*/ 2147483647 w 193"/>
              <a:gd name="T43" fmla="*/ 2147483647 h 79"/>
              <a:gd name="T44" fmla="*/ 2147483647 w 193"/>
              <a:gd name="T45" fmla="*/ 2147483647 h 79"/>
              <a:gd name="T46" fmla="*/ 2147483647 w 193"/>
              <a:gd name="T47" fmla="*/ 2147483647 h 79"/>
              <a:gd name="T48" fmla="*/ 2147483647 w 193"/>
              <a:gd name="T49" fmla="*/ 2147483647 h 79"/>
              <a:gd name="T50" fmla="*/ 2147483647 w 193"/>
              <a:gd name="T51" fmla="*/ 2147483647 h 79"/>
              <a:gd name="T52" fmla="*/ 2147483647 w 193"/>
              <a:gd name="T53" fmla="*/ 2147483647 h 79"/>
              <a:gd name="T54" fmla="*/ 2147483647 w 193"/>
              <a:gd name="T55" fmla="*/ 2147483647 h 79"/>
              <a:gd name="T56" fmla="*/ 2147483647 w 193"/>
              <a:gd name="T57" fmla="*/ 2147483647 h 79"/>
              <a:gd name="T58" fmla="*/ 2147483647 w 193"/>
              <a:gd name="T59" fmla="*/ 2147483647 h 79"/>
              <a:gd name="T60" fmla="*/ 0 w 193"/>
              <a:gd name="T61" fmla="*/ 2147483647 h 79"/>
              <a:gd name="T62" fmla="*/ 0 w 193"/>
              <a:gd name="T63" fmla="*/ 2147483647 h 79"/>
              <a:gd name="T64" fmla="*/ 0 w 193"/>
              <a:gd name="T65" fmla="*/ 2147483647 h 79"/>
              <a:gd name="T66" fmla="*/ 2147483647 w 193"/>
              <a:gd name="T67" fmla="*/ 2147483647 h 79"/>
              <a:gd name="T68" fmla="*/ 2147483647 w 193"/>
              <a:gd name="T69" fmla="*/ 2147483647 h 79"/>
              <a:gd name="T70" fmla="*/ 2147483647 w 193"/>
              <a:gd name="T71" fmla="*/ 2147483647 h 79"/>
              <a:gd name="T72" fmla="*/ 2147483647 w 193"/>
              <a:gd name="T73" fmla="*/ 2147483647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79"/>
              <a:gd name="T113" fmla="*/ 193 w 193"/>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close/>
              </a:path>
            </a:pathLst>
          </a:custGeom>
          <a:solidFill>
            <a:schemeClr val="tx1">
              <a:lumMod val="95000"/>
              <a:lumOff val="5000"/>
            </a:schemeClr>
          </a:solidFill>
          <a:ln w="3175">
            <a:solidFill>
              <a:schemeClr val="bg1"/>
            </a:solidFill>
            <a:round/>
            <a:headEnd/>
            <a:tailEnd/>
          </a:ln>
        </p:spPr>
        <p:txBody>
          <a:bodyPr/>
          <a:lstStyle/>
          <a:p>
            <a:endParaRPr lang="en-GB"/>
          </a:p>
        </p:txBody>
      </p:sp>
      <p:sp>
        <p:nvSpPr>
          <p:cNvPr id="27" name="Freeform 26"/>
          <p:cNvSpPr>
            <a:spLocks noChangeAspect="1" noEditPoints="1"/>
          </p:cNvSpPr>
          <p:nvPr/>
        </p:nvSpPr>
        <p:spPr bwMode="auto">
          <a:xfrm>
            <a:off x="3304744" y="3856980"/>
            <a:ext cx="251090" cy="111125"/>
          </a:xfrm>
          <a:custGeom>
            <a:avLst/>
            <a:gdLst>
              <a:gd name="T0" fmla="*/ 2147483647 w 87"/>
              <a:gd name="T1" fmla="*/ 2147483647 h 39"/>
              <a:gd name="T2" fmla="*/ 2147483647 w 87"/>
              <a:gd name="T3" fmla="*/ 2147483647 h 39"/>
              <a:gd name="T4" fmla="*/ 2147483647 w 87"/>
              <a:gd name="T5" fmla="*/ 0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2147483647 w 87"/>
              <a:gd name="T47" fmla="*/ 2147483647 h 39"/>
              <a:gd name="T48" fmla="*/ 0 w 87"/>
              <a:gd name="T49" fmla="*/ 2147483647 h 39"/>
              <a:gd name="T50" fmla="*/ 2147483647 w 87"/>
              <a:gd name="T51" fmla="*/ 2147483647 h 39"/>
              <a:gd name="T52" fmla="*/ 2147483647 w 87"/>
              <a:gd name="T53" fmla="*/ 2147483647 h 39"/>
              <a:gd name="T54" fmla="*/ 2147483647 w 87"/>
              <a:gd name="T55" fmla="*/ 2147483647 h 39"/>
              <a:gd name="T56" fmla="*/ 2147483647 w 87"/>
              <a:gd name="T57" fmla="*/ 2147483647 h 39"/>
              <a:gd name="T58" fmla="*/ 0 w 87"/>
              <a:gd name="T59" fmla="*/ 2147483647 h 39"/>
              <a:gd name="T60" fmla="*/ 2147483647 w 87"/>
              <a:gd name="T61" fmla="*/ 2147483647 h 39"/>
              <a:gd name="T62" fmla="*/ 2147483647 w 87"/>
              <a:gd name="T63" fmla="*/ 2147483647 h 39"/>
              <a:gd name="T64" fmla="*/ 2147483647 w 87"/>
              <a:gd name="T65" fmla="*/ 2147483647 h 39"/>
              <a:gd name="T66" fmla="*/ 2147483647 w 87"/>
              <a:gd name="T67" fmla="*/ 2147483647 h 39"/>
              <a:gd name="T68" fmla="*/ 2147483647 w 87"/>
              <a:gd name="T69" fmla="*/ 2147483647 h 39"/>
              <a:gd name="T70" fmla="*/ 2147483647 w 87"/>
              <a:gd name="T71" fmla="*/ 2147483647 h 39"/>
              <a:gd name="T72" fmla="*/ 2147483647 w 87"/>
              <a:gd name="T73" fmla="*/ 2147483647 h 39"/>
              <a:gd name="T74" fmla="*/ 2147483647 w 87"/>
              <a:gd name="T75" fmla="*/ 2147483647 h 39"/>
              <a:gd name="T76" fmla="*/ 2147483647 w 87"/>
              <a:gd name="T77" fmla="*/ 2147483647 h 39"/>
              <a:gd name="T78" fmla="*/ 2147483647 w 87"/>
              <a:gd name="T79" fmla="*/ 2147483647 h 39"/>
              <a:gd name="T80" fmla="*/ 2147483647 w 87"/>
              <a:gd name="T81" fmla="*/ 2147483647 h 39"/>
              <a:gd name="T82" fmla="*/ 2147483647 w 87"/>
              <a:gd name="T83" fmla="*/ 214748364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9"/>
              <a:gd name="T128" fmla="*/ 87 w 8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9">
                <a:moveTo>
                  <a:pt x="27" y="5"/>
                </a:moveTo>
                <a:lnTo>
                  <a:pt x="21" y="13"/>
                </a:lnTo>
                <a:lnTo>
                  <a:pt x="35" y="0"/>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close/>
              </a:path>
            </a:pathLst>
          </a:custGeom>
          <a:solidFill>
            <a:schemeClr val="tx1"/>
          </a:solidFill>
          <a:ln w="3175">
            <a:solidFill>
              <a:schemeClr val="bg1"/>
            </a:solidFill>
            <a:round/>
            <a:headEnd/>
            <a:tailEnd/>
          </a:ln>
        </p:spPr>
        <p:txBody>
          <a:bodyPr/>
          <a:lstStyle/>
          <a:p>
            <a:endParaRPr lang="en-GB"/>
          </a:p>
        </p:txBody>
      </p:sp>
      <p:sp>
        <p:nvSpPr>
          <p:cNvPr id="28" name="Freeform 27"/>
          <p:cNvSpPr>
            <a:spLocks noChangeAspect="1"/>
          </p:cNvSpPr>
          <p:nvPr/>
        </p:nvSpPr>
        <p:spPr bwMode="auto">
          <a:xfrm>
            <a:off x="2854159" y="3909369"/>
            <a:ext cx="803143" cy="568325"/>
          </a:xfrm>
          <a:custGeom>
            <a:avLst/>
            <a:gdLst>
              <a:gd name="T0" fmla="*/ 2147483647 w 278"/>
              <a:gd name="T1" fmla="*/ 2147483647 h 201"/>
              <a:gd name="T2" fmla="*/ 2147483647 w 278"/>
              <a:gd name="T3" fmla="*/ 2147483647 h 201"/>
              <a:gd name="T4" fmla="*/ 2147483647 w 278"/>
              <a:gd name="T5" fmla="*/ 2147483647 h 201"/>
              <a:gd name="T6" fmla="*/ 2147483647 w 278"/>
              <a:gd name="T7" fmla="*/ 2147483647 h 201"/>
              <a:gd name="T8" fmla="*/ 2147483647 w 278"/>
              <a:gd name="T9" fmla="*/ 2147483647 h 201"/>
              <a:gd name="T10" fmla="*/ 2147483647 w 278"/>
              <a:gd name="T11" fmla="*/ 2147483647 h 201"/>
              <a:gd name="T12" fmla="*/ 2147483647 w 278"/>
              <a:gd name="T13" fmla="*/ 2147483647 h 201"/>
              <a:gd name="T14" fmla="*/ 2147483647 w 278"/>
              <a:gd name="T15" fmla="*/ 2147483647 h 201"/>
              <a:gd name="T16" fmla="*/ 2147483647 w 278"/>
              <a:gd name="T17" fmla="*/ 2147483647 h 201"/>
              <a:gd name="T18" fmla="*/ 2147483647 w 278"/>
              <a:gd name="T19" fmla="*/ 2147483647 h 201"/>
              <a:gd name="T20" fmla="*/ 2147483647 w 278"/>
              <a:gd name="T21" fmla="*/ 2147483647 h 201"/>
              <a:gd name="T22" fmla="*/ 2147483647 w 278"/>
              <a:gd name="T23" fmla="*/ 2147483647 h 201"/>
              <a:gd name="T24" fmla="*/ 2147483647 w 278"/>
              <a:gd name="T25" fmla="*/ 2147483647 h 201"/>
              <a:gd name="T26" fmla="*/ 2147483647 w 278"/>
              <a:gd name="T27" fmla="*/ 2147483647 h 201"/>
              <a:gd name="T28" fmla="*/ 2147483647 w 278"/>
              <a:gd name="T29" fmla="*/ 2147483647 h 201"/>
              <a:gd name="T30" fmla="*/ 2147483647 w 278"/>
              <a:gd name="T31" fmla="*/ 2147483647 h 201"/>
              <a:gd name="T32" fmla="*/ 2147483647 w 278"/>
              <a:gd name="T33" fmla="*/ 2147483647 h 201"/>
              <a:gd name="T34" fmla="*/ 2147483647 w 278"/>
              <a:gd name="T35" fmla="*/ 2147483647 h 201"/>
              <a:gd name="T36" fmla="*/ 2147483647 w 278"/>
              <a:gd name="T37" fmla="*/ 2147483647 h 201"/>
              <a:gd name="T38" fmla="*/ 2147483647 w 278"/>
              <a:gd name="T39" fmla="*/ 2147483647 h 201"/>
              <a:gd name="T40" fmla="*/ 2147483647 w 278"/>
              <a:gd name="T41" fmla="*/ 2147483647 h 201"/>
              <a:gd name="T42" fmla="*/ 2147483647 w 278"/>
              <a:gd name="T43" fmla="*/ 2147483647 h 201"/>
              <a:gd name="T44" fmla="*/ 2147483647 w 278"/>
              <a:gd name="T45" fmla="*/ 2147483647 h 201"/>
              <a:gd name="T46" fmla="*/ 2147483647 w 278"/>
              <a:gd name="T47" fmla="*/ 2147483647 h 201"/>
              <a:gd name="T48" fmla="*/ 2147483647 w 278"/>
              <a:gd name="T49" fmla="*/ 2147483647 h 201"/>
              <a:gd name="T50" fmla="*/ 2147483647 w 278"/>
              <a:gd name="T51" fmla="*/ 2147483647 h 201"/>
              <a:gd name="T52" fmla="*/ 2147483647 w 278"/>
              <a:gd name="T53" fmla="*/ 2147483647 h 201"/>
              <a:gd name="T54" fmla="*/ 2147483647 w 278"/>
              <a:gd name="T55" fmla="*/ 2147483647 h 201"/>
              <a:gd name="T56" fmla="*/ 2147483647 w 278"/>
              <a:gd name="T57" fmla="*/ 2147483647 h 201"/>
              <a:gd name="T58" fmla="*/ 2147483647 w 278"/>
              <a:gd name="T59" fmla="*/ 2147483647 h 201"/>
              <a:gd name="T60" fmla="*/ 2147483647 w 278"/>
              <a:gd name="T61" fmla="*/ 2147483647 h 201"/>
              <a:gd name="T62" fmla="*/ 2147483647 w 278"/>
              <a:gd name="T63" fmla="*/ 2147483647 h 201"/>
              <a:gd name="T64" fmla="*/ 2147483647 w 278"/>
              <a:gd name="T65" fmla="*/ 2147483647 h 201"/>
              <a:gd name="T66" fmla="*/ 2147483647 w 278"/>
              <a:gd name="T67" fmla="*/ 2147483647 h 201"/>
              <a:gd name="T68" fmla="*/ 2147483647 w 278"/>
              <a:gd name="T69" fmla="*/ 2147483647 h 201"/>
              <a:gd name="T70" fmla="*/ 2147483647 w 278"/>
              <a:gd name="T71" fmla="*/ 2147483647 h 201"/>
              <a:gd name="T72" fmla="*/ 2147483647 w 278"/>
              <a:gd name="T73" fmla="*/ 2147483647 h 201"/>
              <a:gd name="T74" fmla="*/ 2147483647 w 278"/>
              <a:gd name="T75" fmla="*/ 2147483647 h 201"/>
              <a:gd name="T76" fmla="*/ 2147483647 w 278"/>
              <a:gd name="T77" fmla="*/ 2147483647 h 201"/>
              <a:gd name="T78" fmla="*/ 2147483647 w 278"/>
              <a:gd name="T79" fmla="*/ 2147483647 h 201"/>
              <a:gd name="T80" fmla="*/ 2147483647 w 278"/>
              <a:gd name="T81" fmla="*/ 2147483647 h 201"/>
              <a:gd name="T82" fmla="*/ 2147483647 w 278"/>
              <a:gd name="T83" fmla="*/ 2147483647 h 201"/>
              <a:gd name="T84" fmla="*/ 2147483647 w 278"/>
              <a:gd name="T85" fmla="*/ 2147483647 h 201"/>
              <a:gd name="T86" fmla="*/ 2147483647 w 278"/>
              <a:gd name="T87" fmla="*/ 2147483647 h 201"/>
              <a:gd name="T88" fmla="*/ 2147483647 w 278"/>
              <a:gd name="T89" fmla="*/ 2147483647 h 201"/>
              <a:gd name="T90" fmla="*/ 2147483647 w 278"/>
              <a:gd name="T91" fmla="*/ 2147483647 h 201"/>
              <a:gd name="T92" fmla="*/ 2147483647 w 278"/>
              <a:gd name="T93" fmla="*/ 2147483647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8"/>
              <a:gd name="T142" fmla="*/ 0 h 201"/>
              <a:gd name="T143" fmla="*/ 278 w 278"/>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4" y="35"/>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close/>
              </a:path>
            </a:pathLst>
          </a:custGeom>
          <a:solidFill>
            <a:srgbClr val="0070C0"/>
          </a:solidFill>
          <a:ln w="3175">
            <a:solidFill>
              <a:schemeClr val="bg1"/>
            </a:solidFill>
            <a:round/>
            <a:headEnd/>
            <a:tailEnd/>
          </a:ln>
        </p:spPr>
        <p:txBody>
          <a:bodyPr/>
          <a:lstStyle/>
          <a:p>
            <a:endParaRPr lang="en-GB"/>
          </a:p>
        </p:txBody>
      </p:sp>
      <p:sp>
        <p:nvSpPr>
          <p:cNvPr id="29" name="Freeform 28"/>
          <p:cNvSpPr>
            <a:spLocks noChangeAspect="1"/>
          </p:cNvSpPr>
          <p:nvPr/>
        </p:nvSpPr>
        <p:spPr bwMode="auto">
          <a:xfrm>
            <a:off x="3098369" y="4423718"/>
            <a:ext cx="441987" cy="190500"/>
          </a:xfrm>
          <a:custGeom>
            <a:avLst/>
            <a:gdLst>
              <a:gd name="T0" fmla="*/ 2147483647 w 153"/>
              <a:gd name="T1" fmla="*/ 2147483647 h 67"/>
              <a:gd name="T2" fmla="*/ 2147483647 w 153"/>
              <a:gd name="T3" fmla="*/ 2147483647 h 67"/>
              <a:gd name="T4" fmla="*/ 2147483647 w 153"/>
              <a:gd name="T5" fmla="*/ 2147483647 h 67"/>
              <a:gd name="T6" fmla="*/ 2147483647 w 153"/>
              <a:gd name="T7" fmla="*/ 2147483647 h 67"/>
              <a:gd name="T8" fmla="*/ 2147483647 w 153"/>
              <a:gd name="T9" fmla="*/ 2147483647 h 67"/>
              <a:gd name="T10" fmla="*/ 2147483647 w 153"/>
              <a:gd name="T11" fmla="*/ 0 h 67"/>
              <a:gd name="T12" fmla="*/ 2147483647 w 153"/>
              <a:gd name="T13" fmla="*/ 2147483647 h 67"/>
              <a:gd name="T14" fmla="*/ 2147483647 w 153"/>
              <a:gd name="T15" fmla="*/ 2147483647 h 67"/>
              <a:gd name="T16" fmla="*/ 2147483647 w 153"/>
              <a:gd name="T17" fmla="*/ 2147483647 h 67"/>
              <a:gd name="T18" fmla="*/ 2147483647 w 153"/>
              <a:gd name="T19" fmla="*/ 2147483647 h 67"/>
              <a:gd name="T20" fmla="*/ 2147483647 w 153"/>
              <a:gd name="T21" fmla="*/ 2147483647 h 67"/>
              <a:gd name="T22" fmla="*/ 0 w 153"/>
              <a:gd name="T23" fmla="*/ 2147483647 h 67"/>
              <a:gd name="T24" fmla="*/ 0 w 153"/>
              <a:gd name="T25" fmla="*/ 2147483647 h 67"/>
              <a:gd name="T26" fmla="*/ 2147483647 w 153"/>
              <a:gd name="T27" fmla="*/ 2147483647 h 67"/>
              <a:gd name="T28" fmla="*/ 2147483647 w 153"/>
              <a:gd name="T29" fmla="*/ 2147483647 h 67"/>
              <a:gd name="T30" fmla="*/ 2147483647 w 153"/>
              <a:gd name="T31" fmla="*/ 2147483647 h 67"/>
              <a:gd name="T32" fmla="*/ 2147483647 w 153"/>
              <a:gd name="T33" fmla="*/ 2147483647 h 67"/>
              <a:gd name="T34" fmla="*/ 2147483647 w 153"/>
              <a:gd name="T35" fmla="*/ 2147483647 h 67"/>
              <a:gd name="T36" fmla="*/ 2147483647 w 153"/>
              <a:gd name="T37" fmla="*/ 2147483647 h 67"/>
              <a:gd name="T38" fmla="*/ 2147483647 w 153"/>
              <a:gd name="T39" fmla="*/ 2147483647 h 67"/>
              <a:gd name="T40" fmla="*/ 2147483647 w 153"/>
              <a:gd name="T41" fmla="*/ 2147483647 h 67"/>
              <a:gd name="T42" fmla="*/ 2147483647 w 153"/>
              <a:gd name="T43" fmla="*/ 2147483647 h 67"/>
              <a:gd name="T44" fmla="*/ 2147483647 w 153"/>
              <a:gd name="T45" fmla="*/ 2147483647 h 67"/>
              <a:gd name="T46" fmla="*/ 2147483647 w 153"/>
              <a:gd name="T47" fmla="*/ 2147483647 h 67"/>
              <a:gd name="T48" fmla="*/ 2147483647 w 153"/>
              <a:gd name="T49" fmla="*/ 2147483647 h 67"/>
              <a:gd name="T50" fmla="*/ 2147483647 w 153"/>
              <a:gd name="T51" fmla="*/ 2147483647 h 67"/>
              <a:gd name="T52" fmla="*/ 2147483647 w 153"/>
              <a:gd name="T53" fmla="*/ 2147483647 h 67"/>
              <a:gd name="T54" fmla="*/ 2147483647 w 153"/>
              <a:gd name="T55" fmla="*/ 2147483647 h 67"/>
              <a:gd name="T56" fmla="*/ 2147483647 w 153"/>
              <a:gd name="T57" fmla="*/ 2147483647 h 67"/>
              <a:gd name="T58" fmla="*/ 2147483647 w 153"/>
              <a:gd name="T59" fmla="*/ 2147483647 h 67"/>
              <a:gd name="T60" fmla="*/ 2147483647 w 153"/>
              <a:gd name="T61" fmla="*/ 2147483647 h 67"/>
              <a:gd name="T62" fmla="*/ 2147483647 w 153"/>
              <a:gd name="T63" fmla="*/ 2147483647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67"/>
              <a:gd name="T98" fmla="*/ 153 w 153"/>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0"/>
                </a:lnTo>
                <a:lnTo>
                  <a:pt x="145" y="32"/>
                </a:lnTo>
                <a:lnTo>
                  <a:pt x="150" y="24"/>
                </a:lnTo>
                <a:lnTo>
                  <a:pt x="153" y="16"/>
                </a:lnTo>
                <a:lnTo>
                  <a:pt x="145" y="16"/>
                </a:lnTo>
                <a:lnTo>
                  <a:pt x="140" y="14"/>
                </a:lnTo>
                <a:close/>
              </a:path>
            </a:pathLst>
          </a:custGeom>
          <a:solidFill>
            <a:srgbClr val="0070C0"/>
          </a:solidFill>
          <a:ln w="3175">
            <a:solidFill>
              <a:schemeClr val="bg1"/>
            </a:solidFill>
            <a:round/>
            <a:headEnd/>
            <a:tailEnd/>
          </a:ln>
        </p:spPr>
        <p:txBody>
          <a:bodyPr/>
          <a:lstStyle/>
          <a:p>
            <a:endParaRPr lang="en-GB"/>
          </a:p>
        </p:txBody>
      </p:sp>
      <p:sp>
        <p:nvSpPr>
          <p:cNvPr id="30" name="Freeform 29"/>
          <p:cNvSpPr>
            <a:spLocks noChangeAspect="1"/>
          </p:cNvSpPr>
          <p:nvPr/>
        </p:nvSpPr>
        <p:spPr bwMode="auto">
          <a:xfrm>
            <a:off x="3038177" y="4523731"/>
            <a:ext cx="540015" cy="277813"/>
          </a:xfrm>
          <a:custGeom>
            <a:avLst/>
            <a:gdLst>
              <a:gd name="T0" fmla="*/ 2147483647 w 187"/>
              <a:gd name="T1" fmla="*/ 2147483647 h 98"/>
              <a:gd name="T2" fmla="*/ 2147483647 w 187"/>
              <a:gd name="T3" fmla="*/ 2147483647 h 98"/>
              <a:gd name="T4" fmla="*/ 2147483647 w 187"/>
              <a:gd name="T5" fmla="*/ 2147483647 h 98"/>
              <a:gd name="T6" fmla="*/ 2147483647 w 187"/>
              <a:gd name="T7" fmla="*/ 2147483647 h 98"/>
              <a:gd name="T8" fmla="*/ 2147483647 w 187"/>
              <a:gd name="T9" fmla="*/ 0 h 98"/>
              <a:gd name="T10" fmla="*/ 2147483647 w 187"/>
              <a:gd name="T11" fmla="*/ 2147483647 h 98"/>
              <a:gd name="T12" fmla="*/ 2147483647 w 187"/>
              <a:gd name="T13" fmla="*/ 0 h 98"/>
              <a:gd name="T14" fmla="*/ 2147483647 w 187"/>
              <a:gd name="T15" fmla="*/ 2147483647 h 98"/>
              <a:gd name="T16" fmla="*/ 2147483647 w 187"/>
              <a:gd name="T17" fmla="*/ 2147483647 h 98"/>
              <a:gd name="T18" fmla="*/ 2147483647 w 187"/>
              <a:gd name="T19" fmla="*/ 2147483647 h 98"/>
              <a:gd name="T20" fmla="*/ 2147483647 w 187"/>
              <a:gd name="T21" fmla="*/ 2147483647 h 98"/>
              <a:gd name="T22" fmla="*/ 2147483647 w 187"/>
              <a:gd name="T23" fmla="*/ 2147483647 h 98"/>
              <a:gd name="T24" fmla="*/ 2147483647 w 187"/>
              <a:gd name="T25" fmla="*/ 2147483647 h 98"/>
              <a:gd name="T26" fmla="*/ 2147483647 w 187"/>
              <a:gd name="T27" fmla="*/ 2147483647 h 98"/>
              <a:gd name="T28" fmla="*/ 2147483647 w 187"/>
              <a:gd name="T29" fmla="*/ 2147483647 h 98"/>
              <a:gd name="T30" fmla="*/ 2147483647 w 187"/>
              <a:gd name="T31" fmla="*/ 2147483647 h 98"/>
              <a:gd name="T32" fmla="*/ 2147483647 w 187"/>
              <a:gd name="T33" fmla="*/ 2147483647 h 98"/>
              <a:gd name="T34" fmla="*/ 2147483647 w 187"/>
              <a:gd name="T35" fmla="*/ 2147483647 h 98"/>
              <a:gd name="T36" fmla="*/ 2147483647 w 187"/>
              <a:gd name="T37" fmla="*/ 2147483647 h 98"/>
              <a:gd name="T38" fmla="*/ 2147483647 w 187"/>
              <a:gd name="T39" fmla="*/ 2147483647 h 98"/>
              <a:gd name="T40" fmla="*/ 0 w 187"/>
              <a:gd name="T41" fmla="*/ 2147483647 h 98"/>
              <a:gd name="T42" fmla="*/ 2147483647 w 187"/>
              <a:gd name="T43" fmla="*/ 2147483647 h 98"/>
              <a:gd name="T44" fmla="*/ 2147483647 w 187"/>
              <a:gd name="T45" fmla="*/ 2147483647 h 98"/>
              <a:gd name="T46" fmla="*/ 2147483647 w 187"/>
              <a:gd name="T47" fmla="*/ 2147483647 h 98"/>
              <a:gd name="T48" fmla="*/ 2147483647 w 187"/>
              <a:gd name="T49" fmla="*/ 2147483647 h 98"/>
              <a:gd name="T50" fmla="*/ 2147483647 w 187"/>
              <a:gd name="T51" fmla="*/ 2147483647 h 98"/>
              <a:gd name="T52" fmla="*/ 2147483647 w 187"/>
              <a:gd name="T53" fmla="*/ 2147483647 h 98"/>
              <a:gd name="T54" fmla="*/ 2147483647 w 187"/>
              <a:gd name="T55" fmla="*/ 2147483647 h 98"/>
              <a:gd name="T56" fmla="*/ 2147483647 w 187"/>
              <a:gd name="T57" fmla="*/ 2147483647 h 98"/>
              <a:gd name="T58" fmla="*/ 2147483647 w 187"/>
              <a:gd name="T59" fmla="*/ 2147483647 h 98"/>
              <a:gd name="T60" fmla="*/ 2147483647 w 187"/>
              <a:gd name="T61" fmla="*/ 2147483647 h 98"/>
              <a:gd name="T62" fmla="*/ 2147483647 w 187"/>
              <a:gd name="T63" fmla="*/ 2147483647 h 98"/>
              <a:gd name="T64" fmla="*/ 2147483647 w 187"/>
              <a:gd name="T65" fmla="*/ 2147483647 h 98"/>
              <a:gd name="T66" fmla="*/ 2147483647 w 187"/>
              <a:gd name="T67" fmla="*/ 2147483647 h 98"/>
              <a:gd name="T68" fmla="*/ 2147483647 w 187"/>
              <a:gd name="T69" fmla="*/ 2147483647 h 98"/>
              <a:gd name="T70" fmla="*/ 2147483647 w 187"/>
              <a:gd name="T71" fmla="*/ 2147483647 h 98"/>
              <a:gd name="T72" fmla="*/ 2147483647 w 187"/>
              <a:gd name="T73" fmla="*/ 2147483647 h 98"/>
              <a:gd name="T74" fmla="*/ 2147483647 w 187"/>
              <a:gd name="T75" fmla="*/ 2147483647 h 98"/>
              <a:gd name="T76" fmla="*/ 2147483647 w 187"/>
              <a:gd name="T77" fmla="*/ 2147483647 h 98"/>
              <a:gd name="T78" fmla="*/ 2147483647 w 187"/>
              <a:gd name="T79" fmla="*/ 2147483647 h 98"/>
              <a:gd name="T80" fmla="*/ 2147483647 w 187"/>
              <a:gd name="T81" fmla="*/ 2147483647 h 98"/>
              <a:gd name="T82" fmla="*/ 2147483647 w 187"/>
              <a:gd name="T83" fmla="*/ 2147483647 h 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98"/>
              <a:gd name="T128" fmla="*/ 187 w 187"/>
              <a:gd name="T129" fmla="*/ 98 h 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98">
                <a:moveTo>
                  <a:pt x="182" y="16"/>
                </a:moveTo>
                <a:lnTo>
                  <a:pt x="171" y="8"/>
                </a:lnTo>
                <a:lnTo>
                  <a:pt x="166"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close/>
              </a:path>
            </a:pathLst>
          </a:custGeom>
          <a:solidFill>
            <a:srgbClr val="0070C0"/>
          </a:solidFill>
          <a:ln w="3175">
            <a:solidFill>
              <a:schemeClr val="bg1"/>
            </a:solidFill>
            <a:round/>
            <a:headEnd/>
            <a:tailEnd/>
          </a:ln>
        </p:spPr>
        <p:txBody>
          <a:bodyPr/>
          <a:lstStyle/>
          <a:p>
            <a:endParaRPr lang="en-GB"/>
          </a:p>
        </p:txBody>
      </p:sp>
      <p:sp>
        <p:nvSpPr>
          <p:cNvPr id="31" name="Freeform 30"/>
          <p:cNvSpPr>
            <a:spLocks noChangeAspect="1" noEditPoints="1"/>
          </p:cNvSpPr>
          <p:nvPr/>
        </p:nvSpPr>
        <p:spPr bwMode="auto">
          <a:xfrm>
            <a:off x="2252231" y="4672955"/>
            <a:ext cx="999200" cy="1054100"/>
          </a:xfrm>
          <a:custGeom>
            <a:avLst/>
            <a:gdLst>
              <a:gd name="T0" fmla="*/ 2147483647 w 346"/>
              <a:gd name="T1" fmla="*/ 2147483647 h 372"/>
              <a:gd name="T2" fmla="*/ 2147483647 w 346"/>
              <a:gd name="T3" fmla="*/ 2147483647 h 372"/>
              <a:gd name="T4" fmla="*/ 2147483647 w 346"/>
              <a:gd name="T5" fmla="*/ 2147483647 h 372"/>
              <a:gd name="T6" fmla="*/ 2147483647 w 346"/>
              <a:gd name="T7" fmla="*/ 2147483647 h 372"/>
              <a:gd name="T8" fmla="*/ 2147483647 w 346"/>
              <a:gd name="T9" fmla="*/ 2147483647 h 372"/>
              <a:gd name="T10" fmla="*/ 2147483647 w 346"/>
              <a:gd name="T11" fmla="*/ 2147483647 h 372"/>
              <a:gd name="T12" fmla="*/ 2147483647 w 346"/>
              <a:gd name="T13" fmla="*/ 2147483647 h 372"/>
              <a:gd name="T14" fmla="*/ 2147483647 w 346"/>
              <a:gd name="T15" fmla="*/ 2147483647 h 372"/>
              <a:gd name="T16" fmla="*/ 2147483647 w 346"/>
              <a:gd name="T17" fmla="*/ 2147483647 h 372"/>
              <a:gd name="T18" fmla="*/ 2147483647 w 346"/>
              <a:gd name="T19" fmla="*/ 2147483647 h 372"/>
              <a:gd name="T20" fmla="*/ 2147483647 w 346"/>
              <a:gd name="T21" fmla="*/ 2147483647 h 372"/>
              <a:gd name="T22" fmla="*/ 2147483647 w 346"/>
              <a:gd name="T23" fmla="*/ 2147483647 h 372"/>
              <a:gd name="T24" fmla="*/ 2147483647 w 346"/>
              <a:gd name="T25" fmla="*/ 2147483647 h 372"/>
              <a:gd name="T26" fmla="*/ 2147483647 w 346"/>
              <a:gd name="T27" fmla="*/ 2147483647 h 372"/>
              <a:gd name="T28" fmla="*/ 2147483647 w 346"/>
              <a:gd name="T29" fmla="*/ 2147483647 h 372"/>
              <a:gd name="T30" fmla="*/ 2147483647 w 346"/>
              <a:gd name="T31" fmla="*/ 2147483647 h 372"/>
              <a:gd name="T32" fmla="*/ 2147483647 w 346"/>
              <a:gd name="T33" fmla="*/ 2147483647 h 372"/>
              <a:gd name="T34" fmla="*/ 2147483647 w 346"/>
              <a:gd name="T35" fmla="*/ 2147483647 h 372"/>
              <a:gd name="T36" fmla="*/ 2147483647 w 346"/>
              <a:gd name="T37" fmla="*/ 2147483647 h 372"/>
              <a:gd name="T38" fmla="*/ 2147483647 w 346"/>
              <a:gd name="T39" fmla="*/ 2147483647 h 372"/>
              <a:gd name="T40" fmla="*/ 2147483647 w 346"/>
              <a:gd name="T41" fmla="*/ 2147483647 h 372"/>
              <a:gd name="T42" fmla="*/ 2147483647 w 346"/>
              <a:gd name="T43" fmla="*/ 2147483647 h 372"/>
              <a:gd name="T44" fmla="*/ 2147483647 w 346"/>
              <a:gd name="T45" fmla="*/ 2147483647 h 372"/>
              <a:gd name="T46" fmla="*/ 2147483647 w 346"/>
              <a:gd name="T47" fmla="*/ 2147483647 h 372"/>
              <a:gd name="T48" fmla="*/ 2147483647 w 346"/>
              <a:gd name="T49" fmla="*/ 2147483647 h 372"/>
              <a:gd name="T50" fmla="*/ 2147483647 w 346"/>
              <a:gd name="T51" fmla="*/ 2147483647 h 372"/>
              <a:gd name="T52" fmla="*/ 2147483647 w 346"/>
              <a:gd name="T53" fmla="*/ 2147483647 h 372"/>
              <a:gd name="T54" fmla="*/ 0 w 346"/>
              <a:gd name="T55" fmla="*/ 2147483647 h 372"/>
              <a:gd name="T56" fmla="*/ 2147483647 w 346"/>
              <a:gd name="T57" fmla="*/ 2147483647 h 372"/>
              <a:gd name="T58" fmla="*/ 2147483647 w 346"/>
              <a:gd name="T59" fmla="*/ 2147483647 h 372"/>
              <a:gd name="T60" fmla="*/ 2147483647 w 346"/>
              <a:gd name="T61" fmla="*/ 2147483647 h 372"/>
              <a:gd name="T62" fmla="*/ 2147483647 w 346"/>
              <a:gd name="T63" fmla="*/ 2147483647 h 372"/>
              <a:gd name="T64" fmla="*/ 2147483647 w 346"/>
              <a:gd name="T65" fmla="*/ 2147483647 h 372"/>
              <a:gd name="T66" fmla="*/ 2147483647 w 346"/>
              <a:gd name="T67" fmla="*/ 2147483647 h 372"/>
              <a:gd name="T68" fmla="*/ 2147483647 w 346"/>
              <a:gd name="T69" fmla="*/ 2147483647 h 372"/>
              <a:gd name="T70" fmla="*/ 2147483647 w 346"/>
              <a:gd name="T71" fmla="*/ 2147483647 h 372"/>
              <a:gd name="T72" fmla="*/ 2147483647 w 346"/>
              <a:gd name="T73" fmla="*/ 2147483647 h 372"/>
              <a:gd name="T74" fmla="*/ 2147483647 w 346"/>
              <a:gd name="T75" fmla="*/ 2147483647 h 372"/>
              <a:gd name="T76" fmla="*/ 2147483647 w 346"/>
              <a:gd name="T77" fmla="*/ 2147483647 h 372"/>
              <a:gd name="T78" fmla="*/ 2147483647 w 346"/>
              <a:gd name="T79" fmla="*/ 2147483647 h 372"/>
              <a:gd name="T80" fmla="*/ 2147483647 w 346"/>
              <a:gd name="T81" fmla="*/ 2147483647 h 372"/>
              <a:gd name="T82" fmla="*/ 2147483647 w 346"/>
              <a:gd name="T83" fmla="*/ 2147483647 h 372"/>
              <a:gd name="T84" fmla="*/ 2147483647 w 346"/>
              <a:gd name="T85" fmla="*/ 2147483647 h 372"/>
              <a:gd name="T86" fmla="*/ 2147483647 w 346"/>
              <a:gd name="T87" fmla="*/ 2147483647 h 372"/>
              <a:gd name="T88" fmla="*/ 2147483647 w 346"/>
              <a:gd name="T89" fmla="*/ 2147483647 h 372"/>
              <a:gd name="T90" fmla="*/ 2147483647 w 346"/>
              <a:gd name="T91" fmla="*/ 2147483647 h 372"/>
              <a:gd name="T92" fmla="*/ 2147483647 w 346"/>
              <a:gd name="T93" fmla="*/ 2147483647 h 372"/>
              <a:gd name="T94" fmla="*/ 2147483647 w 346"/>
              <a:gd name="T95" fmla="*/ 2147483647 h 372"/>
              <a:gd name="T96" fmla="*/ 2147483647 w 346"/>
              <a:gd name="T97" fmla="*/ 2147483647 h 372"/>
              <a:gd name="T98" fmla="*/ 2147483647 w 346"/>
              <a:gd name="T99" fmla="*/ 2147483647 h 372"/>
              <a:gd name="T100" fmla="*/ 2147483647 w 346"/>
              <a:gd name="T101" fmla="*/ 2147483647 h 372"/>
              <a:gd name="T102" fmla="*/ 2147483647 w 346"/>
              <a:gd name="T103" fmla="*/ 2147483647 h 372"/>
              <a:gd name="T104" fmla="*/ 2147483647 w 346"/>
              <a:gd name="T105" fmla="*/ 2147483647 h 372"/>
              <a:gd name="T106" fmla="*/ 2147483647 w 346"/>
              <a:gd name="T107" fmla="*/ 2147483647 h 372"/>
              <a:gd name="T108" fmla="*/ 2147483647 w 346"/>
              <a:gd name="T109" fmla="*/ 2147483647 h 372"/>
              <a:gd name="T110" fmla="*/ 2147483647 w 346"/>
              <a:gd name="T111" fmla="*/ 2147483647 h 372"/>
              <a:gd name="T112" fmla="*/ 2147483647 w 346"/>
              <a:gd name="T113" fmla="*/ 2147483647 h 372"/>
              <a:gd name="T114" fmla="*/ 2147483647 w 346"/>
              <a:gd name="T115" fmla="*/ 2147483647 h 372"/>
              <a:gd name="T116" fmla="*/ 2147483647 w 346"/>
              <a:gd name="T117" fmla="*/ 2147483647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6"/>
              <a:gd name="T178" fmla="*/ 0 h 372"/>
              <a:gd name="T179" fmla="*/ 346 w 346"/>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close/>
                <a:moveTo>
                  <a:pt x="50" y="288"/>
                </a:moveTo>
                <a:lnTo>
                  <a:pt x="53" y="285"/>
                </a:lnTo>
                <a:lnTo>
                  <a:pt x="50" y="285"/>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close/>
              </a:path>
            </a:pathLst>
          </a:custGeom>
          <a:solidFill>
            <a:srgbClr val="0070C0"/>
          </a:solidFill>
          <a:ln w="3175">
            <a:solidFill>
              <a:schemeClr val="bg1"/>
            </a:solidFill>
            <a:round/>
            <a:headEnd/>
            <a:tailEnd/>
          </a:ln>
        </p:spPr>
        <p:txBody>
          <a:bodyPr/>
          <a:lstStyle/>
          <a:p>
            <a:endParaRPr lang="en-GB"/>
          </a:p>
        </p:txBody>
      </p:sp>
      <p:sp>
        <p:nvSpPr>
          <p:cNvPr id="32" name="Freeform 31"/>
          <p:cNvSpPr>
            <a:spLocks noChangeAspect="1" noEditPoints="1"/>
          </p:cNvSpPr>
          <p:nvPr/>
        </p:nvSpPr>
        <p:spPr bwMode="auto">
          <a:xfrm>
            <a:off x="1137807" y="3342631"/>
            <a:ext cx="739510" cy="1039813"/>
          </a:xfrm>
          <a:custGeom>
            <a:avLst/>
            <a:gdLst>
              <a:gd name="T0" fmla="*/ 2147483647 w 256"/>
              <a:gd name="T1" fmla="*/ 2147483647 h 367"/>
              <a:gd name="T2" fmla="*/ 2147483647 w 256"/>
              <a:gd name="T3" fmla="*/ 2147483647 h 367"/>
              <a:gd name="T4" fmla="*/ 2147483647 w 256"/>
              <a:gd name="T5" fmla="*/ 2147483647 h 367"/>
              <a:gd name="T6" fmla="*/ 2147483647 w 256"/>
              <a:gd name="T7" fmla="*/ 2147483647 h 367"/>
              <a:gd name="T8" fmla="*/ 2147483647 w 256"/>
              <a:gd name="T9" fmla="*/ 2147483647 h 367"/>
              <a:gd name="T10" fmla="*/ 2147483647 w 256"/>
              <a:gd name="T11" fmla="*/ 2147483647 h 367"/>
              <a:gd name="T12" fmla="*/ 2147483647 w 256"/>
              <a:gd name="T13" fmla="*/ 2147483647 h 367"/>
              <a:gd name="T14" fmla="*/ 2147483647 w 256"/>
              <a:gd name="T15" fmla="*/ 2147483647 h 367"/>
              <a:gd name="T16" fmla="*/ 2147483647 w 256"/>
              <a:gd name="T17" fmla="*/ 2147483647 h 367"/>
              <a:gd name="T18" fmla="*/ 2147483647 w 256"/>
              <a:gd name="T19" fmla="*/ 0 h 367"/>
              <a:gd name="T20" fmla="*/ 2147483647 w 256"/>
              <a:gd name="T21" fmla="*/ 2147483647 h 367"/>
              <a:gd name="T22" fmla="*/ 2147483647 w 256"/>
              <a:gd name="T23" fmla="*/ 2147483647 h 367"/>
              <a:gd name="T24" fmla="*/ 2147483647 w 256"/>
              <a:gd name="T25" fmla="*/ 2147483647 h 367"/>
              <a:gd name="T26" fmla="*/ 2147483647 w 256"/>
              <a:gd name="T27" fmla="*/ 2147483647 h 367"/>
              <a:gd name="T28" fmla="*/ 2147483647 w 256"/>
              <a:gd name="T29" fmla="*/ 2147483647 h 367"/>
              <a:gd name="T30" fmla="*/ 2147483647 w 256"/>
              <a:gd name="T31" fmla="*/ 2147483647 h 367"/>
              <a:gd name="T32" fmla="*/ 2147483647 w 256"/>
              <a:gd name="T33" fmla="*/ 2147483647 h 367"/>
              <a:gd name="T34" fmla="*/ 2147483647 w 256"/>
              <a:gd name="T35" fmla="*/ 2147483647 h 367"/>
              <a:gd name="T36" fmla="*/ 2147483647 w 256"/>
              <a:gd name="T37" fmla="*/ 2147483647 h 367"/>
              <a:gd name="T38" fmla="*/ 2147483647 w 256"/>
              <a:gd name="T39" fmla="*/ 2147483647 h 367"/>
              <a:gd name="T40" fmla="*/ 2147483647 w 256"/>
              <a:gd name="T41" fmla="*/ 2147483647 h 367"/>
              <a:gd name="T42" fmla="*/ 2147483647 w 256"/>
              <a:gd name="T43" fmla="*/ 2147483647 h 367"/>
              <a:gd name="T44" fmla="*/ 2147483647 w 256"/>
              <a:gd name="T45" fmla="*/ 2147483647 h 367"/>
              <a:gd name="T46" fmla="*/ 2147483647 w 256"/>
              <a:gd name="T47" fmla="*/ 2147483647 h 367"/>
              <a:gd name="T48" fmla="*/ 2147483647 w 256"/>
              <a:gd name="T49" fmla="*/ 2147483647 h 367"/>
              <a:gd name="T50" fmla="*/ 2147483647 w 256"/>
              <a:gd name="T51" fmla="*/ 2147483647 h 367"/>
              <a:gd name="T52" fmla="*/ 2147483647 w 256"/>
              <a:gd name="T53" fmla="*/ 2147483647 h 367"/>
              <a:gd name="T54" fmla="*/ 2147483647 w 256"/>
              <a:gd name="T55" fmla="*/ 2147483647 h 367"/>
              <a:gd name="T56" fmla="*/ 2147483647 w 256"/>
              <a:gd name="T57" fmla="*/ 2147483647 h 367"/>
              <a:gd name="T58" fmla="*/ 2147483647 w 256"/>
              <a:gd name="T59" fmla="*/ 2147483647 h 367"/>
              <a:gd name="T60" fmla="*/ 2147483647 w 256"/>
              <a:gd name="T61" fmla="*/ 2147483647 h 367"/>
              <a:gd name="T62" fmla="*/ 2147483647 w 256"/>
              <a:gd name="T63" fmla="*/ 2147483647 h 367"/>
              <a:gd name="T64" fmla="*/ 2147483647 w 256"/>
              <a:gd name="T65" fmla="*/ 2147483647 h 367"/>
              <a:gd name="T66" fmla="*/ 2147483647 w 256"/>
              <a:gd name="T67" fmla="*/ 2147483647 h 367"/>
              <a:gd name="T68" fmla="*/ 2147483647 w 256"/>
              <a:gd name="T69" fmla="*/ 2147483647 h 367"/>
              <a:gd name="T70" fmla="*/ 2147483647 w 256"/>
              <a:gd name="T71" fmla="*/ 2147483647 h 367"/>
              <a:gd name="T72" fmla="*/ 2147483647 w 256"/>
              <a:gd name="T73" fmla="*/ 2147483647 h 367"/>
              <a:gd name="T74" fmla="*/ 2147483647 w 256"/>
              <a:gd name="T75" fmla="*/ 2147483647 h 367"/>
              <a:gd name="T76" fmla="*/ 2147483647 w 256"/>
              <a:gd name="T77" fmla="*/ 2147483647 h 367"/>
              <a:gd name="T78" fmla="*/ 2147483647 w 256"/>
              <a:gd name="T79" fmla="*/ 2147483647 h 367"/>
              <a:gd name="T80" fmla="*/ 2147483647 w 256"/>
              <a:gd name="T81" fmla="*/ 2147483647 h 367"/>
              <a:gd name="T82" fmla="*/ 2147483647 w 256"/>
              <a:gd name="T83" fmla="*/ 2147483647 h 367"/>
              <a:gd name="T84" fmla="*/ 2147483647 w 256"/>
              <a:gd name="T85" fmla="*/ 2147483647 h 367"/>
              <a:gd name="T86" fmla="*/ 2147483647 w 256"/>
              <a:gd name="T87" fmla="*/ 2147483647 h 367"/>
              <a:gd name="T88" fmla="*/ 2147483647 w 256"/>
              <a:gd name="T89" fmla="*/ 2147483647 h 367"/>
              <a:gd name="T90" fmla="*/ 2147483647 w 256"/>
              <a:gd name="T91" fmla="*/ 2147483647 h 367"/>
              <a:gd name="T92" fmla="*/ 2147483647 w 256"/>
              <a:gd name="T93" fmla="*/ 2147483647 h 367"/>
              <a:gd name="T94" fmla="*/ 2147483647 w 256"/>
              <a:gd name="T95" fmla="*/ 2147483647 h 367"/>
              <a:gd name="T96" fmla="*/ 2147483647 w 256"/>
              <a:gd name="T97" fmla="*/ 2147483647 h 367"/>
              <a:gd name="T98" fmla="*/ 2147483647 w 256"/>
              <a:gd name="T99" fmla="*/ 2147483647 h 367"/>
              <a:gd name="T100" fmla="*/ 2147483647 w 256"/>
              <a:gd name="T101" fmla="*/ 2147483647 h 367"/>
              <a:gd name="T102" fmla="*/ 2147483647 w 256"/>
              <a:gd name="T103" fmla="*/ 2147483647 h 367"/>
              <a:gd name="T104" fmla="*/ 2147483647 w 256"/>
              <a:gd name="T105" fmla="*/ 2147483647 h 367"/>
              <a:gd name="T106" fmla="*/ 2147483647 w 256"/>
              <a:gd name="T107" fmla="*/ 2147483647 h 367"/>
              <a:gd name="T108" fmla="*/ 2147483647 w 256"/>
              <a:gd name="T109" fmla="*/ 2147483647 h 367"/>
              <a:gd name="T110" fmla="*/ 2147483647 w 256"/>
              <a:gd name="T111" fmla="*/ 2147483647 h 367"/>
              <a:gd name="T112" fmla="*/ 2147483647 w 256"/>
              <a:gd name="T113" fmla="*/ 2147483647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6"/>
              <a:gd name="T172" fmla="*/ 0 h 367"/>
              <a:gd name="T173" fmla="*/ 256 w 256"/>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7" y="224"/>
                </a:lnTo>
                <a:lnTo>
                  <a:pt x="37" y="227"/>
                </a:lnTo>
                <a:lnTo>
                  <a:pt x="43" y="227"/>
                </a:lnTo>
                <a:lnTo>
                  <a:pt x="51" y="224"/>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close/>
                <a:moveTo>
                  <a:pt x="196" y="0"/>
                </a:moveTo>
                <a:lnTo>
                  <a:pt x="193" y="5"/>
                </a:lnTo>
                <a:lnTo>
                  <a:pt x="196" y="7"/>
                </a:lnTo>
                <a:lnTo>
                  <a:pt x="201"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close/>
                <a:moveTo>
                  <a:pt x="143" y="145"/>
                </a:moveTo>
                <a:lnTo>
                  <a:pt x="140" y="147"/>
                </a:lnTo>
                <a:lnTo>
                  <a:pt x="132" y="147"/>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close/>
                <a:moveTo>
                  <a:pt x="64" y="182"/>
                </a:moveTo>
                <a:lnTo>
                  <a:pt x="69" y="182"/>
                </a:lnTo>
                <a:lnTo>
                  <a:pt x="72" y="179"/>
                </a:lnTo>
                <a:lnTo>
                  <a:pt x="77" y="174"/>
                </a:lnTo>
                <a:lnTo>
                  <a:pt x="77" y="169"/>
                </a:lnTo>
                <a:lnTo>
                  <a:pt x="69" y="174"/>
                </a:lnTo>
                <a:lnTo>
                  <a:pt x="64" y="182"/>
                </a:lnTo>
                <a:close/>
                <a:moveTo>
                  <a:pt x="87" y="171"/>
                </a:moveTo>
                <a:lnTo>
                  <a:pt x="87" y="169"/>
                </a:lnTo>
                <a:lnTo>
                  <a:pt x="82" y="163"/>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close/>
              </a:path>
            </a:pathLst>
          </a:custGeom>
          <a:solidFill>
            <a:srgbClr val="0070C0"/>
          </a:solidFill>
          <a:ln w="3175">
            <a:solidFill>
              <a:schemeClr val="bg1"/>
            </a:solidFill>
            <a:round/>
            <a:headEnd/>
            <a:tailEnd/>
          </a:ln>
        </p:spPr>
        <p:txBody>
          <a:bodyPr/>
          <a:lstStyle/>
          <a:p>
            <a:endParaRPr lang="en-GB"/>
          </a:p>
        </p:txBody>
      </p:sp>
      <p:sp>
        <p:nvSpPr>
          <p:cNvPr id="33" name="Freeform 32"/>
          <p:cNvSpPr>
            <a:spLocks noChangeAspect="1"/>
          </p:cNvSpPr>
          <p:nvPr/>
        </p:nvSpPr>
        <p:spPr bwMode="auto">
          <a:xfrm>
            <a:off x="136888" y="2831456"/>
            <a:ext cx="749829" cy="277813"/>
          </a:xfrm>
          <a:custGeom>
            <a:avLst/>
            <a:gdLst>
              <a:gd name="T0" fmla="*/ 2147483647 w 259"/>
              <a:gd name="T1" fmla="*/ 2147483647 h 98"/>
              <a:gd name="T2" fmla="*/ 2147483647 w 259"/>
              <a:gd name="T3" fmla="*/ 2147483647 h 98"/>
              <a:gd name="T4" fmla="*/ 2147483647 w 259"/>
              <a:gd name="T5" fmla="*/ 2147483647 h 98"/>
              <a:gd name="T6" fmla="*/ 2147483647 w 259"/>
              <a:gd name="T7" fmla="*/ 2147483647 h 98"/>
              <a:gd name="T8" fmla="*/ 2147483647 w 259"/>
              <a:gd name="T9" fmla="*/ 2147483647 h 98"/>
              <a:gd name="T10" fmla="*/ 2147483647 w 259"/>
              <a:gd name="T11" fmla="*/ 2147483647 h 98"/>
              <a:gd name="T12" fmla="*/ 2147483647 w 259"/>
              <a:gd name="T13" fmla="*/ 2147483647 h 98"/>
              <a:gd name="T14" fmla="*/ 2147483647 w 259"/>
              <a:gd name="T15" fmla="*/ 2147483647 h 98"/>
              <a:gd name="T16" fmla="*/ 2147483647 w 259"/>
              <a:gd name="T17" fmla="*/ 2147483647 h 98"/>
              <a:gd name="T18" fmla="*/ 2147483647 w 259"/>
              <a:gd name="T19" fmla="*/ 2147483647 h 98"/>
              <a:gd name="T20" fmla="*/ 2147483647 w 259"/>
              <a:gd name="T21" fmla="*/ 2147483647 h 98"/>
              <a:gd name="T22" fmla="*/ 2147483647 w 259"/>
              <a:gd name="T23" fmla="*/ 2147483647 h 98"/>
              <a:gd name="T24" fmla="*/ 2147483647 w 259"/>
              <a:gd name="T25" fmla="*/ 2147483647 h 98"/>
              <a:gd name="T26" fmla="*/ 2147483647 w 259"/>
              <a:gd name="T27" fmla="*/ 2147483647 h 98"/>
              <a:gd name="T28" fmla="*/ 2147483647 w 259"/>
              <a:gd name="T29" fmla="*/ 2147483647 h 98"/>
              <a:gd name="T30" fmla="*/ 2147483647 w 259"/>
              <a:gd name="T31" fmla="*/ 2147483647 h 98"/>
              <a:gd name="T32" fmla="*/ 2147483647 w 259"/>
              <a:gd name="T33" fmla="*/ 2147483647 h 98"/>
              <a:gd name="T34" fmla="*/ 2147483647 w 259"/>
              <a:gd name="T35" fmla="*/ 2147483647 h 98"/>
              <a:gd name="T36" fmla="*/ 2147483647 w 259"/>
              <a:gd name="T37" fmla="*/ 2147483647 h 98"/>
              <a:gd name="T38" fmla="*/ 2147483647 w 259"/>
              <a:gd name="T39" fmla="*/ 2147483647 h 98"/>
              <a:gd name="T40" fmla="*/ 2147483647 w 259"/>
              <a:gd name="T41" fmla="*/ 2147483647 h 98"/>
              <a:gd name="T42" fmla="*/ 2147483647 w 259"/>
              <a:gd name="T43" fmla="*/ 2147483647 h 98"/>
              <a:gd name="T44" fmla="*/ 2147483647 w 259"/>
              <a:gd name="T45" fmla="*/ 2147483647 h 98"/>
              <a:gd name="T46" fmla="*/ 2147483647 w 259"/>
              <a:gd name="T47" fmla="*/ 2147483647 h 98"/>
              <a:gd name="T48" fmla="*/ 2147483647 w 259"/>
              <a:gd name="T49" fmla="*/ 2147483647 h 98"/>
              <a:gd name="T50" fmla="*/ 2147483647 w 259"/>
              <a:gd name="T51" fmla="*/ 2147483647 h 98"/>
              <a:gd name="T52" fmla="*/ 2147483647 w 259"/>
              <a:gd name="T53" fmla="*/ 2147483647 h 98"/>
              <a:gd name="T54" fmla="*/ 2147483647 w 259"/>
              <a:gd name="T55" fmla="*/ 2147483647 h 98"/>
              <a:gd name="T56" fmla="*/ 2147483647 w 259"/>
              <a:gd name="T57" fmla="*/ 2147483647 h 98"/>
              <a:gd name="T58" fmla="*/ 2147483647 w 259"/>
              <a:gd name="T59" fmla="*/ 2147483647 h 98"/>
              <a:gd name="T60" fmla="*/ 2147483647 w 259"/>
              <a:gd name="T61" fmla="*/ 2147483647 h 98"/>
              <a:gd name="T62" fmla="*/ 2147483647 w 259"/>
              <a:gd name="T63" fmla="*/ 2147483647 h 98"/>
              <a:gd name="T64" fmla="*/ 2147483647 w 259"/>
              <a:gd name="T65" fmla="*/ 2147483647 h 98"/>
              <a:gd name="T66" fmla="*/ 2147483647 w 259"/>
              <a:gd name="T67" fmla="*/ 2147483647 h 98"/>
              <a:gd name="T68" fmla="*/ 2147483647 w 259"/>
              <a:gd name="T69" fmla="*/ 0 h 98"/>
              <a:gd name="T70" fmla="*/ 2147483647 w 259"/>
              <a:gd name="T71" fmla="*/ 2147483647 h 98"/>
              <a:gd name="T72" fmla="*/ 2147483647 w 259"/>
              <a:gd name="T73" fmla="*/ 2147483647 h 98"/>
              <a:gd name="T74" fmla="*/ 2147483647 w 259"/>
              <a:gd name="T75" fmla="*/ 2147483647 h 98"/>
              <a:gd name="T76" fmla="*/ 2147483647 w 259"/>
              <a:gd name="T77" fmla="*/ 2147483647 h 98"/>
              <a:gd name="T78" fmla="*/ 2147483647 w 259"/>
              <a:gd name="T79" fmla="*/ 2147483647 h 98"/>
              <a:gd name="T80" fmla="*/ 2147483647 w 259"/>
              <a:gd name="T81" fmla="*/ 2147483647 h 98"/>
              <a:gd name="T82" fmla="*/ 2147483647 w 259"/>
              <a:gd name="T83" fmla="*/ 2147483647 h 98"/>
              <a:gd name="T84" fmla="*/ 2147483647 w 259"/>
              <a:gd name="T85" fmla="*/ 2147483647 h 98"/>
              <a:gd name="T86" fmla="*/ 2147483647 w 259"/>
              <a:gd name="T87" fmla="*/ 2147483647 h 98"/>
              <a:gd name="T88" fmla="*/ 2147483647 w 259"/>
              <a:gd name="T89" fmla="*/ 2147483647 h 98"/>
              <a:gd name="T90" fmla="*/ 2147483647 w 259"/>
              <a:gd name="T91" fmla="*/ 2147483647 h 98"/>
              <a:gd name="T92" fmla="*/ 2147483647 w 259"/>
              <a:gd name="T93" fmla="*/ 2147483647 h 98"/>
              <a:gd name="T94" fmla="*/ 2147483647 w 259"/>
              <a:gd name="T95" fmla="*/ 0 h 98"/>
              <a:gd name="T96" fmla="*/ 2147483647 w 259"/>
              <a:gd name="T97" fmla="*/ 2147483647 h 98"/>
              <a:gd name="T98" fmla="*/ 2147483647 w 259"/>
              <a:gd name="T99" fmla="*/ 2147483647 h 98"/>
              <a:gd name="T100" fmla="*/ 2147483647 w 259"/>
              <a:gd name="T101" fmla="*/ 2147483647 h 98"/>
              <a:gd name="T102" fmla="*/ 2147483647 w 259"/>
              <a:gd name="T103" fmla="*/ 2147483647 h 98"/>
              <a:gd name="T104" fmla="*/ 2147483647 w 259"/>
              <a:gd name="T105" fmla="*/ 2147483647 h 98"/>
              <a:gd name="T106" fmla="*/ 2147483647 w 259"/>
              <a:gd name="T107" fmla="*/ 2147483647 h 98"/>
              <a:gd name="T108" fmla="*/ 2147483647 w 259"/>
              <a:gd name="T109" fmla="*/ 2147483647 h 98"/>
              <a:gd name="T110" fmla="*/ 2147483647 w 259"/>
              <a:gd name="T111" fmla="*/ 2147483647 h 98"/>
              <a:gd name="T112" fmla="*/ 2147483647 w 259"/>
              <a:gd name="T113" fmla="*/ 2147483647 h 98"/>
              <a:gd name="T114" fmla="*/ 0 w 259"/>
              <a:gd name="T115" fmla="*/ 2147483647 h 98"/>
              <a:gd name="T116" fmla="*/ 2147483647 w 259"/>
              <a:gd name="T117" fmla="*/ 2147483647 h 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98"/>
              <a:gd name="T179" fmla="*/ 259 w 259"/>
              <a:gd name="T180" fmla="*/ 98 h 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98">
                <a:moveTo>
                  <a:pt x="14" y="34"/>
                </a:moveTo>
                <a:lnTo>
                  <a:pt x="14" y="34"/>
                </a:lnTo>
                <a:lnTo>
                  <a:pt x="29" y="29"/>
                </a:lnTo>
                <a:lnTo>
                  <a:pt x="32" y="29"/>
                </a:lnTo>
                <a:lnTo>
                  <a:pt x="35" y="29"/>
                </a:lnTo>
                <a:lnTo>
                  <a:pt x="35" y="26"/>
                </a:lnTo>
                <a:lnTo>
                  <a:pt x="40" y="26"/>
                </a:lnTo>
                <a:lnTo>
                  <a:pt x="40" y="29"/>
                </a:lnTo>
                <a:lnTo>
                  <a:pt x="48" y="26"/>
                </a:lnTo>
                <a:lnTo>
                  <a:pt x="48" y="29"/>
                </a:lnTo>
                <a:lnTo>
                  <a:pt x="51" y="29"/>
                </a:lnTo>
                <a:lnTo>
                  <a:pt x="56" y="26"/>
                </a:lnTo>
                <a:lnTo>
                  <a:pt x="51" y="29"/>
                </a:lnTo>
                <a:lnTo>
                  <a:pt x="56" y="29"/>
                </a:lnTo>
                <a:lnTo>
                  <a:pt x="66" y="29"/>
                </a:lnTo>
                <a:lnTo>
                  <a:pt x="56" y="34"/>
                </a:lnTo>
                <a:lnTo>
                  <a:pt x="43" y="40"/>
                </a:lnTo>
                <a:lnTo>
                  <a:pt x="51" y="40"/>
                </a:lnTo>
                <a:lnTo>
                  <a:pt x="61" y="40"/>
                </a:lnTo>
                <a:lnTo>
                  <a:pt x="56" y="45"/>
                </a:lnTo>
                <a:lnTo>
                  <a:pt x="43" y="45"/>
                </a:lnTo>
                <a:lnTo>
                  <a:pt x="35" y="45"/>
                </a:lnTo>
                <a:lnTo>
                  <a:pt x="29" y="47"/>
                </a:lnTo>
                <a:lnTo>
                  <a:pt x="24" y="45"/>
                </a:lnTo>
                <a:lnTo>
                  <a:pt x="22" y="47"/>
                </a:lnTo>
                <a:lnTo>
                  <a:pt x="8" y="47"/>
                </a:lnTo>
                <a:lnTo>
                  <a:pt x="6" y="47"/>
                </a:lnTo>
                <a:lnTo>
                  <a:pt x="6" y="53"/>
                </a:lnTo>
                <a:lnTo>
                  <a:pt x="8" y="53"/>
                </a:lnTo>
                <a:lnTo>
                  <a:pt x="14" y="53"/>
                </a:lnTo>
                <a:lnTo>
                  <a:pt x="29" y="53"/>
                </a:lnTo>
                <a:lnTo>
                  <a:pt x="35" y="53"/>
                </a:lnTo>
                <a:lnTo>
                  <a:pt x="43" y="53"/>
                </a:lnTo>
                <a:lnTo>
                  <a:pt x="48" y="53"/>
                </a:lnTo>
                <a:lnTo>
                  <a:pt x="43" y="61"/>
                </a:lnTo>
                <a:lnTo>
                  <a:pt x="48" y="63"/>
                </a:lnTo>
                <a:lnTo>
                  <a:pt x="56" y="61"/>
                </a:lnTo>
                <a:lnTo>
                  <a:pt x="61" y="55"/>
                </a:lnTo>
                <a:lnTo>
                  <a:pt x="59" y="61"/>
                </a:lnTo>
                <a:lnTo>
                  <a:pt x="56" y="61"/>
                </a:lnTo>
                <a:lnTo>
                  <a:pt x="51" y="63"/>
                </a:lnTo>
                <a:lnTo>
                  <a:pt x="56" y="63"/>
                </a:lnTo>
                <a:lnTo>
                  <a:pt x="48" y="66"/>
                </a:lnTo>
                <a:lnTo>
                  <a:pt x="56" y="66"/>
                </a:lnTo>
                <a:lnTo>
                  <a:pt x="61" y="63"/>
                </a:lnTo>
                <a:lnTo>
                  <a:pt x="56" y="66"/>
                </a:lnTo>
                <a:lnTo>
                  <a:pt x="51" y="71"/>
                </a:lnTo>
                <a:lnTo>
                  <a:pt x="56" y="71"/>
                </a:lnTo>
                <a:lnTo>
                  <a:pt x="48" y="71"/>
                </a:lnTo>
                <a:lnTo>
                  <a:pt x="43" y="74"/>
                </a:lnTo>
                <a:lnTo>
                  <a:pt x="40" y="74"/>
                </a:lnTo>
                <a:lnTo>
                  <a:pt x="32" y="79"/>
                </a:lnTo>
                <a:lnTo>
                  <a:pt x="32" y="74"/>
                </a:lnTo>
                <a:lnTo>
                  <a:pt x="29" y="79"/>
                </a:lnTo>
                <a:lnTo>
                  <a:pt x="29" y="82"/>
                </a:lnTo>
                <a:lnTo>
                  <a:pt x="51" y="82"/>
                </a:lnTo>
                <a:lnTo>
                  <a:pt x="59" y="82"/>
                </a:lnTo>
                <a:lnTo>
                  <a:pt x="66" y="79"/>
                </a:lnTo>
                <a:lnTo>
                  <a:pt x="69" y="79"/>
                </a:lnTo>
                <a:lnTo>
                  <a:pt x="66" y="82"/>
                </a:lnTo>
                <a:lnTo>
                  <a:pt x="69" y="82"/>
                </a:lnTo>
                <a:lnTo>
                  <a:pt x="74" y="82"/>
                </a:lnTo>
                <a:lnTo>
                  <a:pt x="77" y="82"/>
                </a:lnTo>
                <a:lnTo>
                  <a:pt x="74" y="87"/>
                </a:lnTo>
                <a:lnTo>
                  <a:pt x="82" y="87"/>
                </a:lnTo>
                <a:lnTo>
                  <a:pt x="85" y="82"/>
                </a:lnTo>
                <a:lnTo>
                  <a:pt x="85" y="87"/>
                </a:lnTo>
                <a:lnTo>
                  <a:pt x="82" y="87"/>
                </a:lnTo>
                <a:lnTo>
                  <a:pt x="85" y="90"/>
                </a:lnTo>
                <a:lnTo>
                  <a:pt x="88" y="90"/>
                </a:lnTo>
                <a:lnTo>
                  <a:pt x="95" y="92"/>
                </a:lnTo>
                <a:lnTo>
                  <a:pt x="119" y="98"/>
                </a:lnTo>
                <a:lnTo>
                  <a:pt x="135" y="92"/>
                </a:lnTo>
                <a:lnTo>
                  <a:pt x="143" y="92"/>
                </a:lnTo>
                <a:lnTo>
                  <a:pt x="146" y="90"/>
                </a:lnTo>
                <a:lnTo>
                  <a:pt x="146" y="87"/>
                </a:lnTo>
                <a:lnTo>
                  <a:pt x="156" y="87"/>
                </a:lnTo>
                <a:lnTo>
                  <a:pt x="164" y="82"/>
                </a:lnTo>
                <a:lnTo>
                  <a:pt x="169" y="79"/>
                </a:lnTo>
                <a:lnTo>
                  <a:pt x="172" y="82"/>
                </a:lnTo>
                <a:lnTo>
                  <a:pt x="175" y="82"/>
                </a:lnTo>
                <a:lnTo>
                  <a:pt x="188" y="79"/>
                </a:lnTo>
                <a:lnTo>
                  <a:pt x="209" y="66"/>
                </a:lnTo>
                <a:lnTo>
                  <a:pt x="214" y="66"/>
                </a:lnTo>
                <a:lnTo>
                  <a:pt x="222" y="66"/>
                </a:lnTo>
                <a:lnTo>
                  <a:pt x="228" y="63"/>
                </a:lnTo>
                <a:lnTo>
                  <a:pt x="233" y="61"/>
                </a:lnTo>
                <a:lnTo>
                  <a:pt x="235" y="55"/>
                </a:lnTo>
                <a:lnTo>
                  <a:pt x="235" y="53"/>
                </a:lnTo>
                <a:lnTo>
                  <a:pt x="241" y="55"/>
                </a:lnTo>
                <a:lnTo>
                  <a:pt x="243" y="53"/>
                </a:lnTo>
                <a:lnTo>
                  <a:pt x="251" y="53"/>
                </a:lnTo>
                <a:lnTo>
                  <a:pt x="249" y="47"/>
                </a:lnTo>
                <a:lnTo>
                  <a:pt x="251" y="47"/>
                </a:lnTo>
                <a:lnTo>
                  <a:pt x="249" y="47"/>
                </a:lnTo>
                <a:lnTo>
                  <a:pt x="257" y="47"/>
                </a:lnTo>
                <a:lnTo>
                  <a:pt x="243" y="45"/>
                </a:lnTo>
                <a:lnTo>
                  <a:pt x="249" y="45"/>
                </a:lnTo>
                <a:lnTo>
                  <a:pt x="251" y="45"/>
                </a:lnTo>
                <a:lnTo>
                  <a:pt x="257" y="45"/>
                </a:lnTo>
                <a:lnTo>
                  <a:pt x="259" y="45"/>
                </a:lnTo>
                <a:lnTo>
                  <a:pt x="259" y="40"/>
                </a:lnTo>
                <a:lnTo>
                  <a:pt x="251" y="40"/>
                </a:lnTo>
                <a:lnTo>
                  <a:pt x="259" y="37"/>
                </a:lnTo>
                <a:lnTo>
                  <a:pt x="251" y="37"/>
                </a:lnTo>
                <a:lnTo>
                  <a:pt x="257" y="34"/>
                </a:lnTo>
                <a:lnTo>
                  <a:pt x="259" y="34"/>
                </a:lnTo>
                <a:lnTo>
                  <a:pt x="259" y="29"/>
                </a:lnTo>
                <a:lnTo>
                  <a:pt x="257" y="29"/>
                </a:lnTo>
                <a:lnTo>
                  <a:pt x="249" y="26"/>
                </a:lnTo>
                <a:lnTo>
                  <a:pt x="243" y="26"/>
                </a:lnTo>
                <a:lnTo>
                  <a:pt x="235" y="29"/>
                </a:lnTo>
                <a:lnTo>
                  <a:pt x="243" y="26"/>
                </a:lnTo>
                <a:lnTo>
                  <a:pt x="243" y="21"/>
                </a:lnTo>
                <a:lnTo>
                  <a:pt x="233" y="21"/>
                </a:lnTo>
                <a:lnTo>
                  <a:pt x="235" y="18"/>
                </a:lnTo>
                <a:lnTo>
                  <a:pt x="241" y="13"/>
                </a:lnTo>
                <a:lnTo>
                  <a:pt x="233" y="11"/>
                </a:lnTo>
                <a:lnTo>
                  <a:pt x="228" y="11"/>
                </a:lnTo>
                <a:lnTo>
                  <a:pt x="233" y="5"/>
                </a:lnTo>
                <a:lnTo>
                  <a:pt x="235" y="3"/>
                </a:lnTo>
                <a:lnTo>
                  <a:pt x="243" y="3"/>
                </a:lnTo>
                <a:lnTo>
                  <a:pt x="228" y="3"/>
                </a:lnTo>
                <a:lnTo>
                  <a:pt x="225" y="5"/>
                </a:lnTo>
                <a:lnTo>
                  <a:pt x="222" y="11"/>
                </a:lnTo>
                <a:lnTo>
                  <a:pt x="217" y="5"/>
                </a:lnTo>
                <a:lnTo>
                  <a:pt x="214" y="3"/>
                </a:lnTo>
                <a:lnTo>
                  <a:pt x="214" y="0"/>
                </a:lnTo>
                <a:lnTo>
                  <a:pt x="209" y="0"/>
                </a:lnTo>
                <a:lnTo>
                  <a:pt x="201" y="0"/>
                </a:lnTo>
                <a:lnTo>
                  <a:pt x="198" y="0"/>
                </a:lnTo>
                <a:lnTo>
                  <a:pt x="196" y="5"/>
                </a:lnTo>
                <a:lnTo>
                  <a:pt x="196" y="11"/>
                </a:lnTo>
                <a:lnTo>
                  <a:pt x="180" y="5"/>
                </a:lnTo>
                <a:lnTo>
                  <a:pt x="175" y="11"/>
                </a:lnTo>
                <a:lnTo>
                  <a:pt x="169" y="18"/>
                </a:lnTo>
                <a:lnTo>
                  <a:pt x="162" y="11"/>
                </a:lnTo>
                <a:lnTo>
                  <a:pt x="156" y="5"/>
                </a:lnTo>
                <a:lnTo>
                  <a:pt x="154" y="11"/>
                </a:lnTo>
                <a:lnTo>
                  <a:pt x="154" y="13"/>
                </a:lnTo>
                <a:lnTo>
                  <a:pt x="156" y="18"/>
                </a:lnTo>
                <a:lnTo>
                  <a:pt x="154" y="26"/>
                </a:lnTo>
                <a:lnTo>
                  <a:pt x="148" y="13"/>
                </a:lnTo>
                <a:lnTo>
                  <a:pt x="146" y="11"/>
                </a:lnTo>
                <a:lnTo>
                  <a:pt x="138" y="5"/>
                </a:lnTo>
                <a:lnTo>
                  <a:pt x="135" y="11"/>
                </a:lnTo>
                <a:lnTo>
                  <a:pt x="127" y="11"/>
                </a:lnTo>
                <a:lnTo>
                  <a:pt x="122" y="13"/>
                </a:lnTo>
                <a:lnTo>
                  <a:pt x="122" y="21"/>
                </a:lnTo>
                <a:lnTo>
                  <a:pt x="119" y="21"/>
                </a:lnTo>
                <a:lnTo>
                  <a:pt x="114" y="18"/>
                </a:lnTo>
                <a:lnTo>
                  <a:pt x="109" y="11"/>
                </a:lnTo>
                <a:lnTo>
                  <a:pt x="103" y="11"/>
                </a:lnTo>
                <a:lnTo>
                  <a:pt x="101" y="18"/>
                </a:lnTo>
                <a:lnTo>
                  <a:pt x="101" y="26"/>
                </a:lnTo>
                <a:lnTo>
                  <a:pt x="95" y="26"/>
                </a:lnTo>
                <a:lnTo>
                  <a:pt x="95" y="29"/>
                </a:lnTo>
                <a:lnTo>
                  <a:pt x="93" y="29"/>
                </a:lnTo>
                <a:lnTo>
                  <a:pt x="88" y="26"/>
                </a:lnTo>
                <a:lnTo>
                  <a:pt x="85" y="26"/>
                </a:lnTo>
                <a:lnTo>
                  <a:pt x="85" y="29"/>
                </a:lnTo>
                <a:lnTo>
                  <a:pt x="82" y="34"/>
                </a:lnTo>
                <a:lnTo>
                  <a:pt x="82" y="29"/>
                </a:lnTo>
                <a:lnTo>
                  <a:pt x="77" y="40"/>
                </a:lnTo>
                <a:lnTo>
                  <a:pt x="77" y="34"/>
                </a:lnTo>
                <a:lnTo>
                  <a:pt x="74" y="29"/>
                </a:lnTo>
                <a:lnTo>
                  <a:pt x="69" y="29"/>
                </a:lnTo>
                <a:lnTo>
                  <a:pt x="74" y="29"/>
                </a:lnTo>
                <a:lnTo>
                  <a:pt x="74" y="26"/>
                </a:lnTo>
                <a:lnTo>
                  <a:pt x="66" y="21"/>
                </a:lnTo>
                <a:lnTo>
                  <a:pt x="74" y="21"/>
                </a:lnTo>
                <a:lnTo>
                  <a:pt x="77" y="21"/>
                </a:lnTo>
                <a:lnTo>
                  <a:pt x="77" y="13"/>
                </a:lnTo>
                <a:lnTo>
                  <a:pt x="74" y="13"/>
                </a:lnTo>
                <a:lnTo>
                  <a:pt x="77" y="13"/>
                </a:lnTo>
                <a:lnTo>
                  <a:pt x="74" y="11"/>
                </a:lnTo>
                <a:lnTo>
                  <a:pt x="69" y="11"/>
                </a:lnTo>
                <a:lnTo>
                  <a:pt x="66" y="5"/>
                </a:lnTo>
                <a:lnTo>
                  <a:pt x="61" y="3"/>
                </a:lnTo>
                <a:lnTo>
                  <a:pt x="59" y="3"/>
                </a:lnTo>
                <a:lnTo>
                  <a:pt x="51" y="0"/>
                </a:lnTo>
                <a:lnTo>
                  <a:pt x="43" y="0"/>
                </a:lnTo>
                <a:lnTo>
                  <a:pt x="40" y="3"/>
                </a:lnTo>
                <a:lnTo>
                  <a:pt x="48" y="5"/>
                </a:lnTo>
                <a:lnTo>
                  <a:pt x="56" y="5"/>
                </a:lnTo>
                <a:lnTo>
                  <a:pt x="48" y="5"/>
                </a:lnTo>
                <a:lnTo>
                  <a:pt x="43" y="5"/>
                </a:lnTo>
                <a:lnTo>
                  <a:pt x="48" y="11"/>
                </a:lnTo>
                <a:lnTo>
                  <a:pt x="51" y="13"/>
                </a:lnTo>
                <a:lnTo>
                  <a:pt x="51" y="18"/>
                </a:lnTo>
                <a:lnTo>
                  <a:pt x="48" y="18"/>
                </a:lnTo>
                <a:lnTo>
                  <a:pt x="48" y="13"/>
                </a:lnTo>
                <a:lnTo>
                  <a:pt x="40" y="13"/>
                </a:lnTo>
                <a:lnTo>
                  <a:pt x="40" y="11"/>
                </a:lnTo>
                <a:lnTo>
                  <a:pt x="40" y="13"/>
                </a:lnTo>
                <a:lnTo>
                  <a:pt x="40" y="11"/>
                </a:lnTo>
                <a:lnTo>
                  <a:pt x="32" y="5"/>
                </a:lnTo>
                <a:lnTo>
                  <a:pt x="29" y="5"/>
                </a:lnTo>
                <a:lnTo>
                  <a:pt x="29" y="11"/>
                </a:lnTo>
                <a:lnTo>
                  <a:pt x="29" y="13"/>
                </a:lnTo>
                <a:lnTo>
                  <a:pt x="22" y="11"/>
                </a:lnTo>
                <a:lnTo>
                  <a:pt x="22" y="13"/>
                </a:lnTo>
                <a:lnTo>
                  <a:pt x="24" y="18"/>
                </a:lnTo>
                <a:lnTo>
                  <a:pt x="29" y="18"/>
                </a:lnTo>
                <a:lnTo>
                  <a:pt x="24" y="18"/>
                </a:lnTo>
                <a:lnTo>
                  <a:pt x="16" y="18"/>
                </a:lnTo>
                <a:lnTo>
                  <a:pt x="29" y="21"/>
                </a:lnTo>
                <a:lnTo>
                  <a:pt x="24" y="21"/>
                </a:lnTo>
                <a:lnTo>
                  <a:pt x="29" y="26"/>
                </a:lnTo>
                <a:lnTo>
                  <a:pt x="24" y="26"/>
                </a:lnTo>
                <a:lnTo>
                  <a:pt x="22" y="21"/>
                </a:lnTo>
                <a:lnTo>
                  <a:pt x="14" y="21"/>
                </a:lnTo>
                <a:lnTo>
                  <a:pt x="8" y="21"/>
                </a:lnTo>
                <a:lnTo>
                  <a:pt x="14" y="26"/>
                </a:lnTo>
                <a:lnTo>
                  <a:pt x="14" y="29"/>
                </a:lnTo>
                <a:lnTo>
                  <a:pt x="6" y="26"/>
                </a:lnTo>
                <a:lnTo>
                  <a:pt x="0" y="26"/>
                </a:lnTo>
                <a:lnTo>
                  <a:pt x="0" y="29"/>
                </a:lnTo>
                <a:lnTo>
                  <a:pt x="6" y="29"/>
                </a:lnTo>
                <a:lnTo>
                  <a:pt x="14" y="34"/>
                </a:lnTo>
                <a:close/>
              </a:path>
            </a:pathLst>
          </a:custGeom>
          <a:solidFill>
            <a:srgbClr val="0070C0"/>
          </a:solidFill>
          <a:ln w="3175">
            <a:solidFill>
              <a:schemeClr val="bg1"/>
            </a:solidFill>
            <a:round/>
            <a:headEnd/>
            <a:tailEnd/>
          </a:ln>
        </p:spPr>
        <p:txBody>
          <a:bodyPr/>
          <a:lstStyle/>
          <a:p>
            <a:endParaRPr lang="en-GB"/>
          </a:p>
        </p:txBody>
      </p:sp>
      <p:sp>
        <p:nvSpPr>
          <p:cNvPr id="34" name="Freeform 33"/>
          <p:cNvSpPr>
            <a:spLocks noChangeAspect="1"/>
          </p:cNvSpPr>
          <p:nvPr/>
        </p:nvSpPr>
        <p:spPr bwMode="auto">
          <a:xfrm>
            <a:off x="931431" y="3871268"/>
            <a:ext cx="352558" cy="360362"/>
          </a:xfrm>
          <a:custGeom>
            <a:avLst/>
            <a:gdLst>
              <a:gd name="T0" fmla="*/ 2147483647 w 122"/>
              <a:gd name="T1" fmla="*/ 2147483647 h 127"/>
              <a:gd name="T2" fmla="*/ 2147483647 w 122"/>
              <a:gd name="T3" fmla="*/ 2147483647 h 127"/>
              <a:gd name="T4" fmla="*/ 2147483647 w 122"/>
              <a:gd name="T5" fmla="*/ 2147483647 h 127"/>
              <a:gd name="T6" fmla="*/ 2147483647 w 122"/>
              <a:gd name="T7" fmla="*/ 2147483647 h 127"/>
              <a:gd name="T8" fmla="*/ 2147483647 w 122"/>
              <a:gd name="T9" fmla="*/ 2147483647 h 127"/>
              <a:gd name="T10" fmla="*/ 2147483647 w 122"/>
              <a:gd name="T11" fmla="*/ 2147483647 h 127"/>
              <a:gd name="T12" fmla="*/ 2147483647 w 122"/>
              <a:gd name="T13" fmla="*/ 2147483647 h 127"/>
              <a:gd name="T14" fmla="*/ 2147483647 w 122"/>
              <a:gd name="T15" fmla="*/ 2147483647 h 127"/>
              <a:gd name="T16" fmla="*/ 2147483647 w 122"/>
              <a:gd name="T17" fmla="*/ 2147483647 h 127"/>
              <a:gd name="T18" fmla="*/ 2147483647 w 122"/>
              <a:gd name="T19" fmla="*/ 2147483647 h 127"/>
              <a:gd name="T20" fmla="*/ 2147483647 w 122"/>
              <a:gd name="T21" fmla="*/ 0 h 127"/>
              <a:gd name="T22" fmla="*/ 2147483647 w 122"/>
              <a:gd name="T23" fmla="*/ 0 h 127"/>
              <a:gd name="T24" fmla="*/ 2147483647 w 122"/>
              <a:gd name="T25" fmla="*/ 2147483647 h 127"/>
              <a:gd name="T26" fmla="*/ 2147483647 w 122"/>
              <a:gd name="T27" fmla="*/ 2147483647 h 127"/>
              <a:gd name="T28" fmla="*/ 2147483647 w 122"/>
              <a:gd name="T29" fmla="*/ 2147483647 h 127"/>
              <a:gd name="T30" fmla="*/ 2147483647 w 122"/>
              <a:gd name="T31" fmla="*/ 2147483647 h 127"/>
              <a:gd name="T32" fmla="*/ 2147483647 w 122"/>
              <a:gd name="T33" fmla="*/ 2147483647 h 127"/>
              <a:gd name="T34" fmla="*/ 2147483647 w 122"/>
              <a:gd name="T35" fmla="*/ 2147483647 h 127"/>
              <a:gd name="T36" fmla="*/ 2147483647 w 122"/>
              <a:gd name="T37" fmla="*/ 2147483647 h 127"/>
              <a:gd name="T38" fmla="*/ 2147483647 w 122"/>
              <a:gd name="T39" fmla="*/ 2147483647 h 127"/>
              <a:gd name="T40" fmla="*/ 2147483647 w 122"/>
              <a:gd name="T41" fmla="*/ 2147483647 h 127"/>
              <a:gd name="T42" fmla="*/ 2147483647 w 122"/>
              <a:gd name="T43" fmla="*/ 2147483647 h 127"/>
              <a:gd name="T44" fmla="*/ 2147483647 w 122"/>
              <a:gd name="T45" fmla="*/ 2147483647 h 127"/>
              <a:gd name="T46" fmla="*/ 2147483647 w 122"/>
              <a:gd name="T47" fmla="*/ 2147483647 h 127"/>
              <a:gd name="T48" fmla="*/ 2147483647 w 122"/>
              <a:gd name="T49" fmla="*/ 2147483647 h 127"/>
              <a:gd name="T50" fmla="*/ 2147483647 w 122"/>
              <a:gd name="T51" fmla="*/ 2147483647 h 127"/>
              <a:gd name="T52" fmla="*/ 2147483647 w 122"/>
              <a:gd name="T53" fmla="*/ 2147483647 h 127"/>
              <a:gd name="T54" fmla="*/ 2147483647 w 122"/>
              <a:gd name="T55" fmla="*/ 2147483647 h 127"/>
              <a:gd name="T56" fmla="*/ 2147483647 w 122"/>
              <a:gd name="T57" fmla="*/ 2147483647 h 127"/>
              <a:gd name="T58" fmla="*/ 2147483647 w 122"/>
              <a:gd name="T59" fmla="*/ 2147483647 h 127"/>
              <a:gd name="T60" fmla="*/ 2147483647 w 122"/>
              <a:gd name="T61" fmla="*/ 2147483647 h 127"/>
              <a:gd name="T62" fmla="*/ 2147483647 w 122"/>
              <a:gd name="T63" fmla="*/ 2147483647 h 127"/>
              <a:gd name="T64" fmla="*/ 2147483647 w 122"/>
              <a:gd name="T65" fmla="*/ 2147483647 h 127"/>
              <a:gd name="T66" fmla="*/ 2147483647 w 122"/>
              <a:gd name="T67" fmla="*/ 2147483647 h 127"/>
              <a:gd name="T68" fmla="*/ 2147483647 w 122"/>
              <a:gd name="T69" fmla="*/ 2147483647 h 127"/>
              <a:gd name="T70" fmla="*/ 2147483647 w 122"/>
              <a:gd name="T71" fmla="*/ 2147483647 h 127"/>
              <a:gd name="T72" fmla="*/ 2147483647 w 122"/>
              <a:gd name="T73" fmla="*/ 2147483647 h 127"/>
              <a:gd name="T74" fmla="*/ 2147483647 w 122"/>
              <a:gd name="T75" fmla="*/ 2147483647 h 127"/>
              <a:gd name="T76" fmla="*/ 0 w 122"/>
              <a:gd name="T77" fmla="*/ 2147483647 h 127"/>
              <a:gd name="T78" fmla="*/ 2147483647 w 122"/>
              <a:gd name="T79" fmla="*/ 2147483647 h 127"/>
              <a:gd name="T80" fmla="*/ 0 w 122"/>
              <a:gd name="T81" fmla="*/ 2147483647 h 127"/>
              <a:gd name="T82" fmla="*/ 2147483647 w 122"/>
              <a:gd name="T83" fmla="*/ 2147483647 h 127"/>
              <a:gd name="T84" fmla="*/ 2147483647 w 122"/>
              <a:gd name="T85" fmla="*/ 2147483647 h 127"/>
              <a:gd name="T86" fmla="*/ 2147483647 w 122"/>
              <a:gd name="T87" fmla="*/ 2147483647 h 127"/>
              <a:gd name="T88" fmla="*/ 2147483647 w 122"/>
              <a:gd name="T89" fmla="*/ 2147483647 h 127"/>
              <a:gd name="T90" fmla="*/ 2147483647 w 122"/>
              <a:gd name="T91" fmla="*/ 2147483647 h 127"/>
              <a:gd name="T92" fmla="*/ 2147483647 w 122"/>
              <a:gd name="T93" fmla="*/ 2147483647 h 127"/>
              <a:gd name="T94" fmla="*/ 2147483647 w 122"/>
              <a:gd name="T95" fmla="*/ 2147483647 h 127"/>
              <a:gd name="T96" fmla="*/ 2147483647 w 122"/>
              <a:gd name="T97" fmla="*/ 2147483647 h 127"/>
              <a:gd name="T98" fmla="*/ 2147483647 w 122"/>
              <a:gd name="T99" fmla="*/ 2147483647 h 127"/>
              <a:gd name="T100" fmla="*/ 2147483647 w 122"/>
              <a:gd name="T101" fmla="*/ 2147483647 h 127"/>
              <a:gd name="T102" fmla="*/ 2147483647 w 122"/>
              <a:gd name="T103" fmla="*/ 2147483647 h 127"/>
              <a:gd name="T104" fmla="*/ 2147483647 w 122"/>
              <a:gd name="T105" fmla="*/ 2147483647 h 127"/>
              <a:gd name="T106" fmla="*/ 2147483647 w 122"/>
              <a:gd name="T107" fmla="*/ 2147483647 h 127"/>
              <a:gd name="T108" fmla="*/ 2147483647 w 122"/>
              <a:gd name="T109" fmla="*/ 2147483647 h 127"/>
              <a:gd name="T110" fmla="*/ 2147483647 w 122"/>
              <a:gd name="T111" fmla="*/ 2147483647 h 127"/>
              <a:gd name="T112" fmla="*/ 2147483647 w 122"/>
              <a:gd name="T113" fmla="*/ 2147483647 h 127"/>
              <a:gd name="T114" fmla="*/ 2147483647 w 122"/>
              <a:gd name="T115" fmla="*/ 2147483647 h 127"/>
              <a:gd name="T116" fmla="*/ 2147483647 w 122"/>
              <a:gd name="T117" fmla="*/ 2147483647 h 127"/>
              <a:gd name="T118" fmla="*/ 2147483647 w 122"/>
              <a:gd name="T119" fmla="*/ 2147483647 h 127"/>
              <a:gd name="T120" fmla="*/ 2147483647 w 122"/>
              <a:gd name="T121" fmla="*/ 2147483647 h 127"/>
              <a:gd name="T122" fmla="*/ 2147483647 w 122"/>
              <a:gd name="T123" fmla="*/ 2147483647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127"/>
              <a:gd name="T188" fmla="*/ 122 w 122"/>
              <a:gd name="T189" fmla="*/ 127 h 1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127">
                <a:moveTo>
                  <a:pt x="116" y="40"/>
                </a:moveTo>
                <a:lnTo>
                  <a:pt x="114" y="40"/>
                </a:lnTo>
                <a:lnTo>
                  <a:pt x="108" y="40"/>
                </a:lnTo>
                <a:lnTo>
                  <a:pt x="108" y="37"/>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close/>
              </a:path>
            </a:pathLst>
          </a:custGeom>
          <a:solidFill>
            <a:srgbClr val="0070C0"/>
          </a:solidFill>
          <a:ln w="3175">
            <a:solidFill>
              <a:schemeClr val="bg1"/>
            </a:solidFill>
            <a:round/>
            <a:headEnd/>
            <a:tailEnd/>
          </a:ln>
        </p:spPr>
        <p:txBody>
          <a:bodyPr/>
          <a:lstStyle/>
          <a:p>
            <a:endParaRPr lang="en-GB"/>
          </a:p>
        </p:txBody>
      </p:sp>
      <p:sp>
        <p:nvSpPr>
          <p:cNvPr id="35" name="Freeform 34"/>
          <p:cNvSpPr>
            <a:spLocks noChangeAspect="1"/>
          </p:cNvSpPr>
          <p:nvPr/>
        </p:nvSpPr>
        <p:spPr bwMode="auto">
          <a:xfrm>
            <a:off x="3512840" y="4149080"/>
            <a:ext cx="1441185" cy="79375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36" name="Freeform 35"/>
          <p:cNvSpPr>
            <a:spLocks noChangeAspect="1"/>
          </p:cNvSpPr>
          <p:nvPr/>
        </p:nvSpPr>
        <p:spPr bwMode="auto">
          <a:xfrm>
            <a:off x="3258311" y="2517130"/>
            <a:ext cx="808302" cy="920750"/>
          </a:xfrm>
          <a:custGeom>
            <a:avLst/>
            <a:gdLst>
              <a:gd name="T0" fmla="*/ 2147483647 w 280"/>
              <a:gd name="T1" fmla="*/ 2147483647 h 325"/>
              <a:gd name="T2" fmla="*/ 2147483647 w 280"/>
              <a:gd name="T3" fmla="*/ 2147483647 h 325"/>
              <a:gd name="T4" fmla="*/ 2147483647 w 280"/>
              <a:gd name="T5" fmla="*/ 2147483647 h 325"/>
              <a:gd name="T6" fmla="*/ 2147483647 w 280"/>
              <a:gd name="T7" fmla="*/ 2147483647 h 325"/>
              <a:gd name="T8" fmla="*/ 2147483647 w 280"/>
              <a:gd name="T9" fmla="*/ 2147483647 h 325"/>
              <a:gd name="T10" fmla="*/ 2147483647 w 280"/>
              <a:gd name="T11" fmla="*/ 2147483647 h 325"/>
              <a:gd name="T12" fmla="*/ 2147483647 w 280"/>
              <a:gd name="T13" fmla="*/ 2147483647 h 325"/>
              <a:gd name="T14" fmla="*/ 2147483647 w 280"/>
              <a:gd name="T15" fmla="*/ 2147483647 h 325"/>
              <a:gd name="T16" fmla="*/ 2147483647 w 280"/>
              <a:gd name="T17" fmla="*/ 2147483647 h 325"/>
              <a:gd name="T18" fmla="*/ 2147483647 w 280"/>
              <a:gd name="T19" fmla="*/ 2147483647 h 325"/>
              <a:gd name="T20" fmla="*/ 2147483647 w 280"/>
              <a:gd name="T21" fmla="*/ 2147483647 h 325"/>
              <a:gd name="T22" fmla="*/ 2147483647 w 280"/>
              <a:gd name="T23" fmla="*/ 2147483647 h 325"/>
              <a:gd name="T24" fmla="*/ 2147483647 w 280"/>
              <a:gd name="T25" fmla="*/ 2147483647 h 325"/>
              <a:gd name="T26" fmla="*/ 2147483647 w 280"/>
              <a:gd name="T27" fmla="*/ 2147483647 h 325"/>
              <a:gd name="T28" fmla="*/ 2147483647 w 280"/>
              <a:gd name="T29" fmla="*/ 2147483647 h 325"/>
              <a:gd name="T30" fmla="*/ 2147483647 w 280"/>
              <a:gd name="T31" fmla="*/ 2147483647 h 325"/>
              <a:gd name="T32" fmla="*/ 2147483647 w 280"/>
              <a:gd name="T33" fmla="*/ 2147483647 h 325"/>
              <a:gd name="T34" fmla="*/ 2147483647 w 280"/>
              <a:gd name="T35" fmla="*/ 0 h 325"/>
              <a:gd name="T36" fmla="*/ 2147483647 w 280"/>
              <a:gd name="T37" fmla="*/ 2147483647 h 325"/>
              <a:gd name="T38" fmla="*/ 2147483647 w 280"/>
              <a:gd name="T39" fmla="*/ 2147483647 h 325"/>
              <a:gd name="T40" fmla="*/ 2147483647 w 280"/>
              <a:gd name="T41" fmla="*/ 2147483647 h 325"/>
              <a:gd name="T42" fmla="*/ 2147483647 w 280"/>
              <a:gd name="T43" fmla="*/ 2147483647 h 325"/>
              <a:gd name="T44" fmla="*/ 2147483647 w 280"/>
              <a:gd name="T45" fmla="*/ 2147483647 h 325"/>
              <a:gd name="T46" fmla="*/ 2147483647 w 280"/>
              <a:gd name="T47" fmla="*/ 2147483647 h 325"/>
              <a:gd name="T48" fmla="*/ 2147483647 w 280"/>
              <a:gd name="T49" fmla="*/ 2147483647 h 325"/>
              <a:gd name="T50" fmla="*/ 2147483647 w 280"/>
              <a:gd name="T51" fmla="*/ 2147483647 h 325"/>
              <a:gd name="T52" fmla="*/ 2147483647 w 280"/>
              <a:gd name="T53" fmla="*/ 2147483647 h 325"/>
              <a:gd name="T54" fmla="*/ 2147483647 w 280"/>
              <a:gd name="T55" fmla="*/ 2147483647 h 325"/>
              <a:gd name="T56" fmla="*/ 2147483647 w 280"/>
              <a:gd name="T57" fmla="*/ 2147483647 h 325"/>
              <a:gd name="T58" fmla="*/ 2147483647 w 280"/>
              <a:gd name="T59" fmla="*/ 2147483647 h 325"/>
              <a:gd name="T60" fmla="*/ 2147483647 w 280"/>
              <a:gd name="T61" fmla="*/ 2147483647 h 325"/>
              <a:gd name="T62" fmla="*/ 2147483647 w 280"/>
              <a:gd name="T63" fmla="*/ 2147483647 h 325"/>
              <a:gd name="T64" fmla="*/ 2147483647 w 280"/>
              <a:gd name="T65" fmla="*/ 2147483647 h 325"/>
              <a:gd name="T66" fmla="*/ 2147483647 w 280"/>
              <a:gd name="T67" fmla="*/ 2147483647 h 325"/>
              <a:gd name="T68" fmla="*/ 2147483647 w 280"/>
              <a:gd name="T69" fmla="*/ 2147483647 h 325"/>
              <a:gd name="T70" fmla="*/ 2147483647 w 280"/>
              <a:gd name="T71" fmla="*/ 2147483647 h 325"/>
              <a:gd name="T72" fmla="*/ 2147483647 w 280"/>
              <a:gd name="T73" fmla="*/ 2147483647 h 325"/>
              <a:gd name="T74" fmla="*/ 2147483647 w 280"/>
              <a:gd name="T75" fmla="*/ 2147483647 h 325"/>
              <a:gd name="T76" fmla="*/ 2147483647 w 280"/>
              <a:gd name="T77" fmla="*/ 2147483647 h 325"/>
              <a:gd name="T78" fmla="*/ 2147483647 w 280"/>
              <a:gd name="T79" fmla="*/ 2147483647 h 325"/>
              <a:gd name="T80" fmla="*/ 2147483647 w 280"/>
              <a:gd name="T81" fmla="*/ 2147483647 h 325"/>
              <a:gd name="T82" fmla="*/ 2147483647 w 280"/>
              <a:gd name="T83" fmla="*/ 2147483647 h 325"/>
              <a:gd name="T84" fmla="*/ 2147483647 w 280"/>
              <a:gd name="T85" fmla="*/ 2147483647 h 325"/>
              <a:gd name="T86" fmla="*/ 2147483647 w 280"/>
              <a:gd name="T87" fmla="*/ 2147483647 h 325"/>
              <a:gd name="T88" fmla="*/ 2147483647 w 280"/>
              <a:gd name="T89" fmla="*/ 2147483647 h 325"/>
              <a:gd name="T90" fmla="*/ 2147483647 w 280"/>
              <a:gd name="T91" fmla="*/ 2147483647 h 325"/>
              <a:gd name="T92" fmla="*/ 2147483647 w 280"/>
              <a:gd name="T93" fmla="*/ 2147483647 h 325"/>
              <a:gd name="T94" fmla="*/ 2147483647 w 280"/>
              <a:gd name="T95" fmla="*/ 2147483647 h 325"/>
              <a:gd name="T96" fmla="*/ 2147483647 w 280"/>
              <a:gd name="T97" fmla="*/ 2147483647 h 325"/>
              <a:gd name="T98" fmla="*/ 2147483647 w 280"/>
              <a:gd name="T99" fmla="*/ 2147483647 h 325"/>
              <a:gd name="T100" fmla="*/ 2147483647 w 280"/>
              <a:gd name="T101" fmla="*/ 2147483647 h 325"/>
              <a:gd name="T102" fmla="*/ 2147483647 w 280"/>
              <a:gd name="T103" fmla="*/ 2147483647 h 325"/>
              <a:gd name="T104" fmla="*/ 2147483647 w 280"/>
              <a:gd name="T105" fmla="*/ 2147483647 h 325"/>
              <a:gd name="T106" fmla="*/ 2147483647 w 280"/>
              <a:gd name="T107" fmla="*/ 2147483647 h 325"/>
              <a:gd name="T108" fmla="*/ 2147483647 w 280"/>
              <a:gd name="T109" fmla="*/ 2147483647 h 325"/>
              <a:gd name="T110" fmla="*/ 2147483647 w 280"/>
              <a:gd name="T111" fmla="*/ 2147483647 h 325"/>
              <a:gd name="T112" fmla="*/ 2147483647 w 280"/>
              <a:gd name="T113" fmla="*/ 2147483647 h 325"/>
              <a:gd name="T114" fmla="*/ 2147483647 w 280"/>
              <a:gd name="T115" fmla="*/ 2147483647 h 325"/>
              <a:gd name="T116" fmla="*/ 2147483647 w 280"/>
              <a:gd name="T117" fmla="*/ 2147483647 h 325"/>
              <a:gd name="T118" fmla="*/ 2147483647 w 280"/>
              <a:gd name="T119" fmla="*/ 2147483647 h 325"/>
              <a:gd name="T120" fmla="*/ 2147483647 w 280"/>
              <a:gd name="T121" fmla="*/ 2147483647 h 325"/>
              <a:gd name="T122" fmla="*/ 2147483647 w 280"/>
              <a:gd name="T123" fmla="*/ 2147483647 h 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325"/>
              <a:gd name="T188" fmla="*/ 280 w 280"/>
              <a:gd name="T189" fmla="*/ 325 h 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close/>
              </a:path>
            </a:pathLst>
          </a:custGeom>
          <a:solidFill>
            <a:srgbClr val="0070C0"/>
          </a:solidFill>
          <a:ln w="3175">
            <a:solidFill>
              <a:schemeClr val="bg1"/>
            </a:solidFill>
            <a:round/>
            <a:headEnd/>
            <a:tailEnd/>
          </a:ln>
        </p:spPr>
        <p:txBody>
          <a:bodyPr/>
          <a:lstStyle/>
          <a:p>
            <a:endParaRPr lang="en-GB"/>
          </a:p>
        </p:txBody>
      </p:sp>
      <p:sp>
        <p:nvSpPr>
          <p:cNvPr id="37" name="Freeform 36"/>
          <p:cNvSpPr>
            <a:spLocks noChangeAspect="1" noEditPoints="1"/>
          </p:cNvSpPr>
          <p:nvPr/>
        </p:nvSpPr>
        <p:spPr bwMode="auto">
          <a:xfrm>
            <a:off x="2167962" y="2421880"/>
            <a:ext cx="1749028" cy="1181100"/>
          </a:xfrm>
          <a:custGeom>
            <a:avLst/>
            <a:gdLst>
              <a:gd name="T0" fmla="*/ 2147483647 w 229"/>
              <a:gd name="T1" fmla="*/ 2147483647 h 158"/>
              <a:gd name="T2" fmla="*/ 2147483647 w 229"/>
              <a:gd name="T3" fmla="*/ 2147483647 h 158"/>
              <a:gd name="T4" fmla="*/ 2147483647 w 229"/>
              <a:gd name="T5" fmla="*/ 2147483647 h 158"/>
              <a:gd name="T6" fmla="*/ 2147483647 w 229"/>
              <a:gd name="T7" fmla="*/ 2147483647 h 158"/>
              <a:gd name="T8" fmla="*/ 2147483647 w 229"/>
              <a:gd name="T9" fmla="*/ 2147483647 h 158"/>
              <a:gd name="T10" fmla="*/ 2147483647 w 229"/>
              <a:gd name="T11" fmla="*/ 2147483647 h 158"/>
              <a:gd name="T12" fmla="*/ 2147483647 w 229"/>
              <a:gd name="T13" fmla="*/ 2147483647 h 158"/>
              <a:gd name="T14" fmla="*/ 2147483647 w 229"/>
              <a:gd name="T15" fmla="*/ 2147483647 h 158"/>
              <a:gd name="T16" fmla="*/ 2147483647 w 229"/>
              <a:gd name="T17" fmla="*/ 2147483647 h 158"/>
              <a:gd name="T18" fmla="*/ 2147483647 w 229"/>
              <a:gd name="T19" fmla="*/ 2147483647 h 158"/>
              <a:gd name="T20" fmla="*/ 2147483647 w 229"/>
              <a:gd name="T21" fmla="*/ 2147483647 h 158"/>
              <a:gd name="T22" fmla="*/ 2147483647 w 229"/>
              <a:gd name="T23" fmla="*/ 2147483647 h 158"/>
              <a:gd name="T24" fmla="*/ 2147483647 w 229"/>
              <a:gd name="T25" fmla="*/ 2147483647 h 158"/>
              <a:gd name="T26" fmla="*/ 2147483647 w 229"/>
              <a:gd name="T27" fmla="*/ 2147483647 h 158"/>
              <a:gd name="T28" fmla="*/ 2147483647 w 229"/>
              <a:gd name="T29" fmla="*/ 2147483647 h 158"/>
              <a:gd name="T30" fmla="*/ 2147483647 w 229"/>
              <a:gd name="T31" fmla="*/ 2147483647 h 158"/>
              <a:gd name="T32" fmla="*/ 2147483647 w 229"/>
              <a:gd name="T33" fmla="*/ 2147483647 h 158"/>
              <a:gd name="T34" fmla="*/ 2147483647 w 229"/>
              <a:gd name="T35" fmla="*/ 2147483647 h 158"/>
              <a:gd name="T36" fmla="*/ 2147483647 w 229"/>
              <a:gd name="T37" fmla="*/ 2147483647 h 158"/>
              <a:gd name="T38" fmla="*/ 2147483647 w 229"/>
              <a:gd name="T39" fmla="*/ 2147483647 h 158"/>
              <a:gd name="T40" fmla="*/ 2147483647 w 229"/>
              <a:gd name="T41" fmla="*/ 2147483647 h 158"/>
              <a:gd name="T42" fmla="*/ 2147483647 w 229"/>
              <a:gd name="T43" fmla="*/ 2147483647 h 158"/>
              <a:gd name="T44" fmla="*/ 2147483647 w 229"/>
              <a:gd name="T45" fmla="*/ 2147483647 h 158"/>
              <a:gd name="T46" fmla="*/ 2147483647 w 229"/>
              <a:gd name="T47" fmla="*/ 2147483647 h 158"/>
              <a:gd name="T48" fmla="*/ 2147483647 w 229"/>
              <a:gd name="T49" fmla="*/ 2147483647 h 158"/>
              <a:gd name="T50" fmla="*/ 2147483647 w 229"/>
              <a:gd name="T51" fmla="*/ 2147483647 h 158"/>
              <a:gd name="T52" fmla="*/ 2147483647 w 229"/>
              <a:gd name="T53" fmla="*/ 2147483647 h 158"/>
              <a:gd name="T54" fmla="*/ 2147483647 w 229"/>
              <a:gd name="T55" fmla="*/ 2147483647 h 158"/>
              <a:gd name="T56" fmla="*/ 2147483647 w 229"/>
              <a:gd name="T57" fmla="*/ 2147483647 h 158"/>
              <a:gd name="T58" fmla="*/ 2147483647 w 229"/>
              <a:gd name="T59" fmla="*/ 2147483647 h 158"/>
              <a:gd name="T60" fmla="*/ 2147483647 w 229"/>
              <a:gd name="T61" fmla="*/ 2147483647 h 158"/>
              <a:gd name="T62" fmla="*/ 2147483647 w 229"/>
              <a:gd name="T63" fmla="*/ 2147483647 h 158"/>
              <a:gd name="T64" fmla="*/ 2147483647 w 229"/>
              <a:gd name="T65" fmla="*/ 2147483647 h 158"/>
              <a:gd name="T66" fmla="*/ 2147483647 w 229"/>
              <a:gd name="T67" fmla="*/ 2147483647 h 158"/>
              <a:gd name="T68" fmla="*/ 2147483647 w 229"/>
              <a:gd name="T69" fmla="*/ 2147483647 h 158"/>
              <a:gd name="T70" fmla="*/ 2147483647 w 229"/>
              <a:gd name="T71" fmla="*/ 2147483647 h 158"/>
              <a:gd name="T72" fmla="*/ 2147483647 w 229"/>
              <a:gd name="T73" fmla="*/ 2147483647 h 158"/>
              <a:gd name="T74" fmla="*/ 2147483647 w 229"/>
              <a:gd name="T75" fmla="*/ 2147483647 h 158"/>
              <a:gd name="T76" fmla="*/ 2147483647 w 229"/>
              <a:gd name="T77" fmla="*/ 2147483647 h 158"/>
              <a:gd name="T78" fmla="*/ 2147483647 w 229"/>
              <a:gd name="T79" fmla="*/ 2147483647 h 158"/>
              <a:gd name="T80" fmla="*/ 2147483647 w 229"/>
              <a:gd name="T81" fmla="*/ 2147483647 h 158"/>
              <a:gd name="T82" fmla="*/ 2147483647 w 229"/>
              <a:gd name="T83" fmla="*/ 2147483647 h 158"/>
              <a:gd name="T84" fmla="*/ 2147483647 w 229"/>
              <a:gd name="T85" fmla="*/ 2147483647 h 158"/>
              <a:gd name="T86" fmla="*/ 2147483647 w 229"/>
              <a:gd name="T87" fmla="*/ 2147483647 h 158"/>
              <a:gd name="T88" fmla="*/ 2147483647 w 229"/>
              <a:gd name="T89" fmla="*/ 2147483647 h 158"/>
              <a:gd name="T90" fmla="*/ 2147483647 w 229"/>
              <a:gd name="T91" fmla="*/ 2147483647 h 158"/>
              <a:gd name="T92" fmla="*/ 2147483647 w 229"/>
              <a:gd name="T93" fmla="*/ 2147483647 h 158"/>
              <a:gd name="T94" fmla="*/ 2147483647 w 229"/>
              <a:gd name="T95" fmla="*/ 2147483647 h 158"/>
              <a:gd name="T96" fmla="*/ 2147483647 w 229"/>
              <a:gd name="T97" fmla="*/ 2147483647 h 158"/>
              <a:gd name="T98" fmla="*/ 2147483647 w 229"/>
              <a:gd name="T99" fmla="*/ 2147483647 h 158"/>
              <a:gd name="T100" fmla="*/ 2147483647 w 229"/>
              <a:gd name="T101" fmla="*/ 2147483647 h 158"/>
              <a:gd name="T102" fmla="*/ 2147483647 w 229"/>
              <a:gd name="T103" fmla="*/ 2147483647 h 158"/>
              <a:gd name="T104" fmla="*/ 2147483647 w 229"/>
              <a:gd name="T105" fmla="*/ 2147483647 h 158"/>
              <a:gd name="T106" fmla="*/ 2147483647 w 229"/>
              <a:gd name="T107" fmla="*/ 2147483647 h 158"/>
              <a:gd name="T108" fmla="*/ 2147483647 w 229"/>
              <a:gd name="T109" fmla="*/ 2147483647 h 158"/>
              <a:gd name="T110" fmla="*/ 2147483647 w 229"/>
              <a:gd name="T111" fmla="*/ 2147483647 h 158"/>
              <a:gd name="T112" fmla="*/ 2147483647 w 229"/>
              <a:gd name="T113" fmla="*/ 2147483647 h 158"/>
              <a:gd name="T114" fmla="*/ 2147483647 w 229"/>
              <a:gd name="T115" fmla="*/ 2147483647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
              <a:gd name="T175" fmla="*/ 0 h 158"/>
              <a:gd name="T176" fmla="*/ 229 w 229"/>
              <a:gd name="T177" fmla="*/ 158 h 1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0070C0"/>
          </a:solidFill>
          <a:ln w="3175">
            <a:solidFill>
              <a:schemeClr val="bg1"/>
            </a:solidFill>
            <a:round/>
            <a:headEnd/>
            <a:tailEnd/>
          </a:ln>
        </p:spPr>
        <p:txBody>
          <a:bodyPr/>
          <a:lstStyle/>
          <a:p>
            <a:endParaRPr lang="en-GB"/>
          </a:p>
        </p:txBody>
      </p:sp>
      <p:sp>
        <p:nvSpPr>
          <p:cNvPr id="38" name="Freeform 37"/>
          <p:cNvSpPr>
            <a:spLocks noChangeAspect="1" noEditPoints="1"/>
          </p:cNvSpPr>
          <p:nvPr/>
        </p:nvSpPr>
        <p:spPr bwMode="auto">
          <a:xfrm>
            <a:off x="931432" y="5007918"/>
            <a:ext cx="1098947" cy="779462"/>
          </a:xfrm>
          <a:custGeom>
            <a:avLst/>
            <a:gdLst>
              <a:gd name="T0" fmla="*/ 2147483647 w 144"/>
              <a:gd name="T1" fmla="*/ 2147483647 h 104"/>
              <a:gd name="T2" fmla="*/ 2147483647 w 144"/>
              <a:gd name="T3" fmla="*/ 2147483647 h 104"/>
              <a:gd name="T4" fmla="*/ 2147483647 w 144"/>
              <a:gd name="T5" fmla="*/ 2147483647 h 104"/>
              <a:gd name="T6" fmla="*/ 2147483647 w 144"/>
              <a:gd name="T7" fmla="*/ 2147483647 h 104"/>
              <a:gd name="T8" fmla="*/ 2147483647 w 144"/>
              <a:gd name="T9" fmla="*/ 2147483647 h 104"/>
              <a:gd name="T10" fmla="*/ 2147483647 w 144"/>
              <a:gd name="T11" fmla="*/ 2147483647 h 104"/>
              <a:gd name="T12" fmla="*/ 2147483647 w 144"/>
              <a:gd name="T13" fmla="*/ 2147483647 h 104"/>
              <a:gd name="T14" fmla="*/ 2147483647 w 144"/>
              <a:gd name="T15" fmla="*/ 2147483647 h 104"/>
              <a:gd name="T16" fmla="*/ 2147483647 w 144"/>
              <a:gd name="T17" fmla="*/ 2147483647 h 104"/>
              <a:gd name="T18" fmla="*/ 2147483647 w 144"/>
              <a:gd name="T19" fmla="*/ 2147483647 h 104"/>
              <a:gd name="T20" fmla="*/ 2147483647 w 144"/>
              <a:gd name="T21" fmla="*/ 2147483647 h 104"/>
              <a:gd name="T22" fmla="*/ 2147483647 w 144"/>
              <a:gd name="T23" fmla="*/ 2147483647 h 104"/>
              <a:gd name="T24" fmla="*/ 2147483647 w 144"/>
              <a:gd name="T25" fmla="*/ 2147483647 h 104"/>
              <a:gd name="T26" fmla="*/ 2147483647 w 144"/>
              <a:gd name="T27" fmla="*/ 2147483647 h 104"/>
              <a:gd name="T28" fmla="*/ 2147483647 w 144"/>
              <a:gd name="T29" fmla="*/ 2147483647 h 104"/>
              <a:gd name="T30" fmla="*/ 2147483647 w 144"/>
              <a:gd name="T31" fmla="*/ 2147483647 h 104"/>
              <a:gd name="T32" fmla="*/ 2147483647 w 144"/>
              <a:gd name="T33" fmla="*/ 2147483647 h 104"/>
              <a:gd name="T34" fmla="*/ 2147483647 w 144"/>
              <a:gd name="T35" fmla="*/ 2147483647 h 104"/>
              <a:gd name="T36" fmla="*/ 2147483647 w 144"/>
              <a:gd name="T37" fmla="*/ 2147483647 h 104"/>
              <a:gd name="T38" fmla="*/ 2147483647 w 144"/>
              <a:gd name="T39" fmla="*/ 2147483647 h 104"/>
              <a:gd name="T40" fmla="*/ 2147483647 w 144"/>
              <a:gd name="T41" fmla="*/ 2147483647 h 104"/>
              <a:gd name="T42" fmla="*/ 2147483647 w 144"/>
              <a:gd name="T43" fmla="*/ 2147483647 h 104"/>
              <a:gd name="T44" fmla="*/ 2147483647 w 144"/>
              <a:gd name="T45" fmla="*/ 2147483647 h 104"/>
              <a:gd name="T46" fmla="*/ 2147483647 w 144"/>
              <a:gd name="T47" fmla="*/ 2147483647 h 104"/>
              <a:gd name="T48" fmla="*/ 2147483647 w 144"/>
              <a:gd name="T49" fmla="*/ 2147483647 h 104"/>
              <a:gd name="T50" fmla="*/ 2147483647 w 144"/>
              <a:gd name="T51" fmla="*/ 2147483647 h 104"/>
              <a:gd name="T52" fmla="*/ 2147483647 w 144"/>
              <a:gd name="T53" fmla="*/ 2147483647 h 104"/>
              <a:gd name="T54" fmla="*/ 2147483647 w 144"/>
              <a:gd name="T55" fmla="*/ 2147483647 h 104"/>
              <a:gd name="T56" fmla="*/ 2147483647 w 144"/>
              <a:gd name="T57" fmla="*/ 2147483647 h 104"/>
              <a:gd name="T58" fmla="*/ 2147483647 w 144"/>
              <a:gd name="T59" fmla="*/ 2147483647 h 104"/>
              <a:gd name="T60" fmla="*/ 2147483647 w 144"/>
              <a:gd name="T61" fmla="*/ 2147483647 h 104"/>
              <a:gd name="T62" fmla="*/ 2147483647 w 144"/>
              <a:gd name="T63" fmla="*/ 2147483647 h 104"/>
              <a:gd name="T64" fmla="*/ 2147483647 w 144"/>
              <a:gd name="T65" fmla="*/ 2147483647 h 104"/>
              <a:gd name="T66" fmla="*/ 2147483647 w 144"/>
              <a:gd name="T67" fmla="*/ 2147483647 h 104"/>
              <a:gd name="T68" fmla="*/ 2147483647 w 144"/>
              <a:gd name="T69" fmla="*/ 2147483647 h 104"/>
              <a:gd name="T70" fmla="*/ 2147483647 w 144"/>
              <a:gd name="T71" fmla="*/ 2147483647 h 104"/>
              <a:gd name="T72" fmla="*/ 2147483647 w 144"/>
              <a:gd name="T73" fmla="*/ 2147483647 h 104"/>
              <a:gd name="T74" fmla="*/ 2147483647 w 144"/>
              <a:gd name="T75" fmla="*/ 2147483647 h 104"/>
              <a:gd name="T76" fmla="*/ 2147483647 w 144"/>
              <a:gd name="T77" fmla="*/ 2147483647 h 104"/>
              <a:gd name="T78" fmla="*/ 2147483647 w 144"/>
              <a:gd name="T79" fmla="*/ 2147483647 h 104"/>
              <a:gd name="T80" fmla="*/ 2147483647 w 144"/>
              <a:gd name="T81" fmla="*/ 2147483647 h 104"/>
              <a:gd name="T82" fmla="*/ 2147483647 w 144"/>
              <a:gd name="T83" fmla="*/ 2147483647 h 104"/>
              <a:gd name="T84" fmla="*/ 2147483647 w 144"/>
              <a:gd name="T85" fmla="*/ 2147483647 h 104"/>
              <a:gd name="T86" fmla="*/ 2147483647 w 144"/>
              <a:gd name="T87" fmla="*/ 2147483647 h 104"/>
              <a:gd name="T88" fmla="*/ 2147483647 w 144"/>
              <a:gd name="T89" fmla="*/ 2147483647 h 104"/>
              <a:gd name="T90" fmla="*/ 2147483647 w 144"/>
              <a:gd name="T91" fmla="*/ 2147483647 h 104"/>
              <a:gd name="T92" fmla="*/ 2147483647 w 144"/>
              <a:gd name="T93" fmla="*/ 2147483647 h 104"/>
              <a:gd name="T94" fmla="*/ 2147483647 w 144"/>
              <a:gd name="T95" fmla="*/ 2147483647 h 104"/>
              <a:gd name="T96" fmla="*/ 2147483647 w 144"/>
              <a:gd name="T97" fmla="*/ 2147483647 h 104"/>
              <a:gd name="T98" fmla="*/ 2147483647 w 144"/>
              <a:gd name="T99" fmla="*/ 2147483647 h 104"/>
              <a:gd name="T100" fmla="*/ 2147483647 w 144"/>
              <a:gd name="T101" fmla="*/ 2147483647 h 104"/>
              <a:gd name="T102" fmla="*/ 2147483647 w 144"/>
              <a:gd name="T103" fmla="*/ 2147483647 h 104"/>
              <a:gd name="T104" fmla="*/ 2147483647 w 144"/>
              <a:gd name="T105" fmla="*/ 2147483647 h 104"/>
              <a:gd name="T106" fmla="*/ 2147483647 w 144"/>
              <a:gd name="T107" fmla="*/ 2147483647 h 104"/>
              <a:gd name="T108" fmla="*/ 2147483647 w 144"/>
              <a:gd name="T109" fmla="*/ 2147483647 h 104"/>
              <a:gd name="T110" fmla="*/ 2147483647 w 144"/>
              <a:gd name="T111" fmla="*/ 2147483647 h 104"/>
              <a:gd name="T112" fmla="*/ 2147483647 w 144"/>
              <a:gd name="T113" fmla="*/ 2147483647 h 104"/>
              <a:gd name="T114" fmla="*/ 2147483647 w 144"/>
              <a:gd name="T115" fmla="*/ 2147483647 h 104"/>
              <a:gd name="T116" fmla="*/ 2147483647 w 144"/>
              <a:gd name="T117" fmla="*/ 2147483647 h 104"/>
              <a:gd name="T118" fmla="*/ 2147483647 w 144"/>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04"/>
              <a:gd name="T182" fmla="*/ 144 w 144"/>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0070C0"/>
          </a:solidFill>
          <a:ln w="3175">
            <a:solidFill>
              <a:schemeClr val="bg1"/>
            </a:solidFill>
            <a:round/>
            <a:headEnd/>
            <a:tailEnd/>
          </a:ln>
        </p:spPr>
        <p:txBody>
          <a:bodyPr/>
          <a:lstStyle/>
          <a:p>
            <a:endParaRPr lang="en-GB"/>
          </a:p>
        </p:txBody>
      </p:sp>
      <p:sp>
        <p:nvSpPr>
          <p:cNvPr id="39" name="Freeform 38"/>
          <p:cNvSpPr>
            <a:spLocks noChangeAspect="1" noEditPoints="1"/>
          </p:cNvSpPr>
          <p:nvPr/>
        </p:nvSpPr>
        <p:spPr bwMode="auto">
          <a:xfrm>
            <a:off x="3373536" y="5212705"/>
            <a:ext cx="655241" cy="693738"/>
          </a:xfrm>
          <a:custGeom>
            <a:avLst/>
            <a:gdLst>
              <a:gd name="T0" fmla="*/ 2147483647 w 227"/>
              <a:gd name="T1" fmla="*/ 2147483647 h 245"/>
              <a:gd name="T2" fmla="*/ 2147483647 w 227"/>
              <a:gd name="T3" fmla="*/ 2147483647 h 245"/>
              <a:gd name="T4" fmla="*/ 2147483647 w 227"/>
              <a:gd name="T5" fmla="*/ 2147483647 h 245"/>
              <a:gd name="T6" fmla="*/ 2147483647 w 227"/>
              <a:gd name="T7" fmla="*/ 2147483647 h 245"/>
              <a:gd name="T8" fmla="*/ 2147483647 w 227"/>
              <a:gd name="T9" fmla="*/ 2147483647 h 245"/>
              <a:gd name="T10" fmla="*/ 2147483647 w 227"/>
              <a:gd name="T11" fmla="*/ 2147483647 h 245"/>
              <a:gd name="T12" fmla="*/ 2147483647 w 227"/>
              <a:gd name="T13" fmla="*/ 2147483647 h 245"/>
              <a:gd name="T14" fmla="*/ 2147483647 w 227"/>
              <a:gd name="T15" fmla="*/ 2147483647 h 245"/>
              <a:gd name="T16" fmla="*/ 2147483647 w 227"/>
              <a:gd name="T17" fmla="*/ 2147483647 h 245"/>
              <a:gd name="T18" fmla="*/ 2147483647 w 227"/>
              <a:gd name="T19" fmla="*/ 2147483647 h 245"/>
              <a:gd name="T20" fmla="*/ 2147483647 w 227"/>
              <a:gd name="T21" fmla="*/ 2147483647 h 245"/>
              <a:gd name="T22" fmla="*/ 2147483647 w 227"/>
              <a:gd name="T23" fmla="*/ 2147483647 h 245"/>
              <a:gd name="T24" fmla="*/ 2147483647 w 227"/>
              <a:gd name="T25" fmla="*/ 2147483647 h 245"/>
              <a:gd name="T26" fmla="*/ 2147483647 w 227"/>
              <a:gd name="T27" fmla="*/ 2147483647 h 245"/>
              <a:gd name="T28" fmla="*/ 2147483647 w 227"/>
              <a:gd name="T29" fmla="*/ 2147483647 h 245"/>
              <a:gd name="T30" fmla="*/ 2147483647 w 227"/>
              <a:gd name="T31" fmla="*/ 2147483647 h 245"/>
              <a:gd name="T32" fmla="*/ 2147483647 w 227"/>
              <a:gd name="T33" fmla="*/ 2147483647 h 245"/>
              <a:gd name="T34" fmla="*/ 2147483647 w 227"/>
              <a:gd name="T35" fmla="*/ 2147483647 h 245"/>
              <a:gd name="T36" fmla="*/ 2147483647 w 227"/>
              <a:gd name="T37" fmla="*/ 0 h 245"/>
              <a:gd name="T38" fmla="*/ 2147483647 w 227"/>
              <a:gd name="T39" fmla="*/ 2147483647 h 245"/>
              <a:gd name="T40" fmla="*/ 2147483647 w 227"/>
              <a:gd name="T41" fmla="*/ 2147483647 h 245"/>
              <a:gd name="T42" fmla="*/ 2147483647 w 227"/>
              <a:gd name="T43" fmla="*/ 2147483647 h 245"/>
              <a:gd name="T44" fmla="*/ 2147483647 w 227"/>
              <a:gd name="T45" fmla="*/ 2147483647 h 245"/>
              <a:gd name="T46" fmla="*/ 2147483647 w 227"/>
              <a:gd name="T47" fmla="*/ 2147483647 h 245"/>
              <a:gd name="T48" fmla="*/ 2147483647 w 227"/>
              <a:gd name="T49" fmla="*/ 2147483647 h 245"/>
              <a:gd name="T50" fmla="*/ 2147483647 w 227"/>
              <a:gd name="T51" fmla="*/ 2147483647 h 245"/>
              <a:gd name="T52" fmla="*/ 2147483647 w 227"/>
              <a:gd name="T53" fmla="*/ 2147483647 h 245"/>
              <a:gd name="T54" fmla="*/ 2147483647 w 227"/>
              <a:gd name="T55" fmla="*/ 2147483647 h 245"/>
              <a:gd name="T56" fmla="*/ 2147483647 w 227"/>
              <a:gd name="T57" fmla="*/ 2147483647 h 245"/>
              <a:gd name="T58" fmla="*/ 2147483647 w 227"/>
              <a:gd name="T59" fmla="*/ 2147483647 h 245"/>
              <a:gd name="T60" fmla="*/ 2147483647 w 227"/>
              <a:gd name="T61" fmla="*/ 2147483647 h 245"/>
              <a:gd name="T62" fmla="*/ 2147483647 w 227"/>
              <a:gd name="T63" fmla="*/ 2147483647 h 245"/>
              <a:gd name="T64" fmla="*/ 2147483647 w 227"/>
              <a:gd name="T65" fmla="*/ 2147483647 h 245"/>
              <a:gd name="T66" fmla="*/ 2147483647 w 227"/>
              <a:gd name="T67" fmla="*/ 2147483647 h 245"/>
              <a:gd name="T68" fmla="*/ 2147483647 w 227"/>
              <a:gd name="T69" fmla="*/ 2147483647 h 245"/>
              <a:gd name="T70" fmla="*/ 2147483647 w 227"/>
              <a:gd name="T71" fmla="*/ 2147483647 h 245"/>
              <a:gd name="T72" fmla="*/ 2147483647 w 227"/>
              <a:gd name="T73" fmla="*/ 2147483647 h 245"/>
              <a:gd name="T74" fmla="*/ 2147483647 w 227"/>
              <a:gd name="T75" fmla="*/ 2147483647 h 245"/>
              <a:gd name="T76" fmla="*/ 2147483647 w 227"/>
              <a:gd name="T77" fmla="*/ 2147483647 h 245"/>
              <a:gd name="T78" fmla="*/ 2147483647 w 227"/>
              <a:gd name="T79" fmla="*/ 2147483647 h 245"/>
              <a:gd name="T80" fmla="*/ 2147483647 w 227"/>
              <a:gd name="T81" fmla="*/ 2147483647 h 245"/>
              <a:gd name="T82" fmla="*/ 2147483647 w 227"/>
              <a:gd name="T83" fmla="*/ 2147483647 h 245"/>
              <a:gd name="T84" fmla="*/ 2147483647 w 227"/>
              <a:gd name="T85" fmla="*/ 2147483647 h 245"/>
              <a:gd name="T86" fmla="*/ 2147483647 w 227"/>
              <a:gd name="T87" fmla="*/ 2147483647 h 245"/>
              <a:gd name="T88" fmla="*/ 2147483647 w 227"/>
              <a:gd name="T89" fmla="*/ 2147483647 h 245"/>
              <a:gd name="T90" fmla="*/ 2147483647 w 227"/>
              <a:gd name="T91" fmla="*/ 2147483647 h 245"/>
              <a:gd name="T92" fmla="*/ 2147483647 w 227"/>
              <a:gd name="T93" fmla="*/ 2147483647 h 245"/>
              <a:gd name="T94" fmla="*/ 2147483647 w 227"/>
              <a:gd name="T95" fmla="*/ 2147483647 h 245"/>
              <a:gd name="T96" fmla="*/ 2147483647 w 227"/>
              <a:gd name="T97" fmla="*/ 2147483647 h 245"/>
              <a:gd name="T98" fmla="*/ 2147483647 w 227"/>
              <a:gd name="T99" fmla="*/ 2147483647 h 245"/>
              <a:gd name="T100" fmla="*/ 2147483647 w 227"/>
              <a:gd name="T101" fmla="*/ 2147483647 h 245"/>
              <a:gd name="T102" fmla="*/ 2147483647 w 227"/>
              <a:gd name="T103" fmla="*/ 2147483647 h 245"/>
              <a:gd name="T104" fmla="*/ 2147483647 w 227"/>
              <a:gd name="T105" fmla="*/ 2147483647 h 245"/>
              <a:gd name="T106" fmla="*/ 2147483647 w 227"/>
              <a:gd name="T107" fmla="*/ 2147483647 h 245"/>
              <a:gd name="T108" fmla="*/ 2147483647 w 227"/>
              <a:gd name="T109" fmla="*/ 2147483647 h 245"/>
              <a:gd name="T110" fmla="*/ 2147483647 w 227"/>
              <a:gd name="T111" fmla="*/ 2147483647 h 245"/>
              <a:gd name="T112" fmla="*/ 2147483647 w 227"/>
              <a:gd name="T113" fmla="*/ 2147483647 h 245"/>
              <a:gd name="T114" fmla="*/ 2147483647 w 227"/>
              <a:gd name="T115" fmla="*/ 2147483647 h 245"/>
              <a:gd name="T116" fmla="*/ 2147483647 w 227"/>
              <a:gd name="T117" fmla="*/ 2147483647 h 245"/>
              <a:gd name="T118" fmla="*/ 2147483647 w 227"/>
              <a:gd name="T119" fmla="*/ 2147483647 h 245"/>
              <a:gd name="T120" fmla="*/ 2147483647 w 227"/>
              <a:gd name="T121" fmla="*/ 2147483647 h 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245"/>
              <a:gd name="T185" fmla="*/ 227 w 227"/>
              <a:gd name="T186" fmla="*/ 245 h 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close/>
                <a:moveTo>
                  <a:pt x="108" y="63"/>
                </a:moveTo>
                <a:lnTo>
                  <a:pt x="111" y="63"/>
                </a:lnTo>
                <a:lnTo>
                  <a:pt x="108" y="61"/>
                </a:lnTo>
                <a:lnTo>
                  <a:pt x="100" y="55"/>
                </a:lnTo>
                <a:lnTo>
                  <a:pt x="103"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close/>
                <a:moveTo>
                  <a:pt x="166" y="127"/>
                </a:moveTo>
                <a:lnTo>
                  <a:pt x="169" y="124"/>
                </a:lnTo>
                <a:lnTo>
                  <a:pt x="169" y="116"/>
                </a:lnTo>
                <a:lnTo>
                  <a:pt x="169" y="113"/>
                </a:lnTo>
                <a:lnTo>
                  <a:pt x="164" y="113"/>
                </a:lnTo>
                <a:lnTo>
                  <a:pt x="164" y="119"/>
                </a:lnTo>
                <a:lnTo>
                  <a:pt x="166" y="121"/>
                </a:lnTo>
                <a:lnTo>
                  <a:pt x="166" y="124"/>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close/>
                <a:moveTo>
                  <a:pt x="3" y="76"/>
                </a:moveTo>
                <a:lnTo>
                  <a:pt x="0" y="76"/>
                </a:lnTo>
                <a:lnTo>
                  <a:pt x="3" y="87"/>
                </a:lnTo>
                <a:lnTo>
                  <a:pt x="5" y="90"/>
                </a:lnTo>
                <a:lnTo>
                  <a:pt x="8" y="90"/>
                </a:lnTo>
                <a:lnTo>
                  <a:pt x="11" y="87"/>
                </a:lnTo>
                <a:lnTo>
                  <a:pt x="5" y="79"/>
                </a:lnTo>
                <a:lnTo>
                  <a:pt x="3" y="76"/>
                </a:lnTo>
                <a:close/>
                <a:moveTo>
                  <a:pt x="19" y="127"/>
                </a:moveTo>
                <a:lnTo>
                  <a:pt x="21" y="132"/>
                </a:lnTo>
                <a:lnTo>
                  <a:pt x="24" y="132"/>
                </a:lnTo>
                <a:lnTo>
                  <a:pt x="26" y="134"/>
                </a:lnTo>
                <a:lnTo>
                  <a:pt x="26" y="129"/>
                </a:lnTo>
                <a:lnTo>
                  <a:pt x="26" y="127"/>
                </a:lnTo>
                <a:lnTo>
                  <a:pt x="24" y="121"/>
                </a:lnTo>
                <a:lnTo>
                  <a:pt x="19" y="127"/>
                </a:lnTo>
                <a:close/>
                <a:moveTo>
                  <a:pt x="153" y="171"/>
                </a:moveTo>
                <a:lnTo>
                  <a:pt x="156" y="164"/>
                </a:lnTo>
                <a:lnTo>
                  <a:pt x="153" y="164"/>
                </a:lnTo>
                <a:lnTo>
                  <a:pt x="148" y="169"/>
                </a:lnTo>
                <a:lnTo>
                  <a:pt x="148" y="171"/>
                </a:lnTo>
                <a:lnTo>
                  <a:pt x="151" y="171"/>
                </a:lnTo>
                <a:lnTo>
                  <a:pt x="153" y="171"/>
                </a:lnTo>
                <a:close/>
                <a:moveTo>
                  <a:pt x="148" y="71"/>
                </a:moveTo>
                <a:lnTo>
                  <a:pt x="148" y="68"/>
                </a:lnTo>
                <a:lnTo>
                  <a:pt x="145" y="68"/>
                </a:lnTo>
                <a:lnTo>
                  <a:pt x="140" y="71"/>
                </a:lnTo>
                <a:lnTo>
                  <a:pt x="140" y="74"/>
                </a:lnTo>
                <a:lnTo>
                  <a:pt x="143" y="76"/>
                </a:lnTo>
                <a:lnTo>
                  <a:pt x="143" y="74"/>
                </a:lnTo>
                <a:lnTo>
                  <a:pt x="148" y="76"/>
                </a:lnTo>
                <a:lnTo>
                  <a:pt x="148" y="71"/>
                </a:lnTo>
                <a:close/>
              </a:path>
            </a:pathLst>
          </a:custGeom>
          <a:solidFill>
            <a:srgbClr val="0070C0"/>
          </a:solidFill>
          <a:ln w="3175">
            <a:solidFill>
              <a:schemeClr val="bg1"/>
            </a:solidFill>
            <a:round/>
            <a:headEnd/>
            <a:tailEnd/>
          </a:ln>
        </p:spPr>
        <p:txBody>
          <a:bodyPr/>
          <a:lstStyle/>
          <a:p>
            <a:endParaRPr lang="en-GB"/>
          </a:p>
        </p:txBody>
      </p:sp>
      <p:sp>
        <p:nvSpPr>
          <p:cNvPr id="40" name="Freeform 39"/>
          <p:cNvSpPr>
            <a:spLocks noChangeAspect="1" noEditPoints="1"/>
          </p:cNvSpPr>
          <p:nvPr/>
        </p:nvSpPr>
        <p:spPr bwMode="auto">
          <a:xfrm>
            <a:off x="2625426" y="2607618"/>
            <a:ext cx="887413" cy="1287462"/>
          </a:xfrm>
          <a:custGeom>
            <a:avLst/>
            <a:gdLst>
              <a:gd name="T0" fmla="*/ 2147483647 w 307"/>
              <a:gd name="T1" fmla="*/ 2147483647 h 454"/>
              <a:gd name="T2" fmla="*/ 2147483647 w 307"/>
              <a:gd name="T3" fmla="*/ 2147483647 h 454"/>
              <a:gd name="T4" fmla="*/ 2147483647 w 307"/>
              <a:gd name="T5" fmla="*/ 2147483647 h 454"/>
              <a:gd name="T6" fmla="*/ 2147483647 w 307"/>
              <a:gd name="T7" fmla="*/ 2147483647 h 454"/>
              <a:gd name="T8" fmla="*/ 2147483647 w 307"/>
              <a:gd name="T9" fmla="*/ 2147483647 h 454"/>
              <a:gd name="T10" fmla="*/ 2147483647 w 307"/>
              <a:gd name="T11" fmla="*/ 2147483647 h 454"/>
              <a:gd name="T12" fmla="*/ 2147483647 w 307"/>
              <a:gd name="T13" fmla="*/ 2147483647 h 454"/>
              <a:gd name="T14" fmla="*/ 2147483647 w 307"/>
              <a:gd name="T15" fmla="*/ 2147483647 h 454"/>
              <a:gd name="T16" fmla="*/ 2147483647 w 307"/>
              <a:gd name="T17" fmla="*/ 2147483647 h 454"/>
              <a:gd name="T18" fmla="*/ 2147483647 w 307"/>
              <a:gd name="T19" fmla="*/ 2147483647 h 454"/>
              <a:gd name="T20" fmla="*/ 2147483647 w 307"/>
              <a:gd name="T21" fmla="*/ 2147483647 h 454"/>
              <a:gd name="T22" fmla="*/ 2147483647 w 307"/>
              <a:gd name="T23" fmla="*/ 0 h 454"/>
              <a:gd name="T24" fmla="*/ 2147483647 w 307"/>
              <a:gd name="T25" fmla="*/ 2147483647 h 454"/>
              <a:gd name="T26" fmla="*/ 2147483647 w 307"/>
              <a:gd name="T27" fmla="*/ 2147483647 h 454"/>
              <a:gd name="T28" fmla="*/ 2147483647 w 307"/>
              <a:gd name="T29" fmla="*/ 2147483647 h 454"/>
              <a:gd name="T30" fmla="*/ 2147483647 w 307"/>
              <a:gd name="T31" fmla="*/ 2147483647 h 454"/>
              <a:gd name="T32" fmla="*/ 2147483647 w 307"/>
              <a:gd name="T33" fmla="*/ 2147483647 h 454"/>
              <a:gd name="T34" fmla="*/ 2147483647 w 307"/>
              <a:gd name="T35" fmla="*/ 2147483647 h 454"/>
              <a:gd name="T36" fmla="*/ 2147483647 w 307"/>
              <a:gd name="T37" fmla="*/ 2147483647 h 454"/>
              <a:gd name="T38" fmla="*/ 2147483647 w 307"/>
              <a:gd name="T39" fmla="*/ 2147483647 h 454"/>
              <a:gd name="T40" fmla="*/ 2147483647 w 307"/>
              <a:gd name="T41" fmla="*/ 2147483647 h 454"/>
              <a:gd name="T42" fmla="*/ 2147483647 w 307"/>
              <a:gd name="T43" fmla="*/ 2147483647 h 454"/>
              <a:gd name="T44" fmla="*/ 2147483647 w 307"/>
              <a:gd name="T45" fmla="*/ 2147483647 h 454"/>
              <a:gd name="T46" fmla="*/ 2147483647 w 307"/>
              <a:gd name="T47" fmla="*/ 2147483647 h 454"/>
              <a:gd name="T48" fmla="*/ 0 w 307"/>
              <a:gd name="T49" fmla="*/ 2147483647 h 454"/>
              <a:gd name="T50" fmla="*/ 2147483647 w 307"/>
              <a:gd name="T51" fmla="*/ 2147483647 h 454"/>
              <a:gd name="T52" fmla="*/ 2147483647 w 307"/>
              <a:gd name="T53" fmla="*/ 2147483647 h 454"/>
              <a:gd name="T54" fmla="*/ 2147483647 w 307"/>
              <a:gd name="T55" fmla="*/ 2147483647 h 454"/>
              <a:gd name="T56" fmla="*/ 2147483647 w 307"/>
              <a:gd name="T57" fmla="*/ 2147483647 h 454"/>
              <a:gd name="T58" fmla="*/ 2147483647 w 307"/>
              <a:gd name="T59" fmla="*/ 2147483647 h 454"/>
              <a:gd name="T60" fmla="*/ 2147483647 w 307"/>
              <a:gd name="T61" fmla="*/ 2147483647 h 454"/>
              <a:gd name="T62" fmla="*/ 2147483647 w 307"/>
              <a:gd name="T63" fmla="*/ 2147483647 h 454"/>
              <a:gd name="T64" fmla="*/ 2147483647 w 307"/>
              <a:gd name="T65" fmla="*/ 2147483647 h 454"/>
              <a:gd name="T66" fmla="*/ 2147483647 w 307"/>
              <a:gd name="T67" fmla="*/ 2147483647 h 454"/>
              <a:gd name="T68" fmla="*/ 2147483647 w 307"/>
              <a:gd name="T69" fmla="*/ 2147483647 h 454"/>
              <a:gd name="T70" fmla="*/ 2147483647 w 307"/>
              <a:gd name="T71" fmla="*/ 2147483647 h 454"/>
              <a:gd name="T72" fmla="*/ 2147483647 w 307"/>
              <a:gd name="T73" fmla="*/ 2147483647 h 454"/>
              <a:gd name="T74" fmla="*/ 2147483647 w 307"/>
              <a:gd name="T75" fmla="*/ 2147483647 h 454"/>
              <a:gd name="T76" fmla="*/ 2147483647 w 307"/>
              <a:gd name="T77" fmla="*/ 2147483647 h 454"/>
              <a:gd name="T78" fmla="*/ 2147483647 w 307"/>
              <a:gd name="T79" fmla="*/ 2147483647 h 454"/>
              <a:gd name="T80" fmla="*/ 2147483647 w 307"/>
              <a:gd name="T81" fmla="*/ 2147483647 h 454"/>
              <a:gd name="T82" fmla="*/ 2147483647 w 307"/>
              <a:gd name="T83" fmla="*/ 2147483647 h 454"/>
              <a:gd name="T84" fmla="*/ 2147483647 w 307"/>
              <a:gd name="T85" fmla="*/ 2147483647 h 454"/>
              <a:gd name="T86" fmla="*/ 2147483647 w 307"/>
              <a:gd name="T87" fmla="*/ 2147483647 h 454"/>
              <a:gd name="T88" fmla="*/ 2147483647 w 307"/>
              <a:gd name="T89" fmla="*/ 2147483647 h 454"/>
              <a:gd name="T90" fmla="*/ 2147483647 w 307"/>
              <a:gd name="T91" fmla="*/ 2147483647 h 454"/>
              <a:gd name="T92" fmla="*/ 2147483647 w 307"/>
              <a:gd name="T93" fmla="*/ 2147483647 h 454"/>
              <a:gd name="T94" fmla="*/ 2147483647 w 307"/>
              <a:gd name="T95" fmla="*/ 2147483647 h 454"/>
              <a:gd name="T96" fmla="*/ 2147483647 w 307"/>
              <a:gd name="T97" fmla="*/ 2147483647 h 454"/>
              <a:gd name="T98" fmla="*/ 2147483647 w 307"/>
              <a:gd name="T99" fmla="*/ 2147483647 h 454"/>
              <a:gd name="T100" fmla="*/ 2147483647 w 307"/>
              <a:gd name="T101" fmla="*/ 2147483647 h 454"/>
              <a:gd name="T102" fmla="*/ 2147483647 w 307"/>
              <a:gd name="T103" fmla="*/ 2147483647 h 454"/>
              <a:gd name="T104" fmla="*/ 2147483647 w 307"/>
              <a:gd name="T105" fmla="*/ 2147483647 h 454"/>
              <a:gd name="T106" fmla="*/ 2147483647 w 307"/>
              <a:gd name="T107" fmla="*/ 2147483647 h 454"/>
              <a:gd name="T108" fmla="*/ 2147483647 w 307"/>
              <a:gd name="T109" fmla="*/ 2147483647 h 454"/>
              <a:gd name="T110" fmla="*/ 2147483647 w 307"/>
              <a:gd name="T111" fmla="*/ 2147483647 h 4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7"/>
              <a:gd name="T169" fmla="*/ 0 h 454"/>
              <a:gd name="T170" fmla="*/ 307 w 307"/>
              <a:gd name="T171" fmla="*/ 454 h 4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close/>
                <a:moveTo>
                  <a:pt x="185" y="388"/>
                </a:moveTo>
                <a:lnTo>
                  <a:pt x="185" y="385"/>
                </a:lnTo>
                <a:lnTo>
                  <a:pt x="182" y="388"/>
                </a:lnTo>
                <a:lnTo>
                  <a:pt x="185" y="388"/>
                </a:lnTo>
                <a:close/>
                <a:moveTo>
                  <a:pt x="95" y="449"/>
                </a:moveTo>
                <a:lnTo>
                  <a:pt x="95" y="454"/>
                </a:lnTo>
                <a:lnTo>
                  <a:pt x="98" y="454"/>
                </a:lnTo>
                <a:lnTo>
                  <a:pt x="103" y="454"/>
                </a:lnTo>
                <a:lnTo>
                  <a:pt x="103" y="449"/>
                </a:lnTo>
                <a:lnTo>
                  <a:pt x="95" y="446"/>
                </a:lnTo>
                <a:lnTo>
                  <a:pt x="95" y="449"/>
                </a:lnTo>
                <a:close/>
                <a:moveTo>
                  <a:pt x="185" y="306"/>
                </a:moveTo>
                <a:lnTo>
                  <a:pt x="185" y="309"/>
                </a:lnTo>
                <a:lnTo>
                  <a:pt x="190" y="309"/>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22" y="261"/>
                </a:lnTo>
                <a:lnTo>
                  <a:pt x="222" y="259"/>
                </a:lnTo>
                <a:lnTo>
                  <a:pt x="219" y="259"/>
                </a:lnTo>
                <a:lnTo>
                  <a:pt x="217" y="259"/>
                </a:lnTo>
                <a:close/>
              </a:path>
            </a:pathLst>
          </a:custGeom>
          <a:solidFill>
            <a:srgbClr val="0070C0"/>
          </a:solidFill>
          <a:ln w="3175">
            <a:solidFill>
              <a:schemeClr val="bg1"/>
            </a:solidFill>
            <a:round/>
            <a:headEnd/>
            <a:tailEnd/>
          </a:ln>
        </p:spPr>
        <p:txBody>
          <a:bodyPr/>
          <a:lstStyle/>
          <a:p>
            <a:endParaRPr lang="en-GB"/>
          </a:p>
        </p:txBody>
      </p:sp>
      <p:sp>
        <p:nvSpPr>
          <p:cNvPr id="41" name="Freeform 40"/>
          <p:cNvSpPr>
            <a:spLocks noChangeAspect="1"/>
          </p:cNvSpPr>
          <p:nvPr/>
        </p:nvSpPr>
        <p:spPr bwMode="auto">
          <a:xfrm>
            <a:off x="2197198" y="4372918"/>
            <a:ext cx="55033" cy="68262"/>
          </a:xfrm>
          <a:custGeom>
            <a:avLst/>
            <a:gdLst>
              <a:gd name="T0" fmla="*/ 0 w 19"/>
              <a:gd name="T1" fmla="*/ 0 h 24"/>
              <a:gd name="T2" fmla="*/ 0 w 19"/>
              <a:gd name="T3" fmla="*/ 2147483647 h 24"/>
              <a:gd name="T4" fmla="*/ 0 w 19"/>
              <a:gd name="T5" fmla="*/ 2147483647 h 24"/>
              <a:gd name="T6" fmla="*/ 0 w 19"/>
              <a:gd name="T7" fmla="*/ 2147483647 h 24"/>
              <a:gd name="T8" fmla="*/ 0 w 19"/>
              <a:gd name="T9" fmla="*/ 2147483647 h 24"/>
              <a:gd name="T10" fmla="*/ 0 w 19"/>
              <a:gd name="T11" fmla="*/ 2147483647 h 24"/>
              <a:gd name="T12" fmla="*/ 2147483647 w 19"/>
              <a:gd name="T13" fmla="*/ 2147483647 h 24"/>
              <a:gd name="T14" fmla="*/ 2147483647 w 19"/>
              <a:gd name="T15" fmla="*/ 2147483647 h 24"/>
              <a:gd name="T16" fmla="*/ 2147483647 w 19"/>
              <a:gd name="T17" fmla="*/ 2147483647 h 24"/>
              <a:gd name="T18" fmla="*/ 2147483647 w 19"/>
              <a:gd name="T19" fmla="*/ 2147483647 h 24"/>
              <a:gd name="T20" fmla="*/ 2147483647 w 19"/>
              <a:gd name="T21" fmla="*/ 2147483647 h 24"/>
              <a:gd name="T22" fmla="*/ 2147483647 w 19"/>
              <a:gd name="T23" fmla="*/ 0 h 24"/>
              <a:gd name="T24" fmla="*/ 2147483647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
              <a:gd name="T59" fmla="*/ 19 w 19"/>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close/>
              </a:path>
            </a:pathLst>
          </a:custGeom>
          <a:solidFill>
            <a:srgbClr val="0070C0"/>
          </a:solidFill>
          <a:ln w="3175">
            <a:solidFill>
              <a:schemeClr val="bg1"/>
            </a:solidFill>
            <a:round/>
            <a:headEnd/>
            <a:tailEnd/>
          </a:ln>
        </p:spPr>
        <p:txBody>
          <a:bodyPr/>
          <a:lstStyle/>
          <a:p>
            <a:endParaRPr lang="en-GB"/>
          </a:p>
        </p:txBody>
      </p:sp>
      <p:sp>
        <p:nvSpPr>
          <p:cNvPr id="42" name="Freeform 41"/>
          <p:cNvSpPr>
            <a:spLocks noChangeAspect="1" noEditPoints="1"/>
          </p:cNvSpPr>
          <p:nvPr/>
        </p:nvSpPr>
        <p:spPr bwMode="auto">
          <a:xfrm>
            <a:off x="1337302" y="4277669"/>
            <a:ext cx="1157420" cy="979487"/>
          </a:xfrm>
          <a:custGeom>
            <a:avLst/>
            <a:gdLst>
              <a:gd name="T0" fmla="*/ 2147483647 w 401"/>
              <a:gd name="T1" fmla="*/ 2147483647 h 346"/>
              <a:gd name="T2" fmla="*/ 2147483647 w 401"/>
              <a:gd name="T3" fmla="*/ 2147483647 h 346"/>
              <a:gd name="T4" fmla="*/ 2147483647 w 401"/>
              <a:gd name="T5" fmla="*/ 2147483647 h 346"/>
              <a:gd name="T6" fmla="*/ 2147483647 w 401"/>
              <a:gd name="T7" fmla="*/ 2147483647 h 346"/>
              <a:gd name="T8" fmla="*/ 2147483647 w 401"/>
              <a:gd name="T9" fmla="*/ 2147483647 h 346"/>
              <a:gd name="T10" fmla="*/ 2147483647 w 401"/>
              <a:gd name="T11" fmla="*/ 2147483647 h 346"/>
              <a:gd name="T12" fmla="*/ 2147483647 w 401"/>
              <a:gd name="T13" fmla="*/ 2147483647 h 346"/>
              <a:gd name="T14" fmla="*/ 2147483647 w 401"/>
              <a:gd name="T15" fmla="*/ 2147483647 h 346"/>
              <a:gd name="T16" fmla="*/ 2147483647 w 401"/>
              <a:gd name="T17" fmla="*/ 2147483647 h 346"/>
              <a:gd name="T18" fmla="*/ 2147483647 w 401"/>
              <a:gd name="T19" fmla="*/ 2147483647 h 346"/>
              <a:gd name="T20" fmla="*/ 2147483647 w 401"/>
              <a:gd name="T21" fmla="*/ 2147483647 h 346"/>
              <a:gd name="T22" fmla="*/ 2147483647 w 401"/>
              <a:gd name="T23" fmla="*/ 0 h 346"/>
              <a:gd name="T24" fmla="*/ 2147483647 w 401"/>
              <a:gd name="T25" fmla="*/ 2147483647 h 346"/>
              <a:gd name="T26" fmla="*/ 2147483647 w 401"/>
              <a:gd name="T27" fmla="*/ 2147483647 h 346"/>
              <a:gd name="T28" fmla="*/ 2147483647 w 401"/>
              <a:gd name="T29" fmla="*/ 2147483647 h 346"/>
              <a:gd name="T30" fmla="*/ 2147483647 w 401"/>
              <a:gd name="T31" fmla="*/ 2147483647 h 346"/>
              <a:gd name="T32" fmla="*/ 2147483647 w 401"/>
              <a:gd name="T33" fmla="*/ 2147483647 h 346"/>
              <a:gd name="T34" fmla="*/ 2147483647 w 401"/>
              <a:gd name="T35" fmla="*/ 2147483647 h 346"/>
              <a:gd name="T36" fmla="*/ 2147483647 w 401"/>
              <a:gd name="T37" fmla="*/ 2147483647 h 346"/>
              <a:gd name="T38" fmla="*/ 2147483647 w 401"/>
              <a:gd name="T39" fmla="*/ 2147483647 h 346"/>
              <a:gd name="T40" fmla="*/ 2147483647 w 401"/>
              <a:gd name="T41" fmla="*/ 2147483647 h 346"/>
              <a:gd name="T42" fmla="*/ 2147483647 w 401"/>
              <a:gd name="T43" fmla="*/ 2147483647 h 346"/>
              <a:gd name="T44" fmla="*/ 2147483647 w 401"/>
              <a:gd name="T45" fmla="*/ 2147483647 h 346"/>
              <a:gd name="T46" fmla="*/ 2147483647 w 401"/>
              <a:gd name="T47" fmla="*/ 2147483647 h 346"/>
              <a:gd name="T48" fmla="*/ 2147483647 w 401"/>
              <a:gd name="T49" fmla="*/ 2147483647 h 346"/>
              <a:gd name="T50" fmla="*/ 2147483647 w 401"/>
              <a:gd name="T51" fmla="*/ 2147483647 h 346"/>
              <a:gd name="T52" fmla="*/ 2147483647 w 401"/>
              <a:gd name="T53" fmla="*/ 2147483647 h 346"/>
              <a:gd name="T54" fmla="*/ 2147483647 w 401"/>
              <a:gd name="T55" fmla="*/ 2147483647 h 346"/>
              <a:gd name="T56" fmla="*/ 2147483647 w 401"/>
              <a:gd name="T57" fmla="*/ 2147483647 h 346"/>
              <a:gd name="T58" fmla="*/ 2147483647 w 401"/>
              <a:gd name="T59" fmla="*/ 2147483647 h 346"/>
              <a:gd name="T60" fmla="*/ 2147483647 w 401"/>
              <a:gd name="T61" fmla="*/ 2147483647 h 346"/>
              <a:gd name="T62" fmla="*/ 2147483647 w 401"/>
              <a:gd name="T63" fmla="*/ 2147483647 h 346"/>
              <a:gd name="T64" fmla="*/ 2147483647 w 401"/>
              <a:gd name="T65" fmla="*/ 2147483647 h 346"/>
              <a:gd name="T66" fmla="*/ 2147483647 w 401"/>
              <a:gd name="T67" fmla="*/ 2147483647 h 346"/>
              <a:gd name="T68" fmla="*/ 2147483647 w 401"/>
              <a:gd name="T69" fmla="*/ 2147483647 h 346"/>
              <a:gd name="T70" fmla="*/ 2147483647 w 401"/>
              <a:gd name="T71" fmla="*/ 2147483647 h 346"/>
              <a:gd name="T72" fmla="*/ 2147483647 w 401"/>
              <a:gd name="T73" fmla="*/ 2147483647 h 346"/>
              <a:gd name="T74" fmla="*/ 2147483647 w 401"/>
              <a:gd name="T75" fmla="*/ 2147483647 h 346"/>
              <a:gd name="T76" fmla="*/ 2147483647 w 401"/>
              <a:gd name="T77" fmla="*/ 2147483647 h 346"/>
              <a:gd name="T78" fmla="*/ 2147483647 w 401"/>
              <a:gd name="T79" fmla="*/ 2147483647 h 346"/>
              <a:gd name="T80" fmla="*/ 2147483647 w 401"/>
              <a:gd name="T81" fmla="*/ 2147483647 h 346"/>
              <a:gd name="T82" fmla="*/ 2147483647 w 401"/>
              <a:gd name="T83" fmla="*/ 2147483647 h 346"/>
              <a:gd name="T84" fmla="*/ 2147483647 w 401"/>
              <a:gd name="T85" fmla="*/ 2147483647 h 346"/>
              <a:gd name="T86" fmla="*/ 2147483647 w 401"/>
              <a:gd name="T87" fmla="*/ 2147483647 h 346"/>
              <a:gd name="T88" fmla="*/ 2147483647 w 401"/>
              <a:gd name="T89" fmla="*/ 2147483647 h 346"/>
              <a:gd name="T90" fmla="*/ 2147483647 w 401"/>
              <a:gd name="T91" fmla="*/ 2147483647 h 346"/>
              <a:gd name="T92" fmla="*/ 2147483647 w 401"/>
              <a:gd name="T93" fmla="*/ 2147483647 h 346"/>
              <a:gd name="T94" fmla="*/ 2147483647 w 401"/>
              <a:gd name="T95" fmla="*/ 2147483647 h 346"/>
              <a:gd name="T96" fmla="*/ 2147483647 w 401"/>
              <a:gd name="T97" fmla="*/ 2147483647 h 346"/>
              <a:gd name="T98" fmla="*/ 2147483647 w 401"/>
              <a:gd name="T99" fmla="*/ 2147483647 h 346"/>
              <a:gd name="T100" fmla="*/ 2147483647 w 401"/>
              <a:gd name="T101" fmla="*/ 2147483647 h 346"/>
              <a:gd name="T102" fmla="*/ 2147483647 w 401"/>
              <a:gd name="T103" fmla="*/ 2147483647 h 346"/>
              <a:gd name="T104" fmla="*/ 2147483647 w 401"/>
              <a:gd name="T105" fmla="*/ 2147483647 h 346"/>
              <a:gd name="T106" fmla="*/ 2147483647 w 401"/>
              <a:gd name="T107" fmla="*/ 2147483647 h 346"/>
              <a:gd name="T108" fmla="*/ 2147483647 w 401"/>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1"/>
              <a:gd name="T166" fmla="*/ 0 h 346"/>
              <a:gd name="T167" fmla="*/ 401 w 401"/>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close/>
              </a:path>
            </a:pathLst>
          </a:custGeom>
          <a:solidFill>
            <a:srgbClr val="0070C0"/>
          </a:solidFill>
          <a:ln w="3175">
            <a:solidFill>
              <a:schemeClr val="bg1"/>
            </a:solidFill>
            <a:round/>
            <a:headEnd/>
            <a:tailEnd/>
          </a:ln>
        </p:spPr>
        <p:txBody>
          <a:bodyPr/>
          <a:lstStyle/>
          <a:p>
            <a:endParaRPr lang="en-GB"/>
          </a:p>
        </p:txBody>
      </p:sp>
      <p:sp>
        <p:nvSpPr>
          <p:cNvPr id="43" name="Freeform 42"/>
          <p:cNvSpPr>
            <a:spLocks noChangeAspect="1" noEditPoints="1"/>
          </p:cNvSpPr>
          <p:nvPr/>
        </p:nvSpPr>
        <p:spPr bwMode="auto">
          <a:xfrm>
            <a:off x="2205797" y="3903018"/>
            <a:ext cx="734351" cy="747712"/>
          </a:xfrm>
          <a:custGeom>
            <a:avLst/>
            <a:gdLst>
              <a:gd name="T0" fmla="*/ 2147483647 w 96"/>
              <a:gd name="T1" fmla="*/ 2147483647 h 100"/>
              <a:gd name="T2" fmla="*/ 2147483647 w 96"/>
              <a:gd name="T3" fmla="*/ 2147483647 h 100"/>
              <a:gd name="T4" fmla="*/ 2147483647 w 96"/>
              <a:gd name="T5" fmla="*/ 2147483647 h 100"/>
              <a:gd name="T6" fmla="*/ 2147483647 w 96"/>
              <a:gd name="T7" fmla="*/ 2147483647 h 100"/>
              <a:gd name="T8" fmla="*/ 2147483647 w 96"/>
              <a:gd name="T9" fmla="*/ 2147483647 h 100"/>
              <a:gd name="T10" fmla="*/ 2147483647 w 96"/>
              <a:gd name="T11" fmla="*/ 2147483647 h 100"/>
              <a:gd name="T12" fmla="*/ 2147483647 w 96"/>
              <a:gd name="T13" fmla="*/ 2147483647 h 100"/>
              <a:gd name="T14" fmla="*/ 2147483647 w 96"/>
              <a:gd name="T15" fmla="*/ 2147483647 h 100"/>
              <a:gd name="T16" fmla="*/ 2147483647 w 96"/>
              <a:gd name="T17" fmla="*/ 2147483647 h 100"/>
              <a:gd name="T18" fmla="*/ 2147483647 w 96"/>
              <a:gd name="T19" fmla="*/ 2147483647 h 100"/>
              <a:gd name="T20" fmla="*/ 2147483647 w 96"/>
              <a:gd name="T21" fmla="*/ 2147483647 h 100"/>
              <a:gd name="T22" fmla="*/ 2147483647 w 96"/>
              <a:gd name="T23" fmla="*/ 2147483647 h 100"/>
              <a:gd name="T24" fmla="*/ 2147483647 w 96"/>
              <a:gd name="T25" fmla="*/ 2147483647 h 100"/>
              <a:gd name="T26" fmla="*/ 2147483647 w 96"/>
              <a:gd name="T27" fmla="*/ 2147483647 h 100"/>
              <a:gd name="T28" fmla="*/ 2147483647 w 96"/>
              <a:gd name="T29" fmla="*/ 2147483647 h 100"/>
              <a:gd name="T30" fmla="*/ 2147483647 w 96"/>
              <a:gd name="T31" fmla="*/ 2147483647 h 100"/>
              <a:gd name="T32" fmla="*/ 2147483647 w 96"/>
              <a:gd name="T33" fmla="*/ 2147483647 h 100"/>
              <a:gd name="T34" fmla="*/ 2147483647 w 96"/>
              <a:gd name="T35" fmla="*/ 2147483647 h 100"/>
              <a:gd name="T36" fmla="*/ 2147483647 w 96"/>
              <a:gd name="T37" fmla="*/ 2147483647 h 100"/>
              <a:gd name="T38" fmla="*/ 2147483647 w 96"/>
              <a:gd name="T39" fmla="*/ 2147483647 h 100"/>
              <a:gd name="T40" fmla="*/ 2147483647 w 96"/>
              <a:gd name="T41" fmla="*/ 2147483647 h 100"/>
              <a:gd name="T42" fmla="*/ 2147483647 w 96"/>
              <a:gd name="T43" fmla="*/ 2147483647 h 100"/>
              <a:gd name="T44" fmla="*/ 2147483647 w 96"/>
              <a:gd name="T45" fmla="*/ 2147483647 h 100"/>
              <a:gd name="T46" fmla="*/ 2147483647 w 96"/>
              <a:gd name="T47" fmla="*/ 2147483647 h 100"/>
              <a:gd name="T48" fmla="*/ 2147483647 w 96"/>
              <a:gd name="T49" fmla="*/ 2147483647 h 100"/>
              <a:gd name="T50" fmla="*/ 0 w 96"/>
              <a:gd name="T51" fmla="*/ 2147483647 h 100"/>
              <a:gd name="T52" fmla="*/ 2147483647 w 96"/>
              <a:gd name="T53" fmla="*/ 2147483647 h 100"/>
              <a:gd name="T54" fmla="*/ 2147483647 w 96"/>
              <a:gd name="T55" fmla="*/ 2147483647 h 100"/>
              <a:gd name="T56" fmla="*/ 2147483647 w 96"/>
              <a:gd name="T57" fmla="*/ 2147483647 h 100"/>
              <a:gd name="T58" fmla="*/ 2147483647 w 96"/>
              <a:gd name="T59" fmla="*/ 2147483647 h 100"/>
              <a:gd name="T60" fmla="*/ 2147483647 w 96"/>
              <a:gd name="T61" fmla="*/ 2147483647 h 100"/>
              <a:gd name="T62" fmla="*/ 2147483647 w 96"/>
              <a:gd name="T63" fmla="*/ 2147483647 h 100"/>
              <a:gd name="T64" fmla="*/ 2147483647 w 96"/>
              <a:gd name="T65" fmla="*/ 2147483647 h 100"/>
              <a:gd name="T66" fmla="*/ 2147483647 w 96"/>
              <a:gd name="T67" fmla="*/ 2147483647 h 100"/>
              <a:gd name="T68" fmla="*/ 2147483647 w 96"/>
              <a:gd name="T69" fmla="*/ 2147483647 h 100"/>
              <a:gd name="T70" fmla="*/ 2147483647 w 96"/>
              <a:gd name="T71" fmla="*/ 2147483647 h 100"/>
              <a:gd name="T72" fmla="*/ 2147483647 w 96"/>
              <a:gd name="T73" fmla="*/ 2147483647 h 100"/>
              <a:gd name="T74" fmla="*/ 2147483647 w 96"/>
              <a:gd name="T75" fmla="*/ 2147483647 h 100"/>
              <a:gd name="T76" fmla="*/ 2147483647 w 96"/>
              <a:gd name="T77" fmla="*/ 2147483647 h 100"/>
              <a:gd name="T78" fmla="*/ 2147483647 w 96"/>
              <a:gd name="T79" fmla="*/ 2147483647 h 100"/>
              <a:gd name="T80" fmla="*/ 2147483647 w 96"/>
              <a:gd name="T81" fmla="*/ 2147483647 h 100"/>
              <a:gd name="T82" fmla="*/ 2147483647 w 96"/>
              <a:gd name="T83" fmla="*/ 2147483647 h 100"/>
              <a:gd name="T84" fmla="*/ 2147483647 w 96"/>
              <a:gd name="T85" fmla="*/ 2147483647 h 100"/>
              <a:gd name="T86" fmla="*/ 2147483647 w 96"/>
              <a:gd name="T87" fmla="*/ 2147483647 h 100"/>
              <a:gd name="T88" fmla="*/ 2147483647 w 96"/>
              <a:gd name="T89" fmla="*/ 2147483647 h 100"/>
              <a:gd name="T90" fmla="*/ 2147483647 w 96"/>
              <a:gd name="T91" fmla="*/ 2147483647 h 100"/>
              <a:gd name="T92" fmla="*/ 2147483647 w 96"/>
              <a:gd name="T93" fmla="*/ 2147483647 h 100"/>
              <a:gd name="T94" fmla="*/ 2147483647 w 96"/>
              <a:gd name="T95" fmla="*/ 2147483647 h 100"/>
              <a:gd name="T96" fmla="*/ 2147483647 w 96"/>
              <a:gd name="T97" fmla="*/ 2147483647 h 100"/>
              <a:gd name="T98" fmla="*/ 2147483647 w 96"/>
              <a:gd name="T99" fmla="*/ 2147483647 h 100"/>
              <a:gd name="T100" fmla="*/ 2147483647 w 96"/>
              <a:gd name="T101" fmla="*/ 2147483647 h 100"/>
              <a:gd name="T102" fmla="*/ 2147483647 w 96"/>
              <a:gd name="T103" fmla="*/ 2147483647 h 100"/>
              <a:gd name="T104" fmla="*/ 2147483647 w 96"/>
              <a:gd name="T105" fmla="*/ 2147483647 h 100"/>
              <a:gd name="T106" fmla="*/ 2147483647 w 96"/>
              <a:gd name="T107" fmla="*/ 2147483647 h 100"/>
              <a:gd name="T108" fmla="*/ 2147483647 w 96"/>
              <a:gd name="T109" fmla="*/ 2147483647 h 100"/>
              <a:gd name="T110" fmla="*/ 2147483647 w 96"/>
              <a:gd name="T111" fmla="*/ 2147483647 h 100"/>
              <a:gd name="T112" fmla="*/ 2147483647 w 96"/>
              <a:gd name="T113" fmla="*/ 2147483647 h 100"/>
              <a:gd name="T114" fmla="*/ 2147483647 w 96"/>
              <a:gd name="T115" fmla="*/ 2147483647 h 100"/>
              <a:gd name="T116" fmla="*/ 2147483647 w 96"/>
              <a:gd name="T117" fmla="*/ 2147483647 h 100"/>
              <a:gd name="T118" fmla="*/ 2147483647 w 96"/>
              <a:gd name="T119" fmla="*/ 2147483647 h 100"/>
              <a:gd name="T120" fmla="*/ 2147483647 w 96"/>
              <a:gd name="T121" fmla="*/ 2147483647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00"/>
              <a:gd name="T185" fmla="*/ 96 w 96"/>
              <a:gd name="T186" fmla="*/ 100 h 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0070C0"/>
          </a:solidFill>
          <a:ln w="3175">
            <a:solidFill>
              <a:schemeClr val="bg1"/>
            </a:solidFill>
            <a:round/>
            <a:headEnd/>
            <a:tailEnd/>
          </a:ln>
        </p:spPr>
        <p:txBody>
          <a:bodyPr/>
          <a:lstStyle/>
          <a:p>
            <a:endParaRPr lang="en-GB"/>
          </a:p>
        </p:txBody>
      </p:sp>
      <p:sp>
        <p:nvSpPr>
          <p:cNvPr id="44" name="Freeform 43"/>
          <p:cNvSpPr>
            <a:spLocks noChangeAspect="1"/>
          </p:cNvSpPr>
          <p:nvPr/>
        </p:nvSpPr>
        <p:spPr bwMode="auto">
          <a:xfrm>
            <a:off x="1940950" y="4231630"/>
            <a:ext cx="302683" cy="192088"/>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2147483647 h 26"/>
              <a:gd name="T72" fmla="*/ 2147483647 w 40"/>
              <a:gd name="T73" fmla="*/ 2147483647 h 26"/>
              <a:gd name="T74" fmla="*/ 2147483647 w 40"/>
              <a:gd name="T75" fmla="*/ 2147483647 h 26"/>
              <a:gd name="T76" fmla="*/ 2147483647 w 40"/>
              <a:gd name="T77" fmla="*/ 2147483647 h 26"/>
              <a:gd name="T78" fmla="*/ 2147483647 w 40"/>
              <a:gd name="T79" fmla="*/ 2147483647 h 26"/>
              <a:gd name="T80" fmla="*/ 2147483647 w 40"/>
              <a:gd name="T81" fmla="*/ 2147483647 h 26"/>
              <a:gd name="T82" fmla="*/ 2147483647 w 40"/>
              <a:gd name="T83" fmla="*/ 2147483647 h 26"/>
              <a:gd name="T84" fmla="*/ 2147483647 w 40"/>
              <a:gd name="T85" fmla="*/ 2147483647 h 26"/>
              <a:gd name="T86" fmla="*/ 2147483647 w 40"/>
              <a:gd name="T87" fmla="*/ 2147483647 h 26"/>
              <a:gd name="T88" fmla="*/ 2147483647 w 40"/>
              <a:gd name="T89" fmla="*/ 0 h 26"/>
              <a:gd name="T90" fmla="*/ 2147483647 w 40"/>
              <a:gd name="T91" fmla="*/ 2147483647 h 26"/>
              <a:gd name="T92" fmla="*/ 2147483647 w 40"/>
              <a:gd name="T93" fmla="*/ 0 h 26"/>
              <a:gd name="T94" fmla="*/ 2147483647 w 40"/>
              <a:gd name="T95" fmla="*/ 2147483647 h 26"/>
              <a:gd name="T96" fmla="*/ 2147483647 w 40"/>
              <a:gd name="T97" fmla="*/ 0 h 26"/>
              <a:gd name="T98" fmla="*/ 2147483647 w 40"/>
              <a:gd name="T99" fmla="*/ 2147483647 h 26"/>
              <a:gd name="T100" fmla="*/ 2147483647 w 40"/>
              <a:gd name="T101" fmla="*/ 2147483647 h 26"/>
              <a:gd name="T102" fmla="*/ 2147483647 w 40"/>
              <a:gd name="T103" fmla="*/ 2147483647 h 26"/>
              <a:gd name="T104" fmla="*/ 2147483647 w 40"/>
              <a:gd name="T105" fmla="*/ 2147483647 h 26"/>
              <a:gd name="T106" fmla="*/ 2147483647 w 40"/>
              <a:gd name="T107" fmla="*/ 2147483647 h 26"/>
              <a:gd name="T108" fmla="*/ 2147483647 w 40"/>
              <a:gd name="T109" fmla="*/ 2147483647 h 26"/>
              <a:gd name="T110" fmla="*/ 2147483647 w 40"/>
              <a:gd name="T111" fmla="*/ 2147483647 h 26"/>
              <a:gd name="T112" fmla="*/ 2147483647 w 40"/>
              <a:gd name="T113" fmla="*/ 2147483647 h 26"/>
              <a:gd name="T114" fmla="*/ 2147483647 w 40"/>
              <a:gd name="T115" fmla="*/ 2147483647 h 26"/>
              <a:gd name="T116" fmla="*/ 0 w 40"/>
              <a:gd name="T117" fmla="*/ 2147483647 h 26"/>
              <a:gd name="T118" fmla="*/ 2147483647 w 40"/>
              <a:gd name="T119" fmla="*/ 2147483647 h 26"/>
              <a:gd name="T120" fmla="*/ 2147483647 w 40"/>
              <a:gd name="T121" fmla="*/ 2147483647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26"/>
              <a:gd name="T185" fmla="*/ 40 w 40"/>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70C0"/>
          </a:solidFill>
          <a:ln w="3175">
            <a:solidFill>
              <a:schemeClr val="bg1"/>
            </a:solidFill>
            <a:round/>
            <a:headEnd/>
            <a:tailEnd/>
          </a:ln>
        </p:spPr>
        <p:txBody>
          <a:bodyPr/>
          <a:lstStyle/>
          <a:p>
            <a:endParaRPr lang="en-GB"/>
          </a:p>
        </p:txBody>
      </p:sp>
      <p:sp>
        <p:nvSpPr>
          <p:cNvPr id="45" name="Freeform 44"/>
          <p:cNvSpPr>
            <a:spLocks noChangeAspect="1"/>
          </p:cNvSpPr>
          <p:nvPr/>
        </p:nvSpPr>
        <p:spPr bwMode="auto">
          <a:xfrm>
            <a:off x="2014901" y="4044305"/>
            <a:ext cx="306123" cy="260350"/>
          </a:xfrm>
          <a:custGeom>
            <a:avLst/>
            <a:gdLst>
              <a:gd name="T0" fmla="*/ 2147483647 w 40"/>
              <a:gd name="T1" fmla="*/ 0 h 35"/>
              <a:gd name="T2" fmla="*/ 2147483647 w 40"/>
              <a:gd name="T3" fmla="*/ 2147483647 h 35"/>
              <a:gd name="T4" fmla="*/ 2147483647 w 40"/>
              <a:gd name="T5" fmla="*/ 2147483647 h 35"/>
              <a:gd name="T6" fmla="*/ 2147483647 w 40"/>
              <a:gd name="T7" fmla="*/ 2147483647 h 35"/>
              <a:gd name="T8" fmla="*/ 2147483647 w 40"/>
              <a:gd name="T9" fmla="*/ 2147483647 h 35"/>
              <a:gd name="T10" fmla="*/ 2147483647 w 40"/>
              <a:gd name="T11" fmla="*/ 2147483647 h 35"/>
              <a:gd name="T12" fmla="*/ 2147483647 w 40"/>
              <a:gd name="T13" fmla="*/ 2147483647 h 35"/>
              <a:gd name="T14" fmla="*/ 2147483647 w 40"/>
              <a:gd name="T15" fmla="*/ 2147483647 h 35"/>
              <a:gd name="T16" fmla="*/ 2147483647 w 40"/>
              <a:gd name="T17" fmla="*/ 2147483647 h 35"/>
              <a:gd name="T18" fmla="*/ 2147483647 w 40"/>
              <a:gd name="T19" fmla="*/ 2147483647 h 35"/>
              <a:gd name="T20" fmla="*/ 2147483647 w 40"/>
              <a:gd name="T21" fmla="*/ 2147483647 h 35"/>
              <a:gd name="T22" fmla="*/ 2147483647 w 40"/>
              <a:gd name="T23" fmla="*/ 2147483647 h 35"/>
              <a:gd name="T24" fmla="*/ 2147483647 w 40"/>
              <a:gd name="T25" fmla="*/ 2147483647 h 35"/>
              <a:gd name="T26" fmla="*/ 2147483647 w 40"/>
              <a:gd name="T27" fmla="*/ 2147483647 h 35"/>
              <a:gd name="T28" fmla="*/ 2147483647 w 40"/>
              <a:gd name="T29" fmla="*/ 2147483647 h 35"/>
              <a:gd name="T30" fmla="*/ 2147483647 w 40"/>
              <a:gd name="T31" fmla="*/ 2147483647 h 35"/>
              <a:gd name="T32" fmla="*/ 2147483647 w 40"/>
              <a:gd name="T33" fmla="*/ 2147483647 h 35"/>
              <a:gd name="T34" fmla="*/ 2147483647 w 40"/>
              <a:gd name="T35" fmla="*/ 2147483647 h 35"/>
              <a:gd name="T36" fmla="*/ 2147483647 w 40"/>
              <a:gd name="T37" fmla="*/ 2147483647 h 35"/>
              <a:gd name="T38" fmla="*/ 2147483647 w 40"/>
              <a:gd name="T39" fmla="*/ 2147483647 h 35"/>
              <a:gd name="T40" fmla="*/ 2147483647 w 40"/>
              <a:gd name="T41" fmla="*/ 2147483647 h 35"/>
              <a:gd name="T42" fmla="*/ 2147483647 w 40"/>
              <a:gd name="T43" fmla="*/ 2147483647 h 35"/>
              <a:gd name="T44" fmla="*/ 2147483647 w 40"/>
              <a:gd name="T45" fmla="*/ 2147483647 h 35"/>
              <a:gd name="T46" fmla="*/ 2147483647 w 40"/>
              <a:gd name="T47" fmla="*/ 2147483647 h 35"/>
              <a:gd name="T48" fmla="*/ 2147483647 w 40"/>
              <a:gd name="T49" fmla="*/ 2147483647 h 35"/>
              <a:gd name="T50" fmla="*/ 2147483647 w 40"/>
              <a:gd name="T51" fmla="*/ 2147483647 h 35"/>
              <a:gd name="T52" fmla="*/ 2147483647 w 40"/>
              <a:gd name="T53" fmla="*/ 2147483647 h 35"/>
              <a:gd name="T54" fmla="*/ 2147483647 w 40"/>
              <a:gd name="T55" fmla="*/ 2147483647 h 35"/>
              <a:gd name="T56" fmla="*/ 2147483647 w 40"/>
              <a:gd name="T57" fmla="*/ 2147483647 h 35"/>
              <a:gd name="T58" fmla="*/ 2147483647 w 40"/>
              <a:gd name="T59" fmla="*/ 2147483647 h 35"/>
              <a:gd name="T60" fmla="*/ 2147483647 w 40"/>
              <a:gd name="T61" fmla="*/ 2147483647 h 35"/>
              <a:gd name="T62" fmla="*/ 2147483647 w 40"/>
              <a:gd name="T63" fmla="*/ 2147483647 h 35"/>
              <a:gd name="T64" fmla="*/ 2147483647 w 40"/>
              <a:gd name="T65" fmla="*/ 2147483647 h 35"/>
              <a:gd name="T66" fmla="*/ 2147483647 w 40"/>
              <a:gd name="T67" fmla="*/ 2147483647 h 35"/>
              <a:gd name="T68" fmla="*/ 2147483647 w 40"/>
              <a:gd name="T69" fmla="*/ 2147483647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5"/>
              <a:gd name="T107" fmla="*/ 40 w 40"/>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0070C0"/>
          </a:solidFill>
          <a:ln w="3175">
            <a:solidFill>
              <a:schemeClr val="bg1"/>
            </a:solidFill>
            <a:round/>
            <a:headEnd/>
            <a:tailEnd/>
          </a:ln>
        </p:spPr>
        <p:txBody>
          <a:bodyPr/>
          <a:lstStyle/>
          <a:p>
            <a:endParaRPr lang="en-GB"/>
          </a:p>
        </p:txBody>
      </p:sp>
      <p:sp>
        <p:nvSpPr>
          <p:cNvPr id="46" name="Freeform 46"/>
          <p:cNvSpPr>
            <a:spLocks noChangeAspect="1"/>
          </p:cNvSpPr>
          <p:nvPr/>
        </p:nvSpPr>
        <p:spPr bwMode="auto">
          <a:xfrm>
            <a:off x="4465604" y="5831831"/>
            <a:ext cx="196056" cy="106363"/>
          </a:xfrm>
          <a:custGeom>
            <a:avLst/>
            <a:gdLst>
              <a:gd name="T0" fmla="*/ 2147483647 w 68"/>
              <a:gd name="T1" fmla="*/ 2147483647 h 37"/>
              <a:gd name="T2" fmla="*/ 0 w 68"/>
              <a:gd name="T3" fmla="*/ 2147483647 h 37"/>
              <a:gd name="T4" fmla="*/ 0 w 68"/>
              <a:gd name="T5" fmla="*/ 2147483647 h 37"/>
              <a:gd name="T6" fmla="*/ 2147483647 w 68"/>
              <a:gd name="T7" fmla="*/ 2147483647 h 37"/>
              <a:gd name="T8" fmla="*/ 2147483647 w 68"/>
              <a:gd name="T9" fmla="*/ 2147483647 h 37"/>
              <a:gd name="T10" fmla="*/ 2147483647 w 68"/>
              <a:gd name="T11" fmla="*/ 2147483647 h 37"/>
              <a:gd name="T12" fmla="*/ 2147483647 w 68"/>
              <a:gd name="T13" fmla="*/ 2147483647 h 37"/>
              <a:gd name="T14" fmla="*/ 2147483647 w 68"/>
              <a:gd name="T15" fmla="*/ 2147483647 h 37"/>
              <a:gd name="T16" fmla="*/ 2147483647 w 68"/>
              <a:gd name="T17" fmla="*/ 2147483647 h 37"/>
              <a:gd name="T18" fmla="*/ 2147483647 w 68"/>
              <a:gd name="T19" fmla="*/ 2147483647 h 37"/>
              <a:gd name="T20" fmla="*/ 2147483647 w 68"/>
              <a:gd name="T21" fmla="*/ 2147483647 h 37"/>
              <a:gd name="T22" fmla="*/ 2147483647 w 68"/>
              <a:gd name="T23" fmla="*/ 2147483647 h 37"/>
              <a:gd name="T24" fmla="*/ 2147483647 w 68"/>
              <a:gd name="T25" fmla="*/ 2147483647 h 37"/>
              <a:gd name="T26" fmla="*/ 2147483647 w 68"/>
              <a:gd name="T27" fmla="*/ 2147483647 h 37"/>
              <a:gd name="T28" fmla="*/ 2147483647 w 68"/>
              <a:gd name="T29" fmla="*/ 2147483647 h 37"/>
              <a:gd name="T30" fmla="*/ 2147483647 w 68"/>
              <a:gd name="T31" fmla="*/ 2147483647 h 37"/>
              <a:gd name="T32" fmla="*/ 2147483647 w 68"/>
              <a:gd name="T33" fmla="*/ 0 h 37"/>
              <a:gd name="T34" fmla="*/ 2147483647 w 68"/>
              <a:gd name="T35" fmla="*/ 0 h 37"/>
              <a:gd name="T36" fmla="*/ 2147483647 w 68"/>
              <a:gd name="T37" fmla="*/ 2147483647 h 37"/>
              <a:gd name="T38" fmla="*/ 2147483647 w 68"/>
              <a:gd name="T39" fmla="*/ 2147483647 h 37"/>
              <a:gd name="T40" fmla="*/ 2147483647 w 68"/>
              <a:gd name="T41" fmla="*/ 2147483647 h 37"/>
              <a:gd name="T42" fmla="*/ 2147483647 w 68"/>
              <a:gd name="T43" fmla="*/ 2147483647 h 37"/>
              <a:gd name="T44" fmla="*/ 2147483647 w 68"/>
              <a:gd name="T45" fmla="*/ 2147483647 h 37"/>
              <a:gd name="T46" fmla="*/ 2147483647 w 68"/>
              <a:gd name="T47" fmla="*/ 2147483647 h 37"/>
              <a:gd name="T48" fmla="*/ 2147483647 w 68"/>
              <a:gd name="T49" fmla="*/ 2147483647 h 37"/>
              <a:gd name="T50" fmla="*/ 2147483647 w 68"/>
              <a:gd name="T51" fmla="*/ 2147483647 h 37"/>
              <a:gd name="T52" fmla="*/ 2147483647 w 68"/>
              <a:gd name="T53" fmla="*/ 2147483647 h 37"/>
              <a:gd name="T54" fmla="*/ 2147483647 w 68"/>
              <a:gd name="T55" fmla="*/ 2147483647 h 37"/>
              <a:gd name="T56" fmla="*/ 2147483647 w 68"/>
              <a:gd name="T57" fmla="*/ 2147483647 h 37"/>
              <a:gd name="T58" fmla="*/ 2147483647 w 68"/>
              <a:gd name="T59" fmla="*/ 2147483647 h 37"/>
              <a:gd name="T60" fmla="*/ 2147483647 w 68"/>
              <a:gd name="T61" fmla="*/ 2147483647 h 37"/>
              <a:gd name="T62" fmla="*/ 2147483647 w 68"/>
              <a:gd name="T63" fmla="*/ 2147483647 h 37"/>
              <a:gd name="T64" fmla="*/ 2147483647 w 68"/>
              <a:gd name="T65" fmla="*/ 2147483647 h 37"/>
              <a:gd name="T66" fmla="*/ 2147483647 w 68"/>
              <a:gd name="T67" fmla="*/ 2147483647 h 37"/>
              <a:gd name="T68" fmla="*/ 2147483647 w 68"/>
              <a:gd name="T69" fmla="*/ 2147483647 h 37"/>
              <a:gd name="T70" fmla="*/ 2147483647 w 68"/>
              <a:gd name="T71" fmla="*/ 2147483647 h 37"/>
              <a:gd name="T72" fmla="*/ 2147483647 w 68"/>
              <a:gd name="T73" fmla="*/ 2147483647 h 37"/>
              <a:gd name="T74" fmla="*/ 2147483647 w 68"/>
              <a:gd name="T75" fmla="*/ 2147483647 h 37"/>
              <a:gd name="T76" fmla="*/ 2147483647 w 68"/>
              <a:gd name="T77" fmla="*/ 2147483647 h 37"/>
              <a:gd name="T78" fmla="*/ 2147483647 w 68"/>
              <a:gd name="T79" fmla="*/ 2147483647 h 37"/>
              <a:gd name="T80" fmla="*/ 2147483647 w 68"/>
              <a:gd name="T81" fmla="*/ 2147483647 h 37"/>
              <a:gd name="T82" fmla="*/ 2147483647 w 68"/>
              <a:gd name="T83" fmla="*/ 2147483647 h 37"/>
              <a:gd name="T84" fmla="*/ 2147483647 w 68"/>
              <a:gd name="T85" fmla="*/ 2147483647 h 37"/>
              <a:gd name="T86" fmla="*/ 2147483647 w 68"/>
              <a:gd name="T87" fmla="*/ 2147483647 h 37"/>
              <a:gd name="T88" fmla="*/ 2147483647 w 68"/>
              <a:gd name="T89" fmla="*/ 2147483647 h 37"/>
              <a:gd name="T90" fmla="*/ 2147483647 w 68"/>
              <a:gd name="T91" fmla="*/ 2147483647 h 37"/>
              <a:gd name="T92" fmla="*/ 2147483647 w 68"/>
              <a:gd name="T93" fmla="*/ 2147483647 h 37"/>
              <a:gd name="T94" fmla="*/ 2147483647 w 68"/>
              <a:gd name="T95" fmla="*/ 2147483647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37"/>
              <a:gd name="T146" fmla="*/ 68 w 68"/>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37">
                <a:moveTo>
                  <a:pt x="2" y="24"/>
                </a:moveTo>
                <a:lnTo>
                  <a:pt x="0" y="18"/>
                </a:lnTo>
                <a:lnTo>
                  <a:pt x="2" y="18"/>
                </a:lnTo>
                <a:lnTo>
                  <a:pt x="8" y="18"/>
                </a:lnTo>
                <a:lnTo>
                  <a:pt x="13" y="16"/>
                </a:lnTo>
                <a:lnTo>
                  <a:pt x="18" y="16"/>
                </a:lnTo>
                <a:lnTo>
                  <a:pt x="18" y="11"/>
                </a:lnTo>
                <a:lnTo>
                  <a:pt x="21" y="11"/>
                </a:lnTo>
                <a:lnTo>
                  <a:pt x="21" y="8"/>
                </a:lnTo>
                <a:lnTo>
                  <a:pt x="34" y="11"/>
                </a:lnTo>
                <a:lnTo>
                  <a:pt x="45" y="8"/>
                </a:lnTo>
                <a:lnTo>
                  <a:pt x="55" y="3"/>
                </a:lnTo>
                <a:lnTo>
                  <a:pt x="68" y="0"/>
                </a:lnTo>
                <a:lnTo>
                  <a:pt x="60" y="3"/>
                </a:lnTo>
                <a:lnTo>
                  <a:pt x="52" y="11"/>
                </a:lnTo>
                <a:lnTo>
                  <a:pt x="47" y="16"/>
                </a:lnTo>
                <a:lnTo>
                  <a:pt x="55" y="24"/>
                </a:lnTo>
                <a:lnTo>
                  <a:pt x="47" y="24"/>
                </a:lnTo>
                <a:lnTo>
                  <a:pt x="45" y="24"/>
                </a:lnTo>
                <a:lnTo>
                  <a:pt x="37" y="29"/>
                </a:lnTo>
                <a:lnTo>
                  <a:pt x="29" y="34"/>
                </a:lnTo>
                <a:lnTo>
                  <a:pt x="26" y="34"/>
                </a:lnTo>
                <a:lnTo>
                  <a:pt x="26" y="37"/>
                </a:lnTo>
                <a:lnTo>
                  <a:pt x="10" y="34"/>
                </a:lnTo>
                <a:lnTo>
                  <a:pt x="8" y="29"/>
                </a:lnTo>
                <a:lnTo>
                  <a:pt x="2" y="24"/>
                </a:lnTo>
                <a:close/>
              </a:path>
            </a:pathLst>
          </a:custGeom>
          <a:solidFill>
            <a:srgbClr val="0070C0"/>
          </a:solidFill>
          <a:ln w="3175">
            <a:solidFill>
              <a:schemeClr val="bg1"/>
            </a:solidFill>
            <a:round/>
            <a:headEnd/>
            <a:tailEnd/>
          </a:ln>
        </p:spPr>
        <p:txBody>
          <a:bodyPr/>
          <a:lstStyle/>
          <a:p>
            <a:endParaRPr lang="en-GB"/>
          </a:p>
        </p:txBody>
      </p:sp>
      <p:sp>
        <p:nvSpPr>
          <p:cNvPr id="47" name="Freeform 47"/>
          <p:cNvSpPr>
            <a:spLocks noChangeAspect="1"/>
          </p:cNvSpPr>
          <p:nvPr/>
        </p:nvSpPr>
        <p:spPr bwMode="auto">
          <a:xfrm>
            <a:off x="3908391" y="5180955"/>
            <a:ext cx="1623483" cy="628650"/>
          </a:xfrm>
          <a:custGeom>
            <a:avLst/>
            <a:gdLst>
              <a:gd name="T0" fmla="*/ 2147483647 w 213"/>
              <a:gd name="T1" fmla="*/ 2147483647 h 84"/>
              <a:gd name="T2" fmla="*/ 2147483647 w 213"/>
              <a:gd name="T3" fmla="*/ 2147483647 h 84"/>
              <a:gd name="T4" fmla="*/ 2147483647 w 213"/>
              <a:gd name="T5" fmla="*/ 2147483647 h 84"/>
              <a:gd name="T6" fmla="*/ 2147483647 w 213"/>
              <a:gd name="T7" fmla="*/ 2147483647 h 84"/>
              <a:gd name="T8" fmla="*/ 2147483647 w 213"/>
              <a:gd name="T9" fmla="*/ 2147483647 h 84"/>
              <a:gd name="T10" fmla="*/ 2147483647 w 213"/>
              <a:gd name="T11" fmla="*/ 2147483647 h 84"/>
              <a:gd name="T12" fmla="*/ 2147483647 w 213"/>
              <a:gd name="T13" fmla="*/ 2147483647 h 84"/>
              <a:gd name="T14" fmla="*/ 2147483647 w 213"/>
              <a:gd name="T15" fmla="*/ 2147483647 h 84"/>
              <a:gd name="T16" fmla="*/ 2147483647 w 213"/>
              <a:gd name="T17" fmla="*/ 2147483647 h 84"/>
              <a:gd name="T18" fmla="*/ 2147483647 w 213"/>
              <a:gd name="T19" fmla="*/ 2147483647 h 84"/>
              <a:gd name="T20" fmla="*/ 2147483647 w 213"/>
              <a:gd name="T21" fmla="*/ 2147483647 h 84"/>
              <a:gd name="T22" fmla="*/ 2147483647 w 213"/>
              <a:gd name="T23" fmla="*/ 2147483647 h 84"/>
              <a:gd name="T24" fmla="*/ 2147483647 w 213"/>
              <a:gd name="T25" fmla="*/ 2147483647 h 84"/>
              <a:gd name="T26" fmla="*/ 2147483647 w 213"/>
              <a:gd name="T27" fmla="*/ 2147483647 h 84"/>
              <a:gd name="T28" fmla="*/ 2147483647 w 213"/>
              <a:gd name="T29" fmla="*/ 2147483647 h 84"/>
              <a:gd name="T30" fmla="*/ 2147483647 w 213"/>
              <a:gd name="T31" fmla="*/ 2147483647 h 84"/>
              <a:gd name="T32" fmla="*/ 2147483647 w 213"/>
              <a:gd name="T33" fmla="*/ 0 h 84"/>
              <a:gd name="T34" fmla="*/ 2147483647 w 213"/>
              <a:gd name="T35" fmla="*/ 2147483647 h 84"/>
              <a:gd name="T36" fmla="*/ 2147483647 w 213"/>
              <a:gd name="T37" fmla="*/ 2147483647 h 84"/>
              <a:gd name="T38" fmla="*/ 2147483647 w 213"/>
              <a:gd name="T39" fmla="*/ 2147483647 h 84"/>
              <a:gd name="T40" fmla="*/ 2147483647 w 213"/>
              <a:gd name="T41" fmla="*/ 2147483647 h 84"/>
              <a:gd name="T42" fmla="*/ 2147483647 w 213"/>
              <a:gd name="T43" fmla="*/ 2147483647 h 84"/>
              <a:gd name="T44" fmla="*/ 2147483647 w 213"/>
              <a:gd name="T45" fmla="*/ 2147483647 h 84"/>
              <a:gd name="T46" fmla="*/ 2147483647 w 213"/>
              <a:gd name="T47" fmla="*/ 2147483647 h 84"/>
              <a:gd name="T48" fmla="*/ 2147483647 w 213"/>
              <a:gd name="T49" fmla="*/ 2147483647 h 84"/>
              <a:gd name="T50" fmla="*/ 2147483647 w 213"/>
              <a:gd name="T51" fmla="*/ 2147483647 h 84"/>
              <a:gd name="T52" fmla="*/ 2147483647 w 213"/>
              <a:gd name="T53" fmla="*/ 2147483647 h 84"/>
              <a:gd name="T54" fmla="*/ 2147483647 w 213"/>
              <a:gd name="T55" fmla="*/ 2147483647 h 84"/>
              <a:gd name="T56" fmla="*/ 2147483647 w 213"/>
              <a:gd name="T57" fmla="*/ 2147483647 h 84"/>
              <a:gd name="T58" fmla="*/ 2147483647 w 213"/>
              <a:gd name="T59" fmla="*/ 2147483647 h 84"/>
              <a:gd name="T60" fmla="*/ 2147483647 w 213"/>
              <a:gd name="T61" fmla="*/ 2147483647 h 84"/>
              <a:gd name="T62" fmla="*/ 2147483647 w 213"/>
              <a:gd name="T63" fmla="*/ 2147483647 h 84"/>
              <a:gd name="T64" fmla="*/ 2147483647 w 213"/>
              <a:gd name="T65" fmla="*/ 2147483647 h 84"/>
              <a:gd name="T66" fmla="*/ 2147483647 w 213"/>
              <a:gd name="T67" fmla="*/ 2147483647 h 84"/>
              <a:gd name="T68" fmla="*/ 2147483647 w 213"/>
              <a:gd name="T69" fmla="*/ 2147483647 h 84"/>
              <a:gd name="T70" fmla="*/ 2147483647 w 213"/>
              <a:gd name="T71" fmla="*/ 2147483647 h 84"/>
              <a:gd name="T72" fmla="*/ 2147483647 w 213"/>
              <a:gd name="T73" fmla="*/ 2147483647 h 84"/>
              <a:gd name="T74" fmla="*/ 2147483647 w 213"/>
              <a:gd name="T75" fmla="*/ 2147483647 h 84"/>
              <a:gd name="T76" fmla="*/ 2147483647 w 213"/>
              <a:gd name="T77" fmla="*/ 2147483647 h 84"/>
              <a:gd name="T78" fmla="*/ 2147483647 w 213"/>
              <a:gd name="T79" fmla="*/ 2147483647 h 84"/>
              <a:gd name="T80" fmla="*/ 2147483647 w 213"/>
              <a:gd name="T81" fmla="*/ 2147483647 h 84"/>
              <a:gd name="T82" fmla="*/ 2147483647 w 213"/>
              <a:gd name="T83" fmla="*/ 2147483647 h 84"/>
              <a:gd name="T84" fmla="*/ 2147483647 w 213"/>
              <a:gd name="T85" fmla="*/ 2147483647 h 84"/>
              <a:gd name="T86" fmla="*/ 2147483647 w 213"/>
              <a:gd name="T87" fmla="*/ 2147483647 h 84"/>
              <a:gd name="T88" fmla="*/ 2147483647 w 213"/>
              <a:gd name="T89" fmla="*/ 2147483647 h 84"/>
              <a:gd name="T90" fmla="*/ 2147483647 w 213"/>
              <a:gd name="T91" fmla="*/ 2147483647 h 84"/>
              <a:gd name="T92" fmla="*/ 2147483647 w 213"/>
              <a:gd name="T93" fmla="*/ 2147483647 h 84"/>
              <a:gd name="T94" fmla="*/ 2147483647 w 213"/>
              <a:gd name="T95" fmla="*/ 2147483647 h 84"/>
              <a:gd name="T96" fmla="*/ 2147483647 w 213"/>
              <a:gd name="T97" fmla="*/ 2147483647 h 84"/>
              <a:gd name="T98" fmla="*/ 2147483647 w 213"/>
              <a:gd name="T99" fmla="*/ 2147483647 h 84"/>
              <a:gd name="T100" fmla="*/ 2147483647 w 213"/>
              <a:gd name="T101" fmla="*/ 2147483647 h 84"/>
              <a:gd name="T102" fmla="*/ 2147483647 w 213"/>
              <a:gd name="T103" fmla="*/ 2147483647 h 84"/>
              <a:gd name="T104" fmla="*/ 2147483647 w 213"/>
              <a:gd name="T105" fmla="*/ 2147483647 h 84"/>
              <a:gd name="T106" fmla="*/ 2147483647 w 213"/>
              <a:gd name="T107" fmla="*/ 2147483647 h 84"/>
              <a:gd name="T108" fmla="*/ 2147483647 w 213"/>
              <a:gd name="T109" fmla="*/ 2147483647 h 84"/>
              <a:gd name="T110" fmla="*/ 2147483647 w 213"/>
              <a:gd name="T111" fmla="*/ 2147483647 h 84"/>
              <a:gd name="T112" fmla="*/ 2147483647 w 213"/>
              <a:gd name="T113" fmla="*/ 2147483647 h 84"/>
              <a:gd name="T114" fmla="*/ 2147483647 w 213"/>
              <a:gd name="T115" fmla="*/ 2147483647 h 84"/>
              <a:gd name="T116" fmla="*/ 2147483647 w 213"/>
              <a:gd name="T117" fmla="*/ 2147483647 h 84"/>
              <a:gd name="T118" fmla="*/ 2147483647 w 213"/>
              <a:gd name="T119" fmla="*/ 2147483647 h 84"/>
              <a:gd name="T120" fmla="*/ 2147483647 w 213"/>
              <a:gd name="T121" fmla="*/ 2147483647 h 84"/>
              <a:gd name="T122" fmla="*/ 2147483647 w 213"/>
              <a:gd name="T123" fmla="*/ 2147483647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
              <a:gd name="T187" fmla="*/ 0 h 84"/>
              <a:gd name="T188" fmla="*/ 213 w 213"/>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0070C0"/>
          </a:solidFill>
          <a:ln w="3175">
            <a:solidFill>
              <a:schemeClr val="bg1"/>
            </a:solidFill>
            <a:round/>
            <a:headEnd/>
            <a:tailEnd/>
          </a:ln>
        </p:spPr>
        <p:txBody>
          <a:bodyPr/>
          <a:lstStyle/>
          <a:p>
            <a:endParaRPr lang="en-GB"/>
          </a:p>
        </p:txBody>
      </p:sp>
      <p:sp>
        <p:nvSpPr>
          <p:cNvPr id="49" name="Rectangle 48"/>
          <p:cNvSpPr/>
          <p:nvPr/>
        </p:nvSpPr>
        <p:spPr bwMode="auto">
          <a:xfrm>
            <a:off x="5733786" y="4292749"/>
            <a:ext cx="3816218" cy="71913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a:solidFill>
                  <a:prstClr val="white"/>
                </a:solidFill>
                <a:effectLst>
                  <a:outerShdw blurRad="50800" dist="38100" dir="2700000" algn="tl" rotWithShape="0">
                    <a:prstClr val="black">
                      <a:alpha val="40000"/>
                    </a:prstClr>
                  </a:outerShdw>
                </a:effectLst>
              </a:rPr>
              <a:t>8</a:t>
            </a:r>
            <a:r>
              <a:rPr lang="en-GB" sz="2000" dirty="0" smtClean="0">
                <a:solidFill>
                  <a:prstClr val="white"/>
                </a:solidFill>
                <a:effectLst>
                  <a:outerShdw blurRad="50800" dist="38100" dir="2700000" algn="tl" rotWithShape="0">
                    <a:prstClr val="black">
                      <a:alpha val="40000"/>
                    </a:prstClr>
                  </a:outerShdw>
                </a:effectLst>
              </a:rPr>
              <a:t> NCIs in Israel, Canada, USA, Australia and Hong Kong</a:t>
            </a:r>
            <a:endParaRPr lang="en-GB" sz="2000" dirty="0">
              <a:solidFill>
                <a:prstClr val="white"/>
              </a:solidFill>
              <a:effectLst>
                <a:outerShdw blurRad="50800" dist="38100" dir="2700000" algn="tl" rotWithShape="0">
                  <a:prstClr val="black">
                    <a:alpha val="40000"/>
                  </a:prstClr>
                </a:outerShdw>
              </a:effectLst>
            </a:endParaRPr>
          </a:p>
        </p:txBody>
      </p:sp>
      <p:grpSp>
        <p:nvGrpSpPr>
          <p:cNvPr id="50" name="Group 61"/>
          <p:cNvGrpSpPr>
            <a:grpSpLocks/>
          </p:cNvGrpSpPr>
          <p:nvPr/>
        </p:nvGrpSpPr>
        <p:grpSpPr bwMode="auto">
          <a:xfrm>
            <a:off x="5733786" y="5156845"/>
            <a:ext cx="3816218" cy="444500"/>
            <a:chOff x="0" y="260648"/>
            <a:chExt cx="9151620" cy="576064"/>
          </a:xfrm>
        </p:grpSpPr>
        <p:sp>
          <p:nvSpPr>
            <p:cNvPr id="51" name="Rectangle 50"/>
            <p:cNvSpPr/>
            <p:nvPr/>
          </p:nvSpPr>
          <p:spPr>
            <a:xfrm>
              <a:off x="0" y="260648"/>
              <a:ext cx="9151620" cy="57606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a:solidFill>
                    <a:schemeClr val="bg1"/>
                  </a:solidFill>
                  <a:effectLst>
                    <a:outerShdw blurRad="50800" dist="38100" dir="2700000" algn="tl" rotWithShape="0">
                      <a:prstClr val="black">
                        <a:alpha val="40000"/>
                      </a:prstClr>
                    </a:outerShdw>
                  </a:effectLst>
                </a:rPr>
                <a:t>1 COST NNC (OTC Tunisia)</a:t>
              </a:r>
            </a:p>
          </p:txBody>
        </p:sp>
        <p:sp>
          <p:nvSpPr>
            <p:cNvPr id="52" name="Rectangle 51"/>
            <p:cNvSpPr/>
            <p:nvPr/>
          </p:nvSpPr>
          <p:spPr>
            <a:xfrm flipV="1">
              <a:off x="0" y="287394"/>
              <a:ext cx="9143372" cy="189278"/>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grpSp>
      <p:sp>
        <p:nvSpPr>
          <p:cNvPr id="53" name="Rectangle 52"/>
          <p:cNvSpPr/>
          <p:nvPr/>
        </p:nvSpPr>
        <p:spPr bwMode="auto">
          <a:xfrm>
            <a:off x="5733786" y="2348533"/>
            <a:ext cx="3816218" cy="4445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a:solidFill>
                  <a:schemeClr val="bg1"/>
                </a:solidFill>
                <a:effectLst>
                  <a:outerShdw blurRad="50800" dist="38100" dir="2700000" algn="tl" rotWithShape="0">
                    <a:prstClr val="black">
                      <a:alpha val="40000"/>
                    </a:prstClr>
                  </a:outerShdw>
                </a:effectLst>
              </a:rPr>
              <a:t>4yr project (2013-2017)</a:t>
            </a:r>
          </a:p>
        </p:txBody>
      </p:sp>
      <p:sp>
        <p:nvSpPr>
          <p:cNvPr id="54" name="Rectangle 53"/>
          <p:cNvSpPr/>
          <p:nvPr/>
        </p:nvSpPr>
        <p:spPr bwMode="auto">
          <a:xfrm flipV="1">
            <a:off x="5733786" y="4292921"/>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5" name="Rectangle 54"/>
          <p:cNvSpPr/>
          <p:nvPr/>
        </p:nvSpPr>
        <p:spPr bwMode="auto">
          <a:xfrm flipV="1">
            <a:off x="5733786" y="3499892"/>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6" name="Rectangle 55"/>
          <p:cNvSpPr/>
          <p:nvPr/>
        </p:nvSpPr>
        <p:spPr bwMode="auto">
          <a:xfrm flipV="1">
            <a:off x="5733786" y="2924597"/>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7" name="Rectangle 56"/>
          <p:cNvSpPr/>
          <p:nvPr/>
        </p:nvSpPr>
        <p:spPr bwMode="auto">
          <a:xfrm flipV="1">
            <a:off x="5745088" y="2348880"/>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9" name="Rectangle 58"/>
          <p:cNvSpPr/>
          <p:nvPr/>
        </p:nvSpPr>
        <p:spPr>
          <a:xfrm>
            <a:off x="200472" y="1052736"/>
            <a:ext cx="9217024" cy="923330"/>
          </a:xfrm>
          <a:prstGeom prst="rect">
            <a:avLst/>
          </a:prstGeom>
        </p:spPr>
        <p:txBody>
          <a:bodyPr wrap="square">
            <a:spAutoFit/>
          </a:bodyPr>
          <a:lstStyle/>
          <a:p>
            <a:pPr algn="just"/>
            <a:r>
              <a:rPr lang="en-GB" sz="1800" b="0" dirty="0" smtClean="0">
                <a:solidFill>
                  <a:schemeClr val="tx1">
                    <a:lumMod val="65000"/>
                    <a:lumOff val="35000"/>
                  </a:schemeClr>
                </a:solidFill>
              </a:rPr>
              <a:t>‘To enhance existing and develop new, ground-based multi-GNSS tropospheric products, assess their usefulness in severe weather forecasting and climate monitoring, and to improve GNSS accuracy through enhanced atmospheric modelling.’</a:t>
            </a:r>
            <a:endParaRPr lang="en-GB" sz="1800" b="0" dirty="0">
              <a:solidFill>
                <a:schemeClr val="tx1">
                  <a:lumMod val="65000"/>
                  <a:lumOff val="35000"/>
                </a:schemeClr>
              </a:solidFill>
            </a:endParaRPr>
          </a:p>
        </p:txBody>
      </p:sp>
      <p:grpSp>
        <p:nvGrpSpPr>
          <p:cNvPr id="58" name="Group 61"/>
          <p:cNvGrpSpPr>
            <a:grpSpLocks/>
          </p:cNvGrpSpPr>
          <p:nvPr/>
        </p:nvGrpSpPr>
        <p:grpSpPr bwMode="auto">
          <a:xfrm>
            <a:off x="5745088" y="5767051"/>
            <a:ext cx="3816218" cy="444500"/>
            <a:chOff x="0" y="260648"/>
            <a:chExt cx="9151620" cy="576064"/>
          </a:xfrm>
        </p:grpSpPr>
        <p:sp>
          <p:nvSpPr>
            <p:cNvPr id="60" name="Rectangle 59"/>
            <p:cNvSpPr/>
            <p:nvPr/>
          </p:nvSpPr>
          <p:spPr>
            <a:xfrm>
              <a:off x="0" y="260648"/>
              <a:ext cx="9151620" cy="57606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smtClean="0">
                  <a:solidFill>
                    <a:schemeClr val="bg1"/>
                  </a:solidFill>
                  <a:effectLst>
                    <a:outerShdw blurRad="50800" dist="38100" dir="2700000" algn="tl" rotWithShape="0">
                      <a:prstClr val="black">
                        <a:alpha val="40000"/>
                      </a:prstClr>
                    </a:outerShdw>
                  </a:effectLst>
                </a:rPr>
                <a:t>NB. COST do not fund work</a:t>
              </a:r>
              <a:endParaRPr lang="en-GB" sz="2000" dirty="0">
                <a:solidFill>
                  <a:schemeClr val="bg1"/>
                </a:solidFill>
                <a:effectLst>
                  <a:outerShdw blurRad="50800" dist="38100" dir="2700000" algn="tl" rotWithShape="0">
                    <a:prstClr val="black">
                      <a:alpha val="40000"/>
                    </a:prstClr>
                  </a:outerShdw>
                </a:effectLst>
              </a:endParaRPr>
            </a:p>
          </p:txBody>
        </p:sp>
        <p:sp>
          <p:nvSpPr>
            <p:cNvPr id="61" name="Rectangle 60"/>
            <p:cNvSpPr/>
            <p:nvPr/>
          </p:nvSpPr>
          <p:spPr>
            <a:xfrm flipV="1">
              <a:off x="0" y="287394"/>
              <a:ext cx="9143372" cy="189278"/>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881381" y="6342897"/>
            <a:ext cx="617979" cy="365125"/>
          </a:xfrm>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8</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31071" y="210405"/>
            <a:ext cx="7651970" cy="849586"/>
          </a:xfrm>
        </p:spPr>
        <p:txBody>
          <a:bodyPr/>
          <a:lstStyle/>
          <a:p>
            <a:r>
              <a:rPr lang="en-GB" dirty="0" smtClean="0"/>
              <a:t>GNSS4SWEC Structure</a:t>
            </a:r>
            <a:endParaRPr lang="en-GB" dirty="0"/>
          </a:p>
        </p:txBody>
      </p:sp>
      <p:graphicFrame>
        <p:nvGraphicFramePr>
          <p:cNvPr id="5" name="Diagram 4"/>
          <p:cNvGraphicFramePr/>
          <p:nvPr>
            <p:extLst>
              <p:ext uri="{D42A27DB-BD31-4B8C-83A1-F6EECF244321}">
                <p14:modId xmlns:p14="http://schemas.microsoft.com/office/powerpoint/2010/main" val="1625221973"/>
              </p:ext>
            </p:extLst>
          </p:nvPr>
        </p:nvGraphicFramePr>
        <p:xfrm>
          <a:off x="625237" y="1556792"/>
          <a:ext cx="864096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7"/>
          <p:cNvGrpSpPr>
            <a:grpSpLocks/>
          </p:cNvGrpSpPr>
          <p:nvPr/>
        </p:nvGrpSpPr>
        <p:grpSpPr bwMode="auto">
          <a:xfrm>
            <a:off x="985278" y="4293096"/>
            <a:ext cx="2389187" cy="1152128"/>
            <a:chOff x="338549" y="1352039"/>
            <a:chExt cx="2388070" cy="951961"/>
          </a:xfrm>
        </p:grpSpPr>
        <p:sp>
          <p:nvSpPr>
            <p:cNvPr id="7" name="Rectangle 6"/>
            <p:cNvSpPr/>
            <p:nvPr/>
          </p:nvSpPr>
          <p:spPr>
            <a:xfrm>
              <a:off x="338549" y="1352039"/>
              <a:ext cx="2388070" cy="951961"/>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338549" y="1352039"/>
              <a:ext cx="2388070" cy="951961"/>
            </a:xfrm>
            <a:prstGeom prst="rect">
              <a:avLst/>
            </a:prstGeom>
          </p:spPr>
          <p:style>
            <a:lnRef idx="1">
              <a:schemeClr val="dk1"/>
            </a:lnRef>
            <a:fillRef idx="2">
              <a:schemeClr val="dk1"/>
            </a:fillRef>
            <a:effectRef idx="1">
              <a:schemeClr val="dk1"/>
            </a:effectRef>
            <a:fontRef idx="minor">
              <a:schemeClr val="dk1"/>
            </a:fontRef>
          </p:style>
          <p:txBody>
            <a:bodyPr lIns="8890" tIns="8890" rIns="8890" bIns="8890" spcCol="1270" anchor="ctr"/>
            <a:lstStyle/>
            <a:p>
              <a:pPr algn="ctr" defTabSz="622300">
                <a:lnSpc>
                  <a:spcPct val="90000"/>
                </a:lnSpc>
                <a:spcAft>
                  <a:spcPct val="35000"/>
                </a:spcAft>
                <a:defRPr/>
              </a:pPr>
              <a:r>
                <a:rPr lang="fr-BE" sz="1400" dirty="0">
                  <a:solidFill>
                    <a:schemeClr val="bg2"/>
                  </a:solidFill>
                </a:rPr>
                <a:t>WG1</a:t>
              </a:r>
            </a:p>
            <a:p>
              <a:pPr algn="ctr" defTabSz="622300">
                <a:lnSpc>
                  <a:spcPct val="90000"/>
                </a:lnSpc>
                <a:spcAft>
                  <a:spcPct val="35000"/>
                </a:spcAft>
                <a:defRPr/>
              </a:pPr>
              <a:r>
                <a:rPr lang="fr-BE" sz="1400" dirty="0">
                  <a:solidFill>
                    <a:schemeClr val="tx1">
                      <a:lumMod val="65000"/>
                      <a:lumOff val="35000"/>
                    </a:schemeClr>
                  </a:solidFill>
                </a:rPr>
                <a:t>73 participants</a:t>
              </a:r>
            </a:p>
            <a:p>
              <a:pPr algn="ctr" defTabSz="622300">
                <a:lnSpc>
                  <a:spcPct val="90000"/>
                </a:lnSpc>
                <a:spcAft>
                  <a:spcPct val="35000"/>
                </a:spcAft>
                <a:defRPr/>
              </a:pPr>
              <a:r>
                <a:rPr lang="fr-BE" sz="1400" dirty="0">
                  <a:solidFill>
                    <a:schemeClr val="tx1">
                      <a:lumMod val="65000"/>
                      <a:lumOff val="35000"/>
                    </a:schemeClr>
                  </a:solidFill>
                </a:rPr>
                <a:t>25 countries</a:t>
              </a:r>
            </a:p>
            <a:p>
              <a:pPr algn="ctr" defTabSz="622300">
                <a:lnSpc>
                  <a:spcPct val="90000"/>
                </a:lnSpc>
                <a:spcAft>
                  <a:spcPct val="35000"/>
                </a:spcAft>
                <a:defRPr/>
              </a:pPr>
              <a:r>
                <a:rPr lang="fr-BE" sz="1400" dirty="0">
                  <a:solidFill>
                    <a:schemeClr val="tx1">
                      <a:lumMod val="65000"/>
                      <a:lumOff val="35000"/>
                    </a:schemeClr>
                  </a:solidFill>
                </a:rPr>
                <a:t>11 </a:t>
              </a:r>
              <a:r>
                <a:rPr lang="fr-BE" sz="1400" dirty="0" err="1">
                  <a:solidFill>
                    <a:schemeClr val="tx1">
                      <a:lumMod val="65000"/>
                      <a:lumOff val="35000"/>
                    </a:schemeClr>
                  </a:solidFill>
                </a:rPr>
                <a:t>sub</a:t>
              </a:r>
              <a:r>
                <a:rPr lang="fr-BE" sz="1400" dirty="0">
                  <a:solidFill>
                    <a:schemeClr val="tx1">
                      <a:lumMod val="65000"/>
                      <a:lumOff val="35000"/>
                    </a:schemeClr>
                  </a:solidFill>
                </a:rPr>
                <a:t>-</a:t>
              </a:r>
              <a:r>
                <a:rPr lang="fr-BE" sz="1400" dirty="0" err="1">
                  <a:solidFill>
                    <a:schemeClr val="tx1">
                      <a:lumMod val="65000"/>
                      <a:lumOff val="35000"/>
                    </a:schemeClr>
                  </a:solidFill>
                </a:rPr>
                <a:t>WGs</a:t>
              </a:r>
              <a:endParaRPr lang="en-GB" sz="1050" dirty="0">
                <a:solidFill>
                  <a:schemeClr val="tx1">
                    <a:lumMod val="65000"/>
                    <a:lumOff val="35000"/>
                  </a:schemeClr>
                </a:solidFill>
              </a:endParaRPr>
            </a:p>
          </p:txBody>
        </p:sp>
      </p:grpSp>
      <p:grpSp>
        <p:nvGrpSpPr>
          <p:cNvPr id="9" name="Group 13"/>
          <p:cNvGrpSpPr>
            <a:grpSpLocks/>
          </p:cNvGrpSpPr>
          <p:nvPr/>
        </p:nvGrpSpPr>
        <p:grpSpPr bwMode="auto">
          <a:xfrm>
            <a:off x="6530414" y="4293096"/>
            <a:ext cx="2387600" cy="1152128"/>
            <a:chOff x="338549" y="1352039"/>
            <a:chExt cx="2388070" cy="951961"/>
          </a:xfrm>
        </p:grpSpPr>
        <p:sp>
          <p:nvSpPr>
            <p:cNvPr id="10" name="Rectangle 9"/>
            <p:cNvSpPr/>
            <p:nvPr/>
          </p:nvSpPr>
          <p:spPr>
            <a:xfrm>
              <a:off x="338549" y="1352039"/>
              <a:ext cx="2388070" cy="951961"/>
            </a:xfrm>
            <a:prstGeom prst="rect">
              <a:avLst/>
            </a:prstGeom>
          </p:spPr>
          <p:style>
            <a:lnRef idx="1">
              <a:schemeClr val="dk1"/>
            </a:lnRef>
            <a:fillRef idx="2">
              <a:schemeClr val="dk1"/>
            </a:fillRef>
            <a:effectRef idx="1">
              <a:schemeClr val="dk1"/>
            </a:effectRef>
            <a:fontRef idx="minor">
              <a:schemeClr val="dk1"/>
            </a:fontRef>
          </p:style>
        </p:sp>
        <p:sp>
          <p:nvSpPr>
            <p:cNvPr id="11" name="Rectangle 10"/>
            <p:cNvSpPr/>
            <p:nvPr/>
          </p:nvSpPr>
          <p:spPr>
            <a:xfrm>
              <a:off x="338549" y="1352039"/>
              <a:ext cx="2388070" cy="951961"/>
            </a:xfrm>
            <a:prstGeom prst="rect">
              <a:avLst/>
            </a:prstGeom>
          </p:spPr>
          <p:style>
            <a:lnRef idx="1">
              <a:schemeClr val="dk1"/>
            </a:lnRef>
            <a:fillRef idx="2">
              <a:schemeClr val="dk1"/>
            </a:fillRef>
            <a:effectRef idx="1">
              <a:schemeClr val="dk1"/>
            </a:effectRef>
            <a:fontRef idx="minor">
              <a:schemeClr val="dk1"/>
            </a:fontRef>
          </p:style>
          <p:txBody>
            <a:bodyPr lIns="8890" tIns="8890" rIns="8890" bIns="8890" spcCol="1270" anchor="ctr"/>
            <a:lstStyle/>
            <a:p>
              <a:pPr algn="ctr" defTabSz="622300">
                <a:lnSpc>
                  <a:spcPct val="90000"/>
                </a:lnSpc>
                <a:spcAft>
                  <a:spcPct val="35000"/>
                </a:spcAft>
                <a:defRPr/>
              </a:pPr>
              <a:r>
                <a:rPr lang="fr-BE" sz="1400" dirty="0">
                  <a:solidFill>
                    <a:schemeClr val="bg2"/>
                  </a:solidFill>
                </a:rPr>
                <a:t>WG3</a:t>
              </a:r>
            </a:p>
            <a:p>
              <a:pPr algn="ctr" defTabSz="622300">
                <a:lnSpc>
                  <a:spcPct val="90000"/>
                </a:lnSpc>
                <a:spcAft>
                  <a:spcPct val="35000"/>
                </a:spcAft>
                <a:defRPr/>
              </a:pPr>
              <a:r>
                <a:rPr lang="fr-BE" sz="1400" dirty="0">
                  <a:solidFill>
                    <a:schemeClr val="tx1">
                      <a:lumMod val="65000"/>
                      <a:lumOff val="35000"/>
                    </a:schemeClr>
                  </a:solidFill>
                </a:rPr>
                <a:t>60 participants </a:t>
              </a:r>
            </a:p>
            <a:p>
              <a:pPr algn="ctr" defTabSz="622300">
                <a:lnSpc>
                  <a:spcPct val="90000"/>
                </a:lnSpc>
                <a:spcAft>
                  <a:spcPct val="35000"/>
                </a:spcAft>
                <a:defRPr/>
              </a:pPr>
              <a:r>
                <a:rPr lang="fr-BE" sz="1400" dirty="0">
                  <a:solidFill>
                    <a:schemeClr val="tx1">
                      <a:lumMod val="65000"/>
                      <a:lumOff val="35000"/>
                    </a:schemeClr>
                  </a:solidFill>
                </a:rPr>
                <a:t>18 countries</a:t>
              </a:r>
            </a:p>
            <a:p>
              <a:pPr algn="ctr" defTabSz="622300">
                <a:lnSpc>
                  <a:spcPct val="90000"/>
                </a:lnSpc>
                <a:spcAft>
                  <a:spcPct val="35000"/>
                </a:spcAft>
                <a:defRPr/>
              </a:pPr>
              <a:r>
                <a:rPr lang="fr-BE" sz="1400" dirty="0">
                  <a:solidFill>
                    <a:schemeClr val="tx1">
                      <a:lumMod val="65000"/>
                      <a:lumOff val="35000"/>
                    </a:schemeClr>
                  </a:solidFill>
                </a:rPr>
                <a:t>5 </a:t>
              </a:r>
              <a:r>
                <a:rPr lang="fr-BE" sz="1400" dirty="0" err="1">
                  <a:solidFill>
                    <a:schemeClr val="tx1">
                      <a:lumMod val="65000"/>
                      <a:lumOff val="35000"/>
                    </a:schemeClr>
                  </a:solidFill>
                </a:rPr>
                <a:t>sub</a:t>
              </a:r>
              <a:r>
                <a:rPr lang="fr-BE" sz="1400" dirty="0">
                  <a:solidFill>
                    <a:schemeClr val="tx1">
                      <a:lumMod val="65000"/>
                      <a:lumOff val="35000"/>
                    </a:schemeClr>
                  </a:solidFill>
                </a:rPr>
                <a:t>-</a:t>
              </a:r>
              <a:r>
                <a:rPr lang="fr-BE" sz="1400" dirty="0" err="1">
                  <a:solidFill>
                    <a:schemeClr val="tx1">
                      <a:lumMod val="65000"/>
                      <a:lumOff val="35000"/>
                    </a:schemeClr>
                  </a:solidFill>
                </a:rPr>
                <a:t>WGs</a:t>
              </a:r>
              <a:endParaRPr lang="en-GB" sz="1050" dirty="0">
                <a:solidFill>
                  <a:schemeClr val="tx1">
                    <a:lumMod val="65000"/>
                    <a:lumOff val="35000"/>
                  </a:schemeClr>
                </a:solidFill>
              </a:endParaRPr>
            </a:p>
          </p:txBody>
        </p:sp>
      </p:grpSp>
      <p:grpSp>
        <p:nvGrpSpPr>
          <p:cNvPr id="12" name="Group 16"/>
          <p:cNvGrpSpPr>
            <a:grpSpLocks/>
          </p:cNvGrpSpPr>
          <p:nvPr/>
        </p:nvGrpSpPr>
        <p:grpSpPr bwMode="auto">
          <a:xfrm>
            <a:off x="3722127" y="4293096"/>
            <a:ext cx="2387600" cy="1152128"/>
            <a:chOff x="338549" y="1352039"/>
            <a:chExt cx="2388070" cy="951961"/>
          </a:xfrm>
        </p:grpSpPr>
        <p:sp>
          <p:nvSpPr>
            <p:cNvPr id="13" name="Rectangle 12"/>
            <p:cNvSpPr/>
            <p:nvPr/>
          </p:nvSpPr>
          <p:spPr>
            <a:xfrm>
              <a:off x="338549" y="1352039"/>
              <a:ext cx="2388070" cy="951961"/>
            </a:xfrm>
            <a:prstGeom prst="rect">
              <a:avLst/>
            </a:prstGeom>
          </p:spPr>
          <p:style>
            <a:lnRef idx="1">
              <a:schemeClr val="dk1"/>
            </a:lnRef>
            <a:fillRef idx="2">
              <a:schemeClr val="dk1"/>
            </a:fillRef>
            <a:effectRef idx="1">
              <a:schemeClr val="dk1"/>
            </a:effectRef>
            <a:fontRef idx="minor">
              <a:schemeClr val="dk1"/>
            </a:fontRef>
          </p:style>
        </p:sp>
        <p:sp>
          <p:nvSpPr>
            <p:cNvPr id="14" name="Rectangle 13"/>
            <p:cNvSpPr/>
            <p:nvPr/>
          </p:nvSpPr>
          <p:spPr>
            <a:xfrm>
              <a:off x="338549" y="1352039"/>
              <a:ext cx="2388070" cy="951961"/>
            </a:xfrm>
            <a:prstGeom prst="rect">
              <a:avLst/>
            </a:prstGeom>
          </p:spPr>
          <p:style>
            <a:lnRef idx="1">
              <a:schemeClr val="dk1"/>
            </a:lnRef>
            <a:fillRef idx="2">
              <a:schemeClr val="dk1"/>
            </a:fillRef>
            <a:effectRef idx="1">
              <a:schemeClr val="dk1"/>
            </a:effectRef>
            <a:fontRef idx="minor">
              <a:schemeClr val="dk1"/>
            </a:fontRef>
          </p:style>
          <p:txBody>
            <a:bodyPr lIns="8890" tIns="8890" rIns="8890" bIns="8890" spcCol="1270" anchor="ctr"/>
            <a:lstStyle/>
            <a:p>
              <a:pPr algn="ctr" defTabSz="622300">
                <a:lnSpc>
                  <a:spcPct val="90000"/>
                </a:lnSpc>
                <a:spcAft>
                  <a:spcPct val="35000"/>
                </a:spcAft>
                <a:defRPr/>
              </a:pPr>
              <a:r>
                <a:rPr lang="fr-BE" sz="1400" dirty="0">
                  <a:solidFill>
                    <a:schemeClr val="bg2"/>
                  </a:solidFill>
                </a:rPr>
                <a:t>WG2</a:t>
              </a:r>
            </a:p>
            <a:p>
              <a:pPr algn="ctr" defTabSz="622300">
                <a:lnSpc>
                  <a:spcPct val="90000"/>
                </a:lnSpc>
                <a:spcAft>
                  <a:spcPct val="35000"/>
                </a:spcAft>
                <a:defRPr/>
              </a:pPr>
              <a:r>
                <a:rPr lang="fr-BE" sz="1400" dirty="0">
                  <a:solidFill>
                    <a:schemeClr val="tx1">
                      <a:lumMod val="65000"/>
                      <a:lumOff val="35000"/>
                    </a:schemeClr>
                  </a:solidFill>
                </a:rPr>
                <a:t>38 participants </a:t>
              </a:r>
            </a:p>
            <a:p>
              <a:pPr algn="ctr" defTabSz="622300">
                <a:lnSpc>
                  <a:spcPct val="90000"/>
                </a:lnSpc>
                <a:spcAft>
                  <a:spcPct val="35000"/>
                </a:spcAft>
                <a:defRPr/>
              </a:pPr>
              <a:r>
                <a:rPr lang="fr-BE" sz="1400" dirty="0">
                  <a:solidFill>
                    <a:schemeClr val="tx1">
                      <a:lumMod val="65000"/>
                      <a:lumOff val="35000"/>
                    </a:schemeClr>
                  </a:solidFill>
                </a:rPr>
                <a:t>21 countries</a:t>
              </a:r>
            </a:p>
            <a:p>
              <a:pPr algn="ctr" defTabSz="622300">
                <a:lnSpc>
                  <a:spcPct val="90000"/>
                </a:lnSpc>
                <a:spcAft>
                  <a:spcPct val="35000"/>
                </a:spcAft>
                <a:defRPr/>
              </a:pPr>
              <a:r>
                <a:rPr lang="fr-BE" sz="1400" dirty="0">
                  <a:solidFill>
                    <a:schemeClr val="tx1">
                      <a:lumMod val="65000"/>
                      <a:lumOff val="35000"/>
                    </a:schemeClr>
                  </a:solidFill>
                </a:rPr>
                <a:t>7 </a:t>
              </a:r>
              <a:r>
                <a:rPr lang="fr-BE" sz="1400" dirty="0" err="1">
                  <a:solidFill>
                    <a:schemeClr val="tx1">
                      <a:lumMod val="65000"/>
                      <a:lumOff val="35000"/>
                    </a:schemeClr>
                  </a:solidFill>
                </a:rPr>
                <a:t>sub</a:t>
              </a:r>
              <a:r>
                <a:rPr lang="fr-BE" sz="1400" dirty="0">
                  <a:solidFill>
                    <a:schemeClr val="tx1">
                      <a:lumMod val="65000"/>
                      <a:lumOff val="35000"/>
                    </a:schemeClr>
                  </a:solidFill>
                </a:rPr>
                <a:t>-</a:t>
              </a:r>
              <a:r>
                <a:rPr lang="fr-BE" sz="1400" dirty="0" err="1">
                  <a:solidFill>
                    <a:schemeClr val="tx1">
                      <a:lumMod val="65000"/>
                      <a:lumOff val="35000"/>
                    </a:schemeClr>
                  </a:solidFill>
                </a:rPr>
                <a:t>WGs</a:t>
              </a:r>
              <a:endParaRPr lang="en-GB" sz="1050" i="1" dirty="0">
                <a:solidFill>
                  <a:schemeClr val="tx1">
                    <a:lumMod val="65000"/>
                    <a:lumOff val="35000"/>
                  </a:schemeClr>
                </a:solidFill>
              </a:endParaRPr>
            </a:p>
          </p:txBody>
        </p:sp>
      </p:grpSp>
    </p:spTree>
    <p:extLst>
      <p:ext uri="{BB962C8B-B14F-4D97-AF65-F5344CB8AC3E}">
        <p14:creationId xmlns:p14="http://schemas.microsoft.com/office/powerpoint/2010/main" val="393819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9</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013520" cy="849586"/>
          </a:xfrm>
        </p:spPr>
        <p:txBody>
          <a:bodyPr/>
          <a:lstStyle/>
          <a:p>
            <a:r>
              <a:rPr lang="en-GB" dirty="0" smtClean="0">
                <a:effectLst>
                  <a:outerShdw blurRad="38100" dist="38100" dir="2700000" algn="tl">
                    <a:srgbClr val="000000">
                      <a:alpha val="43137"/>
                    </a:srgbClr>
                  </a:outerShdw>
                </a:effectLst>
              </a:rPr>
              <a:t>Action Networking Activities</a:t>
            </a:r>
            <a:endParaRPr lang="en-GB"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nvPr>
        </p:nvGraphicFramePr>
        <p:xfrm>
          <a:off x="1424608" y="1340768"/>
          <a:ext cx="6243603" cy="4524375"/>
        </p:xfrm>
        <a:graphic>
          <a:graphicData uri="http://schemas.openxmlformats.org/drawingml/2006/table">
            <a:tbl>
              <a:tblPr/>
              <a:tblGrid>
                <a:gridCol w="3033205">
                  <a:extLst>
                    <a:ext uri="{9D8B030D-6E8A-4147-A177-3AD203B41FA5}">
                      <a16:colId xmlns:a16="http://schemas.microsoft.com/office/drawing/2014/main" val="20000"/>
                    </a:ext>
                  </a:extLst>
                </a:gridCol>
                <a:gridCol w="1952117">
                  <a:extLst>
                    <a:ext uri="{9D8B030D-6E8A-4147-A177-3AD203B41FA5}">
                      <a16:colId xmlns:a16="http://schemas.microsoft.com/office/drawing/2014/main" val="20001"/>
                    </a:ext>
                  </a:extLst>
                </a:gridCol>
                <a:gridCol w="1258281">
                  <a:extLst>
                    <a:ext uri="{9D8B030D-6E8A-4147-A177-3AD203B41FA5}">
                      <a16:colId xmlns:a16="http://schemas.microsoft.com/office/drawing/2014/main" val="20002"/>
                    </a:ext>
                  </a:extLst>
                </a:gridCol>
              </a:tblGrid>
              <a:tr h="226825">
                <a:tc>
                  <a:txBody>
                    <a:bodyPr/>
                    <a:lstStyle/>
                    <a:p>
                      <a:pPr algn="l" fontAlgn="b"/>
                      <a:r>
                        <a:rPr lang="en-GB" sz="1500" b="1" i="0" u="none" strike="noStrike" dirty="0" smtClean="0">
                          <a:solidFill>
                            <a:schemeClr val="tx1">
                              <a:lumMod val="65000"/>
                              <a:lumOff val="35000"/>
                            </a:schemeClr>
                          </a:solidFill>
                          <a:latin typeface="Calibri"/>
                        </a:rPr>
                        <a:t>Kick-off </a:t>
                      </a:r>
                      <a:r>
                        <a:rPr lang="en-GB" sz="1500" b="1" i="0" u="none" strike="noStrike" dirty="0" smtClean="0">
                          <a:solidFill>
                            <a:schemeClr val="tx1">
                              <a:lumMod val="65000"/>
                              <a:lumOff val="35000"/>
                            </a:schemeClr>
                          </a:solidFill>
                          <a:latin typeface="Calibri"/>
                        </a:rPr>
                        <a:t>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Brussels, Belgium</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2013</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26825">
                <a:tc>
                  <a:txBody>
                    <a:bodyPr/>
                    <a:lstStyle/>
                    <a:p>
                      <a:pPr algn="l" fontAlgn="b"/>
                      <a:r>
                        <a:rPr lang="en-GB" sz="1500" b="1" i="0" u="none" strike="noStrike" dirty="0" smtClean="0">
                          <a:solidFill>
                            <a:schemeClr val="tx1">
                              <a:lumMod val="65000"/>
                              <a:lumOff val="35000"/>
                            </a:schemeClr>
                          </a:solidFill>
                          <a:latin typeface="Calibri"/>
                        </a:rPr>
                        <a:t>Core Team meeting</a:t>
                      </a: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Potsdam, Germany</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2013</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26825">
                <a:tc>
                  <a:txBody>
                    <a:bodyPr/>
                    <a:lstStyle/>
                    <a:p>
                      <a:pPr algn="l" fontAlgn="b"/>
                      <a:r>
                        <a:rPr lang="en-GB" sz="1500" b="1" i="0" u="sng" strike="noStrike" dirty="0" smtClean="0">
                          <a:solidFill>
                            <a:schemeClr val="tx1">
                              <a:lumMod val="65000"/>
                              <a:lumOff val="35000"/>
                            </a:schemeClr>
                          </a:solidFill>
                          <a:latin typeface="Calibri"/>
                        </a:rPr>
                        <a:t>Working Group and MC Meeting</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Valencia, Spain</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2013</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Prague, Czech republic</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2013</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6825">
                <a:tc>
                  <a:txBody>
                    <a:bodyPr/>
                    <a:lstStyle/>
                    <a:p>
                      <a:pPr algn="l" fontAlgn="b"/>
                      <a:r>
                        <a:rPr lang="en-GB" sz="1500" b="1" i="0" u="sng" strike="noStrike" dirty="0" smtClean="0">
                          <a:solidFill>
                            <a:schemeClr val="tx1">
                              <a:lumMod val="65000"/>
                              <a:lumOff val="35000"/>
                            </a:schemeClr>
                          </a:solidFill>
                          <a:latin typeface="Calibri"/>
                        </a:rPr>
                        <a:t>Workshop and MC Meeting</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Munich, Germany</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6825">
                <a:tc>
                  <a:txBody>
                    <a:bodyPr/>
                    <a:lstStyle/>
                    <a:p>
                      <a:pPr algn="l" fontAlgn="b"/>
                      <a:r>
                        <a:rPr lang="en-GB" sz="1500" b="1" i="0" u="none" strike="noStrike" dirty="0" smtClean="0">
                          <a:solidFill>
                            <a:schemeClr val="tx1">
                              <a:lumMod val="65000"/>
                              <a:lumOff val="35000"/>
                            </a:schemeClr>
                          </a:solidFill>
                          <a:latin typeface="Calibri"/>
                        </a:rPr>
                        <a:t>Dissemination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Washington DC</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Vienna, Austria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6825">
                <a:tc>
                  <a:txBody>
                    <a:bodyPr/>
                    <a:lstStyle/>
                    <a:p>
                      <a:pPr algn="l" fontAlgn="b"/>
                      <a:r>
                        <a:rPr lang="en-GB" sz="1500" b="1" i="0" u="sng" strike="noStrike" dirty="0" smtClean="0">
                          <a:solidFill>
                            <a:schemeClr val="tx1">
                              <a:lumMod val="65000"/>
                              <a:lumOff val="35000"/>
                            </a:schemeClr>
                          </a:solidFill>
                          <a:latin typeface="Calibri"/>
                        </a:rPr>
                        <a:t>Summer School,</a:t>
                      </a:r>
                      <a:r>
                        <a:rPr lang="en-GB" sz="1500" b="1" i="0" u="sng" strike="noStrike" baseline="0" dirty="0" smtClean="0">
                          <a:solidFill>
                            <a:schemeClr val="tx1">
                              <a:lumMod val="65000"/>
                              <a:lumOff val="35000"/>
                            </a:schemeClr>
                          </a:solidFill>
                          <a:latin typeface="Calibri"/>
                        </a:rPr>
                        <a:t> WG and MC</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Varna, Bulgaria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Paris, France</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2015</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6825">
                <a:tc>
                  <a:txBody>
                    <a:bodyPr/>
                    <a:lstStyle/>
                    <a:p>
                      <a:pPr algn="l" fontAlgn="b"/>
                      <a:r>
                        <a:rPr lang="en-GB" sz="1500" b="1" i="0" u="sng" strike="noStrike" dirty="0" smtClean="0">
                          <a:solidFill>
                            <a:schemeClr val="tx1">
                              <a:lumMod val="65000"/>
                              <a:lumOff val="35000"/>
                            </a:schemeClr>
                          </a:solidFill>
                          <a:latin typeface="Calibri"/>
                        </a:rPr>
                        <a:t>Workshop and MC</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Thessaloniki, Greece</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2015</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6825">
                <a:tc>
                  <a:txBody>
                    <a:bodyPr/>
                    <a:lstStyle/>
                    <a:p>
                      <a:pPr algn="l" fontAlgn="b"/>
                      <a:r>
                        <a:rPr lang="en-GB" sz="1500" b="1" i="0" u="none" strike="noStrike" dirty="0" smtClean="0">
                          <a:solidFill>
                            <a:schemeClr val="tx1">
                              <a:lumMod val="65000"/>
                              <a:lumOff val="35000"/>
                            </a:schemeClr>
                          </a:solidFill>
                          <a:latin typeface="Calibri"/>
                        </a:rPr>
                        <a:t>Working Group and 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Wroclaw, Poland</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2015</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26825">
                <a:tc>
                  <a:txBody>
                    <a:bodyPr/>
                    <a:lstStyle/>
                    <a:p>
                      <a:pPr algn="l" fontAlgn="b"/>
                      <a:r>
                        <a:rPr lang="en-GB" sz="1500" b="1" i="0" u="none" strike="noStrike" dirty="0" smtClean="0">
                          <a:solidFill>
                            <a:schemeClr val="tx1">
                              <a:lumMod val="65000"/>
                              <a:lumOff val="35000"/>
                            </a:schemeClr>
                          </a:solidFill>
                          <a:latin typeface="Calibri"/>
                        </a:rPr>
                        <a:t>IGS 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Sydney, Australia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26825">
                <a:tc>
                  <a:txBody>
                    <a:bodyPr/>
                    <a:lstStyle/>
                    <a:p>
                      <a:pPr algn="l" fontAlgn="b"/>
                      <a:r>
                        <a:rPr lang="en-GB" sz="1500" b="1" i="0" u="sng" strike="noStrike" dirty="0" smtClean="0">
                          <a:solidFill>
                            <a:schemeClr val="tx1">
                              <a:lumMod val="65000"/>
                              <a:lumOff val="35000"/>
                            </a:schemeClr>
                          </a:solidFill>
                          <a:latin typeface="Calibri"/>
                        </a:rPr>
                        <a:t>Workshop and MC Meeting</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Reykjavik,</a:t>
                      </a:r>
                      <a:r>
                        <a:rPr lang="en-GB" sz="1500" b="1" i="0" u="none" strike="noStrike" baseline="0" dirty="0" smtClean="0">
                          <a:solidFill>
                            <a:schemeClr val="tx1">
                              <a:lumMod val="65000"/>
                              <a:lumOff val="35000"/>
                            </a:schemeClr>
                          </a:solidFill>
                          <a:latin typeface="Calibri"/>
                        </a:rPr>
                        <a:t> Iceland</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26825">
                <a:tc>
                  <a:txBody>
                    <a:bodyPr/>
                    <a:lstStyle/>
                    <a:p>
                      <a:pPr algn="l" fontAlgn="b"/>
                      <a:r>
                        <a:rPr lang="en-GB" sz="1500" b="1" i="0" u="none" strike="noStrike" dirty="0" smtClean="0">
                          <a:solidFill>
                            <a:schemeClr val="tx1">
                              <a:lumMod val="65000"/>
                              <a:lumOff val="35000"/>
                            </a:schemeClr>
                          </a:solidFill>
                          <a:latin typeface="Calibri"/>
                        </a:rPr>
                        <a:t>WG3 Homogenisation </a:t>
                      </a:r>
                      <a:r>
                        <a:rPr lang="en-GB" sz="1500" b="1" i="0" u="none" strike="noStrike" dirty="0" smtClean="0">
                          <a:solidFill>
                            <a:schemeClr val="tx1">
                              <a:lumMod val="65000"/>
                              <a:lumOff val="35000"/>
                            </a:schemeClr>
                          </a:solidFill>
                          <a:latin typeface="Calibri"/>
                        </a:rPr>
                        <a:t>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Brussels,</a:t>
                      </a:r>
                      <a:r>
                        <a:rPr lang="en-GB" sz="1500" b="1" i="0" u="none" strike="noStrike" baseline="0" dirty="0" smtClean="0">
                          <a:solidFill>
                            <a:schemeClr val="tx1">
                              <a:lumMod val="65000"/>
                              <a:lumOff val="35000"/>
                            </a:schemeClr>
                          </a:solidFill>
                          <a:latin typeface="Calibri"/>
                        </a:rPr>
                        <a:t> Belgium</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Vienna, Austria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226825">
                <a:tc>
                  <a:txBody>
                    <a:bodyPr/>
                    <a:lstStyle/>
                    <a:p>
                      <a:pPr algn="l" fontAlgn="b"/>
                      <a:r>
                        <a:rPr lang="en-GB" sz="1500" b="1" i="0" u="none" strike="noStrike" dirty="0" smtClean="0">
                          <a:solidFill>
                            <a:schemeClr val="tx1">
                              <a:lumMod val="65000"/>
                              <a:lumOff val="35000"/>
                            </a:schemeClr>
                          </a:solidFill>
                          <a:latin typeface="Calibri"/>
                        </a:rPr>
                        <a:t>Dissemination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Beijing, China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226825">
                <a:tc>
                  <a:txBody>
                    <a:bodyPr/>
                    <a:lstStyle/>
                    <a:p>
                      <a:pPr algn="l" fontAlgn="b"/>
                      <a:r>
                        <a:rPr lang="en-GB" sz="1500" b="1" i="0" u="sng" strike="noStrike" dirty="0" smtClean="0">
                          <a:solidFill>
                            <a:schemeClr val="tx1">
                              <a:lumMod val="65000"/>
                              <a:lumOff val="35000"/>
                            </a:schemeClr>
                          </a:solidFill>
                          <a:latin typeface="Calibri"/>
                        </a:rPr>
                        <a:t>Summer School, WG and MC Meeting</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Potsdam, Germany</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226825">
                <a:tc>
                  <a:txBody>
                    <a:bodyPr/>
                    <a:lstStyle/>
                    <a:p>
                      <a:pPr algn="l" fontAlgn="b"/>
                      <a:r>
                        <a:rPr lang="en-GB" sz="1500" b="1" i="0" u="none" strike="noStrike" dirty="0" smtClean="0">
                          <a:solidFill>
                            <a:schemeClr val="tx1">
                              <a:lumMod val="65000"/>
                              <a:lumOff val="35000"/>
                            </a:schemeClr>
                          </a:solidFill>
                          <a:latin typeface="Calibri"/>
                        </a:rPr>
                        <a:t>WG3 Homogenisation </a:t>
                      </a:r>
                      <a:r>
                        <a:rPr lang="en-GB" sz="1500" b="1" i="0" u="none" strike="noStrike" dirty="0" smtClean="0">
                          <a:solidFill>
                            <a:schemeClr val="tx1">
                              <a:lumMod val="65000"/>
                              <a:lumOff val="35000"/>
                            </a:schemeClr>
                          </a:solidFill>
                          <a:latin typeface="Calibri"/>
                        </a:rPr>
                        <a:t>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Warsaw, Poland</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2017</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226825">
                <a:tc>
                  <a:txBody>
                    <a:bodyPr/>
                    <a:lstStyle/>
                    <a:p>
                      <a:pPr algn="l" fontAlgn="b"/>
                      <a:r>
                        <a:rPr lang="en-GB" sz="1500" b="1" i="0" u="sng" strike="noStrike" dirty="0" smtClean="0">
                          <a:solidFill>
                            <a:schemeClr val="tx1">
                              <a:lumMod val="65000"/>
                              <a:lumOff val="35000"/>
                            </a:schemeClr>
                          </a:solidFill>
                          <a:latin typeface="Calibri"/>
                        </a:rPr>
                        <a:t>Final Workshop</a:t>
                      </a:r>
                      <a:endParaRPr lang="en-GB" sz="1500" b="1" i="0" u="sng"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err="1" smtClean="0">
                          <a:solidFill>
                            <a:schemeClr val="tx1">
                              <a:lumMod val="65000"/>
                              <a:lumOff val="35000"/>
                            </a:schemeClr>
                          </a:solidFill>
                          <a:latin typeface="Calibri"/>
                        </a:rPr>
                        <a:t>Noordwijk</a:t>
                      </a:r>
                      <a:r>
                        <a:rPr lang="en-GB" sz="1500" b="1" i="0" u="none" strike="noStrike" dirty="0" smtClean="0">
                          <a:solidFill>
                            <a:schemeClr val="tx1">
                              <a:lumMod val="65000"/>
                              <a:lumOff val="35000"/>
                            </a:schemeClr>
                          </a:solidFill>
                          <a:latin typeface="Calibri"/>
                        </a:rPr>
                        <a:t>, Netherlands</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2017</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79707756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0.xml><?xml version="1.0" encoding="utf-8"?>
<p:tagLst xmlns:a="http://schemas.openxmlformats.org/drawingml/2006/main" xmlns:r="http://schemas.openxmlformats.org/officeDocument/2006/relationships" xmlns:p="http://schemas.openxmlformats.org/presentationml/2006/main">
  <p:tag name="INTERVAL1" val="188,114,0,-16747844,False;;1/1/2014 12:00:00 AM;12/1/2016 12:00:00 AM;Develop tropospheric models based on NWP data;3;Shape;1;Calibri;11;Calibri;11;Calibri;11;3"/>
</p:tagLst>
</file>

<file path=ppt/tags/tag11.xml><?xml version="1.0" encoding="utf-8"?>
<p:tagLst xmlns:a="http://schemas.openxmlformats.org/drawingml/2006/main" xmlns:r="http://schemas.openxmlformats.org/officeDocument/2006/relationships" xmlns:p="http://schemas.openxmlformats.org/presentationml/2006/main">
  <p:tag name="INTERVAL2" val="188,114,0,-16747844,False;;1/1/2014 12:00:00 AM;12/1/2016 12:00:00 AM;Develop new GNSS tropospheric products;3;Shape;2;Calibri;11;Calibri;11;Calibri;11;2"/>
</p:tagLst>
</file>

<file path=ppt/tags/tag12.xml><?xml version="1.0" encoding="utf-8"?>
<p:tagLst xmlns:a="http://schemas.openxmlformats.org/drawingml/2006/main" xmlns:r="http://schemas.openxmlformats.org/officeDocument/2006/relationships" xmlns:p="http://schemas.openxmlformats.org/presentationml/2006/main">
  <p:tag name="INTERVAL3" val="188,114,0,-16747844,False;;1/1/2013 12:00:00 AM;12/1/2016 12:00:00 AM;Develop new multi-GNSS processing algorithms;3;Shape;3;Calibri;11;Calibri;11;Calibri;11;0"/>
</p:tagLst>
</file>

<file path=ppt/tags/tag13.xml><?xml version="1.0" encoding="utf-8"?>
<p:tagLst xmlns:a="http://schemas.openxmlformats.org/drawingml/2006/main" xmlns:r="http://schemas.openxmlformats.org/officeDocument/2006/relationships" xmlns:p="http://schemas.openxmlformats.org/presentationml/2006/main">
  <p:tag name="INTERVAL4" val="86,182,150,-6900138,True;;1/1/2013 12:00:00 AM;12/1/2016 12:00:00 AM;Support establishment of new GNSS ACs in Europe;1;Shape;4;Calibri;11;Calibri;11;Calibri;11;1"/>
</p:tagLst>
</file>

<file path=ppt/tags/tag14.xml><?xml version="1.0" encoding="utf-8"?>
<p:tagLst xmlns:a="http://schemas.openxmlformats.org/drawingml/2006/main" xmlns:r="http://schemas.openxmlformats.org/officeDocument/2006/relationships" xmlns:p="http://schemas.openxmlformats.org/presentationml/2006/main">
  <p:tag name="MILESTONE1" val="188,114,0,-16747844,False;5/1/2015 12:00:00 AM;3rd Workshop (GNSS nowcasting - Tools and Practices);False;False;False;False;tbName;1;Calibri;11;Calibri;11;1"/>
</p:tagLst>
</file>

<file path=ppt/tags/tag15.xml><?xml version="1.0" encoding="utf-8"?>
<p:tagLst xmlns:a="http://schemas.openxmlformats.org/drawingml/2006/main" xmlns:r="http://schemas.openxmlformats.org/officeDocument/2006/relationships" xmlns:p="http://schemas.openxmlformats.org/presentationml/2006/main">
  <p:tag name="MILESTONE2" val="188,114,0,-16747844,False;10/1/2014 12:00:00 AM;2nd Workshop (Strenghts and Weakness of NWP models w.r.t. GNSS);False;False;False;False;tbName;2;Calibri;11;Calibri;11;2"/>
</p:tagLst>
</file>

<file path=ppt/tags/tag16.xml><?xml version="1.0" encoding="utf-8"?>
<p:tagLst xmlns:a="http://schemas.openxmlformats.org/drawingml/2006/main" xmlns:r="http://schemas.openxmlformats.org/officeDocument/2006/relationships" xmlns:p="http://schemas.openxmlformats.org/presentationml/2006/main">
  <p:tag name="MILESTONE3" val="188,114,0,-16747844,False;5/1/2013 12:00:00 AM;1st Workshop (State-of-the-art review);False;False;False;False;tbName;3;Calibri;10;Calibri;10;3"/>
</p:tagLst>
</file>

<file path=ppt/tags/tag17.xml><?xml version="1.0" encoding="utf-8"?>
<p:tagLst xmlns:a="http://schemas.openxmlformats.org/drawingml/2006/main" xmlns:r="http://schemas.openxmlformats.org/officeDocument/2006/relationships" xmlns:p="http://schemas.openxmlformats.org/presentationml/2006/main">
  <p:tag name="MILESTONE4" val="66,70,186,-4569534,True;1/1/2013 12:00:00 AM;Kickoff Meeting;False;False;False;False;tbName;4;Calibri;10;Calibri;10;4"/>
</p:tagLst>
</file>

<file path=ppt/tags/tag18.xml><?xml version="1.0" encoding="utf-8"?>
<p:tagLst xmlns:a="http://schemas.openxmlformats.org/drawingml/2006/main" xmlns:r="http://schemas.openxmlformats.org/officeDocument/2006/relationships" xmlns:p="http://schemas.openxmlformats.org/presentationml/2006/main">
  <p:tag name="INTERVAL0" val="86,182,150,-6900138,True;;1/1/2016 12:00:00 AM;12/1/2016 12:00:00 AM;Recommendations (Q.C.+D.M.);1;Shape;0;Calibri;11;Calibri;11;Calibri;11;10"/>
</p:tagLst>
</file>

<file path=ppt/tags/tag19.xml><?xml version="1.0" encoding="utf-8"?>
<p:tagLst xmlns:a="http://schemas.openxmlformats.org/drawingml/2006/main" xmlns:r="http://schemas.openxmlformats.org/officeDocument/2006/relationships" xmlns:p="http://schemas.openxmlformats.org/presentationml/2006/main">
  <p:tag name="INTERVAL1" val="160,102,128,-8362336,False;;1/1/2015 12:00:00 AM;12/1/2016 12:00:00 AM;Q.C. of new operational GNSS tropospheric products;0;Shape;1;Calibri;11;Calibri;11;Calibri;11;9"/>
</p:tagLst>
</file>

<file path=ppt/tags/tag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20.xml><?xml version="1.0" encoding="utf-8"?>
<p:tagLst xmlns:a="http://schemas.openxmlformats.org/drawingml/2006/main" xmlns:r="http://schemas.openxmlformats.org/officeDocument/2006/relationships" xmlns:p="http://schemas.openxmlformats.org/presentationml/2006/main">
  <p:tag name="INTERVAL2" val="86,182,150,-6900138,True;;1/1/2015 12:00:00 AM;12/1/2016 12:00:00 AM;Dev. of operational tools for severe weather forecasting;1;Shape;2;Calibri;11;Calibri;11;Calibri;11;8"/>
</p:tagLst>
</file>

<file path=ppt/tags/tag21.xml><?xml version="1.0" encoding="utf-8"?>
<p:tagLst xmlns:a="http://schemas.openxmlformats.org/drawingml/2006/main" xmlns:r="http://schemas.openxmlformats.org/officeDocument/2006/relationships" xmlns:p="http://schemas.openxmlformats.org/presentationml/2006/main">
  <p:tag name="INTERVAL3" val="160,102,128,-8362336,False;;1/1/2014 12:00:00 AM;12/1/2016 12:00:00 AM;Test impact of new operational GNSS troposheric products;0;Shape;3;Calibri;11;Calibri;11;Calibri;11;4"/>
</p:tagLst>
</file>

<file path=ppt/tags/tag22.xml><?xml version="1.0" encoding="utf-8"?>
<p:tagLst xmlns:a="http://schemas.openxmlformats.org/drawingml/2006/main" xmlns:r="http://schemas.openxmlformats.org/officeDocument/2006/relationships" xmlns:p="http://schemas.openxmlformats.org/presentationml/2006/main">
  <p:tag name="INTERVAL4" val="160,102,128,-8362336,False;;1/1/2014 12:00:00 AM;12/1/2016 12:00:00 AM;Set up databank (obs.+products) for S.W. case studies;1;Shape;4;Calibri;11;Calibri;11;Calibri;11;3"/>
</p:tagLst>
</file>

<file path=ppt/tags/tag23.xml><?xml version="1.0" encoding="utf-8"?>
<p:tagLst xmlns:a="http://schemas.openxmlformats.org/drawingml/2006/main" xmlns:r="http://schemas.openxmlformats.org/officeDocument/2006/relationships" xmlns:p="http://schemas.openxmlformats.org/presentationml/2006/main">
  <p:tag name="INTERVAL5" val="160,102,128,-8362336,False;;1/1/2014 12:00:00 AM;12/1/2016 12:00:00 AM;Develop and test methods for init. of NWP models with the new products;0;Shape;5;Calibri;11;Calibri;11;Calibri;11;6"/>
</p:tagLst>
</file>

<file path=ppt/tags/tag24.xml><?xml version="1.0" encoding="utf-8"?>
<p:tagLst xmlns:a="http://schemas.openxmlformats.org/drawingml/2006/main" xmlns:r="http://schemas.openxmlformats.org/officeDocument/2006/relationships" xmlns:p="http://schemas.openxmlformats.org/presentationml/2006/main">
  <p:tag name="INTERVAL6" val="174,122,82,-11371858,True;;1/1/2014 12:00:00 AM;12/1/2016 12:00:00 AM;Evaluation of new operational GNSS tropospheric products;0;Shape;6;Calibri;11;Calibri;11;Calibri;11;7"/>
</p:tagLst>
</file>

<file path=ppt/tags/tag25.xml><?xml version="1.0" encoding="utf-8"?>
<p:tagLst xmlns:a="http://schemas.openxmlformats.org/drawingml/2006/main" xmlns:r="http://schemas.openxmlformats.org/officeDocument/2006/relationships" xmlns:p="http://schemas.openxmlformats.org/presentationml/2006/main">
  <p:tag name="INTERVAL7" val="174,122,82,-11371858,True;;1/1/2014 12:00:00 AM;12/1/2015 12:00:00 AM;Evaluation of data quality of GNSS processing algorithms;0;Shape;7;Calibri;11;Calibri;11;Calibri;11;5"/>
</p:tagLst>
</file>

<file path=ppt/tags/tag26.xml><?xml version="1.0" encoding="utf-8"?>
<p:tagLst xmlns:a="http://schemas.openxmlformats.org/drawingml/2006/main" xmlns:r="http://schemas.openxmlformats.org/officeDocument/2006/relationships" xmlns:p="http://schemas.openxmlformats.org/presentationml/2006/main">
  <p:tag name="INTERVAL8" val="86,182,150,-6900138,True;;1/1/2013 12:00:00 AM;12/1/2013 12:00:00 AM;Define requirements;1;Shape;8;Calibri;11;Calibri;11;Calibri;11;2"/>
</p:tagLst>
</file>

<file path=ppt/tags/tag27.xml><?xml version="1.0" encoding="utf-8"?>
<p:tagLst xmlns:a="http://schemas.openxmlformats.org/drawingml/2006/main" xmlns:r="http://schemas.openxmlformats.org/officeDocument/2006/relationships" xmlns:p="http://schemas.openxmlformats.org/presentationml/2006/main">
  <p:tag name="INTERVAL9" val="160,102,128,-8362336,True;;1/1/2013 12:00:00 AM;12/1/2013 12:00:00 AM;Identify periods of S.W. ;1;Shape;9;Calibri;11;Calibri;11;Calibri;11;1"/>
</p:tagLst>
</file>

<file path=ppt/tags/tag28.xml><?xml version="1.0" encoding="utf-8"?>
<p:tagLst xmlns:a="http://schemas.openxmlformats.org/drawingml/2006/main" xmlns:r="http://schemas.openxmlformats.org/officeDocument/2006/relationships" xmlns:p="http://schemas.openxmlformats.org/presentationml/2006/main">
  <p:tag name="INTERVAL10" val="160,102,128,-8362336,True;;1/1/2013 12:00:00 AM;12/1/2013 12:00:00 AM;Setup of NWP data for positioning;1;Shape;10;Calibri;11;Calibri;11;Calibri;11;0"/>
</p:tagLst>
</file>

<file path=ppt/tags/tag29.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0.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1.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7.xml><?xml version="1.0" encoding="utf-8"?>
<p:tagLst xmlns:a="http://schemas.openxmlformats.org/drawingml/2006/main" xmlns:r="http://schemas.openxmlformats.org/officeDocument/2006/relationships" xmlns:p="http://schemas.openxmlformats.org/presentationml/2006/main">
  <p:tag name="MILESTONE1" val="188,114,0,-16747844,False;9/1/2015 12:00:00 AM;3rd Workshop (climate trends and variability of water vapour on regional and global scales);False;False;False;False;tbName;1;Calibri;11;Calibri;11;1"/>
</p:tagLst>
</file>

<file path=ppt/tags/tag38.xml><?xml version="1.0" encoding="utf-8"?>
<p:tagLst xmlns:a="http://schemas.openxmlformats.org/drawingml/2006/main" xmlns:r="http://schemas.openxmlformats.org/officeDocument/2006/relationships" xmlns:p="http://schemas.openxmlformats.org/presentationml/2006/main">
  <p:tag name="MILESTONE2" val="188,114,0,-16747844,False;5/1/2014 12:00:00 AM;2nd Workshop (assessment of reprocessed GNSS tropospheric products);False;False;False;False;tbName;2;Calibri;11;Calibri;11;2"/>
</p:tagLst>
</file>

<file path=ppt/tags/tag39.xml><?xml version="1.0" encoding="utf-8"?>
<p:tagLst xmlns:a="http://schemas.openxmlformats.org/drawingml/2006/main" xmlns:r="http://schemas.openxmlformats.org/officeDocument/2006/relationships" xmlns:p="http://schemas.openxmlformats.org/presentationml/2006/main">
  <p:tag name="MILESTONE3" val="188,114,0,-16747844,False;5/1/2013 12:00:00 AM;1st Workshop (state-of-the-art review);False;False;False;False;tbName;3;Calibri;10;Calibri;10;3"/>
</p:tagLst>
</file>

<file path=ppt/tags/tag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40.xml><?xml version="1.0" encoding="utf-8"?>
<p:tagLst xmlns:a="http://schemas.openxmlformats.org/drawingml/2006/main" xmlns:r="http://schemas.openxmlformats.org/officeDocument/2006/relationships" xmlns:p="http://schemas.openxmlformats.org/presentationml/2006/main">
  <p:tag name="MILESTONE4" val="66,70,186,-4569534,True;1/1/2013 12:00:00 AM;Kickoff Meeting;False;False;False;False;tbName;4;Calibri;10;Calibri;10;4"/>
</p:tagLst>
</file>

<file path=ppt/tags/tag41.xml><?xml version="1.0" encoding="utf-8"?>
<p:tagLst xmlns:a="http://schemas.openxmlformats.org/drawingml/2006/main" xmlns:r="http://schemas.openxmlformats.org/officeDocument/2006/relationships" xmlns:p="http://schemas.openxmlformats.org/presentationml/2006/main">
  <p:tag name="INTERVAL0" val="86,182,150,-6900138,True;;1/1/2016 12:00:00 AM;12/31/2016 12:00:00 AM;Issue Guidelines;1;Shape;0;Calibri;11;Calibri;11;Calibri;11;5"/>
</p:tagLst>
</file>

<file path=ppt/tags/tag42.xml><?xml version="1.0" encoding="utf-8"?>
<p:tagLst xmlns:a="http://schemas.openxmlformats.org/drawingml/2006/main" xmlns:r="http://schemas.openxmlformats.org/officeDocument/2006/relationships" xmlns:p="http://schemas.openxmlformats.org/presentationml/2006/main">
  <p:tag name="INTERVAL1" val="174,122,82,-11371858,True;;1/1/2014 12:00:00 AM;12/31/2016 12:00:00 AM;Exploit reprocessed GNSS trop. products for eval. of NWP reanalysis products and climate model simul.;3;Shape;1;Calibri;11;Calibri;11;Calibri;11;4"/>
</p:tagLst>
</file>

<file path=ppt/tags/tag43.xml><?xml version="1.0" encoding="utf-8"?>
<p:tagLst xmlns:a="http://schemas.openxmlformats.org/drawingml/2006/main" xmlns:r="http://schemas.openxmlformats.org/officeDocument/2006/relationships" xmlns:p="http://schemas.openxmlformats.org/presentationml/2006/main">
  <p:tag name="INTERVAL2" val="174,122,82,-11371858,True;;1/1/2014 12:00:00 AM;12/31/2016 12:00:00 AM;Development of relevant diagnostics and indexes for quantifying climate trends and variability ;3;Shape;2;Calibri;11;Calibri;11;Calibri;11;3"/>
</p:tagLst>
</file>

<file path=ppt/tags/tag44.xml><?xml version="1.0" encoding="utf-8"?>
<p:tagLst xmlns:a="http://schemas.openxmlformats.org/drawingml/2006/main" xmlns:r="http://schemas.openxmlformats.org/officeDocument/2006/relationships" xmlns:p="http://schemas.openxmlformats.org/presentationml/2006/main">
  <p:tag name="INTERVAL3" val="174,122,82,-11371858,True;;1/1/2013 12:00:00 AM;12/31/2016 12:00:00 AM;Detect and mitigate discontinuities in the ZTD and IWV time series;3;Shape;3;Calibri;11;Calibri;11;Calibri;11;0"/>
</p:tagLst>
</file>

<file path=ppt/tags/tag45.xml><?xml version="1.0" encoding="utf-8"?>
<p:tagLst xmlns:a="http://schemas.openxmlformats.org/drawingml/2006/main" xmlns:r="http://schemas.openxmlformats.org/officeDocument/2006/relationships" xmlns:p="http://schemas.openxmlformats.org/presentationml/2006/main">
  <p:tag name="INTERVAL4" val="174,122,82,-11371858,True;;1/1/2013 12:00:00 AM;12/31/2014 12:00:00 AM;Dev., eval. and standardize methods for ZTD to IWV conversion;4;Shape;4;Calibri;11;Calibri;11;Calibri;11;1"/>
</p:tagLst>
</file>

<file path=ppt/tags/tag46.xml><?xml version="1.0" encoding="utf-8"?>
<p:tagLst xmlns:a="http://schemas.openxmlformats.org/drawingml/2006/main" xmlns:r="http://schemas.openxmlformats.org/officeDocument/2006/relationships" xmlns:p="http://schemas.openxmlformats.org/presentationml/2006/main">
  <p:tag name="INTERVAL5" val="160,102,128,-8362336,True;;1/1/2013 12:00:00 AM;12/31/2013 12:00:00 AM;Set up of database of reprocessed GNSS tropospheric products;3;Shape;5;Calibri;11;Calibri;11;Calibri;11;2"/>
</p:tagLst>
</file>

<file path=ppt/tags/tag47.xml><?xml version="1.0" encoding="utf-8"?>
<p:tagLst xmlns:a="http://schemas.openxmlformats.org/drawingml/2006/main" xmlns:r="http://schemas.openxmlformats.org/officeDocument/2006/relationships" xmlns:p="http://schemas.openxmlformats.org/presentationml/2006/main">
  <p:tag name="INTERVAL8" val="86,182,150,-6900138,True;;1/1/2013 12:00:00 AM;12/1/2013 12:00:00 AM;Define requirements;1;Shape;8;Calibri;11;Calibri;11;Calibri;11;2"/>
</p:tagLst>
</file>

<file path=ppt/tags/tag5.xml><?xml version="1.0" encoding="utf-8"?>
<p:tagLst xmlns:a="http://schemas.openxmlformats.org/drawingml/2006/main" xmlns:r="http://schemas.openxmlformats.org/officeDocument/2006/relationships" xmlns:p="http://schemas.openxmlformats.org/presentationml/2006/main">
  <p:tag name="MILESTONE1" val="188,114,0,-16747844,False;9/1/2015 12:00:00 AM;3rd Workshop (Processing Techniques and New Product Assessment);False;False;False;False;tbName;1;Calibri;11;Calibri;11;1"/>
</p:tagLst>
</file>

<file path=ppt/tags/tag6.xml><?xml version="1.0" encoding="utf-8"?>
<p:tagLst xmlns:a="http://schemas.openxmlformats.org/drawingml/2006/main" xmlns:r="http://schemas.openxmlformats.org/officeDocument/2006/relationships" xmlns:p="http://schemas.openxmlformats.org/presentationml/2006/main">
  <p:tag name="MILESTONE2" val="188,114,0,-16747844,False;5/1/2014 12:00:00 AM;2nd Workshop (Ultra-fast/real-time Processing and Products);False;False;False;False;tbName;2;Calibri;11;Calibri;11;2"/>
</p:tagLst>
</file>

<file path=ppt/tags/tag7.xml><?xml version="1.0" encoding="utf-8"?>
<p:tagLst xmlns:a="http://schemas.openxmlformats.org/drawingml/2006/main" xmlns:r="http://schemas.openxmlformats.org/officeDocument/2006/relationships" xmlns:p="http://schemas.openxmlformats.org/presentationml/2006/main">
  <p:tag name="MILESTONE3" val="188,114,0,-16747844,False;5/1/2013 12:00:00 AM;1st Workshop (state-of-the-art review);False;False;False;False;tbName;3;Calibri;10;Calibri;10;3"/>
</p:tagLst>
</file>

<file path=ppt/tags/tag8.xml><?xml version="1.0" encoding="utf-8"?>
<p:tagLst xmlns:a="http://schemas.openxmlformats.org/drawingml/2006/main" xmlns:r="http://schemas.openxmlformats.org/officeDocument/2006/relationships" xmlns:p="http://schemas.openxmlformats.org/presentationml/2006/main">
  <p:tag name="MILESTONE4" val="66,70,186,-4569534,True;1/1/2013 12:00:00 AM;Kickoff Meeting;False;False;False;False;tbName;4;Calibri;10;Calibri;10;4"/>
</p:tagLst>
</file>

<file path=ppt/tags/tag9.xml><?xml version="1.0" encoding="utf-8"?>
<p:tagLst xmlns:a="http://schemas.openxmlformats.org/drawingml/2006/main" xmlns:r="http://schemas.openxmlformats.org/officeDocument/2006/relationships" xmlns:p="http://schemas.openxmlformats.org/presentationml/2006/main">
  <p:tag name="INTERVAL0" val="86,182,150,-6900138,False;;1/1/2016 12:00:00 AM;12/1/2016 12:00:00 AM;Transfer to operational status;1;Shape;0;Calibri;11;Calibri;11;Calibri;11;4"/>
</p:tagLst>
</file>

<file path=ppt/theme/theme1.xml><?xml version="1.0" encoding="utf-8"?>
<a:theme xmlns:a="http://schemas.openxmlformats.org/drawingml/2006/main" name="PowerPoint-presentation-3">
  <a:themeElements>
    <a:clrScheme name="COST">
      <a:dk1>
        <a:sysClr val="windowText" lastClr="000000"/>
      </a:dk1>
      <a:lt1>
        <a:sysClr val="window" lastClr="FFFFFF"/>
      </a:lt1>
      <a:dk2>
        <a:srgbClr val="2A678B"/>
      </a:dk2>
      <a:lt2>
        <a:srgbClr val="962067"/>
      </a:lt2>
      <a:accent1>
        <a:srgbClr val="F47729"/>
      </a:accent1>
      <a:accent2>
        <a:srgbClr val="56585B"/>
      </a:accent2>
      <a:accent3>
        <a:srgbClr val="69395D"/>
      </a:accent3>
      <a:accent4>
        <a:srgbClr val="FDD1A7"/>
      </a:accent4>
      <a:accent5>
        <a:srgbClr val="95969F"/>
      </a:accent5>
      <a:accent6>
        <a:srgbClr val="DDE9F2"/>
      </a:accent6>
      <a:hlink>
        <a:srgbClr val="69395D"/>
      </a:hlink>
      <a:folHlink>
        <a:srgbClr val="6939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23229</TotalTime>
  <Words>2789</Words>
  <Application>Microsoft Office PowerPoint</Application>
  <PresentationFormat>A4 Paper (210x297 mm)</PresentationFormat>
  <Paragraphs>778</Paragraphs>
  <Slides>30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Segoe UI Symbol</vt:lpstr>
      <vt:lpstr>Times</vt:lpstr>
      <vt:lpstr>Times New Roman</vt:lpstr>
      <vt:lpstr>Verdana</vt:lpstr>
      <vt:lpstr>Wingdings</vt:lpstr>
      <vt:lpstr>PowerPoint-presentation-3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ESF-COST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ESF</dc:creator>
  <cp:lastModifiedBy>Jones, Jonathan</cp:lastModifiedBy>
  <cp:revision>1438</cp:revision>
  <dcterms:created xsi:type="dcterms:W3CDTF">2007-11-05T13:47:35Z</dcterms:created>
  <dcterms:modified xsi:type="dcterms:W3CDTF">2018-04-11T20:29:40Z</dcterms:modified>
</cp:coreProperties>
</file>