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29513213" cy="42041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Sheffield" initials="J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22" autoAdjust="0"/>
    <p:restoredTop sz="94660"/>
  </p:normalViewPr>
  <p:slideViewPr>
    <p:cSldViewPr snapToGrid="0">
      <p:cViewPr>
        <p:scale>
          <a:sx n="50" d="100"/>
          <a:sy n="50" d="100"/>
        </p:scale>
        <p:origin x="-6090" y="-6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smtClean="0"/>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B8BD75-ABA6-45BC-82DD-79E110CFDFAF}"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137719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8BD75-ABA6-45BC-82DD-79E110CFDFAF}"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38856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8BD75-ABA6-45BC-82DD-79E110CFDFAF}"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2802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8BD75-ABA6-45BC-82DD-79E110CFDFAF}"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214110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smtClean="0"/>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B8BD75-ABA6-45BC-82DD-79E110CFDFAF}"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193735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B8BD75-ABA6-45BC-82DD-79E110CFDFAF}"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26832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B8BD75-ABA6-45BC-82DD-79E110CFDFAF}" type="datetimeFigureOut">
              <a:rPr lang="en-GB" smtClean="0"/>
              <a:t>06/04/2018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59460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B8BD75-ABA6-45BC-82DD-79E110CFDFAF}" type="datetimeFigureOut">
              <a:rPr lang="en-GB" smtClean="0"/>
              <a:t>06/04/2018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201346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8BD75-ABA6-45BC-82DD-79E110CFDFAF}" type="datetimeFigureOut">
              <a:rPr lang="en-GB" smtClean="0"/>
              <a:t>06/04/2018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372221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25B8BD75-ABA6-45BC-82DD-79E110CFDFAF}"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194000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smtClean="0"/>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25B8BD75-ABA6-45BC-82DD-79E110CFDFAF}"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85A0F0-9265-464A-93A7-183328261AA1}" type="slidenum">
              <a:rPr lang="en-GB" smtClean="0"/>
              <a:t>‹#›</a:t>
            </a:fld>
            <a:endParaRPr lang="en-GB"/>
          </a:p>
        </p:txBody>
      </p:sp>
    </p:spTree>
    <p:extLst>
      <p:ext uri="{BB962C8B-B14F-4D97-AF65-F5344CB8AC3E}">
        <p14:creationId xmlns:p14="http://schemas.microsoft.com/office/powerpoint/2010/main" val="278720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25B8BD75-ABA6-45BC-82DD-79E110CFDFAF}" type="datetimeFigureOut">
              <a:rPr lang="en-GB" smtClean="0"/>
              <a:t>06/04/2018</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E885A0F0-9265-464A-93A7-183328261AA1}" type="slidenum">
              <a:rPr lang="en-GB" smtClean="0"/>
              <a:t>‹#›</a:t>
            </a:fld>
            <a:endParaRPr lang="en-GB"/>
          </a:p>
        </p:txBody>
      </p:sp>
    </p:spTree>
    <p:extLst>
      <p:ext uri="{BB962C8B-B14F-4D97-AF65-F5344CB8AC3E}">
        <p14:creationId xmlns:p14="http://schemas.microsoft.com/office/powerpoint/2010/main" val="3497328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jpe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5" Type="http://schemas.openxmlformats.org/officeDocument/2006/relationships/image" Target="../media/image12.jpeg"/><Relationship Id="rId10" Type="http://schemas.openxmlformats.org/officeDocument/2006/relationships/hyperlink" Target="https://doi.org/10.1007/s10668-010-9278-0" TargetMode="External"/><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hyperlink" Target="https://doi.org/10.1007/s10584-008-9396-y" TargetMode="External"/><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3813" y="644388"/>
            <a:ext cx="37147500" cy="3170099"/>
          </a:xfrm>
          <a:prstGeom prst="rect">
            <a:avLst/>
          </a:prstGeom>
          <a:noFill/>
        </p:spPr>
        <p:txBody>
          <a:bodyPr wrap="square" rtlCol="0">
            <a:spAutoFit/>
          </a:bodyPr>
          <a:lstStyle/>
          <a:p>
            <a:pPr algn="ctr"/>
            <a:r>
              <a:rPr lang="en-GB" sz="8000" b="1" dirty="0" smtClean="0"/>
              <a:t>Hydrological Propagation of ENSO Impacts on Drought Risk Across Sub-Saharan Africa</a:t>
            </a:r>
          </a:p>
          <a:p>
            <a:pPr algn="ctr"/>
            <a:r>
              <a:rPr lang="en-GB" sz="4000" b="1" dirty="0" smtClean="0"/>
              <a:t>Josie Baulch, Justin Sheffield, </a:t>
            </a:r>
            <a:r>
              <a:rPr lang="en-GB" sz="4000" b="1" dirty="0" err="1" smtClean="0"/>
              <a:t>Jadu</a:t>
            </a:r>
            <a:r>
              <a:rPr lang="en-GB" sz="4000" b="1" dirty="0" smtClean="0"/>
              <a:t> Dash</a:t>
            </a:r>
          </a:p>
          <a:p>
            <a:pPr algn="ctr"/>
            <a:r>
              <a:rPr lang="en-GB" sz="4000" i="1" dirty="0" smtClean="0"/>
              <a:t>Department of Geography &amp; Environment, University of Southampton, Southampton, United Kingdom</a:t>
            </a:r>
          </a:p>
          <a:p>
            <a:pPr algn="ctr"/>
            <a:r>
              <a:rPr lang="en-GB" sz="4000" i="1" dirty="0" smtClean="0"/>
              <a:t>J.Baulch@soton.ac.uk</a:t>
            </a:r>
            <a:endParaRPr lang="en-GB" sz="4000" i="1" dirty="0"/>
          </a:p>
        </p:txBody>
      </p:sp>
      <p:pic>
        <p:nvPicPr>
          <p:cNvPr id="1026" name="Picture 2" descr="Image result for soton uni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4039" y="2057398"/>
            <a:ext cx="4745510" cy="1652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G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89" y="1473574"/>
            <a:ext cx="3040132" cy="21707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89" y="22402800"/>
            <a:ext cx="12956708" cy="7503498"/>
          </a:xfrm>
          <a:prstGeom prst="rect">
            <a:avLst/>
          </a:prstGeom>
          <a:solidFill>
            <a:schemeClr val="accent5">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9020061" y="16459199"/>
            <a:ext cx="13099488" cy="11269935"/>
          </a:xfrm>
          <a:prstGeom prst="rect">
            <a:avLst/>
          </a:prstGeom>
          <a:solidFill>
            <a:schemeClr val="accent5">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87688" y="4167204"/>
            <a:ext cx="12914011" cy="9674478"/>
          </a:xfrm>
          <a:prstGeom prst="rect">
            <a:avLst/>
          </a:prstGeom>
          <a:solidFill>
            <a:schemeClr val="accent5">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4096146" y="4259842"/>
            <a:ext cx="14306891" cy="25646455"/>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29817" y="14306567"/>
            <a:ext cx="12871882" cy="7646715"/>
          </a:xfrm>
          <a:prstGeom prst="rect">
            <a:avLst/>
          </a:prstGeom>
          <a:solidFill>
            <a:schemeClr val="accent5">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9020062" y="28186334"/>
            <a:ext cx="13099488" cy="1719964"/>
          </a:xfrm>
          <a:prstGeom prst="rect">
            <a:avLst/>
          </a:prstGeom>
          <a:solidFill>
            <a:schemeClr val="accent5">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9020061" y="4167204"/>
            <a:ext cx="13099490" cy="11834796"/>
          </a:xfrm>
          <a:prstGeom prst="rect">
            <a:avLst/>
          </a:prstGeom>
          <a:solidFill>
            <a:schemeClr val="accent5">
              <a:lumMod val="20000"/>
              <a:lumOff val="80000"/>
            </a:schemeClr>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87689" y="4167204"/>
            <a:ext cx="12914009" cy="1015663"/>
          </a:xfrm>
          <a:prstGeom prst="rect">
            <a:avLst/>
          </a:prstGeom>
          <a:solidFill>
            <a:srgbClr val="0070C0"/>
          </a:solidFill>
        </p:spPr>
        <p:txBody>
          <a:bodyPr wrap="square" rtlCol="0">
            <a:spAutoFit/>
          </a:bodyPr>
          <a:lstStyle/>
          <a:p>
            <a:r>
              <a:rPr lang="en-GB" sz="6000" b="1" dirty="0" smtClean="0">
                <a:solidFill>
                  <a:schemeClr val="bg1"/>
                </a:solidFill>
              </a:rPr>
              <a:t>1. DROUGHT IN SUB-SAHARAN AFRICA</a:t>
            </a:r>
            <a:endParaRPr lang="en-GB" sz="6000" b="1" dirty="0">
              <a:solidFill>
                <a:schemeClr val="bg1"/>
              </a:solidFill>
            </a:endParaRPr>
          </a:p>
        </p:txBody>
      </p:sp>
      <p:sp>
        <p:nvSpPr>
          <p:cNvPr id="23" name="TextBox 22"/>
          <p:cNvSpPr txBox="1"/>
          <p:nvPr/>
        </p:nvSpPr>
        <p:spPr>
          <a:xfrm>
            <a:off x="29020062" y="16459200"/>
            <a:ext cx="13099488" cy="1015663"/>
          </a:xfrm>
          <a:prstGeom prst="rect">
            <a:avLst/>
          </a:prstGeom>
          <a:solidFill>
            <a:srgbClr val="0070C0"/>
          </a:solidFill>
        </p:spPr>
        <p:txBody>
          <a:bodyPr wrap="square" rtlCol="0">
            <a:spAutoFit/>
          </a:bodyPr>
          <a:lstStyle/>
          <a:p>
            <a:r>
              <a:rPr lang="en-GB" sz="6000" b="1" dirty="0" smtClean="0">
                <a:solidFill>
                  <a:schemeClr val="bg1"/>
                </a:solidFill>
              </a:rPr>
              <a:t>6. CONCLUSIONS &amp; FURTHER WORK</a:t>
            </a:r>
            <a:endParaRPr lang="en-GB" sz="6000" b="1" dirty="0">
              <a:solidFill>
                <a:schemeClr val="bg1"/>
              </a:solidFill>
            </a:endParaRPr>
          </a:p>
        </p:txBody>
      </p:sp>
      <p:sp>
        <p:nvSpPr>
          <p:cNvPr id="24" name="TextBox 23"/>
          <p:cNvSpPr txBox="1"/>
          <p:nvPr/>
        </p:nvSpPr>
        <p:spPr>
          <a:xfrm>
            <a:off x="29020060" y="4167204"/>
            <a:ext cx="13099490" cy="1015663"/>
          </a:xfrm>
          <a:prstGeom prst="rect">
            <a:avLst/>
          </a:prstGeom>
          <a:solidFill>
            <a:srgbClr val="0070C0"/>
          </a:solidFill>
        </p:spPr>
        <p:txBody>
          <a:bodyPr wrap="square" rtlCol="0">
            <a:spAutoFit/>
          </a:bodyPr>
          <a:lstStyle/>
          <a:p>
            <a:r>
              <a:rPr lang="en-GB" sz="6000" b="1" dirty="0" smtClean="0">
                <a:solidFill>
                  <a:schemeClr val="bg1"/>
                </a:solidFill>
              </a:rPr>
              <a:t>5. DISCUSSION</a:t>
            </a:r>
            <a:endParaRPr lang="en-GB" sz="6000" b="1" dirty="0">
              <a:solidFill>
                <a:schemeClr val="bg1"/>
              </a:solidFill>
            </a:endParaRPr>
          </a:p>
        </p:txBody>
      </p:sp>
      <p:sp>
        <p:nvSpPr>
          <p:cNvPr id="25" name="TextBox 24"/>
          <p:cNvSpPr txBox="1"/>
          <p:nvPr/>
        </p:nvSpPr>
        <p:spPr>
          <a:xfrm>
            <a:off x="14119855" y="4273567"/>
            <a:ext cx="14306387" cy="1015663"/>
          </a:xfrm>
          <a:prstGeom prst="rect">
            <a:avLst/>
          </a:prstGeom>
          <a:solidFill>
            <a:srgbClr val="0070C0"/>
          </a:solidFill>
        </p:spPr>
        <p:txBody>
          <a:bodyPr wrap="square" rtlCol="0">
            <a:spAutoFit/>
          </a:bodyPr>
          <a:lstStyle/>
          <a:p>
            <a:r>
              <a:rPr lang="en-GB" sz="6000" b="1" dirty="0" smtClean="0">
                <a:solidFill>
                  <a:schemeClr val="bg1"/>
                </a:solidFill>
              </a:rPr>
              <a:t>4. RESULTS</a:t>
            </a:r>
            <a:endParaRPr lang="en-GB" sz="6000" b="1" dirty="0">
              <a:solidFill>
                <a:schemeClr val="bg1"/>
              </a:solidFill>
            </a:endParaRPr>
          </a:p>
        </p:txBody>
      </p:sp>
      <p:sp>
        <p:nvSpPr>
          <p:cNvPr id="26" name="TextBox 25"/>
          <p:cNvSpPr txBox="1"/>
          <p:nvPr/>
        </p:nvSpPr>
        <p:spPr>
          <a:xfrm>
            <a:off x="674183" y="22423116"/>
            <a:ext cx="12970214" cy="1015663"/>
          </a:xfrm>
          <a:prstGeom prst="rect">
            <a:avLst/>
          </a:prstGeom>
          <a:solidFill>
            <a:srgbClr val="0070C0"/>
          </a:solidFill>
        </p:spPr>
        <p:txBody>
          <a:bodyPr wrap="square" rtlCol="0">
            <a:spAutoFit/>
          </a:bodyPr>
          <a:lstStyle/>
          <a:p>
            <a:r>
              <a:rPr lang="en-GB" sz="6000" b="1" dirty="0" smtClean="0">
                <a:solidFill>
                  <a:schemeClr val="bg1"/>
                </a:solidFill>
              </a:rPr>
              <a:t>3. METHODOLOGY</a:t>
            </a:r>
            <a:endParaRPr lang="en-GB" sz="6000" b="1" dirty="0">
              <a:solidFill>
                <a:schemeClr val="bg1"/>
              </a:solidFill>
            </a:endParaRPr>
          </a:p>
        </p:txBody>
      </p:sp>
      <p:sp>
        <p:nvSpPr>
          <p:cNvPr id="27" name="TextBox 26"/>
          <p:cNvSpPr txBox="1"/>
          <p:nvPr/>
        </p:nvSpPr>
        <p:spPr>
          <a:xfrm>
            <a:off x="696740" y="14306567"/>
            <a:ext cx="12904957" cy="1015663"/>
          </a:xfrm>
          <a:prstGeom prst="rect">
            <a:avLst/>
          </a:prstGeom>
          <a:solidFill>
            <a:srgbClr val="0070C0"/>
          </a:solidFill>
        </p:spPr>
        <p:txBody>
          <a:bodyPr wrap="square" rtlCol="0">
            <a:spAutoFit/>
          </a:bodyPr>
          <a:lstStyle/>
          <a:p>
            <a:r>
              <a:rPr lang="en-GB" sz="6000" b="1" dirty="0" smtClean="0">
                <a:solidFill>
                  <a:schemeClr val="bg1"/>
                </a:solidFill>
              </a:rPr>
              <a:t>2. STUDY OBJECTIVES &amp; DATA</a:t>
            </a:r>
            <a:endParaRPr lang="en-GB" sz="6000" b="1" dirty="0">
              <a:solidFill>
                <a:schemeClr val="bg1"/>
              </a:solidFill>
            </a:endParaRPr>
          </a:p>
        </p:txBody>
      </p:sp>
      <p:sp>
        <p:nvSpPr>
          <p:cNvPr id="15" name="TextBox 14"/>
          <p:cNvSpPr txBox="1"/>
          <p:nvPr/>
        </p:nvSpPr>
        <p:spPr>
          <a:xfrm>
            <a:off x="945498" y="5439750"/>
            <a:ext cx="11513202" cy="646331"/>
          </a:xfrm>
          <a:prstGeom prst="rect">
            <a:avLst/>
          </a:prstGeom>
          <a:noFill/>
        </p:spPr>
        <p:txBody>
          <a:bodyPr wrap="square" rtlCol="0">
            <a:spAutoFit/>
          </a:bodyPr>
          <a:lstStyle/>
          <a:p>
            <a:endParaRPr lang="en-GB" dirty="0"/>
          </a:p>
          <a:p>
            <a:endParaRPr lang="en-GB" dirty="0"/>
          </a:p>
        </p:txBody>
      </p:sp>
      <p:pic>
        <p:nvPicPr>
          <p:cNvPr id="2" name="Picture 1"/>
          <p:cNvPicPr>
            <a:picLocks noChangeAspect="1"/>
          </p:cNvPicPr>
          <p:nvPr/>
        </p:nvPicPr>
        <p:blipFill>
          <a:blip r:embed="rId4"/>
          <a:stretch>
            <a:fillRect/>
          </a:stretch>
        </p:blipFill>
        <p:spPr>
          <a:xfrm>
            <a:off x="931568" y="26434621"/>
            <a:ext cx="6234190" cy="3233622"/>
          </a:xfrm>
          <a:prstGeom prst="rect">
            <a:avLst/>
          </a:prstGeom>
        </p:spPr>
      </p:pic>
      <p:grpSp>
        <p:nvGrpSpPr>
          <p:cNvPr id="45" name="Group 44"/>
          <p:cNvGrpSpPr/>
          <p:nvPr/>
        </p:nvGrpSpPr>
        <p:grpSpPr>
          <a:xfrm>
            <a:off x="7834815" y="23570257"/>
            <a:ext cx="5484939" cy="4158877"/>
            <a:chOff x="0" y="0"/>
            <a:chExt cx="7029450" cy="5550919"/>
          </a:xfrm>
        </p:grpSpPr>
        <p:pic>
          <p:nvPicPr>
            <p:cNvPr id="46" name="Picture 45"/>
            <p:cNvPicPr>
              <a:picLocks noChangeAspect="1"/>
            </p:cNvPicPr>
            <p:nvPr/>
          </p:nvPicPr>
          <p:blipFill rotWithShape="1">
            <a:blip r:embed="rId5" cstate="print">
              <a:extLst>
                <a:ext uri="{28A0092B-C50C-407E-A947-70E740481C1C}">
                  <a14:useLocalDpi xmlns:a14="http://schemas.microsoft.com/office/drawing/2010/main" val="0"/>
                </a:ext>
              </a:extLst>
            </a:blip>
            <a:srcRect t="9827" r="8074" b="42997"/>
            <a:stretch/>
          </p:blipFill>
          <p:spPr bwMode="auto">
            <a:xfrm>
              <a:off x="0" y="0"/>
              <a:ext cx="7029450" cy="2552700"/>
            </a:xfrm>
            <a:prstGeom prst="rect">
              <a:avLst/>
            </a:prstGeom>
            <a:ln>
              <a:noFill/>
            </a:ln>
            <a:extLst>
              <a:ext uri="{53640926-AAD7-44D8-BBD7-CCE9431645EC}">
                <a14:shadowObscured xmlns:a14="http://schemas.microsoft.com/office/drawing/2010/main"/>
              </a:ext>
            </a:extLst>
          </p:spPr>
        </p:pic>
        <p:pic>
          <p:nvPicPr>
            <p:cNvPr id="47" name="Picture 46"/>
            <p:cNvPicPr>
              <a:picLocks noChangeAspect="1"/>
            </p:cNvPicPr>
            <p:nvPr/>
          </p:nvPicPr>
          <p:blipFill rotWithShape="1">
            <a:blip r:embed="rId6" cstate="print">
              <a:extLst>
                <a:ext uri="{28A0092B-C50C-407E-A947-70E740481C1C}">
                  <a14:useLocalDpi xmlns:a14="http://schemas.microsoft.com/office/drawing/2010/main" val="0"/>
                </a:ext>
              </a:extLst>
            </a:blip>
            <a:srcRect t="13760" r="8453" b="31027"/>
            <a:stretch/>
          </p:blipFill>
          <p:spPr bwMode="auto">
            <a:xfrm>
              <a:off x="0" y="2551814"/>
              <a:ext cx="7029450" cy="2999105"/>
            </a:xfrm>
            <a:prstGeom prst="rect">
              <a:avLst/>
            </a:prstGeom>
            <a:ln>
              <a:noFill/>
            </a:ln>
            <a:extLst>
              <a:ext uri="{53640926-AAD7-44D8-BBD7-CCE9431645EC}">
                <a14:shadowObscured xmlns:a14="http://schemas.microsoft.com/office/drawing/2010/main"/>
              </a:ext>
            </a:extLst>
          </p:spPr>
        </p:pic>
      </p:grpSp>
      <p:grpSp>
        <p:nvGrpSpPr>
          <p:cNvPr id="1033" name="Group 1032"/>
          <p:cNvGrpSpPr/>
          <p:nvPr/>
        </p:nvGrpSpPr>
        <p:grpSpPr>
          <a:xfrm>
            <a:off x="14398817" y="13720607"/>
            <a:ext cx="13748465" cy="7374850"/>
            <a:chOff x="14398818" y="13657644"/>
            <a:chExt cx="13433231" cy="7148297"/>
          </a:xfrm>
        </p:grpSpPr>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t="20276" r="18127" b="46773"/>
            <a:stretch/>
          </p:blipFill>
          <p:spPr bwMode="auto">
            <a:xfrm>
              <a:off x="14398818" y="13657644"/>
              <a:ext cx="12497204" cy="3700286"/>
            </a:xfrm>
            <a:prstGeom prst="rect">
              <a:avLst/>
            </a:prstGeom>
            <a:ln>
              <a:noFill/>
            </a:ln>
            <a:extLst>
              <a:ext uri="{53640926-AAD7-44D8-BBD7-CCE9431645EC}">
                <a14:shadowObscured xmlns:a14="http://schemas.microsoft.com/office/drawing/2010/main"/>
              </a:ext>
            </a:extLst>
          </p:spPr>
        </p:pic>
        <p:pic>
          <p:nvPicPr>
            <p:cNvPr id="50" name="Picture 49"/>
            <p:cNvPicPr>
              <a:picLocks noChangeAspect="1"/>
            </p:cNvPicPr>
            <p:nvPr/>
          </p:nvPicPr>
          <p:blipFill rotWithShape="1">
            <a:blip r:embed="rId8" cstate="print">
              <a:extLst>
                <a:ext uri="{28A0092B-C50C-407E-A947-70E740481C1C}">
                  <a14:useLocalDpi xmlns:a14="http://schemas.microsoft.com/office/drawing/2010/main" val="0"/>
                </a:ext>
              </a:extLst>
            </a:blip>
            <a:srcRect t="19796" r="12020" b="47027"/>
            <a:stretch/>
          </p:blipFill>
          <p:spPr bwMode="auto">
            <a:xfrm>
              <a:off x="14398818" y="17079846"/>
              <a:ext cx="13433231" cy="3726095"/>
            </a:xfrm>
            <a:prstGeom prst="rect">
              <a:avLst/>
            </a:prstGeom>
            <a:ln>
              <a:noFill/>
            </a:ln>
            <a:extLst>
              <a:ext uri="{53640926-AAD7-44D8-BBD7-CCE9431645EC}">
                <a14:shadowObscured xmlns:a14="http://schemas.microsoft.com/office/drawing/2010/main"/>
              </a:ext>
            </a:extLst>
          </p:spPr>
        </p:pic>
      </p:grpSp>
      <p:sp>
        <p:nvSpPr>
          <p:cNvPr id="3" name="TextBox 2"/>
          <p:cNvSpPr txBox="1"/>
          <p:nvPr/>
        </p:nvSpPr>
        <p:spPr>
          <a:xfrm>
            <a:off x="877438" y="5469940"/>
            <a:ext cx="6046299" cy="8525411"/>
          </a:xfrm>
          <a:prstGeom prst="rect">
            <a:avLst/>
          </a:prstGeom>
          <a:noFill/>
        </p:spPr>
        <p:txBody>
          <a:bodyPr wrap="square" rtlCol="0">
            <a:spAutoFit/>
          </a:bodyPr>
          <a:lstStyle/>
          <a:p>
            <a:pPr algn="just"/>
            <a:r>
              <a:rPr lang="en-GB" sz="2400" b="1" dirty="0" smtClean="0"/>
              <a:t>Importance</a:t>
            </a:r>
          </a:p>
          <a:p>
            <a:pPr algn="just"/>
            <a:endParaRPr lang="en-GB" sz="2200" dirty="0"/>
          </a:p>
          <a:p>
            <a:pPr algn="just"/>
            <a:r>
              <a:rPr lang="en-GB" sz="2200" dirty="0" smtClean="0"/>
              <a:t>Sub-Saharan Africa (SSA) </a:t>
            </a:r>
            <a:r>
              <a:rPr lang="en-GB" sz="2200" dirty="0"/>
              <a:t>has a high dependency on </a:t>
            </a:r>
            <a:r>
              <a:rPr lang="en-GB" sz="2200" dirty="0" smtClean="0"/>
              <a:t>agriculture, </a:t>
            </a:r>
            <a:r>
              <a:rPr lang="en-GB" sz="2200" dirty="0" smtClean="0"/>
              <a:t>that in </a:t>
            </a:r>
            <a:r>
              <a:rPr lang="en-GB" sz="2200" dirty="0" smtClean="0"/>
              <a:t>turn, </a:t>
            </a:r>
            <a:r>
              <a:rPr lang="en-GB" sz="2200" dirty="0" smtClean="0"/>
              <a:t>is highly dependent on climate variability.</a:t>
            </a:r>
            <a:r>
              <a:rPr lang="en-GB" sz="2200" dirty="0"/>
              <a:t> </a:t>
            </a:r>
            <a:r>
              <a:rPr lang="en-GB" sz="2200" dirty="0" smtClean="0"/>
              <a:t>In particular, </a:t>
            </a:r>
            <a:r>
              <a:rPr lang="en-GB" sz="2200" dirty="0"/>
              <a:t>d</a:t>
            </a:r>
            <a:r>
              <a:rPr lang="en-GB" sz="2200" dirty="0" smtClean="0"/>
              <a:t>rought </a:t>
            </a:r>
            <a:r>
              <a:rPr lang="en-GB" sz="2200" dirty="0"/>
              <a:t>events in SSA can have significant impacts on the social-economic well-being of populations </a:t>
            </a:r>
            <a:r>
              <a:rPr lang="en-GB" sz="2200" dirty="0" smtClean="0"/>
              <a:t>whose livelihoods depend </a:t>
            </a:r>
            <a:r>
              <a:rPr lang="en-GB" sz="2200" dirty="0"/>
              <a:t>heavily on </a:t>
            </a:r>
            <a:r>
              <a:rPr lang="en-GB" sz="2200" dirty="0" smtClean="0"/>
              <a:t>agriculture. </a:t>
            </a:r>
            <a:r>
              <a:rPr lang="en-GB" sz="2200" dirty="0"/>
              <a:t>Studies have shown that years with reduced precipitation have led to severe economic stress and increased imports due to </a:t>
            </a:r>
            <a:r>
              <a:rPr lang="en-GB" sz="2200" dirty="0" smtClean="0"/>
              <a:t>reductions </a:t>
            </a:r>
            <a:r>
              <a:rPr lang="en-GB" sz="2200" dirty="0"/>
              <a:t>in </a:t>
            </a:r>
            <a:r>
              <a:rPr lang="en-GB" sz="2200" dirty="0" smtClean="0"/>
              <a:t>food production. There is potential that this can lead to socio-political </a:t>
            </a:r>
            <a:r>
              <a:rPr lang="en-GB" sz="2200" dirty="0"/>
              <a:t>conflict </a:t>
            </a:r>
            <a:r>
              <a:rPr lang="en-GB" sz="2200" dirty="0" smtClean="0"/>
              <a:t>in regions that are already stressed due to water insecurity.</a:t>
            </a:r>
            <a:endParaRPr lang="en-GB" sz="2200" dirty="0"/>
          </a:p>
          <a:p>
            <a:pPr algn="just"/>
            <a:endParaRPr lang="en-GB" sz="2200" dirty="0"/>
          </a:p>
          <a:p>
            <a:pPr algn="just"/>
            <a:r>
              <a:rPr lang="en-GB" sz="2200" dirty="0" smtClean="0"/>
              <a:t>The potential for declines in overall rainfall and increases </a:t>
            </a:r>
            <a:r>
              <a:rPr lang="en-GB" sz="2200" dirty="0"/>
              <a:t>in climate variability </a:t>
            </a:r>
            <a:r>
              <a:rPr lang="en-GB" sz="2200" dirty="0" smtClean="0"/>
              <a:t>in the future is </a:t>
            </a:r>
            <a:r>
              <a:rPr lang="en-GB" sz="2200" dirty="0"/>
              <a:t>likely to pose a serious threat to food security by reducing crop productivity and increasing inter-annual variations in yields</a:t>
            </a:r>
            <a:r>
              <a:rPr lang="en-GB" sz="2200" dirty="0" smtClean="0"/>
              <a:t>. Understanding how climate variability propagates into </a:t>
            </a:r>
            <a:r>
              <a:rPr lang="en-GB" sz="2200" dirty="0" smtClean="0"/>
              <a:t>rain-fed </a:t>
            </a:r>
            <a:r>
              <a:rPr lang="en-GB" sz="2200" dirty="0" smtClean="0"/>
              <a:t>agriculture and crop yield variations is important for improving climate forecasts and developing effective </a:t>
            </a:r>
            <a:r>
              <a:rPr lang="en-GB" sz="2200" dirty="0"/>
              <a:t>mitigation and management </a:t>
            </a:r>
            <a:r>
              <a:rPr lang="en-GB" sz="2200" dirty="0" smtClean="0"/>
              <a:t>techniques.</a:t>
            </a:r>
            <a:endParaRPr lang="en-GB" sz="2200" dirty="0"/>
          </a:p>
          <a:p>
            <a:endParaRPr lang="en-GB" dirty="0"/>
          </a:p>
        </p:txBody>
      </p:sp>
      <p:sp>
        <p:nvSpPr>
          <p:cNvPr id="22" name="TextBox 21"/>
          <p:cNvSpPr txBox="1"/>
          <p:nvPr/>
        </p:nvSpPr>
        <p:spPr>
          <a:xfrm>
            <a:off x="7165758" y="5439750"/>
            <a:ext cx="6063758" cy="4862870"/>
          </a:xfrm>
          <a:prstGeom prst="rect">
            <a:avLst/>
          </a:prstGeom>
          <a:noFill/>
        </p:spPr>
        <p:txBody>
          <a:bodyPr wrap="square" rtlCol="0">
            <a:spAutoFit/>
          </a:bodyPr>
          <a:lstStyle/>
          <a:p>
            <a:r>
              <a:rPr lang="en-GB" sz="2400" b="1" dirty="0" smtClean="0"/>
              <a:t>El Niño Southern Oscillation and Drought</a:t>
            </a:r>
          </a:p>
          <a:p>
            <a:endParaRPr lang="en-GB" sz="2200" dirty="0" smtClean="0"/>
          </a:p>
          <a:p>
            <a:pPr algn="just"/>
            <a:r>
              <a:rPr lang="en-GB" sz="2200" dirty="0" smtClean="0"/>
              <a:t>Large-scale climate oscillations such as the El </a:t>
            </a:r>
            <a:r>
              <a:rPr lang="en-GB" sz="2200" dirty="0"/>
              <a:t>Niño Southern Oscillation (</a:t>
            </a:r>
            <a:r>
              <a:rPr lang="en-GB" sz="2200" dirty="0" smtClean="0"/>
              <a:t>ENSO) can </a:t>
            </a:r>
            <a:r>
              <a:rPr lang="en-GB" sz="2200" dirty="0"/>
              <a:t>cause changes in </a:t>
            </a:r>
            <a:r>
              <a:rPr lang="en-GB" sz="2200" dirty="0" smtClean="0"/>
              <a:t>atmospheric </a:t>
            </a:r>
            <a:r>
              <a:rPr lang="en-GB" sz="2200" dirty="0" smtClean="0"/>
              <a:t>circulations, </a:t>
            </a:r>
            <a:r>
              <a:rPr lang="en-GB" sz="2200" dirty="0" smtClean="0"/>
              <a:t>such as the Hadley and Walker </a:t>
            </a:r>
            <a:r>
              <a:rPr lang="en-GB" sz="2200" dirty="0" smtClean="0"/>
              <a:t>circulations, </a:t>
            </a:r>
            <a:r>
              <a:rPr lang="en-GB" sz="2200" dirty="0" smtClean="0"/>
              <a:t>or upper </a:t>
            </a:r>
            <a:r>
              <a:rPr lang="en-GB" sz="2200" dirty="0"/>
              <a:t>atmosphere jet </a:t>
            </a:r>
            <a:r>
              <a:rPr lang="en-GB" sz="2200" dirty="0" smtClean="0"/>
              <a:t>streams, </a:t>
            </a:r>
            <a:r>
              <a:rPr lang="en-GB" sz="2200" dirty="0"/>
              <a:t>impacting regional temperature and precipitation patterns across the globe</a:t>
            </a:r>
            <a:r>
              <a:rPr lang="en-GB" sz="2200" dirty="0" smtClean="0"/>
              <a:t>.</a:t>
            </a:r>
          </a:p>
          <a:p>
            <a:pPr algn="just"/>
            <a:endParaRPr lang="en-GB" sz="2200" dirty="0"/>
          </a:p>
          <a:p>
            <a:pPr algn="just"/>
            <a:r>
              <a:rPr lang="en-GB" sz="2200" dirty="0" smtClean="0"/>
              <a:t>Recent studies have found that</a:t>
            </a:r>
            <a:r>
              <a:rPr lang="en-GB" sz="2200" dirty="0"/>
              <a:t>, </a:t>
            </a:r>
            <a:r>
              <a:rPr lang="en-GB" sz="2200" dirty="0" smtClean="0"/>
              <a:t>in addition to regional </a:t>
            </a:r>
            <a:r>
              <a:rPr lang="en-GB" sz="2200" dirty="0"/>
              <a:t>factors </a:t>
            </a:r>
            <a:r>
              <a:rPr lang="en-GB" sz="2200" dirty="0" smtClean="0"/>
              <a:t>that influence the development  </a:t>
            </a:r>
            <a:r>
              <a:rPr lang="en-GB" sz="2200" dirty="0"/>
              <a:t>of </a:t>
            </a:r>
            <a:r>
              <a:rPr lang="en-GB" sz="2200" dirty="0" smtClean="0"/>
              <a:t>drought, ENSO </a:t>
            </a:r>
            <a:r>
              <a:rPr lang="en-GB" sz="2200" dirty="0" smtClean="0"/>
              <a:t>has </a:t>
            </a:r>
            <a:r>
              <a:rPr lang="en-GB" sz="2200" dirty="0" smtClean="0"/>
              <a:t>a major influence on drought across much of sub-Saharan Africa.</a:t>
            </a:r>
          </a:p>
          <a:p>
            <a:pPr algn="just"/>
            <a:endParaRPr lang="en-GB" sz="2200" dirty="0"/>
          </a:p>
        </p:txBody>
      </p:sp>
      <p:sp>
        <p:nvSpPr>
          <p:cNvPr id="51" name="TextBox 50"/>
          <p:cNvSpPr txBox="1"/>
          <p:nvPr/>
        </p:nvSpPr>
        <p:spPr>
          <a:xfrm>
            <a:off x="29020060" y="28186333"/>
            <a:ext cx="12896616" cy="2031325"/>
          </a:xfrm>
          <a:prstGeom prst="rect">
            <a:avLst/>
          </a:prstGeom>
          <a:noFill/>
        </p:spPr>
        <p:txBody>
          <a:bodyPr wrap="square" rtlCol="0">
            <a:spAutoFit/>
          </a:bodyPr>
          <a:lstStyle/>
          <a:p>
            <a:pPr algn="just"/>
            <a:r>
              <a:rPr lang="en-GB" sz="1200" dirty="0" err="1" smtClean="0"/>
              <a:t>Amissah</a:t>
            </a:r>
            <a:r>
              <a:rPr lang="en-GB" sz="1200" dirty="0" smtClean="0"/>
              <a:t>‐Arthur</a:t>
            </a:r>
            <a:r>
              <a:rPr lang="en-GB" sz="1200" dirty="0"/>
              <a:t>, A., </a:t>
            </a:r>
            <a:r>
              <a:rPr lang="en-GB" sz="1200" dirty="0" err="1"/>
              <a:t>Jagtap</a:t>
            </a:r>
            <a:r>
              <a:rPr lang="en-GB" sz="1200" dirty="0"/>
              <a:t>, S., &amp; </a:t>
            </a:r>
            <a:r>
              <a:rPr lang="en-GB" sz="1200" dirty="0" err="1"/>
              <a:t>Rosenzweig</a:t>
            </a:r>
            <a:r>
              <a:rPr lang="en-GB" sz="1200" dirty="0"/>
              <a:t>, C. (2002). </a:t>
            </a:r>
            <a:r>
              <a:rPr lang="en-GB" sz="1200" dirty="0" err="1"/>
              <a:t>Spatio</a:t>
            </a:r>
            <a:r>
              <a:rPr lang="en-GB" sz="1200" dirty="0"/>
              <a:t>‐temporal effects of El Niño events on rainfall and maize yield in Kenya. </a:t>
            </a:r>
            <a:r>
              <a:rPr lang="en-GB" sz="1200" i="1" dirty="0"/>
              <a:t>International Journal of </a:t>
            </a:r>
            <a:r>
              <a:rPr lang="en-GB" sz="1200" i="1" dirty="0" smtClean="0"/>
              <a:t>Climatology</a:t>
            </a:r>
            <a:r>
              <a:rPr lang="en-GB" sz="1200" dirty="0"/>
              <a:t>, </a:t>
            </a:r>
            <a:r>
              <a:rPr lang="en-GB" sz="1200" i="1" dirty="0"/>
              <a:t>22</a:t>
            </a:r>
            <a:r>
              <a:rPr lang="en-GB" sz="1200" dirty="0"/>
              <a:t>(15), 1849-1860.</a:t>
            </a:r>
          </a:p>
          <a:p>
            <a:pPr algn="just"/>
            <a:r>
              <a:rPr lang="en-GB" sz="1200" dirty="0" err="1"/>
              <a:t>Giannini</a:t>
            </a:r>
            <a:r>
              <a:rPr lang="en-GB" sz="1200" dirty="0"/>
              <a:t>, A., </a:t>
            </a:r>
            <a:r>
              <a:rPr lang="en-GB" sz="1200" dirty="0" err="1"/>
              <a:t>Biasutti</a:t>
            </a:r>
            <a:r>
              <a:rPr lang="en-GB" sz="1200" dirty="0"/>
              <a:t>, M., Held, I. M., &amp; Sobel, A. H. (2008). A global perspective on African climate. </a:t>
            </a:r>
            <a:r>
              <a:rPr lang="en-GB" sz="1200" i="1" dirty="0"/>
              <a:t>Climatic Change</a:t>
            </a:r>
            <a:r>
              <a:rPr lang="en-GB" sz="1200" dirty="0"/>
              <a:t>, </a:t>
            </a:r>
            <a:r>
              <a:rPr lang="en-GB" sz="1200" i="1" dirty="0"/>
              <a:t>90</a:t>
            </a:r>
            <a:r>
              <a:rPr lang="en-GB" sz="1200" dirty="0"/>
              <a:t>(4), 359–383. </a:t>
            </a:r>
            <a:r>
              <a:rPr lang="en-GB" sz="1200" u="sng" dirty="0">
                <a:hlinkClick r:id="rId9"/>
              </a:rPr>
              <a:t>https://doi.org/10.1007/s10584-008-9396-y</a:t>
            </a:r>
            <a:endParaRPr lang="en-GB" sz="1200" dirty="0"/>
          </a:p>
          <a:p>
            <a:pPr algn="just"/>
            <a:r>
              <a:rPr lang="en-GB" sz="1200" dirty="0" err="1"/>
              <a:t>Kotir</a:t>
            </a:r>
            <a:r>
              <a:rPr lang="en-GB" sz="1200" dirty="0"/>
              <a:t>, J. H. (2011). Climate change and variability in Sub-Saharan Africa: a review of current and future trends and impacts on agriculture and food security. </a:t>
            </a:r>
            <a:r>
              <a:rPr lang="en-GB" sz="1200" i="1" dirty="0"/>
              <a:t>Environ Dev Sustain</a:t>
            </a:r>
            <a:r>
              <a:rPr lang="en-GB" sz="1200" dirty="0"/>
              <a:t>, </a:t>
            </a:r>
            <a:r>
              <a:rPr lang="en-GB" sz="1200" i="1" dirty="0"/>
              <a:t>13</a:t>
            </a:r>
            <a:r>
              <a:rPr lang="en-GB" sz="1200" dirty="0"/>
              <a:t>, 587–605. </a:t>
            </a:r>
            <a:r>
              <a:rPr lang="en-GB" sz="1200" dirty="0" smtClean="0"/>
              <a:t>	</a:t>
            </a:r>
            <a:r>
              <a:rPr lang="en-GB" sz="1200" u="sng" dirty="0" smtClean="0">
                <a:hlinkClick r:id="rId10"/>
              </a:rPr>
              <a:t>https</a:t>
            </a:r>
            <a:r>
              <a:rPr lang="en-GB" sz="1200" u="sng" dirty="0">
                <a:hlinkClick r:id="rId10"/>
              </a:rPr>
              <a:t>://doi.org/10.1007/s10668-010-9278-0</a:t>
            </a:r>
            <a:endParaRPr lang="en-GB" sz="1200" dirty="0"/>
          </a:p>
          <a:p>
            <a:pPr algn="just"/>
            <a:r>
              <a:rPr lang="en-GB" sz="1200" dirty="0" err="1"/>
              <a:t>Rippke</a:t>
            </a:r>
            <a:r>
              <a:rPr lang="en-GB" sz="1200" dirty="0"/>
              <a:t>, U., Ramirez-Villegas, J., Jarvis, A., </a:t>
            </a:r>
            <a:r>
              <a:rPr lang="en-GB" sz="1200" dirty="0" err="1"/>
              <a:t>Vermeulen</a:t>
            </a:r>
            <a:r>
              <a:rPr lang="en-GB" sz="1200" dirty="0"/>
              <a:t>, S. J., Parker, L., </a:t>
            </a:r>
            <a:r>
              <a:rPr lang="en-GB" sz="1200" dirty="0" err="1"/>
              <a:t>Mer</a:t>
            </a:r>
            <a:r>
              <a:rPr lang="en-GB" sz="1200" dirty="0"/>
              <a:t>, F., ... &amp; Howden, M. (2016). Timescales of transformational climate change adaptation in sub-Saharan African agriculture. </a:t>
            </a:r>
            <a:r>
              <a:rPr lang="en-GB" sz="1200" i="1" dirty="0"/>
              <a:t>Nature </a:t>
            </a:r>
            <a:r>
              <a:rPr lang="en-GB" sz="1200" i="1" dirty="0" smtClean="0"/>
              <a:t>	Climate </a:t>
            </a:r>
            <a:r>
              <a:rPr lang="en-GB" sz="1200" i="1" dirty="0"/>
              <a:t>Change</a:t>
            </a:r>
            <a:r>
              <a:rPr lang="en-GB" sz="1200" dirty="0"/>
              <a:t>.</a:t>
            </a:r>
          </a:p>
          <a:p>
            <a:pPr algn="just"/>
            <a:r>
              <a:rPr lang="en-GB" sz="1200" dirty="0"/>
              <a:t>Sheffield, J., and Wood, E., (2011), Drought: past problems and future scenarios. </a:t>
            </a:r>
            <a:r>
              <a:rPr lang="en-GB" sz="1200" dirty="0" err="1"/>
              <a:t>Earthscan</a:t>
            </a:r>
            <a:r>
              <a:rPr lang="en-GB" sz="1200" dirty="0"/>
              <a:t>: London, UK</a:t>
            </a:r>
          </a:p>
          <a:p>
            <a:pPr algn="just"/>
            <a:r>
              <a:rPr lang="en-GB" sz="1200" dirty="0"/>
              <a:t>Sheffield, J., Wood, E. F., Chaney, N., Guan, K., Sadri, S., Yuan, X., ... &amp; </a:t>
            </a:r>
            <a:r>
              <a:rPr lang="en-GB" sz="1200" dirty="0" err="1"/>
              <a:t>Ogallo</a:t>
            </a:r>
            <a:r>
              <a:rPr lang="en-GB" sz="1200" dirty="0"/>
              <a:t>, L. (2014). A drought monitoring and forecasting system for sub-Sahara African water resources and food security. </a:t>
            </a:r>
            <a:r>
              <a:rPr lang="en-GB" sz="1200" i="1" dirty="0"/>
              <a:t>Bulletin of the </a:t>
            </a:r>
            <a:r>
              <a:rPr lang="en-GB" sz="1200" i="1" dirty="0" smtClean="0"/>
              <a:t>	American </a:t>
            </a:r>
            <a:r>
              <a:rPr lang="en-GB" sz="1200" i="1" dirty="0"/>
              <a:t>Meteorological Society</a:t>
            </a:r>
            <a:r>
              <a:rPr lang="en-GB" sz="1200" dirty="0"/>
              <a:t>, </a:t>
            </a:r>
            <a:r>
              <a:rPr lang="en-GB" sz="1200" i="1" dirty="0"/>
              <a:t>95</a:t>
            </a:r>
            <a:r>
              <a:rPr lang="en-GB" sz="1200" dirty="0"/>
              <a:t>(6), 861-882</a:t>
            </a:r>
          </a:p>
          <a:p>
            <a:endParaRPr lang="en-GB" dirty="0"/>
          </a:p>
        </p:txBody>
      </p:sp>
      <p:pic>
        <p:nvPicPr>
          <p:cNvPr id="53" name="Picture 4" descr="Image result for El Nino effects on Africa"/>
          <p:cNvPicPr>
            <a:picLocks noChangeAspect="1" noChangeArrowheads="1"/>
          </p:cNvPicPr>
          <p:nvPr/>
        </p:nvPicPr>
        <p:blipFill rotWithShape="1">
          <a:blip r:embed="rId11">
            <a:extLst>
              <a:ext uri="{28A0092B-C50C-407E-A947-70E740481C1C}">
                <a14:useLocalDpi xmlns:a14="http://schemas.microsoft.com/office/drawing/2010/main" val="0"/>
              </a:ext>
            </a:extLst>
          </a:blip>
          <a:srcRect l="5233" t="14649" r="4766" b="13041"/>
          <a:stretch/>
        </p:blipFill>
        <p:spPr bwMode="auto">
          <a:xfrm>
            <a:off x="7165758" y="10322936"/>
            <a:ext cx="6187944" cy="323781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877438" y="15517059"/>
            <a:ext cx="12476264" cy="1569660"/>
          </a:xfrm>
          <a:prstGeom prst="rect">
            <a:avLst/>
          </a:prstGeom>
          <a:noFill/>
        </p:spPr>
        <p:txBody>
          <a:bodyPr wrap="square" rtlCol="0">
            <a:spAutoFit/>
          </a:bodyPr>
          <a:lstStyle/>
          <a:p>
            <a:pPr algn="just"/>
            <a:r>
              <a:rPr lang="en-GB" sz="2400" dirty="0"/>
              <a:t>The aim of this study is to understand the mechanisms that drive the onset and propagation of drought across SSA, specifically concentrating on the effects of positive and negative ENSO events. </a:t>
            </a:r>
            <a:r>
              <a:rPr lang="en-GB" sz="2400" dirty="0" smtClean="0"/>
              <a:t>We focus on meteorological and agricultural drought metrics, </a:t>
            </a:r>
            <a:r>
              <a:rPr lang="en-GB" sz="2400" dirty="0"/>
              <a:t>on a pixel-by-pixel basis, </a:t>
            </a:r>
            <a:r>
              <a:rPr lang="en-GB" sz="2400" dirty="0" smtClean="0"/>
              <a:t>considering </a:t>
            </a:r>
            <a:r>
              <a:rPr lang="en-GB" sz="2400" dirty="0"/>
              <a:t>only the growing season months, when drought impacts are </a:t>
            </a:r>
            <a:r>
              <a:rPr lang="en-GB" sz="2400" dirty="0" smtClean="0"/>
              <a:t>highest.</a:t>
            </a:r>
            <a:endParaRPr lang="en-GB" sz="2000" dirty="0"/>
          </a:p>
        </p:txBody>
      </p:sp>
      <p:sp>
        <p:nvSpPr>
          <p:cNvPr id="56" name="TextBox 55"/>
          <p:cNvSpPr txBox="1"/>
          <p:nvPr/>
        </p:nvSpPr>
        <p:spPr>
          <a:xfrm>
            <a:off x="29194813" y="17736562"/>
            <a:ext cx="12766250" cy="4770537"/>
          </a:xfrm>
          <a:prstGeom prst="rect">
            <a:avLst/>
          </a:prstGeom>
          <a:noFill/>
        </p:spPr>
        <p:txBody>
          <a:bodyPr wrap="square" rtlCol="0">
            <a:spAutoFit/>
          </a:bodyPr>
          <a:lstStyle/>
          <a:p>
            <a:pPr algn="just"/>
            <a:r>
              <a:rPr lang="en-GB" sz="2200" dirty="0" smtClean="0"/>
              <a:t>Drought </a:t>
            </a:r>
            <a:r>
              <a:rPr lang="en-GB" sz="2200" dirty="0"/>
              <a:t>events from the past </a:t>
            </a:r>
            <a:r>
              <a:rPr lang="en-GB" sz="2200" dirty="0" smtClean="0"/>
              <a:t>66 </a:t>
            </a:r>
            <a:r>
              <a:rPr lang="en-GB" sz="2200" dirty="0"/>
              <a:t>years have been assessed, and spatial and temporal </a:t>
            </a:r>
            <a:r>
              <a:rPr lang="en-GB" sz="2200" dirty="0" smtClean="0"/>
              <a:t>variations</a:t>
            </a:r>
            <a:r>
              <a:rPr lang="en-GB" sz="2200" dirty="0" smtClean="0"/>
              <a:t> </a:t>
            </a:r>
            <a:r>
              <a:rPr lang="en-GB" sz="2200" dirty="0"/>
              <a:t>determined, allowing the associated risk of drought to the ENSO climate oscillation to be deciphered, and the propagation of these trends through the hydrological cycle to be analysed. </a:t>
            </a:r>
            <a:r>
              <a:rPr lang="en-GB" sz="2200" dirty="0" smtClean="0"/>
              <a:t> By only analysing climatic and hydrological indices in the growing season, drought years can be defined in a way that considers the agricultural impacts of extreme events, leading towards potential for improved seasonal forecasts that will be more useful for farmers in sub-Saharan Africa.</a:t>
            </a:r>
          </a:p>
          <a:p>
            <a:pPr algn="just"/>
            <a:endParaRPr lang="en-GB" sz="2200" dirty="0"/>
          </a:p>
          <a:p>
            <a:pPr algn="just"/>
            <a:r>
              <a:rPr lang="en-GB" sz="2200" dirty="0"/>
              <a:t>Running a sensitivity analysis allowed for the chosen ENSO and drought year parameters to be carefully considered. Defining a drought year as a growing season with 2 or more drought months displayed the greatest variation of results, and using the lower ENSO values of +/- 0.5 allowed for a greater number of El Niño and La Niña </a:t>
            </a:r>
            <a:r>
              <a:rPr lang="en-GB" sz="2200" dirty="0" smtClean="0"/>
              <a:t>years to be </a:t>
            </a:r>
            <a:r>
              <a:rPr lang="en-GB" sz="2200" dirty="0"/>
              <a:t>included in the study</a:t>
            </a:r>
            <a:r>
              <a:rPr lang="en-GB" sz="2200" dirty="0" smtClean="0"/>
              <a:t>. The variation in results from this analysis shows that drought characteristics are highly sensitive to parameter changes, highlighting the importance of understanding the data and choosing the best fit for the analysis.</a:t>
            </a:r>
            <a:endParaRPr lang="en-GB" sz="2200" dirty="0"/>
          </a:p>
          <a:p>
            <a:endParaRPr lang="en-GB" dirty="0"/>
          </a:p>
        </p:txBody>
      </p:sp>
      <p:sp>
        <p:nvSpPr>
          <p:cNvPr id="57" name="TextBox 56"/>
          <p:cNvSpPr txBox="1"/>
          <p:nvPr/>
        </p:nvSpPr>
        <p:spPr>
          <a:xfrm>
            <a:off x="6812937" y="17123084"/>
            <a:ext cx="6602168" cy="2123658"/>
          </a:xfrm>
          <a:prstGeom prst="rect">
            <a:avLst/>
          </a:prstGeom>
          <a:noFill/>
        </p:spPr>
        <p:txBody>
          <a:bodyPr wrap="square" rtlCol="0">
            <a:spAutoFit/>
          </a:bodyPr>
          <a:lstStyle/>
          <a:p>
            <a:r>
              <a:rPr lang="en-GB" sz="2200" b="1" dirty="0" smtClean="0"/>
              <a:t>Climatic and hydrological data:</a:t>
            </a:r>
          </a:p>
          <a:p>
            <a:pPr marL="285750" indent="-285750">
              <a:buFont typeface="Arial" panose="020B0604020202020204" pitchFamily="34" charset="0"/>
              <a:buChar char="•"/>
            </a:pPr>
            <a:r>
              <a:rPr lang="en-GB" sz="2200" dirty="0" smtClean="0"/>
              <a:t>African Flood and Drought Monitor (Sheffield et al., 2014</a:t>
            </a:r>
            <a:r>
              <a:rPr lang="en-GB" dirty="0" smtClean="0"/>
              <a:t>)</a:t>
            </a:r>
          </a:p>
          <a:p>
            <a:pPr marL="285750" indent="-285750">
              <a:buFont typeface="Arial" panose="020B0604020202020204" pitchFamily="34" charset="0"/>
              <a:buChar char="•"/>
            </a:pPr>
            <a:r>
              <a:rPr lang="en-GB" sz="2200" dirty="0" smtClean="0"/>
              <a:t>Meteorological drought: Standardised Precipitation Index (SPI3) </a:t>
            </a:r>
          </a:p>
          <a:p>
            <a:pPr marL="285750" indent="-285750">
              <a:buFont typeface="Arial" panose="020B0604020202020204" pitchFamily="34" charset="0"/>
              <a:buChar char="•"/>
            </a:pPr>
            <a:r>
              <a:rPr lang="en-GB" sz="2200" dirty="0" smtClean="0"/>
              <a:t>Agricultural drought: Soil Moisture Percentile (SMPCT)</a:t>
            </a:r>
            <a:endParaRPr lang="en-GB" sz="2200" dirty="0"/>
          </a:p>
        </p:txBody>
      </p:sp>
      <p:sp>
        <p:nvSpPr>
          <p:cNvPr id="58" name="TextBox 57"/>
          <p:cNvSpPr txBox="1"/>
          <p:nvPr/>
        </p:nvSpPr>
        <p:spPr>
          <a:xfrm>
            <a:off x="6807370" y="20398913"/>
            <a:ext cx="7240559" cy="1846659"/>
          </a:xfrm>
          <a:prstGeom prst="rect">
            <a:avLst/>
          </a:prstGeom>
          <a:noFill/>
        </p:spPr>
        <p:txBody>
          <a:bodyPr wrap="square" rtlCol="0">
            <a:spAutoFit/>
          </a:bodyPr>
          <a:lstStyle/>
          <a:p>
            <a:r>
              <a:rPr lang="en-GB" sz="2200" b="1" dirty="0" smtClean="0"/>
              <a:t>Growing season data:</a:t>
            </a:r>
          </a:p>
          <a:p>
            <a:pPr marL="342900" indent="-342900">
              <a:buFont typeface="Arial" panose="020B0604020202020204" pitchFamily="34" charset="0"/>
              <a:buChar char="•"/>
            </a:pPr>
            <a:r>
              <a:rPr lang="en-GB" sz="2200" dirty="0" smtClean="0"/>
              <a:t>Crop Calendar Data – Maize (long season) [Filled]</a:t>
            </a:r>
          </a:p>
          <a:p>
            <a:pPr marL="342900" indent="-342900">
              <a:buFont typeface="Arial" panose="020B0604020202020204" pitchFamily="34" charset="0"/>
              <a:buChar char="•"/>
            </a:pPr>
            <a:r>
              <a:rPr lang="en-GB" sz="2200" dirty="0"/>
              <a:t>Centre for Sustainability and the Global Environment, Nelson Institute, University of Wisconsin-Madison</a:t>
            </a:r>
          </a:p>
          <a:p>
            <a:endParaRPr lang="en-GB" sz="2200" dirty="0"/>
          </a:p>
        </p:txBody>
      </p:sp>
      <p:sp>
        <p:nvSpPr>
          <p:cNvPr id="59" name="TextBox 58"/>
          <p:cNvSpPr txBox="1"/>
          <p:nvPr/>
        </p:nvSpPr>
        <p:spPr>
          <a:xfrm>
            <a:off x="6822080" y="19254070"/>
            <a:ext cx="7048191" cy="1446550"/>
          </a:xfrm>
          <a:prstGeom prst="rect">
            <a:avLst/>
          </a:prstGeom>
          <a:noFill/>
        </p:spPr>
        <p:txBody>
          <a:bodyPr wrap="square" rtlCol="0">
            <a:spAutoFit/>
          </a:bodyPr>
          <a:lstStyle/>
          <a:p>
            <a:r>
              <a:rPr lang="en-GB" sz="2200" b="1" dirty="0" smtClean="0"/>
              <a:t>ENSO data:</a:t>
            </a:r>
          </a:p>
          <a:p>
            <a:pPr marL="342900" indent="-342900">
              <a:buFont typeface="Arial" panose="020B0604020202020204" pitchFamily="34" charset="0"/>
              <a:buChar char="•"/>
            </a:pPr>
            <a:r>
              <a:rPr lang="en-GB" sz="2200" dirty="0" smtClean="0"/>
              <a:t>Multivariate ENSO Index (MEI)</a:t>
            </a:r>
          </a:p>
          <a:p>
            <a:pPr marL="342900" indent="-342900">
              <a:buFont typeface="Arial" panose="020B0604020202020204" pitchFamily="34" charset="0"/>
              <a:buChar char="•"/>
            </a:pPr>
            <a:r>
              <a:rPr lang="en-GB" sz="2200" dirty="0"/>
              <a:t>NOAA </a:t>
            </a:r>
          </a:p>
          <a:p>
            <a:pPr marL="342900" indent="-342900">
              <a:buFont typeface="Arial" panose="020B0604020202020204" pitchFamily="34" charset="0"/>
              <a:buChar char="•"/>
            </a:pPr>
            <a:endParaRPr lang="en-GB" sz="2200" dirty="0"/>
          </a:p>
        </p:txBody>
      </p:sp>
      <p:pic>
        <p:nvPicPr>
          <p:cNvPr id="63" name="Picture 62"/>
          <p:cNvPicPr>
            <a:picLocks noChangeAspect="1"/>
          </p:cNvPicPr>
          <p:nvPr/>
        </p:nvPicPr>
        <p:blipFill rotWithShape="1">
          <a:blip r:embed="rId12"/>
          <a:srcRect l="14794" t="4910" r="14627" b="7411"/>
          <a:stretch/>
        </p:blipFill>
        <p:spPr>
          <a:xfrm>
            <a:off x="1000388" y="17213345"/>
            <a:ext cx="5644034" cy="4410717"/>
          </a:xfrm>
          <a:prstGeom prst="rect">
            <a:avLst/>
          </a:prstGeom>
        </p:spPr>
      </p:pic>
      <p:sp>
        <p:nvSpPr>
          <p:cNvPr id="60" name="TextBox 59"/>
          <p:cNvSpPr txBox="1"/>
          <p:nvPr/>
        </p:nvSpPr>
        <p:spPr>
          <a:xfrm>
            <a:off x="7226794" y="27906678"/>
            <a:ext cx="6216829" cy="1785104"/>
          </a:xfrm>
          <a:prstGeom prst="rect">
            <a:avLst/>
          </a:prstGeom>
          <a:noFill/>
        </p:spPr>
        <p:txBody>
          <a:bodyPr wrap="square" rtlCol="0">
            <a:spAutoFit/>
          </a:bodyPr>
          <a:lstStyle/>
          <a:p>
            <a:pPr algn="just"/>
            <a:r>
              <a:rPr lang="en-GB" sz="2200" dirty="0" smtClean="0"/>
              <a:t>By amending the number of drought months used to define a drought year, a sensitivity analysis was run to determine the most appropriate parameters. This analysis was also run to define the thresholds for El Niño and La Niña events.</a:t>
            </a:r>
            <a:endParaRPr lang="en-GB" sz="2200" dirty="0"/>
          </a:p>
        </p:txBody>
      </p:sp>
      <p:sp>
        <p:nvSpPr>
          <p:cNvPr id="61" name="TextBox 60"/>
          <p:cNvSpPr txBox="1"/>
          <p:nvPr/>
        </p:nvSpPr>
        <p:spPr>
          <a:xfrm>
            <a:off x="810679" y="23527114"/>
            <a:ext cx="6909528" cy="2800767"/>
          </a:xfrm>
          <a:prstGeom prst="rect">
            <a:avLst/>
          </a:prstGeom>
          <a:noFill/>
        </p:spPr>
        <p:txBody>
          <a:bodyPr wrap="square" rtlCol="0">
            <a:spAutoFit/>
          </a:bodyPr>
          <a:lstStyle/>
          <a:p>
            <a:pPr marL="457200" indent="-457200" algn="just">
              <a:buFont typeface="+mj-lt"/>
              <a:buAutoNum type="arabicPeriod"/>
            </a:pPr>
            <a:r>
              <a:rPr lang="en-GB" sz="2200" dirty="0" smtClean="0"/>
              <a:t>Determine the growing season for each 0.25x0.25° pixel.</a:t>
            </a:r>
          </a:p>
          <a:p>
            <a:pPr marL="457200" indent="-457200" algn="just">
              <a:buFont typeface="+mj-lt"/>
              <a:buAutoNum type="arabicPeriod"/>
            </a:pPr>
            <a:r>
              <a:rPr lang="en-GB" sz="2200" dirty="0"/>
              <a:t>Define positive and negative ENSO years by the average monthly MEI value across the growing season</a:t>
            </a:r>
            <a:r>
              <a:rPr lang="en-GB" sz="2200" dirty="0" smtClean="0"/>
              <a:t>.</a:t>
            </a:r>
          </a:p>
          <a:p>
            <a:pPr marL="457200" indent="-457200" algn="just">
              <a:buFont typeface="+mj-lt"/>
              <a:buAutoNum type="arabicPeriod"/>
            </a:pPr>
            <a:r>
              <a:rPr lang="en-GB" sz="2200" dirty="0" smtClean="0"/>
              <a:t>For each growing season, calculate the number of drought months; if this is greater than the drought year threshold, also calculate the duration and mean magnitude of the drought.</a:t>
            </a:r>
          </a:p>
        </p:txBody>
      </p:sp>
      <p:sp>
        <p:nvSpPr>
          <p:cNvPr id="1024" name="TextBox 1023"/>
          <p:cNvSpPr txBox="1"/>
          <p:nvPr/>
        </p:nvSpPr>
        <p:spPr>
          <a:xfrm>
            <a:off x="29178548" y="22343838"/>
            <a:ext cx="8945520" cy="4893647"/>
          </a:xfrm>
          <a:prstGeom prst="rect">
            <a:avLst/>
          </a:prstGeom>
          <a:noFill/>
        </p:spPr>
        <p:txBody>
          <a:bodyPr wrap="square" rtlCol="0">
            <a:spAutoFit/>
          </a:bodyPr>
          <a:lstStyle/>
          <a:p>
            <a:r>
              <a:rPr lang="en-GB" sz="2400" b="1" dirty="0" smtClean="0"/>
              <a:t>Next </a:t>
            </a:r>
            <a:r>
              <a:rPr lang="en-GB" sz="2400" b="1" dirty="0" smtClean="0"/>
              <a:t>steps</a:t>
            </a:r>
          </a:p>
          <a:p>
            <a:endParaRPr lang="en-GB" sz="2400" b="1" dirty="0"/>
          </a:p>
          <a:p>
            <a:pPr marL="342900" indent="-342900" algn="just">
              <a:buFont typeface="Arial" panose="020B0604020202020204" pitchFamily="34" charset="0"/>
              <a:buChar char="•"/>
            </a:pPr>
            <a:r>
              <a:rPr lang="en-GB" sz="2200" dirty="0" smtClean="0"/>
              <a:t>Run a regional change over time analysis on the drought duration data to determine any temporal variations or extreme events (see map).</a:t>
            </a:r>
            <a:endParaRPr lang="en-GB" sz="2200" dirty="0"/>
          </a:p>
          <a:p>
            <a:pPr marL="285750" indent="-285750" algn="just">
              <a:buFont typeface="Arial" panose="020B0604020202020204" pitchFamily="34" charset="0"/>
              <a:buChar char="•"/>
            </a:pPr>
            <a:r>
              <a:rPr lang="en-GB" sz="2200" dirty="0" smtClean="0"/>
              <a:t>Repeat analysis for other hydrological variables (SPI1, SPI12, Streamflow Percentile) to further understand propagation </a:t>
            </a:r>
            <a:r>
              <a:rPr lang="en-GB" sz="2200" dirty="0" smtClean="0"/>
              <a:t>patterns</a:t>
            </a:r>
            <a:endParaRPr lang="en-GB" sz="2200" dirty="0" smtClean="0"/>
          </a:p>
          <a:p>
            <a:pPr marL="285750" indent="-285750" algn="just">
              <a:buFont typeface="Arial" panose="020B0604020202020204" pitchFamily="34" charset="0"/>
              <a:buChar char="•"/>
            </a:pPr>
            <a:r>
              <a:rPr lang="en-GB" sz="2200" dirty="0" smtClean="0"/>
              <a:t>Include a time lag into the analysis to allow for the time difference between meteorological drought and hydrological drought</a:t>
            </a:r>
            <a:r>
              <a:rPr lang="en-GB" sz="2200" dirty="0" smtClean="0"/>
              <a:t>.</a:t>
            </a:r>
          </a:p>
          <a:p>
            <a:pPr marL="285750" indent="-285750" algn="just">
              <a:buFont typeface="Arial" panose="020B0604020202020204" pitchFamily="34" charset="0"/>
              <a:buChar char="•"/>
            </a:pPr>
            <a:r>
              <a:rPr lang="en-GB" sz="2200" dirty="0" smtClean="0"/>
              <a:t>Calculate the statistical significance of the results (t-tests) and consider the practical significance.</a:t>
            </a:r>
            <a:endParaRPr lang="en-GB" sz="2200" dirty="0" smtClean="0"/>
          </a:p>
          <a:p>
            <a:pPr marL="285750" indent="-285750" algn="just">
              <a:buFont typeface="Arial" panose="020B0604020202020204" pitchFamily="34" charset="0"/>
              <a:buChar char="•"/>
            </a:pPr>
            <a:r>
              <a:rPr lang="en-GB" sz="2200" dirty="0" smtClean="0"/>
              <a:t>Use a range of crop calendar datasets to determine the growing season of the most prominent crop for each pixel</a:t>
            </a:r>
            <a:r>
              <a:rPr lang="en-GB" sz="2200" dirty="0" smtClean="0"/>
              <a:t>.</a:t>
            </a:r>
            <a:endParaRPr lang="en-GB" sz="2200" dirty="0" smtClean="0"/>
          </a:p>
          <a:p>
            <a:pPr marL="285750" indent="-285750" algn="just">
              <a:buFont typeface="Arial" panose="020B0604020202020204" pitchFamily="34" charset="0"/>
              <a:buChar char="•"/>
            </a:pPr>
            <a:r>
              <a:rPr lang="en-GB" sz="2200" dirty="0" smtClean="0"/>
              <a:t>Investigate the impacts of considering ENSO values from other times of year (not just in the growing season).</a:t>
            </a:r>
            <a:endParaRPr lang="en-GB" sz="2200" dirty="0"/>
          </a:p>
        </p:txBody>
      </p:sp>
      <p:sp>
        <p:nvSpPr>
          <p:cNvPr id="1030" name="TextBox 1029"/>
          <p:cNvSpPr txBox="1"/>
          <p:nvPr/>
        </p:nvSpPr>
        <p:spPr>
          <a:xfrm>
            <a:off x="29178547" y="5534941"/>
            <a:ext cx="12782516" cy="4832092"/>
          </a:xfrm>
          <a:prstGeom prst="rect">
            <a:avLst/>
          </a:prstGeom>
          <a:noFill/>
        </p:spPr>
        <p:txBody>
          <a:bodyPr wrap="square" rtlCol="0">
            <a:spAutoFit/>
          </a:bodyPr>
          <a:lstStyle/>
          <a:p>
            <a:pPr algn="just"/>
            <a:r>
              <a:rPr lang="en-GB" sz="2200" dirty="0" smtClean="0"/>
              <a:t>The relative drought risk maps (figure 1) show an obvious change in risk in El Niño and La Niña years. For meteorological drought, as the literature suggests, El Niño years show a higher risk in southern Africa and the western Sahel area, </a:t>
            </a:r>
            <a:r>
              <a:rPr lang="en-GB" sz="2200" dirty="0" smtClean="0"/>
              <a:t>whereas </a:t>
            </a:r>
            <a:r>
              <a:rPr lang="en-GB" sz="2200" dirty="0" smtClean="0"/>
              <a:t>in La Niña </a:t>
            </a:r>
            <a:r>
              <a:rPr lang="en-GB" sz="2200" dirty="0" smtClean="0"/>
              <a:t>years, </a:t>
            </a:r>
            <a:r>
              <a:rPr lang="en-GB" sz="2200" dirty="0" smtClean="0"/>
              <a:t>risk is higher in the Horn of Africa. These variations propagate into agricultural drought risk variations, but are less </a:t>
            </a:r>
            <a:r>
              <a:rPr lang="en-GB" sz="2200" dirty="0" smtClean="0"/>
              <a:t>defined, </a:t>
            </a:r>
            <a:r>
              <a:rPr lang="en-GB" sz="2200" dirty="0" smtClean="0"/>
              <a:t>with El Niño years showing a generally higher risk than La Niña years.</a:t>
            </a:r>
          </a:p>
          <a:p>
            <a:pPr algn="just"/>
            <a:endParaRPr lang="en-GB" sz="2200" dirty="0"/>
          </a:p>
          <a:p>
            <a:pPr algn="just"/>
            <a:r>
              <a:rPr lang="en-GB" sz="2200" dirty="0" smtClean="0"/>
              <a:t>Drought duration spatial variations also change with different ENSO scenarios, but the variations are not as strong as the relative risk variations. The duration of meteorological droughts increases significantly in specific areas in both El Niño and La Niña years with a regional increase most obvious in southern Africa in El Niño years. The expected variations are more prominent for agricultural drought with an increase in drought duration obvious in the horn of Africa in La Niña years. There is little regional difference in the drought magnitude variations. Some increase in agricultural drought magnitude can be seen in southern Africa in El Niño years, but the main difference is the increase in magnitude variation, particularly in La Niña years.</a:t>
            </a:r>
          </a:p>
          <a:p>
            <a:pPr marL="342900" indent="-342900">
              <a:buFont typeface="Arial" panose="020B0604020202020204" pitchFamily="34" charset="0"/>
              <a:buChar char="•"/>
            </a:pPr>
            <a:endParaRPr lang="en-GB" sz="2200" dirty="0"/>
          </a:p>
        </p:txBody>
      </p:sp>
      <p:grpSp>
        <p:nvGrpSpPr>
          <p:cNvPr id="1032" name="Group 1031"/>
          <p:cNvGrpSpPr/>
          <p:nvPr/>
        </p:nvGrpSpPr>
        <p:grpSpPr>
          <a:xfrm>
            <a:off x="14398819" y="5351652"/>
            <a:ext cx="12918574" cy="7667180"/>
            <a:chOff x="14398818" y="5351652"/>
            <a:chExt cx="13433231" cy="7667180"/>
          </a:xfrm>
        </p:grpSpPr>
        <p:pic>
          <p:nvPicPr>
            <p:cNvPr id="75" name="Picture 74"/>
            <p:cNvPicPr>
              <a:picLocks noChangeAspect="1"/>
            </p:cNvPicPr>
            <p:nvPr/>
          </p:nvPicPr>
          <p:blipFill rotWithShape="1">
            <a:blip r:embed="rId13" cstate="print">
              <a:extLst>
                <a:ext uri="{28A0092B-C50C-407E-A947-70E740481C1C}">
                  <a14:useLocalDpi xmlns:a14="http://schemas.microsoft.com/office/drawing/2010/main" val="0"/>
                </a:ext>
              </a:extLst>
            </a:blip>
            <a:srcRect t="19283" r="17867" b="46626"/>
            <a:stretch/>
          </p:blipFill>
          <p:spPr bwMode="auto">
            <a:xfrm>
              <a:off x="14398818" y="5351652"/>
              <a:ext cx="13415573" cy="4041260"/>
            </a:xfrm>
            <a:prstGeom prst="rect">
              <a:avLst/>
            </a:prstGeom>
            <a:ln>
              <a:noFill/>
            </a:ln>
            <a:extLst>
              <a:ext uri="{53640926-AAD7-44D8-BBD7-CCE9431645EC}">
                <a14:shadowObscured xmlns:a14="http://schemas.microsoft.com/office/drawing/2010/main"/>
              </a:ext>
            </a:extLst>
          </p:spPr>
        </p:pic>
        <p:pic>
          <p:nvPicPr>
            <p:cNvPr id="76" name="Picture 75"/>
            <p:cNvPicPr>
              <a:picLocks noChangeAspect="1"/>
            </p:cNvPicPr>
            <p:nvPr/>
          </p:nvPicPr>
          <p:blipFill rotWithShape="1">
            <a:blip r:embed="rId14" cstate="print">
              <a:extLst>
                <a:ext uri="{28A0092B-C50C-407E-A947-70E740481C1C}">
                  <a14:useLocalDpi xmlns:a14="http://schemas.microsoft.com/office/drawing/2010/main" val="0"/>
                </a:ext>
              </a:extLst>
            </a:blip>
            <a:srcRect t="19779" r="17823" b="46454"/>
            <a:stretch/>
          </p:blipFill>
          <p:spPr bwMode="auto">
            <a:xfrm>
              <a:off x="14398818" y="9013837"/>
              <a:ext cx="13433231" cy="4004995"/>
            </a:xfrm>
            <a:prstGeom prst="rect">
              <a:avLst/>
            </a:prstGeom>
            <a:ln>
              <a:noFill/>
            </a:ln>
            <a:extLst>
              <a:ext uri="{53640926-AAD7-44D8-BBD7-CCE9431645EC}">
                <a14:shadowObscured xmlns:a14="http://schemas.microsoft.com/office/drawing/2010/main"/>
              </a:ext>
            </a:extLst>
          </p:spPr>
        </p:pic>
      </p:grpSp>
      <p:sp>
        <p:nvSpPr>
          <p:cNvPr id="1031" name="TextBox 1030"/>
          <p:cNvSpPr txBox="1"/>
          <p:nvPr/>
        </p:nvSpPr>
        <p:spPr>
          <a:xfrm>
            <a:off x="14512231" y="12923575"/>
            <a:ext cx="12805161" cy="646331"/>
          </a:xfrm>
          <a:prstGeom prst="rect">
            <a:avLst/>
          </a:prstGeom>
          <a:noFill/>
        </p:spPr>
        <p:txBody>
          <a:bodyPr wrap="square" rtlCol="0">
            <a:spAutoFit/>
          </a:bodyPr>
          <a:lstStyle/>
          <a:p>
            <a:r>
              <a:rPr lang="en-GB" i="1" dirty="0" smtClean="0"/>
              <a:t>Figure 1: The percentage of years experiencing meteorological and agricultural drought within the growing season between 1950 – 2016 using SPI3 and SMPCT data for A) all years, B) El Niño years, C) La Ni</a:t>
            </a:r>
            <a:r>
              <a:rPr lang="en-GB" i="1" dirty="0"/>
              <a:t>ñ</a:t>
            </a:r>
            <a:r>
              <a:rPr lang="en-GB" i="1" dirty="0" smtClean="0"/>
              <a:t>a years, and D) neutral years.</a:t>
            </a:r>
            <a:endParaRPr lang="en-GB" i="1" dirty="0"/>
          </a:p>
        </p:txBody>
      </p:sp>
      <p:sp>
        <p:nvSpPr>
          <p:cNvPr id="78" name="TextBox 77"/>
          <p:cNvSpPr txBox="1"/>
          <p:nvPr/>
        </p:nvSpPr>
        <p:spPr>
          <a:xfrm>
            <a:off x="14495251" y="21030864"/>
            <a:ext cx="12805161" cy="646331"/>
          </a:xfrm>
          <a:prstGeom prst="rect">
            <a:avLst/>
          </a:prstGeom>
          <a:noFill/>
        </p:spPr>
        <p:txBody>
          <a:bodyPr wrap="square" rtlCol="0">
            <a:spAutoFit/>
          </a:bodyPr>
          <a:lstStyle/>
          <a:p>
            <a:r>
              <a:rPr lang="en-GB" i="1" dirty="0" smtClean="0"/>
              <a:t>Figure 2: The average duration of meteorological and agricultural droughts within the growing season between 1950 – 2016 using SPI3 and SMPCT data for A) all years, B) El Niño years, C) La Ni</a:t>
            </a:r>
            <a:r>
              <a:rPr lang="en-GB" i="1" dirty="0"/>
              <a:t>ñ</a:t>
            </a:r>
            <a:r>
              <a:rPr lang="en-GB" i="1" dirty="0" smtClean="0"/>
              <a:t>a years, and D) neutral years.</a:t>
            </a:r>
            <a:endParaRPr lang="en-GB" i="1" dirty="0"/>
          </a:p>
        </p:txBody>
      </p:sp>
      <p:grpSp>
        <p:nvGrpSpPr>
          <p:cNvPr id="1035" name="Group 1034"/>
          <p:cNvGrpSpPr/>
          <p:nvPr/>
        </p:nvGrpSpPr>
        <p:grpSpPr>
          <a:xfrm>
            <a:off x="14436449" y="21643040"/>
            <a:ext cx="13167001" cy="7372576"/>
            <a:chOff x="14436449" y="21643040"/>
            <a:chExt cx="12995551" cy="7372576"/>
          </a:xfrm>
        </p:grpSpPr>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t="18807" r="16481" b="46161"/>
            <a:stretch/>
          </p:blipFill>
          <p:spPr bwMode="auto">
            <a:xfrm>
              <a:off x="14436449" y="21643040"/>
              <a:ext cx="12880943" cy="3937366"/>
            </a:xfrm>
            <a:prstGeom prst="rect">
              <a:avLst/>
            </a:prstGeom>
            <a:ln>
              <a:noFill/>
            </a:ln>
            <a:extLst>
              <a:ext uri="{53640926-AAD7-44D8-BBD7-CCE9431645EC}">
                <a14:shadowObscured xmlns:a14="http://schemas.microsoft.com/office/drawing/2010/main"/>
              </a:ext>
            </a:extLst>
          </p:spPr>
        </p:pic>
        <p:pic>
          <p:nvPicPr>
            <p:cNvPr id="72" name="Picture 71"/>
            <p:cNvPicPr>
              <a:picLocks noChangeAspect="1"/>
            </p:cNvPicPr>
            <p:nvPr/>
          </p:nvPicPr>
          <p:blipFill rotWithShape="1">
            <a:blip r:embed="rId16" cstate="print">
              <a:extLst>
                <a:ext uri="{28A0092B-C50C-407E-A947-70E740481C1C}">
                  <a14:useLocalDpi xmlns:a14="http://schemas.microsoft.com/office/drawing/2010/main" val="0"/>
                </a:ext>
              </a:extLst>
            </a:blip>
            <a:srcRect t="18979" r="15718" b="46883"/>
            <a:stretch/>
          </p:blipFill>
          <p:spPr bwMode="auto">
            <a:xfrm>
              <a:off x="14436449" y="25179236"/>
              <a:ext cx="12995551" cy="3836380"/>
            </a:xfrm>
            <a:prstGeom prst="rect">
              <a:avLst/>
            </a:prstGeom>
            <a:ln>
              <a:noFill/>
            </a:ln>
            <a:extLst>
              <a:ext uri="{53640926-AAD7-44D8-BBD7-CCE9431645EC}">
                <a14:shadowObscured xmlns:a14="http://schemas.microsoft.com/office/drawing/2010/main"/>
              </a:ext>
            </a:extLst>
          </p:spPr>
        </p:pic>
      </p:grpSp>
      <p:sp>
        <p:nvSpPr>
          <p:cNvPr id="82" name="TextBox 81"/>
          <p:cNvSpPr txBox="1"/>
          <p:nvPr/>
        </p:nvSpPr>
        <p:spPr>
          <a:xfrm>
            <a:off x="14469752" y="29045451"/>
            <a:ext cx="12805161" cy="646331"/>
          </a:xfrm>
          <a:prstGeom prst="rect">
            <a:avLst/>
          </a:prstGeom>
          <a:noFill/>
        </p:spPr>
        <p:txBody>
          <a:bodyPr wrap="square" rtlCol="0">
            <a:spAutoFit/>
          </a:bodyPr>
          <a:lstStyle/>
          <a:p>
            <a:r>
              <a:rPr lang="en-GB" i="1" dirty="0" smtClean="0"/>
              <a:t>Figure 3: The mean magnitude of meteorological and agricultural droughts within the growing season between 1950 – 2016 using SPI3 and SMPCT data for A) all years, B) El Niño years, C) La Ni</a:t>
            </a:r>
            <a:r>
              <a:rPr lang="en-GB" i="1" dirty="0"/>
              <a:t>ñ</a:t>
            </a:r>
            <a:r>
              <a:rPr lang="en-GB" i="1" dirty="0" smtClean="0"/>
              <a:t>a years, and D) neutral years.</a:t>
            </a:r>
            <a:endParaRPr lang="en-GB" i="1" dirty="0"/>
          </a:p>
        </p:txBody>
      </p:sp>
      <p:grpSp>
        <p:nvGrpSpPr>
          <p:cNvPr id="52" name="Group 51"/>
          <p:cNvGrpSpPr/>
          <p:nvPr/>
        </p:nvGrpSpPr>
        <p:grpSpPr>
          <a:xfrm>
            <a:off x="31370622" y="10301981"/>
            <a:ext cx="8195492" cy="2873960"/>
            <a:chOff x="430141" y="1579899"/>
            <a:chExt cx="10709546" cy="5010534"/>
          </a:xfrm>
        </p:grpSpPr>
        <p:pic>
          <p:nvPicPr>
            <p:cNvPr id="54" name="Picture 53"/>
            <p:cNvPicPr>
              <a:picLocks noChangeAspect="1"/>
            </p:cNvPicPr>
            <p:nvPr/>
          </p:nvPicPr>
          <p:blipFill rotWithShape="1">
            <a:blip r:embed="rId17" cstate="print">
              <a:extLst>
                <a:ext uri="{28A0092B-C50C-407E-A947-70E740481C1C}">
                  <a14:useLocalDpi xmlns:a14="http://schemas.microsoft.com/office/drawing/2010/main" val="0"/>
                </a:ext>
              </a:extLst>
            </a:blip>
            <a:srcRect l="18342" r="21300" b="5016"/>
            <a:stretch/>
          </p:blipFill>
          <p:spPr>
            <a:xfrm>
              <a:off x="430141" y="1585709"/>
              <a:ext cx="3180275" cy="5004724"/>
            </a:xfrm>
            <a:prstGeom prst="rect">
              <a:avLst/>
            </a:prstGeom>
          </p:spPr>
        </p:pic>
        <p:pic>
          <p:nvPicPr>
            <p:cNvPr id="62" name="Picture 61"/>
            <p:cNvPicPr>
              <a:picLocks noChangeAspect="1"/>
            </p:cNvPicPr>
            <p:nvPr/>
          </p:nvPicPr>
          <p:blipFill rotWithShape="1">
            <a:blip r:embed="rId18" cstate="print">
              <a:extLst>
                <a:ext uri="{28A0092B-C50C-407E-A947-70E740481C1C}">
                  <a14:useLocalDpi xmlns:a14="http://schemas.microsoft.com/office/drawing/2010/main" val="0"/>
                </a:ext>
              </a:extLst>
            </a:blip>
            <a:srcRect l="18203" r="21438" b="4905"/>
            <a:stretch/>
          </p:blipFill>
          <p:spPr>
            <a:xfrm>
              <a:off x="3610416" y="1579899"/>
              <a:ext cx="3180274" cy="5010534"/>
            </a:xfrm>
            <a:prstGeom prst="rect">
              <a:avLst/>
            </a:prstGeom>
          </p:spPr>
        </p:pic>
        <p:pic>
          <p:nvPicPr>
            <p:cNvPr id="64" name="Picture 63"/>
            <p:cNvPicPr>
              <a:picLocks noChangeAspect="1"/>
            </p:cNvPicPr>
            <p:nvPr/>
          </p:nvPicPr>
          <p:blipFill rotWithShape="1">
            <a:blip r:embed="rId19" cstate="print">
              <a:extLst>
                <a:ext uri="{28A0092B-C50C-407E-A947-70E740481C1C}">
                  <a14:useLocalDpi xmlns:a14="http://schemas.microsoft.com/office/drawing/2010/main" val="0"/>
                </a:ext>
              </a:extLst>
            </a:blip>
            <a:srcRect l="17460" b="4376"/>
            <a:stretch/>
          </p:blipFill>
          <p:spPr>
            <a:xfrm>
              <a:off x="6790690" y="1579899"/>
              <a:ext cx="4348997" cy="5010534"/>
            </a:xfrm>
            <a:prstGeom prst="rect">
              <a:avLst/>
            </a:prstGeom>
          </p:spPr>
        </p:pic>
      </p:grpSp>
      <p:pic>
        <p:nvPicPr>
          <p:cNvPr id="7" name="Picture 6"/>
          <p:cNvPicPr>
            <a:picLocks noChangeAspect="1"/>
          </p:cNvPicPr>
          <p:nvPr/>
        </p:nvPicPr>
        <p:blipFill rotWithShape="1">
          <a:blip r:embed="rId20"/>
          <a:srcRect l="9447" t="23423" r="56753" b="14671"/>
          <a:stretch/>
        </p:blipFill>
        <p:spPr>
          <a:xfrm>
            <a:off x="38282554" y="23279100"/>
            <a:ext cx="3634122" cy="3742066"/>
          </a:xfrm>
          <a:prstGeom prst="rect">
            <a:avLst/>
          </a:prstGeom>
        </p:spPr>
      </p:pic>
      <p:sp>
        <p:nvSpPr>
          <p:cNvPr id="8" name="TextBox 7"/>
          <p:cNvSpPr txBox="1"/>
          <p:nvPr/>
        </p:nvSpPr>
        <p:spPr>
          <a:xfrm>
            <a:off x="29229181" y="13569906"/>
            <a:ext cx="12687495" cy="2123658"/>
          </a:xfrm>
          <a:prstGeom prst="rect">
            <a:avLst/>
          </a:prstGeom>
          <a:noFill/>
        </p:spPr>
        <p:txBody>
          <a:bodyPr wrap="square" rtlCol="0">
            <a:spAutoFit/>
          </a:bodyPr>
          <a:lstStyle/>
          <a:p>
            <a:pPr algn="just"/>
            <a:r>
              <a:rPr lang="en-GB" sz="2200" dirty="0" smtClean="0"/>
              <a:t>Preliminary results for this study, that considered all drought months in the year, showed the spatial patterns show in the above figure. The relative drought risk showed spatial variations in El Ni</a:t>
            </a:r>
            <a:r>
              <a:rPr lang="en-GB" sz="2200" dirty="0"/>
              <a:t>ñ</a:t>
            </a:r>
            <a:r>
              <a:rPr lang="en-GB" sz="2200" dirty="0" smtClean="0"/>
              <a:t>o and La Ni</a:t>
            </a:r>
            <a:r>
              <a:rPr lang="en-GB" sz="2200" dirty="0"/>
              <a:t>ñ</a:t>
            </a:r>
            <a:r>
              <a:rPr lang="en-GB" sz="2200" dirty="0" smtClean="0"/>
              <a:t>a years that are consistent with the literature, but are significantly different from the results of the study that considers only drought months in the growing season. Most obviously, the latter results show much more variation in the relative drought risk, with certain regions experiencing drought years over 55% of the study period in El Niño years, whereas the preliminary results show a maximum of 45%.</a:t>
            </a:r>
            <a:endParaRPr lang="en-GB" sz="2200" dirty="0"/>
          </a:p>
        </p:txBody>
      </p:sp>
    </p:spTree>
    <p:extLst>
      <p:ext uri="{BB962C8B-B14F-4D97-AF65-F5344CB8AC3E}">
        <p14:creationId xmlns:p14="http://schemas.microsoft.com/office/powerpoint/2010/main" val="2172034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18184</TotalTime>
  <Words>1355</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Baulch J.</dc:creator>
  <cp:lastModifiedBy>Baulch J.</cp:lastModifiedBy>
  <cp:revision>53</cp:revision>
  <dcterms:created xsi:type="dcterms:W3CDTF">2018-03-26T16:49:47Z</dcterms:created>
  <dcterms:modified xsi:type="dcterms:W3CDTF">2018-04-08T21:19:37Z</dcterms:modified>
</cp:coreProperties>
</file>