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2"/>
  </p:sldMasterIdLst>
  <p:notesMasterIdLst>
    <p:notesMasterId r:id="rId33"/>
  </p:notesMasterIdLst>
  <p:handoutMasterIdLst>
    <p:handoutMasterId r:id="rId34"/>
  </p:handoutMasterIdLst>
  <p:sldIdLst>
    <p:sldId id="326" r:id="rId3"/>
    <p:sldId id="406" r:id="rId4"/>
    <p:sldId id="388" r:id="rId5"/>
    <p:sldId id="407" r:id="rId6"/>
    <p:sldId id="431" r:id="rId7"/>
    <p:sldId id="432" r:id="rId8"/>
    <p:sldId id="408" r:id="rId9"/>
    <p:sldId id="409" r:id="rId10"/>
    <p:sldId id="413" r:id="rId11"/>
    <p:sldId id="433" r:id="rId12"/>
    <p:sldId id="434" r:id="rId13"/>
    <p:sldId id="410" r:id="rId14"/>
    <p:sldId id="412" r:id="rId15"/>
    <p:sldId id="411" r:id="rId16"/>
    <p:sldId id="414" r:id="rId17"/>
    <p:sldId id="416" r:id="rId18"/>
    <p:sldId id="417" r:id="rId19"/>
    <p:sldId id="418" r:id="rId20"/>
    <p:sldId id="421" r:id="rId21"/>
    <p:sldId id="426" r:id="rId22"/>
    <p:sldId id="425" r:id="rId23"/>
    <p:sldId id="422" r:id="rId24"/>
    <p:sldId id="423" r:id="rId25"/>
    <p:sldId id="420" r:id="rId26"/>
    <p:sldId id="415" r:id="rId27"/>
    <p:sldId id="424" r:id="rId28"/>
    <p:sldId id="427" r:id="rId29"/>
    <p:sldId id="428" r:id="rId30"/>
    <p:sldId id="429" r:id="rId31"/>
    <p:sldId id="430" r:id="rId32"/>
  </p:sldIdLst>
  <p:sldSz cx="9144000" cy="6858000" type="screen4x3"/>
  <p:notesSz cx="6858000" cy="9144000"/>
  <p:defaultTextStyle>
    <a:defPPr>
      <a:defRPr lang="da-DK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521415D9-36F7-43E2-AB2F-B90AF26B5E84}">
      <p14:sectionLst xmlns:p14="http://schemas.microsoft.com/office/powerpoint/2010/main">
        <p14:section name="Intro" id="{6C553FA9-FA45-46A1-B7FC-5C6BB5E8594F}">
          <p14:sldIdLst>
            <p14:sldId id="326"/>
          </p14:sldIdLst>
        </p14:section>
        <p14:section name="Geoweb" id="{D4FF2333-8460-4459-8E41-6872BF8E3DF6}">
          <p14:sldIdLst>
            <p14:sldId id="406"/>
            <p14:sldId id="388"/>
            <p14:sldId id="407"/>
            <p14:sldId id="431"/>
            <p14:sldId id="432"/>
          </p14:sldIdLst>
        </p14:section>
        <p14:section name="Adaguc" id="{69F767BE-7F95-4D0A-B981-D4101B9E0667}">
          <p14:sldIdLst>
            <p14:sldId id="408"/>
            <p14:sldId id="409"/>
            <p14:sldId id="413"/>
            <p14:sldId id="433"/>
            <p14:sldId id="434"/>
          </p14:sldIdLst>
        </p14:section>
        <p14:section name="Formats" id="{849A054D-6573-44F4-97F1-61646CDC658B}">
          <p14:sldIdLst>
            <p14:sldId id="410"/>
            <p14:sldId id="412"/>
            <p14:sldId id="411"/>
            <p14:sldId id="414"/>
            <p14:sldId id="416"/>
            <p14:sldId id="417"/>
            <p14:sldId id="418"/>
          </p14:sldIdLst>
        </p14:section>
        <p14:section name="Analysis" id="{83448F20-01DF-4842-97CC-FB302AE940D0}">
          <p14:sldIdLst>
            <p14:sldId id="421"/>
            <p14:sldId id="426"/>
            <p14:sldId id="425"/>
          </p14:sldIdLst>
        </p14:section>
        <p14:section name="Styles" id="{9FE4C6F1-09E7-49ED-BA7C-4389E93365BF}">
          <p14:sldIdLst>
            <p14:sldId id="422"/>
            <p14:sldId id="423"/>
          </p14:sldIdLst>
        </p14:section>
        <p14:section name="Standards" id="{A572135C-B7E3-4C53-89CA-5F93B3C089C5}">
          <p14:sldIdLst>
            <p14:sldId id="420"/>
            <p14:sldId id="415"/>
            <p14:sldId id="424"/>
          </p14:sldIdLst>
        </p14:section>
        <p14:section name="Applications" id="{ECEF7A74-6D9E-4CEA-853C-E189E3E0BE8E}">
          <p14:sldIdLst>
            <p14:sldId id="427"/>
            <p14:sldId id="428"/>
            <p14:sldId id="429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5B5A"/>
    <a:srgbClr val="FFFFFF"/>
    <a:srgbClr val="A09F9F"/>
    <a:srgbClr val="7E7C7B"/>
    <a:srgbClr val="017DAF"/>
    <a:srgbClr val="016191"/>
    <a:srgbClr val="0175AF"/>
    <a:srgbClr val="01547D"/>
    <a:srgbClr val="0072BC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5" autoAdjust="0"/>
    <p:restoredTop sz="94604" autoAdjust="0"/>
  </p:normalViewPr>
  <p:slideViewPr>
    <p:cSldViewPr>
      <p:cViewPr varScale="1">
        <p:scale>
          <a:sx n="120" d="100"/>
          <a:sy n="120" d="100"/>
        </p:scale>
        <p:origin x="102" y="240"/>
      </p:cViewPr>
      <p:guideLst>
        <p:guide orient="horz" pos="528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103" d="100"/>
          <a:sy n="103" d="100"/>
        </p:scale>
        <p:origin x="1848" y="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D8E0213-E766-4A28-84B7-4529C316E992}" type="datetimeFigureOut">
              <a:rPr lang="en-US"/>
              <a:pPr>
                <a:defRPr/>
              </a:pPr>
              <a:t>4/7/2018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2FA3DB0-39E4-443D-A66C-A803C7FD6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02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D75DF4DA-661C-493C-A0FC-9E4EE19CEB33}" type="datetimeFigureOut">
              <a:rPr lang="en-US"/>
              <a:pPr>
                <a:defRPr/>
              </a:pPr>
              <a:t>4/7/2018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B065B56-06AD-46FF-A6D4-C661FBBAF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455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65B56-06AD-46FF-A6D4-C661FBBAFE6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77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65B56-06AD-46FF-A6D4-C661FBBAFE6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1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2.xml"/><Relationship Id="rId3" Type="http://schemas.openxmlformats.org/officeDocument/2006/relationships/image" Target="../media/image2.png"/><Relationship Id="rId7" Type="http://schemas.openxmlformats.org/officeDocument/2006/relationships/slide" Target="../slides/slide19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5" Type="http://schemas.openxmlformats.org/officeDocument/2006/relationships/slide" Target="../slides/slide2.xml"/><Relationship Id="rId10" Type="http://schemas.openxmlformats.org/officeDocument/2006/relationships/slide" Target="../slides/slide27.xml"/><Relationship Id="rId4" Type="http://schemas.openxmlformats.org/officeDocument/2006/relationships/slide" Target="../slides/slide7.xml"/><Relationship Id="rId9" Type="http://schemas.openxmlformats.org/officeDocument/2006/relationships/slide" Target="../slides/slide2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2.xml"/><Relationship Id="rId3" Type="http://schemas.openxmlformats.org/officeDocument/2006/relationships/image" Target="../media/image2.png"/><Relationship Id="rId7" Type="http://schemas.openxmlformats.org/officeDocument/2006/relationships/slide" Target="../slides/slide19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5" Type="http://schemas.openxmlformats.org/officeDocument/2006/relationships/slide" Target="../slides/slide2.xml"/><Relationship Id="rId10" Type="http://schemas.openxmlformats.org/officeDocument/2006/relationships/slide" Target="../slides/slide27.xml"/><Relationship Id="rId4" Type="http://schemas.openxmlformats.org/officeDocument/2006/relationships/slide" Target="../slides/slide7.xml"/><Relationship Id="rId9" Type="http://schemas.openxmlformats.org/officeDocument/2006/relationships/slide" Target="../slides/slide2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4.xml"/><Relationship Id="rId3" Type="http://schemas.openxmlformats.org/officeDocument/2006/relationships/slide" Target="../slides/slide7.xml"/><Relationship Id="rId7" Type="http://schemas.openxmlformats.org/officeDocument/2006/relationships/slide" Target="../slides/slide22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9.xml"/><Relationship Id="rId5" Type="http://schemas.openxmlformats.org/officeDocument/2006/relationships/slide" Target="../slides/slide12.xml"/><Relationship Id="rId10" Type="http://schemas.openxmlformats.org/officeDocument/2006/relationships/image" Target="../media/image2.png"/><Relationship Id="rId4" Type="http://schemas.openxmlformats.org/officeDocument/2006/relationships/slide" Target="../slides/slide2.xml"/><Relationship Id="rId9" Type="http://schemas.openxmlformats.org/officeDocument/2006/relationships/slide" Target="../slides/slide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../slides/slide4.xml"/><Relationship Id="rId3" Type="http://schemas.openxmlformats.org/officeDocument/2006/relationships/image" Target="../media/image4.png"/><Relationship Id="rId7" Type="http://schemas.openxmlformats.org/officeDocument/2006/relationships/slide" Target="../slides/slide20.xml"/><Relationship Id="rId12" Type="http://schemas.openxmlformats.org/officeDocument/2006/relationships/slide" Target="../slides/slide7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slide" Target="../slides/slide9.xml"/><Relationship Id="rId5" Type="http://schemas.openxmlformats.org/officeDocument/2006/relationships/image" Target="../media/image6.jpg"/><Relationship Id="rId15" Type="http://schemas.openxmlformats.org/officeDocument/2006/relationships/image" Target="../media/image1.png"/><Relationship Id="rId10" Type="http://schemas.openxmlformats.org/officeDocument/2006/relationships/slide" Target="../slides/slide15.xml"/><Relationship Id="rId4" Type="http://schemas.openxmlformats.org/officeDocument/2006/relationships/image" Target="../media/image5.png"/><Relationship Id="rId9" Type="http://schemas.openxmlformats.org/officeDocument/2006/relationships/slide" Target="../slides/slide19.xml"/><Relationship Id="rId14" Type="http://schemas.openxmlformats.org/officeDocument/2006/relationships/slide" Target="../slides/slide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5" y="6557748"/>
            <a:ext cx="693778" cy="2428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A4B104-4C62-4C4E-8E17-1646AE7EF6CE}"/>
              </a:ext>
            </a:extLst>
          </p:cNvPr>
          <p:cNvSpPr/>
          <p:nvPr userDrawn="1"/>
        </p:nvSpPr>
        <p:spPr>
          <a:xfrm>
            <a:off x="0" y="0"/>
            <a:ext cx="9144000" cy="1453103"/>
          </a:xfrm>
          <a:prstGeom prst="rect">
            <a:avLst/>
          </a:prstGeom>
          <a:solidFill>
            <a:srgbClr val="01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BDF032-390C-4A39-8662-C934C9A472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39028" y="116633"/>
            <a:ext cx="1331796" cy="10556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CCBD322-F054-44E6-8D0E-1F6D245A93C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77081" y="1244332"/>
            <a:ext cx="9251503" cy="24045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800" i="1" dirty="0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40000"/>
                    </a:schemeClr>
                  </a:outerShdw>
                </a:effectLst>
              </a:rPr>
              <a:t>Maarten Plieger, Ernst de Vreede, Maarten Terpstra, Wim van Moosel, John van de Vegte, Rutger Boonstra, John Kambeel, Marco van den Berge and Jan Koerts– KNMI – adaguc@knmi.nl</a:t>
            </a:r>
            <a:endParaRPr lang="en-US" sz="800" i="1" dirty="0">
              <a:solidFill>
                <a:schemeClr val="bg1"/>
              </a:solidFill>
              <a:effectLst>
                <a:outerShdw blurRad="63500" dist="76200" dir="2700000" algn="ctr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AFF6AD-2445-46DB-98D7-B5B0B52A4A23}"/>
              </a:ext>
            </a:extLst>
          </p:cNvPr>
          <p:cNvSpPr/>
          <p:nvPr userDrawn="1"/>
        </p:nvSpPr>
        <p:spPr>
          <a:xfrm>
            <a:off x="0" y="0"/>
            <a:ext cx="9144000" cy="1453103"/>
          </a:xfrm>
          <a:prstGeom prst="rect">
            <a:avLst/>
          </a:prstGeom>
          <a:solidFill>
            <a:srgbClr val="01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5" y="6557748"/>
            <a:ext cx="693778" cy="242822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9D081B7F-0C64-4011-B19E-75C7C940115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77081" y="1244332"/>
            <a:ext cx="9251503" cy="24045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800" i="1" dirty="0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40000"/>
                    </a:schemeClr>
                  </a:outerShdw>
                </a:effectLst>
              </a:rPr>
              <a:t>Maarten Plieger, Ernst de Vreede, Maarten Terpstra, Wim van Moosel, John van de Vegte, Rutger Boonstra, John Kambeel, Marco van den Berge and Jan Koerts– KNMI – adaguc@knmi.nl</a:t>
            </a:r>
            <a:endParaRPr lang="en-US" sz="800" i="1" dirty="0">
              <a:solidFill>
                <a:schemeClr val="bg1"/>
              </a:solidFill>
              <a:effectLst>
                <a:outerShdw blurRad="63500" dist="76200" dir="2700000" algn="ctr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F929E-FA1E-4C4E-AEAC-3ADA575F19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35314" y="1156008"/>
            <a:ext cx="304178" cy="2411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054E10B5-7CBE-4706-A8C1-0ECD4B59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8" y="1497286"/>
            <a:ext cx="4368676" cy="563562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234272"/>
                </a:solidFill>
                <a:latin typeface="Arial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8" name="Pladsholder til indhold 2">
            <a:extLst>
              <a:ext uri="{FF2B5EF4-FFF2-40B4-BE49-F238E27FC236}">
                <a16:creationId xmlns:a16="http://schemas.microsoft.com/office/drawing/2014/main" id="{A8075287-403B-4F96-9DA2-2ECA48833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8" y="2001646"/>
            <a:ext cx="4368676" cy="481173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5D5B5A"/>
                </a:solidFill>
                <a:latin typeface="Arial" pitchFamily="34" charset="0"/>
              </a:defRPr>
            </a:lvl1pPr>
            <a:lvl2pPr>
              <a:defRPr sz="1400">
                <a:solidFill>
                  <a:srgbClr val="5D5B5A"/>
                </a:solidFill>
                <a:latin typeface="Arial" pitchFamily="34" charset="0"/>
              </a:defRPr>
            </a:lvl2pPr>
            <a:lvl3pPr>
              <a:defRPr sz="1400">
                <a:solidFill>
                  <a:srgbClr val="5D5B5A"/>
                </a:solidFill>
                <a:latin typeface="Arial" pitchFamily="34" charset="0"/>
              </a:defRPr>
            </a:lvl3pPr>
            <a:lvl4pPr>
              <a:defRPr sz="1400">
                <a:solidFill>
                  <a:srgbClr val="5D5B5A"/>
                </a:solidFill>
                <a:latin typeface="Arial" pitchFamily="34" charset="0"/>
              </a:defRPr>
            </a:lvl4pPr>
            <a:lvl5pPr>
              <a:defRPr sz="1400">
                <a:solidFill>
                  <a:srgbClr val="5D5B5A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F9F45BA5-1738-4748-98E9-516C79F0327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638800" y="-38781"/>
            <a:ext cx="3528392" cy="2032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00" dirty="0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24000"/>
                    </a:schemeClr>
                  </a:outerShdw>
                </a:effectLst>
              </a:rPr>
              <a:t>ADAGUC open source visualization utilized in the KNMI </a:t>
            </a:r>
            <a:r>
              <a:rPr lang="en-US" sz="900" dirty="0" err="1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24000"/>
                    </a:schemeClr>
                  </a:outerShdw>
                </a:effectLst>
              </a:rPr>
              <a:t>GeoWeb</a:t>
            </a:r>
            <a:r>
              <a:rPr lang="en-US" sz="900" dirty="0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24000"/>
                    </a:schemeClr>
                  </a:outerShdw>
                </a:effectLst>
              </a:rPr>
              <a:t> project</a:t>
            </a:r>
          </a:p>
        </p:txBody>
      </p:sp>
      <p:sp>
        <p:nvSpPr>
          <p:cNvPr id="21" name="Afgeronde rechthoek 30">
            <a:hlinkClick r:id="rId4" action="ppaction://hlinksldjump"/>
            <a:extLst>
              <a:ext uri="{FF2B5EF4-FFF2-40B4-BE49-F238E27FC236}">
                <a16:creationId xmlns:a16="http://schemas.microsoft.com/office/drawing/2014/main" id="{0E165B26-4FFE-45F2-9172-3BAE3D8C9947}"/>
              </a:ext>
            </a:extLst>
          </p:cNvPr>
          <p:cNvSpPr/>
          <p:nvPr userDrawn="1"/>
        </p:nvSpPr>
        <p:spPr>
          <a:xfrm>
            <a:off x="1365802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ADAGUC</a:t>
            </a:r>
          </a:p>
        </p:txBody>
      </p:sp>
      <p:sp>
        <p:nvSpPr>
          <p:cNvPr id="22" name="Afgeronde rechthoek 30">
            <a:hlinkClick r:id="rId5" action="ppaction://hlinksldjump"/>
            <a:extLst>
              <a:ext uri="{FF2B5EF4-FFF2-40B4-BE49-F238E27FC236}">
                <a16:creationId xmlns:a16="http://schemas.microsoft.com/office/drawing/2014/main" id="{56AF1AE2-E84E-42D9-8721-EA2B747111DE}"/>
              </a:ext>
            </a:extLst>
          </p:cNvPr>
          <p:cNvSpPr/>
          <p:nvPr userDrawn="1"/>
        </p:nvSpPr>
        <p:spPr>
          <a:xfrm>
            <a:off x="132603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ln cap="sq">
            <a:bevel/>
          </a:ln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GeoWeb</a:t>
            </a:r>
          </a:p>
        </p:txBody>
      </p:sp>
      <p:sp>
        <p:nvSpPr>
          <p:cNvPr id="23" name="Afgeronde rechthoek 30">
            <a:hlinkClick r:id="rId6" action="ppaction://hlinksldjump"/>
            <a:extLst>
              <a:ext uri="{FF2B5EF4-FFF2-40B4-BE49-F238E27FC236}">
                <a16:creationId xmlns:a16="http://schemas.microsoft.com/office/drawing/2014/main" id="{6061B849-7604-4C38-BCDA-D4A077CA00D8}"/>
              </a:ext>
            </a:extLst>
          </p:cNvPr>
          <p:cNvSpPr/>
          <p:nvPr userDrawn="1"/>
        </p:nvSpPr>
        <p:spPr>
          <a:xfrm>
            <a:off x="2599001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Formats</a:t>
            </a:r>
          </a:p>
        </p:txBody>
      </p:sp>
      <p:sp>
        <p:nvSpPr>
          <p:cNvPr id="24" name="Afgeronde rechthoek 30">
            <a:hlinkClick r:id="rId7" action="ppaction://hlinksldjump"/>
            <a:extLst>
              <a:ext uri="{FF2B5EF4-FFF2-40B4-BE49-F238E27FC236}">
                <a16:creationId xmlns:a16="http://schemas.microsoft.com/office/drawing/2014/main" id="{1FF72057-A27E-4EE3-A62E-8183CA8FFEF1}"/>
              </a:ext>
            </a:extLst>
          </p:cNvPr>
          <p:cNvSpPr/>
          <p:nvPr userDrawn="1"/>
        </p:nvSpPr>
        <p:spPr>
          <a:xfrm>
            <a:off x="3832200" y="260648"/>
            <a:ext cx="1313123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Analysis</a:t>
            </a:r>
          </a:p>
        </p:txBody>
      </p:sp>
      <p:sp>
        <p:nvSpPr>
          <p:cNvPr id="25" name="Afgeronde rechthoek 30">
            <a:hlinkClick r:id="rId8" action="ppaction://hlinksldjump"/>
            <a:extLst>
              <a:ext uri="{FF2B5EF4-FFF2-40B4-BE49-F238E27FC236}">
                <a16:creationId xmlns:a16="http://schemas.microsoft.com/office/drawing/2014/main" id="{FDFD4F3D-99BC-4391-A842-D577F57D56A9}"/>
              </a:ext>
            </a:extLst>
          </p:cNvPr>
          <p:cNvSpPr/>
          <p:nvPr userDrawn="1"/>
        </p:nvSpPr>
        <p:spPr>
          <a:xfrm>
            <a:off x="5281242" y="260648"/>
            <a:ext cx="1015009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Styling</a:t>
            </a:r>
          </a:p>
        </p:txBody>
      </p:sp>
      <p:sp>
        <p:nvSpPr>
          <p:cNvPr id="26" name="Afgeronde rechthoek 30">
            <a:hlinkClick r:id="rId9" action="ppaction://hlinksldjump"/>
            <a:extLst>
              <a:ext uri="{FF2B5EF4-FFF2-40B4-BE49-F238E27FC236}">
                <a16:creationId xmlns:a16="http://schemas.microsoft.com/office/drawing/2014/main" id="{136ED449-D779-4601-9070-0CFCC9CE5244}"/>
              </a:ext>
            </a:extLst>
          </p:cNvPr>
          <p:cNvSpPr/>
          <p:nvPr userDrawn="1"/>
        </p:nvSpPr>
        <p:spPr>
          <a:xfrm>
            <a:off x="6435144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Standards</a:t>
            </a:r>
          </a:p>
        </p:txBody>
      </p:sp>
      <p:sp>
        <p:nvSpPr>
          <p:cNvPr id="27" name="Afgeronde rechthoek 30">
            <a:hlinkClick r:id="rId10" action="ppaction://hlinksldjump"/>
            <a:extLst>
              <a:ext uri="{FF2B5EF4-FFF2-40B4-BE49-F238E27FC236}">
                <a16:creationId xmlns:a16="http://schemas.microsoft.com/office/drawing/2014/main" id="{867F8701-2D9B-4836-96EE-651DBF47AF49}"/>
              </a:ext>
            </a:extLst>
          </p:cNvPr>
          <p:cNvSpPr/>
          <p:nvPr userDrawn="1"/>
        </p:nvSpPr>
        <p:spPr>
          <a:xfrm>
            <a:off x="7668344" y="260648"/>
            <a:ext cx="1342656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37904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AFF6AD-2445-46DB-98D7-B5B0B52A4A23}"/>
              </a:ext>
            </a:extLst>
          </p:cNvPr>
          <p:cNvSpPr/>
          <p:nvPr userDrawn="1"/>
        </p:nvSpPr>
        <p:spPr>
          <a:xfrm>
            <a:off x="0" y="0"/>
            <a:ext cx="9144000" cy="1453103"/>
          </a:xfrm>
          <a:prstGeom prst="rect">
            <a:avLst/>
          </a:prstGeom>
          <a:solidFill>
            <a:srgbClr val="01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5" y="6557748"/>
            <a:ext cx="693778" cy="2428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5F929E-FA1E-4C4E-AEAC-3ADA575F19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35314" y="1156008"/>
            <a:ext cx="304178" cy="2411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054E10B5-7CBE-4706-A8C1-0ECD4B59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8" y="1497286"/>
            <a:ext cx="6236943" cy="563562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234272"/>
                </a:solidFill>
                <a:latin typeface="Arial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8" name="Pladsholder til indhold 2">
            <a:extLst>
              <a:ext uri="{FF2B5EF4-FFF2-40B4-BE49-F238E27FC236}">
                <a16:creationId xmlns:a16="http://schemas.microsoft.com/office/drawing/2014/main" id="{A8075287-403B-4F96-9DA2-2ECA48833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8" y="2001646"/>
            <a:ext cx="6168876" cy="481173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5D5B5A"/>
                </a:solidFill>
                <a:latin typeface="Arial" pitchFamily="34" charset="0"/>
              </a:defRPr>
            </a:lvl1pPr>
            <a:lvl2pPr>
              <a:defRPr sz="1400">
                <a:solidFill>
                  <a:srgbClr val="5D5B5A"/>
                </a:solidFill>
                <a:latin typeface="Arial" pitchFamily="34" charset="0"/>
              </a:defRPr>
            </a:lvl2pPr>
            <a:lvl3pPr>
              <a:defRPr sz="1400">
                <a:solidFill>
                  <a:srgbClr val="5D5B5A"/>
                </a:solidFill>
                <a:latin typeface="Arial" pitchFamily="34" charset="0"/>
              </a:defRPr>
            </a:lvl3pPr>
            <a:lvl4pPr>
              <a:defRPr sz="1400">
                <a:solidFill>
                  <a:srgbClr val="5D5B5A"/>
                </a:solidFill>
                <a:latin typeface="Arial" pitchFamily="34" charset="0"/>
              </a:defRPr>
            </a:lvl4pPr>
            <a:lvl5pPr>
              <a:defRPr sz="1400">
                <a:solidFill>
                  <a:srgbClr val="5D5B5A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A398D371-6EE1-4F1B-BB21-932EC344EB3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638800" y="-38781"/>
            <a:ext cx="3528392" cy="2032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00" dirty="0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24000"/>
                    </a:schemeClr>
                  </a:outerShdw>
                </a:effectLst>
              </a:rPr>
              <a:t>ADAGUC open source visualization utilized in the KNMI </a:t>
            </a:r>
            <a:r>
              <a:rPr lang="en-US" sz="900" dirty="0" err="1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24000"/>
                    </a:schemeClr>
                  </a:outerShdw>
                </a:effectLst>
              </a:rPr>
              <a:t>GeoWeb</a:t>
            </a:r>
            <a:r>
              <a:rPr lang="en-US" sz="900" dirty="0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24000"/>
                    </a:schemeClr>
                  </a:outerShdw>
                </a:effectLst>
              </a:rPr>
              <a:t> project</a:t>
            </a:r>
          </a:p>
        </p:txBody>
      </p:sp>
      <p:sp>
        <p:nvSpPr>
          <p:cNvPr id="19" name="Afgeronde rechthoek 30">
            <a:hlinkClick r:id="rId4" action="ppaction://hlinksldjump"/>
            <a:extLst>
              <a:ext uri="{FF2B5EF4-FFF2-40B4-BE49-F238E27FC236}">
                <a16:creationId xmlns:a16="http://schemas.microsoft.com/office/drawing/2014/main" id="{773D0C30-C24B-43C5-B7D7-EDEBBBDB5BBA}"/>
              </a:ext>
            </a:extLst>
          </p:cNvPr>
          <p:cNvSpPr/>
          <p:nvPr userDrawn="1"/>
        </p:nvSpPr>
        <p:spPr>
          <a:xfrm>
            <a:off x="1365802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ADAGUC</a:t>
            </a:r>
          </a:p>
        </p:txBody>
      </p:sp>
      <p:sp>
        <p:nvSpPr>
          <p:cNvPr id="20" name="Afgeronde rechthoek 30">
            <a:hlinkClick r:id="rId5" action="ppaction://hlinksldjump"/>
            <a:extLst>
              <a:ext uri="{FF2B5EF4-FFF2-40B4-BE49-F238E27FC236}">
                <a16:creationId xmlns:a16="http://schemas.microsoft.com/office/drawing/2014/main" id="{CF1306B5-BE67-4214-B753-59A791D1B9D6}"/>
              </a:ext>
            </a:extLst>
          </p:cNvPr>
          <p:cNvSpPr/>
          <p:nvPr userDrawn="1"/>
        </p:nvSpPr>
        <p:spPr>
          <a:xfrm>
            <a:off x="132603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ln cap="sq">
            <a:bevel/>
          </a:ln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GeoWeb</a:t>
            </a:r>
          </a:p>
        </p:txBody>
      </p:sp>
      <p:sp>
        <p:nvSpPr>
          <p:cNvPr id="21" name="Afgeronde rechthoek 30">
            <a:hlinkClick r:id="rId6" action="ppaction://hlinksldjump"/>
            <a:extLst>
              <a:ext uri="{FF2B5EF4-FFF2-40B4-BE49-F238E27FC236}">
                <a16:creationId xmlns:a16="http://schemas.microsoft.com/office/drawing/2014/main" id="{C38E642A-A7EA-4141-9DEE-C9F127CE8A0F}"/>
              </a:ext>
            </a:extLst>
          </p:cNvPr>
          <p:cNvSpPr/>
          <p:nvPr userDrawn="1"/>
        </p:nvSpPr>
        <p:spPr>
          <a:xfrm>
            <a:off x="2599001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Formats</a:t>
            </a:r>
          </a:p>
        </p:txBody>
      </p:sp>
      <p:sp>
        <p:nvSpPr>
          <p:cNvPr id="22" name="Afgeronde rechthoek 30">
            <a:hlinkClick r:id="rId7" action="ppaction://hlinksldjump"/>
            <a:extLst>
              <a:ext uri="{FF2B5EF4-FFF2-40B4-BE49-F238E27FC236}">
                <a16:creationId xmlns:a16="http://schemas.microsoft.com/office/drawing/2014/main" id="{D837E2CD-5794-45E9-9C5F-4A289CCB1276}"/>
              </a:ext>
            </a:extLst>
          </p:cNvPr>
          <p:cNvSpPr/>
          <p:nvPr userDrawn="1"/>
        </p:nvSpPr>
        <p:spPr>
          <a:xfrm>
            <a:off x="3832200" y="260648"/>
            <a:ext cx="1313123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Analysis</a:t>
            </a:r>
          </a:p>
        </p:txBody>
      </p:sp>
      <p:sp>
        <p:nvSpPr>
          <p:cNvPr id="23" name="Afgeronde rechthoek 30">
            <a:hlinkClick r:id="rId8" action="ppaction://hlinksldjump"/>
            <a:extLst>
              <a:ext uri="{FF2B5EF4-FFF2-40B4-BE49-F238E27FC236}">
                <a16:creationId xmlns:a16="http://schemas.microsoft.com/office/drawing/2014/main" id="{A3D12746-0E98-497A-A5B8-4C49B9246F89}"/>
              </a:ext>
            </a:extLst>
          </p:cNvPr>
          <p:cNvSpPr/>
          <p:nvPr userDrawn="1"/>
        </p:nvSpPr>
        <p:spPr>
          <a:xfrm>
            <a:off x="5281242" y="260648"/>
            <a:ext cx="1015009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Styling</a:t>
            </a:r>
          </a:p>
        </p:txBody>
      </p:sp>
      <p:sp>
        <p:nvSpPr>
          <p:cNvPr id="24" name="Afgeronde rechthoek 30">
            <a:hlinkClick r:id="rId9" action="ppaction://hlinksldjump"/>
            <a:extLst>
              <a:ext uri="{FF2B5EF4-FFF2-40B4-BE49-F238E27FC236}">
                <a16:creationId xmlns:a16="http://schemas.microsoft.com/office/drawing/2014/main" id="{070843AB-DB80-45A7-81D0-8D5B46512E7B}"/>
              </a:ext>
            </a:extLst>
          </p:cNvPr>
          <p:cNvSpPr/>
          <p:nvPr userDrawn="1"/>
        </p:nvSpPr>
        <p:spPr>
          <a:xfrm>
            <a:off x="6435144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Standards</a:t>
            </a:r>
          </a:p>
        </p:txBody>
      </p:sp>
      <p:sp>
        <p:nvSpPr>
          <p:cNvPr id="25" name="Afgeronde rechthoek 30">
            <a:hlinkClick r:id="rId10" action="ppaction://hlinksldjump"/>
            <a:extLst>
              <a:ext uri="{FF2B5EF4-FFF2-40B4-BE49-F238E27FC236}">
                <a16:creationId xmlns:a16="http://schemas.microsoft.com/office/drawing/2014/main" id="{B2517EAB-3431-45D5-B979-3CFABAE27E2C}"/>
              </a:ext>
            </a:extLst>
          </p:cNvPr>
          <p:cNvSpPr/>
          <p:nvPr userDrawn="1"/>
        </p:nvSpPr>
        <p:spPr>
          <a:xfrm>
            <a:off x="7668344" y="260648"/>
            <a:ext cx="1342656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Applications</a:t>
            </a: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F2FE1453-0906-46E1-8A90-90FA8F3EAE1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77081" y="1244332"/>
            <a:ext cx="9251503" cy="24045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800" i="1" dirty="0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40000"/>
                    </a:schemeClr>
                  </a:outerShdw>
                </a:effectLst>
              </a:rPr>
              <a:t>Maarten Plieger, Ernst de Vreede, Maarten Terpstra, Wim van Moosel, John van de Vegte, Rutger Boonstra, John Kambeel, Marco van den Berge and Jan Koerts– KNMI – adaguc@knmi.nl</a:t>
            </a:r>
            <a:endParaRPr lang="en-US" sz="800" i="1" dirty="0">
              <a:solidFill>
                <a:schemeClr val="bg1"/>
              </a:solidFill>
              <a:effectLst>
                <a:outerShdw blurRad="63500" dist="76200" dir="2700000" algn="ctr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240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AFF6AD-2445-46DB-98D7-B5B0B52A4A23}"/>
              </a:ext>
            </a:extLst>
          </p:cNvPr>
          <p:cNvSpPr/>
          <p:nvPr userDrawn="1"/>
        </p:nvSpPr>
        <p:spPr>
          <a:xfrm>
            <a:off x="0" y="0"/>
            <a:ext cx="9144000" cy="1453103"/>
          </a:xfrm>
          <a:prstGeom prst="rect">
            <a:avLst/>
          </a:prstGeom>
          <a:solidFill>
            <a:srgbClr val="01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5" y="6557748"/>
            <a:ext cx="693778" cy="242822"/>
          </a:xfrm>
          <a:prstGeom prst="rect">
            <a:avLst/>
          </a:prstGeom>
        </p:spPr>
      </p:pic>
      <p:sp>
        <p:nvSpPr>
          <p:cNvPr id="4" name="Afgeronde rechthoek 30">
            <a:hlinkClick r:id="rId3" action="ppaction://hlinksldjump"/>
            <a:extLst>
              <a:ext uri="{FF2B5EF4-FFF2-40B4-BE49-F238E27FC236}">
                <a16:creationId xmlns:a16="http://schemas.microsoft.com/office/drawing/2014/main" id="{5E628346-6E3F-48CE-9AE5-6CA34997A131}"/>
              </a:ext>
            </a:extLst>
          </p:cNvPr>
          <p:cNvSpPr/>
          <p:nvPr userDrawn="1"/>
        </p:nvSpPr>
        <p:spPr>
          <a:xfrm>
            <a:off x="1365802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ADAGUC</a:t>
            </a:r>
          </a:p>
        </p:txBody>
      </p:sp>
      <p:sp>
        <p:nvSpPr>
          <p:cNvPr id="5" name="Afgeronde rechthoek 30">
            <a:hlinkClick r:id="rId4" action="ppaction://hlinksldjump"/>
            <a:extLst>
              <a:ext uri="{FF2B5EF4-FFF2-40B4-BE49-F238E27FC236}">
                <a16:creationId xmlns:a16="http://schemas.microsoft.com/office/drawing/2014/main" id="{6E8C2B4F-8B2A-488D-BFE9-78B12BE6D157}"/>
              </a:ext>
            </a:extLst>
          </p:cNvPr>
          <p:cNvSpPr/>
          <p:nvPr userDrawn="1"/>
        </p:nvSpPr>
        <p:spPr>
          <a:xfrm>
            <a:off x="132603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ln cap="sq">
            <a:bevel/>
          </a:ln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GeoWeb</a:t>
            </a:r>
          </a:p>
        </p:txBody>
      </p:sp>
      <p:sp>
        <p:nvSpPr>
          <p:cNvPr id="6" name="Afgeronde rechthoek 30">
            <a:hlinkClick r:id="rId5" action="ppaction://hlinksldjump"/>
            <a:extLst>
              <a:ext uri="{FF2B5EF4-FFF2-40B4-BE49-F238E27FC236}">
                <a16:creationId xmlns:a16="http://schemas.microsoft.com/office/drawing/2014/main" id="{9C0DB3AF-9E68-4EA6-86BA-B72FC1C71B7E}"/>
              </a:ext>
            </a:extLst>
          </p:cNvPr>
          <p:cNvSpPr/>
          <p:nvPr userDrawn="1"/>
        </p:nvSpPr>
        <p:spPr>
          <a:xfrm>
            <a:off x="2599001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Formats</a:t>
            </a:r>
          </a:p>
        </p:txBody>
      </p:sp>
      <p:sp>
        <p:nvSpPr>
          <p:cNvPr id="7" name="Afgeronde rechthoek 30">
            <a:hlinkClick r:id="rId6" action="ppaction://hlinksldjump"/>
            <a:extLst>
              <a:ext uri="{FF2B5EF4-FFF2-40B4-BE49-F238E27FC236}">
                <a16:creationId xmlns:a16="http://schemas.microsoft.com/office/drawing/2014/main" id="{B8BFC04A-821B-4AF2-AE2B-FEB15621D78A}"/>
              </a:ext>
            </a:extLst>
          </p:cNvPr>
          <p:cNvSpPr/>
          <p:nvPr userDrawn="1"/>
        </p:nvSpPr>
        <p:spPr>
          <a:xfrm>
            <a:off x="3832200" y="260648"/>
            <a:ext cx="1313123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Analysis</a:t>
            </a:r>
          </a:p>
        </p:txBody>
      </p:sp>
      <p:sp>
        <p:nvSpPr>
          <p:cNvPr id="8" name="Afgeronde rechthoek 30">
            <a:hlinkClick r:id="rId7" action="ppaction://hlinksldjump"/>
            <a:extLst>
              <a:ext uri="{FF2B5EF4-FFF2-40B4-BE49-F238E27FC236}">
                <a16:creationId xmlns:a16="http://schemas.microsoft.com/office/drawing/2014/main" id="{5605FE89-E334-45F0-9347-2E4DCAA7D2E7}"/>
              </a:ext>
            </a:extLst>
          </p:cNvPr>
          <p:cNvSpPr/>
          <p:nvPr userDrawn="1"/>
        </p:nvSpPr>
        <p:spPr>
          <a:xfrm>
            <a:off x="5281242" y="260648"/>
            <a:ext cx="1015009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Styling</a:t>
            </a:r>
          </a:p>
        </p:txBody>
      </p:sp>
      <p:sp>
        <p:nvSpPr>
          <p:cNvPr id="9" name="Afgeronde rechthoek 30">
            <a:hlinkClick r:id="rId8" action="ppaction://hlinksldjump"/>
            <a:extLst>
              <a:ext uri="{FF2B5EF4-FFF2-40B4-BE49-F238E27FC236}">
                <a16:creationId xmlns:a16="http://schemas.microsoft.com/office/drawing/2014/main" id="{76DEADB2-5015-4522-8080-7E6E65AF4232}"/>
              </a:ext>
            </a:extLst>
          </p:cNvPr>
          <p:cNvSpPr/>
          <p:nvPr userDrawn="1"/>
        </p:nvSpPr>
        <p:spPr>
          <a:xfrm>
            <a:off x="6435144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Standards</a:t>
            </a:r>
          </a:p>
        </p:txBody>
      </p:sp>
      <p:sp>
        <p:nvSpPr>
          <p:cNvPr id="10" name="Afgeronde rechthoek 30">
            <a:hlinkClick r:id="rId9" action="ppaction://hlinksldjump"/>
            <a:extLst>
              <a:ext uri="{FF2B5EF4-FFF2-40B4-BE49-F238E27FC236}">
                <a16:creationId xmlns:a16="http://schemas.microsoft.com/office/drawing/2014/main" id="{E3030EC2-4955-4F46-BFF2-04590F428DF1}"/>
              </a:ext>
            </a:extLst>
          </p:cNvPr>
          <p:cNvSpPr/>
          <p:nvPr userDrawn="1"/>
        </p:nvSpPr>
        <p:spPr>
          <a:xfrm>
            <a:off x="7668344" y="260648"/>
            <a:ext cx="1342656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Applications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F929E-FA1E-4C4E-AEAC-3ADA575F19D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735314" y="1156008"/>
            <a:ext cx="304178" cy="2411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054E10B5-7CBE-4706-A8C1-0ECD4B59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8" y="1497286"/>
            <a:ext cx="8761164" cy="563562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234272"/>
                </a:solidFill>
                <a:latin typeface="Arial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8" name="Pladsholder til indhold 2">
            <a:extLst>
              <a:ext uri="{FF2B5EF4-FFF2-40B4-BE49-F238E27FC236}">
                <a16:creationId xmlns:a16="http://schemas.microsoft.com/office/drawing/2014/main" id="{A8075287-403B-4F96-9DA2-2ECA48833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8" y="2001646"/>
            <a:ext cx="8833172" cy="481173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5D5B5A"/>
                </a:solidFill>
                <a:latin typeface="Arial" pitchFamily="34" charset="0"/>
              </a:defRPr>
            </a:lvl1pPr>
            <a:lvl2pPr>
              <a:defRPr sz="1400">
                <a:solidFill>
                  <a:srgbClr val="5D5B5A"/>
                </a:solidFill>
                <a:latin typeface="Arial" pitchFamily="34" charset="0"/>
              </a:defRPr>
            </a:lvl2pPr>
            <a:lvl3pPr>
              <a:defRPr sz="1400">
                <a:solidFill>
                  <a:srgbClr val="5D5B5A"/>
                </a:solidFill>
                <a:latin typeface="Arial" pitchFamily="34" charset="0"/>
              </a:defRPr>
            </a:lvl3pPr>
            <a:lvl4pPr>
              <a:defRPr sz="1400">
                <a:solidFill>
                  <a:srgbClr val="5D5B5A"/>
                </a:solidFill>
                <a:latin typeface="Arial" pitchFamily="34" charset="0"/>
              </a:defRPr>
            </a:lvl4pPr>
            <a:lvl5pPr>
              <a:defRPr sz="1400">
                <a:solidFill>
                  <a:srgbClr val="5D5B5A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8A1088D5-4B1C-442A-9CAF-F5E10572D51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638800" y="-38781"/>
            <a:ext cx="3528392" cy="2032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00" dirty="0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24000"/>
                    </a:schemeClr>
                  </a:outerShdw>
                </a:effectLst>
              </a:rPr>
              <a:t>ADAGUC open source visualization utilized in the KNMI </a:t>
            </a:r>
            <a:r>
              <a:rPr lang="en-US" sz="900" dirty="0" err="1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24000"/>
                    </a:schemeClr>
                  </a:outerShdw>
                </a:effectLst>
              </a:rPr>
              <a:t>GeoWeb</a:t>
            </a:r>
            <a:r>
              <a:rPr lang="en-US" sz="900" dirty="0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24000"/>
                    </a:schemeClr>
                  </a:outerShdw>
                </a:effectLst>
              </a:rPr>
              <a:t> project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4D737CFE-990E-4A3B-B79D-1128B70AF7B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77081" y="1244332"/>
            <a:ext cx="9251503" cy="24045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800" i="1" dirty="0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40000"/>
                    </a:schemeClr>
                  </a:outerShdw>
                </a:effectLst>
              </a:rPr>
              <a:t>Maarten Plieger, Ernst de Vreede, Maarten Terpstra, Wim van Moosel, John van de Vegte, Rutger Boonstra, John Kambeel, Marco van den Berge and Jan Koerts– KNMI – adaguc@knmi.nl</a:t>
            </a:r>
            <a:endParaRPr lang="en-US" sz="800" i="1" dirty="0">
              <a:solidFill>
                <a:schemeClr val="bg1"/>
              </a:solidFill>
              <a:effectLst>
                <a:outerShdw blurRad="63500" dist="76200" dir="2700000" algn="ctr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167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2" y="2204864"/>
            <a:ext cx="8229601" cy="439248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5D5B5A"/>
                </a:solidFill>
                <a:latin typeface="Arial" pitchFamily="34" charset="0"/>
              </a:defRPr>
            </a:lvl1pPr>
            <a:lvl2pPr>
              <a:defRPr sz="1400">
                <a:solidFill>
                  <a:srgbClr val="5D5B5A"/>
                </a:solidFill>
                <a:latin typeface="Arial" pitchFamily="34" charset="0"/>
              </a:defRPr>
            </a:lvl2pPr>
            <a:lvl3pPr>
              <a:defRPr sz="1400">
                <a:solidFill>
                  <a:srgbClr val="5D5B5A"/>
                </a:solidFill>
                <a:latin typeface="Arial" pitchFamily="34" charset="0"/>
              </a:defRPr>
            </a:lvl3pPr>
            <a:lvl4pPr>
              <a:defRPr sz="1400">
                <a:solidFill>
                  <a:srgbClr val="5D5B5A"/>
                </a:solidFill>
                <a:latin typeface="Arial" pitchFamily="34" charset="0"/>
              </a:defRPr>
            </a:lvl4pPr>
            <a:lvl5pPr>
              <a:defRPr sz="1400">
                <a:solidFill>
                  <a:srgbClr val="5D5B5A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59971" y="1497286"/>
            <a:ext cx="7496405" cy="563562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234272"/>
                </a:solidFill>
                <a:latin typeface="Arial" pitchFamily="34" charset="0"/>
              </a:defRPr>
            </a:lvl1pPr>
          </a:lstStyle>
          <a:p>
            <a:endParaRPr lang="da-DK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2152854" y="126458"/>
            <a:ext cx="1440000" cy="1080000"/>
            <a:chOff x="1623842" y="188760"/>
            <a:chExt cx="1469126" cy="1080000"/>
          </a:xfrm>
        </p:grpSpPr>
        <p:sp>
          <p:nvSpPr>
            <p:cNvPr id="15" name="Afgeronde rechthoek 14"/>
            <p:cNvSpPr/>
            <p:nvPr/>
          </p:nvSpPr>
          <p:spPr>
            <a:xfrm>
              <a:off x="1734754" y="188760"/>
              <a:ext cx="1224136" cy="10800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600" dirty="0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1623842" y="836712"/>
              <a:ext cx="14691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Search</a:t>
              </a:r>
              <a:endParaRPr lang="nl-NL" dirty="0"/>
            </a:p>
          </p:txBody>
        </p:sp>
        <p:pic>
          <p:nvPicPr>
            <p:cNvPr id="17" name="Afbeelding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865" y="281622"/>
              <a:ext cx="716122" cy="594420"/>
            </a:xfrm>
            <a:prstGeom prst="rect">
              <a:avLst/>
            </a:prstGeom>
          </p:spPr>
        </p:pic>
      </p:grpSp>
      <p:sp>
        <p:nvSpPr>
          <p:cNvPr id="56" name="Oval 55"/>
          <p:cNvSpPr/>
          <p:nvPr userDrawn="1"/>
        </p:nvSpPr>
        <p:spPr>
          <a:xfrm>
            <a:off x="2650750" y="1066498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Oval 56"/>
          <p:cNvSpPr/>
          <p:nvPr userDrawn="1"/>
        </p:nvSpPr>
        <p:spPr>
          <a:xfrm>
            <a:off x="2938790" y="1066498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521006" y="126458"/>
            <a:ext cx="1440000" cy="1080000"/>
            <a:chOff x="3068172" y="188760"/>
            <a:chExt cx="1469126" cy="1080000"/>
          </a:xfrm>
        </p:grpSpPr>
        <p:grpSp>
          <p:nvGrpSpPr>
            <p:cNvPr id="21" name="Groep 20"/>
            <p:cNvGrpSpPr/>
            <p:nvPr userDrawn="1"/>
          </p:nvGrpSpPr>
          <p:grpSpPr>
            <a:xfrm>
              <a:off x="3184744" y="188760"/>
              <a:ext cx="1224136" cy="1080000"/>
              <a:chOff x="3879443" y="908720"/>
              <a:chExt cx="1440000" cy="1080000"/>
            </a:xfrm>
          </p:grpSpPr>
          <p:sp>
            <p:nvSpPr>
              <p:cNvPr id="22" name="Afgeronde rechthoek 21"/>
              <p:cNvSpPr/>
              <p:nvPr/>
            </p:nvSpPr>
            <p:spPr>
              <a:xfrm>
                <a:off x="3879443" y="908720"/>
                <a:ext cx="1440000" cy="108000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dirty="0"/>
              </a:p>
            </p:txBody>
          </p:sp>
          <p:pic>
            <p:nvPicPr>
              <p:cNvPr id="23" name="Picture 5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072195" y="1052736"/>
                <a:ext cx="1054497" cy="50393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24" name="Tekstvak 23"/>
            <p:cNvSpPr txBox="1"/>
            <p:nvPr userDrawn="1"/>
          </p:nvSpPr>
          <p:spPr>
            <a:xfrm>
              <a:off x="3068172" y="836712"/>
              <a:ext cx="14691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Visualize</a:t>
              </a:r>
              <a:endParaRPr lang="nl-NL" dirty="0"/>
            </a:p>
          </p:txBody>
        </p:sp>
      </p:grpSp>
      <p:sp>
        <p:nvSpPr>
          <p:cNvPr id="58" name="Oval 57"/>
          <p:cNvSpPr/>
          <p:nvPr userDrawn="1"/>
        </p:nvSpPr>
        <p:spPr>
          <a:xfrm>
            <a:off x="3765474" y="1066498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l 58"/>
          <p:cNvSpPr/>
          <p:nvPr userDrawn="1"/>
        </p:nvSpPr>
        <p:spPr>
          <a:xfrm>
            <a:off x="3981498" y="1066498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Oval 59"/>
          <p:cNvSpPr/>
          <p:nvPr userDrawn="1"/>
        </p:nvSpPr>
        <p:spPr>
          <a:xfrm>
            <a:off x="4197522" y="1066498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Oval 60"/>
          <p:cNvSpPr/>
          <p:nvPr userDrawn="1"/>
        </p:nvSpPr>
        <p:spPr>
          <a:xfrm>
            <a:off x="4413546" y="1066498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Oval 61"/>
          <p:cNvSpPr/>
          <p:nvPr userDrawn="1"/>
        </p:nvSpPr>
        <p:spPr>
          <a:xfrm>
            <a:off x="4629570" y="1066498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889158" y="126458"/>
            <a:ext cx="1440000" cy="1080000"/>
            <a:chOff x="4512502" y="188760"/>
            <a:chExt cx="1469126" cy="1080000"/>
          </a:xfrm>
        </p:grpSpPr>
        <p:sp>
          <p:nvSpPr>
            <p:cNvPr id="26" name="Afgeronde rechthoek 25"/>
            <p:cNvSpPr/>
            <p:nvPr userDrawn="1"/>
          </p:nvSpPr>
          <p:spPr>
            <a:xfrm>
              <a:off x="4634997" y="188760"/>
              <a:ext cx="1224136" cy="10800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600" dirty="0"/>
            </a:p>
          </p:txBody>
        </p:sp>
        <p:pic>
          <p:nvPicPr>
            <p:cNvPr id="27" name="Afbeelding 2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51" y="281622"/>
              <a:ext cx="553019" cy="594420"/>
            </a:xfrm>
            <a:prstGeom prst="rect">
              <a:avLst/>
            </a:prstGeom>
          </p:spPr>
        </p:pic>
        <p:sp>
          <p:nvSpPr>
            <p:cNvPr id="28" name="Tekstvak 27"/>
            <p:cNvSpPr txBox="1"/>
            <p:nvPr userDrawn="1"/>
          </p:nvSpPr>
          <p:spPr>
            <a:xfrm>
              <a:off x="4512502" y="836712"/>
              <a:ext cx="14691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Process</a:t>
              </a:r>
              <a:endParaRPr lang="nl-NL" dirty="0"/>
            </a:p>
          </p:txBody>
        </p:sp>
      </p:grpSp>
      <p:sp>
        <p:nvSpPr>
          <p:cNvPr id="63" name="Oval 62"/>
          <p:cNvSpPr/>
          <p:nvPr userDrawn="1"/>
        </p:nvSpPr>
        <p:spPr>
          <a:xfrm>
            <a:off x="5240238" y="1066498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Oval 63"/>
          <p:cNvSpPr/>
          <p:nvPr userDrawn="1"/>
        </p:nvSpPr>
        <p:spPr>
          <a:xfrm>
            <a:off x="5456262" y="1066498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5" name="Oval 64"/>
          <p:cNvSpPr/>
          <p:nvPr userDrawn="1"/>
        </p:nvSpPr>
        <p:spPr>
          <a:xfrm>
            <a:off x="5672278" y="1066498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Oval 65"/>
          <p:cNvSpPr/>
          <p:nvPr userDrawn="1"/>
        </p:nvSpPr>
        <p:spPr>
          <a:xfrm>
            <a:off x="5888302" y="1066498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257310" y="126458"/>
            <a:ext cx="1440000" cy="1080000"/>
            <a:chOff x="5956832" y="188760"/>
            <a:chExt cx="1469126" cy="1080000"/>
          </a:xfrm>
        </p:grpSpPr>
        <p:grpSp>
          <p:nvGrpSpPr>
            <p:cNvPr id="18" name="Groep 17"/>
            <p:cNvGrpSpPr/>
            <p:nvPr userDrawn="1"/>
          </p:nvGrpSpPr>
          <p:grpSpPr>
            <a:xfrm>
              <a:off x="6100848" y="188760"/>
              <a:ext cx="1224136" cy="1080000"/>
              <a:chOff x="7380392" y="908720"/>
              <a:chExt cx="1440000" cy="1080000"/>
            </a:xfrm>
          </p:grpSpPr>
          <p:sp>
            <p:nvSpPr>
              <p:cNvPr id="19" name="Afgeronde rechthoek 18"/>
              <p:cNvSpPr/>
              <p:nvPr/>
            </p:nvSpPr>
            <p:spPr>
              <a:xfrm>
                <a:off x="7380392" y="908720"/>
                <a:ext cx="1440000" cy="108000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dirty="0"/>
              </a:p>
            </p:txBody>
          </p:sp>
          <p:pic>
            <p:nvPicPr>
              <p:cNvPr id="20" name="Afbeelding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4889" y="1052736"/>
                <a:ext cx="944760" cy="547934"/>
              </a:xfrm>
              <a:prstGeom prst="rect">
                <a:avLst/>
              </a:prstGeom>
            </p:spPr>
          </p:pic>
        </p:grpSp>
        <p:sp>
          <p:nvSpPr>
            <p:cNvPr id="29" name="Tekstvak 28"/>
            <p:cNvSpPr txBox="1"/>
            <p:nvPr userDrawn="1"/>
          </p:nvSpPr>
          <p:spPr>
            <a:xfrm>
              <a:off x="5956832" y="836712"/>
              <a:ext cx="14691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Download</a:t>
              </a:r>
              <a:endParaRPr lang="nl-NL" sz="1600" dirty="0"/>
            </a:p>
          </p:txBody>
        </p:sp>
      </p:grpSp>
      <p:sp>
        <p:nvSpPr>
          <p:cNvPr id="67" name="Oval 66"/>
          <p:cNvSpPr/>
          <p:nvPr userDrawn="1"/>
        </p:nvSpPr>
        <p:spPr>
          <a:xfrm>
            <a:off x="6931010" y="1067870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1" name="Group 50"/>
          <p:cNvGrpSpPr/>
          <p:nvPr userDrawn="1"/>
        </p:nvGrpSpPr>
        <p:grpSpPr>
          <a:xfrm>
            <a:off x="7668504" y="126458"/>
            <a:ext cx="1440000" cy="1080000"/>
            <a:chOff x="7503732" y="188760"/>
            <a:chExt cx="1469126" cy="1080000"/>
          </a:xfrm>
        </p:grpSpPr>
        <p:grpSp>
          <p:nvGrpSpPr>
            <p:cNvPr id="45" name="Group 44"/>
            <p:cNvGrpSpPr/>
            <p:nvPr userDrawn="1"/>
          </p:nvGrpSpPr>
          <p:grpSpPr>
            <a:xfrm>
              <a:off x="7503732" y="188760"/>
              <a:ext cx="1469126" cy="1080000"/>
              <a:chOff x="7244666" y="188640"/>
              <a:chExt cx="1469126" cy="1080000"/>
            </a:xfrm>
          </p:grpSpPr>
          <p:sp>
            <p:nvSpPr>
              <p:cNvPr id="48" name="Afgeronde rechthoek 18"/>
              <p:cNvSpPr/>
              <p:nvPr/>
            </p:nvSpPr>
            <p:spPr>
              <a:xfrm>
                <a:off x="7380312" y="188640"/>
                <a:ext cx="1224136" cy="108000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dirty="0"/>
              </a:p>
            </p:txBody>
          </p:sp>
          <p:sp>
            <p:nvSpPr>
              <p:cNvPr id="47" name="Tekstvak 28"/>
              <p:cNvSpPr txBox="1"/>
              <p:nvPr userDrawn="1"/>
            </p:nvSpPr>
            <p:spPr>
              <a:xfrm>
                <a:off x="7244666" y="836592"/>
                <a:ext cx="146912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Conclusion</a:t>
                </a:r>
                <a:endParaRPr lang="nl-NL" dirty="0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1386" y="247144"/>
              <a:ext cx="724150" cy="721090"/>
            </a:xfrm>
            <a:prstGeom prst="rect">
              <a:avLst/>
            </a:prstGeom>
          </p:spPr>
        </p:pic>
      </p:grpSp>
      <p:sp>
        <p:nvSpPr>
          <p:cNvPr id="77" name="Oval 76"/>
          <p:cNvSpPr/>
          <p:nvPr userDrawn="1"/>
        </p:nvSpPr>
        <p:spPr>
          <a:xfrm>
            <a:off x="8225600" y="1066506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Oval 77"/>
          <p:cNvSpPr/>
          <p:nvPr userDrawn="1"/>
        </p:nvSpPr>
        <p:spPr>
          <a:xfrm>
            <a:off x="8513640" y="1066506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Afgeronde rechthoek 43">
            <a:hlinkClick r:id="rId7" action="ppaction://hlinksldjump"/>
          </p:cNvPr>
          <p:cNvSpPr/>
          <p:nvPr userDrawn="1"/>
        </p:nvSpPr>
        <p:spPr>
          <a:xfrm>
            <a:off x="7801462" y="126338"/>
            <a:ext cx="1199867" cy="1080000"/>
          </a:xfrm>
          <a:prstGeom prst="roundRect">
            <a:avLst/>
          </a:prstGeom>
          <a:solidFill>
            <a:schemeClr val="bg1">
              <a:lumMod val="65000"/>
              <a:alpha val="5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600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55736" y="126458"/>
            <a:ext cx="1440000" cy="1080000"/>
            <a:chOff x="107504" y="188760"/>
            <a:chExt cx="1469126" cy="1080000"/>
          </a:xfrm>
        </p:grpSpPr>
        <p:grpSp>
          <p:nvGrpSpPr>
            <p:cNvPr id="31" name="Groep 30"/>
            <p:cNvGrpSpPr/>
            <p:nvPr userDrawn="1"/>
          </p:nvGrpSpPr>
          <p:grpSpPr>
            <a:xfrm>
              <a:off x="237494" y="188760"/>
              <a:ext cx="1224136" cy="1080000"/>
              <a:chOff x="387312" y="908720"/>
              <a:chExt cx="1440000" cy="1080000"/>
            </a:xfrm>
          </p:grpSpPr>
          <p:sp>
            <p:nvSpPr>
              <p:cNvPr id="33" name="Afgeronde rechthoek 32"/>
              <p:cNvSpPr/>
              <p:nvPr/>
            </p:nvSpPr>
            <p:spPr>
              <a:xfrm>
                <a:off x="387312" y="908720"/>
                <a:ext cx="1440000" cy="108000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dirty="0"/>
              </a:p>
            </p:txBody>
          </p:sp>
          <p:pic>
            <p:nvPicPr>
              <p:cNvPr id="34" name="Afbeelding 3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459" y="1008884"/>
                <a:ext cx="953085" cy="587118"/>
              </a:xfrm>
              <a:prstGeom prst="rect">
                <a:avLst/>
              </a:prstGeom>
            </p:spPr>
          </p:pic>
        </p:grpSp>
        <p:sp>
          <p:nvSpPr>
            <p:cNvPr id="32" name="Tekstvak 31"/>
            <p:cNvSpPr txBox="1"/>
            <p:nvPr userDrawn="1"/>
          </p:nvSpPr>
          <p:spPr>
            <a:xfrm>
              <a:off x="107504" y="836712"/>
              <a:ext cx="14691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Data</a:t>
              </a:r>
              <a:endParaRPr lang="nl-NL" dirty="0"/>
            </a:p>
          </p:txBody>
        </p:sp>
      </p:grpSp>
      <p:sp>
        <p:nvSpPr>
          <p:cNvPr id="69" name="Oval 68"/>
          <p:cNvSpPr/>
          <p:nvPr userDrawn="1"/>
        </p:nvSpPr>
        <p:spPr>
          <a:xfrm>
            <a:off x="1259800" y="1066498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Oval 69"/>
          <p:cNvSpPr/>
          <p:nvPr userDrawn="1"/>
        </p:nvSpPr>
        <p:spPr>
          <a:xfrm>
            <a:off x="1475824" y="1066498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Oval 70"/>
          <p:cNvSpPr/>
          <p:nvPr userDrawn="1"/>
        </p:nvSpPr>
        <p:spPr>
          <a:xfrm>
            <a:off x="1691848" y="1066498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107507" y="126458"/>
            <a:ext cx="579013" cy="1080000"/>
            <a:chOff x="-712385" y="188760"/>
            <a:chExt cx="509264" cy="1080000"/>
          </a:xfrm>
        </p:grpSpPr>
        <p:sp>
          <p:nvSpPr>
            <p:cNvPr id="82" name="Afgeronde rechthoek 32"/>
            <p:cNvSpPr/>
            <p:nvPr/>
          </p:nvSpPr>
          <p:spPr>
            <a:xfrm>
              <a:off x="-712385" y="188760"/>
              <a:ext cx="509264" cy="10800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600" dirty="0"/>
            </a:p>
          </p:txBody>
        </p:sp>
        <p:sp>
          <p:nvSpPr>
            <p:cNvPr id="81" name="Tekstvak 31"/>
            <p:cNvSpPr txBox="1"/>
            <p:nvPr userDrawn="1"/>
          </p:nvSpPr>
          <p:spPr>
            <a:xfrm rot="16200000">
              <a:off x="-798195" y="570048"/>
              <a:ext cx="772318" cy="29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Intro</a:t>
              </a:r>
              <a:endParaRPr lang="nl-NL" dirty="0"/>
            </a:p>
          </p:txBody>
        </p:sp>
      </p:grpSp>
      <p:sp>
        <p:nvSpPr>
          <p:cNvPr id="85" name="Afgeronde rechthoek 43">
            <a:hlinkClick r:id="rId9" action="ppaction://hlinksldjump"/>
          </p:cNvPr>
          <p:cNvSpPr/>
          <p:nvPr userDrawn="1"/>
        </p:nvSpPr>
        <p:spPr>
          <a:xfrm>
            <a:off x="6405122" y="116632"/>
            <a:ext cx="1199867" cy="1080000"/>
          </a:xfrm>
          <a:prstGeom prst="roundRect">
            <a:avLst/>
          </a:prstGeom>
          <a:solidFill>
            <a:schemeClr val="bg1">
              <a:lumMod val="65000"/>
              <a:alpha val="5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600" dirty="0"/>
          </a:p>
        </p:txBody>
      </p:sp>
      <p:sp>
        <p:nvSpPr>
          <p:cNvPr id="86" name="Afgeronde rechthoek 43">
            <a:hlinkClick r:id="rId10" action="ppaction://hlinksldjump"/>
          </p:cNvPr>
          <p:cNvSpPr/>
          <p:nvPr userDrawn="1"/>
        </p:nvSpPr>
        <p:spPr>
          <a:xfrm>
            <a:off x="5009227" y="116632"/>
            <a:ext cx="1199867" cy="1080000"/>
          </a:xfrm>
          <a:prstGeom prst="roundRect">
            <a:avLst/>
          </a:prstGeom>
          <a:solidFill>
            <a:schemeClr val="bg1">
              <a:lumMod val="65000"/>
              <a:alpha val="5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600" dirty="0"/>
          </a:p>
        </p:txBody>
      </p:sp>
      <p:sp>
        <p:nvSpPr>
          <p:cNvPr id="87" name="Afgeronde rechthoek 43">
            <a:hlinkClick r:id="rId11" action="ppaction://hlinksldjump"/>
          </p:cNvPr>
          <p:cNvSpPr/>
          <p:nvPr userDrawn="1"/>
        </p:nvSpPr>
        <p:spPr>
          <a:xfrm>
            <a:off x="3632354" y="116632"/>
            <a:ext cx="1199867" cy="1080000"/>
          </a:xfrm>
          <a:prstGeom prst="roundRect">
            <a:avLst/>
          </a:prstGeom>
          <a:solidFill>
            <a:schemeClr val="bg1">
              <a:lumMod val="65000"/>
              <a:alpha val="5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600" dirty="0"/>
          </a:p>
        </p:txBody>
      </p:sp>
      <p:sp>
        <p:nvSpPr>
          <p:cNvPr id="88" name="Afgeronde rechthoek 43">
            <a:hlinkClick r:id="rId12" action="ppaction://hlinksldjump"/>
          </p:cNvPr>
          <p:cNvSpPr/>
          <p:nvPr userDrawn="1"/>
        </p:nvSpPr>
        <p:spPr>
          <a:xfrm>
            <a:off x="2260285" y="126458"/>
            <a:ext cx="1199867" cy="1080000"/>
          </a:xfrm>
          <a:prstGeom prst="roundRect">
            <a:avLst/>
          </a:prstGeom>
          <a:solidFill>
            <a:schemeClr val="bg1">
              <a:lumMod val="65000"/>
              <a:alpha val="5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600" dirty="0"/>
          </a:p>
        </p:txBody>
      </p:sp>
      <p:sp>
        <p:nvSpPr>
          <p:cNvPr id="89" name="Afgeronde rechthoek 43">
            <a:hlinkClick r:id="rId13" action="ppaction://hlinksldjump"/>
          </p:cNvPr>
          <p:cNvSpPr/>
          <p:nvPr userDrawn="1"/>
        </p:nvSpPr>
        <p:spPr>
          <a:xfrm>
            <a:off x="875824" y="126338"/>
            <a:ext cx="1199867" cy="1080000"/>
          </a:xfrm>
          <a:prstGeom prst="roundRect">
            <a:avLst/>
          </a:prstGeom>
          <a:solidFill>
            <a:schemeClr val="bg1">
              <a:lumMod val="65000"/>
              <a:alpha val="5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600" dirty="0"/>
          </a:p>
        </p:txBody>
      </p:sp>
      <p:sp>
        <p:nvSpPr>
          <p:cNvPr id="91" name="Oval 90"/>
          <p:cNvSpPr/>
          <p:nvPr userDrawn="1"/>
        </p:nvSpPr>
        <p:spPr>
          <a:xfrm>
            <a:off x="359670" y="1062442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2" name="Oval 91"/>
          <p:cNvSpPr/>
          <p:nvPr userDrawn="1"/>
        </p:nvSpPr>
        <p:spPr>
          <a:xfrm>
            <a:off x="515116" y="1062442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3" name="Oval 92"/>
          <p:cNvSpPr/>
          <p:nvPr userDrawn="1"/>
        </p:nvSpPr>
        <p:spPr>
          <a:xfrm>
            <a:off x="204224" y="1062442"/>
            <a:ext cx="72000" cy="7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0" name="Afgeronde rechthoek 43">
            <a:hlinkClick r:id="rId14" action="ppaction://hlinksldjump"/>
          </p:cNvPr>
          <p:cNvSpPr/>
          <p:nvPr userDrawn="1"/>
        </p:nvSpPr>
        <p:spPr>
          <a:xfrm>
            <a:off x="107505" y="136888"/>
            <a:ext cx="579013" cy="1069450"/>
          </a:xfrm>
          <a:prstGeom prst="roundRect">
            <a:avLst/>
          </a:prstGeom>
          <a:solidFill>
            <a:schemeClr val="bg1">
              <a:lumMod val="65000"/>
              <a:alpha val="5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600" dirty="0"/>
          </a:p>
        </p:txBody>
      </p:sp>
      <p:pic>
        <p:nvPicPr>
          <p:cNvPr id="72" name="Afbeelding 7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5" y="6557748"/>
            <a:ext cx="693778" cy="24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05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rmal pag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Image 1" descr="FP7-cap-RGB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417" y="260650"/>
            <a:ext cx="625475" cy="504825"/>
          </a:xfrm>
          <a:prstGeom prst="rect">
            <a:avLst/>
          </a:prstGeom>
          <a:noFill/>
        </p:spPr>
      </p:pic>
      <p:pic>
        <p:nvPicPr>
          <p:cNvPr id="6" name="Image 3" descr="logo-europ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9" y="260648"/>
            <a:ext cx="638175" cy="438150"/>
          </a:xfrm>
          <a:prstGeom prst="rect">
            <a:avLst/>
          </a:prstGeom>
          <a:noFill/>
        </p:spPr>
      </p:pic>
      <p:pic>
        <p:nvPicPr>
          <p:cNvPr id="7" name="Image 2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88640"/>
            <a:ext cx="1925320" cy="569595"/>
          </a:xfrm>
          <a:prstGeom prst="rect">
            <a:avLst/>
          </a:prstGeom>
        </p:spPr>
      </p:pic>
      <p:sp>
        <p:nvSpPr>
          <p:cNvPr id="31" name="Afgeronde rechthoek 30"/>
          <p:cNvSpPr/>
          <p:nvPr/>
        </p:nvSpPr>
        <p:spPr>
          <a:xfrm>
            <a:off x="2110182" y="1444134"/>
            <a:ext cx="1440000" cy="1080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600" dirty="0"/>
          </a:p>
        </p:txBody>
      </p:sp>
      <p:sp>
        <p:nvSpPr>
          <p:cNvPr id="32" name="Tekstvak 31"/>
          <p:cNvSpPr txBox="1"/>
          <p:nvPr/>
        </p:nvSpPr>
        <p:spPr>
          <a:xfrm>
            <a:off x="1979712" y="216421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Search</a:t>
            </a:r>
            <a:endParaRPr lang="nl-NL" dirty="0"/>
          </a:p>
        </p:txBody>
      </p:sp>
      <p:pic>
        <p:nvPicPr>
          <p:cNvPr id="33" name="Afbeelding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439" y="1536996"/>
            <a:ext cx="701486" cy="701486"/>
          </a:xfrm>
          <a:prstGeom prst="rect">
            <a:avLst/>
          </a:prstGeom>
        </p:spPr>
      </p:pic>
      <p:grpSp>
        <p:nvGrpSpPr>
          <p:cNvPr id="34" name="Groep 33"/>
          <p:cNvGrpSpPr/>
          <p:nvPr userDrawn="1"/>
        </p:nvGrpSpPr>
        <p:grpSpPr>
          <a:xfrm>
            <a:off x="7380312" y="899428"/>
            <a:ext cx="1440000" cy="1080000"/>
            <a:chOff x="7380392" y="908720"/>
            <a:chExt cx="1440000" cy="1080000"/>
          </a:xfrm>
        </p:grpSpPr>
        <p:sp>
          <p:nvSpPr>
            <p:cNvPr id="35" name="Afgeronde rechthoek 34"/>
            <p:cNvSpPr/>
            <p:nvPr/>
          </p:nvSpPr>
          <p:spPr>
            <a:xfrm>
              <a:off x="7380392" y="908720"/>
              <a:ext cx="1440000" cy="10800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600" dirty="0"/>
            </a:p>
          </p:txBody>
        </p:sp>
        <p:pic>
          <p:nvPicPr>
            <p:cNvPr id="36" name="Afbeelding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2247" y="1001582"/>
              <a:ext cx="836290" cy="627218"/>
            </a:xfrm>
            <a:prstGeom prst="rect">
              <a:avLst/>
            </a:prstGeom>
          </p:spPr>
        </p:pic>
      </p:grpSp>
      <p:grpSp>
        <p:nvGrpSpPr>
          <p:cNvPr id="37" name="Groep 36"/>
          <p:cNvGrpSpPr/>
          <p:nvPr userDrawn="1"/>
        </p:nvGrpSpPr>
        <p:grpSpPr>
          <a:xfrm>
            <a:off x="3851920" y="899428"/>
            <a:ext cx="1440000" cy="1080000"/>
            <a:chOff x="3879443" y="908720"/>
            <a:chExt cx="1440000" cy="1080000"/>
          </a:xfrm>
        </p:grpSpPr>
        <p:sp>
          <p:nvSpPr>
            <p:cNvPr id="38" name="Afgeronde rechthoek 37"/>
            <p:cNvSpPr/>
            <p:nvPr/>
          </p:nvSpPr>
          <p:spPr>
            <a:xfrm>
              <a:off x="3879443" y="908720"/>
              <a:ext cx="1440000" cy="10800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600" dirty="0"/>
            </a:p>
          </p:txBody>
        </p:sp>
        <p:pic>
          <p:nvPicPr>
            <p:cNvPr id="39" name="Picture 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72195" y="1052736"/>
              <a:ext cx="1054497" cy="5760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40" name="Tekstvak 39"/>
          <p:cNvSpPr txBox="1"/>
          <p:nvPr userDrawn="1"/>
        </p:nvSpPr>
        <p:spPr>
          <a:xfrm>
            <a:off x="3735348" y="161950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Visualize</a:t>
            </a:r>
            <a:endParaRPr lang="nl-NL" dirty="0"/>
          </a:p>
        </p:txBody>
      </p:sp>
      <p:grpSp>
        <p:nvGrpSpPr>
          <p:cNvPr id="41" name="Groep 40"/>
          <p:cNvGrpSpPr/>
          <p:nvPr userDrawn="1"/>
        </p:nvGrpSpPr>
        <p:grpSpPr>
          <a:xfrm>
            <a:off x="5436096" y="899428"/>
            <a:ext cx="1728192" cy="1089412"/>
            <a:chOff x="5485822" y="908720"/>
            <a:chExt cx="1728192" cy="1089412"/>
          </a:xfrm>
        </p:grpSpPr>
        <p:sp>
          <p:nvSpPr>
            <p:cNvPr id="42" name="Afgeronde rechthoek 41"/>
            <p:cNvSpPr/>
            <p:nvPr/>
          </p:nvSpPr>
          <p:spPr>
            <a:xfrm>
              <a:off x="5629918" y="908720"/>
              <a:ext cx="1440000" cy="10800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sz="1600" dirty="0"/>
            </a:p>
          </p:txBody>
        </p:sp>
        <p:pic>
          <p:nvPicPr>
            <p:cNvPr id="43" name="Afbeelding 4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9196" y="983824"/>
              <a:ext cx="521445" cy="696130"/>
            </a:xfrm>
            <a:prstGeom prst="rect">
              <a:avLst/>
            </a:prstGeom>
          </p:spPr>
        </p:pic>
        <p:sp>
          <p:nvSpPr>
            <p:cNvPr id="44" name="Tekstvak 43"/>
            <p:cNvSpPr txBox="1"/>
            <p:nvPr/>
          </p:nvSpPr>
          <p:spPr>
            <a:xfrm>
              <a:off x="5485822" y="1628800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Process</a:t>
              </a:r>
              <a:endParaRPr lang="nl-NL" dirty="0"/>
            </a:p>
          </p:txBody>
        </p:sp>
      </p:grpSp>
      <p:sp>
        <p:nvSpPr>
          <p:cNvPr id="45" name="Tekstvak 44"/>
          <p:cNvSpPr txBox="1"/>
          <p:nvPr userDrawn="1"/>
        </p:nvSpPr>
        <p:spPr>
          <a:xfrm>
            <a:off x="7236296" y="161950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Download</a:t>
            </a:r>
            <a:endParaRPr lang="nl-NL" dirty="0"/>
          </a:p>
        </p:txBody>
      </p:sp>
      <p:grpSp>
        <p:nvGrpSpPr>
          <p:cNvPr id="46" name="Groep 45"/>
          <p:cNvGrpSpPr/>
          <p:nvPr userDrawn="1"/>
        </p:nvGrpSpPr>
        <p:grpSpPr>
          <a:xfrm>
            <a:off x="179512" y="899428"/>
            <a:ext cx="1728192" cy="1089412"/>
            <a:chOff x="234400" y="908720"/>
            <a:chExt cx="1728192" cy="1089412"/>
          </a:xfrm>
        </p:grpSpPr>
        <p:grpSp>
          <p:nvGrpSpPr>
            <p:cNvPr id="47" name="Groep 46"/>
            <p:cNvGrpSpPr/>
            <p:nvPr/>
          </p:nvGrpSpPr>
          <p:grpSpPr>
            <a:xfrm>
              <a:off x="387312" y="908720"/>
              <a:ext cx="1440000" cy="1080000"/>
              <a:chOff x="387312" y="908720"/>
              <a:chExt cx="1440000" cy="1080000"/>
            </a:xfrm>
          </p:grpSpPr>
          <p:sp>
            <p:nvSpPr>
              <p:cNvPr id="49" name="Afgeronde rechthoek 48"/>
              <p:cNvSpPr/>
              <p:nvPr/>
            </p:nvSpPr>
            <p:spPr>
              <a:xfrm>
                <a:off x="387312" y="908720"/>
                <a:ext cx="1440000" cy="108000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600" dirty="0"/>
              </a:p>
            </p:txBody>
          </p:sp>
          <p:pic>
            <p:nvPicPr>
              <p:cNvPr id="50" name="Afbeelding 4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352" y="967039"/>
                <a:ext cx="803920" cy="748092"/>
              </a:xfrm>
              <a:prstGeom prst="rect">
                <a:avLst/>
              </a:prstGeom>
            </p:spPr>
          </p:pic>
        </p:grpSp>
        <p:sp>
          <p:nvSpPr>
            <p:cNvPr id="48" name="Tekstvak 47"/>
            <p:cNvSpPr txBox="1"/>
            <p:nvPr/>
          </p:nvSpPr>
          <p:spPr>
            <a:xfrm>
              <a:off x="234400" y="1628800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Climate data</a:t>
              </a:r>
              <a:endParaRPr lang="nl-NL" dirty="0"/>
            </a:p>
          </p:txBody>
        </p:sp>
      </p:grpSp>
      <p:pic>
        <p:nvPicPr>
          <p:cNvPr id="28" name="Afbeelding 2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5" y="6557748"/>
            <a:ext cx="693778" cy="24282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7259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3" r:id="rId2"/>
    <p:sldLayoutId id="2147483684" r:id="rId3"/>
    <p:sldLayoutId id="2147483685" r:id="rId4"/>
    <p:sldLayoutId id="2147483682" r:id="rId5"/>
    <p:sldLayoutId id="2147483663" r:id="rId6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jpeg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png"/><Relationship Id="rId5" Type="http://schemas.openxmlformats.org/officeDocument/2006/relationships/image" Target="../media/image12.PN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4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CF74418-81E6-4B1E-B021-A894447EFFE5}"/>
              </a:ext>
            </a:extLst>
          </p:cNvPr>
          <p:cNvSpPr/>
          <p:nvPr/>
        </p:nvSpPr>
        <p:spPr>
          <a:xfrm>
            <a:off x="8100392" y="6165304"/>
            <a:ext cx="104360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4991CC-C119-4BEA-B115-8BE8D8089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9" t="11190"/>
          <a:stretch/>
        </p:blipFill>
        <p:spPr>
          <a:xfrm>
            <a:off x="202392" y="4341490"/>
            <a:ext cx="3552616" cy="23998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76722" y="44624"/>
            <a:ext cx="6655518" cy="124775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24000"/>
                    </a:schemeClr>
                  </a:outerShdw>
                </a:effectLst>
              </a:rPr>
              <a:t>KNMI open source visualization 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24000"/>
                    </a:schemeClr>
                  </a:outerShdw>
                </a:effectLst>
              </a:rPr>
              <a:t>  and Meteorological Working Station</a:t>
            </a:r>
          </a:p>
          <a:p>
            <a:pPr algn="l"/>
            <a:endParaRPr lang="en-US" sz="3600" dirty="0">
              <a:solidFill>
                <a:schemeClr val="bg1"/>
              </a:solidFill>
              <a:effectLst>
                <a:outerShdw blurRad="63500" dist="76200" dir="2700000" algn="ctr" rotWithShape="0">
                  <a:schemeClr val="tx1">
                    <a:alpha val="24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577034-41ED-404A-B7FF-8B63DA679AF3}"/>
              </a:ext>
            </a:extLst>
          </p:cNvPr>
          <p:cNvSpPr txBox="1"/>
          <p:nvPr/>
        </p:nvSpPr>
        <p:spPr>
          <a:xfrm>
            <a:off x="107505" y="1556792"/>
            <a:ext cx="5112568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GeoWeb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meteorological working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ADAGUC open source visualization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Realtime OGC Web Map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Used in production and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Currently in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Open source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Web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Seeking collaboration 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F12A32B-B464-4FA7-98CB-1CF0A28E7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556792"/>
            <a:ext cx="3446100" cy="1883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FA83AB-51A3-466F-B0F3-59BEAA701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803" y="3524863"/>
            <a:ext cx="5146409" cy="3216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6" name="Rectangle 2">
            <a:extLst>
              <a:ext uri="{FF2B5EF4-FFF2-40B4-BE49-F238E27FC236}">
                <a16:creationId xmlns:a16="http://schemas.microsoft.com/office/drawing/2014/main" id="{7AF0CFC3-5619-4113-9645-CB0FC0999BA4}"/>
              </a:ext>
            </a:extLst>
          </p:cNvPr>
          <p:cNvSpPr txBox="1">
            <a:spLocks noChangeArrowheads="1"/>
          </p:cNvSpPr>
          <p:nvPr/>
        </p:nvSpPr>
        <p:spPr>
          <a:xfrm>
            <a:off x="8301334" y="861678"/>
            <a:ext cx="792089" cy="37527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  <a:effectLst>
                  <a:outerShdw blurRad="63500" dist="76200" dir="2700000" algn="ctr" rotWithShape="0">
                    <a:schemeClr val="tx1">
                      <a:alpha val="40000"/>
                    </a:schemeClr>
                  </a:outerShdw>
                </a:effectLst>
              </a:rPr>
              <a:t>Vienna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A0F2D3-3186-4F46-9EF3-E63CAC24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Adaguc</a:t>
            </a:r>
            <a:r>
              <a:rPr lang="en-US" dirty="0"/>
              <a:t> viewer with Harmonie weather model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6B7E3C-146D-4FEB-B28F-31A43BEBC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fgeronde rechthoek 30">
            <a:extLst>
              <a:ext uri="{FF2B5EF4-FFF2-40B4-BE49-F238E27FC236}">
                <a16:creationId xmlns:a16="http://schemas.microsoft.com/office/drawing/2014/main" id="{21C229E3-54F8-4317-B7AE-CD41941E08BB}"/>
              </a:ext>
            </a:extLst>
          </p:cNvPr>
          <p:cNvSpPr/>
          <p:nvPr/>
        </p:nvSpPr>
        <p:spPr>
          <a:xfrm>
            <a:off x="1365802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ADAGUC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BD723EE-A637-407F-A919-5A674B0050A7}"/>
              </a:ext>
            </a:extLst>
          </p:cNvPr>
          <p:cNvSpPr/>
          <p:nvPr/>
        </p:nvSpPr>
        <p:spPr>
          <a:xfrm>
            <a:off x="2123728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C1C641-6979-4CA6-91F9-C8606E345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54" y="2051126"/>
            <a:ext cx="7848872" cy="4505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902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30">
            <a:extLst>
              <a:ext uri="{FF2B5EF4-FFF2-40B4-BE49-F238E27FC236}">
                <a16:creationId xmlns:a16="http://schemas.microsoft.com/office/drawing/2014/main" id="{E1D4DA86-A8A5-4769-8F72-4EAAECAE6F9E}"/>
              </a:ext>
            </a:extLst>
          </p:cNvPr>
          <p:cNvSpPr/>
          <p:nvPr/>
        </p:nvSpPr>
        <p:spPr>
          <a:xfrm>
            <a:off x="1365802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ADAGUC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12D91D-4359-4749-8489-EEC6E0FF3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Adaguc</a:t>
            </a:r>
            <a:r>
              <a:rPr lang="en-US" dirty="0"/>
              <a:t> viewer with </a:t>
            </a:r>
            <a:r>
              <a:rPr lang="en-US" dirty="0" err="1"/>
              <a:t>autowms</a:t>
            </a:r>
            <a:r>
              <a:rPr lang="en-US" dirty="0"/>
              <a:t> application (Right pane)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165580-2E8D-492F-8C42-52DA7C2DE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62" y="2060848"/>
            <a:ext cx="8021076" cy="460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7CE400A-F741-4E60-9ED8-69E7C6ECBEE5}"/>
              </a:ext>
            </a:extLst>
          </p:cNvPr>
          <p:cNvSpPr/>
          <p:nvPr/>
        </p:nvSpPr>
        <p:spPr>
          <a:xfrm>
            <a:off x="2267752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202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3368D-6813-4B03-8ED2-48B3908C0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NetCDF-CF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0A9EA-8320-4755-BD03-94AA4F422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NetCDF4 with Climate and Forecast conventions</a:t>
            </a:r>
          </a:p>
          <a:p>
            <a:r>
              <a:rPr lang="en-US" dirty="0"/>
              <a:t>Standard names and units</a:t>
            </a:r>
          </a:p>
          <a:p>
            <a:r>
              <a:rPr lang="en-US" dirty="0"/>
              <a:t>Identify and compare</a:t>
            </a:r>
          </a:p>
          <a:p>
            <a:r>
              <a:rPr lang="en-US" dirty="0"/>
              <a:t>Dimensions, variables and attributes</a:t>
            </a:r>
            <a:endParaRPr lang="nl-NL" dirty="0"/>
          </a:p>
          <a:p>
            <a:endParaRPr lang="en-US" dirty="0"/>
          </a:p>
        </p:txBody>
      </p:sp>
      <p:sp>
        <p:nvSpPr>
          <p:cNvPr id="4" name="Afgeronde rechthoek 30">
            <a:extLst>
              <a:ext uri="{FF2B5EF4-FFF2-40B4-BE49-F238E27FC236}">
                <a16:creationId xmlns:a16="http://schemas.microsoft.com/office/drawing/2014/main" id="{C07442DC-9145-4D6F-AC74-DB5FD347BCA3}"/>
              </a:ext>
            </a:extLst>
          </p:cNvPr>
          <p:cNvSpPr/>
          <p:nvPr/>
        </p:nvSpPr>
        <p:spPr>
          <a:xfrm>
            <a:off x="2599001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Formats</a:t>
            </a:r>
          </a:p>
        </p:txBody>
      </p:sp>
      <p:pic>
        <p:nvPicPr>
          <p:cNvPr id="5" name="Picture 4" descr="ADAGUC_NetCDF_dimension_scales">
            <a:extLst>
              <a:ext uri="{FF2B5EF4-FFF2-40B4-BE49-F238E27FC236}">
                <a16:creationId xmlns:a16="http://schemas.microsoft.com/office/drawing/2014/main" id="{4CC2960B-BCC5-4D6C-863A-B2EC012E1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7753052" cy="43600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3F7A3EA-797B-4BC0-BF37-AA7F5D14C8E4}"/>
              </a:ext>
            </a:extLst>
          </p:cNvPr>
          <p:cNvSpPr/>
          <p:nvPr/>
        </p:nvSpPr>
        <p:spPr>
          <a:xfrm>
            <a:off x="2699792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95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99DC2-AFCA-490F-B3BB-676AA9811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Aggregations: Represent multiple files as a single big one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A579CCF-E835-42A7-BCB1-69679538D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8" y="2001646"/>
            <a:ext cx="8833172" cy="4811730"/>
          </a:xfrm>
        </p:spPr>
        <p:txBody>
          <a:bodyPr/>
          <a:lstStyle/>
          <a:p>
            <a:r>
              <a:rPr lang="en-US" dirty="0"/>
              <a:t>Concatenates over time dimension</a:t>
            </a:r>
          </a:p>
          <a:p>
            <a:r>
              <a:rPr lang="en-US" dirty="0" err="1"/>
              <a:t>Adaguc</a:t>
            </a:r>
            <a:r>
              <a:rPr lang="en-US" dirty="0"/>
              <a:t> uses </a:t>
            </a:r>
            <a:r>
              <a:rPr lang="en-US" dirty="0" err="1"/>
              <a:t>sqlite</a:t>
            </a:r>
            <a:r>
              <a:rPr lang="en-US" dirty="0"/>
              <a:t> or </a:t>
            </a:r>
            <a:r>
              <a:rPr lang="en-US" dirty="0" err="1"/>
              <a:t>postgresdb</a:t>
            </a:r>
            <a:r>
              <a:rPr lang="en-US" dirty="0"/>
              <a:t> to index dimensions over several NetCDF files</a:t>
            </a:r>
          </a:p>
          <a:p>
            <a:r>
              <a:rPr lang="en-US" dirty="0"/>
              <a:t>Precipitation radar demonstrates this effectively by concatenating 900.000 files into a singe WMS layer</a:t>
            </a:r>
          </a:p>
          <a:p>
            <a:r>
              <a:rPr lang="en-US" dirty="0"/>
              <a:t>Data can be added to a live service to enable </a:t>
            </a:r>
            <a:r>
              <a:rPr lang="en-US" dirty="0" err="1"/>
              <a:t>realtime</a:t>
            </a:r>
            <a:r>
              <a:rPr lang="en-US" dirty="0"/>
              <a:t> update of data</a:t>
            </a:r>
            <a:endParaRPr lang="nl-NL" dirty="0"/>
          </a:p>
          <a:p>
            <a:endParaRPr lang="en-US" dirty="0"/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0D2172E6-37E0-4FF7-8519-284A6AC63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86" y="3203234"/>
            <a:ext cx="1976504" cy="1132446"/>
          </a:xfrm>
          <a:prstGeom prst="rect">
            <a:avLst/>
          </a:prstGeom>
        </p:spPr>
      </p:pic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DC03C30D-51A3-47B5-A901-400EF523E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70" y="4362707"/>
            <a:ext cx="1912336" cy="1095680"/>
          </a:xfrm>
          <a:prstGeom prst="rect">
            <a:avLst/>
          </a:prstGeo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D5B5D215-4719-4C5D-BB1B-5C50F2394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39437"/>
            <a:ext cx="2146635" cy="122992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5F989BAD-3A1B-42F8-B6BD-F72CDA5FFA15}"/>
              </a:ext>
            </a:extLst>
          </p:cNvPr>
          <p:cNvSpPr/>
          <p:nvPr/>
        </p:nvSpPr>
        <p:spPr>
          <a:xfrm>
            <a:off x="2326147" y="4605463"/>
            <a:ext cx="2590800" cy="5257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BE62B64-61A9-4494-8A78-7BE9DB5488C4}"/>
              </a:ext>
            </a:extLst>
          </p:cNvPr>
          <p:cNvSpPr/>
          <p:nvPr/>
        </p:nvSpPr>
        <p:spPr>
          <a:xfrm rot="661239">
            <a:off x="2326147" y="3782781"/>
            <a:ext cx="2590800" cy="5257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2DF0C38-1958-4896-8A11-AF8D890ED3B4}"/>
              </a:ext>
            </a:extLst>
          </p:cNvPr>
          <p:cNvSpPr/>
          <p:nvPr/>
        </p:nvSpPr>
        <p:spPr>
          <a:xfrm rot="20837331">
            <a:off x="2398336" y="5446913"/>
            <a:ext cx="2590800" cy="5257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348C71-91AC-4821-AF64-17700E3CF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06" y="3521792"/>
            <a:ext cx="3625072" cy="273493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9178DD-F7A4-4F8F-AF2F-37938C3980EC}"/>
              </a:ext>
            </a:extLst>
          </p:cNvPr>
          <p:cNvSpPr/>
          <p:nvPr/>
        </p:nvSpPr>
        <p:spPr>
          <a:xfrm>
            <a:off x="5662905" y="4782075"/>
            <a:ext cx="818148" cy="14117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fgeronde rechthoek 30">
            <a:extLst>
              <a:ext uri="{FF2B5EF4-FFF2-40B4-BE49-F238E27FC236}">
                <a16:creationId xmlns:a16="http://schemas.microsoft.com/office/drawing/2014/main" id="{A84C1273-B04F-4D1C-9812-B3C48C84C8EA}"/>
              </a:ext>
            </a:extLst>
          </p:cNvPr>
          <p:cNvSpPr/>
          <p:nvPr/>
        </p:nvSpPr>
        <p:spPr>
          <a:xfrm>
            <a:off x="2599001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Formats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BC612F-43FA-4C21-A1BC-D3A5F212A8FE}"/>
              </a:ext>
            </a:extLst>
          </p:cNvPr>
          <p:cNvSpPr/>
          <p:nvPr/>
        </p:nvSpPr>
        <p:spPr>
          <a:xfrm>
            <a:off x="2843816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8196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BB839E-91F8-47FB-8494-665AFBAA1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Support for structured grids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1DE7EA-09F2-4F4C-BE31-8173F673B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Regular grids and georefernced grids with a geographical projection</a:t>
            </a:r>
          </a:p>
          <a:p>
            <a:r>
              <a:rPr lang="nl-NL" dirty="0"/>
              <a:t>Supports both CF projection parameters and Proj4 projection strings</a:t>
            </a:r>
          </a:p>
          <a:p>
            <a:r>
              <a:rPr lang="nl-NL" dirty="0"/>
              <a:t>Weather models / climate models / geostationary satellite data / radar data</a:t>
            </a:r>
          </a:p>
          <a:p>
            <a:endParaRPr lang="en-US" dirty="0"/>
          </a:p>
        </p:txBody>
      </p:sp>
      <p:pic>
        <p:nvPicPr>
          <p:cNvPr id="4" name="Picture 4" descr="https://dev.knmi.nl/attachments/681/regular_and_projected_grids.jpg">
            <a:extLst>
              <a:ext uri="{FF2B5EF4-FFF2-40B4-BE49-F238E27FC236}">
                <a16:creationId xmlns:a16="http://schemas.microsoft.com/office/drawing/2014/main" id="{D8A698CF-E238-4B73-B644-CE2FE9FD3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054" y="2996952"/>
            <a:ext cx="8587679" cy="33909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fgeronde rechthoek 30">
            <a:extLst>
              <a:ext uri="{FF2B5EF4-FFF2-40B4-BE49-F238E27FC236}">
                <a16:creationId xmlns:a16="http://schemas.microsoft.com/office/drawing/2014/main" id="{BE1EF0FD-5360-4480-A2A5-E3F210DF7965}"/>
              </a:ext>
            </a:extLst>
          </p:cNvPr>
          <p:cNvSpPr/>
          <p:nvPr/>
        </p:nvSpPr>
        <p:spPr>
          <a:xfrm>
            <a:off x="2599001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Formats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1F7865-C32D-4AE5-9D36-9D0C0CB373A4}"/>
              </a:ext>
            </a:extLst>
          </p:cNvPr>
          <p:cNvSpPr/>
          <p:nvPr/>
        </p:nvSpPr>
        <p:spPr>
          <a:xfrm>
            <a:off x="2987832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1493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7B6B7-4E7F-43AE-91E8-F8D872F3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Support for georeferenced imagery stored in NetCDF or PNG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986E6-7C8E-41C7-907B-D7D6033A2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NetCDF with true color support</a:t>
            </a:r>
          </a:p>
          <a:p>
            <a:r>
              <a:rPr lang="nl-NL" dirty="0"/>
              <a:t>True color data (RGBA)</a:t>
            </a:r>
          </a:p>
          <a:p>
            <a:r>
              <a:rPr lang="nl-NL" dirty="0"/>
              <a:t>4 channels, red, green, blue and alpha – </a:t>
            </a:r>
            <a:r>
              <a:rPr lang="nl-NL" sz="1600" dirty="0"/>
              <a:t>8 bits per channel </a:t>
            </a:r>
            <a:r>
              <a:rPr lang="nl-NL" sz="1600" dirty="0">
                <a:sym typeface="Wingdings" panose="05000000000000000000" pitchFamily="2" charset="2"/>
              </a:rPr>
              <a:t> uses</a:t>
            </a:r>
            <a:r>
              <a:rPr lang="nl-NL" sz="1600" dirty="0"/>
              <a:t> NETCDF_UINT (RGBA)</a:t>
            </a:r>
          </a:p>
          <a:p>
            <a:r>
              <a:rPr lang="nl-NL" dirty="0"/>
              <a:t>Used for background maps, meteorological maps, composites of satellite imagery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40FE57BF-E76D-4CE3-8E3B-9C4B0D055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44" y="3248935"/>
            <a:ext cx="4998966" cy="28443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2">
            <a:extLst>
              <a:ext uri="{FF2B5EF4-FFF2-40B4-BE49-F238E27FC236}">
                <a16:creationId xmlns:a16="http://schemas.microsoft.com/office/drawing/2014/main" id="{A709ACE5-3C35-4F5E-9134-D502DA886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6082" y="4646358"/>
            <a:ext cx="3583503" cy="19578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Afgeronde rechthoek 30">
            <a:extLst>
              <a:ext uri="{FF2B5EF4-FFF2-40B4-BE49-F238E27FC236}">
                <a16:creationId xmlns:a16="http://schemas.microsoft.com/office/drawing/2014/main" id="{83BAA20F-4252-4AAF-B506-4C7DAC55A911}"/>
              </a:ext>
            </a:extLst>
          </p:cNvPr>
          <p:cNvSpPr/>
          <p:nvPr/>
        </p:nvSpPr>
        <p:spPr>
          <a:xfrm>
            <a:off x="2599001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Formats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921602-9637-4DE2-BEA0-CC629F479EAC}"/>
              </a:ext>
            </a:extLst>
          </p:cNvPr>
          <p:cNvSpPr/>
          <p:nvPr/>
        </p:nvSpPr>
        <p:spPr>
          <a:xfrm>
            <a:off x="3131848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9195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0F4C-B81A-4485-9CF4-84EC2E72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Support for point data measurements / observations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53999-3BE2-40F1-9A98-817F1E54A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 NetCDF-CF </a:t>
            </a:r>
            <a:r>
              <a:rPr lang="en-US" dirty="0" err="1"/>
              <a:t>Featuretype</a:t>
            </a:r>
            <a:r>
              <a:rPr lang="en-US" dirty="0"/>
              <a:t> timeseries or point</a:t>
            </a:r>
          </a:p>
          <a:p>
            <a:r>
              <a:rPr lang="nl-NL" dirty="0"/>
              <a:t>Measurements from automated weather stations, timeseries</a:t>
            </a:r>
          </a:p>
          <a:p>
            <a:r>
              <a:rPr lang="nl-NL" dirty="0"/>
              <a:t>Seismological measurements</a:t>
            </a:r>
          </a:p>
          <a:p>
            <a:endParaRPr lang="en-US" dirty="0"/>
          </a:p>
        </p:txBody>
      </p:sp>
      <p:pic>
        <p:nvPicPr>
          <p:cNvPr id="4" name="Picture 2" descr="https://dev.knmi.nl/attachments/679/point_timeseries_adaguc_automated_weatherobservations.jpg">
            <a:extLst>
              <a:ext uri="{FF2B5EF4-FFF2-40B4-BE49-F238E27FC236}">
                <a16:creationId xmlns:a16="http://schemas.microsoft.com/office/drawing/2014/main" id="{173124EF-A5E7-44E4-ABE3-8382DA219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08" y="2852936"/>
            <a:ext cx="4133287" cy="3054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2">
            <a:extLst>
              <a:ext uri="{FF2B5EF4-FFF2-40B4-BE49-F238E27FC236}">
                <a16:creationId xmlns:a16="http://schemas.microsoft.com/office/drawing/2014/main" id="{0E5F38C2-184E-4A66-96F0-150892E82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8"/>
          <a:stretch/>
        </p:blipFill>
        <p:spPr>
          <a:xfrm>
            <a:off x="5315850" y="2852935"/>
            <a:ext cx="3607462" cy="30541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70D39B-A6FC-4641-A06D-100F0C9F7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609" y="4534007"/>
            <a:ext cx="3923928" cy="22243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Afgeronde rechthoek 30">
            <a:extLst>
              <a:ext uri="{FF2B5EF4-FFF2-40B4-BE49-F238E27FC236}">
                <a16:creationId xmlns:a16="http://schemas.microsoft.com/office/drawing/2014/main" id="{2749E3C1-42DE-4F9D-8ADE-DCF568113807}"/>
              </a:ext>
            </a:extLst>
          </p:cNvPr>
          <p:cNvSpPr/>
          <p:nvPr/>
        </p:nvSpPr>
        <p:spPr>
          <a:xfrm>
            <a:off x="2599001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Formats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ED154B-5F69-4882-B087-FE7661206B77}"/>
              </a:ext>
            </a:extLst>
          </p:cNvPr>
          <p:cNvSpPr/>
          <p:nvPr/>
        </p:nvSpPr>
        <p:spPr>
          <a:xfrm>
            <a:off x="3203848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3884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E24B0-5DEE-4307-B739-1CB29C624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for curvilinear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EFAA8-B667-4F86-970B-07A969177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8" y="2001646"/>
            <a:ext cx="8833172" cy="4811730"/>
          </a:xfrm>
        </p:spPr>
        <p:txBody>
          <a:bodyPr/>
          <a:lstStyle/>
          <a:p>
            <a:r>
              <a:rPr lang="nl-NL" dirty="0"/>
              <a:t>Fluid mechanics / hydrological models</a:t>
            </a:r>
          </a:p>
          <a:p>
            <a:r>
              <a:rPr lang="nl-NL" dirty="0"/>
              <a:t>Resolution increases where flow is higher</a:t>
            </a:r>
          </a:p>
          <a:p>
            <a:r>
              <a:rPr lang="nl-NL" dirty="0"/>
              <a:t>Quads are linked with irregular shape and size</a:t>
            </a:r>
          </a:p>
          <a:p>
            <a:r>
              <a:rPr lang="nl-NL" dirty="0"/>
              <a:t>Grids cannot be described using a geographical transformation </a:t>
            </a:r>
            <a:r>
              <a:rPr lang="nl-NL" dirty="0">
                <a:sym typeface="Wingdings" panose="05000000000000000000" pitchFamily="2" charset="2"/>
              </a:rPr>
              <a:t> Curvilinear data</a:t>
            </a:r>
            <a:endParaRPr lang="nl-NL" dirty="0"/>
          </a:p>
          <a:p>
            <a:pPr lvl="1"/>
            <a:endParaRPr lang="nl-NL" dirty="0"/>
          </a:p>
          <a:p>
            <a:endParaRPr lang="en-US" dirty="0"/>
          </a:p>
        </p:txBody>
      </p:sp>
      <p:pic>
        <p:nvPicPr>
          <p:cNvPr id="4" name="Picture 2" descr="https://dev.knmi.nl/attachments/675/curvilinear_adaguc.jpg">
            <a:extLst>
              <a:ext uri="{FF2B5EF4-FFF2-40B4-BE49-F238E27FC236}">
                <a16:creationId xmlns:a16="http://schemas.microsoft.com/office/drawing/2014/main" id="{4CB77A26-7E18-4354-B421-230907827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803" y="3140968"/>
            <a:ext cx="7021573" cy="35181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fgeronde rechthoek 30">
            <a:extLst>
              <a:ext uri="{FF2B5EF4-FFF2-40B4-BE49-F238E27FC236}">
                <a16:creationId xmlns:a16="http://schemas.microsoft.com/office/drawing/2014/main" id="{6E6132D8-D31F-48ED-8D7C-815E6C6D8750}"/>
              </a:ext>
            </a:extLst>
          </p:cNvPr>
          <p:cNvSpPr/>
          <p:nvPr/>
        </p:nvSpPr>
        <p:spPr>
          <a:xfrm>
            <a:off x="2599001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Formats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736A3D-3E29-49E5-8834-20338460A960}"/>
              </a:ext>
            </a:extLst>
          </p:cNvPr>
          <p:cNvSpPr/>
          <p:nvPr/>
        </p:nvSpPr>
        <p:spPr>
          <a:xfrm>
            <a:off x="3347864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112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2">
            <a:extLst>
              <a:ext uri="{FF2B5EF4-FFF2-40B4-BE49-F238E27FC236}">
                <a16:creationId xmlns:a16="http://schemas.microsoft.com/office/drawing/2014/main" id="{4D0FF646-D589-4F1F-A6CC-AF27FA0F2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96" y="3056648"/>
            <a:ext cx="2965997" cy="19691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0F5561-792C-4A4B-A7B8-58DCF42F4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for </a:t>
            </a:r>
            <a:r>
              <a:rPr lang="nl-NL" dirty="0"/>
              <a:t>vector data defined in GeoJSON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6735E-D148-4F2C-A590-8D6849504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ADAGUC-Server supports GeoJSON via WMS and WCS</a:t>
            </a:r>
          </a:p>
          <a:p>
            <a:r>
              <a:rPr lang="nl-NL" dirty="0"/>
              <a:t>GeoJSON can be rasterized to gridded NetCDF using the Web Coverage Service</a:t>
            </a:r>
          </a:p>
          <a:p>
            <a:r>
              <a:rPr lang="nl-NL" dirty="0"/>
              <a:t>Allows for various operations like statistics per polygon, area extraction, etc..</a:t>
            </a:r>
          </a:p>
          <a:p>
            <a:endParaRPr lang="nl-NL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87AF4-222D-4910-BEEB-90A8995E0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151"/>
          <a:stretch/>
        </p:blipFill>
        <p:spPr>
          <a:xfrm>
            <a:off x="2843809" y="3497900"/>
            <a:ext cx="6105926" cy="2812273"/>
          </a:xfrm>
          <a:prstGeom prst="rect">
            <a:avLst/>
          </a:prstGeom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568160EF-5709-4A71-8067-3A3616713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83410"/>
            <a:ext cx="3604198" cy="1969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Afgeronde rechthoek 30">
            <a:extLst>
              <a:ext uri="{FF2B5EF4-FFF2-40B4-BE49-F238E27FC236}">
                <a16:creationId xmlns:a16="http://schemas.microsoft.com/office/drawing/2014/main" id="{6BD61E51-DC45-454A-9AF0-53F5643E4F59}"/>
              </a:ext>
            </a:extLst>
          </p:cNvPr>
          <p:cNvSpPr/>
          <p:nvPr/>
        </p:nvSpPr>
        <p:spPr>
          <a:xfrm>
            <a:off x="2599001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Formats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8A8661-B6D8-44B4-BFAE-5711A44F086D}"/>
              </a:ext>
            </a:extLst>
          </p:cNvPr>
          <p:cNvSpPr/>
          <p:nvPr/>
        </p:nvSpPr>
        <p:spPr>
          <a:xfrm>
            <a:off x="3491880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2954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D281-03FC-4AA2-977A-D792C15A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8" y="1497286"/>
            <a:ext cx="8905180" cy="563562"/>
          </a:xfrm>
        </p:spPr>
        <p:txBody>
          <a:bodyPr>
            <a:normAutofit/>
          </a:bodyPr>
          <a:lstStyle/>
          <a:p>
            <a:r>
              <a:rPr lang="en-US" dirty="0"/>
              <a:t>Analysis with </a:t>
            </a:r>
            <a:r>
              <a:rPr lang="en-US" dirty="0" err="1"/>
              <a:t>adaguc</a:t>
            </a:r>
            <a:r>
              <a:rPr lang="en-US" dirty="0"/>
              <a:t>-services, </a:t>
            </a:r>
            <a:r>
              <a:rPr lang="en-US" dirty="0" err="1"/>
              <a:t>adaguc</a:t>
            </a:r>
            <a:r>
              <a:rPr lang="en-US" dirty="0"/>
              <a:t>-server and </a:t>
            </a:r>
            <a:r>
              <a:rPr lang="en-US" dirty="0" err="1"/>
              <a:t>PyWPS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B640E-5341-4DDC-A3EE-E8A80E086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ADAGUC-Services </a:t>
            </a:r>
            <a:r>
              <a:rPr lang="en-US"/>
              <a:t>is a Java </a:t>
            </a:r>
            <a:r>
              <a:rPr lang="en-US" dirty="0"/>
              <a:t>Spring application controlling ADAGUC-Server and </a:t>
            </a:r>
            <a:r>
              <a:rPr lang="en-US" dirty="0" err="1"/>
              <a:t>PyWPS</a:t>
            </a:r>
            <a:endParaRPr lang="en-US" dirty="0"/>
          </a:p>
          <a:p>
            <a:r>
              <a:rPr lang="nl-NL" dirty="0"/>
              <a:t>Adaguc-Server is utilized for visualization and geographical processing (WMS / WCS)</a:t>
            </a:r>
          </a:p>
          <a:p>
            <a:r>
              <a:rPr lang="nl-NL" dirty="0"/>
              <a:t>PyWPS is utilized for generic web processing (WPS), climate indicator calculation, combining data</a:t>
            </a:r>
          </a:p>
          <a:p>
            <a:r>
              <a:rPr lang="nl-NL" dirty="0"/>
              <a:t>This framework is in development and used in CLIPC / C3S-Magic / IS-ENES Climate4Impact</a:t>
            </a:r>
          </a:p>
          <a:p>
            <a:r>
              <a:rPr lang="nl-NL" dirty="0"/>
              <a:t>Adaguc services supports x509 client certificate authentication and OAuth2 authentication (ESGF)</a:t>
            </a:r>
          </a:p>
          <a:p>
            <a:r>
              <a:rPr lang="nl-NL" dirty="0"/>
              <a:t>Processed results are stored in a personal basket with private OpenDAP support</a:t>
            </a:r>
          </a:p>
          <a:p>
            <a:r>
              <a:rPr lang="nl-NL" dirty="0"/>
              <a:t>Processed results can be re-used in new calculations and can be visualized using ADAGUC-Server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60898-BF57-45E1-AE0A-964E7A8B3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30" y="4149080"/>
            <a:ext cx="7194885" cy="2749225"/>
          </a:xfrm>
          <a:prstGeom prst="rect">
            <a:avLst/>
          </a:prstGeom>
        </p:spPr>
      </p:pic>
      <p:sp>
        <p:nvSpPr>
          <p:cNvPr id="8" name="Afgeronde rechthoek 30">
            <a:extLst>
              <a:ext uri="{FF2B5EF4-FFF2-40B4-BE49-F238E27FC236}">
                <a16:creationId xmlns:a16="http://schemas.microsoft.com/office/drawing/2014/main" id="{4A9141AA-C1E5-4050-9F5F-9E39B0232D85}"/>
              </a:ext>
            </a:extLst>
          </p:cNvPr>
          <p:cNvSpPr/>
          <p:nvPr/>
        </p:nvSpPr>
        <p:spPr>
          <a:xfrm>
            <a:off x="3832200" y="260648"/>
            <a:ext cx="1313123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Analysis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94780D-321E-4278-A9CC-F6F4381CDC3B}"/>
              </a:ext>
            </a:extLst>
          </p:cNvPr>
          <p:cNvSpPr/>
          <p:nvPr/>
        </p:nvSpPr>
        <p:spPr>
          <a:xfrm>
            <a:off x="4139960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9601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30">
            <a:extLst>
              <a:ext uri="{FF2B5EF4-FFF2-40B4-BE49-F238E27FC236}">
                <a16:creationId xmlns:a16="http://schemas.microsoft.com/office/drawing/2014/main" id="{1F9AA008-1F80-4FAB-BF37-3B4FF3BC9E24}"/>
              </a:ext>
            </a:extLst>
          </p:cNvPr>
          <p:cNvSpPr/>
          <p:nvPr/>
        </p:nvSpPr>
        <p:spPr>
          <a:xfrm>
            <a:off x="132603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ln cap="sq">
            <a:beve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GeoWeb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F4A925-481B-4708-BC76-DC6B0865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KNMI </a:t>
            </a:r>
            <a:r>
              <a:rPr lang="en-US" dirty="0" err="1"/>
              <a:t>GeoWeb</a:t>
            </a:r>
            <a:r>
              <a:rPr lang="en-US" dirty="0"/>
              <a:t> project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09A7135-745C-4B1B-9BE2-DC26BF43D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3"/>
          <a:stretch/>
        </p:blipFill>
        <p:spPr bwMode="auto">
          <a:xfrm>
            <a:off x="4644008" y="4179320"/>
            <a:ext cx="4303344" cy="241803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F7397E-033B-48F9-94D3-0DF6060D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8" y="2001646"/>
            <a:ext cx="4656710" cy="50277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Meteorological weather forecasting </a:t>
            </a:r>
          </a:p>
          <a:p>
            <a:pPr lvl="1"/>
            <a:r>
              <a:rPr lang="en-US" dirty="0"/>
              <a:t>Satellites</a:t>
            </a:r>
          </a:p>
          <a:p>
            <a:pPr lvl="1"/>
            <a:r>
              <a:rPr lang="en-US" dirty="0"/>
              <a:t>Weather Models</a:t>
            </a:r>
          </a:p>
          <a:p>
            <a:pPr lvl="1"/>
            <a:r>
              <a:rPr lang="en-US" dirty="0"/>
              <a:t>Automated weather observations</a:t>
            </a:r>
          </a:p>
          <a:p>
            <a:pPr lvl="1"/>
            <a:r>
              <a:rPr lang="en-US" dirty="0"/>
              <a:t>Lightning</a:t>
            </a:r>
          </a:p>
          <a:p>
            <a:pPr lvl="1"/>
            <a:r>
              <a:rPr lang="en-US" dirty="0"/>
              <a:t>Radar</a:t>
            </a:r>
          </a:p>
          <a:p>
            <a:endParaRPr lang="en-US" dirty="0"/>
          </a:p>
          <a:p>
            <a:r>
              <a:rPr lang="en-US" dirty="0"/>
              <a:t>Research and exploration</a:t>
            </a:r>
          </a:p>
          <a:p>
            <a:pPr lvl="1"/>
            <a:r>
              <a:rPr lang="en-US" dirty="0"/>
              <a:t>Add your own datasets via Web Map Services</a:t>
            </a:r>
          </a:p>
          <a:p>
            <a:pPr lvl="1"/>
            <a:endParaRPr lang="en-US" dirty="0"/>
          </a:p>
          <a:p>
            <a:r>
              <a:rPr lang="en-US" dirty="0"/>
              <a:t>Production of TAF and SIGMET</a:t>
            </a:r>
          </a:p>
          <a:p>
            <a:pPr lvl="1"/>
            <a:r>
              <a:rPr lang="en-US" dirty="0"/>
              <a:t>TAF: Terminal Aerodrome Forecast</a:t>
            </a:r>
          </a:p>
          <a:p>
            <a:pPr lvl="1"/>
            <a:r>
              <a:rPr lang="en-US" dirty="0"/>
              <a:t>SIGMET: Significant Meteorological Message</a:t>
            </a:r>
          </a:p>
          <a:p>
            <a:pPr lvl="1"/>
            <a:r>
              <a:rPr lang="en-US" dirty="0"/>
              <a:t>Draw area on the map to indicate area of interest</a:t>
            </a:r>
          </a:p>
          <a:p>
            <a:pPr lvl="1"/>
            <a:r>
              <a:rPr lang="en-US" dirty="0"/>
              <a:t>Supports output in IWXXM</a:t>
            </a:r>
          </a:p>
          <a:p>
            <a:pPr lvl="1"/>
            <a:endParaRPr lang="en-US" dirty="0"/>
          </a:p>
          <a:p>
            <a:r>
              <a:rPr lang="en-US" dirty="0"/>
              <a:t>Currently in development </a:t>
            </a:r>
          </a:p>
          <a:p>
            <a:pPr lvl="1"/>
            <a:r>
              <a:rPr lang="en-US" dirty="0"/>
              <a:t>Seeking collaboration !</a:t>
            </a:r>
          </a:p>
          <a:p>
            <a:pPr lvl="1"/>
            <a:r>
              <a:rPr lang="en-US" dirty="0"/>
              <a:t>Uses open standards and open source software</a:t>
            </a:r>
          </a:p>
          <a:p>
            <a:pPr lvl="1"/>
            <a:r>
              <a:rPr lang="en-US" dirty="0"/>
              <a:t>Uses ADAGUC server for image generation</a:t>
            </a:r>
          </a:p>
          <a:p>
            <a:pPr lvl="1"/>
            <a:r>
              <a:rPr lang="en-US" dirty="0"/>
              <a:t>Web application is built in ReactJS</a:t>
            </a:r>
          </a:p>
          <a:p>
            <a:pPr lvl="1"/>
            <a:endParaRPr lang="en-US" dirty="0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191878B0-11D9-404A-BD22-021E26FD3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644008" y="1565793"/>
            <a:ext cx="4320480" cy="251127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4A25060-A591-4CF0-A716-8DE7845D6157}"/>
              </a:ext>
            </a:extLst>
          </p:cNvPr>
          <p:cNvSpPr/>
          <p:nvPr/>
        </p:nvSpPr>
        <p:spPr>
          <a:xfrm>
            <a:off x="323528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162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BCD93-34A1-464E-998F-78B34D32F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Calculates statistics per region from grids</a:t>
            </a:r>
          </a:p>
          <a:p>
            <a:r>
              <a:rPr lang="nl-NL" dirty="0"/>
              <a:t>Uses Adaguc-services framework</a:t>
            </a:r>
          </a:p>
          <a:p>
            <a:r>
              <a:rPr lang="nl-NL" dirty="0"/>
              <a:t>Mean, min, max, etc ...</a:t>
            </a:r>
          </a:p>
          <a:p>
            <a:r>
              <a:rPr lang="en-US" dirty="0"/>
              <a:t>Uses GeoJSON for region definition (E.g. NUTS regions)</a:t>
            </a:r>
          </a:p>
          <a:p>
            <a:r>
              <a:rPr lang="en-US" dirty="0"/>
              <a:t>Outputs NetCDF and CSV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C3D5E-75BD-463C-A828-08589D005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extract statistics per country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2DEE2-4E43-445F-A8B4-13F50887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14" y="3421758"/>
            <a:ext cx="3627824" cy="28155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ight Arrow 8">
            <a:extLst>
              <a:ext uri="{FF2B5EF4-FFF2-40B4-BE49-F238E27FC236}">
                <a16:creationId xmlns:a16="http://schemas.microsoft.com/office/drawing/2014/main" id="{6CF39C5F-DCB8-4EAD-B061-90A24B325F08}"/>
              </a:ext>
            </a:extLst>
          </p:cNvPr>
          <p:cNvSpPr/>
          <p:nvPr/>
        </p:nvSpPr>
        <p:spPr>
          <a:xfrm rot="20383997">
            <a:off x="4317646" y="3347226"/>
            <a:ext cx="523625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3CA42-93DD-4167-BFA8-E5D94405A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801" y="4732386"/>
            <a:ext cx="2683695" cy="20127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260D8-74C3-40F7-BFFB-BA2033DAC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3068960"/>
            <a:ext cx="2696848" cy="20226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ight Arrow 18">
            <a:extLst>
              <a:ext uri="{FF2B5EF4-FFF2-40B4-BE49-F238E27FC236}">
                <a16:creationId xmlns:a16="http://schemas.microsoft.com/office/drawing/2014/main" id="{53CB6460-8068-4CB1-BD73-25AFBC0A64E9}"/>
              </a:ext>
            </a:extLst>
          </p:cNvPr>
          <p:cNvSpPr/>
          <p:nvPr/>
        </p:nvSpPr>
        <p:spPr>
          <a:xfrm>
            <a:off x="4344157" y="4263111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ight Arrow 19">
            <a:extLst>
              <a:ext uri="{FF2B5EF4-FFF2-40B4-BE49-F238E27FC236}">
                <a16:creationId xmlns:a16="http://schemas.microsoft.com/office/drawing/2014/main" id="{6342A839-20D2-4D84-9AD8-379D871AE118}"/>
              </a:ext>
            </a:extLst>
          </p:cNvPr>
          <p:cNvSpPr/>
          <p:nvPr/>
        </p:nvSpPr>
        <p:spPr>
          <a:xfrm rot="725645">
            <a:off x="4380950" y="5275092"/>
            <a:ext cx="46857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A08F02-63AE-4D22-8271-FA9DCCC0C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632253"/>
            <a:ext cx="2683695" cy="20127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C10E27-D985-4FBA-B0ED-16C1A493AF1B}"/>
              </a:ext>
            </a:extLst>
          </p:cNvPr>
          <p:cNvSpPr txBox="1"/>
          <p:nvPr/>
        </p:nvSpPr>
        <p:spPr>
          <a:xfrm>
            <a:off x="5719376" y="163231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per 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77700D-8638-4D14-8848-27778F3903E6}"/>
              </a:ext>
            </a:extLst>
          </p:cNvPr>
          <p:cNvSpPr txBox="1"/>
          <p:nvPr/>
        </p:nvSpPr>
        <p:spPr>
          <a:xfrm>
            <a:off x="5660682" y="638132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Minimum per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E204D6-3EE4-41CC-80FA-55F3EAE29E20}"/>
              </a:ext>
            </a:extLst>
          </p:cNvPr>
          <p:cNvSpPr txBox="1"/>
          <p:nvPr/>
        </p:nvSpPr>
        <p:spPr>
          <a:xfrm>
            <a:off x="6317073" y="4739132"/>
            <a:ext cx="2142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per region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B969B3-11FB-40B9-9020-4ACF88AF8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949" y="5138759"/>
            <a:ext cx="499170" cy="1386585"/>
          </a:xfrm>
          <a:prstGeom prst="rect">
            <a:avLst/>
          </a:prstGeom>
        </p:spPr>
      </p:pic>
      <p:sp>
        <p:nvSpPr>
          <p:cNvPr id="15" name="Afgeronde rechthoek 30">
            <a:extLst>
              <a:ext uri="{FF2B5EF4-FFF2-40B4-BE49-F238E27FC236}">
                <a16:creationId xmlns:a16="http://schemas.microsoft.com/office/drawing/2014/main" id="{70304E99-780C-4EFD-B219-4DFAF25AC3CB}"/>
              </a:ext>
            </a:extLst>
          </p:cNvPr>
          <p:cNvSpPr/>
          <p:nvPr/>
        </p:nvSpPr>
        <p:spPr>
          <a:xfrm>
            <a:off x="3832200" y="260648"/>
            <a:ext cx="1313123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Analysis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085FAFF-9347-43E5-9A6B-075BB2387A31}"/>
              </a:ext>
            </a:extLst>
          </p:cNvPr>
          <p:cNvSpPr/>
          <p:nvPr/>
        </p:nvSpPr>
        <p:spPr>
          <a:xfrm>
            <a:off x="4427984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935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900CE-925C-4CB8-B2E7-3D03F82F0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Climate4Impact portal</a:t>
            </a:r>
          </a:p>
          <a:p>
            <a:r>
              <a:rPr lang="nl-NL" dirty="0"/>
              <a:t>Simple automatically generated UI </a:t>
            </a:r>
          </a:p>
          <a:p>
            <a:r>
              <a:rPr lang="nl-NL" dirty="0"/>
              <a:t>Links to preview (ADAGUC)</a:t>
            </a:r>
          </a:p>
          <a:p>
            <a:r>
              <a:rPr lang="nl-NL" dirty="0"/>
              <a:t>Links to private basket</a:t>
            </a:r>
          </a:p>
          <a:p>
            <a:endParaRPr lang="nl-NL" dirty="0"/>
          </a:p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BCF9C7-A0AA-4A08-9D60-1AC75A0E3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" t="9246" r="2973" b="1343"/>
          <a:stretch/>
        </p:blipFill>
        <p:spPr>
          <a:xfrm>
            <a:off x="4092458" y="2060848"/>
            <a:ext cx="4860540" cy="4404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4F3C82-7200-4B9C-BECF-1F059865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67" y="5511674"/>
            <a:ext cx="8719080" cy="1062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Freeform 16">
            <a:extLst>
              <a:ext uri="{FF2B5EF4-FFF2-40B4-BE49-F238E27FC236}">
                <a16:creationId xmlns:a16="http://schemas.microsoft.com/office/drawing/2014/main" id="{14B71E88-8BA5-4FF1-83C5-92CCED95D2D7}"/>
              </a:ext>
            </a:extLst>
          </p:cNvPr>
          <p:cNvSpPr/>
          <p:nvPr/>
        </p:nvSpPr>
        <p:spPr>
          <a:xfrm>
            <a:off x="173486" y="5261918"/>
            <a:ext cx="8709660" cy="249756"/>
          </a:xfrm>
          <a:custGeom>
            <a:avLst/>
            <a:gdLst>
              <a:gd name="connsiteX0" fmla="*/ 4130040 w 8709660"/>
              <a:gd name="connsiteY0" fmla="*/ 0 h 243840"/>
              <a:gd name="connsiteX1" fmla="*/ 0 w 8709660"/>
              <a:gd name="connsiteY1" fmla="*/ 243840 h 243840"/>
              <a:gd name="connsiteX2" fmla="*/ 8709660 w 8709660"/>
              <a:gd name="connsiteY2" fmla="*/ 236220 h 243840"/>
              <a:gd name="connsiteX3" fmla="*/ 8526780 w 8709660"/>
              <a:gd name="connsiteY3" fmla="*/ 0 h 243840"/>
              <a:gd name="connsiteX4" fmla="*/ 4130040 w 8709660"/>
              <a:gd name="connsiteY4" fmla="*/ 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9660" h="243840">
                <a:moveTo>
                  <a:pt x="4130040" y="0"/>
                </a:moveTo>
                <a:lnTo>
                  <a:pt x="0" y="243840"/>
                </a:lnTo>
                <a:lnTo>
                  <a:pt x="8709660" y="236220"/>
                </a:lnTo>
                <a:lnTo>
                  <a:pt x="8526780" y="0"/>
                </a:lnTo>
                <a:lnTo>
                  <a:pt x="4130040" y="0"/>
                </a:lnTo>
                <a:close/>
              </a:path>
            </a:pathLst>
          </a:custGeom>
          <a:solidFill>
            <a:srgbClr val="D7E2E2">
              <a:alpha val="43000"/>
            </a:srgb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3DACDA-643D-4F09-B0A3-3490E86342A0}"/>
              </a:ext>
            </a:extLst>
          </p:cNvPr>
          <p:cNvCxnSpPr/>
          <p:nvPr/>
        </p:nvCxnSpPr>
        <p:spPr>
          <a:xfrm>
            <a:off x="2076234" y="293744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9">
            <a:extLst>
              <a:ext uri="{FF2B5EF4-FFF2-40B4-BE49-F238E27FC236}">
                <a16:creationId xmlns:a16="http://schemas.microsoft.com/office/drawing/2014/main" id="{937774D1-D69C-4BA4-84B6-E6EC5EC37CD3}"/>
              </a:ext>
            </a:extLst>
          </p:cNvPr>
          <p:cNvSpPr txBox="1"/>
          <p:nvPr/>
        </p:nvSpPr>
        <p:spPr>
          <a:xfrm>
            <a:off x="6839980" y="660293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r>
              <a:rPr lang="nl-NL" sz="1400" dirty="0">
                <a:solidFill>
                  <a:srgbClr val="5D5B5A"/>
                </a:solidFill>
              </a:rPr>
              <a:t>preview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691EFD60-6D76-4664-9FFE-AF03179EAF40}"/>
              </a:ext>
            </a:extLst>
          </p:cNvPr>
          <p:cNvSpPr txBox="1"/>
          <p:nvPr/>
        </p:nvSpPr>
        <p:spPr>
          <a:xfrm>
            <a:off x="6056163" y="6605111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r>
              <a:rPr lang="nl-NL" sz="1400" dirty="0">
                <a:solidFill>
                  <a:srgbClr val="5D5B5A"/>
                </a:solidFill>
              </a:rPr>
              <a:t>basket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0196C2-4C0F-460D-A8C1-1C8AC248228E}"/>
              </a:ext>
            </a:extLst>
          </p:cNvPr>
          <p:cNvCxnSpPr/>
          <p:nvPr/>
        </p:nvCxnSpPr>
        <p:spPr>
          <a:xfrm flipH="1">
            <a:off x="6707182" y="6465838"/>
            <a:ext cx="265596" cy="2225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57D64A5-24B4-48EE-A338-E5BE7B50AFF1}"/>
              </a:ext>
            </a:extLst>
          </p:cNvPr>
          <p:cNvCxnSpPr/>
          <p:nvPr/>
        </p:nvCxnSpPr>
        <p:spPr>
          <a:xfrm>
            <a:off x="7260810" y="6471910"/>
            <a:ext cx="0" cy="203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1">
            <a:extLst>
              <a:ext uri="{FF2B5EF4-FFF2-40B4-BE49-F238E27FC236}">
                <a16:creationId xmlns:a16="http://schemas.microsoft.com/office/drawing/2014/main" id="{2D49FE43-8B15-4F8A-956A-7050D9370AFC}"/>
              </a:ext>
            </a:extLst>
          </p:cNvPr>
          <p:cNvSpPr txBox="1"/>
          <p:nvPr/>
        </p:nvSpPr>
        <p:spPr>
          <a:xfrm>
            <a:off x="59803" y="5045224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r>
              <a:rPr lang="nl-NL" sz="1400" dirty="0">
                <a:solidFill>
                  <a:srgbClr val="5D5B5A"/>
                </a:solidFill>
              </a:rPr>
              <a:t>title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88EC073-D4D2-46AB-AD48-60A2494D348D}"/>
              </a:ext>
            </a:extLst>
          </p:cNvPr>
          <p:cNvCxnSpPr/>
          <p:nvPr/>
        </p:nvCxnSpPr>
        <p:spPr>
          <a:xfrm>
            <a:off x="7571278" y="6465838"/>
            <a:ext cx="219020" cy="195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4">
            <a:extLst>
              <a:ext uri="{FF2B5EF4-FFF2-40B4-BE49-F238E27FC236}">
                <a16:creationId xmlns:a16="http://schemas.microsoft.com/office/drawing/2014/main" id="{8C67FE1C-E68F-44FB-B7C6-9177841A75FF}"/>
              </a:ext>
            </a:extLst>
          </p:cNvPr>
          <p:cNvSpPr txBox="1"/>
          <p:nvPr/>
        </p:nvSpPr>
        <p:spPr>
          <a:xfrm>
            <a:off x="7606409" y="6597352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r>
              <a:rPr lang="nl-NL" sz="1400" dirty="0">
                <a:solidFill>
                  <a:srgbClr val="5D5B5A"/>
                </a:solidFill>
              </a:rPr>
              <a:t>delete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CF891BF-CAC8-4167-9D3F-80814C0F892E}"/>
              </a:ext>
            </a:extLst>
          </p:cNvPr>
          <p:cNvCxnSpPr/>
          <p:nvPr/>
        </p:nvCxnSpPr>
        <p:spPr>
          <a:xfrm>
            <a:off x="294538" y="5343798"/>
            <a:ext cx="96118" cy="286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47">
            <a:extLst>
              <a:ext uri="{FF2B5EF4-FFF2-40B4-BE49-F238E27FC236}">
                <a16:creationId xmlns:a16="http://schemas.microsoft.com/office/drawing/2014/main" id="{B0B77E24-167B-4041-B564-7DFF9F29C3FD}"/>
              </a:ext>
            </a:extLst>
          </p:cNvPr>
          <p:cNvSpPr txBox="1"/>
          <p:nvPr/>
        </p:nvSpPr>
        <p:spPr>
          <a:xfrm>
            <a:off x="514739" y="5045894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r>
              <a:rPr lang="nl-NL" sz="1400" dirty="0">
                <a:solidFill>
                  <a:srgbClr val="5D5B5A"/>
                </a:solidFill>
              </a:rPr>
              <a:t>identifier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AC55941-998A-415E-A900-B0AAF3E07206}"/>
              </a:ext>
            </a:extLst>
          </p:cNvPr>
          <p:cNvCxnSpPr>
            <a:stCxn id="38" idx="2"/>
          </p:cNvCxnSpPr>
          <p:nvPr/>
        </p:nvCxnSpPr>
        <p:spPr>
          <a:xfrm>
            <a:off x="945306" y="5353671"/>
            <a:ext cx="4150" cy="295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54">
            <a:extLst>
              <a:ext uri="{FF2B5EF4-FFF2-40B4-BE49-F238E27FC236}">
                <a16:creationId xmlns:a16="http://schemas.microsoft.com/office/drawing/2014/main" id="{1F77F789-5C21-4B58-8B96-074407F5CD29}"/>
              </a:ext>
            </a:extLst>
          </p:cNvPr>
          <p:cNvSpPr txBox="1"/>
          <p:nvPr/>
        </p:nvSpPr>
        <p:spPr>
          <a:xfrm>
            <a:off x="31039" y="6597352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r>
              <a:rPr lang="nl-NL" sz="1400" dirty="0">
                <a:solidFill>
                  <a:srgbClr val="5D5B5A"/>
                </a:solidFill>
              </a:rPr>
              <a:t>abstract</a:t>
            </a:r>
          </a:p>
        </p:txBody>
      </p:sp>
      <p:sp>
        <p:nvSpPr>
          <p:cNvPr id="41" name="TextBox 55">
            <a:extLst>
              <a:ext uri="{FF2B5EF4-FFF2-40B4-BE49-F238E27FC236}">
                <a16:creationId xmlns:a16="http://schemas.microsoft.com/office/drawing/2014/main" id="{08CF503C-59D5-42B6-A475-F6ADDBC3039E}"/>
              </a:ext>
            </a:extLst>
          </p:cNvPr>
          <p:cNvSpPr txBox="1"/>
          <p:nvPr/>
        </p:nvSpPr>
        <p:spPr>
          <a:xfrm>
            <a:off x="836216" y="6597352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r>
              <a:rPr lang="nl-NL" sz="1400" dirty="0">
                <a:solidFill>
                  <a:srgbClr val="5D5B5A"/>
                </a:solidFill>
              </a:rPr>
              <a:t>value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CFE0095-C3CA-43CF-BBB7-30653BF92347}"/>
              </a:ext>
            </a:extLst>
          </p:cNvPr>
          <p:cNvCxnSpPr/>
          <p:nvPr/>
        </p:nvCxnSpPr>
        <p:spPr>
          <a:xfrm flipH="1">
            <a:off x="276034" y="6042762"/>
            <a:ext cx="15564" cy="645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8B205D9-FDD3-4865-A288-708E3AEF97E2}"/>
              </a:ext>
            </a:extLst>
          </p:cNvPr>
          <p:cNvCxnSpPr>
            <a:endCxn id="41" idx="0"/>
          </p:cNvCxnSpPr>
          <p:nvPr/>
        </p:nvCxnSpPr>
        <p:spPr>
          <a:xfrm>
            <a:off x="1142550" y="6316131"/>
            <a:ext cx="0" cy="2812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8327CBF-78AF-4ABE-A613-16B2B03A6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Web processing interface</a:t>
            </a:r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FD6042A-0BAA-4403-8F86-5C683D186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42" y="3576139"/>
            <a:ext cx="1450021" cy="1125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94AB7EB-D5EF-45E6-A41C-1B869E597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2659" y="4313420"/>
            <a:ext cx="1041219" cy="7809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7FFD89D-56C1-4D2F-8940-9F07D68B4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0931" y="3832201"/>
            <a:ext cx="1046322" cy="7847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8" name="Right Arrow 18">
            <a:extLst>
              <a:ext uri="{FF2B5EF4-FFF2-40B4-BE49-F238E27FC236}">
                <a16:creationId xmlns:a16="http://schemas.microsoft.com/office/drawing/2014/main" id="{FA995EF0-BFCA-4F34-8369-E45A160F0944}"/>
              </a:ext>
            </a:extLst>
          </p:cNvPr>
          <p:cNvSpPr/>
          <p:nvPr/>
        </p:nvSpPr>
        <p:spPr>
          <a:xfrm>
            <a:off x="2053165" y="4138820"/>
            <a:ext cx="176361" cy="111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E85C8DB-9BE4-4FCE-AD43-4322E81DD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0661" y="3284984"/>
            <a:ext cx="1041219" cy="7809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" name="Afgeronde rechthoek 30">
            <a:extLst>
              <a:ext uri="{FF2B5EF4-FFF2-40B4-BE49-F238E27FC236}">
                <a16:creationId xmlns:a16="http://schemas.microsoft.com/office/drawing/2014/main" id="{396154E0-E649-42D5-ACE6-DCF0FA52E637}"/>
              </a:ext>
            </a:extLst>
          </p:cNvPr>
          <p:cNvSpPr/>
          <p:nvPr/>
        </p:nvSpPr>
        <p:spPr>
          <a:xfrm>
            <a:off x="3832200" y="260648"/>
            <a:ext cx="1313123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Analysis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CF9B2C7-4C39-45C1-9E44-48548FDB9E44}"/>
              </a:ext>
            </a:extLst>
          </p:cNvPr>
          <p:cNvSpPr/>
          <p:nvPr/>
        </p:nvSpPr>
        <p:spPr>
          <a:xfrm>
            <a:off x="4860032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359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B316E-99BC-499F-9279-BE851F325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8" y="1497286"/>
            <a:ext cx="8761164" cy="563562"/>
          </a:xfrm>
        </p:spPr>
        <p:txBody>
          <a:bodyPr/>
          <a:lstStyle/>
          <a:p>
            <a:r>
              <a:rPr lang="en-US" dirty="0"/>
              <a:t>Styling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92DD7-E092-4609-94C8-A141D6A38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595" y="1629834"/>
            <a:ext cx="2768665" cy="16857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5F9FE6-7F4A-4FB7-AC4F-7747991ADCBB}"/>
              </a:ext>
            </a:extLst>
          </p:cNvPr>
          <p:cNvSpPr txBox="1">
            <a:spLocks/>
          </p:cNvSpPr>
          <p:nvPr/>
        </p:nvSpPr>
        <p:spPr>
          <a:xfrm>
            <a:off x="7536676" y="4065418"/>
            <a:ext cx="1558191" cy="492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r">
              <a:buNone/>
            </a:pPr>
            <a:r>
              <a:rPr lang="nl-NL" dirty="0"/>
              <a:t>Bilinear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6EBE6-2D4A-4CBA-825F-DFA78E12B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515" y="3471106"/>
            <a:ext cx="3566824" cy="21716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0CE20D0E-5848-4DA2-A1D4-C7AB293B0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58" y="2177615"/>
            <a:ext cx="2668372" cy="1624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184A36-3E84-49C1-A16A-E8D9ABBADB5B}"/>
              </a:ext>
            </a:extLst>
          </p:cNvPr>
          <p:cNvSpPr txBox="1">
            <a:spLocks/>
          </p:cNvSpPr>
          <p:nvPr/>
        </p:nvSpPr>
        <p:spPr>
          <a:xfrm>
            <a:off x="205628" y="5314835"/>
            <a:ext cx="2740280" cy="9416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r">
              <a:buNone/>
            </a:pPr>
            <a:endParaRPr lang="nl-NL" dirty="0"/>
          </a:p>
          <a:p>
            <a:pPr marL="0" indent="0" algn="r">
              <a:buNone/>
            </a:pPr>
            <a:r>
              <a:rPr lang="nl-NL" dirty="0" err="1"/>
              <a:t>Shading</a:t>
            </a:r>
            <a:r>
              <a:rPr lang="nl-NL" dirty="0"/>
              <a:t> + </a:t>
            </a:r>
            <a:r>
              <a:rPr lang="nl-NL" dirty="0" err="1"/>
              <a:t>Contours</a:t>
            </a:r>
            <a:endParaRPr lang="nl-NL" dirty="0"/>
          </a:p>
        </p:txBody>
      </p:sp>
      <p:pic>
        <p:nvPicPr>
          <p:cNvPr id="10" name="Picture 2" descr="https://dev.knmi.nl/attachments/689/barbvector.png">
            <a:extLst>
              <a:ext uri="{FF2B5EF4-FFF2-40B4-BE49-F238E27FC236}">
                <a16:creationId xmlns:a16="http://schemas.microsoft.com/office/drawing/2014/main" id="{FBECE5CC-3FEF-4EFD-9CE5-FD0EC014B5A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10" y="1556792"/>
            <a:ext cx="2126066" cy="12893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dev.knmi.nl/attachments/690/barb.png">
            <a:extLst>
              <a:ext uri="{FF2B5EF4-FFF2-40B4-BE49-F238E27FC236}">
                <a16:creationId xmlns:a16="http://schemas.microsoft.com/office/drawing/2014/main" id="{814858AA-CCFE-4108-ABC9-5CC6D86E672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192" y="5357490"/>
            <a:ext cx="2126066" cy="12893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dev.knmi.nl/attachments/691/barbdisc.png">
            <a:extLst>
              <a:ext uri="{FF2B5EF4-FFF2-40B4-BE49-F238E27FC236}">
                <a16:creationId xmlns:a16="http://schemas.microsoft.com/office/drawing/2014/main" id="{58EB249B-F457-4EE4-8A92-C5489687DE1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260" y="4256708"/>
            <a:ext cx="1812233" cy="12893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dev.knmi.nl/attachments/682/point1.png">
            <a:extLst>
              <a:ext uri="{FF2B5EF4-FFF2-40B4-BE49-F238E27FC236}">
                <a16:creationId xmlns:a16="http://schemas.microsoft.com/office/drawing/2014/main" id="{96DCB16A-A346-4687-A5C1-8D49284BE40C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29" y="3974659"/>
            <a:ext cx="2126066" cy="12893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dev.knmi.nl/attachments/683/point3.png">
            <a:extLst>
              <a:ext uri="{FF2B5EF4-FFF2-40B4-BE49-F238E27FC236}">
                <a16:creationId xmlns:a16="http://schemas.microsoft.com/office/drawing/2014/main" id="{19974301-D092-4D01-96C4-42BC35BDF510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26" y="3060302"/>
            <a:ext cx="2126066" cy="12893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s://dev.knmi.nl/attachments/687/disc.png">
            <a:extLst>
              <a:ext uri="{FF2B5EF4-FFF2-40B4-BE49-F238E27FC236}">
                <a16:creationId xmlns:a16="http://schemas.microsoft.com/office/drawing/2014/main" id="{D1AB2148-3479-481D-AE34-E5E1ECDE6F2A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80" y="3658505"/>
            <a:ext cx="2126066" cy="12893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s://dev.knmi.nl/attachments/download/1088">
            <a:extLst>
              <a:ext uri="{FF2B5EF4-FFF2-40B4-BE49-F238E27FC236}">
                <a16:creationId xmlns:a16="http://schemas.microsoft.com/office/drawing/2014/main" id="{2CE2A5FA-CE75-4665-B743-8EC9124E5E1E}"/>
              </a:ext>
            </a:extLst>
          </p:cNvPr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11" y="5357490"/>
            <a:ext cx="2126066" cy="12893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s://dev.knmi.nl/attachments/694/symbol.png">
            <a:extLst>
              <a:ext uri="{FF2B5EF4-FFF2-40B4-BE49-F238E27FC236}">
                <a16:creationId xmlns:a16="http://schemas.microsoft.com/office/drawing/2014/main" id="{A25DD4EF-5E63-44D0-855F-ED9CB816854C}"/>
              </a:ext>
            </a:extLst>
          </p:cNvPr>
          <p:cNvPicPr>
            <a:picLocks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8" t="29349" r="7910" b="30122"/>
          <a:stretch/>
        </p:blipFill>
        <p:spPr bwMode="auto">
          <a:xfrm>
            <a:off x="6658426" y="5210162"/>
            <a:ext cx="2126066" cy="12893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https://dev.knmi.nl/attachments/download/1084">
            <a:extLst>
              <a:ext uri="{FF2B5EF4-FFF2-40B4-BE49-F238E27FC236}">
                <a16:creationId xmlns:a16="http://schemas.microsoft.com/office/drawing/2014/main" id="{5192E1C0-22A8-4627-BB4A-21405A8F0D4C}"/>
              </a:ext>
            </a:extLst>
          </p:cNvPr>
          <p:cNvPicPr>
            <a:picLocks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6" t="48615" r="24675" b="28940"/>
          <a:stretch/>
        </p:blipFill>
        <p:spPr bwMode="auto">
          <a:xfrm>
            <a:off x="4791734" y="5325410"/>
            <a:ext cx="2126066" cy="12893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fgeronde rechthoek 30">
            <a:extLst>
              <a:ext uri="{FF2B5EF4-FFF2-40B4-BE49-F238E27FC236}">
                <a16:creationId xmlns:a16="http://schemas.microsoft.com/office/drawing/2014/main" id="{6A8E8116-63E1-4B34-9DD2-18ACCF36A0CF}"/>
              </a:ext>
            </a:extLst>
          </p:cNvPr>
          <p:cNvSpPr/>
          <p:nvPr/>
        </p:nvSpPr>
        <p:spPr>
          <a:xfrm>
            <a:off x="5281242" y="260648"/>
            <a:ext cx="1015009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Styling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3770941-B911-44F7-A53E-E48C8EE27EDF}"/>
              </a:ext>
            </a:extLst>
          </p:cNvPr>
          <p:cNvSpPr/>
          <p:nvPr/>
        </p:nvSpPr>
        <p:spPr>
          <a:xfrm>
            <a:off x="5508112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E1262-9E42-4DD9-9D00-B4F61ED341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3646" y="1808967"/>
            <a:ext cx="2681980" cy="194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23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B36DB-F203-4BAA-B7FC-F97AA4E4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Styling – The Dutch climate atlas, long term temperature maps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6CB521F-C17E-4FF7-9C9E-67A40329E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" y="1987824"/>
            <a:ext cx="3303255" cy="48371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B0B6F44-3025-4475-BEDB-80A19E4D7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477" y="2316073"/>
            <a:ext cx="4611078" cy="393818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fgeronde rechthoek 30">
            <a:extLst>
              <a:ext uri="{FF2B5EF4-FFF2-40B4-BE49-F238E27FC236}">
                <a16:creationId xmlns:a16="http://schemas.microsoft.com/office/drawing/2014/main" id="{618042A8-72E0-48AE-B71D-4FC7BFDE3A23}"/>
              </a:ext>
            </a:extLst>
          </p:cNvPr>
          <p:cNvSpPr/>
          <p:nvPr/>
        </p:nvSpPr>
        <p:spPr>
          <a:xfrm>
            <a:off x="5281242" y="260648"/>
            <a:ext cx="1015009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Styling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37F38F-BBFD-42B4-99A0-B27BACE70080}"/>
              </a:ext>
            </a:extLst>
          </p:cNvPr>
          <p:cNvSpPr/>
          <p:nvPr/>
        </p:nvSpPr>
        <p:spPr>
          <a:xfrm>
            <a:off x="6012160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296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752F1-9DD6-47D6-AC9F-57F72D2E6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Overview: HTTP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OpenDAP</a:t>
            </a:r>
            <a:r>
              <a:rPr lang="en-US" dirty="0">
                <a:sym typeface="Wingdings" panose="05000000000000000000" pitchFamily="2" charset="2"/>
              </a:rPr>
              <a:t>  WCS WMS  WPS</a:t>
            </a:r>
            <a:endParaRPr lang="en-US" dirty="0"/>
          </a:p>
        </p:txBody>
      </p:sp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B0DE924C-FC16-4B0C-A5F3-EA3294D35C79}"/>
              </a:ext>
            </a:extLst>
          </p:cNvPr>
          <p:cNvSpPr/>
          <p:nvPr/>
        </p:nvSpPr>
        <p:spPr>
          <a:xfrm flipH="1">
            <a:off x="245065" y="4645110"/>
            <a:ext cx="8640761" cy="1798636"/>
          </a:xfrm>
          <a:prstGeom prst="rtTriangle">
            <a:avLst/>
          </a:prstGeom>
          <a:solidFill>
            <a:srgbClr val="7C99AD"/>
          </a:solidFill>
          <a:ln w="9525" cap="rnd" cmpd="sng" algn="ctr">
            <a:noFill/>
            <a:prstDash val="solid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8" name="Right Triangle 37">
            <a:extLst>
              <a:ext uri="{FF2B5EF4-FFF2-40B4-BE49-F238E27FC236}">
                <a16:creationId xmlns:a16="http://schemas.microsoft.com/office/drawing/2014/main" id="{4625388B-12E9-4021-B4C4-79EE968DC405}"/>
              </a:ext>
            </a:extLst>
          </p:cNvPr>
          <p:cNvSpPr/>
          <p:nvPr/>
        </p:nvSpPr>
        <p:spPr>
          <a:xfrm flipV="1">
            <a:off x="321265" y="2154322"/>
            <a:ext cx="8640761" cy="1800224"/>
          </a:xfrm>
          <a:prstGeom prst="rtTriangle">
            <a:avLst/>
          </a:prstGeom>
          <a:solidFill>
            <a:srgbClr val="7C99AD"/>
          </a:solidFill>
          <a:ln w="9525" cap="rnd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C9E65DA-BAF6-4962-B4F9-0446256DF3A1}"/>
              </a:ext>
            </a:extLst>
          </p:cNvPr>
          <p:cNvGrpSpPr>
            <a:grpSpLocks/>
          </p:cNvGrpSpPr>
          <p:nvPr/>
        </p:nvGrpSpPr>
        <p:grpSpPr bwMode="auto">
          <a:xfrm>
            <a:off x="2188358" y="4400331"/>
            <a:ext cx="1277938" cy="954086"/>
            <a:chOff x="2971800" y="4103132"/>
            <a:chExt cx="1277914" cy="9541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DE45B9BC-3C49-4F7E-B92A-44CF829D1FE2}"/>
                </a:ext>
              </a:extLst>
            </p:cNvPr>
            <p:cNvSpPr txBox="1"/>
            <p:nvPr/>
          </p:nvSpPr>
          <p:spPr>
            <a:xfrm>
              <a:off x="2971800" y="4103132"/>
              <a:ext cx="1277914" cy="954107"/>
            </a:xfrm>
            <a:prstGeom prst="rect">
              <a:avLst/>
            </a:prstGeom>
            <a:noFill/>
            <a:ln>
              <a:solidFill>
                <a:srgbClr val="EBEBEB">
                  <a:lumMod val="1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4272"/>
                  </a:solidFill>
                  <a:effectLst/>
                  <a:uLnTx/>
                  <a:uFillTx/>
                  <a:latin typeface="Century Gothic" panose="020B0502020202020204"/>
                  <a:ea typeface="ＭＳ Ｐゴシック" charset="-128"/>
                  <a:cs typeface="+mn-cs"/>
                </a:rPr>
                <a:t>01001010010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4272"/>
                  </a:solidFill>
                  <a:effectLst/>
                  <a:uLnTx/>
                  <a:uFillTx/>
                  <a:latin typeface="Century Gothic" panose="020B0502020202020204"/>
                  <a:ea typeface="ＭＳ Ｐゴシック" charset="-128"/>
                  <a:cs typeface="+mn-cs"/>
                </a:rPr>
                <a:t>01010010010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4272"/>
                  </a:solidFill>
                  <a:effectLst/>
                  <a:uLnTx/>
                  <a:uFillTx/>
                  <a:latin typeface="Century Gothic" panose="020B0502020202020204"/>
                  <a:ea typeface="ＭＳ Ｐゴシック" charset="-128"/>
                  <a:cs typeface="+mn-cs"/>
                </a:rPr>
                <a:t>10010100100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4272"/>
                  </a:solidFill>
                  <a:effectLst/>
                  <a:uLnTx/>
                  <a:uFillTx/>
                  <a:latin typeface="Century Gothic" panose="020B0502020202020204"/>
                  <a:ea typeface="ＭＳ Ｐゴシック" charset="-128"/>
                  <a:cs typeface="+mn-cs"/>
                </a:rPr>
                <a:t>10010011000</a:t>
              </a:r>
              <a:endPara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234272"/>
                </a:solidFill>
                <a:effectLst/>
                <a:uLnTx/>
                <a:uFillTx/>
                <a:latin typeface="Century Gothic" panose="020B0502020202020204"/>
                <a:ea typeface="ＭＳ Ｐゴシック" charset="-128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45DD827-6D8F-4494-86F8-EAEF5F3DCDA4}"/>
                </a:ext>
              </a:extLst>
            </p:cNvPr>
            <p:cNvSpPr/>
            <p:nvPr/>
          </p:nvSpPr>
          <p:spPr>
            <a:xfrm>
              <a:off x="3443279" y="4407938"/>
              <a:ext cx="490528" cy="381008"/>
            </a:xfrm>
            <a:prstGeom prst="rect">
              <a:avLst/>
            </a:prstGeom>
            <a:solidFill>
              <a:srgbClr val="7C99AD">
                <a:alpha val="27000"/>
              </a:srgbClr>
            </a:solidFill>
            <a:ln w="9525" cap="rnd" cmpd="sng" algn="ctr">
              <a:solidFill>
                <a:srgbClr val="EBEBEB">
                  <a:lumMod val="10000"/>
                </a:srgbClr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40" name="TextBox 8">
            <a:extLst>
              <a:ext uri="{FF2B5EF4-FFF2-40B4-BE49-F238E27FC236}">
                <a16:creationId xmlns:a16="http://schemas.microsoft.com/office/drawing/2014/main" id="{23A911E5-7871-455F-A029-2F68698F6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02" y="2125747"/>
            <a:ext cx="4662146" cy="40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Work done by client or researcher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1" name="TextBox 9">
            <a:extLst>
              <a:ext uri="{FF2B5EF4-FFF2-40B4-BE49-F238E27FC236}">
                <a16:creationId xmlns:a16="http://schemas.microsoft.com/office/drawing/2014/main" id="{18FB23A6-4676-4C96-BAF7-5F6F65873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623" y="6059200"/>
            <a:ext cx="27270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Work done by server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2" name="TextBox 12">
            <a:extLst>
              <a:ext uri="{FF2B5EF4-FFF2-40B4-BE49-F238E27FC236}">
                <a16:creationId xmlns:a16="http://schemas.microsoft.com/office/drawing/2014/main" id="{3494EFE9-8DC3-4326-946B-01EBB6207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478" y="4019130"/>
            <a:ext cx="1552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427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Array based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3427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37780C0-538C-45B3-B22D-2E62ECACA456}"/>
              </a:ext>
            </a:extLst>
          </p:cNvPr>
          <p:cNvGrpSpPr>
            <a:grpSpLocks/>
          </p:cNvGrpSpPr>
          <p:nvPr/>
        </p:nvGrpSpPr>
        <p:grpSpPr bwMode="auto">
          <a:xfrm>
            <a:off x="5644820" y="2917108"/>
            <a:ext cx="1719261" cy="1654494"/>
            <a:chOff x="6553200" y="2122496"/>
            <a:chExt cx="1719161" cy="16541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id="{7B8A7F7D-C649-4D0B-AA74-BF6DF05BF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7522" y="2363470"/>
              <a:ext cx="1196091" cy="369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4272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Graphics</a:t>
              </a: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3427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E71B4378-3567-4654-8E30-6A16BEC3EC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8979" y="2122496"/>
              <a:ext cx="1353177" cy="369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34272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OGC WMS</a:t>
              </a:r>
              <a:endPara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23427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268B317-1C5B-4AD9-83F6-80275CFFA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553200" y="2721306"/>
              <a:ext cx="1719161" cy="1055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F4B9B87-DCDA-4F7E-93FB-64C179A90E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9027" y="4997535"/>
            <a:ext cx="1028700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TextBox 40">
            <a:extLst>
              <a:ext uri="{FF2B5EF4-FFF2-40B4-BE49-F238E27FC236}">
                <a16:creationId xmlns:a16="http://schemas.microsoft.com/office/drawing/2014/main" id="{D8EED011-302F-42FB-AFC5-97B1B3C59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254" y="6525344"/>
            <a:ext cx="1406154" cy="21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3427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(de Boer &amp; Plieger, 2016)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23427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6161D56-5CA9-4037-9BA3-F89E61DF8308}"/>
              </a:ext>
            </a:extLst>
          </p:cNvPr>
          <p:cNvGrpSpPr>
            <a:grpSpLocks/>
          </p:cNvGrpSpPr>
          <p:nvPr/>
        </p:nvGrpSpPr>
        <p:grpSpPr bwMode="auto">
          <a:xfrm>
            <a:off x="324658" y="4041533"/>
            <a:ext cx="1414213" cy="1719264"/>
            <a:chOff x="691103" y="3189620"/>
            <a:chExt cx="1414213" cy="17192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TextBox 11">
              <a:extLst>
                <a:ext uri="{FF2B5EF4-FFF2-40B4-BE49-F238E27FC236}">
                  <a16:creationId xmlns:a16="http://schemas.microsoft.com/office/drawing/2014/main" id="{01999FD0-3A28-4DFD-A8EB-C3AE69F08D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103" y="3586727"/>
              <a:ext cx="12186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4272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Data files</a:t>
              </a: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3427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3652B31-0F93-46BC-BD33-40B113A67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1142" y="4006515"/>
              <a:ext cx="1270000" cy="90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Box 31">
              <a:extLst>
                <a:ext uri="{FF2B5EF4-FFF2-40B4-BE49-F238E27FC236}">
                  <a16:creationId xmlns:a16="http://schemas.microsoft.com/office/drawing/2014/main" id="{EC5EF499-49B0-48BE-9035-2A297B9F20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711" y="3189620"/>
              <a:ext cx="14116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34272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HTTP / FTP</a:t>
              </a:r>
              <a:endPara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23427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EEA6DEB-6D1E-4801-99F7-DFBCEE270446}"/>
              </a:ext>
            </a:extLst>
          </p:cNvPr>
          <p:cNvGrpSpPr>
            <a:grpSpLocks/>
          </p:cNvGrpSpPr>
          <p:nvPr/>
        </p:nvGrpSpPr>
        <p:grpSpPr bwMode="auto">
          <a:xfrm>
            <a:off x="3567698" y="3296074"/>
            <a:ext cx="2026518" cy="1562352"/>
            <a:chOff x="4319842" y="2495279"/>
            <a:chExt cx="2026034" cy="15618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TextBox 13">
              <a:extLst>
                <a:ext uri="{FF2B5EF4-FFF2-40B4-BE49-F238E27FC236}">
                  <a16:creationId xmlns:a16="http://schemas.microsoft.com/office/drawing/2014/main" id="{2A1D9C75-8F5F-4685-911B-F4C03F03A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9842" y="2783089"/>
              <a:ext cx="2026034" cy="369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4272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Geo-referenced</a:t>
              </a: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3427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6" name="TextBox 17">
              <a:extLst>
                <a:ext uri="{FF2B5EF4-FFF2-40B4-BE49-F238E27FC236}">
                  <a16:creationId xmlns:a16="http://schemas.microsoft.com/office/drawing/2014/main" id="{B27770AC-55A8-425A-A894-4ADF0B327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4518" y="2495279"/>
              <a:ext cx="1324086" cy="369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34272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OGC WCS</a:t>
              </a:r>
              <a:endPara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23427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DFE9B86-2085-43A1-BA25-E6653E7AA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4800" y="3168419"/>
              <a:ext cx="1295091" cy="888718"/>
            </a:xfrm>
            <a:prstGeom prst="rect">
              <a:avLst/>
            </a:prstGeom>
            <a:ln>
              <a:solidFill>
                <a:srgbClr val="EBEBEB">
                  <a:lumMod val="10000"/>
                </a:srgbClr>
              </a:solidFill>
            </a:ln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1E1A012-4AF7-4572-9A63-FCA94A0BE54E}"/>
              </a:ext>
            </a:extLst>
          </p:cNvPr>
          <p:cNvGrpSpPr>
            <a:grpSpLocks/>
          </p:cNvGrpSpPr>
          <p:nvPr/>
        </p:nvGrpSpPr>
        <p:grpSpPr bwMode="auto">
          <a:xfrm>
            <a:off x="7579347" y="2454413"/>
            <a:ext cx="1362874" cy="590750"/>
            <a:chOff x="6721949" y="2142829"/>
            <a:chExt cx="1362794" cy="5906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TextBox 14">
              <a:extLst>
                <a:ext uri="{FF2B5EF4-FFF2-40B4-BE49-F238E27FC236}">
                  <a16:creationId xmlns:a16="http://schemas.microsoft.com/office/drawing/2014/main" id="{5C1D3549-318A-4A21-BEF0-940807931D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1949" y="2364199"/>
              <a:ext cx="1362794" cy="369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4272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Processing</a:t>
              </a: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3427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4" name="TextBox 18">
              <a:extLst>
                <a:ext uri="{FF2B5EF4-FFF2-40B4-BE49-F238E27FC236}">
                  <a16:creationId xmlns:a16="http://schemas.microsoft.com/office/drawing/2014/main" id="{7B44816D-B6A2-41B7-8024-2EBA7C4291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5511" y="2142829"/>
              <a:ext cx="1274633" cy="369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34272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OGC WPS</a:t>
              </a:r>
              <a:endPara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23427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49" name="TextBox 31">
            <a:extLst>
              <a:ext uri="{FF2B5EF4-FFF2-40B4-BE49-F238E27FC236}">
                <a16:creationId xmlns:a16="http://schemas.microsoft.com/office/drawing/2014/main" id="{41BB0AA6-DE56-4621-9150-764C3C646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1198" y="3637413"/>
            <a:ext cx="1261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3427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OpenDAP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23427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17BD363-3B53-43DD-BCD9-47A3FD1095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851" y="3020895"/>
            <a:ext cx="1214907" cy="1129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 descr="http://www.freeiconspng.com/uploads/black-iscreen-computer-icons--free-download-6.jpg">
            <a:extLst>
              <a:ext uri="{FF2B5EF4-FFF2-40B4-BE49-F238E27FC236}">
                <a16:creationId xmlns:a16="http://schemas.microsoft.com/office/drawing/2014/main" id="{98A81FFA-7A19-4F05-A2A9-3FC0DED3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55" y="2575609"/>
            <a:ext cx="968103" cy="9263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http://image.flaticon.com/icons/png/512/0/532.png">
            <a:extLst>
              <a:ext uri="{FF2B5EF4-FFF2-40B4-BE49-F238E27FC236}">
                <a16:creationId xmlns:a16="http://schemas.microsoft.com/office/drawing/2014/main" id="{B4532CEC-A966-4B28-AA21-BB0A62F67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10" y="5045609"/>
            <a:ext cx="527993" cy="5279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Afgeronde rechthoek 30">
            <a:extLst>
              <a:ext uri="{FF2B5EF4-FFF2-40B4-BE49-F238E27FC236}">
                <a16:creationId xmlns:a16="http://schemas.microsoft.com/office/drawing/2014/main" id="{34934F03-817F-46E6-8087-4412B6814D32}"/>
              </a:ext>
            </a:extLst>
          </p:cNvPr>
          <p:cNvSpPr/>
          <p:nvPr/>
        </p:nvSpPr>
        <p:spPr>
          <a:xfrm>
            <a:off x="6435144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Standards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7212EE9-0347-4244-99BB-294BF1C9CEE4}"/>
              </a:ext>
            </a:extLst>
          </p:cNvPr>
          <p:cNvSpPr/>
          <p:nvPr/>
        </p:nvSpPr>
        <p:spPr>
          <a:xfrm>
            <a:off x="6588232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8958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382B8-EF1C-4CEC-817B-D484C382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ADAGUC Web Map Services </a:t>
            </a:r>
            <a:r>
              <a:rPr lang="en-US" dirty="0">
                <a:sym typeface="Wingdings" panose="05000000000000000000" pitchFamily="2" charset="2"/>
              </a:rPr>
              <a:t> Interactively view huge datasets</a:t>
            </a:r>
            <a:endParaRPr lang="en-US" dirty="0"/>
          </a:p>
        </p:txBody>
      </p:sp>
      <p:pic>
        <p:nvPicPr>
          <p:cNvPr id="4" name="Picture 18" descr="wmslayers-baselayer-3d">
            <a:extLst>
              <a:ext uri="{FF2B5EF4-FFF2-40B4-BE49-F238E27FC236}">
                <a16:creationId xmlns:a16="http://schemas.microsoft.com/office/drawing/2014/main" id="{625807D8-DD26-45AC-9AD9-67EAF54E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1838" y="4077395"/>
            <a:ext cx="3967162" cy="15938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wmslayers-msgcpp-3d">
            <a:extLst>
              <a:ext uri="{FF2B5EF4-FFF2-40B4-BE49-F238E27FC236}">
                <a16:creationId xmlns:a16="http://schemas.microsoft.com/office/drawing/2014/main" id="{A12394B5-68C2-4CDB-BDD6-E2DFF251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2300" y="2601020"/>
            <a:ext cx="3967163" cy="6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aartenbak">
            <a:extLst>
              <a:ext uri="{FF2B5EF4-FFF2-40B4-BE49-F238E27FC236}">
                <a16:creationId xmlns:a16="http://schemas.microsoft.com/office/drawing/2014/main" id="{510E8D08-616B-4E2E-A72D-505382AA1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2060848"/>
            <a:ext cx="1506537" cy="1193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wmslayers-combined">
            <a:extLst>
              <a:ext uri="{FF2B5EF4-FFF2-40B4-BE49-F238E27FC236}">
                <a16:creationId xmlns:a16="http://schemas.microsoft.com/office/drawing/2014/main" id="{F54F4AC9-A843-4C10-B0EB-7E90EAAB0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150" y="2894707"/>
            <a:ext cx="3073400" cy="204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wmslayers-overlay-3d">
            <a:extLst>
              <a:ext uri="{FF2B5EF4-FFF2-40B4-BE49-F238E27FC236}">
                <a16:creationId xmlns:a16="http://schemas.microsoft.com/office/drawing/2014/main" id="{EDBB9C8D-3D0D-44E7-8156-F40C3B4F2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575" y="3337620"/>
            <a:ext cx="3967163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23">
            <a:extLst>
              <a:ext uri="{FF2B5EF4-FFF2-40B4-BE49-F238E27FC236}">
                <a16:creationId xmlns:a16="http://schemas.microsoft.com/office/drawing/2014/main" id="{A054F780-C921-4622-92E1-EECC1397C44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5125" y="3861048"/>
            <a:ext cx="3619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nl-NL"/>
          </a:p>
        </p:txBody>
      </p:sp>
      <p:sp>
        <p:nvSpPr>
          <p:cNvPr id="10" name="Line 25">
            <a:extLst>
              <a:ext uri="{FF2B5EF4-FFF2-40B4-BE49-F238E27FC236}">
                <a16:creationId xmlns:a16="http://schemas.microsoft.com/office/drawing/2014/main" id="{D7911C95-26E8-40FF-87DF-E4F33CFFDE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3858320"/>
            <a:ext cx="3619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nl-NL"/>
          </a:p>
        </p:txBody>
      </p:sp>
      <p:sp>
        <p:nvSpPr>
          <p:cNvPr id="11" name="Text Box 33">
            <a:extLst>
              <a:ext uri="{FF2B5EF4-FFF2-40B4-BE49-F238E27FC236}">
                <a16:creationId xmlns:a16="http://schemas.microsoft.com/office/drawing/2014/main" id="{DA2BE9F4-BE74-43EA-BAA4-D459C46F6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538" y="5801420"/>
            <a:ext cx="2530475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nl-NL" sz="2200" dirty="0"/>
              <a:t>PNG images</a:t>
            </a:r>
          </a:p>
          <a:p>
            <a:pPr algn="ctr"/>
            <a:r>
              <a:rPr lang="en-US" altLang="nl-NL" sz="2200" dirty="0"/>
              <a:t>(small, 180Kb)</a:t>
            </a:r>
          </a:p>
        </p:txBody>
      </p:sp>
      <p:sp>
        <p:nvSpPr>
          <p:cNvPr id="12" name="Text Box 34">
            <a:extLst>
              <a:ext uri="{FF2B5EF4-FFF2-40B4-BE49-F238E27FC236}">
                <a16:creationId xmlns:a16="http://schemas.microsoft.com/office/drawing/2014/main" id="{76BA06AE-5BB9-42E4-82D1-70BC084D7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8097" y="5763344"/>
            <a:ext cx="2492375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nl-NL" sz="2200" dirty="0"/>
              <a:t>Combined</a:t>
            </a:r>
          </a:p>
          <a:p>
            <a:pPr algn="ctr"/>
            <a:r>
              <a:rPr lang="en-US" altLang="nl-NL" sz="2200" dirty="0"/>
              <a:t>geographically</a:t>
            </a:r>
          </a:p>
        </p:txBody>
      </p:sp>
      <p:pic>
        <p:nvPicPr>
          <p:cNvPr id="13" name="Picture 35" descr="calculator">
            <a:extLst>
              <a:ext uri="{FF2B5EF4-FFF2-40B4-BE49-F238E27FC236}">
                <a16:creationId xmlns:a16="http://schemas.microsoft.com/office/drawing/2014/main" id="{0B675A29-D560-4F06-BD35-141F1FEC1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63" y="4198045"/>
            <a:ext cx="977900" cy="1306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6">
            <a:extLst>
              <a:ext uri="{FF2B5EF4-FFF2-40B4-BE49-F238E27FC236}">
                <a16:creationId xmlns:a16="http://schemas.microsoft.com/office/drawing/2014/main" id="{733C50A2-0404-4DF6-8A0E-756C82762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434011"/>
            <a:ext cx="4270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 sz="2200"/>
              <a:t>+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46707784-85B4-4A00-B906-18547E158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0470"/>
            <a:ext cx="2271713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nl-NL" sz="2200" dirty="0"/>
              <a:t>NetCDF Data </a:t>
            </a:r>
          </a:p>
          <a:p>
            <a:pPr algn="ctr"/>
            <a:r>
              <a:rPr lang="en-US" altLang="nl-NL" sz="2200" dirty="0"/>
              <a:t>(big, 5.5Gb)</a:t>
            </a:r>
          </a:p>
        </p:txBody>
      </p:sp>
      <p:sp>
        <p:nvSpPr>
          <p:cNvPr id="16" name="Text Box 32">
            <a:extLst>
              <a:ext uri="{FF2B5EF4-FFF2-40B4-BE49-F238E27FC236}">
                <a16:creationId xmlns:a16="http://schemas.microsoft.com/office/drawing/2014/main" id="{92F32A7A-7D7D-4CB3-86B6-3F6AF8437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26" y="3955703"/>
            <a:ext cx="1390124" cy="7694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nl-NL" sz="2200" dirty="0"/>
              <a:t>ADAGUC</a:t>
            </a:r>
          </a:p>
          <a:p>
            <a:pPr algn="ctr"/>
            <a:r>
              <a:rPr lang="en-US" altLang="nl-NL" sz="2200" dirty="0"/>
              <a:t>Server</a:t>
            </a:r>
          </a:p>
        </p:txBody>
      </p:sp>
      <p:sp>
        <p:nvSpPr>
          <p:cNvPr id="17" name="Text Box 32">
            <a:extLst>
              <a:ext uri="{FF2B5EF4-FFF2-40B4-BE49-F238E27FC236}">
                <a16:creationId xmlns:a16="http://schemas.microsoft.com/office/drawing/2014/main" id="{EF7ED475-E935-4E61-9561-779A0BF7B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038" y="3955703"/>
            <a:ext cx="1390124" cy="7694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nl-NL" sz="2200" dirty="0"/>
              <a:t>ADAGUC</a:t>
            </a:r>
          </a:p>
          <a:p>
            <a:pPr algn="ctr"/>
            <a:r>
              <a:rPr lang="en-US" altLang="nl-NL" sz="2200" dirty="0"/>
              <a:t>Viewer</a:t>
            </a:r>
          </a:p>
        </p:txBody>
      </p:sp>
      <p:sp>
        <p:nvSpPr>
          <p:cNvPr id="18" name="Afgeronde rechthoek 30">
            <a:extLst>
              <a:ext uri="{FF2B5EF4-FFF2-40B4-BE49-F238E27FC236}">
                <a16:creationId xmlns:a16="http://schemas.microsoft.com/office/drawing/2014/main" id="{A932B03F-75A3-4CC9-A83E-86467732188F}"/>
              </a:ext>
            </a:extLst>
          </p:cNvPr>
          <p:cNvSpPr/>
          <p:nvPr/>
        </p:nvSpPr>
        <p:spPr>
          <a:xfrm>
            <a:off x="6435144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Standards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C36C96B-09F0-43A4-A752-CA3552E64B75}"/>
              </a:ext>
            </a:extLst>
          </p:cNvPr>
          <p:cNvSpPr/>
          <p:nvPr/>
        </p:nvSpPr>
        <p:spPr>
          <a:xfrm>
            <a:off x="6948264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773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BBEEE-5D20-4687-86C7-90A10A59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Coverage Service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WCS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81192-9F84-48AA-91F3-580698FB8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nl-NL" sz="2000" dirty="0"/>
              <a:t>Download what you see</a:t>
            </a:r>
          </a:p>
          <a:p>
            <a:pPr fontAlgn="auto">
              <a:spcAft>
                <a:spcPts val="0"/>
              </a:spcAft>
            </a:pPr>
            <a:r>
              <a:rPr lang="nl-NL" sz="2000" dirty="0"/>
              <a:t>Convert to ASCII, Geotiff, NetCDF</a:t>
            </a:r>
          </a:p>
          <a:p>
            <a:pPr fontAlgn="auto">
              <a:spcAft>
                <a:spcPts val="0"/>
              </a:spcAft>
            </a:pPr>
            <a:r>
              <a:rPr lang="nl-NL" sz="2000" dirty="0"/>
              <a:t>Reproject and subset</a:t>
            </a:r>
          </a:p>
          <a:p>
            <a:pPr fontAlgn="auto">
              <a:spcAft>
                <a:spcPts val="0"/>
              </a:spcAft>
            </a:pPr>
            <a:r>
              <a:rPr lang="nl-NL" sz="2000" dirty="0"/>
              <a:t>Use WCS directly in your scripts </a:t>
            </a:r>
          </a:p>
          <a:p>
            <a:pPr lvl="1" fontAlgn="auto">
              <a:spcAft>
                <a:spcPts val="0"/>
              </a:spcAft>
            </a:pPr>
            <a:r>
              <a:rPr lang="nl-NL" sz="2000" dirty="0"/>
              <a:t>R</a:t>
            </a:r>
          </a:p>
          <a:p>
            <a:pPr lvl="1" fontAlgn="auto">
              <a:spcAft>
                <a:spcPts val="0"/>
              </a:spcAft>
            </a:pPr>
            <a:r>
              <a:rPr lang="nl-NL" sz="2000" dirty="0"/>
              <a:t>Python (PyWPS)</a:t>
            </a:r>
          </a:p>
          <a:p>
            <a:pPr lvl="1" fontAlgn="auto">
              <a:spcAft>
                <a:spcPts val="0"/>
              </a:spcAft>
            </a:pPr>
            <a:r>
              <a:rPr lang="nl-NL" sz="2000" dirty="0"/>
              <a:t>Matlab</a:t>
            </a:r>
          </a:p>
          <a:p>
            <a:pPr fontAlgn="auto">
              <a:spcAft>
                <a:spcPts val="0"/>
              </a:spcAft>
            </a:pPr>
            <a:r>
              <a:rPr lang="nl-NL" sz="2000" dirty="0"/>
              <a:t>Supports time, elevation, …</a:t>
            </a:r>
          </a:p>
          <a:p>
            <a:pPr fontAlgn="auto">
              <a:spcAft>
                <a:spcPts val="0"/>
              </a:spcAft>
            </a:pPr>
            <a:r>
              <a:rPr lang="nl-NL" sz="2000" dirty="0"/>
              <a:t>WCS client in viewer</a:t>
            </a:r>
          </a:p>
          <a:p>
            <a:pPr fontAlgn="auto">
              <a:spcAft>
                <a:spcPts val="0"/>
              </a:spcAft>
            </a:pPr>
            <a:r>
              <a:rPr lang="nl-NL" sz="2000" dirty="0"/>
              <a:t>Rasterizes GeoJSON</a:t>
            </a:r>
          </a:p>
          <a:p>
            <a:pPr fontAlgn="auto">
              <a:spcAft>
                <a:spcPts val="0"/>
              </a:spcAft>
            </a:pPr>
            <a:r>
              <a:rPr lang="nl-NL" sz="2000" dirty="0"/>
              <a:t>Rasterizes polar satellite data</a:t>
            </a:r>
          </a:p>
          <a:p>
            <a:endParaRPr lang="en-US" sz="2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ED90175-0F34-4B04-AE57-8F662C276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507" y="4150563"/>
            <a:ext cx="4639133" cy="26260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51637A-D758-4164-AE28-F7322A2B2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4746" y="2327913"/>
            <a:ext cx="1856219" cy="162439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092229-36AA-4CD3-82F9-0C08AD765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2421" y="2327913"/>
            <a:ext cx="1856219" cy="162439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otched Right Arrow 6">
            <a:extLst>
              <a:ext uri="{FF2B5EF4-FFF2-40B4-BE49-F238E27FC236}">
                <a16:creationId xmlns:a16="http://schemas.microsoft.com/office/drawing/2014/main" id="{3DB6D94D-CC2B-4B34-B0C0-F29429F1760F}"/>
              </a:ext>
            </a:extLst>
          </p:cNvPr>
          <p:cNvSpPr/>
          <p:nvPr/>
        </p:nvSpPr>
        <p:spPr>
          <a:xfrm>
            <a:off x="6525130" y="3008087"/>
            <a:ext cx="591670" cy="242048"/>
          </a:xfrm>
          <a:prstGeom prst="notch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Notched Right Arrow 7">
            <a:extLst>
              <a:ext uri="{FF2B5EF4-FFF2-40B4-BE49-F238E27FC236}">
                <a16:creationId xmlns:a16="http://schemas.microsoft.com/office/drawing/2014/main" id="{84994626-EB0F-4580-A177-F2598E74D7CD}"/>
              </a:ext>
            </a:extLst>
          </p:cNvPr>
          <p:cNvSpPr/>
          <p:nvPr/>
        </p:nvSpPr>
        <p:spPr>
          <a:xfrm>
            <a:off x="3275856" y="5013176"/>
            <a:ext cx="591670" cy="242048"/>
          </a:xfrm>
          <a:prstGeom prst="notch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Afgeronde rechthoek 30">
            <a:extLst>
              <a:ext uri="{FF2B5EF4-FFF2-40B4-BE49-F238E27FC236}">
                <a16:creationId xmlns:a16="http://schemas.microsoft.com/office/drawing/2014/main" id="{1AD87114-58FB-4E93-8C98-096D393F57E0}"/>
              </a:ext>
            </a:extLst>
          </p:cNvPr>
          <p:cNvSpPr/>
          <p:nvPr/>
        </p:nvSpPr>
        <p:spPr>
          <a:xfrm>
            <a:off x="6435144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Standards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F34808-2E87-423E-BFB8-18F48F60A58D}"/>
              </a:ext>
            </a:extLst>
          </p:cNvPr>
          <p:cNvSpPr/>
          <p:nvPr/>
        </p:nvSpPr>
        <p:spPr>
          <a:xfrm>
            <a:off x="7308304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690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07F9E3E-23A8-4A7A-873F-51F9825C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603" y="3684961"/>
            <a:ext cx="4557407" cy="30689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0EF207-F6E9-4743-A491-EABE668E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C3S-Magic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36393-B9F2-45E2-93E1-4F8B413E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Metrics and Access to Global Indices for Climate Projections (MAGIC)</a:t>
            </a:r>
          </a:p>
          <a:p>
            <a:r>
              <a:rPr lang="en-US" dirty="0"/>
              <a:t>This portal provides the functions as requested in the C3S tender “Global Climate Projections: Data Access, product generation and impact of front-line developments” (GCP). It provides solutions that allow to assess GCM projections using well-established metrics, and manipulation tools to allow tailoring the outputs to the users’ needs.</a:t>
            </a:r>
          </a:p>
          <a:p>
            <a:r>
              <a:rPr lang="en-US" dirty="0"/>
              <a:t>This portal uses the ADAGUC visualization and analysis framework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CE8F58-EBA4-4BFE-ACE7-3C11DAC59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94" y="3684961"/>
            <a:ext cx="3861701" cy="30749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Afgeronde rechthoek 30">
            <a:extLst>
              <a:ext uri="{FF2B5EF4-FFF2-40B4-BE49-F238E27FC236}">
                <a16:creationId xmlns:a16="http://schemas.microsoft.com/office/drawing/2014/main" id="{F950BB8A-00A4-411C-9A38-A4DF337D2BA3}"/>
              </a:ext>
            </a:extLst>
          </p:cNvPr>
          <p:cNvSpPr/>
          <p:nvPr/>
        </p:nvSpPr>
        <p:spPr>
          <a:xfrm>
            <a:off x="7668344" y="260648"/>
            <a:ext cx="1342656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Applications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E4D0-F862-457C-BBD2-3160EF02304E}"/>
              </a:ext>
            </a:extLst>
          </p:cNvPr>
          <p:cNvSpPr/>
          <p:nvPr/>
        </p:nvSpPr>
        <p:spPr>
          <a:xfrm>
            <a:off x="7884376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6248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www.eunadics.eu/sites/default/files/styles/carousel/public/2017-08/1.Volcano_ashes-1867440_1920_%28Pexels_Yosh%20Ginsu%29.jpg?h=93044f4c&amp;itok=RX1Q7jWI">
            <a:extLst>
              <a:ext uri="{FF2B5EF4-FFF2-40B4-BE49-F238E27FC236}">
                <a16:creationId xmlns:a16="http://schemas.microsoft.com/office/drawing/2014/main" id="{81D750AB-179E-40E6-8EAD-FB3C4885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62624"/>
            <a:ext cx="45720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eunadics.eu/sites/default/files/styles/carousel/public/2017-08/2.forest-1161868_1920_%28Skeeze%29.jpg?h=d1cb525d&amp;itok=ZnBLntkK">
            <a:extLst>
              <a:ext uri="{FF2B5EF4-FFF2-40B4-BE49-F238E27FC236}">
                <a16:creationId xmlns:a16="http://schemas.microsoft.com/office/drawing/2014/main" id="{ADB6997C-87F8-446C-BFA4-013B94BC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624"/>
            <a:ext cx="4571999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3C7F65-9079-4F64-B5D2-6A6EAD575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EUNADICS-AV portal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8B1260-B6F8-4DB5-AD28-F2340EE84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8" y="2001646"/>
            <a:ext cx="4368676" cy="3135801"/>
          </a:xfrm>
        </p:spPr>
        <p:txBody>
          <a:bodyPr>
            <a:normAutofit/>
          </a:bodyPr>
          <a:lstStyle/>
          <a:p>
            <a:r>
              <a:rPr lang="en-US" dirty="0"/>
              <a:t>Demonstrating dissemination of pan-European forecast, observation and alert products for environmental hazards</a:t>
            </a:r>
          </a:p>
          <a:p>
            <a:r>
              <a:rPr lang="en-US" dirty="0" err="1"/>
              <a:t>Eunadics</a:t>
            </a:r>
            <a:r>
              <a:rPr lang="en-US" dirty="0"/>
              <a:t> uses ADAGUC WMS for visualization and ADAGUC WCS for rasterizing to combine satellite imagery and observations in space and time</a:t>
            </a:r>
          </a:p>
          <a:p>
            <a:r>
              <a:rPr lang="en-US" dirty="0"/>
              <a:t>Oral presentation:</a:t>
            </a:r>
          </a:p>
          <a:p>
            <a:pPr lvl="1"/>
            <a:r>
              <a:rPr lang="en-US" dirty="0"/>
              <a:t>EGU2018-15582, Mon, 09 Apr, 14:45–15:00, Room L8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A6935-160D-4A46-A801-83D784FAD5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9" t="11190"/>
          <a:stretch/>
        </p:blipFill>
        <p:spPr>
          <a:xfrm>
            <a:off x="4692204" y="1628792"/>
            <a:ext cx="4248471" cy="286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Afgeronde rechthoek 30">
            <a:extLst>
              <a:ext uri="{FF2B5EF4-FFF2-40B4-BE49-F238E27FC236}">
                <a16:creationId xmlns:a16="http://schemas.microsoft.com/office/drawing/2014/main" id="{DF337627-8A5F-4348-961D-E19830716E68}"/>
              </a:ext>
            </a:extLst>
          </p:cNvPr>
          <p:cNvSpPr/>
          <p:nvPr/>
        </p:nvSpPr>
        <p:spPr>
          <a:xfrm>
            <a:off x="7668344" y="260648"/>
            <a:ext cx="1342656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Applications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F724F4-44C9-4210-B461-1E7A129AFF42}"/>
              </a:ext>
            </a:extLst>
          </p:cNvPr>
          <p:cNvSpPr/>
          <p:nvPr/>
        </p:nvSpPr>
        <p:spPr>
          <a:xfrm>
            <a:off x="8100392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02166A-A236-41BB-951A-AF7084532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6181" y="4658719"/>
            <a:ext cx="1225327" cy="786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9C64E9-77C7-4B81-9DD5-9F61E463C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1920" y="4658719"/>
            <a:ext cx="1242030" cy="786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4FA52D-67C2-419D-86D7-10254BDA5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4361" y="4658719"/>
            <a:ext cx="1239341" cy="7865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5FAD5E-1B1A-4270-94FA-2DFE4C2C7DF7}"/>
              </a:ext>
            </a:extLst>
          </p:cNvPr>
          <p:cNvSpPr txBox="1"/>
          <p:nvPr/>
        </p:nvSpPr>
        <p:spPr>
          <a:xfrm>
            <a:off x="3342054" y="487045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A60BED-79B7-431C-AB3F-4E96064989F7}"/>
              </a:ext>
            </a:extLst>
          </p:cNvPr>
          <p:cNvSpPr txBox="1"/>
          <p:nvPr/>
        </p:nvSpPr>
        <p:spPr>
          <a:xfrm>
            <a:off x="5260794" y="485316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41046-A6BE-47B2-B23B-CF49D373AEFA}"/>
              </a:ext>
            </a:extLst>
          </p:cNvPr>
          <p:cNvSpPr txBox="1"/>
          <p:nvPr/>
        </p:nvSpPr>
        <p:spPr>
          <a:xfrm>
            <a:off x="1979712" y="5393292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Seviri</a:t>
            </a:r>
            <a:r>
              <a:rPr lang="en-US" sz="1400" dirty="0"/>
              <a:t> CTH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BE4D81-9DFF-4414-BBD1-2B54CE59DCBE}"/>
              </a:ext>
            </a:extLst>
          </p:cNvPr>
          <p:cNvSpPr txBox="1"/>
          <p:nvPr/>
        </p:nvSpPr>
        <p:spPr>
          <a:xfrm>
            <a:off x="3923928" y="5393292"/>
            <a:ext cx="100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Gome</a:t>
            </a:r>
            <a:r>
              <a:rPr lang="en-US" sz="1400" dirty="0"/>
              <a:t> AAI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2DE5DF-8589-47AF-91C7-733D6EF60C0B}"/>
              </a:ext>
            </a:extLst>
          </p:cNvPr>
          <p:cNvSpPr txBox="1"/>
          <p:nvPr/>
        </p:nvSpPr>
        <p:spPr>
          <a:xfrm>
            <a:off x="5332575" y="5393292"/>
            <a:ext cx="226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New ash at height product</a:t>
            </a:r>
          </a:p>
        </p:txBody>
      </p:sp>
    </p:spTree>
    <p:extLst>
      <p:ext uri="{BB962C8B-B14F-4D97-AF65-F5344CB8AC3E}">
        <p14:creationId xmlns:p14="http://schemas.microsoft.com/office/powerpoint/2010/main" val="2443342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3331-D18D-48AF-A7ED-5C36B740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43249" y="3243325"/>
            <a:ext cx="4368676" cy="563562"/>
          </a:xfrm>
        </p:spPr>
        <p:txBody>
          <a:bodyPr/>
          <a:lstStyle/>
          <a:p>
            <a:r>
              <a:rPr lang="en-US" dirty="0"/>
              <a:t>Applications: </a:t>
            </a:r>
            <a:r>
              <a:rPr lang="en-US" dirty="0" err="1"/>
              <a:t>Geoweb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78924-AF10-4550-9412-AD5503AD2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3A036-2B0D-4436-9C22-80C209F3C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28800"/>
            <a:ext cx="8180108" cy="51125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Afgeronde rechthoek 30">
            <a:extLst>
              <a:ext uri="{FF2B5EF4-FFF2-40B4-BE49-F238E27FC236}">
                <a16:creationId xmlns:a16="http://schemas.microsoft.com/office/drawing/2014/main" id="{BDAA1A26-4733-4471-A79E-F3A5F93690B9}"/>
              </a:ext>
            </a:extLst>
          </p:cNvPr>
          <p:cNvSpPr/>
          <p:nvPr/>
        </p:nvSpPr>
        <p:spPr>
          <a:xfrm>
            <a:off x="7668344" y="260648"/>
            <a:ext cx="1342656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Applications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11EDDB-6016-441C-A60F-7D10C8A68612}"/>
              </a:ext>
            </a:extLst>
          </p:cNvPr>
          <p:cNvSpPr/>
          <p:nvPr/>
        </p:nvSpPr>
        <p:spPr>
          <a:xfrm>
            <a:off x="8460440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5156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fgeronde rechthoek 30">
            <a:extLst>
              <a:ext uri="{FF2B5EF4-FFF2-40B4-BE49-F238E27FC236}">
                <a16:creationId xmlns:a16="http://schemas.microsoft.com/office/drawing/2014/main" id="{B4C587B6-A62A-4639-B114-D9EF48370CFA}"/>
              </a:ext>
            </a:extLst>
          </p:cNvPr>
          <p:cNvSpPr/>
          <p:nvPr/>
        </p:nvSpPr>
        <p:spPr>
          <a:xfrm>
            <a:off x="132603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ln cap="sq">
            <a:beve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GeoWeb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A927B-372C-42C6-98ED-62E19B046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54" y="2018948"/>
            <a:ext cx="7555872" cy="4722420"/>
          </a:xfrm>
          <a:prstGeom prst="rect">
            <a:avLst/>
          </a:prstGeom>
          <a:effectLst/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2F0577D-5094-49AB-84A9-7371BD9755D0}"/>
              </a:ext>
            </a:extLst>
          </p:cNvPr>
          <p:cNvSpPr/>
          <p:nvPr/>
        </p:nvSpPr>
        <p:spPr>
          <a:xfrm>
            <a:off x="467544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2493E66C-FC37-43C6-BFC5-8BDB65F06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 data, satellite data, animation loops, forecasts</a:t>
            </a:r>
          </a:p>
        </p:txBody>
      </p:sp>
    </p:spTree>
    <p:extLst>
      <p:ext uri="{BB962C8B-B14F-4D97-AF65-F5344CB8AC3E}">
        <p14:creationId xmlns:p14="http://schemas.microsoft.com/office/powerpoint/2010/main" val="2853365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843C1314-05C7-439A-87E1-5B5B88E96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8677" y="4602173"/>
            <a:ext cx="3044384" cy="16633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A74A15B-B6BB-4436-A246-663742757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91"/>
          <a:stretch/>
        </p:blipFill>
        <p:spPr bwMode="auto">
          <a:xfrm>
            <a:off x="6189737" y="2228327"/>
            <a:ext cx="2722791" cy="170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802551-70D0-4D25-8DA3-755E8B84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Applications: https://climate4impact.eu/ portal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A8BE7BC-675B-47C6-89BD-09BB344FE9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8977" y="2098477"/>
            <a:ext cx="3355556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1F78269-8A1C-4406-BC26-4BC61C8A52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8977" y="4208676"/>
            <a:ext cx="3355556" cy="22289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3DAB1B-10D1-4260-B43D-0D46E57E48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10" t="918" r="20502" b="2445"/>
          <a:stretch/>
        </p:blipFill>
        <p:spPr>
          <a:xfrm>
            <a:off x="150086" y="2545347"/>
            <a:ext cx="3422652" cy="33044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Afgeronde rechthoek 30">
            <a:extLst>
              <a:ext uri="{FF2B5EF4-FFF2-40B4-BE49-F238E27FC236}">
                <a16:creationId xmlns:a16="http://schemas.microsoft.com/office/drawing/2014/main" id="{9D7F3A32-FBF6-42FB-A514-FB6D82525467}"/>
              </a:ext>
            </a:extLst>
          </p:cNvPr>
          <p:cNvSpPr/>
          <p:nvPr/>
        </p:nvSpPr>
        <p:spPr>
          <a:xfrm>
            <a:off x="7668344" y="260648"/>
            <a:ext cx="1342656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69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Applications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560FE1-8310-404B-9280-693F0CEB1D19}"/>
              </a:ext>
            </a:extLst>
          </p:cNvPr>
          <p:cNvSpPr/>
          <p:nvPr/>
        </p:nvSpPr>
        <p:spPr>
          <a:xfrm>
            <a:off x="8748464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0306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03EF218-C19E-454D-8714-E1121C766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Afgeronde rechthoek 30">
            <a:extLst>
              <a:ext uri="{FF2B5EF4-FFF2-40B4-BE49-F238E27FC236}">
                <a16:creationId xmlns:a16="http://schemas.microsoft.com/office/drawing/2014/main" id="{0D80405C-6D85-4A5F-A3F9-00F327C7C831}"/>
              </a:ext>
            </a:extLst>
          </p:cNvPr>
          <p:cNvSpPr/>
          <p:nvPr/>
        </p:nvSpPr>
        <p:spPr>
          <a:xfrm>
            <a:off x="132603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ln cap="sq">
            <a:beve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GeoWeb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FC6516-D02D-46A2-8124-92233C6C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108104"/>
            <a:ext cx="6768752" cy="47032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57B6D57-5D2D-4C6D-A66B-DCE3A6BE54D5}"/>
              </a:ext>
            </a:extLst>
          </p:cNvPr>
          <p:cNvSpPr/>
          <p:nvPr/>
        </p:nvSpPr>
        <p:spPr>
          <a:xfrm>
            <a:off x="611568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0763EC-F928-4B02-B5A3-46398D7C0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Realtime observations</a:t>
            </a:r>
          </a:p>
        </p:txBody>
      </p:sp>
    </p:spTree>
    <p:extLst>
      <p:ext uri="{BB962C8B-B14F-4D97-AF65-F5344CB8AC3E}">
        <p14:creationId xmlns:p14="http://schemas.microsoft.com/office/powerpoint/2010/main" val="1380229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30">
            <a:extLst>
              <a:ext uri="{FF2B5EF4-FFF2-40B4-BE49-F238E27FC236}">
                <a16:creationId xmlns:a16="http://schemas.microsoft.com/office/drawing/2014/main" id="{387B557E-296A-4917-BF86-851BAE3CB785}"/>
              </a:ext>
            </a:extLst>
          </p:cNvPr>
          <p:cNvSpPr/>
          <p:nvPr/>
        </p:nvSpPr>
        <p:spPr>
          <a:xfrm>
            <a:off x="132603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ln cap="sq">
            <a:beve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GeoWeb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4785AC-85CB-4F2A-80FF-8C66A24FF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timeseries – click any location to get timeseries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35A3438-F057-45FF-992D-472C279AA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4"/>
          <a:stretch/>
        </p:blipFill>
        <p:spPr bwMode="auto">
          <a:xfrm>
            <a:off x="545366" y="2060848"/>
            <a:ext cx="8053267" cy="4360332"/>
          </a:xfrm>
          <a:prstGeom prst="rect">
            <a:avLst/>
          </a:prstGeom>
          <a:noFill/>
          <a:ln>
            <a:noFill/>
          </a:ln>
          <a:effectLst>
            <a:outerShdw blurRad="508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3135C0D-757E-4065-A179-1833BDD0B415}"/>
              </a:ext>
            </a:extLst>
          </p:cNvPr>
          <p:cNvSpPr/>
          <p:nvPr/>
        </p:nvSpPr>
        <p:spPr>
          <a:xfrm>
            <a:off x="755576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007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30">
            <a:extLst>
              <a:ext uri="{FF2B5EF4-FFF2-40B4-BE49-F238E27FC236}">
                <a16:creationId xmlns:a16="http://schemas.microsoft.com/office/drawing/2014/main" id="{72A28E0E-A3AC-45C6-8047-2D6B2EC195A3}"/>
              </a:ext>
            </a:extLst>
          </p:cNvPr>
          <p:cNvSpPr/>
          <p:nvPr/>
        </p:nvSpPr>
        <p:spPr>
          <a:xfrm>
            <a:off x="132603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ln cap="sq">
            <a:beve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GeoWeb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6FC7D-A73F-4529-B295-7E4C614D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Interactive </a:t>
            </a:r>
            <a:r>
              <a:rPr lang="en-US" dirty="0" err="1"/>
              <a:t>progtemp</a:t>
            </a:r>
            <a:r>
              <a:rPr lang="en-US" dirty="0"/>
              <a:t> – click for vertical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F84EA-B4F4-431E-A01B-EBA09345F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2090357"/>
            <a:ext cx="8339493" cy="4362979"/>
          </a:xfrm>
          <a:prstGeom prst="rect">
            <a:avLst/>
          </a:prstGeom>
          <a:effectLst>
            <a:outerShdw blurRad="508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4BE69C6-7326-49F1-9C43-24135604FF11}"/>
              </a:ext>
            </a:extLst>
          </p:cNvPr>
          <p:cNvSpPr/>
          <p:nvPr/>
        </p:nvSpPr>
        <p:spPr>
          <a:xfrm>
            <a:off x="971600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609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D9B7A-8FAC-457A-9330-9DA08197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ADAGUC – Visualization and data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FA58-C424-4F33-9A14-CBC071884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8" y="2001646"/>
            <a:ext cx="6168876" cy="485635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nl-NL" sz="1300" dirty="0"/>
              <a:t>ADAGUC – Atmospheric Data Access for the Geospatial User Community</a:t>
            </a:r>
          </a:p>
          <a:p>
            <a:pPr lvl="1">
              <a:lnSpc>
                <a:spcPct val="150000"/>
              </a:lnSpc>
            </a:pPr>
            <a:r>
              <a:rPr lang="nl-NL" sz="1300" dirty="0"/>
              <a:t>Serves OPeNDAP, WMS,WCS</a:t>
            </a:r>
          </a:p>
          <a:p>
            <a:pPr lvl="1">
              <a:lnSpc>
                <a:spcPct val="150000"/>
              </a:lnSpc>
            </a:pPr>
            <a:r>
              <a:rPr lang="nl-NL" sz="1300" dirty="0"/>
              <a:t>Reads NetCDF with Climate and Forecast Conventions</a:t>
            </a:r>
          </a:p>
          <a:p>
            <a:pPr lvl="1">
              <a:lnSpc>
                <a:spcPct val="150000"/>
              </a:lnSpc>
            </a:pPr>
            <a:r>
              <a:rPr lang="nl-NL" sz="1300" dirty="0"/>
              <a:t>Reads HDF5, PNG, GeoJSON, WMS and OPeNDAP</a:t>
            </a:r>
          </a:p>
          <a:p>
            <a:pPr lvl="1">
              <a:lnSpc>
                <a:spcPct val="150000"/>
              </a:lnSpc>
            </a:pPr>
            <a:r>
              <a:rPr lang="nl-NL" sz="1300" dirty="0"/>
              <a:t>Supports multiple dimensions</a:t>
            </a:r>
          </a:p>
          <a:p>
            <a:pPr lvl="2">
              <a:lnSpc>
                <a:spcPct val="150000"/>
              </a:lnSpc>
            </a:pPr>
            <a:r>
              <a:rPr lang="nl-NL" sz="1300" dirty="0"/>
              <a:t>TIME / ELEVATION / ensemble / threshold / member / etc ...</a:t>
            </a:r>
          </a:p>
          <a:p>
            <a:pPr lvl="1">
              <a:lnSpc>
                <a:spcPct val="150000"/>
              </a:lnSpc>
            </a:pPr>
            <a:r>
              <a:rPr lang="en-US" sz="1300" dirty="0"/>
              <a:t>Realtime and live update of new data and aggregations</a:t>
            </a:r>
          </a:p>
          <a:p>
            <a:pPr lvl="2">
              <a:lnSpc>
                <a:spcPct val="150000"/>
              </a:lnSpc>
            </a:pPr>
            <a:r>
              <a:rPr lang="en-US" sz="1300" dirty="0"/>
              <a:t>Concatenate huge amounts of NetCDF files to a single dataset</a:t>
            </a:r>
          </a:p>
          <a:p>
            <a:pPr lvl="2">
              <a:lnSpc>
                <a:spcPct val="150000"/>
              </a:lnSpc>
            </a:pPr>
            <a:r>
              <a:rPr lang="nl-NL" sz="1300" dirty="0"/>
              <a:t>Precipitation radar is publicly available as WMS, data since 2009, new data each 5 minutes, ~900.000 timesteps accessible</a:t>
            </a:r>
          </a:p>
          <a:p>
            <a:pPr lvl="1">
              <a:lnSpc>
                <a:spcPct val="150000"/>
              </a:lnSpc>
            </a:pPr>
            <a:r>
              <a:rPr lang="nl-NL" sz="1300" dirty="0"/>
              <a:t>Automatic visualization and exploration of new data. Can be opendap services, NetCDF files, THREDDS catalogs, etc ...</a:t>
            </a:r>
          </a:p>
          <a:p>
            <a:pPr lvl="1">
              <a:lnSpc>
                <a:spcPct val="150000"/>
              </a:lnSpc>
            </a:pPr>
            <a:r>
              <a:rPr lang="nl-NL" sz="1300" dirty="0"/>
              <a:t>Server is written in C++, high performance, realtime reprojections</a:t>
            </a:r>
          </a:p>
          <a:p>
            <a:pPr lvl="1">
              <a:lnSpc>
                <a:spcPct val="150000"/>
              </a:lnSpc>
            </a:pPr>
            <a:r>
              <a:rPr lang="nl-NL" sz="1300" dirty="0"/>
              <a:t>Docker container is available</a:t>
            </a:r>
          </a:p>
          <a:p>
            <a:pPr lvl="2">
              <a:lnSpc>
                <a:spcPct val="150000"/>
              </a:lnSpc>
            </a:pPr>
            <a:r>
              <a:rPr lang="nl-NL" sz="1300" dirty="0"/>
              <a:t>Allows to quickstart with ADAGUC</a:t>
            </a:r>
          </a:p>
          <a:p>
            <a:pPr lvl="2">
              <a:lnSpc>
                <a:spcPct val="150000"/>
              </a:lnSpc>
            </a:pPr>
            <a:r>
              <a:rPr lang="nl-NL" sz="1300" dirty="0"/>
              <a:t>Used in production environment</a:t>
            </a:r>
          </a:p>
          <a:p>
            <a:pPr lvl="1">
              <a:lnSpc>
                <a:spcPct val="150000"/>
              </a:lnSpc>
            </a:pPr>
            <a:r>
              <a:rPr lang="nl-NL" sz="1300" dirty="0"/>
              <a:t>Supports tiling of high res imagery for interactive viewing</a:t>
            </a:r>
          </a:p>
          <a:p>
            <a:pPr lvl="1">
              <a:lnSpc>
                <a:spcPct val="150000"/>
              </a:lnSpc>
            </a:pPr>
            <a:r>
              <a:rPr lang="nl-NL" sz="1300" dirty="0"/>
              <a:t>Adaguc workshop on June 6,7 and 8. Interested?: mail to adaguc@knmi.nl</a:t>
            </a:r>
            <a:endParaRPr lang="nl-NL" dirty="0"/>
          </a:p>
          <a:p>
            <a:pPr marL="457200" lvl="1" indent="0">
              <a:buNone/>
            </a:pPr>
            <a:r>
              <a:rPr lang="nl-NL" sz="2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https://github.com/KNMI/adaguc-server</a:t>
            </a:r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en-US" dirty="0"/>
          </a:p>
        </p:txBody>
      </p:sp>
      <p:sp>
        <p:nvSpPr>
          <p:cNvPr id="4" name="Afgeronde rechthoek 30">
            <a:extLst>
              <a:ext uri="{FF2B5EF4-FFF2-40B4-BE49-F238E27FC236}">
                <a16:creationId xmlns:a16="http://schemas.microsoft.com/office/drawing/2014/main" id="{AEA56F48-1AF6-47BA-B75C-13C59804EBE5}"/>
              </a:ext>
            </a:extLst>
          </p:cNvPr>
          <p:cNvSpPr/>
          <p:nvPr/>
        </p:nvSpPr>
        <p:spPr>
          <a:xfrm>
            <a:off x="1365802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ADAGUC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67FDE-F13C-463B-BD12-389D4F748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251" y="1527291"/>
            <a:ext cx="2350901" cy="254978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0BDB3DD-83A6-431E-92A6-415A9D0CDE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6256" y="3439072"/>
            <a:ext cx="2090557" cy="11420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2CC05B0-FCFB-4D3B-961F-5AA2E4A8AF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6252" y="4712989"/>
            <a:ext cx="2706578" cy="181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39FCD56-A76F-449C-B217-896345D2F5C8}"/>
              </a:ext>
            </a:extLst>
          </p:cNvPr>
          <p:cNvSpPr/>
          <p:nvPr/>
        </p:nvSpPr>
        <p:spPr>
          <a:xfrm>
            <a:off x="1619672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4469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30">
            <a:extLst>
              <a:ext uri="{FF2B5EF4-FFF2-40B4-BE49-F238E27FC236}">
                <a16:creationId xmlns:a16="http://schemas.microsoft.com/office/drawing/2014/main" id="{BFA42810-12B7-4D41-9440-50C5BEF67176}"/>
              </a:ext>
            </a:extLst>
          </p:cNvPr>
          <p:cNvSpPr/>
          <p:nvPr/>
        </p:nvSpPr>
        <p:spPr>
          <a:xfrm>
            <a:off x="1365802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ADAGUC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70493F-BFA1-466F-AF9B-BBED81F0B5F5}"/>
              </a:ext>
            </a:extLst>
          </p:cNvPr>
          <p:cNvGrpSpPr/>
          <p:nvPr/>
        </p:nvGrpSpPr>
        <p:grpSpPr>
          <a:xfrm>
            <a:off x="204465" y="2082139"/>
            <a:ext cx="8735069" cy="4329856"/>
            <a:chOff x="314823" y="1724692"/>
            <a:chExt cx="8548921" cy="46716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2202EF-D791-41A8-BF3D-9C959F325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823" y="1724692"/>
              <a:ext cx="8548921" cy="46716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 Box 33">
              <a:extLst>
                <a:ext uri="{FF2B5EF4-FFF2-40B4-BE49-F238E27FC236}">
                  <a16:creationId xmlns:a16="http://schemas.microsoft.com/office/drawing/2014/main" id="{E7F7E8F4-BA79-40DB-8FE1-7A520CB87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823" y="2641451"/>
              <a:ext cx="1385048" cy="3685987"/>
            </a:xfrm>
            <a:prstGeom prst="rect">
              <a:avLst/>
            </a:prstGeom>
            <a:solidFill>
              <a:sysClr val="windowText" lastClr="000000">
                <a:lumMod val="95000"/>
                <a:lumOff val="5000"/>
                <a:alpha val="79000"/>
              </a:sysClr>
            </a:solidFill>
            <a:ln>
              <a:noFill/>
            </a:ln>
            <a:effectLst>
              <a:outerShdw dist="35921" dir="2700000" algn="ctr" rotWithShape="0">
                <a:srgbClr val="1E5155"/>
              </a:outerShdw>
            </a:effectLst>
            <a:ex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Observations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Every 10 minutes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Precipitation </a:t>
              </a:r>
              <a:r>
                <a:rPr kumimoji="0" lang="en-US" altLang="nl-NL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Active radar</a:t>
              </a:r>
              <a:endParaRPr kumimoji="0" lang="en-US" alt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Harmonie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Weather model</a:t>
              </a:r>
              <a:endParaRPr kumimoji="0" lang="en-US" alt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Suomi NPP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Polar Satellite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Meteosat</a:t>
              </a:r>
              <a:endParaRPr kumimoji="0" lang="en-US" alt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Geostationary satellite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A480FFD2-E157-463E-B21B-8959401CC505}"/>
              </a:ext>
            </a:extLst>
          </p:cNvPr>
          <p:cNvSpPr/>
          <p:nvPr/>
        </p:nvSpPr>
        <p:spPr>
          <a:xfrm>
            <a:off x="1763688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84A991-D5C0-4D67-A647-956BE8C95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Adaguc</a:t>
            </a:r>
            <a:r>
              <a:rPr lang="en-US" dirty="0"/>
              <a:t> viewer for combining datasets in space and time</a:t>
            </a:r>
          </a:p>
        </p:txBody>
      </p:sp>
    </p:spTree>
    <p:extLst>
      <p:ext uri="{BB962C8B-B14F-4D97-AF65-F5344CB8AC3E}">
        <p14:creationId xmlns:p14="http://schemas.microsoft.com/office/powerpoint/2010/main" val="950845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fgeronde rechthoek 30">
            <a:extLst>
              <a:ext uri="{FF2B5EF4-FFF2-40B4-BE49-F238E27FC236}">
                <a16:creationId xmlns:a16="http://schemas.microsoft.com/office/drawing/2014/main" id="{56B04498-E629-44DA-8083-D109EF67ED73}"/>
              </a:ext>
            </a:extLst>
          </p:cNvPr>
          <p:cNvSpPr/>
          <p:nvPr/>
        </p:nvSpPr>
        <p:spPr>
          <a:xfrm>
            <a:off x="1365802" y="260648"/>
            <a:ext cx="1097280" cy="822960"/>
          </a:xfrm>
          <a:prstGeom prst="roundRect">
            <a:avLst>
              <a:gd name="adj" fmla="val 7832"/>
            </a:avLst>
          </a:prstGeom>
          <a:solidFill>
            <a:srgbClr val="017DAF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nl-NL" sz="16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</a:rPr>
              <a:t>ADAGUC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53D2B8-0931-4B92-A11C-F9DCBFE5ED1F}"/>
              </a:ext>
            </a:extLst>
          </p:cNvPr>
          <p:cNvGrpSpPr/>
          <p:nvPr/>
        </p:nvGrpSpPr>
        <p:grpSpPr>
          <a:xfrm>
            <a:off x="2229954" y="3004339"/>
            <a:ext cx="4729038" cy="3717122"/>
            <a:chOff x="2269634" y="3209736"/>
            <a:chExt cx="4482859" cy="35988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F663C3-C783-4863-BC5D-191931986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9634" y="3209736"/>
              <a:ext cx="4482859" cy="359883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804467-CCEB-442E-BDC2-731376C1E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994" y="3423139"/>
              <a:ext cx="4030136" cy="2459086"/>
            </a:xfrm>
            <a:prstGeom prst="rect">
              <a:avLst/>
            </a:prstGeom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FF9FE0-2EE1-4EE9-8D3E-3D08521F446A}"/>
              </a:ext>
            </a:extLst>
          </p:cNvPr>
          <p:cNvSpPr txBox="1">
            <a:spLocks/>
          </p:cNvSpPr>
          <p:nvPr/>
        </p:nvSpPr>
        <p:spPr>
          <a:xfrm>
            <a:off x="539552" y="1684909"/>
            <a:ext cx="8064896" cy="124003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nl-NL" sz="1600" dirty="0"/>
              <a:t>Combine different sources</a:t>
            </a:r>
          </a:p>
          <a:p>
            <a:pPr marL="0" indent="0" algn="ctr">
              <a:buNone/>
            </a:pPr>
            <a:r>
              <a:rPr lang="nl-NL" sz="1600" dirty="0"/>
              <a:t>Share data and research results</a:t>
            </a:r>
          </a:p>
          <a:p>
            <a:pPr marL="0" indent="0" algn="ctr">
              <a:buNone/>
            </a:pPr>
            <a:r>
              <a:rPr lang="nl-NL" sz="1600" dirty="0"/>
              <a:t>Experiment with data without interfering operational systems</a:t>
            </a:r>
          </a:p>
          <a:p>
            <a:pPr marL="0" indent="0" algn="ctr">
              <a:buNone/>
            </a:pPr>
            <a:r>
              <a:rPr lang="nl-NL" sz="1600" dirty="0"/>
              <a:t>Serve a ADAGUC Web Map Service from your laptop / workstation</a:t>
            </a:r>
          </a:p>
          <a:p>
            <a:pPr marL="0" indent="0" algn="ctr">
              <a:buNone/>
            </a:pPr>
            <a:endParaRPr lang="nl-NL" sz="1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8F5918-B629-4C36-A024-A0845FA2CB39}"/>
              </a:ext>
            </a:extLst>
          </p:cNvPr>
          <p:cNvSpPr txBox="1">
            <a:spLocks/>
          </p:cNvSpPr>
          <p:nvPr/>
        </p:nvSpPr>
        <p:spPr>
          <a:xfrm>
            <a:off x="-19079" y="4058748"/>
            <a:ext cx="2249030" cy="795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r">
              <a:buNone/>
            </a:pPr>
            <a:r>
              <a:rPr lang="nl-NL" dirty="0" err="1"/>
              <a:t>Precipitation</a:t>
            </a:r>
            <a:r>
              <a:rPr lang="nl-NL" dirty="0"/>
              <a:t> radar</a:t>
            </a:r>
          </a:p>
          <a:p>
            <a:pPr marL="0" indent="0" algn="r">
              <a:buNone/>
            </a:pPr>
            <a:r>
              <a:rPr lang="nl-NL" dirty="0"/>
              <a:t>Every 5 minutes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E5251AC-290E-4D73-B714-1B8680B76CF2}"/>
              </a:ext>
            </a:extLst>
          </p:cNvPr>
          <p:cNvSpPr txBox="1">
            <a:spLocks/>
          </p:cNvSpPr>
          <p:nvPr/>
        </p:nvSpPr>
        <p:spPr>
          <a:xfrm>
            <a:off x="6958989" y="4067899"/>
            <a:ext cx="2249033" cy="795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nl-NL" dirty="0" err="1"/>
              <a:t>Observations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Every 10 minutes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B943A5-CBCF-4E79-B47B-9C80E84F067B}"/>
              </a:ext>
            </a:extLst>
          </p:cNvPr>
          <p:cNvSpPr/>
          <p:nvPr/>
        </p:nvSpPr>
        <p:spPr>
          <a:xfrm>
            <a:off x="1979720" y="908720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994944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9626E48-2633-4046-AC88-6732CA3FC9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4951</TotalTime>
  <Words>1159</Words>
  <Application>Microsoft Office PowerPoint</Application>
  <PresentationFormat>On-screen Show (4:3)</PresentationFormat>
  <Paragraphs>238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ＭＳ Ｐゴシック</vt:lpstr>
      <vt:lpstr>Arial</vt:lpstr>
      <vt:lpstr>Calibri</vt:lpstr>
      <vt:lpstr>Century Gothic</vt:lpstr>
      <vt:lpstr>Wingdings</vt:lpstr>
      <vt:lpstr>Wingdings 3</vt:lpstr>
      <vt:lpstr>Kantoorthema</vt:lpstr>
      <vt:lpstr>PowerPoint Presentation</vt:lpstr>
      <vt:lpstr>KNMI GeoWeb project</vt:lpstr>
      <vt:lpstr>Model data, satellite data, animation loops, forecasts</vt:lpstr>
      <vt:lpstr>Realtime observations</vt:lpstr>
      <vt:lpstr>Interactive timeseries – click any location to get timeseries</vt:lpstr>
      <vt:lpstr>Interactive progtemp – click for vertical profile</vt:lpstr>
      <vt:lpstr>ADAGUC – Visualization and data service</vt:lpstr>
      <vt:lpstr>Adaguc viewer for combining datasets in space and time</vt:lpstr>
      <vt:lpstr>PowerPoint Presentation</vt:lpstr>
      <vt:lpstr>Adaguc viewer with Harmonie weather model</vt:lpstr>
      <vt:lpstr>Adaguc viewer with autowms application (Right pane)</vt:lpstr>
      <vt:lpstr>NetCDF-CF</vt:lpstr>
      <vt:lpstr>Aggregations: Represent multiple files as a single big one</vt:lpstr>
      <vt:lpstr>Support for structured grids</vt:lpstr>
      <vt:lpstr>Support for georeferenced imagery stored in NetCDF or PNG</vt:lpstr>
      <vt:lpstr>Support for point data measurements / observations</vt:lpstr>
      <vt:lpstr>Support for curvilinear data</vt:lpstr>
      <vt:lpstr>Support for vector data defined in GeoJSON</vt:lpstr>
      <vt:lpstr>Analysis with adaguc-services, adaguc-server and PyWPS</vt:lpstr>
      <vt:lpstr>Analysis: extract statistics per country</vt:lpstr>
      <vt:lpstr>Web processing interface</vt:lpstr>
      <vt:lpstr>Styling</vt:lpstr>
      <vt:lpstr>Styling – The Dutch climate atlas, long term temperature maps</vt:lpstr>
      <vt:lpstr>Overview: HTTP  OpenDAP  WCS WMS  WPS</vt:lpstr>
      <vt:lpstr>ADAGUC Web Map Services  Interactively view huge datasets</vt:lpstr>
      <vt:lpstr>Web Coverage Service  WCS</vt:lpstr>
      <vt:lpstr>Applications: C3S-Magic</vt:lpstr>
      <vt:lpstr>The EUNADICS-AV portal</vt:lpstr>
      <vt:lpstr>Applications: Geoweb</vt:lpstr>
      <vt:lpstr>Applications: https://climate4impact.eu/ portal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</dc:creator>
  <cp:lastModifiedBy>Maarten Plieger</cp:lastModifiedBy>
  <cp:revision>231</cp:revision>
  <dcterms:created xsi:type="dcterms:W3CDTF">2014-09-09T08:28:18Z</dcterms:created>
  <dcterms:modified xsi:type="dcterms:W3CDTF">2018-04-07T19:54:08Z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TC018754749991</vt:lpwstr>
  </property>
</Properties>
</file>