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443" r:id="rId3"/>
    <p:sldId id="259" r:id="rId4"/>
    <p:sldId id="432" r:id="rId5"/>
    <p:sldId id="431" r:id="rId6"/>
    <p:sldId id="434" r:id="rId7"/>
    <p:sldId id="435" r:id="rId8"/>
    <p:sldId id="436" r:id="rId9"/>
    <p:sldId id="437" r:id="rId10"/>
    <p:sldId id="439" r:id="rId11"/>
    <p:sldId id="440" r:id="rId12"/>
    <p:sldId id="442" r:id="rId13"/>
    <p:sldId id="441" r:id="rId14"/>
  </p:sldIdLst>
  <p:sldSz cx="9144000" cy="5143500" type="screen16x9"/>
  <p:notesSz cx="6858000" cy="9144000"/>
  <p:defaultText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56"/>
    <p:restoredTop sz="80109"/>
  </p:normalViewPr>
  <p:slideViewPr>
    <p:cSldViewPr snapToGrid="0" snapToObjects="1">
      <p:cViewPr varScale="1">
        <p:scale>
          <a:sx n="78" d="100"/>
          <a:sy n="78" d="100"/>
        </p:scale>
        <p:origin x="192"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6FD4E-385B-4447-BB91-91320E49872E}" type="datetimeFigureOut">
              <a:rPr kumimoji="1" lang="zh-TW" altLang="en-US" smtClean="0"/>
              <a:t>2018/4/9</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38FE5-D81C-624B-A9E9-1ADC812522D5}" type="slidenum">
              <a:rPr kumimoji="1" lang="zh-TW" altLang="en-US" smtClean="0"/>
              <a:t>‹#›</a:t>
            </a:fld>
            <a:endParaRPr kumimoji="1" lang="zh-TW" altLang="en-US"/>
          </a:p>
        </p:txBody>
      </p:sp>
    </p:spTree>
    <p:extLst>
      <p:ext uri="{BB962C8B-B14F-4D97-AF65-F5344CB8AC3E}">
        <p14:creationId xmlns:p14="http://schemas.microsoft.com/office/powerpoint/2010/main" val="265828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3B238FE5-D81C-624B-A9E9-1ADC812522D5}" type="slidenum">
              <a:rPr kumimoji="1" lang="zh-TW" altLang="en-US" smtClean="0"/>
              <a:t>5</a:t>
            </a:fld>
            <a:endParaRPr kumimoji="1" lang="zh-TW" altLang="en-US"/>
          </a:p>
        </p:txBody>
      </p:sp>
    </p:spTree>
    <p:extLst>
      <p:ext uri="{BB962C8B-B14F-4D97-AF65-F5344CB8AC3E}">
        <p14:creationId xmlns:p14="http://schemas.microsoft.com/office/powerpoint/2010/main" val="368859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3B238FE5-D81C-624B-A9E9-1ADC812522D5}" type="slidenum">
              <a:rPr kumimoji="1" lang="zh-TW" altLang="en-US" smtClean="0"/>
              <a:t>6</a:t>
            </a:fld>
            <a:endParaRPr kumimoji="1" lang="zh-TW" altLang="en-US"/>
          </a:p>
        </p:txBody>
      </p:sp>
    </p:spTree>
    <p:extLst>
      <p:ext uri="{BB962C8B-B14F-4D97-AF65-F5344CB8AC3E}">
        <p14:creationId xmlns:p14="http://schemas.microsoft.com/office/powerpoint/2010/main" val="35991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3B238FE5-D81C-624B-A9E9-1ADC812522D5}" type="slidenum">
              <a:rPr kumimoji="1" lang="zh-TW" altLang="en-US" smtClean="0"/>
              <a:t>8</a:t>
            </a:fld>
            <a:endParaRPr kumimoji="1" lang="zh-TW" altLang="en-US"/>
          </a:p>
        </p:txBody>
      </p:sp>
    </p:spTree>
    <p:extLst>
      <p:ext uri="{BB962C8B-B14F-4D97-AF65-F5344CB8AC3E}">
        <p14:creationId xmlns:p14="http://schemas.microsoft.com/office/powerpoint/2010/main" val="2674683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3B238FE5-D81C-624B-A9E9-1ADC812522D5}" type="slidenum">
              <a:rPr kumimoji="1" lang="zh-TW" altLang="en-US" smtClean="0"/>
              <a:t>9</a:t>
            </a:fld>
            <a:endParaRPr kumimoji="1" lang="zh-TW" altLang="en-US"/>
          </a:p>
        </p:txBody>
      </p:sp>
    </p:spTree>
    <p:extLst>
      <p:ext uri="{BB962C8B-B14F-4D97-AF65-F5344CB8AC3E}">
        <p14:creationId xmlns:p14="http://schemas.microsoft.com/office/powerpoint/2010/main" val="301452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Swell warning service arranged with particular regional councils around Taiwan coastlines. This is to cover such hazards as erosion, waterfront safety and infrastructure inundation. The warning criteria will be set by COMC and are different for each area; most have a threshold of around 3.5m in height, with some more sensitive thresholds set according to other meteorological conditions such as atmospheric pressure and wind strength. </a:t>
            </a:r>
            <a:r>
              <a:rPr kumimoji="1" lang="en-US" altLang="zh-TW"/>
              <a:t>Although swell is strictly the determining factor, in practice it is combined waves (including all landward swells and the contribution of wind waves) that are used as the forecast parameter. </a:t>
            </a:r>
            <a:endParaRPr kumimoji="1" lang="zh-TW" altLang="en-US"/>
          </a:p>
        </p:txBody>
      </p:sp>
      <p:sp>
        <p:nvSpPr>
          <p:cNvPr id="4" name="投影片編號版面配置區 3"/>
          <p:cNvSpPr>
            <a:spLocks noGrp="1"/>
          </p:cNvSpPr>
          <p:nvPr>
            <p:ph type="sldNum" sz="quarter" idx="10"/>
          </p:nvPr>
        </p:nvSpPr>
        <p:spPr/>
        <p:txBody>
          <a:bodyPr/>
          <a:lstStyle/>
          <a:p>
            <a:fld id="{3B238FE5-D81C-624B-A9E9-1ADC812522D5}" type="slidenum">
              <a:rPr kumimoji="1" lang="zh-TW" altLang="en-US" smtClean="0"/>
              <a:t>11</a:t>
            </a:fld>
            <a:endParaRPr kumimoji="1" lang="zh-TW" altLang="en-US"/>
          </a:p>
        </p:txBody>
      </p:sp>
    </p:spTree>
    <p:extLst>
      <p:ext uri="{BB962C8B-B14F-4D97-AF65-F5344CB8AC3E}">
        <p14:creationId xmlns:p14="http://schemas.microsoft.com/office/powerpoint/2010/main" val="4210305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417083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60397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1483343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pic>
        <p:nvPicPr>
          <p:cNvPr id="7" name="Picture 2" descr="「ppt 底圖 海洋」的圖片搜尋結果">
            <a:extLst>
              <a:ext uri="{FF2B5EF4-FFF2-40B4-BE49-F238E27FC236}">
                <a16:creationId xmlns:a16="http://schemas.microsoft.com/office/drawing/2014/main" id="{6FDAA03E-CFC0-DE44-9476-12AF635B7A6A}"/>
              </a:ext>
            </a:extLst>
          </p:cNvPr>
          <p:cNvPicPr>
            <a:picLocks noChangeAspect="1" noChangeArrowheads="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66069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188334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78405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629150" y="1878806"/>
            <a:ext cx="3887391"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2722106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4182289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360605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238909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CF7FE79B-6003-764B-AE73-A56A0BFB2767}" type="datetimeFigureOut">
              <a:rPr kumimoji="1" lang="zh-TW" altLang="en-US" smtClean="0"/>
              <a:t>2018/4/9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422491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7FE79B-6003-764B-AE73-A56A0BFB2767}" type="datetimeFigureOut">
              <a:rPr kumimoji="1" lang="zh-TW" altLang="en-US" smtClean="0"/>
              <a:t>2018/4/9</a:t>
            </a:fld>
            <a:endParaRPr kumimoji="1" lang="zh-TW"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4AE84B-8706-114C-AE31-D8FA2A18436F}" type="slidenum">
              <a:rPr kumimoji="1" lang="zh-TW" altLang="en-US" smtClean="0"/>
              <a:t>‹#›</a:t>
            </a:fld>
            <a:endParaRPr kumimoji="1" lang="zh-TW" altLang="en-US"/>
          </a:p>
        </p:txBody>
      </p:sp>
    </p:spTree>
    <p:extLst>
      <p:ext uri="{BB962C8B-B14F-4D97-AF65-F5344CB8AC3E}">
        <p14:creationId xmlns:p14="http://schemas.microsoft.com/office/powerpoint/2010/main" val="619250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file:////http/::www.oce.ntou.edu.tw:research:lgswell:paper04:img:wave1.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tif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1.png"/><Relationship Id="rId7"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 Id="rId9" Type="http://schemas.openxmlformats.org/officeDocument/2006/relationships/slide" Target="slide1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3" descr="IMG_0540.JPG">
            <a:extLst>
              <a:ext uri="{FF2B5EF4-FFF2-40B4-BE49-F238E27FC236}">
                <a16:creationId xmlns:a16="http://schemas.microsoft.com/office/drawing/2014/main" id="{FE4D1A15-4F33-0448-A0C3-D2F7A4A73666}"/>
              </a:ext>
            </a:extLst>
          </p:cNvPr>
          <p:cNvPicPr>
            <a:picLocks noChangeAspect="1"/>
          </p:cNvPicPr>
          <p:nvPr/>
        </p:nvPicPr>
        <p:blipFill rotWithShape="1">
          <a:blip r:embed="rId2">
            <a:extLst>
              <a:ext uri="{28A0092B-C50C-407E-A947-70E740481C1C}">
                <a14:useLocalDpi xmlns:a14="http://schemas.microsoft.com/office/drawing/2010/main" val="0"/>
              </a:ext>
            </a:extLst>
          </a:blip>
          <a:srcRect t="5415" b="19284"/>
          <a:stretch/>
        </p:blipFill>
        <p:spPr bwMode="auto">
          <a:xfrm>
            <a:off x="0" y="0"/>
            <a:ext cx="9144000" cy="51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88" descr="comc1122">
            <a:extLst>
              <a:ext uri="{FF2B5EF4-FFF2-40B4-BE49-F238E27FC236}">
                <a16:creationId xmlns:a16="http://schemas.microsoft.com/office/drawing/2014/main" id="{F64E2FBB-78E5-244C-8FAA-DC8DA06A5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08" y="4012406"/>
            <a:ext cx="1028192" cy="105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egu_plain_yellow.tif">
            <a:extLst>
              <a:ext uri="{FF2B5EF4-FFF2-40B4-BE49-F238E27FC236}">
                <a16:creationId xmlns:a16="http://schemas.microsoft.com/office/drawing/2014/main" id="{D9E160AE-6FDF-CB48-8B2A-792F4FB75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230" y="4124928"/>
            <a:ext cx="1197610" cy="946404"/>
          </a:xfrm>
          <a:prstGeom prst="rect">
            <a:avLst/>
          </a:prstGeom>
        </p:spPr>
      </p:pic>
      <p:sp>
        <p:nvSpPr>
          <p:cNvPr id="7" name="矩形 6">
            <a:extLst>
              <a:ext uri="{FF2B5EF4-FFF2-40B4-BE49-F238E27FC236}">
                <a16:creationId xmlns:a16="http://schemas.microsoft.com/office/drawing/2014/main" id="{3460197C-84F3-484A-AB99-17026095F6F2}"/>
              </a:ext>
            </a:extLst>
          </p:cNvPr>
          <p:cNvSpPr/>
          <p:nvPr/>
        </p:nvSpPr>
        <p:spPr>
          <a:xfrm>
            <a:off x="570438" y="-20750"/>
            <a:ext cx="8424402" cy="1569660"/>
          </a:xfrm>
          <a:prstGeom prst="rect">
            <a:avLst/>
          </a:prstGeom>
          <a:noFill/>
        </p:spPr>
        <p:txBody>
          <a:bodyPr wrap="square" lIns="91440" tIns="45720" rIns="91440" bIns="45720">
            <a:spAutoFit/>
          </a:bodyPr>
          <a:lstStyle/>
          <a:p>
            <a:pPr algn="ctr"/>
            <a:r>
              <a:rPr lang="en-GB" altLang="zh-TW" sz="4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Marine Disaster Prevention Information Service Platform</a:t>
            </a:r>
            <a:r>
              <a:rPr lang="zh-TW" altLang="zh-TW" sz="4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t>
            </a:r>
            <a:endParaRPr lang="zh-TW" altLang="en-US" sz="4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10" name="矩形 9">
            <a:extLst>
              <a:ext uri="{FF2B5EF4-FFF2-40B4-BE49-F238E27FC236}">
                <a16:creationId xmlns:a16="http://schemas.microsoft.com/office/drawing/2014/main" id="{18A5DADD-65BC-6A43-AF01-6B54636BC9FC}"/>
              </a:ext>
            </a:extLst>
          </p:cNvPr>
          <p:cNvSpPr/>
          <p:nvPr/>
        </p:nvSpPr>
        <p:spPr>
          <a:xfrm>
            <a:off x="988668" y="3277957"/>
            <a:ext cx="7166663" cy="1846659"/>
          </a:xfrm>
          <a:prstGeom prst="rect">
            <a:avLst/>
          </a:prstGeom>
          <a:noFill/>
        </p:spPr>
        <p:txBody>
          <a:bodyPr wrap="square" lIns="91440" tIns="45720" rIns="91440" bIns="45720">
            <a:spAutoFit/>
          </a:bodyPr>
          <a:lstStyle/>
          <a:p>
            <a:pPr algn="ctr"/>
            <a:r>
              <a:rPr lang="en-US" altLang="zh-TW" sz="2600" b="1" i="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Yang-Ming Fan</a:t>
            </a:r>
            <a:r>
              <a:rPr lang="en-US" altLang="zh-TW" sz="2600" i="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a:t>
            </a:r>
            <a:r>
              <a:rPr lang="en-US" altLang="zh-TW" sz="2600" i="1" cap="none" spc="0" dirty="0" err="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En</a:t>
            </a:r>
            <a:r>
              <a:rPr lang="en-US" altLang="zh-TW" sz="2600" i="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-Chi Wu, and Chia </a:t>
            </a:r>
            <a:r>
              <a:rPr lang="en-US" altLang="zh-TW" sz="2600" i="1" cap="none" spc="0" dirty="0" err="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Chuen</a:t>
            </a:r>
            <a:r>
              <a:rPr lang="en-US" altLang="zh-TW" sz="2600" i="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Kao</a:t>
            </a:r>
          </a:p>
          <a:p>
            <a:pPr algn="ctr"/>
            <a:r>
              <a:rPr lang="en-US" altLang="zh-TW" sz="22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pple Braille Pinpoint 6 Dot" pitchFamily="2" charset="0"/>
              </a:rPr>
              <a:t>Coastal Ocean Monitoring Center</a:t>
            </a:r>
            <a:endParaRPr lang="en-US" altLang="zh-TW" sz="2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pple Braille Pinpoint 6 Dot" pitchFamily="2" charset="0"/>
            </a:endParaRPr>
          </a:p>
          <a:p>
            <a:pPr algn="ctr"/>
            <a:r>
              <a:rPr lang="en-US" altLang="zh-TW" sz="22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pple Braille Pinpoint 6 Dot" pitchFamily="2" charset="0"/>
              </a:rPr>
              <a:t>National Cheng Kung University</a:t>
            </a:r>
          </a:p>
          <a:p>
            <a:pPr algn="ctr"/>
            <a:r>
              <a:rPr lang="en-US" altLang="zh-TW" sz="22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pple Braille Pinpoint 6 Dot" pitchFamily="2" charset="0"/>
              </a:rPr>
              <a:t>Tainan, Taiwan (R.O.C.)</a:t>
            </a:r>
          </a:p>
          <a:p>
            <a:pPr algn="ctr"/>
            <a:r>
              <a:rPr lang="en-US" altLang="zh-TW" sz="2200" b="1" dirty="0" err="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pple Braille Pinpoint 6 Dot" pitchFamily="2" charset="0"/>
              </a:rPr>
              <a:t>ymfan@mail.ncku.edu.tw</a:t>
            </a:r>
            <a:endParaRPr lang="zh-TW" altLang="en-US" sz="22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2" name="動作按鈕: 下一項 1">
            <a:hlinkClick r:id="" action="ppaction://hlinkshowjump?jump=nextslide" highlightClick="1"/>
            <a:extLst>
              <a:ext uri="{FF2B5EF4-FFF2-40B4-BE49-F238E27FC236}">
                <a16:creationId xmlns:a16="http://schemas.microsoft.com/office/drawing/2014/main" id="{C35FCE5C-2FAF-8B4C-9675-CBF9A9286089}"/>
              </a:ext>
            </a:extLst>
          </p:cNvPr>
          <p:cNvSpPr>
            <a:spLocks noChangeAspect="1"/>
          </p:cNvSpPr>
          <p:nvPr/>
        </p:nvSpPr>
        <p:spPr>
          <a:xfrm>
            <a:off x="7187495" y="455012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724617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4C8D2A-E72C-EC40-9D54-0F34749FD790}"/>
              </a:ext>
            </a:extLst>
          </p:cNvPr>
          <p:cNvSpPr/>
          <p:nvPr/>
        </p:nvSpPr>
        <p:spPr>
          <a:xfrm>
            <a:off x="3015095" y="0"/>
            <a:ext cx="2937343" cy="553998"/>
          </a:xfrm>
          <a:prstGeom prst="rect">
            <a:avLst/>
          </a:prstGeom>
          <a:noFill/>
        </p:spPr>
        <p:txBody>
          <a:bodyPr wrap="none" lIns="91440" tIns="45720" rIns="91440" bIns="45720">
            <a:spAutoFit/>
          </a:bodyPr>
          <a:lstStyle/>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Typhoon wave </a:t>
            </a:r>
          </a:p>
        </p:txBody>
      </p:sp>
      <p:pic>
        <p:nvPicPr>
          <p:cNvPr id="3" name="圖片 2">
            <a:extLst>
              <a:ext uri="{FF2B5EF4-FFF2-40B4-BE49-F238E27FC236}">
                <a16:creationId xmlns:a16="http://schemas.microsoft.com/office/drawing/2014/main" id="{761C1193-34D0-F241-9D86-BD40303C91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637" y="668297"/>
            <a:ext cx="6170257" cy="4332327"/>
          </a:xfrm>
          <a:prstGeom prst="rect">
            <a:avLst/>
          </a:prstGeom>
          <a:noFill/>
          <a:ln>
            <a:solidFill>
              <a:schemeClr val="tx1"/>
            </a:solidFill>
          </a:ln>
        </p:spPr>
      </p:pic>
      <p:sp>
        <p:nvSpPr>
          <p:cNvPr id="7" name="動作按鈕: 自訂 6">
            <a:hlinkClick r:id="rId3" action="ppaction://hlinksldjump" highlightClick="1"/>
            <a:extLst>
              <a:ext uri="{FF2B5EF4-FFF2-40B4-BE49-F238E27FC236}">
                <a16:creationId xmlns:a16="http://schemas.microsoft.com/office/drawing/2014/main" id="{0DEE712F-C3DB-994F-910A-946F87E4D6A9}"/>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三角形 7">
            <a:extLst>
              <a:ext uri="{FF2B5EF4-FFF2-40B4-BE49-F238E27FC236}">
                <a16:creationId xmlns:a16="http://schemas.microsoft.com/office/drawing/2014/main" id="{FB07C73B-9E3C-DE4B-BBDD-1A51F90ED196}"/>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動作按鈕: 下一項 8">
            <a:hlinkClick r:id="" action="ppaction://hlinkshowjump?jump=nextslide" highlightClick="1"/>
            <a:extLst>
              <a:ext uri="{FF2B5EF4-FFF2-40B4-BE49-F238E27FC236}">
                <a16:creationId xmlns:a16="http://schemas.microsoft.com/office/drawing/2014/main" id="{740CD621-DD76-B24A-ADD6-2D95A219C719}"/>
              </a:ext>
            </a:extLst>
          </p:cNvPr>
          <p:cNvSpPr>
            <a:spLocks noChangeAspect="1"/>
          </p:cNvSpPr>
          <p:nvPr/>
        </p:nvSpPr>
        <p:spPr>
          <a:xfrm>
            <a:off x="8586120" y="446849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動作按鈕: 上一項 9">
            <a:hlinkClick r:id="" action="ppaction://hlinkshowjump?jump=previousslide" highlightClick="1"/>
            <a:extLst>
              <a:ext uri="{FF2B5EF4-FFF2-40B4-BE49-F238E27FC236}">
                <a16:creationId xmlns:a16="http://schemas.microsoft.com/office/drawing/2014/main" id="{06036A51-84FC-D248-9056-1BB8EE3B0BF6}"/>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147440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4C8D2A-E72C-EC40-9D54-0F34749FD790}"/>
              </a:ext>
            </a:extLst>
          </p:cNvPr>
          <p:cNvSpPr/>
          <p:nvPr/>
        </p:nvSpPr>
        <p:spPr>
          <a:xfrm>
            <a:off x="2392489" y="0"/>
            <a:ext cx="4182555" cy="553998"/>
          </a:xfrm>
          <a:prstGeom prst="rect">
            <a:avLst/>
          </a:prstGeom>
          <a:noFill/>
        </p:spPr>
        <p:txBody>
          <a:bodyPr wrap="none" lIns="91440" tIns="45720" rIns="91440" bIns="45720">
            <a:spAutoFit/>
          </a:bodyPr>
          <a:lstStyle/>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Swell warning service</a:t>
            </a:r>
          </a:p>
        </p:txBody>
      </p:sp>
      <p:pic>
        <p:nvPicPr>
          <p:cNvPr id="3" name="圖片 2" descr="螢幕快照 2018-01-30 下午4.39.28.png">
            <a:extLst>
              <a:ext uri="{FF2B5EF4-FFF2-40B4-BE49-F238E27FC236}">
                <a16:creationId xmlns:a16="http://schemas.microsoft.com/office/drawing/2014/main" id="{BCB2D95D-6106-B04C-A967-4056920063FB}"/>
              </a:ext>
            </a:extLst>
          </p:cNvPr>
          <p:cNvPicPr>
            <a:picLocks noChangeAspect="1"/>
          </p:cNvPicPr>
          <p:nvPr/>
        </p:nvPicPr>
        <p:blipFill rotWithShape="1">
          <a:blip r:embed="rId3">
            <a:extLst>
              <a:ext uri="{28A0092B-C50C-407E-A947-70E740481C1C}">
                <a14:useLocalDpi xmlns:a14="http://schemas.microsoft.com/office/drawing/2010/main" val="0"/>
              </a:ext>
            </a:extLst>
          </a:blip>
          <a:srcRect l="2742" t="2564" r="2376" b="6411"/>
          <a:stretch/>
        </p:blipFill>
        <p:spPr>
          <a:xfrm>
            <a:off x="1119060" y="625438"/>
            <a:ext cx="6729412" cy="4318655"/>
          </a:xfrm>
          <a:prstGeom prst="rect">
            <a:avLst/>
          </a:prstGeom>
        </p:spPr>
      </p:pic>
      <p:sp>
        <p:nvSpPr>
          <p:cNvPr id="7" name="動作按鈕: 自訂 6">
            <a:hlinkClick r:id="rId4" action="ppaction://hlinksldjump" highlightClick="1"/>
            <a:extLst>
              <a:ext uri="{FF2B5EF4-FFF2-40B4-BE49-F238E27FC236}">
                <a16:creationId xmlns:a16="http://schemas.microsoft.com/office/drawing/2014/main" id="{BCD45608-8CF4-0E48-9E43-64820DBBA3CA}"/>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三角形 7">
            <a:extLst>
              <a:ext uri="{FF2B5EF4-FFF2-40B4-BE49-F238E27FC236}">
                <a16:creationId xmlns:a16="http://schemas.microsoft.com/office/drawing/2014/main" id="{2359D406-3D2F-2B48-AAF4-EDB449BD8FAB}"/>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動作按鈕: 下一項 8">
            <a:hlinkClick r:id="" action="ppaction://hlinkshowjump?jump=nextslide" highlightClick="1"/>
            <a:extLst>
              <a:ext uri="{FF2B5EF4-FFF2-40B4-BE49-F238E27FC236}">
                <a16:creationId xmlns:a16="http://schemas.microsoft.com/office/drawing/2014/main" id="{36479B1D-EEED-4F4B-9942-909D6D7F0339}"/>
              </a:ext>
            </a:extLst>
          </p:cNvPr>
          <p:cNvSpPr>
            <a:spLocks noChangeAspect="1"/>
          </p:cNvSpPr>
          <p:nvPr/>
        </p:nvSpPr>
        <p:spPr>
          <a:xfrm>
            <a:off x="8586120" y="446849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動作按鈕: 上一項 9">
            <a:hlinkClick r:id="" action="ppaction://hlinkshowjump?jump=previousslide" highlightClick="1"/>
            <a:extLst>
              <a:ext uri="{FF2B5EF4-FFF2-40B4-BE49-F238E27FC236}">
                <a16:creationId xmlns:a16="http://schemas.microsoft.com/office/drawing/2014/main" id="{7174E7A4-4708-B34D-A612-057A051B4F1F}"/>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474600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4C8D2A-E72C-EC40-9D54-0F34749FD790}"/>
              </a:ext>
            </a:extLst>
          </p:cNvPr>
          <p:cNvSpPr/>
          <p:nvPr/>
        </p:nvSpPr>
        <p:spPr>
          <a:xfrm>
            <a:off x="3614618" y="0"/>
            <a:ext cx="1738296" cy="553998"/>
          </a:xfrm>
          <a:prstGeom prst="rect">
            <a:avLst/>
          </a:prstGeom>
          <a:noFill/>
        </p:spPr>
        <p:txBody>
          <a:bodyPr wrap="none" lIns="91440" tIns="45720" rIns="91440" bIns="45720">
            <a:spAutoFit/>
          </a:bodyPr>
          <a:lstStyle/>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Tsunami</a:t>
            </a:r>
          </a:p>
        </p:txBody>
      </p:sp>
      <p:grpSp>
        <p:nvGrpSpPr>
          <p:cNvPr id="44" name="群組 43">
            <a:extLst>
              <a:ext uri="{FF2B5EF4-FFF2-40B4-BE49-F238E27FC236}">
                <a16:creationId xmlns:a16="http://schemas.microsoft.com/office/drawing/2014/main" id="{EBB511D9-E603-3A48-ADE4-A4DB3AC406B2}"/>
              </a:ext>
            </a:extLst>
          </p:cNvPr>
          <p:cNvGrpSpPr/>
          <p:nvPr/>
        </p:nvGrpSpPr>
        <p:grpSpPr>
          <a:xfrm>
            <a:off x="395151" y="553998"/>
            <a:ext cx="4957763" cy="4513263"/>
            <a:chOff x="-42863" y="795338"/>
            <a:chExt cx="7797801" cy="6061075"/>
          </a:xfrm>
        </p:grpSpPr>
        <p:pic>
          <p:nvPicPr>
            <p:cNvPr id="45" name="圖片 42">
              <a:extLst>
                <a:ext uri="{FF2B5EF4-FFF2-40B4-BE49-F238E27FC236}">
                  <a16:creationId xmlns:a16="http://schemas.microsoft.com/office/drawing/2014/main" id="{2C967A13-8E1B-684F-BB77-68543E61913E}"/>
                </a:ext>
              </a:extLst>
            </p:cNvPr>
            <p:cNvPicPr>
              <a:picLocks noChangeAspect="1"/>
            </p:cNvPicPr>
            <p:nvPr/>
          </p:nvPicPr>
          <p:blipFill>
            <a:blip r:embed="rId2">
              <a:extLst>
                <a:ext uri="{28A0092B-C50C-407E-A947-70E740481C1C}">
                  <a14:useLocalDpi xmlns:a14="http://schemas.microsoft.com/office/drawing/2010/main" val="0"/>
                </a:ext>
              </a:extLst>
            </a:blip>
            <a:srcRect l="36945" t="19434" r="9921" b="7430"/>
            <a:stretch>
              <a:fillRect/>
            </a:stretch>
          </p:blipFill>
          <p:spPr bwMode="auto">
            <a:xfrm>
              <a:off x="-42863" y="795338"/>
              <a:ext cx="7797801"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圖片 11">
              <a:extLst>
                <a:ext uri="{FF2B5EF4-FFF2-40B4-BE49-F238E27FC236}">
                  <a16:creationId xmlns:a16="http://schemas.microsoft.com/office/drawing/2014/main" id="{9A71A527-E518-A147-8EA4-F4F6C2D4A4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6323013"/>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圖片 54">
              <a:extLst>
                <a:ext uri="{FF2B5EF4-FFF2-40B4-BE49-F238E27FC236}">
                  <a16:creationId xmlns:a16="http://schemas.microsoft.com/office/drawing/2014/main" id="{E83DD4F4-0CA4-3749-8836-0A2F990C42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4786313"/>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圖片 55">
              <a:extLst>
                <a:ext uri="{FF2B5EF4-FFF2-40B4-BE49-F238E27FC236}">
                  <a16:creationId xmlns:a16="http://schemas.microsoft.com/office/drawing/2014/main" id="{D73D3B5E-4992-6042-96F5-ED599C89E7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71663"/>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圖片 56">
              <a:extLst>
                <a:ext uri="{FF2B5EF4-FFF2-40B4-BE49-F238E27FC236}">
                  <a16:creationId xmlns:a16="http://schemas.microsoft.com/office/drawing/2014/main" id="{97360D6A-A683-BA40-8DEF-8CC8134FF4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1919288"/>
              <a:ext cx="3095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圖片 58">
              <a:extLst>
                <a:ext uri="{FF2B5EF4-FFF2-40B4-BE49-F238E27FC236}">
                  <a16:creationId xmlns:a16="http://schemas.microsoft.com/office/drawing/2014/main" id="{F32BC7EE-9EE9-4B40-806A-3B054A1216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1588" y="2243138"/>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圖片 60">
              <a:extLst>
                <a:ext uri="{FF2B5EF4-FFF2-40B4-BE49-F238E27FC236}">
                  <a16:creationId xmlns:a16="http://schemas.microsoft.com/office/drawing/2014/main" id="{B20604BE-2799-6D41-876B-D8B3E0D00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1238" y="3681413"/>
              <a:ext cx="3111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圖片 63">
              <a:extLst>
                <a:ext uri="{FF2B5EF4-FFF2-40B4-BE49-F238E27FC236}">
                  <a16:creationId xmlns:a16="http://schemas.microsoft.com/office/drawing/2014/main" id="{50098692-EF64-DD4B-888E-93F4DB6EC8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9725" y="3876675"/>
              <a:ext cx="311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圖片 65">
              <a:extLst>
                <a:ext uri="{FF2B5EF4-FFF2-40B4-BE49-F238E27FC236}">
                  <a16:creationId xmlns:a16="http://schemas.microsoft.com/office/drawing/2014/main" id="{7D97E88C-06C3-3942-A49F-8C7851B106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188" y="4579938"/>
              <a:ext cx="3095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圖片 66">
              <a:extLst>
                <a:ext uri="{FF2B5EF4-FFF2-40B4-BE49-F238E27FC236}">
                  <a16:creationId xmlns:a16="http://schemas.microsoft.com/office/drawing/2014/main" id="{5CA4D933-8578-E547-98F9-85D1672812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7488" y="5381625"/>
              <a:ext cx="3095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圖片 67">
              <a:extLst>
                <a:ext uri="{FF2B5EF4-FFF2-40B4-BE49-F238E27FC236}">
                  <a16:creationId xmlns:a16="http://schemas.microsoft.com/office/drawing/2014/main" id="{C7B7F170-DC9B-844D-872E-7A7D4F747C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2366963"/>
              <a:ext cx="3095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圖片 68">
              <a:extLst>
                <a:ext uri="{FF2B5EF4-FFF2-40B4-BE49-F238E27FC236}">
                  <a16:creationId xmlns:a16="http://schemas.microsoft.com/office/drawing/2014/main" id="{7EA6E796-B432-9F45-B279-CF492B1353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25" y="3451225"/>
              <a:ext cx="311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圖片 69">
              <a:extLst>
                <a:ext uri="{FF2B5EF4-FFF2-40B4-BE49-F238E27FC236}">
                  <a16:creationId xmlns:a16="http://schemas.microsoft.com/office/drawing/2014/main" id="{31613524-1F17-B44E-BA76-15296B8CD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2975" y="2795588"/>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圖片 72">
              <a:extLst>
                <a:ext uri="{FF2B5EF4-FFF2-40B4-BE49-F238E27FC236}">
                  <a16:creationId xmlns:a16="http://schemas.microsoft.com/office/drawing/2014/main" id="{2F909F18-6AC7-E045-87F4-29AA0E96E6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2825750"/>
              <a:ext cx="311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圖片 73">
              <a:extLst>
                <a:ext uri="{FF2B5EF4-FFF2-40B4-BE49-F238E27FC236}">
                  <a16:creationId xmlns:a16="http://schemas.microsoft.com/office/drawing/2014/main" id="{B6D9C97D-326D-E449-AFAB-D7B1A23187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2263" y="2024063"/>
              <a:ext cx="3095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圖片 74">
              <a:extLst>
                <a:ext uri="{FF2B5EF4-FFF2-40B4-BE49-F238E27FC236}">
                  <a16:creationId xmlns:a16="http://schemas.microsoft.com/office/drawing/2014/main" id="{EA141F88-EA94-364C-A2E3-EFFB2B3F66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713" y="4322763"/>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圖片 75">
              <a:extLst>
                <a:ext uri="{FF2B5EF4-FFF2-40B4-BE49-F238E27FC236}">
                  <a16:creationId xmlns:a16="http://schemas.microsoft.com/office/drawing/2014/main" id="{4B0F1C57-F55B-584D-83A7-3AC13E1B0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2568575"/>
              <a:ext cx="3111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1" descr="「游標」的圖片搜尋結果">
              <a:extLst>
                <a:ext uri="{FF2B5EF4-FFF2-40B4-BE49-F238E27FC236}">
                  <a16:creationId xmlns:a16="http://schemas.microsoft.com/office/drawing/2014/main" id="{FE36AB88-87AB-9E4E-B47C-05EB448FD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57" t="13046" r="23262" b="3929"/>
            <a:stretch>
              <a:fillRect/>
            </a:stretch>
          </p:blipFill>
          <p:spPr bwMode="auto">
            <a:xfrm>
              <a:off x="4030663" y="6475413"/>
              <a:ext cx="239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矩形 13">
              <a:extLst>
                <a:ext uri="{FF2B5EF4-FFF2-40B4-BE49-F238E27FC236}">
                  <a16:creationId xmlns:a16="http://schemas.microsoft.com/office/drawing/2014/main" id="{34C2E993-D89D-F94F-9FFC-D1288B91461F}"/>
                </a:ext>
              </a:extLst>
            </p:cNvPr>
            <p:cNvSpPr>
              <a:spLocks noChangeArrowheads="1"/>
            </p:cNvSpPr>
            <p:nvPr/>
          </p:nvSpPr>
          <p:spPr bwMode="auto">
            <a:xfrm>
              <a:off x="4905375" y="4745038"/>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成功</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4" name="矩形 77">
              <a:extLst>
                <a:ext uri="{FF2B5EF4-FFF2-40B4-BE49-F238E27FC236}">
                  <a16:creationId xmlns:a16="http://schemas.microsoft.com/office/drawing/2014/main" id="{088FDB33-8352-5943-8BDC-4B263461365A}"/>
                </a:ext>
              </a:extLst>
            </p:cNvPr>
            <p:cNvSpPr>
              <a:spLocks noChangeArrowheads="1"/>
            </p:cNvSpPr>
            <p:nvPr/>
          </p:nvSpPr>
          <p:spPr bwMode="auto">
            <a:xfrm>
              <a:off x="2298700" y="4554538"/>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東石</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5" name="矩形 78">
              <a:extLst>
                <a:ext uri="{FF2B5EF4-FFF2-40B4-BE49-F238E27FC236}">
                  <a16:creationId xmlns:a16="http://schemas.microsoft.com/office/drawing/2014/main" id="{9EE3FEE7-E935-674B-B793-D4BBAD23509E}"/>
                </a:ext>
              </a:extLst>
            </p:cNvPr>
            <p:cNvSpPr>
              <a:spLocks noChangeArrowheads="1"/>
            </p:cNvSpPr>
            <p:nvPr/>
          </p:nvSpPr>
          <p:spPr bwMode="auto">
            <a:xfrm>
              <a:off x="2613025" y="5775325"/>
              <a:ext cx="7239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小琉球</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6" name="矩形 79">
              <a:extLst>
                <a:ext uri="{FF2B5EF4-FFF2-40B4-BE49-F238E27FC236}">
                  <a16:creationId xmlns:a16="http://schemas.microsoft.com/office/drawing/2014/main" id="{07EA0B2C-E810-C743-8570-7FC3EE291458}"/>
                </a:ext>
              </a:extLst>
            </p:cNvPr>
            <p:cNvSpPr>
              <a:spLocks noChangeArrowheads="1"/>
            </p:cNvSpPr>
            <p:nvPr/>
          </p:nvSpPr>
          <p:spPr bwMode="auto">
            <a:xfrm>
              <a:off x="2505075" y="5334000"/>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東港</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7" name="矩形 80">
              <a:extLst>
                <a:ext uri="{FF2B5EF4-FFF2-40B4-BE49-F238E27FC236}">
                  <a16:creationId xmlns:a16="http://schemas.microsoft.com/office/drawing/2014/main" id="{19D97412-ED39-014A-B45E-55238814D304}"/>
                </a:ext>
              </a:extLst>
            </p:cNvPr>
            <p:cNvSpPr>
              <a:spLocks noChangeArrowheads="1"/>
            </p:cNvSpPr>
            <p:nvPr/>
          </p:nvSpPr>
          <p:spPr bwMode="auto">
            <a:xfrm>
              <a:off x="1498600" y="4322763"/>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澎湖</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8" name="矩形 81">
              <a:extLst>
                <a:ext uri="{FF2B5EF4-FFF2-40B4-BE49-F238E27FC236}">
                  <a16:creationId xmlns:a16="http://schemas.microsoft.com/office/drawing/2014/main" id="{4579AD40-CACF-6E47-AB91-8507F2D0A347}"/>
                </a:ext>
              </a:extLst>
            </p:cNvPr>
            <p:cNvSpPr>
              <a:spLocks noChangeArrowheads="1"/>
            </p:cNvSpPr>
            <p:nvPr/>
          </p:nvSpPr>
          <p:spPr bwMode="auto">
            <a:xfrm>
              <a:off x="2293938" y="3922713"/>
              <a:ext cx="7239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箔子寮</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9" name="矩形 82">
              <a:extLst>
                <a:ext uri="{FF2B5EF4-FFF2-40B4-BE49-F238E27FC236}">
                  <a16:creationId xmlns:a16="http://schemas.microsoft.com/office/drawing/2014/main" id="{FA170F8E-BB3E-BD47-8AB2-32025FB1822C}"/>
                </a:ext>
              </a:extLst>
            </p:cNvPr>
            <p:cNvSpPr>
              <a:spLocks noChangeArrowheads="1"/>
            </p:cNvSpPr>
            <p:nvPr/>
          </p:nvSpPr>
          <p:spPr bwMode="auto">
            <a:xfrm>
              <a:off x="5594350" y="5334000"/>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蘭嶼</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0" name="矩形 83">
              <a:extLst>
                <a:ext uri="{FF2B5EF4-FFF2-40B4-BE49-F238E27FC236}">
                  <a16:creationId xmlns:a16="http://schemas.microsoft.com/office/drawing/2014/main" id="{C8C2DCB8-55DF-4640-8859-B9ACB4CF3CAD}"/>
                </a:ext>
              </a:extLst>
            </p:cNvPr>
            <p:cNvSpPr>
              <a:spLocks noChangeArrowheads="1"/>
            </p:cNvSpPr>
            <p:nvPr/>
          </p:nvSpPr>
          <p:spPr bwMode="auto">
            <a:xfrm>
              <a:off x="5080000" y="3560763"/>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花蓮</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1" name="矩形 84">
              <a:extLst>
                <a:ext uri="{FF2B5EF4-FFF2-40B4-BE49-F238E27FC236}">
                  <a16:creationId xmlns:a16="http://schemas.microsoft.com/office/drawing/2014/main" id="{F28153E7-FF7C-4947-82B4-14B98F091CB4}"/>
                </a:ext>
              </a:extLst>
            </p:cNvPr>
            <p:cNvSpPr>
              <a:spLocks noChangeArrowheads="1"/>
            </p:cNvSpPr>
            <p:nvPr/>
          </p:nvSpPr>
          <p:spPr bwMode="auto">
            <a:xfrm>
              <a:off x="4187825" y="1501775"/>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淡水</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2" name="矩形 85">
              <a:extLst>
                <a:ext uri="{FF2B5EF4-FFF2-40B4-BE49-F238E27FC236}">
                  <a16:creationId xmlns:a16="http://schemas.microsoft.com/office/drawing/2014/main" id="{6AA8C190-2644-E44D-9F85-1759573CDCBC}"/>
                </a:ext>
              </a:extLst>
            </p:cNvPr>
            <p:cNvSpPr>
              <a:spLocks noChangeArrowheads="1"/>
            </p:cNvSpPr>
            <p:nvPr/>
          </p:nvSpPr>
          <p:spPr bwMode="auto">
            <a:xfrm>
              <a:off x="3452813" y="1936750"/>
              <a:ext cx="7239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八里樁</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3" name="矩形 86">
              <a:extLst>
                <a:ext uri="{FF2B5EF4-FFF2-40B4-BE49-F238E27FC236}">
                  <a16:creationId xmlns:a16="http://schemas.microsoft.com/office/drawing/2014/main" id="{FAA07D99-EC8C-4C40-852B-EFEEF24D9966}"/>
                </a:ext>
              </a:extLst>
            </p:cNvPr>
            <p:cNvSpPr>
              <a:spLocks noChangeArrowheads="1"/>
            </p:cNvSpPr>
            <p:nvPr/>
          </p:nvSpPr>
          <p:spPr bwMode="auto">
            <a:xfrm>
              <a:off x="3094038" y="2755900"/>
              <a:ext cx="5635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新竹</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4" name="矩形 87">
              <a:extLst>
                <a:ext uri="{FF2B5EF4-FFF2-40B4-BE49-F238E27FC236}">
                  <a16:creationId xmlns:a16="http://schemas.microsoft.com/office/drawing/2014/main" id="{313EA6B7-9CB6-EE4B-B626-7E6470FD16FC}"/>
                </a:ext>
              </a:extLst>
            </p:cNvPr>
            <p:cNvSpPr>
              <a:spLocks noChangeArrowheads="1"/>
            </p:cNvSpPr>
            <p:nvPr/>
          </p:nvSpPr>
          <p:spPr bwMode="auto">
            <a:xfrm>
              <a:off x="2473325" y="3275013"/>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王功</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5" name="矩形 88">
              <a:extLst>
                <a:ext uri="{FF2B5EF4-FFF2-40B4-BE49-F238E27FC236}">
                  <a16:creationId xmlns:a16="http://schemas.microsoft.com/office/drawing/2014/main" id="{C9AEDC54-B332-8D45-B765-BB89F70BB714}"/>
                </a:ext>
              </a:extLst>
            </p:cNvPr>
            <p:cNvSpPr>
              <a:spLocks noChangeArrowheads="1"/>
            </p:cNvSpPr>
            <p:nvPr/>
          </p:nvSpPr>
          <p:spPr bwMode="auto">
            <a:xfrm>
              <a:off x="4972050" y="1728788"/>
              <a:ext cx="7239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麟山鼻</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6" name="矩形 89">
              <a:extLst>
                <a:ext uri="{FF2B5EF4-FFF2-40B4-BE49-F238E27FC236}">
                  <a16:creationId xmlns:a16="http://schemas.microsoft.com/office/drawing/2014/main" id="{592F4F5D-2194-5749-809D-2CA1898E34D3}"/>
                </a:ext>
              </a:extLst>
            </p:cNvPr>
            <p:cNvSpPr>
              <a:spLocks noChangeArrowheads="1"/>
            </p:cNvSpPr>
            <p:nvPr/>
          </p:nvSpPr>
          <p:spPr bwMode="auto">
            <a:xfrm>
              <a:off x="5351463" y="2179638"/>
              <a:ext cx="5445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龍洞</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7" name="矩形 90">
              <a:extLst>
                <a:ext uri="{FF2B5EF4-FFF2-40B4-BE49-F238E27FC236}">
                  <a16:creationId xmlns:a16="http://schemas.microsoft.com/office/drawing/2014/main" id="{BE1B7F21-1E0D-414B-BF66-F3658A8739D0}"/>
                </a:ext>
              </a:extLst>
            </p:cNvPr>
            <p:cNvSpPr>
              <a:spLocks noChangeArrowheads="1"/>
            </p:cNvSpPr>
            <p:nvPr/>
          </p:nvSpPr>
          <p:spPr bwMode="auto">
            <a:xfrm>
              <a:off x="5329238" y="2547938"/>
              <a:ext cx="5445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梗枋</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8" name="矩形 91">
              <a:extLst>
                <a:ext uri="{FF2B5EF4-FFF2-40B4-BE49-F238E27FC236}">
                  <a16:creationId xmlns:a16="http://schemas.microsoft.com/office/drawing/2014/main" id="{1646BD4B-2B52-2947-A592-6EBAEBFF93B3}"/>
                </a:ext>
              </a:extLst>
            </p:cNvPr>
            <p:cNvSpPr>
              <a:spLocks noChangeArrowheads="1"/>
            </p:cNvSpPr>
            <p:nvPr/>
          </p:nvSpPr>
          <p:spPr bwMode="auto">
            <a:xfrm>
              <a:off x="5099050" y="2897188"/>
              <a:ext cx="5445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蘇澳</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79" name="矩形 92">
              <a:extLst>
                <a:ext uri="{FF2B5EF4-FFF2-40B4-BE49-F238E27FC236}">
                  <a16:creationId xmlns:a16="http://schemas.microsoft.com/office/drawing/2014/main" id="{BDB07904-FBFF-BE47-ABA9-AB15B6734642}"/>
                </a:ext>
              </a:extLst>
            </p:cNvPr>
            <p:cNvSpPr>
              <a:spLocks noChangeArrowheads="1"/>
            </p:cNvSpPr>
            <p:nvPr/>
          </p:nvSpPr>
          <p:spPr bwMode="auto">
            <a:xfrm>
              <a:off x="3332163" y="2320925"/>
              <a:ext cx="5445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竹圍</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pic>
          <p:nvPicPr>
            <p:cNvPr id="80" name="圖片 93">
              <a:extLst>
                <a:ext uri="{FF2B5EF4-FFF2-40B4-BE49-F238E27FC236}">
                  <a16:creationId xmlns:a16="http://schemas.microsoft.com/office/drawing/2014/main" id="{0697A339-BB90-6244-A9C2-14D1596941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5275263"/>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圖片 94">
              <a:extLst>
                <a:ext uri="{FF2B5EF4-FFF2-40B4-BE49-F238E27FC236}">
                  <a16:creationId xmlns:a16="http://schemas.microsoft.com/office/drawing/2014/main" id="{AD678272-78B0-5F46-BF1A-10219DB1EF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8338" y="5748338"/>
              <a:ext cx="311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矩形 14">
              <a:extLst>
                <a:ext uri="{FF2B5EF4-FFF2-40B4-BE49-F238E27FC236}">
                  <a16:creationId xmlns:a16="http://schemas.microsoft.com/office/drawing/2014/main" id="{175DB67E-ABBC-5B4B-891C-4A9B3708F2D4}"/>
                </a:ext>
              </a:extLst>
            </p:cNvPr>
            <p:cNvSpPr>
              <a:spLocks noChangeArrowheads="1"/>
            </p:cNvSpPr>
            <p:nvPr/>
          </p:nvSpPr>
          <p:spPr bwMode="auto">
            <a:xfrm>
              <a:off x="2971800" y="6300788"/>
              <a:ext cx="7239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zh-TW" altLang="en-US"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rPr>
                <a:t>後壁湖</a:t>
              </a:r>
              <a:endParaRPr lang="en-US" altLang="zh-TW" sz="1400" b="1">
                <a:solidFill>
                  <a:srgbClr val="00B050"/>
                </a:solidFill>
                <a:latin typeface="Times New Roman" panose="02020603050405020304" pitchFamily="18" charset="0"/>
                <a:ea typeface="Kaiti TC" panose="02010600040101010101" pitchFamily="2" charset="-120"/>
                <a:cs typeface="Times New Roman" panose="02020603050405020304" pitchFamily="18" charset="0"/>
              </a:endParaRPr>
            </a:p>
          </p:txBody>
        </p:sp>
      </p:grpSp>
      <p:sp>
        <p:nvSpPr>
          <p:cNvPr id="83" name="矩形 82">
            <a:extLst>
              <a:ext uri="{FF2B5EF4-FFF2-40B4-BE49-F238E27FC236}">
                <a16:creationId xmlns:a16="http://schemas.microsoft.com/office/drawing/2014/main" id="{D82A6FDA-1113-654F-853C-59762A3817F4}"/>
              </a:ext>
            </a:extLst>
          </p:cNvPr>
          <p:cNvSpPr/>
          <p:nvPr/>
        </p:nvSpPr>
        <p:spPr>
          <a:xfrm>
            <a:off x="4807884" y="553998"/>
            <a:ext cx="4268782" cy="4513263"/>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zh-TW" altLang="en-US" sz="1600" dirty="0">
              <a:solidFill>
                <a:prstClr val="black"/>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84" name="矩形 83">
            <a:extLst>
              <a:ext uri="{FF2B5EF4-FFF2-40B4-BE49-F238E27FC236}">
                <a16:creationId xmlns:a16="http://schemas.microsoft.com/office/drawing/2014/main" id="{D6E1F42A-1E3C-3D4C-93ED-B4D2D73DA546}"/>
              </a:ext>
            </a:extLst>
          </p:cNvPr>
          <p:cNvSpPr/>
          <p:nvPr/>
        </p:nvSpPr>
        <p:spPr>
          <a:xfrm>
            <a:off x="4926940" y="663524"/>
            <a:ext cx="4059238" cy="4222875"/>
          </a:xfrm>
          <a:prstGeom prst="rect">
            <a:avLst/>
          </a:prstGeom>
          <a:solidFill>
            <a:srgbClr val="FFF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ltLang="zh-TW" sz="1400" dirty="0">
              <a:ln w="0">
                <a:noFill/>
              </a:ln>
              <a:solidFill>
                <a:srgbClr val="00B050"/>
              </a:solidFill>
              <a:effectLst>
                <a:outerShdw blurRad="38100" dist="19050" dir="2700000" algn="tl" rotWithShape="0">
                  <a:prstClr val="black">
                    <a:alpha val="40000"/>
                  </a:prstClr>
                </a:outerShdw>
              </a:effectLst>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86" name="文字方塊 21">
            <a:extLst>
              <a:ext uri="{FF2B5EF4-FFF2-40B4-BE49-F238E27FC236}">
                <a16:creationId xmlns:a16="http://schemas.microsoft.com/office/drawing/2014/main" id="{062D67CF-F630-0541-8D92-62A1652EA1D4}"/>
              </a:ext>
            </a:extLst>
          </p:cNvPr>
          <p:cNvSpPr txBox="1">
            <a:spLocks noChangeArrowheads="1"/>
          </p:cNvSpPr>
          <p:nvPr/>
        </p:nvSpPr>
        <p:spPr bwMode="auto">
          <a:xfrm>
            <a:off x="4925353" y="650824"/>
            <a:ext cx="4060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Time:</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27/02/2010</a:t>
            </a:r>
          </a:p>
          <a:p>
            <a:pPr eaLnBrk="1" hangingPunct="1">
              <a:lnSpc>
                <a:spcPct val="150000"/>
              </a:lnSpc>
            </a:pP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Real time  </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err="1">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HIstory</a:t>
            </a:r>
            <a:endPar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a:p>
            <a:pPr eaLnBrk="1" hangingPunct="1">
              <a:lnSpc>
                <a:spcPct val="150000"/>
              </a:lnSpc>
            </a:pP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Tidal </a:t>
            </a:r>
            <a:r>
              <a:rPr lang="en-US" altLang="zh-TW" sz="1600" dirty="0" err="1">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statio</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後壁湖                  </a:t>
            </a:r>
            <a:endPar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a:p>
            <a:pPr eaLnBrk="1" hangingPunct="1">
              <a:lnSpc>
                <a:spcPct val="150000"/>
              </a:lnSpc>
            </a:pPr>
            <a:endPar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87" name="圓角矩形 86">
            <a:extLst>
              <a:ext uri="{FF2B5EF4-FFF2-40B4-BE49-F238E27FC236}">
                <a16:creationId xmlns:a16="http://schemas.microsoft.com/office/drawing/2014/main" id="{FD56E6A8-3437-7243-82B7-4CE19ED80FF1}"/>
              </a:ext>
            </a:extLst>
          </p:cNvPr>
          <p:cNvSpPr/>
          <p:nvPr/>
        </p:nvSpPr>
        <p:spPr>
          <a:xfrm>
            <a:off x="5601628" y="758774"/>
            <a:ext cx="1025486" cy="252413"/>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88" name="圓角矩形 87">
            <a:extLst>
              <a:ext uri="{FF2B5EF4-FFF2-40B4-BE49-F238E27FC236}">
                <a16:creationId xmlns:a16="http://schemas.microsoft.com/office/drawing/2014/main" id="{628D1644-BC2E-2945-AE63-D80E34979619}"/>
              </a:ext>
            </a:extLst>
          </p:cNvPr>
          <p:cNvSpPr/>
          <p:nvPr/>
        </p:nvSpPr>
        <p:spPr>
          <a:xfrm>
            <a:off x="5995282" y="1467132"/>
            <a:ext cx="1331913" cy="287338"/>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89" name="矩形 88">
            <a:extLst>
              <a:ext uri="{FF2B5EF4-FFF2-40B4-BE49-F238E27FC236}">
                <a16:creationId xmlns:a16="http://schemas.microsoft.com/office/drawing/2014/main" id="{0F9986FA-A743-C048-A4E3-45806963CE38}"/>
              </a:ext>
            </a:extLst>
          </p:cNvPr>
          <p:cNvSpPr/>
          <p:nvPr/>
        </p:nvSpPr>
        <p:spPr>
          <a:xfrm>
            <a:off x="7991882" y="1498435"/>
            <a:ext cx="814306" cy="232380"/>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TW"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Inquire</a:t>
            </a:r>
            <a:endParaRPr lang="zh-TW"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90" name="流程圖: 合併 5">
            <a:extLst>
              <a:ext uri="{FF2B5EF4-FFF2-40B4-BE49-F238E27FC236}">
                <a16:creationId xmlns:a16="http://schemas.microsoft.com/office/drawing/2014/main" id="{E374B242-F01D-D045-BB47-E9E91678DA2E}"/>
              </a:ext>
            </a:extLst>
          </p:cNvPr>
          <p:cNvSpPr>
            <a:spLocks noChangeAspect="1"/>
          </p:cNvSpPr>
          <p:nvPr/>
        </p:nvSpPr>
        <p:spPr>
          <a:xfrm>
            <a:off x="7132213" y="1555352"/>
            <a:ext cx="144462" cy="142875"/>
          </a:xfrm>
          <a:prstGeom prst="flowChartMerg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108" name="橢圓 107">
            <a:extLst>
              <a:ext uri="{FF2B5EF4-FFF2-40B4-BE49-F238E27FC236}">
                <a16:creationId xmlns:a16="http://schemas.microsoft.com/office/drawing/2014/main" id="{C9F6BE09-53F3-D441-88A1-DE89DC4E1C33}"/>
              </a:ext>
            </a:extLst>
          </p:cNvPr>
          <p:cNvSpPr/>
          <p:nvPr/>
        </p:nvSpPr>
        <p:spPr>
          <a:xfrm>
            <a:off x="6242184" y="1183293"/>
            <a:ext cx="184150" cy="184150"/>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109" name="橢圓 108">
            <a:extLst>
              <a:ext uri="{FF2B5EF4-FFF2-40B4-BE49-F238E27FC236}">
                <a16:creationId xmlns:a16="http://schemas.microsoft.com/office/drawing/2014/main" id="{34F68246-46A7-374C-909F-879E3CE76CAC}"/>
              </a:ext>
            </a:extLst>
          </p:cNvPr>
          <p:cNvSpPr/>
          <p:nvPr/>
        </p:nvSpPr>
        <p:spPr>
          <a:xfrm>
            <a:off x="5053940" y="1177874"/>
            <a:ext cx="184150" cy="184150"/>
          </a:xfrm>
          <a:prstGeom prst="ellips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pic>
        <p:nvPicPr>
          <p:cNvPr id="111" name="Picture 141" descr="ChartAxd">
            <a:extLst>
              <a:ext uri="{FF2B5EF4-FFF2-40B4-BE49-F238E27FC236}">
                <a16:creationId xmlns:a16="http://schemas.microsoft.com/office/drawing/2014/main" id="{C091C21F-8289-EB49-8B0C-4AF5C1654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5001363" y="1916022"/>
            <a:ext cx="3962169" cy="742907"/>
          </a:xfrm>
          <a:prstGeom prst="rect">
            <a:avLst/>
          </a:prstGeom>
          <a:noFill/>
          <a:extLst>
            <a:ext uri="{909E8E84-426E-40DD-AFC4-6F175D3DCCD1}">
              <a14:hiddenFill xmlns:a14="http://schemas.microsoft.com/office/drawing/2010/main">
                <a:solidFill>
                  <a:srgbClr val="FFFFFF"/>
                </a:solidFill>
              </a14:hiddenFill>
            </a:ext>
          </a:extLst>
        </p:spPr>
      </p:pic>
      <p:sp>
        <p:nvSpPr>
          <p:cNvPr id="92" name="動作按鈕: 自訂 91">
            <a:hlinkClick r:id="rId6" action="ppaction://hlinksldjump" highlightClick="1"/>
            <a:extLst>
              <a:ext uri="{FF2B5EF4-FFF2-40B4-BE49-F238E27FC236}">
                <a16:creationId xmlns:a16="http://schemas.microsoft.com/office/drawing/2014/main" id="{4292B659-9728-3E4E-BB49-867967BCC091}"/>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3" name="三角形 92">
            <a:extLst>
              <a:ext uri="{FF2B5EF4-FFF2-40B4-BE49-F238E27FC236}">
                <a16:creationId xmlns:a16="http://schemas.microsoft.com/office/drawing/2014/main" id="{C80791AC-1C22-5842-ADBF-D33DEA680099}"/>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4" name="動作按鈕: 下一項 93">
            <a:hlinkClick r:id="" action="ppaction://hlinkshowjump?jump=nextslide" highlightClick="1"/>
            <a:extLst>
              <a:ext uri="{FF2B5EF4-FFF2-40B4-BE49-F238E27FC236}">
                <a16:creationId xmlns:a16="http://schemas.microsoft.com/office/drawing/2014/main" id="{E3B96E84-C129-9B4F-ADC4-4CA56D5EA5F8}"/>
              </a:ext>
            </a:extLst>
          </p:cNvPr>
          <p:cNvSpPr>
            <a:spLocks noChangeAspect="1"/>
          </p:cNvSpPr>
          <p:nvPr/>
        </p:nvSpPr>
        <p:spPr>
          <a:xfrm>
            <a:off x="8586120" y="446849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5" name="動作按鈕: 上一項 94">
            <a:hlinkClick r:id="" action="ppaction://hlinkshowjump?jump=previousslide" highlightClick="1"/>
            <a:extLst>
              <a:ext uri="{FF2B5EF4-FFF2-40B4-BE49-F238E27FC236}">
                <a16:creationId xmlns:a16="http://schemas.microsoft.com/office/drawing/2014/main" id="{25D27358-03B0-024C-A438-EC08FE900696}"/>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489802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4C8D2A-E72C-EC40-9D54-0F34749FD790}"/>
              </a:ext>
            </a:extLst>
          </p:cNvPr>
          <p:cNvSpPr/>
          <p:nvPr/>
        </p:nvSpPr>
        <p:spPr>
          <a:xfrm>
            <a:off x="1804988" y="0"/>
            <a:ext cx="5357557" cy="553998"/>
          </a:xfrm>
          <a:prstGeom prst="rect">
            <a:avLst/>
          </a:prstGeom>
          <a:noFill/>
        </p:spPr>
        <p:txBody>
          <a:bodyPr wrap="none" lIns="91440" tIns="45720" rIns="91440" bIns="45720">
            <a:spAutoFit/>
          </a:bodyPr>
          <a:lstStyle/>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Regional marine forecasting</a:t>
            </a:r>
          </a:p>
        </p:txBody>
      </p:sp>
      <p:pic>
        <p:nvPicPr>
          <p:cNvPr id="2" name="圖片 1">
            <a:extLst>
              <a:ext uri="{FF2B5EF4-FFF2-40B4-BE49-F238E27FC236}">
                <a16:creationId xmlns:a16="http://schemas.microsoft.com/office/drawing/2014/main" id="{73F71844-965A-4F43-98E7-3208F418860D}"/>
              </a:ext>
            </a:extLst>
          </p:cNvPr>
          <p:cNvPicPr>
            <a:picLocks noChangeAspect="1"/>
          </p:cNvPicPr>
          <p:nvPr/>
        </p:nvPicPr>
        <p:blipFill>
          <a:blip r:embed="rId2"/>
          <a:stretch>
            <a:fillRect/>
          </a:stretch>
        </p:blipFill>
        <p:spPr>
          <a:xfrm>
            <a:off x="1557146" y="582574"/>
            <a:ext cx="5853240" cy="4389930"/>
          </a:xfrm>
          <a:prstGeom prst="rect">
            <a:avLst/>
          </a:prstGeom>
        </p:spPr>
      </p:pic>
      <p:sp>
        <p:nvSpPr>
          <p:cNvPr id="7" name="動作按鈕: 自訂 6">
            <a:hlinkClick r:id="rId3" action="ppaction://hlinksldjump" highlightClick="1"/>
            <a:extLst>
              <a:ext uri="{FF2B5EF4-FFF2-40B4-BE49-F238E27FC236}">
                <a16:creationId xmlns:a16="http://schemas.microsoft.com/office/drawing/2014/main" id="{DEA82BA4-8033-1544-8202-3BE000E69EEC}"/>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三角形 7">
            <a:extLst>
              <a:ext uri="{FF2B5EF4-FFF2-40B4-BE49-F238E27FC236}">
                <a16:creationId xmlns:a16="http://schemas.microsoft.com/office/drawing/2014/main" id="{8AF5F1E8-A9DD-2549-A6B8-7B1E5BD8E8E7}"/>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動作按鈕: 上一項 9">
            <a:hlinkClick r:id="" action="ppaction://hlinkshowjump?jump=previousslide" highlightClick="1"/>
            <a:extLst>
              <a:ext uri="{FF2B5EF4-FFF2-40B4-BE49-F238E27FC236}">
                <a16:creationId xmlns:a16="http://schemas.microsoft.com/office/drawing/2014/main" id="{D77D77AE-E14A-B54B-9BB8-5AB4576FE784}"/>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179381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descr="don18">
            <a:extLst>
              <a:ext uri="{FF2B5EF4-FFF2-40B4-BE49-F238E27FC236}">
                <a16:creationId xmlns:a16="http://schemas.microsoft.com/office/drawing/2014/main" id="{19CD8174-543F-E94D-8417-FF97F1B3E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63" y="2660761"/>
            <a:ext cx="376396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1">
            <a:extLst>
              <a:ext uri="{FF2B5EF4-FFF2-40B4-BE49-F238E27FC236}">
                <a16:creationId xmlns:a16="http://schemas.microsoft.com/office/drawing/2014/main" id="{A75090D0-6D21-9C4F-BCAA-3807C0E162FE}"/>
              </a:ext>
            </a:extLst>
          </p:cNvPr>
          <p:cNvSpPr txBox="1">
            <a:spLocks noChangeArrowheads="1"/>
          </p:cNvSpPr>
          <p:nvPr/>
        </p:nvSpPr>
        <p:spPr bwMode="auto">
          <a:xfrm>
            <a:off x="625755" y="4543218"/>
            <a:ext cx="2565400" cy="29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sz="2400" b="1">
                <a:solidFill>
                  <a:schemeClr val="tx1"/>
                </a:solidFill>
                <a:latin typeface="Times New Roman" charset="0"/>
                <a:ea typeface="新細明體" charset="0"/>
                <a:cs typeface="新細明體" charset="0"/>
              </a:defRPr>
            </a:lvl1pPr>
            <a:lvl2pPr marL="742950" indent="-285750" eaLnBrk="0" hangingPunct="0">
              <a:defRPr kumimoji="1" sz="2400" b="1">
                <a:solidFill>
                  <a:schemeClr val="tx1"/>
                </a:solidFill>
                <a:latin typeface="Times New Roman" charset="0"/>
                <a:ea typeface="新細明體" charset="0"/>
              </a:defRPr>
            </a:lvl2pPr>
            <a:lvl3pPr marL="1143000" indent="-228600" eaLnBrk="0" hangingPunct="0">
              <a:defRPr kumimoji="1" sz="2400" b="1">
                <a:solidFill>
                  <a:schemeClr val="tx1"/>
                </a:solidFill>
                <a:latin typeface="Times New Roman" charset="0"/>
                <a:ea typeface="新細明體" charset="0"/>
              </a:defRPr>
            </a:lvl3pPr>
            <a:lvl4pPr marL="1600200" indent="-228600" eaLnBrk="0" hangingPunct="0">
              <a:defRPr kumimoji="1" sz="2400" b="1">
                <a:solidFill>
                  <a:schemeClr val="tx1"/>
                </a:solidFill>
                <a:latin typeface="Times New Roman" charset="0"/>
                <a:ea typeface="新細明體" charset="0"/>
              </a:defRPr>
            </a:lvl4pPr>
            <a:lvl5pPr marL="2057400" indent="-228600" eaLnBrk="0" hangingPunct="0">
              <a:defRPr kumimoji="1" sz="2400" b="1">
                <a:solidFill>
                  <a:schemeClr val="tx1"/>
                </a:solidFill>
                <a:latin typeface="Times New Roman" charset="0"/>
                <a:ea typeface="新細明體" charset="0"/>
              </a:defRPr>
            </a:lvl5pPr>
            <a:lvl6pPr marL="2514600" indent="-228600" eaLnBrk="0" fontAlgn="base" hangingPunct="0">
              <a:spcBef>
                <a:spcPct val="0"/>
              </a:spcBef>
              <a:spcAft>
                <a:spcPct val="0"/>
              </a:spcAft>
              <a:defRPr kumimoji="1" sz="2400" b="1">
                <a:solidFill>
                  <a:schemeClr val="tx1"/>
                </a:solidFill>
                <a:latin typeface="Times New Roman" charset="0"/>
                <a:ea typeface="新細明體" charset="0"/>
              </a:defRPr>
            </a:lvl6pPr>
            <a:lvl7pPr marL="2971800" indent="-228600" eaLnBrk="0" fontAlgn="base" hangingPunct="0">
              <a:spcBef>
                <a:spcPct val="0"/>
              </a:spcBef>
              <a:spcAft>
                <a:spcPct val="0"/>
              </a:spcAft>
              <a:defRPr kumimoji="1" sz="2400" b="1">
                <a:solidFill>
                  <a:schemeClr val="tx1"/>
                </a:solidFill>
                <a:latin typeface="Times New Roman" charset="0"/>
                <a:ea typeface="新細明體" charset="0"/>
              </a:defRPr>
            </a:lvl7pPr>
            <a:lvl8pPr marL="3429000" indent="-228600" eaLnBrk="0" fontAlgn="base" hangingPunct="0">
              <a:spcBef>
                <a:spcPct val="0"/>
              </a:spcBef>
              <a:spcAft>
                <a:spcPct val="0"/>
              </a:spcAft>
              <a:defRPr kumimoji="1" sz="2400" b="1">
                <a:solidFill>
                  <a:schemeClr val="tx1"/>
                </a:solidFill>
                <a:latin typeface="Times New Roman" charset="0"/>
                <a:ea typeface="新細明體" charset="0"/>
              </a:defRPr>
            </a:lvl8pPr>
            <a:lvl9pPr marL="3886200" indent="-228600" eaLnBrk="0" fontAlgn="base" hangingPunct="0">
              <a:spcBef>
                <a:spcPct val="0"/>
              </a:spcBef>
              <a:spcAft>
                <a:spcPct val="0"/>
              </a:spcAft>
              <a:defRPr kumimoji="1" sz="2400" b="1">
                <a:solidFill>
                  <a:schemeClr val="tx1"/>
                </a:solidFill>
                <a:latin typeface="Times New Roman" charset="0"/>
                <a:ea typeface="新細明體" charset="0"/>
              </a:defRPr>
            </a:lvl9pPr>
          </a:lstStyle>
          <a:p>
            <a:pPr algn="ctr" eaLnBrk="1" hangingPunct="1">
              <a:lnSpc>
                <a:spcPct val="80000"/>
              </a:lnSpc>
              <a:defRPr/>
            </a:pPr>
            <a:r>
              <a:rPr lang="en-US" altLang="zh-TW" sz="1600" dirty="0">
                <a:solidFill>
                  <a:schemeClr val="bg1"/>
                </a:solidFill>
                <a:latin typeface="Arial" charset="0"/>
              </a:rPr>
              <a:t>Winter monsoon season</a:t>
            </a:r>
          </a:p>
        </p:txBody>
      </p:sp>
      <p:grpSp>
        <p:nvGrpSpPr>
          <p:cNvPr id="6" name="Group 42">
            <a:extLst>
              <a:ext uri="{FF2B5EF4-FFF2-40B4-BE49-F238E27FC236}">
                <a16:creationId xmlns:a16="http://schemas.microsoft.com/office/drawing/2014/main" id="{92DA3B20-1C53-DA4C-B825-7FFD0F611EDE}"/>
              </a:ext>
            </a:extLst>
          </p:cNvPr>
          <p:cNvGrpSpPr>
            <a:grpSpLocks/>
          </p:cNvGrpSpPr>
          <p:nvPr/>
        </p:nvGrpSpPr>
        <p:grpSpPr bwMode="auto">
          <a:xfrm>
            <a:off x="224725" y="2557574"/>
            <a:ext cx="2108200" cy="687387"/>
            <a:chOff x="4224" y="1872"/>
            <a:chExt cx="864" cy="321"/>
          </a:xfrm>
        </p:grpSpPr>
        <p:sp>
          <p:nvSpPr>
            <p:cNvPr id="7" name="Freeform 43">
              <a:extLst>
                <a:ext uri="{FF2B5EF4-FFF2-40B4-BE49-F238E27FC236}">
                  <a16:creationId xmlns:a16="http://schemas.microsoft.com/office/drawing/2014/main" id="{F7694025-C540-A84B-AD29-1A4B134C2404}"/>
                </a:ext>
              </a:extLst>
            </p:cNvPr>
            <p:cNvSpPr>
              <a:spLocks/>
            </p:cNvSpPr>
            <p:nvPr/>
          </p:nvSpPr>
          <p:spPr bwMode="auto">
            <a:xfrm>
              <a:off x="4272" y="1872"/>
              <a:ext cx="816" cy="288"/>
            </a:xfrm>
            <a:custGeom>
              <a:avLst/>
              <a:gdLst>
                <a:gd name="T0" fmla="*/ 0 w 816"/>
                <a:gd name="T1" fmla="*/ 288 h 288"/>
                <a:gd name="T2" fmla="*/ 432 w 816"/>
                <a:gd name="T3" fmla="*/ 192 h 288"/>
                <a:gd name="T4" fmla="*/ 816 w 816"/>
                <a:gd name="T5" fmla="*/ 0 h 288"/>
                <a:gd name="T6" fmla="*/ 0 60000 65536"/>
                <a:gd name="T7" fmla="*/ 0 60000 65536"/>
                <a:gd name="T8" fmla="*/ 0 60000 65536"/>
              </a:gdLst>
              <a:ahLst/>
              <a:cxnLst>
                <a:cxn ang="T6">
                  <a:pos x="T0" y="T1"/>
                </a:cxn>
                <a:cxn ang="T7">
                  <a:pos x="T2" y="T3"/>
                </a:cxn>
                <a:cxn ang="T8">
                  <a:pos x="T4" y="T5"/>
                </a:cxn>
              </a:cxnLst>
              <a:rect l="0" t="0" r="r" b="b"/>
              <a:pathLst>
                <a:path w="816" h="288">
                  <a:moveTo>
                    <a:pt x="0" y="288"/>
                  </a:moveTo>
                  <a:cubicBezTo>
                    <a:pt x="148" y="264"/>
                    <a:pt x="296" y="240"/>
                    <a:pt x="432" y="192"/>
                  </a:cubicBezTo>
                  <a:cubicBezTo>
                    <a:pt x="568" y="144"/>
                    <a:pt x="692" y="72"/>
                    <a:pt x="816"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 name="Freeform 44">
              <a:extLst>
                <a:ext uri="{FF2B5EF4-FFF2-40B4-BE49-F238E27FC236}">
                  <a16:creationId xmlns:a16="http://schemas.microsoft.com/office/drawing/2014/main" id="{B5573FDE-3A04-3044-828D-24CBB0830B3B}"/>
                </a:ext>
              </a:extLst>
            </p:cNvPr>
            <p:cNvSpPr>
              <a:spLocks/>
            </p:cNvSpPr>
            <p:nvPr/>
          </p:nvSpPr>
          <p:spPr bwMode="auto">
            <a:xfrm>
              <a:off x="4281" y="2151"/>
              <a:ext cx="78" cy="42"/>
            </a:xfrm>
            <a:custGeom>
              <a:avLst/>
              <a:gdLst>
                <a:gd name="T0" fmla="*/ 0 w 78"/>
                <a:gd name="T1" fmla="*/ 9 h 42"/>
                <a:gd name="T2" fmla="*/ 39 w 78"/>
                <a:gd name="T3" fmla="*/ 30 h 42"/>
                <a:gd name="T4" fmla="*/ 57 w 78"/>
                <a:gd name="T5" fmla="*/ 42 h 42"/>
                <a:gd name="T6" fmla="*/ 78 w 78"/>
                <a:gd name="T7" fmla="*/ 0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42">
                  <a:moveTo>
                    <a:pt x="0" y="9"/>
                  </a:moveTo>
                  <a:cubicBezTo>
                    <a:pt x="18" y="14"/>
                    <a:pt x="25" y="19"/>
                    <a:pt x="39" y="30"/>
                  </a:cubicBezTo>
                  <a:cubicBezTo>
                    <a:pt x="45" y="34"/>
                    <a:pt x="57" y="42"/>
                    <a:pt x="57" y="42"/>
                  </a:cubicBezTo>
                  <a:cubicBezTo>
                    <a:pt x="66" y="28"/>
                    <a:pt x="66" y="12"/>
                    <a:pt x="78"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Freeform 45">
              <a:extLst>
                <a:ext uri="{FF2B5EF4-FFF2-40B4-BE49-F238E27FC236}">
                  <a16:creationId xmlns:a16="http://schemas.microsoft.com/office/drawing/2014/main" id="{670BE4F8-453D-644B-BB94-B0E6D2F1A3C1}"/>
                </a:ext>
              </a:extLst>
            </p:cNvPr>
            <p:cNvSpPr>
              <a:spLocks/>
            </p:cNvSpPr>
            <p:nvPr/>
          </p:nvSpPr>
          <p:spPr bwMode="auto">
            <a:xfrm>
              <a:off x="4410" y="2121"/>
              <a:ext cx="96" cy="52"/>
            </a:xfrm>
            <a:custGeom>
              <a:avLst/>
              <a:gdLst>
                <a:gd name="T0" fmla="*/ 0 w 96"/>
                <a:gd name="T1" fmla="*/ 21 h 52"/>
                <a:gd name="T2" fmla="*/ 45 w 96"/>
                <a:gd name="T3" fmla="*/ 36 h 52"/>
                <a:gd name="T4" fmla="*/ 63 w 96"/>
                <a:gd name="T5" fmla="*/ 51 h 52"/>
                <a:gd name="T6" fmla="*/ 69 w 96"/>
                <a:gd name="T7" fmla="*/ 30 h 52"/>
                <a:gd name="T8" fmla="*/ 96 w 96"/>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52">
                  <a:moveTo>
                    <a:pt x="0" y="21"/>
                  </a:moveTo>
                  <a:cubicBezTo>
                    <a:pt x="16" y="24"/>
                    <a:pt x="29" y="31"/>
                    <a:pt x="45" y="36"/>
                  </a:cubicBezTo>
                  <a:cubicBezTo>
                    <a:pt x="45" y="36"/>
                    <a:pt x="60" y="52"/>
                    <a:pt x="63" y="51"/>
                  </a:cubicBezTo>
                  <a:cubicBezTo>
                    <a:pt x="70" y="48"/>
                    <a:pt x="65" y="36"/>
                    <a:pt x="69" y="30"/>
                  </a:cubicBezTo>
                  <a:cubicBezTo>
                    <a:pt x="72" y="26"/>
                    <a:pt x="90" y="6"/>
                    <a:pt x="96"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Freeform 46">
              <a:extLst>
                <a:ext uri="{FF2B5EF4-FFF2-40B4-BE49-F238E27FC236}">
                  <a16:creationId xmlns:a16="http://schemas.microsoft.com/office/drawing/2014/main" id="{1B57D13C-727B-AA4A-9666-9CA9372F946A}"/>
                </a:ext>
              </a:extLst>
            </p:cNvPr>
            <p:cNvSpPr>
              <a:spLocks/>
            </p:cNvSpPr>
            <p:nvPr/>
          </p:nvSpPr>
          <p:spPr bwMode="auto">
            <a:xfrm>
              <a:off x="4569" y="2089"/>
              <a:ext cx="75" cy="51"/>
            </a:xfrm>
            <a:custGeom>
              <a:avLst/>
              <a:gdLst>
                <a:gd name="T0" fmla="*/ 0 w 75"/>
                <a:gd name="T1" fmla="*/ 18 h 51"/>
                <a:gd name="T2" fmla="*/ 54 w 75"/>
                <a:gd name="T3" fmla="*/ 51 h 51"/>
                <a:gd name="T4" fmla="*/ 66 w 75"/>
                <a:gd name="T5" fmla="*/ 12 h 51"/>
                <a:gd name="T6" fmla="*/ 75 w 75"/>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51">
                  <a:moveTo>
                    <a:pt x="0" y="18"/>
                  </a:moveTo>
                  <a:cubicBezTo>
                    <a:pt x="20" y="25"/>
                    <a:pt x="34" y="44"/>
                    <a:pt x="54" y="51"/>
                  </a:cubicBezTo>
                  <a:cubicBezTo>
                    <a:pt x="62" y="40"/>
                    <a:pt x="58" y="23"/>
                    <a:pt x="66" y="12"/>
                  </a:cubicBezTo>
                  <a:cubicBezTo>
                    <a:pt x="69" y="8"/>
                    <a:pt x="75" y="0"/>
                    <a:pt x="75" y="0"/>
                  </a:cubicBezTo>
                </a:path>
              </a:pathLst>
            </a:custGeom>
            <a:solidFill>
              <a:srgbClr val="FF0000"/>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1" name="Freeform 47">
              <a:extLst>
                <a:ext uri="{FF2B5EF4-FFF2-40B4-BE49-F238E27FC236}">
                  <a16:creationId xmlns:a16="http://schemas.microsoft.com/office/drawing/2014/main" id="{3FD6BE12-93F1-3E4A-BA40-76C1062D6618}"/>
                </a:ext>
              </a:extLst>
            </p:cNvPr>
            <p:cNvSpPr>
              <a:spLocks/>
            </p:cNvSpPr>
            <p:nvPr/>
          </p:nvSpPr>
          <p:spPr bwMode="auto">
            <a:xfrm>
              <a:off x="4716" y="2040"/>
              <a:ext cx="66" cy="54"/>
            </a:xfrm>
            <a:custGeom>
              <a:avLst/>
              <a:gdLst>
                <a:gd name="T0" fmla="*/ 0 w 66"/>
                <a:gd name="T1" fmla="*/ 21 h 54"/>
                <a:gd name="T2" fmla="*/ 48 w 66"/>
                <a:gd name="T3" fmla="*/ 54 h 54"/>
                <a:gd name="T4" fmla="*/ 66 w 66"/>
                <a:gd name="T5" fmla="*/ 0 h 54"/>
                <a:gd name="T6" fmla="*/ 0 60000 65536"/>
                <a:gd name="T7" fmla="*/ 0 60000 65536"/>
                <a:gd name="T8" fmla="*/ 0 60000 65536"/>
              </a:gdLst>
              <a:ahLst/>
              <a:cxnLst>
                <a:cxn ang="T6">
                  <a:pos x="T0" y="T1"/>
                </a:cxn>
                <a:cxn ang="T7">
                  <a:pos x="T2" y="T3"/>
                </a:cxn>
                <a:cxn ang="T8">
                  <a:pos x="T4" y="T5"/>
                </a:cxn>
              </a:cxnLst>
              <a:rect l="0" t="0" r="r" b="b"/>
              <a:pathLst>
                <a:path w="66" h="54">
                  <a:moveTo>
                    <a:pt x="0" y="21"/>
                  </a:moveTo>
                  <a:cubicBezTo>
                    <a:pt x="14" y="31"/>
                    <a:pt x="32" y="49"/>
                    <a:pt x="48" y="54"/>
                  </a:cubicBezTo>
                  <a:cubicBezTo>
                    <a:pt x="53" y="38"/>
                    <a:pt x="54" y="12"/>
                    <a:pt x="66"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2" name="Freeform 48">
              <a:extLst>
                <a:ext uri="{FF2B5EF4-FFF2-40B4-BE49-F238E27FC236}">
                  <a16:creationId xmlns:a16="http://schemas.microsoft.com/office/drawing/2014/main" id="{2866A3B3-1799-944E-A999-0FD48396A402}"/>
                </a:ext>
              </a:extLst>
            </p:cNvPr>
            <p:cNvSpPr>
              <a:spLocks/>
            </p:cNvSpPr>
            <p:nvPr/>
          </p:nvSpPr>
          <p:spPr bwMode="auto">
            <a:xfrm>
              <a:off x="4833" y="1977"/>
              <a:ext cx="72" cy="72"/>
            </a:xfrm>
            <a:custGeom>
              <a:avLst/>
              <a:gdLst>
                <a:gd name="T0" fmla="*/ 0 w 72"/>
                <a:gd name="T1" fmla="*/ 39 h 72"/>
                <a:gd name="T2" fmla="*/ 57 w 72"/>
                <a:gd name="T3" fmla="*/ 72 h 72"/>
                <a:gd name="T4" fmla="*/ 72 w 72"/>
                <a:gd name="T5" fmla="*/ 0 h 72"/>
                <a:gd name="T6" fmla="*/ 0 60000 65536"/>
                <a:gd name="T7" fmla="*/ 0 60000 65536"/>
                <a:gd name="T8" fmla="*/ 0 60000 65536"/>
              </a:gdLst>
              <a:ahLst/>
              <a:cxnLst>
                <a:cxn ang="T6">
                  <a:pos x="T0" y="T1"/>
                </a:cxn>
                <a:cxn ang="T7">
                  <a:pos x="T2" y="T3"/>
                </a:cxn>
                <a:cxn ang="T8">
                  <a:pos x="T4" y="T5"/>
                </a:cxn>
              </a:cxnLst>
              <a:rect l="0" t="0" r="r" b="b"/>
              <a:pathLst>
                <a:path w="72" h="72">
                  <a:moveTo>
                    <a:pt x="0" y="39"/>
                  </a:moveTo>
                  <a:cubicBezTo>
                    <a:pt x="19" y="51"/>
                    <a:pt x="35" y="67"/>
                    <a:pt x="57" y="72"/>
                  </a:cubicBezTo>
                  <a:cubicBezTo>
                    <a:pt x="64" y="50"/>
                    <a:pt x="72" y="23"/>
                    <a:pt x="72"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3" name="Freeform 49">
              <a:extLst>
                <a:ext uri="{FF2B5EF4-FFF2-40B4-BE49-F238E27FC236}">
                  <a16:creationId xmlns:a16="http://schemas.microsoft.com/office/drawing/2014/main" id="{38A153DF-A010-DB47-924A-BD4E8EFB7B87}"/>
                </a:ext>
              </a:extLst>
            </p:cNvPr>
            <p:cNvSpPr>
              <a:spLocks/>
            </p:cNvSpPr>
            <p:nvPr/>
          </p:nvSpPr>
          <p:spPr bwMode="auto">
            <a:xfrm>
              <a:off x="4953" y="1914"/>
              <a:ext cx="73" cy="66"/>
            </a:xfrm>
            <a:custGeom>
              <a:avLst/>
              <a:gdLst>
                <a:gd name="T0" fmla="*/ 0 w 73"/>
                <a:gd name="T1" fmla="*/ 42 h 66"/>
                <a:gd name="T2" fmla="*/ 48 w 73"/>
                <a:gd name="T3" fmla="*/ 60 h 66"/>
                <a:gd name="T4" fmla="*/ 66 w 73"/>
                <a:gd name="T5" fmla="*/ 66 h 66"/>
                <a:gd name="T6" fmla="*/ 72 w 73"/>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66">
                  <a:moveTo>
                    <a:pt x="0" y="42"/>
                  </a:moveTo>
                  <a:cubicBezTo>
                    <a:pt x="18" y="48"/>
                    <a:pt x="32" y="53"/>
                    <a:pt x="48" y="60"/>
                  </a:cubicBezTo>
                  <a:cubicBezTo>
                    <a:pt x="54" y="62"/>
                    <a:pt x="66" y="66"/>
                    <a:pt x="66" y="66"/>
                  </a:cubicBezTo>
                  <a:cubicBezTo>
                    <a:pt x="73" y="45"/>
                    <a:pt x="72" y="22"/>
                    <a:pt x="72"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4" name="Line 50">
              <a:extLst>
                <a:ext uri="{FF2B5EF4-FFF2-40B4-BE49-F238E27FC236}">
                  <a16:creationId xmlns:a16="http://schemas.microsoft.com/office/drawing/2014/main" id="{77A1EB46-FFAE-A340-A596-AC8528870D91}"/>
                </a:ext>
              </a:extLst>
            </p:cNvPr>
            <p:cNvSpPr>
              <a:spLocks noChangeShapeType="1"/>
            </p:cNvSpPr>
            <p:nvPr/>
          </p:nvSpPr>
          <p:spPr bwMode="auto">
            <a:xfrm flipH="1">
              <a:off x="4224" y="2160"/>
              <a:ext cx="48" cy="0"/>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TW" altLang="en-US">
                <a:latin typeface="Times New Roman" charset="0"/>
                <a:ea typeface="新細明體" charset="0"/>
                <a:cs typeface="新細明體" charset="0"/>
              </a:endParaRPr>
            </a:p>
          </p:txBody>
        </p:sp>
      </p:grpSp>
      <p:pic>
        <p:nvPicPr>
          <p:cNvPr id="15" name="Picture 51" descr="http://www.oce.ntou.edu.tw/research/lgswell/paper04/img/wave1.jpg">
            <a:extLst>
              <a:ext uri="{FF2B5EF4-FFF2-40B4-BE49-F238E27FC236}">
                <a16:creationId xmlns:a16="http://schemas.microsoft.com/office/drawing/2014/main" id="{BAAA0FB2-B679-FC48-A0A7-1553DD48219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066600" y="2659174"/>
            <a:ext cx="361473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52">
            <a:extLst>
              <a:ext uri="{FF2B5EF4-FFF2-40B4-BE49-F238E27FC236}">
                <a16:creationId xmlns:a16="http://schemas.microsoft.com/office/drawing/2014/main" id="{5A72551A-CA95-3F45-99D8-E4A0EE39C457}"/>
              </a:ext>
            </a:extLst>
          </p:cNvPr>
          <p:cNvSpPr txBox="1">
            <a:spLocks noChangeArrowheads="1"/>
          </p:cNvSpPr>
          <p:nvPr/>
        </p:nvSpPr>
        <p:spPr bwMode="auto">
          <a:xfrm>
            <a:off x="6814967" y="2756797"/>
            <a:ext cx="1800225" cy="29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sz="2400" b="1">
                <a:solidFill>
                  <a:schemeClr val="tx1"/>
                </a:solidFill>
                <a:latin typeface="Times New Roman" charset="0"/>
                <a:ea typeface="新細明體" charset="0"/>
                <a:cs typeface="新細明體" charset="0"/>
              </a:defRPr>
            </a:lvl1pPr>
            <a:lvl2pPr marL="742950" indent="-285750" eaLnBrk="0" hangingPunct="0">
              <a:defRPr kumimoji="1" sz="2400" b="1">
                <a:solidFill>
                  <a:schemeClr val="tx1"/>
                </a:solidFill>
                <a:latin typeface="Times New Roman" charset="0"/>
                <a:ea typeface="新細明體" charset="0"/>
              </a:defRPr>
            </a:lvl2pPr>
            <a:lvl3pPr marL="1143000" indent="-228600" eaLnBrk="0" hangingPunct="0">
              <a:defRPr kumimoji="1" sz="2400" b="1">
                <a:solidFill>
                  <a:schemeClr val="tx1"/>
                </a:solidFill>
                <a:latin typeface="Times New Roman" charset="0"/>
                <a:ea typeface="新細明體" charset="0"/>
              </a:defRPr>
            </a:lvl3pPr>
            <a:lvl4pPr marL="1600200" indent="-228600" eaLnBrk="0" hangingPunct="0">
              <a:defRPr kumimoji="1" sz="2400" b="1">
                <a:solidFill>
                  <a:schemeClr val="tx1"/>
                </a:solidFill>
                <a:latin typeface="Times New Roman" charset="0"/>
                <a:ea typeface="新細明體" charset="0"/>
              </a:defRPr>
            </a:lvl4pPr>
            <a:lvl5pPr marL="2057400" indent="-228600" eaLnBrk="0" hangingPunct="0">
              <a:defRPr kumimoji="1" sz="2400" b="1">
                <a:solidFill>
                  <a:schemeClr val="tx1"/>
                </a:solidFill>
                <a:latin typeface="Times New Roman" charset="0"/>
                <a:ea typeface="新細明體" charset="0"/>
              </a:defRPr>
            </a:lvl5pPr>
            <a:lvl6pPr marL="2514600" indent="-228600" eaLnBrk="0" fontAlgn="base" hangingPunct="0">
              <a:spcBef>
                <a:spcPct val="0"/>
              </a:spcBef>
              <a:spcAft>
                <a:spcPct val="0"/>
              </a:spcAft>
              <a:defRPr kumimoji="1" sz="2400" b="1">
                <a:solidFill>
                  <a:schemeClr val="tx1"/>
                </a:solidFill>
                <a:latin typeface="Times New Roman" charset="0"/>
                <a:ea typeface="新細明體" charset="0"/>
              </a:defRPr>
            </a:lvl6pPr>
            <a:lvl7pPr marL="2971800" indent="-228600" eaLnBrk="0" fontAlgn="base" hangingPunct="0">
              <a:spcBef>
                <a:spcPct val="0"/>
              </a:spcBef>
              <a:spcAft>
                <a:spcPct val="0"/>
              </a:spcAft>
              <a:defRPr kumimoji="1" sz="2400" b="1">
                <a:solidFill>
                  <a:schemeClr val="tx1"/>
                </a:solidFill>
                <a:latin typeface="Times New Roman" charset="0"/>
                <a:ea typeface="新細明體" charset="0"/>
              </a:defRPr>
            </a:lvl7pPr>
            <a:lvl8pPr marL="3429000" indent="-228600" eaLnBrk="0" fontAlgn="base" hangingPunct="0">
              <a:spcBef>
                <a:spcPct val="0"/>
              </a:spcBef>
              <a:spcAft>
                <a:spcPct val="0"/>
              </a:spcAft>
              <a:defRPr kumimoji="1" sz="2400" b="1">
                <a:solidFill>
                  <a:schemeClr val="tx1"/>
                </a:solidFill>
                <a:latin typeface="Times New Roman" charset="0"/>
                <a:ea typeface="新細明體" charset="0"/>
              </a:defRPr>
            </a:lvl8pPr>
            <a:lvl9pPr marL="3886200" indent="-228600" eaLnBrk="0" fontAlgn="base" hangingPunct="0">
              <a:spcBef>
                <a:spcPct val="0"/>
              </a:spcBef>
              <a:spcAft>
                <a:spcPct val="0"/>
              </a:spcAft>
              <a:defRPr kumimoji="1" sz="2400" b="1">
                <a:solidFill>
                  <a:schemeClr val="tx1"/>
                </a:solidFill>
                <a:latin typeface="Times New Roman" charset="0"/>
                <a:ea typeface="新細明體" charset="0"/>
              </a:defRPr>
            </a:lvl9pPr>
          </a:lstStyle>
          <a:p>
            <a:pPr algn="ctr" eaLnBrk="1" hangingPunct="1">
              <a:lnSpc>
                <a:spcPct val="80000"/>
              </a:lnSpc>
              <a:defRPr/>
            </a:pPr>
            <a:r>
              <a:rPr lang="en-US" altLang="zh-TW" sz="1600" dirty="0">
                <a:solidFill>
                  <a:srgbClr val="FFFFFF"/>
                </a:solidFill>
                <a:latin typeface="Arial" charset="0"/>
              </a:rPr>
              <a:t>Typhoon season</a:t>
            </a:r>
          </a:p>
        </p:txBody>
      </p:sp>
      <p:pic>
        <p:nvPicPr>
          <p:cNvPr id="17" name="Picture 53" descr="current">
            <a:extLst>
              <a:ext uri="{FF2B5EF4-FFF2-40B4-BE49-F238E27FC236}">
                <a16:creationId xmlns:a16="http://schemas.microsoft.com/office/drawing/2014/main" id="{660449C0-3BC8-F14B-B0A9-5535F6C2EE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840"/>
          <a:stretch/>
        </p:blipFill>
        <p:spPr bwMode="auto">
          <a:xfrm>
            <a:off x="3388260" y="57631"/>
            <a:ext cx="2828925" cy="285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7" descr="typhoonbilis">
            <a:extLst>
              <a:ext uri="{FF2B5EF4-FFF2-40B4-BE49-F238E27FC236}">
                <a16:creationId xmlns:a16="http://schemas.microsoft.com/office/drawing/2014/main" id="{44480733-8423-7D47-97BF-C99C75D924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79375" y="1344102"/>
            <a:ext cx="751317" cy="80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標題 3">
            <a:extLst>
              <a:ext uri="{FF2B5EF4-FFF2-40B4-BE49-F238E27FC236}">
                <a16:creationId xmlns:a16="http://schemas.microsoft.com/office/drawing/2014/main" id="{AD1E6FAB-CAB8-9749-8F83-D0181EEE1AA0}"/>
              </a:ext>
            </a:extLst>
          </p:cNvPr>
          <p:cNvSpPr>
            <a:spLocks noGrp="1"/>
          </p:cNvSpPr>
          <p:nvPr>
            <p:ph type="title"/>
          </p:nvPr>
        </p:nvSpPr>
        <p:spPr>
          <a:xfrm>
            <a:off x="20647" y="27451"/>
            <a:ext cx="3393365" cy="1143000"/>
          </a:xfrm>
        </p:spPr>
        <p:txBody>
          <a:bodyPr>
            <a:normAutofit/>
          </a:bodyPr>
          <a:lstStyle/>
          <a:p>
            <a:r>
              <a:rPr lang="en-US" altLang="zh-TW" sz="2800" b="1" dirty="0">
                <a:latin typeface="Arial" panose="020B0604020202020204" pitchFamily="34" charset="0"/>
                <a:ea typeface="Apple LiSung Light" pitchFamily="2" charset="-120"/>
                <a:cs typeface="Arial" panose="020B0604020202020204" pitchFamily="34" charset="0"/>
              </a:rPr>
              <a:t>Marine </a:t>
            </a:r>
            <a:r>
              <a:rPr lang="en-US" altLang="zh-TW" sz="2800" b="1" dirty="0" err="1">
                <a:latin typeface="Arial" panose="020B0604020202020204" pitchFamily="34" charset="0"/>
                <a:ea typeface="Apple LiSung Light" pitchFamily="2" charset="-120"/>
                <a:cs typeface="Arial" panose="020B0604020202020204" pitchFamily="34" charset="0"/>
              </a:rPr>
              <a:t>enviroment</a:t>
            </a:r>
            <a:r>
              <a:rPr lang="en-US" altLang="zh-TW" sz="2800" b="1" dirty="0">
                <a:latin typeface="Arial" panose="020B0604020202020204" pitchFamily="34" charset="0"/>
                <a:ea typeface="Apple LiSung Light" pitchFamily="2" charset="-120"/>
                <a:cs typeface="Arial" panose="020B0604020202020204" pitchFamily="34" charset="0"/>
              </a:rPr>
              <a:t> in Taiwan</a:t>
            </a:r>
            <a:endParaRPr lang="zh-TW" altLang="en-US" sz="2800" b="1" dirty="0">
              <a:latin typeface="Arial" panose="020B0604020202020204" pitchFamily="34" charset="0"/>
              <a:ea typeface="Apple LiSung Light" pitchFamily="2" charset="-120"/>
              <a:cs typeface="Arial" panose="020B0604020202020204" pitchFamily="34" charset="0"/>
            </a:endParaRPr>
          </a:p>
        </p:txBody>
      </p:sp>
      <p:sp>
        <p:nvSpPr>
          <p:cNvPr id="23" name="矩形 22">
            <a:extLst>
              <a:ext uri="{FF2B5EF4-FFF2-40B4-BE49-F238E27FC236}">
                <a16:creationId xmlns:a16="http://schemas.microsoft.com/office/drawing/2014/main" id="{2D94E039-FB80-B54E-A4C0-C1A29C8C6C2B}"/>
              </a:ext>
            </a:extLst>
          </p:cNvPr>
          <p:cNvSpPr/>
          <p:nvPr/>
        </p:nvSpPr>
        <p:spPr>
          <a:xfrm>
            <a:off x="554132" y="973468"/>
            <a:ext cx="2464701" cy="1631216"/>
          </a:xfrm>
          <a:prstGeom prst="rect">
            <a:avLst/>
          </a:prstGeom>
        </p:spPr>
        <p:txBody>
          <a:bodyPr wrap="square">
            <a:spAutoFit/>
          </a:bodyPr>
          <a:lstStyle/>
          <a:p>
            <a:pPr>
              <a:spcBef>
                <a:spcPts val="300"/>
              </a:spcBef>
            </a:pPr>
            <a:r>
              <a:rPr lang="en-GB" altLang="zh-TW" sz="1800" spc="-10" dirty="0">
                <a:solidFill>
                  <a:srgbClr val="000000"/>
                </a:solidFill>
                <a:latin typeface="Arial" panose="020B0604020202020204" pitchFamily="34" charset="0"/>
                <a:ea typeface="Batang" panose="02030600000101010101" pitchFamily="18" charset="-127"/>
                <a:cs typeface="Arial" panose="020B0604020202020204" pitchFamily="34" charset="0"/>
              </a:rPr>
              <a:t>extreme wave</a:t>
            </a:r>
          </a:p>
          <a:p>
            <a:pPr>
              <a:spcBef>
                <a:spcPts val="300"/>
              </a:spcBef>
            </a:pPr>
            <a:r>
              <a:rPr lang="en-GB" altLang="zh-TW" sz="1800" spc="-10" dirty="0">
                <a:solidFill>
                  <a:srgbClr val="000000"/>
                </a:solidFill>
                <a:latin typeface="Arial" panose="020B0604020202020204" pitchFamily="34" charset="0"/>
                <a:ea typeface="Batang" panose="02030600000101010101" pitchFamily="18" charset="-127"/>
                <a:cs typeface="Arial" panose="020B0604020202020204" pitchFamily="34" charset="0"/>
              </a:rPr>
              <a:t>swell</a:t>
            </a:r>
          </a:p>
          <a:p>
            <a:pPr>
              <a:spcBef>
                <a:spcPts val="300"/>
              </a:spcBef>
            </a:pPr>
            <a:r>
              <a:rPr lang="en-GB" altLang="zh-TW" sz="1800" spc="-10" dirty="0">
                <a:solidFill>
                  <a:srgbClr val="000000"/>
                </a:solidFill>
                <a:latin typeface="Arial" panose="020B0604020202020204" pitchFamily="34" charset="0"/>
                <a:ea typeface="Batang" panose="02030600000101010101" pitchFamily="18" charset="-127"/>
                <a:cs typeface="Arial" panose="020B0604020202020204" pitchFamily="34" charset="0"/>
              </a:rPr>
              <a:t>storm surge</a:t>
            </a:r>
          </a:p>
          <a:p>
            <a:pPr>
              <a:spcBef>
                <a:spcPts val="300"/>
              </a:spcBef>
            </a:pPr>
            <a:r>
              <a:rPr lang="en-GB" altLang="zh-TW" sz="1800" spc="-10" dirty="0">
                <a:solidFill>
                  <a:srgbClr val="000000"/>
                </a:solidFill>
                <a:latin typeface="Arial" panose="020B0604020202020204" pitchFamily="34" charset="0"/>
                <a:ea typeface="Batang" panose="02030600000101010101" pitchFamily="18" charset="-127"/>
                <a:cs typeface="Arial" panose="020B0604020202020204" pitchFamily="34" charset="0"/>
              </a:rPr>
              <a:t>wave </a:t>
            </a:r>
            <a:r>
              <a:rPr lang="en-GB" altLang="zh-TW" sz="1800" spc="-10" dirty="0" err="1">
                <a:solidFill>
                  <a:srgbClr val="000000"/>
                </a:solidFill>
                <a:latin typeface="Arial" panose="020B0604020202020204" pitchFamily="34" charset="0"/>
                <a:ea typeface="Batang" panose="02030600000101010101" pitchFamily="18" charset="-127"/>
                <a:cs typeface="Arial" panose="020B0604020202020204" pitchFamily="34" charset="0"/>
              </a:rPr>
              <a:t>runup</a:t>
            </a:r>
            <a:r>
              <a:rPr lang="en-GB" altLang="zh-TW" sz="1800" spc="-10" dirty="0">
                <a:solidFill>
                  <a:srgbClr val="000000"/>
                </a:solidFill>
                <a:latin typeface="Arial" panose="020B0604020202020204" pitchFamily="34" charset="0"/>
                <a:ea typeface="Batang" panose="02030600000101010101" pitchFamily="18" charset="-127"/>
                <a:cs typeface="Arial" panose="020B0604020202020204" pitchFamily="34" charset="0"/>
              </a:rPr>
              <a:t> </a:t>
            </a:r>
          </a:p>
          <a:p>
            <a:pPr>
              <a:spcBef>
                <a:spcPts val="300"/>
              </a:spcBef>
            </a:pPr>
            <a:r>
              <a:rPr lang="en-GB" altLang="zh-TW" sz="1800" spc="-10" dirty="0">
                <a:solidFill>
                  <a:srgbClr val="000000"/>
                </a:solidFill>
                <a:latin typeface="Arial" panose="020B0604020202020204" pitchFamily="34" charset="0"/>
                <a:ea typeface="Batang" panose="02030600000101010101" pitchFamily="18" charset="-127"/>
                <a:cs typeface="Arial" panose="020B0604020202020204" pitchFamily="34" charset="0"/>
              </a:rPr>
              <a:t>overtopping</a:t>
            </a:r>
            <a:r>
              <a:rPr lang="zh-TW" altLang="zh-TW" sz="1800" dirty="0">
                <a:latin typeface="Arial" panose="020B0604020202020204" pitchFamily="34" charset="0"/>
                <a:cs typeface="Arial" panose="020B0604020202020204" pitchFamily="34" charset="0"/>
              </a:rPr>
              <a:t> </a:t>
            </a:r>
            <a:endParaRPr lang="zh-TW" altLang="en-US" sz="1800" dirty="0">
              <a:latin typeface="Arial" panose="020B0604020202020204" pitchFamily="34" charset="0"/>
              <a:cs typeface="Arial" panose="020B0604020202020204" pitchFamily="34" charset="0"/>
            </a:endParaRPr>
          </a:p>
        </p:txBody>
      </p:sp>
      <p:grpSp>
        <p:nvGrpSpPr>
          <p:cNvPr id="24" name="Group 55">
            <a:extLst>
              <a:ext uri="{FF2B5EF4-FFF2-40B4-BE49-F238E27FC236}">
                <a16:creationId xmlns:a16="http://schemas.microsoft.com/office/drawing/2014/main" id="{1447C4E0-FB8F-AE44-8F7F-1DD5A9EFE7C4}"/>
              </a:ext>
            </a:extLst>
          </p:cNvPr>
          <p:cNvGrpSpPr>
            <a:grpSpLocks/>
          </p:cNvGrpSpPr>
          <p:nvPr/>
        </p:nvGrpSpPr>
        <p:grpSpPr bwMode="auto">
          <a:xfrm>
            <a:off x="3904990" y="331667"/>
            <a:ext cx="1371600" cy="509587"/>
            <a:chOff x="4224" y="1872"/>
            <a:chExt cx="864" cy="321"/>
          </a:xfrm>
        </p:grpSpPr>
        <p:sp>
          <p:nvSpPr>
            <p:cNvPr id="25" name="Freeform 56">
              <a:extLst>
                <a:ext uri="{FF2B5EF4-FFF2-40B4-BE49-F238E27FC236}">
                  <a16:creationId xmlns:a16="http://schemas.microsoft.com/office/drawing/2014/main" id="{F81C22B5-35BE-9E48-ADD3-9D336327E1C6}"/>
                </a:ext>
              </a:extLst>
            </p:cNvPr>
            <p:cNvSpPr>
              <a:spLocks/>
            </p:cNvSpPr>
            <p:nvPr/>
          </p:nvSpPr>
          <p:spPr bwMode="auto">
            <a:xfrm>
              <a:off x="4272" y="1872"/>
              <a:ext cx="816" cy="288"/>
            </a:xfrm>
            <a:custGeom>
              <a:avLst/>
              <a:gdLst>
                <a:gd name="T0" fmla="*/ 0 w 816"/>
                <a:gd name="T1" fmla="*/ 288 h 288"/>
                <a:gd name="T2" fmla="*/ 432 w 816"/>
                <a:gd name="T3" fmla="*/ 192 h 288"/>
                <a:gd name="T4" fmla="*/ 816 w 816"/>
                <a:gd name="T5" fmla="*/ 0 h 288"/>
                <a:gd name="T6" fmla="*/ 0 60000 65536"/>
                <a:gd name="T7" fmla="*/ 0 60000 65536"/>
                <a:gd name="T8" fmla="*/ 0 60000 65536"/>
              </a:gdLst>
              <a:ahLst/>
              <a:cxnLst>
                <a:cxn ang="T6">
                  <a:pos x="T0" y="T1"/>
                </a:cxn>
                <a:cxn ang="T7">
                  <a:pos x="T2" y="T3"/>
                </a:cxn>
                <a:cxn ang="T8">
                  <a:pos x="T4" y="T5"/>
                </a:cxn>
              </a:cxnLst>
              <a:rect l="0" t="0" r="r" b="b"/>
              <a:pathLst>
                <a:path w="816" h="288">
                  <a:moveTo>
                    <a:pt x="0" y="288"/>
                  </a:moveTo>
                  <a:cubicBezTo>
                    <a:pt x="148" y="264"/>
                    <a:pt x="296" y="240"/>
                    <a:pt x="432" y="192"/>
                  </a:cubicBezTo>
                  <a:cubicBezTo>
                    <a:pt x="568" y="144"/>
                    <a:pt x="692" y="72"/>
                    <a:pt x="816" y="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6" name="Freeform 57">
              <a:extLst>
                <a:ext uri="{FF2B5EF4-FFF2-40B4-BE49-F238E27FC236}">
                  <a16:creationId xmlns:a16="http://schemas.microsoft.com/office/drawing/2014/main" id="{2B9C8889-A579-044C-B350-348D794CBDE0}"/>
                </a:ext>
              </a:extLst>
            </p:cNvPr>
            <p:cNvSpPr>
              <a:spLocks/>
            </p:cNvSpPr>
            <p:nvPr/>
          </p:nvSpPr>
          <p:spPr bwMode="auto">
            <a:xfrm>
              <a:off x="4281" y="2151"/>
              <a:ext cx="78" cy="42"/>
            </a:xfrm>
            <a:custGeom>
              <a:avLst/>
              <a:gdLst>
                <a:gd name="T0" fmla="*/ 0 w 78"/>
                <a:gd name="T1" fmla="*/ 9 h 42"/>
                <a:gd name="T2" fmla="*/ 39 w 78"/>
                <a:gd name="T3" fmla="*/ 30 h 42"/>
                <a:gd name="T4" fmla="*/ 57 w 78"/>
                <a:gd name="T5" fmla="*/ 42 h 42"/>
                <a:gd name="T6" fmla="*/ 78 w 78"/>
                <a:gd name="T7" fmla="*/ 0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42">
                  <a:moveTo>
                    <a:pt x="0" y="9"/>
                  </a:moveTo>
                  <a:cubicBezTo>
                    <a:pt x="18" y="14"/>
                    <a:pt x="25" y="19"/>
                    <a:pt x="39" y="30"/>
                  </a:cubicBezTo>
                  <a:cubicBezTo>
                    <a:pt x="45" y="34"/>
                    <a:pt x="57" y="42"/>
                    <a:pt x="57" y="42"/>
                  </a:cubicBezTo>
                  <a:cubicBezTo>
                    <a:pt x="66" y="28"/>
                    <a:pt x="66" y="12"/>
                    <a:pt x="78"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7" name="Freeform 58">
              <a:extLst>
                <a:ext uri="{FF2B5EF4-FFF2-40B4-BE49-F238E27FC236}">
                  <a16:creationId xmlns:a16="http://schemas.microsoft.com/office/drawing/2014/main" id="{8C231113-F82F-0F46-8EC8-AF7493CAE56A}"/>
                </a:ext>
              </a:extLst>
            </p:cNvPr>
            <p:cNvSpPr>
              <a:spLocks/>
            </p:cNvSpPr>
            <p:nvPr/>
          </p:nvSpPr>
          <p:spPr bwMode="auto">
            <a:xfrm>
              <a:off x="4410" y="2121"/>
              <a:ext cx="96" cy="52"/>
            </a:xfrm>
            <a:custGeom>
              <a:avLst/>
              <a:gdLst>
                <a:gd name="T0" fmla="*/ 0 w 96"/>
                <a:gd name="T1" fmla="*/ 21 h 52"/>
                <a:gd name="T2" fmla="*/ 45 w 96"/>
                <a:gd name="T3" fmla="*/ 36 h 52"/>
                <a:gd name="T4" fmla="*/ 63 w 96"/>
                <a:gd name="T5" fmla="*/ 51 h 52"/>
                <a:gd name="T6" fmla="*/ 69 w 96"/>
                <a:gd name="T7" fmla="*/ 30 h 52"/>
                <a:gd name="T8" fmla="*/ 96 w 96"/>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52">
                  <a:moveTo>
                    <a:pt x="0" y="21"/>
                  </a:moveTo>
                  <a:cubicBezTo>
                    <a:pt x="16" y="24"/>
                    <a:pt x="29" y="31"/>
                    <a:pt x="45" y="36"/>
                  </a:cubicBezTo>
                  <a:cubicBezTo>
                    <a:pt x="45" y="36"/>
                    <a:pt x="60" y="52"/>
                    <a:pt x="63" y="51"/>
                  </a:cubicBezTo>
                  <a:cubicBezTo>
                    <a:pt x="70" y="48"/>
                    <a:pt x="65" y="36"/>
                    <a:pt x="69" y="30"/>
                  </a:cubicBezTo>
                  <a:cubicBezTo>
                    <a:pt x="72" y="26"/>
                    <a:pt x="90" y="6"/>
                    <a:pt x="96"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 name="Freeform 59">
              <a:extLst>
                <a:ext uri="{FF2B5EF4-FFF2-40B4-BE49-F238E27FC236}">
                  <a16:creationId xmlns:a16="http://schemas.microsoft.com/office/drawing/2014/main" id="{8DB3D65C-3087-8E43-BC1E-E2FC67EA1CEE}"/>
                </a:ext>
              </a:extLst>
            </p:cNvPr>
            <p:cNvSpPr>
              <a:spLocks/>
            </p:cNvSpPr>
            <p:nvPr/>
          </p:nvSpPr>
          <p:spPr bwMode="auto">
            <a:xfrm>
              <a:off x="4569" y="2089"/>
              <a:ext cx="75" cy="51"/>
            </a:xfrm>
            <a:custGeom>
              <a:avLst/>
              <a:gdLst>
                <a:gd name="T0" fmla="*/ 0 w 75"/>
                <a:gd name="T1" fmla="*/ 18 h 51"/>
                <a:gd name="T2" fmla="*/ 54 w 75"/>
                <a:gd name="T3" fmla="*/ 51 h 51"/>
                <a:gd name="T4" fmla="*/ 66 w 75"/>
                <a:gd name="T5" fmla="*/ 12 h 51"/>
                <a:gd name="T6" fmla="*/ 75 w 75"/>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51">
                  <a:moveTo>
                    <a:pt x="0" y="18"/>
                  </a:moveTo>
                  <a:cubicBezTo>
                    <a:pt x="20" y="25"/>
                    <a:pt x="34" y="44"/>
                    <a:pt x="54" y="51"/>
                  </a:cubicBezTo>
                  <a:cubicBezTo>
                    <a:pt x="62" y="40"/>
                    <a:pt x="58" y="23"/>
                    <a:pt x="66" y="12"/>
                  </a:cubicBezTo>
                  <a:cubicBezTo>
                    <a:pt x="69" y="8"/>
                    <a:pt x="75" y="0"/>
                    <a:pt x="75" y="0"/>
                  </a:cubicBezTo>
                </a:path>
              </a:pathLst>
            </a:custGeom>
            <a:solidFill>
              <a:srgbClr val="FF0000"/>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9" name="Freeform 60">
              <a:extLst>
                <a:ext uri="{FF2B5EF4-FFF2-40B4-BE49-F238E27FC236}">
                  <a16:creationId xmlns:a16="http://schemas.microsoft.com/office/drawing/2014/main" id="{A6CD6A55-3BCE-A34B-9C65-657F09B4C0DC}"/>
                </a:ext>
              </a:extLst>
            </p:cNvPr>
            <p:cNvSpPr>
              <a:spLocks/>
            </p:cNvSpPr>
            <p:nvPr/>
          </p:nvSpPr>
          <p:spPr bwMode="auto">
            <a:xfrm>
              <a:off x="4716" y="2040"/>
              <a:ext cx="66" cy="54"/>
            </a:xfrm>
            <a:custGeom>
              <a:avLst/>
              <a:gdLst>
                <a:gd name="T0" fmla="*/ 0 w 66"/>
                <a:gd name="T1" fmla="*/ 21 h 54"/>
                <a:gd name="T2" fmla="*/ 48 w 66"/>
                <a:gd name="T3" fmla="*/ 54 h 54"/>
                <a:gd name="T4" fmla="*/ 66 w 66"/>
                <a:gd name="T5" fmla="*/ 0 h 54"/>
                <a:gd name="T6" fmla="*/ 0 60000 65536"/>
                <a:gd name="T7" fmla="*/ 0 60000 65536"/>
                <a:gd name="T8" fmla="*/ 0 60000 65536"/>
              </a:gdLst>
              <a:ahLst/>
              <a:cxnLst>
                <a:cxn ang="T6">
                  <a:pos x="T0" y="T1"/>
                </a:cxn>
                <a:cxn ang="T7">
                  <a:pos x="T2" y="T3"/>
                </a:cxn>
                <a:cxn ang="T8">
                  <a:pos x="T4" y="T5"/>
                </a:cxn>
              </a:cxnLst>
              <a:rect l="0" t="0" r="r" b="b"/>
              <a:pathLst>
                <a:path w="66" h="54">
                  <a:moveTo>
                    <a:pt x="0" y="21"/>
                  </a:moveTo>
                  <a:cubicBezTo>
                    <a:pt x="14" y="31"/>
                    <a:pt x="32" y="49"/>
                    <a:pt x="48" y="54"/>
                  </a:cubicBezTo>
                  <a:cubicBezTo>
                    <a:pt x="53" y="38"/>
                    <a:pt x="54" y="12"/>
                    <a:pt x="66"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0" name="Freeform 61">
              <a:extLst>
                <a:ext uri="{FF2B5EF4-FFF2-40B4-BE49-F238E27FC236}">
                  <a16:creationId xmlns:a16="http://schemas.microsoft.com/office/drawing/2014/main" id="{F0662498-1F4B-5B48-89D9-C6E54F1B0BA6}"/>
                </a:ext>
              </a:extLst>
            </p:cNvPr>
            <p:cNvSpPr>
              <a:spLocks/>
            </p:cNvSpPr>
            <p:nvPr/>
          </p:nvSpPr>
          <p:spPr bwMode="auto">
            <a:xfrm>
              <a:off x="4833" y="1977"/>
              <a:ext cx="72" cy="72"/>
            </a:xfrm>
            <a:custGeom>
              <a:avLst/>
              <a:gdLst>
                <a:gd name="T0" fmla="*/ 0 w 72"/>
                <a:gd name="T1" fmla="*/ 39 h 72"/>
                <a:gd name="T2" fmla="*/ 57 w 72"/>
                <a:gd name="T3" fmla="*/ 72 h 72"/>
                <a:gd name="T4" fmla="*/ 72 w 72"/>
                <a:gd name="T5" fmla="*/ 0 h 72"/>
                <a:gd name="T6" fmla="*/ 0 60000 65536"/>
                <a:gd name="T7" fmla="*/ 0 60000 65536"/>
                <a:gd name="T8" fmla="*/ 0 60000 65536"/>
              </a:gdLst>
              <a:ahLst/>
              <a:cxnLst>
                <a:cxn ang="T6">
                  <a:pos x="T0" y="T1"/>
                </a:cxn>
                <a:cxn ang="T7">
                  <a:pos x="T2" y="T3"/>
                </a:cxn>
                <a:cxn ang="T8">
                  <a:pos x="T4" y="T5"/>
                </a:cxn>
              </a:cxnLst>
              <a:rect l="0" t="0" r="r" b="b"/>
              <a:pathLst>
                <a:path w="72" h="72">
                  <a:moveTo>
                    <a:pt x="0" y="39"/>
                  </a:moveTo>
                  <a:cubicBezTo>
                    <a:pt x="19" y="51"/>
                    <a:pt x="35" y="67"/>
                    <a:pt x="57" y="72"/>
                  </a:cubicBezTo>
                  <a:cubicBezTo>
                    <a:pt x="64" y="50"/>
                    <a:pt x="72" y="23"/>
                    <a:pt x="72"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 name="Freeform 62">
              <a:extLst>
                <a:ext uri="{FF2B5EF4-FFF2-40B4-BE49-F238E27FC236}">
                  <a16:creationId xmlns:a16="http://schemas.microsoft.com/office/drawing/2014/main" id="{B95BCECB-1F36-A744-ACAC-F4D751655BD8}"/>
                </a:ext>
              </a:extLst>
            </p:cNvPr>
            <p:cNvSpPr>
              <a:spLocks/>
            </p:cNvSpPr>
            <p:nvPr/>
          </p:nvSpPr>
          <p:spPr bwMode="auto">
            <a:xfrm>
              <a:off x="4953" y="1914"/>
              <a:ext cx="73" cy="66"/>
            </a:xfrm>
            <a:custGeom>
              <a:avLst/>
              <a:gdLst>
                <a:gd name="T0" fmla="*/ 0 w 73"/>
                <a:gd name="T1" fmla="*/ 42 h 66"/>
                <a:gd name="T2" fmla="*/ 48 w 73"/>
                <a:gd name="T3" fmla="*/ 60 h 66"/>
                <a:gd name="T4" fmla="*/ 66 w 73"/>
                <a:gd name="T5" fmla="*/ 66 h 66"/>
                <a:gd name="T6" fmla="*/ 72 w 73"/>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66">
                  <a:moveTo>
                    <a:pt x="0" y="42"/>
                  </a:moveTo>
                  <a:cubicBezTo>
                    <a:pt x="18" y="48"/>
                    <a:pt x="32" y="53"/>
                    <a:pt x="48" y="60"/>
                  </a:cubicBezTo>
                  <a:cubicBezTo>
                    <a:pt x="54" y="62"/>
                    <a:pt x="66" y="66"/>
                    <a:pt x="66" y="66"/>
                  </a:cubicBezTo>
                  <a:cubicBezTo>
                    <a:pt x="73" y="45"/>
                    <a:pt x="72" y="22"/>
                    <a:pt x="72" y="0"/>
                  </a:cubicBezTo>
                </a:path>
              </a:pathLst>
            </a:custGeom>
            <a:solidFill>
              <a:srgbClr val="FF0000"/>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2" name="Line 63">
              <a:extLst>
                <a:ext uri="{FF2B5EF4-FFF2-40B4-BE49-F238E27FC236}">
                  <a16:creationId xmlns:a16="http://schemas.microsoft.com/office/drawing/2014/main" id="{A216B457-68A0-DD47-ADCC-D702CFA70937}"/>
                </a:ext>
              </a:extLst>
            </p:cNvPr>
            <p:cNvSpPr>
              <a:spLocks noChangeShapeType="1"/>
            </p:cNvSpPr>
            <p:nvPr/>
          </p:nvSpPr>
          <p:spPr bwMode="auto">
            <a:xfrm flipH="1">
              <a:off x="4224" y="2160"/>
              <a:ext cx="48" cy="0"/>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TW" altLang="en-US">
                <a:latin typeface="Times New Roman" charset="0"/>
                <a:ea typeface="新細明體" charset="0"/>
                <a:cs typeface="新細明體" charset="0"/>
              </a:endParaRPr>
            </a:p>
          </p:txBody>
        </p:sp>
      </p:grpSp>
      <p:sp>
        <p:nvSpPr>
          <p:cNvPr id="33" name="動作按鈕: 下一項 32">
            <a:hlinkClick r:id="" action="ppaction://hlinkshowjump?jump=nextslide" highlightClick="1"/>
            <a:extLst>
              <a:ext uri="{FF2B5EF4-FFF2-40B4-BE49-F238E27FC236}">
                <a16:creationId xmlns:a16="http://schemas.microsoft.com/office/drawing/2014/main" id="{A0105603-6565-1648-AA06-C206FC58E2CA}"/>
              </a:ext>
            </a:extLst>
          </p:cNvPr>
          <p:cNvSpPr>
            <a:spLocks noChangeAspect="1"/>
          </p:cNvSpPr>
          <p:nvPr/>
        </p:nvSpPr>
        <p:spPr>
          <a:xfrm>
            <a:off x="8576003" y="4558071"/>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4" name="動作按鈕: 上一項 33">
            <a:hlinkClick r:id="" action="ppaction://hlinkshowjump?jump=previousslide" highlightClick="1"/>
            <a:extLst>
              <a:ext uri="{FF2B5EF4-FFF2-40B4-BE49-F238E27FC236}">
                <a16:creationId xmlns:a16="http://schemas.microsoft.com/office/drawing/2014/main" id="{73791797-272C-3A45-BE0B-62203F8200C5}"/>
              </a:ext>
            </a:extLst>
          </p:cNvPr>
          <p:cNvSpPr>
            <a:spLocks noChangeAspect="1"/>
          </p:cNvSpPr>
          <p:nvPr/>
        </p:nvSpPr>
        <p:spPr>
          <a:xfrm>
            <a:off x="8054795" y="4558071"/>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35" name="Picture 2" descr="D:\COMC\2014Taiwan-EU\高老師退休研討會\4資料浮標監測資料的應用與推廣\圖4-2科羅莎颱風波高時序列圖.png">
            <a:extLst>
              <a:ext uri="{FF2B5EF4-FFF2-40B4-BE49-F238E27FC236}">
                <a16:creationId xmlns:a16="http://schemas.microsoft.com/office/drawing/2014/main" id="{E6444759-5394-6E4A-A04E-F01FF8F44CDD}"/>
              </a:ext>
            </a:extLst>
          </p:cNvPr>
          <p:cNvPicPr>
            <a:picLocks noChangeAspect="1" noChangeArrowheads="1"/>
          </p:cNvPicPr>
          <p:nvPr/>
        </p:nvPicPr>
        <p:blipFill>
          <a:blip r:embed="rId7"/>
          <a:srcRect/>
          <a:stretch>
            <a:fillRect/>
          </a:stretch>
        </p:blipFill>
        <p:spPr bwMode="auto">
          <a:xfrm>
            <a:off x="6200120" y="583093"/>
            <a:ext cx="2829762" cy="176781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1670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08F115F-BA9F-A442-8EE9-D400086D8566}"/>
              </a:ext>
            </a:extLst>
          </p:cNvPr>
          <p:cNvPicPr>
            <a:picLocks noChangeAspect="1"/>
          </p:cNvPicPr>
          <p:nvPr/>
        </p:nvPicPr>
        <p:blipFill>
          <a:blip r:embed="rId2"/>
          <a:stretch>
            <a:fillRect/>
          </a:stretch>
        </p:blipFill>
        <p:spPr>
          <a:xfrm>
            <a:off x="6778754" y="3155325"/>
            <a:ext cx="1975557" cy="1111251"/>
          </a:xfrm>
          <a:prstGeom prst="rect">
            <a:avLst/>
          </a:prstGeom>
        </p:spPr>
      </p:pic>
      <p:pic>
        <p:nvPicPr>
          <p:cNvPr id="6" name="圖片 5">
            <a:extLst>
              <a:ext uri="{FF2B5EF4-FFF2-40B4-BE49-F238E27FC236}">
                <a16:creationId xmlns:a16="http://schemas.microsoft.com/office/drawing/2014/main" id="{4C5AEC9F-1629-8B4D-A7DC-82B4593FE1ED}"/>
              </a:ext>
            </a:extLst>
          </p:cNvPr>
          <p:cNvPicPr>
            <a:picLocks noChangeAspect="1"/>
          </p:cNvPicPr>
          <p:nvPr/>
        </p:nvPicPr>
        <p:blipFill>
          <a:blip r:embed="rId3"/>
          <a:stretch>
            <a:fillRect/>
          </a:stretch>
        </p:blipFill>
        <p:spPr>
          <a:xfrm>
            <a:off x="2692651" y="1756159"/>
            <a:ext cx="1989270" cy="1119436"/>
          </a:xfrm>
          <a:prstGeom prst="rect">
            <a:avLst/>
          </a:prstGeom>
          <a:ln w="12700">
            <a:solidFill>
              <a:schemeClr val="tx1"/>
            </a:solidFill>
          </a:ln>
        </p:spPr>
      </p:pic>
      <p:pic>
        <p:nvPicPr>
          <p:cNvPr id="7" name="圖片 6">
            <a:extLst>
              <a:ext uri="{FF2B5EF4-FFF2-40B4-BE49-F238E27FC236}">
                <a16:creationId xmlns:a16="http://schemas.microsoft.com/office/drawing/2014/main" id="{1244CDAF-DF63-5045-A071-2F1A74CA0DEA}"/>
              </a:ext>
            </a:extLst>
          </p:cNvPr>
          <p:cNvPicPr>
            <a:picLocks noChangeAspect="1"/>
          </p:cNvPicPr>
          <p:nvPr/>
        </p:nvPicPr>
        <p:blipFill>
          <a:blip r:embed="rId4"/>
          <a:stretch>
            <a:fillRect/>
          </a:stretch>
        </p:blipFill>
        <p:spPr>
          <a:xfrm>
            <a:off x="4544972" y="1070200"/>
            <a:ext cx="2128920" cy="1064460"/>
          </a:xfrm>
          <a:prstGeom prst="rect">
            <a:avLst/>
          </a:prstGeom>
          <a:ln w="12700">
            <a:solidFill>
              <a:schemeClr val="tx1"/>
            </a:solidFill>
          </a:ln>
        </p:spPr>
      </p:pic>
      <p:pic>
        <p:nvPicPr>
          <p:cNvPr id="8" name="圖片 7">
            <a:extLst>
              <a:ext uri="{FF2B5EF4-FFF2-40B4-BE49-F238E27FC236}">
                <a16:creationId xmlns:a16="http://schemas.microsoft.com/office/drawing/2014/main" id="{3118DE0D-7EBC-1B4C-8112-7A417CD595E8}"/>
              </a:ext>
            </a:extLst>
          </p:cNvPr>
          <p:cNvPicPr>
            <a:picLocks noChangeAspect="1"/>
          </p:cNvPicPr>
          <p:nvPr/>
        </p:nvPicPr>
        <p:blipFill>
          <a:blip r:embed="rId5"/>
          <a:stretch>
            <a:fillRect/>
          </a:stretch>
        </p:blipFill>
        <p:spPr>
          <a:xfrm>
            <a:off x="699515" y="1427535"/>
            <a:ext cx="2107751" cy="1241231"/>
          </a:xfrm>
          <a:prstGeom prst="rect">
            <a:avLst/>
          </a:prstGeom>
        </p:spPr>
      </p:pic>
      <p:sp>
        <p:nvSpPr>
          <p:cNvPr id="10" name="圓角化對角線角落矩形 9">
            <a:extLst>
              <a:ext uri="{FF2B5EF4-FFF2-40B4-BE49-F238E27FC236}">
                <a16:creationId xmlns:a16="http://schemas.microsoft.com/office/drawing/2014/main" id="{4E676357-FE75-1D49-92E7-64E601192043}"/>
              </a:ext>
            </a:extLst>
          </p:cNvPr>
          <p:cNvSpPr/>
          <p:nvPr/>
        </p:nvSpPr>
        <p:spPr>
          <a:xfrm>
            <a:off x="4754455" y="2037481"/>
            <a:ext cx="2063919" cy="374571"/>
          </a:xfrm>
          <a:prstGeom prst="round2Diag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indent="-57150"/>
            <a:r>
              <a:rPr lang="en-US" altLang="zh-TW" sz="1600" dirty="0">
                <a:solidFill>
                  <a:srgbClr val="FF0000"/>
                </a:solidFill>
                <a:latin typeface="Arial" panose="020B0604020202020204" pitchFamily="34" charset="0"/>
                <a:ea typeface="微軟正黑體" panose="020B0604030504040204" pitchFamily="34" charset="-120"/>
                <a:cs typeface="Arial" panose="020B0604020202020204" pitchFamily="34" charset="0"/>
              </a:rPr>
              <a:t>storm surge flooding</a:t>
            </a:r>
          </a:p>
        </p:txBody>
      </p:sp>
      <p:sp>
        <p:nvSpPr>
          <p:cNvPr id="11" name="圓角化對角線角落矩形 10">
            <a:extLst>
              <a:ext uri="{FF2B5EF4-FFF2-40B4-BE49-F238E27FC236}">
                <a16:creationId xmlns:a16="http://schemas.microsoft.com/office/drawing/2014/main" id="{18B9E647-4F7F-FE44-B65D-51ACD40F36CB}"/>
              </a:ext>
            </a:extLst>
          </p:cNvPr>
          <p:cNvSpPr/>
          <p:nvPr/>
        </p:nvSpPr>
        <p:spPr>
          <a:xfrm>
            <a:off x="3253800" y="2780224"/>
            <a:ext cx="2301840" cy="374571"/>
          </a:xfrm>
          <a:prstGeom prst="round2Diag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indent="-57150"/>
            <a:r>
              <a:rPr lang="en-US" altLang="zh-TW" sz="1600" dirty="0">
                <a:solidFill>
                  <a:srgbClr val="002060"/>
                </a:solidFill>
                <a:latin typeface="Arial" panose="020B0604020202020204" pitchFamily="34" charset="0"/>
                <a:ea typeface="微軟正黑體" panose="020B0604030504040204" pitchFamily="34" charset="-120"/>
                <a:cs typeface="Arial" panose="020B0604020202020204" pitchFamily="34" charset="0"/>
              </a:rPr>
              <a:t>objects missing at sea</a:t>
            </a:r>
          </a:p>
        </p:txBody>
      </p:sp>
      <p:sp>
        <p:nvSpPr>
          <p:cNvPr id="12" name="圓角化對角線角落矩形 11">
            <a:extLst>
              <a:ext uri="{FF2B5EF4-FFF2-40B4-BE49-F238E27FC236}">
                <a16:creationId xmlns:a16="http://schemas.microsoft.com/office/drawing/2014/main" id="{B4F6879E-C034-3046-9F7E-4FE0CA3F1D25}"/>
              </a:ext>
            </a:extLst>
          </p:cNvPr>
          <p:cNvSpPr/>
          <p:nvPr/>
        </p:nvSpPr>
        <p:spPr>
          <a:xfrm>
            <a:off x="6993813" y="4166299"/>
            <a:ext cx="2005652" cy="374571"/>
          </a:xfrm>
          <a:prstGeom prst="round2Diag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zh-TW" sz="1600" dirty="0">
                <a:solidFill>
                  <a:srgbClr val="FF0000"/>
                </a:solidFill>
                <a:latin typeface="Arial" panose="020B0604020202020204" pitchFamily="34" charset="0"/>
                <a:ea typeface="微軟正黑體" panose="020B0604030504040204" pitchFamily="34" charset="-120"/>
                <a:cs typeface="Arial" panose="020B0604020202020204" pitchFamily="34" charset="0"/>
              </a:rPr>
              <a:t>trapped by high tide</a:t>
            </a:r>
          </a:p>
        </p:txBody>
      </p:sp>
      <p:sp>
        <p:nvSpPr>
          <p:cNvPr id="13" name="圓角化對角線角落矩形 12">
            <a:extLst>
              <a:ext uri="{FF2B5EF4-FFF2-40B4-BE49-F238E27FC236}">
                <a16:creationId xmlns:a16="http://schemas.microsoft.com/office/drawing/2014/main" id="{96434631-EA44-4A47-B36B-AFC363736AE8}"/>
              </a:ext>
            </a:extLst>
          </p:cNvPr>
          <p:cNvSpPr/>
          <p:nvPr/>
        </p:nvSpPr>
        <p:spPr>
          <a:xfrm>
            <a:off x="413705" y="2532535"/>
            <a:ext cx="1960075" cy="374571"/>
          </a:xfrm>
          <a:prstGeom prst="round2Diag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indent="-57150"/>
            <a:r>
              <a:rPr lang="en-US" altLang="zh-TW" sz="1600" dirty="0">
                <a:solidFill>
                  <a:srgbClr val="002060"/>
                </a:solidFill>
                <a:latin typeface="Arial" panose="020B0604020202020204" pitchFamily="34" charset="0"/>
                <a:ea typeface="微軟正黑體" panose="020B0604030504040204" pitchFamily="34" charset="-120"/>
                <a:cs typeface="Arial" panose="020B0604020202020204" pitchFamily="34" charset="0"/>
              </a:rPr>
              <a:t>maritime disasters</a:t>
            </a:r>
          </a:p>
        </p:txBody>
      </p:sp>
      <p:pic>
        <p:nvPicPr>
          <p:cNvPr id="14" name="Picture 2" descr="「台灣 海嘯」的圖片搜尋結果">
            <a:extLst>
              <a:ext uri="{FF2B5EF4-FFF2-40B4-BE49-F238E27FC236}">
                <a16:creationId xmlns:a16="http://schemas.microsoft.com/office/drawing/2014/main" id="{FAC28141-B5BC-BE41-AB6E-0F6C4D81DD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8335" y="3379098"/>
            <a:ext cx="1786120" cy="1190746"/>
          </a:xfrm>
          <a:prstGeom prst="rect">
            <a:avLst/>
          </a:prstGeom>
          <a:ln w="12700">
            <a:solidFill>
              <a:schemeClr val="tx1"/>
            </a:solidFill>
          </a:ln>
          <a:extLst>
            <a:ext uri="{909E8E84-426E-40dd-AFC4-6F175D3DCCD1}">
              <a14:hiddenFill xmlns="" xmlns:a14="http://schemas.microsoft.com/office/drawing/2010/main">
                <a:solidFill>
                  <a:srgbClr val="FFFFFF"/>
                </a:solidFill>
              </a14:hiddenFill>
            </a:ext>
          </a:extLst>
        </p:spPr>
      </p:pic>
      <p:sp>
        <p:nvSpPr>
          <p:cNvPr id="16" name="圓角化對角線角落矩形 15">
            <a:extLst>
              <a:ext uri="{FF2B5EF4-FFF2-40B4-BE49-F238E27FC236}">
                <a16:creationId xmlns:a16="http://schemas.microsoft.com/office/drawing/2014/main" id="{93E6BA89-9390-604B-BD1C-24F6FBEFAD02}"/>
              </a:ext>
            </a:extLst>
          </p:cNvPr>
          <p:cNvSpPr/>
          <p:nvPr/>
        </p:nvSpPr>
        <p:spPr>
          <a:xfrm>
            <a:off x="4106049" y="4512257"/>
            <a:ext cx="937736" cy="374571"/>
          </a:xfrm>
          <a:prstGeom prst="round2Diag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indent="-57150"/>
            <a:r>
              <a:rPr lang="en-US" altLang="zh-TW" sz="1600" dirty="0">
                <a:solidFill>
                  <a:srgbClr val="002060"/>
                </a:solidFill>
                <a:latin typeface="Arial" panose="020B0604020202020204" pitchFamily="34" charset="0"/>
                <a:ea typeface="微軟正黑體" panose="020B0604030504040204" pitchFamily="34" charset="-120"/>
                <a:cs typeface="Arial" panose="020B0604020202020204" pitchFamily="34" charset="0"/>
              </a:rPr>
              <a:t>tsunami</a:t>
            </a:r>
          </a:p>
        </p:txBody>
      </p:sp>
      <p:pic>
        <p:nvPicPr>
          <p:cNvPr id="18" name="Picture 2" descr="「颱風波浪」的圖片搜尋結果">
            <a:extLst>
              <a:ext uri="{FF2B5EF4-FFF2-40B4-BE49-F238E27FC236}">
                <a16:creationId xmlns:a16="http://schemas.microsoft.com/office/drawing/2014/main" id="{0C511D52-4348-8F47-AFA0-D52FAC7029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2857" y="1602430"/>
            <a:ext cx="2028276" cy="1353881"/>
          </a:xfrm>
          <a:prstGeom prst="rect">
            <a:avLst/>
          </a:prstGeom>
          <a:ln w="12700">
            <a:solidFill>
              <a:schemeClr val="tx1"/>
            </a:solidFill>
          </a:ln>
          <a:extLst>
            <a:ext uri="{909E8E84-426E-40dd-AFC4-6F175D3DCCD1}">
              <a14:hiddenFill xmlns="" xmlns:a14="http://schemas.microsoft.com/office/drawing/2010/main">
                <a:solidFill>
                  <a:srgbClr val="FFFFFF"/>
                </a:solidFill>
              </a14:hiddenFill>
            </a:ext>
          </a:extLst>
        </p:spPr>
      </p:pic>
      <p:sp>
        <p:nvSpPr>
          <p:cNvPr id="19" name="圓角化對角線角落矩形 18">
            <a:extLst>
              <a:ext uri="{FF2B5EF4-FFF2-40B4-BE49-F238E27FC236}">
                <a16:creationId xmlns:a16="http://schemas.microsoft.com/office/drawing/2014/main" id="{5BAE2DF5-CDC6-4146-A464-08AE6604CAC6}"/>
              </a:ext>
            </a:extLst>
          </p:cNvPr>
          <p:cNvSpPr/>
          <p:nvPr/>
        </p:nvSpPr>
        <p:spPr>
          <a:xfrm>
            <a:off x="7242269" y="2793617"/>
            <a:ext cx="1756886" cy="374571"/>
          </a:xfrm>
          <a:prstGeom prst="round2Diag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indent="-57150"/>
            <a:r>
              <a:rPr lang="en-US" altLang="zh-TW" sz="1600" dirty="0">
                <a:solidFill>
                  <a:srgbClr val="002060"/>
                </a:solidFill>
                <a:latin typeface="Arial" panose="020B0604020202020204" pitchFamily="34" charset="0"/>
                <a:ea typeface="微軟正黑體" panose="020B0604030504040204" pitchFamily="34" charset="-120"/>
                <a:cs typeface="Arial" panose="020B0604020202020204" pitchFamily="34" charset="0"/>
              </a:rPr>
              <a:t>seawall damage</a:t>
            </a:r>
            <a:endParaRPr lang="de-DE" altLang="zh-TW" sz="1600"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 name="圖片 19">
            <a:extLst>
              <a:ext uri="{FF2B5EF4-FFF2-40B4-BE49-F238E27FC236}">
                <a16:creationId xmlns:a16="http://schemas.microsoft.com/office/drawing/2014/main" id="{F76E8859-6D66-E84A-BB90-EEC1926DCC27}"/>
              </a:ext>
            </a:extLst>
          </p:cNvPr>
          <p:cNvPicPr>
            <a:picLocks noChangeAspect="1"/>
          </p:cNvPicPr>
          <p:nvPr/>
        </p:nvPicPr>
        <p:blipFill>
          <a:blip r:embed="rId8"/>
          <a:stretch>
            <a:fillRect/>
          </a:stretch>
        </p:blipFill>
        <p:spPr>
          <a:xfrm>
            <a:off x="5066328" y="3348003"/>
            <a:ext cx="1506289" cy="1679486"/>
          </a:xfrm>
          <a:prstGeom prst="rect">
            <a:avLst/>
          </a:prstGeom>
        </p:spPr>
      </p:pic>
      <p:sp>
        <p:nvSpPr>
          <p:cNvPr id="21" name="標題 3">
            <a:extLst>
              <a:ext uri="{FF2B5EF4-FFF2-40B4-BE49-F238E27FC236}">
                <a16:creationId xmlns:a16="http://schemas.microsoft.com/office/drawing/2014/main" id="{10C1A798-181F-8941-AB38-9C61A1C16152}"/>
              </a:ext>
            </a:extLst>
          </p:cNvPr>
          <p:cNvSpPr>
            <a:spLocks noGrp="1"/>
          </p:cNvSpPr>
          <p:nvPr>
            <p:ph type="title"/>
          </p:nvPr>
        </p:nvSpPr>
        <p:spPr>
          <a:xfrm>
            <a:off x="20647" y="27451"/>
            <a:ext cx="9144000" cy="1143000"/>
          </a:xfrm>
        </p:spPr>
        <p:txBody>
          <a:bodyPr>
            <a:normAutofit/>
          </a:bodyPr>
          <a:lstStyle/>
          <a:p>
            <a:pPr algn="ctr"/>
            <a:r>
              <a:rPr lang="en-US" altLang="zh-TW" sz="2800" b="1" dirty="0">
                <a:latin typeface="Arial" panose="020B0604020202020204" pitchFamily="34" charset="0"/>
                <a:ea typeface="Apple LiSung Light" pitchFamily="2" charset="-120"/>
                <a:cs typeface="Arial" panose="020B0604020202020204" pitchFamily="34" charset="0"/>
              </a:rPr>
              <a:t>Common oceanographic disasters in Taiwan</a:t>
            </a:r>
            <a:endParaRPr lang="zh-TW" altLang="en-US" sz="2800" b="1" dirty="0">
              <a:latin typeface="Arial" panose="020B0604020202020204" pitchFamily="34" charset="0"/>
              <a:ea typeface="Apple LiSung Light" pitchFamily="2" charset="-120"/>
              <a:cs typeface="Arial" panose="020B0604020202020204" pitchFamily="34" charset="0"/>
            </a:endParaRPr>
          </a:p>
        </p:txBody>
      </p:sp>
      <p:grpSp>
        <p:nvGrpSpPr>
          <p:cNvPr id="22" name="群組 21">
            <a:extLst>
              <a:ext uri="{FF2B5EF4-FFF2-40B4-BE49-F238E27FC236}">
                <a16:creationId xmlns:a16="http://schemas.microsoft.com/office/drawing/2014/main" id="{B117E44A-B619-DD4D-8424-18863823543E}"/>
              </a:ext>
            </a:extLst>
          </p:cNvPr>
          <p:cNvGrpSpPr/>
          <p:nvPr/>
        </p:nvGrpSpPr>
        <p:grpSpPr>
          <a:xfrm>
            <a:off x="562079" y="3398161"/>
            <a:ext cx="2309955" cy="1508558"/>
            <a:chOff x="4623158" y="1105178"/>
            <a:chExt cx="2309955" cy="1508558"/>
          </a:xfrm>
        </p:grpSpPr>
        <p:pic>
          <p:nvPicPr>
            <p:cNvPr id="23" name="圖片 22">
              <a:extLst>
                <a:ext uri="{FF2B5EF4-FFF2-40B4-BE49-F238E27FC236}">
                  <a16:creationId xmlns:a16="http://schemas.microsoft.com/office/drawing/2014/main" id="{CB697CFB-36BE-274E-BD3B-C1FEB19FDFAF}"/>
                </a:ext>
              </a:extLst>
            </p:cNvPr>
            <p:cNvPicPr>
              <a:picLocks noChangeAspect="1"/>
            </p:cNvPicPr>
            <p:nvPr/>
          </p:nvPicPr>
          <p:blipFill>
            <a:blip r:embed="rId9"/>
            <a:stretch>
              <a:fillRect/>
            </a:stretch>
          </p:blipFill>
          <p:spPr>
            <a:xfrm>
              <a:off x="4656044" y="1105178"/>
              <a:ext cx="2277069" cy="1508558"/>
            </a:xfrm>
            <a:prstGeom prst="rect">
              <a:avLst/>
            </a:prstGeom>
          </p:spPr>
        </p:pic>
        <p:sp>
          <p:nvSpPr>
            <p:cNvPr id="24" name="矩形 23">
              <a:extLst>
                <a:ext uri="{FF2B5EF4-FFF2-40B4-BE49-F238E27FC236}">
                  <a16:creationId xmlns:a16="http://schemas.microsoft.com/office/drawing/2014/main" id="{71BECE60-EBA5-A443-BEAE-AC5C4DB9E932}"/>
                </a:ext>
              </a:extLst>
            </p:cNvPr>
            <p:cNvSpPr/>
            <p:nvPr/>
          </p:nvSpPr>
          <p:spPr>
            <a:xfrm>
              <a:off x="4623158" y="2378401"/>
              <a:ext cx="1588897" cy="215444"/>
            </a:xfrm>
            <a:prstGeom prst="rect">
              <a:avLst/>
            </a:prstGeom>
          </p:spPr>
          <p:txBody>
            <a:bodyPr wrap="none">
              <a:spAutoFit/>
            </a:bodyPr>
            <a:lstStyle/>
            <a:p>
              <a:r>
                <a:rPr lang="en-US" altLang="zh-TW" sz="800" b="1" dirty="0">
                  <a:solidFill>
                    <a:schemeClr val="bg1"/>
                  </a:solidFill>
                  <a:latin typeface="Roboto"/>
                </a:rPr>
                <a:t>Photo: REUTERS/Tyrone Siu</a:t>
              </a:r>
              <a:endParaRPr lang="zh-TW" altLang="en-US" sz="800" dirty="0">
                <a:solidFill>
                  <a:schemeClr val="bg1"/>
                </a:solidFill>
              </a:endParaRPr>
            </a:p>
          </p:txBody>
        </p:sp>
      </p:grpSp>
      <p:sp>
        <p:nvSpPr>
          <p:cNvPr id="9" name="圓角化對角線角落矩形 8">
            <a:extLst>
              <a:ext uri="{FF2B5EF4-FFF2-40B4-BE49-F238E27FC236}">
                <a16:creationId xmlns:a16="http://schemas.microsoft.com/office/drawing/2014/main" id="{8A9EDAB0-C226-4E41-BD1C-C5A681B13B0F}"/>
              </a:ext>
            </a:extLst>
          </p:cNvPr>
          <p:cNvSpPr/>
          <p:nvPr/>
        </p:nvSpPr>
        <p:spPr>
          <a:xfrm>
            <a:off x="2023503" y="3191813"/>
            <a:ext cx="827845" cy="374571"/>
          </a:xfrm>
          <a:prstGeom prst="round2Diag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zh-TW" sz="1600" dirty="0">
                <a:solidFill>
                  <a:srgbClr val="FF0000"/>
                </a:solidFill>
                <a:latin typeface="Arial" panose="020B0604020202020204" pitchFamily="34" charset="0"/>
                <a:ea typeface="微軟正黑體" panose="020B0604030504040204" pitchFamily="34" charset="-120"/>
                <a:cs typeface="Arial" panose="020B0604020202020204" pitchFamily="34" charset="0"/>
              </a:rPr>
              <a:t>oil spill</a:t>
            </a:r>
          </a:p>
        </p:txBody>
      </p:sp>
      <p:sp>
        <p:nvSpPr>
          <p:cNvPr id="25" name="圓角化對角線角落矩形 24">
            <a:extLst>
              <a:ext uri="{FF2B5EF4-FFF2-40B4-BE49-F238E27FC236}">
                <a16:creationId xmlns:a16="http://schemas.microsoft.com/office/drawing/2014/main" id="{958B5B6E-59E7-5047-B400-FE8ABC04C0DD}"/>
              </a:ext>
            </a:extLst>
          </p:cNvPr>
          <p:cNvSpPr/>
          <p:nvPr/>
        </p:nvSpPr>
        <p:spPr>
          <a:xfrm>
            <a:off x="6349037" y="4697373"/>
            <a:ext cx="1211072" cy="374571"/>
          </a:xfrm>
          <a:prstGeom prst="round2Diag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indent="-57150"/>
            <a:r>
              <a:rPr lang="en-US" altLang="zh-TW" sz="1600" dirty="0">
                <a:solidFill>
                  <a:srgbClr val="002060"/>
                </a:solidFill>
                <a:latin typeface="Arial" panose="020B0604020202020204" pitchFamily="34" charset="0"/>
                <a:ea typeface="微軟正黑體" panose="020B0604030504040204" pitchFamily="34" charset="-120"/>
                <a:cs typeface="Arial" panose="020B0604020202020204" pitchFamily="34" charset="0"/>
              </a:rPr>
              <a:t>freak wave</a:t>
            </a:r>
          </a:p>
        </p:txBody>
      </p:sp>
      <p:sp>
        <p:nvSpPr>
          <p:cNvPr id="26" name="動作按鈕: 下一項 25">
            <a:hlinkClick r:id="" action="ppaction://hlinkshowjump?jump=nextslide" highlightClick="1"/>
            <a:extLst>
              <a:ext uri="{FF2B5EF4-FFF2-40B4-BE49-F238E27FC236}">
                <a16:creationId xmlns:a16="http://schemas.microsoft.com/office/drawing/2014/main" id="{16F6C3EB-BF2A-4C4C-BC98-87CAC49E5B5F}"/>
              </a:ext>
            </a:extLst>
          </p:cNvPr>
          <p:cNvSpPr>
            <a:spLocks noChangeAspect="1"/>
          </p:cNvSpPr>
          <p:nvPr/>
        </p:nvSpPr>
        <p:spPr>
          <a:xfrm>
            <a:off x="8576003" y="4558071"/>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動作按鈕: 上一項 26">
            <a:hlinkClick r:id="" action="ppaction://hlinkshowjump?jump=previousslide" highlightClick="1"/>
            <a:extLst>
              <a:ext uri="{FF2B5EF4-FFF2-40B4-BE49-F238E27FC236}">
                <a16:creationId xmlns:a16="http://schemas.microsoft.com/office/drawing/2014/main" id="{AED4ABD3-427E-E84B-A526-8C485632A759}"/>
              </a:ext>
            </a:extLst>
          </p:cNvPr>
          <p:cNvSpPr>
            <a:spLocks noChangeAspect="1"/>
          </p:cNvSpPr>
          <p:nvPr/>
        </p:nvSpPr>
        <p:spPr>
          <a:xfrm>
            <a:off x="8054795" y="4558071"/>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007416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5F3C398-5286-B747-A0B0-EA21A9B4EF00}"/>
              </a:ext>
            </a:extLst>
          </p:cNvPr>
          <p:cNvSpPr>
            <a:spLocks noGrp="1"/>
          </p:cNvSpPr>
          <p:nvPr>
            <p:ph type="title"/>
          </p:nvPr>
        </p:nvSpPr>
        <p:spPr>
          <a:xfrm>
            <a:off x="20647" y="27451"/>
            <a:ext cx="9144000" cy="1143000"/>
          </a:xfrm>
        </p:spPr>
        <p:txBody>
          <a:bodyPr>
            <a:normAutofit/>
          </a:bodyPr>
          <a:lstStyle/>
          <a:p>
            <a:r>
              <a:rPr lang="en-US" altLang="zh-TW" sz="2800" b="1" dirty="0">
                <a:latin typeface="Arial" panose="020B0604020202020204" pitchFamily="34" charset="0"/>
                <a:ea typeface="Apple LiSung Light" pitchFamily="2" charset="-120"/>
                <a:cs typeface="Arial" panose="020B0604020202020204" pitchFamily="34" charset="0"/>
              </a:rPr>
              <a:t>Strategies</a:t>
            </a:r>
            <a:endParaRPr lang="zh-TW" altLang="en-US" sz="2800" b="1" dirty="0">
              <a:latin typeface="Arial" panose="020B0604020202020204" pitchFamily="34" charset="0"/>
              <a:ea typeface="Apple LiSung Light" pitchFamily="2" charset="-120"/>
              <a:cs typeface="Arial" panose="020B0604020202020204" pitchFamily="34" charset="0"/>
            </a:endParaRPr>
          </a:p>
        </p:txBody>
      </p:sp>
      <p:sp>
        <p:nvSpPr>
          <p:cNvPr id="5" name="Freeform 13">
            <a:extLst>
              <a:ext uri="{FF2B5EF4-FFF2-40B4-BE49-F238E27FC236}">
                <a16:creationId xmlns:a16="http://schemas.microsoft.com/office/drawing/2014/main" id="{20F6C32C-EA49-C244-9959-D0E293D83C86}"/>
              </a:ext>
            </a:extLst>
          </p:cNvPr>
          <p:cNvSpPr>
            <a:spLocks noChangeAspect="1"/>
          </p:cNvSpPr>
          <p:nvPr/>
        </p:nvSpPr>
        <p:spPr bwMode="auto">
          <a:xfrm>
            <a:off x="2461527" y="1493169"/>
            <a:ext cx="1913220" cy="2102070"/>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sz="1600" b="1" dirty="0">
                <a:latin typeface="Arial" panose="020B0604020202020204" pitchFamily="34" charset="0"/>
                <a:ea typeface="微軟正黑體" panose="020B0604030504040204" pitchFamily="34" charset="-120"/>
                <a:cs typeface="Arial" panose="020B0604020202020204" pitchFamily="34" charset="0"/>
              </a:rPr>
              <a:t>Applied technologies for marine meteorology disaster prevention</a:t>
            </a:r>
            <a:endParaRPr lang="zh-CN" altLang="en-US" sz="16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6" name="Freeform 13">
            <a:extLst>
              <a:ext uri="{FF2B5EF4-FFF2-40B4-BE49-F238E27FC236}">
                <a16:creationId xmlns:a16="http://schemas.microsoft.com/office/drawing/2014/main" id="{FEE3D91B-64CF-B542-A64D-14795AA40F16}"/>
              </a:ext>
            </a:extLst>
          </p:cNvPr>
          <p:cNvSpPr>
            <a:spLocks noChangeAspect="1"/>
          </p:cNvSpPr>
          <p:nvPr/>
        </p:nvSpPr>
        <p:spPr bwMode="auto">
          <a:xfrm>
            <a:off x="4462819" y="2641938"/>
            <a:ext cx="1913517" cy="2102400"/>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sz="1600" b="1" dirty="0">
                <a:latin typeface="Arial" panose="020B0604020202020204" pitchFamily="34" charset="0"/>
                <a:ea typeface="微軟正黑體" panose="020B0604030504040204" pitchFamily="34" charset="-120"/>
                <a:cs typeface="Arial" panose="020B0604020202020204" pitchFamily="34" charset="0"/>
              </a:rPr>
              <a:t>Marine Disaster Prevention Information Service Platform</a:t>
            </a:r>
            <a:endParaRPr lang="zh-CN" altLang="en-US" sz="16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7" name="Freeform 13">
            <a:extLst>
              <a:ext uri="{FF2B5EF4-FFF2-40B4-BE49-F238E27FC236}">
                <a16:creationId xmlns:a16="http://schemas.microsoft.com/office/drawing/2014/main" id="{175CB7F8-1445-3447-985D-FC5655ECA7AD}"/>
              </a:ext>
            </a:extLst>
          </p:cNvPr>
          <p:cNvSpPr>
            <a:spLocks noChangeAspect="1"/>
          </p:cNvSpPr>
          <p:nvPr/>
        </p:nvSpPr>
        <p:spPr bwMode="auto">
          <a:xfrm>
            <a:off x="4374747" y="441043"/>
            <a:ext cx="1915200" cy="2104252"/>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004C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zh-TW" sz="1600" b="1" dirty="0">
                <a:latin typeface="Arial" panose="020B0604020202020204" pitchFamily="34" charset="0"/>
                <a:ea typeface="微軟正黑體" panose="020B0604030504040204" pitchFamily="34" charset="-120"/>
                <a:cs typeface="Arial" panose="020B0604020202020204" pitchFamily="34" charset="0"/>
              </a:rPr>
              <a:t>Northwest Pacific marine meteorology database</a:t>
            </a:r>
          </a:p>
        </p:txBody>
      </p:sp>
      <p:sp>
        <p:nvSpPr>
          <p:cNvPr id="9" name="圓角矩形 8">
            <a:extLst>
              <a:ext uri="{FF2B5EF4-FFF2-40B4-BE49-F238E27FC236}">
                <a16:creationId xmlns:a16="http://schemas.microsoft.com/office/drawing/2014/main" id="{1969117E-E1D9-D44C-9D32-7DE6BFCE9368}"/>
              </a:ext>
            </a:extLst>
          </p:cNvPr>
          <p:cNvSpPr>
            <a:spLocks noChangeAspect="1"/>
          </p:cNvSpPr>
          <p:nvPr/>
        </p:nvSpPr>
        <p:spPr>
          <a:xfrm>
            <a:off x="6449391" y="1337157"/>
            <a:ext cx="756861" cy="762220"/>
          </a:xfrm>
          <a:prstGeom prst="roundRect">
            <a:avLst>
              <a:gd name="adj" fmla="val 10000"/>
            </a:avLst>
          </a:prstGeom>
          <a:blipFill rotWithShape="1">
            <a:blip r:embed="rId2"/>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圓角矩形 9">
            <a:extLst>
              <a:ext uri="{FF2B5EF4-FFF2-40B4-BE49-F238E27FC236}">
                <a16:creationId xmlns:a16="http://schemas.microsoft.com/office/drawing/2014/main" id="{EB67DB67-CC13-B34B-AF6E-5EB38742D06E}"/>
              </a:ext>
            </a:extLst>
          </p:cNvPr>
          <p:cNvSpPr>
            <a:spLocks noChangeAspect="1"/>
          </p:cNvSpPr>
          <p:nvPr/>
        </p:nvSpPr>
        <p:spPr>
          <a:xfrm>
            <a:off x="1649761" y="2363081"/>
            <a:ext cx="723694" cy="743248"/>
          </a:xfrm>
          <a:prstGeom prst="roundRect">
            <a:avLst>
              <a:gd name="adj" fmla="val 10000"/>
            </a:avLst>
          </a:prstGeom>
          <a:blipFill rotWithShape="1">
            <a:blip r:embed="rId3"/>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1" name="圖片 10">
            <a:extLst>
              <a:ext uri="{FF2B5EF4-FFF2-40B4-BE49-F238E27FC236}">
                <a16:creationId xmlns:a16="http://schemas.microsoft.com/office/drawing/2014/main" id="{58C72352-A817-D548-9E39-8909B42E9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397" y="3254929"/>
            <a:ext cx="955626" cy="955626"/>
          </a:xfrm>
          <a:prstGeom prst="rect">
            <a:avLst/>
          </a:prstGeom>
        </p:spPr>
      </p:pic>
      <p:sp>
        <p:nvSpPr>
          <p:cNvPr id="12" name="動作按鈕: 下一項 11">
            <a:hlinkClick r:id="" action="ppaction://hlinkshowjump?jump=nextslide" highlightClick="1"/>
            <a:extLst>
              <a:ext uri="{FF2B5EF4-FFF2-40B4-BE49-F238E27FC236}">
                <a16:creationId xmlns:a16="http://schemas.microsoft.com/office/drawing/2014/main" id="{6188AFF8-1879-A849-B513-E8A65E1078A2}"/>
              </a:ext>
            </a:extLst>
          </p:cNvPr>
          <p:cNvSpPr>
            <a:spLocks noChangeAspect="1"/>
          </p:cNvSpPr>
          <p:nvPr/>
        </p:nvSpPr>
        <p:spPr>
          <a:xfrm>
            <a:off x="8576003" y="4558071"/>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動作按鈕: 上一項 12">
            <a:hlinkClick r:id="" action="ppaction://hlinkshowjump?jump=previousslide" highlightClick="1"/>
            <a:extLst>
              <a:ext uri="{FF2B5EF4-FFF2-40B4-BE49-F238E27FC236}">
                <a16:creationId xmlns:a16="http://schemas.microsoft.com/office/drawing/2014/main" id="{016D49BD-2133-024C-87E4-A052C147B301}"/>
              </a:ext>
            </a:extLst>
          </p:cNvPr>
          <p:cNvSpPr>
            <a:spLocks noChangeAspect="1"/>
          </p:cNvSpPr>
          <p:nvPr/>
        </p:nvSpPr>
        <p:spPr>
          <a:xfrm>
            <a:off x="8054795" y="4558071"/>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644641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FAC82C2-C44E-8E40-994C-68B2E1B86231}"/>
              </a:ext>
            </a:extLst>
          </p:cNvPr>
          <p:cNvPicPr>
            <a:picLocks noChangeAspect="1"/>
          </p:cNvPicPr>
          <p:nvPr/>
        </p:nvPicPr>
        <p:blipFill>
          <a:blip r:embed="rId3"/>
          <a:stretch>
            <a:fillRect/>
          </a:stretch>
        </p:blipFill>
        <p:spPr>
          <a:xfrm>
            <a:off x="215418" y="136478"/>
            <a:ext cx="5397372" cy="4806462"/>
          </a:xfrm>
          <a:prstGeom prst="rect">
            <a:avLst/>
          </a:prstGeom>
        </p:spPr>
      </p:pic>
      <p:sp>
        <p:nvSpPr>
          <p:cNvPr id="5" name="內容版面配置區 2">
            <a:extLst>
              <a:ext uri="{FF2B5EF4-FFF2-40B4-BE49-F238E27FC236}">
                <a16:creationId xmlns:a16="http://schemas.microsoft.com/office/drawing/2014/main" id="{9B8FA091-040E-4244-9F88-4287F08AAC3A}"/>
              </a:ext>
            </a:extLst>
          </p:cNvPr>
          <p:cNvSpPr txBox="1">
            <a:spLocks/>
          </p:cNvSpPr>
          <p:nvPr/>
        </p:nvSpPr>
        <p:spPr bwMode="auto">
          <a:xfrm>
            <a:off x="5612790" y="477901"/>
            <a:ext cx="3474133" cy="44650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1" fontAlgn="base" hangingPunct="1">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1" fontAlgn="base" hangingPunct="1">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1" fontAlgn="base" hangingPunct="1">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1" fontAlgn="base" hangingPunct="1">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spcBef>
                <a:spcPts val="0"/>
              </a:spcBef>
              <a:buNone/>
            </a:pPr>
            <a:r>
              <a:rPr lang="en-US" altLang="zh-TW" sz="2400" dirty="0">
                <a:solidFill>
                  <a:srgbClr val="002060"/>
                </a:solidFill>
              </a:rPr>
              <a:t>10 products will be completed progressively before 2020. </a:t>
            </a:r>
          </a:p>
          <a:p>
            <a:pPr>
              <a:spcBef>
                <a:spcPts val="0"/>
              </a:spcBef>
            </a:pPr>
            <a:r>
              <a:rPr lang="en-US" altLang="zh-TW" sz="2000" dirty="0">
                <a:solidFill>
                  <a:srgbClr val="002060"/>
                </a:solidFill>
              </a:rPr>
              <a:t>oil spill</a:t>
            </a:r>
          </a:p>
          <a:p>
            <a:pPr>
              <a:spcBef>
                <a:spcPts val="0"/>
              </a:spcBef>
            </a:pPr>
            <a:r>
              <a:rPr lang="en-US" altLang="zh-TW" sz="2000" dirty="0">
                <a:solidFill>
                  <a:srgbClr val="002060"/>
                </a:solidFill>
              </a:rPr>
              <a:t>objects missing at sea</a:t>
            </a:r>
          </a:p>
          <a:p>
            <a:pPr>
              <a:spcBef>
                <a:spcPts val="0"/>
              </a:spcBef>
            </a:pPr>
            <a:r>
              <a:rPr lang="en-US" altLang="zh-TW" sz="2000" dirty="0">
                <a:solidFill>
                  <a:srgbClr val="002060"/>
                </a:solidFill>
              </a:rPr>
              <a:t>trapped by high tide</a:t>
            </a:r>
          </a:p>
          <a:p>
            <a:pPr>
              <a:spcBef>
                <a:spcPts val="0"/>
              </a:spcBef>
            </a:pPr>
            <a:r>
              <a:rPr lang="en-US" altLang="zh-TW" sz="2000" dirty="0">
                <a:solidFill>
                  <a:srgbClr val="002060"/>
                </a:solidFill>
              </a:rPr>
              <a:t>ship safety</a:t>
            </a:r>
          </a:p>
          <a:p>
            <a:pPr>
              <a:spcBef>
                <a:spcPts val="0"/>
              </a:spcBef>
            </a:pPr>
            <a:r>
              <a:rPr lang="en-US" altLang="zh-TW" sz="2000" dirty="0">
                <a:solidFill>
                  <a:srgbClr val="002060"/>
                </a:solidFill>
              </a:rPr>
              <a:t>typhoon wave</a:t>
            </a:r>
          </a:p>
          <a:p>
            <a:pPr>
              <a:spcBef>
                <a:spcPts val="0"/>
              </a:spcBef>
            </a:pPr>
            <a:r>
              <a:rPr lang="en-US" altLang="zh-TW" sz="2000" dirty="0">
                <a:solidFill>
                  <a:srgbClr val="002060"/>
                </a:solidFill>
              </a:rPr>
              <a:t>storm surge</a:t>
            </a:r>
          </a:p>
          <a:p>
            <a:pPr>
              <a:spcBef>
                <a:spcPts val="0"/>
              </a:spcBef>
            </a:pPr>
            <a:r>
              <a:rPr lang="en-US" altLang="zh-TW" sz="2000" dirty="0">
                <a:solidFill>
                  <a:srgbClr val="002060"/>
                </a:solidFill>
              </a:rPr>
              <a:t>swell disaster index</a:t>
            </a:r>
          </a:p>
          <a:p>
            <a:pPr>
              <a:spcBef>
                <a:spcPts val="0"/>
              </a:spcBef>
            </a:pPr>
            <a:r>
              <a:rPr lang="en-US" altLang="zh-TW" sz="2000" dirty="0">
                <a:solidFill>
                  <a:srgbClr val="002060"/>
                </a:solidFill>
              </a:rPr>
              <a:t>unusual cold-water</a:t>
            </a:r>
          </a:p>
          <a:p>
            <a:pPr>
              <a:spcBef>
                <a:spcPts val="0"/>
              </a:spcBef>
            </a:pPr>
            <a:r>
              <a:rPr lang="en-US" altLang="zh-TW" sz="2000" dirty="0">
                <a:solidFill>
                  <a:srgbClr val="002060"/>
                </a:solidFill>
              </a:rPr>
              <a:t>tsunami</a:t>
            </a:r>
          </a:p>
          <a:p>
            <a:pPr>
              <a:spcBef>
                <a:spcPts val="0"/>
              </a:spcBef>
            </a:pPr>
            <a:r>
              <a:rPr lang="en-US" altLang="zh-TW" sz="2000" dirty="0">
                <a:solidFill>
                  <a:srgbClr val="002060"/>
                </a:solidFill>
              </a:rPr>
              <a:t>ocean heat content</a:t>
            </a:r>
          </a:p>
        </p:txBody>
      </p:sp>
      <p:sp>
        <p:nvSpPr>
          <p:cNvPr id="6" name="內容版面配置區 2">
            <a:extLst>
              <a:ext uri="{FF2B5EF4-FFF2-40B4-BE49-F238E27FC236}">
                <a16:creationId xmlns:a16="http://schemas.microsoft.com/office/drawing/2014/main" id="{0241A683-4743-0544-80AC-00A73794C5C1}"/>
              </a:ext>
            </a:extLst>
          </p:cNvPr>
          <p:cNvSpPr txBox="1">
            <a:spLocks/>
          </p:cNvSpPr>
          <p:nvPr/>
        </p:nvSpPr>
        <p:spPr bwMode="auto">
          <a:xfrm>
            <a:off x="216599" y="1436773"/>
            <a:ext cx="1333941" cy="27117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1" fontAlgn="base" hangingPunct="1">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1" fontAlgn="base" hangingPunct="1">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1" fontAlgn="base" hangingPunct="1">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1" fontAlgn="base" hangingPunct="1">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nSpc>
                <a:spcPts val="800"/>
              </a:lnSpc>
              <a:spcBef>
                <a:spcPts val="0"/>
              </a:spcBef>
              <a:buNone/>
            </a:pPr>
            <a:r>
              <a:rPr lang="en-US" altLang="zh-TW" sz="800" dirty="0">
                <a:latin typeface="Arial" panose="020B0604020202020204" pitchFamily="34" charset="0"/>
                <a:cs typeface="Arial" panose="020B0604020202020204" pitchFamily="34" charset="0"/>
              </a:rPr>
              <a:t>Northwest Pacific marine meteorology display</a:t>
            </a:r>
          </a:p>
        </p:txBody>
      </p:sp>
      <p:sp>
        <p:nvSpPr>
          <p:cNvPr id="8" name="矩形 7">
            <a:hlinkClick r:id="rId4" action="ppaction://hlinksldjump"/>
            <a:extLst>
              <a:ext uri="{FF2B5EF4-FFF2-40B4-BE49-F238E27FC236}">
                <a16:creationId xmlns:a16="http://schemas.microsoft.com/office/drawing/2014/main" id="{AE48C0AE-7901-C940-8734-B6E472D8BD12}"/>
              </a:ext>
            </a:extLst>
          </p:cNvPr>
          <p:cNvSpPr/>
          <p:nvPr/>
        </p:nvSpPr>
        <p:spPr>
          <a:xfrm>
            <a:off x="1557172" y="1410433"/>
            <a:ext cx="1349662" cy="297517"/>
          </a:xfrm>
          <a:prstGeom prst="rect">
            <a:avLst/>
          </a:prstGeom>
          <a:solidFill>
            <a:schemeClr val="bg1"/>
          </a:solidFill>
        </p:spPr>
        <p:txBody>
          <a:bodyPr wrap="square">
            <a:spAutoFit/>
          </a:bodyPr>
          <a:lstStyle/>
          <a:p>
            <a:pPr>
              <a:lnSpc>
                <a:spcPts val="800"/>
              </a:lnSpc>
            </a:pPr>
            <a:r>
              <a:rPr lang="en-US" altLang="zh-TW" sz="800" dirty="0">
                <a:latin typeface="Arial" panose="020B0604020202020204" pitchFamily="34" charset="0"/>
                <a:cs typeface="Arial" panose="020B0604020202020204" pitchFamily="34" charset="0"/>
              </a:rPr>
              <a:t>Marine meteorology data  for maritime disasters</a:t>
            </a:r>
          </a:p>
        </p:txBody>
      </p:sp>
      <p:sp>
        <p:nvSpPr>
          <p:cNvPr id="9" name="動作按鈕: 下一項 8">
            <a:hlinkClick r:id="" action="ppaction://hlinkshowjump?jump=nextslide" highlightClick="1"/>
            <a:extLst>
              <a:ext uri="{FF2B5EF4-FFF2-40B4-BE49-F238E27FC236}">
                <a16:creationId xmlns:a16="http://schemas.microsoft.com/office/drawing/2014/main" id="{7F1DA4FF-C671-0A4C-90CD-A440C9FAD20F}"/>
              </a:ext>
            </a:extLst>
          </p:cNvPr>
          <p:cNvSpPr>
            <a:spLocks/>
          </p:cNvSpPr>
          <p:nvPr/>
        </p:nvSpPr>
        <p:spPr>
          <a:xfrm>
            <a:off x="215418" y="1433363"/>
            <a:ext cx="1230609" cy="274587"/>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hlinkClick r:id="rId5" action="ppaction://hlinksldjump"/>
            <a:extLst>
              <a:ext uri="{FF2B5EF4-FFF2-40B4-BE49-F238E27FC236}">
                <a16:creationId xmlns:a16="http://schemas.microsoft.com/office/drawing/2014/main" id="{E651C6CB-86A7-4643-A33F-F1C8D4B6C826}"/>
              </a:ext>
            </a:extLst>
          </p:cNvPr>
          <p:cNvSpPr/>
          <p:nvPr/>
        </p:nvSpPr>
        <p:spPr>
          <a:xfrm>
            <a:off x="2927154" y="1457503"/>
            <a:ext cx="1349662" cy="194925"/>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Tide mark forecasting</a:t>
            </a:r>
          </a:p>
        </p:txBody>
      </p:sp>
      <p:sp>
        <p:nvSpPr>
          <p:cNvPr id="11" name="矩形 10">
            <a:hlinkClick r:id="rId6" action="ppaction://hlinksldjump"/>
            <a:extLst>
              <a:ext uri="{FF2B5EF4-FFF2-40B4-BE49-F238E27FC236}">
                <a16:creationId xmlns:a16="http://schemas.microsoft.com/office/drawing/2014/main" id="{7368FB65-9E3F-A147-8A0F-3B83E22DE157}"/>
              </a:ext>
            </a:extLst>
          </p:cNvPr>
          <p:cNvSpPr/>
          <p:nvPr/>
        </p:nvSpPr>
        <p:spPr>
          <a:xfrm>
            <a:off x="4313929" y="1457502"/>
            <a:ext cx="1300780" cy="194925"/>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Ship safety service</a:t>
            </a:r>
          </a:p>
        </p:txBody>
      </p:sp>
      <p:sp>
        <p:nvSpPr>
          <p:cNvPr id="12" name="矩形 11">
            <a:extLst>
              <a:ext uri="{FF2B5EF4-FFF2-40B4-BE49-F238E27FC236}">
                <a16:creationId xmlns:a16="http://schemas.microsoft.com/office/drawing/2014/main" id="{3FA8D237-F1F5-864C-AB1F-C228096B10AE}"/>
              </a:ext>
            </a:extLst>
          </p:cNvPr>
          <p:cNvSpPr/>
          <p:nvPr/>
        </p:nvSpPr>
        <p:spPr>
          <a:xfrm>
            <a:off x="244261" y="2504659"/>
            <a:ext cx="1306279" cy="297517"/>
          </a:xfrm>
          <a:prstGeom prst="rect">
            <a:avLst/>
          </a:prstGeom>
          <a:solidFill>
            <a:schemeClr val="bg1"/>
          </a:solidFill>
        </p:spPr>
        <p:txBody>
          <a:bodyPr wrap="square">
            <a:spAutoFit/>
          </a:bodyPr>
          <a:lstStyle/>
          <a:p>
            <a:pPr>
              <a:lnSpc>
                <a:spcPts val="800"/>
              </a:lnSpc>
            </a:pPr>
            <a:r>
              <a:rPr lang="en-US" altLang="zh-TW" sz="800" dirty="0">
                <a:latin typeface="Arial" panose="020B0604020202020204" pitchFamily="34" charset="0"/>
                <a:cs typeface="Arial" panose="020B0604020202020204" pitchFamily="34" charset="0"/>
              </a:rPr>
              <a:t>Download – </a:t>
            </a:r>
          </a:p>
          <a:p>
            <a:pPr>
              <a:lnSpc>
                <a:spcPts val="800"/>
              </a:lnSpc>
            </a:pPr>
            <a:r>
              <a:rPr lang="en-US" altLang="zh-TW" sz="800" dirty="0">
                <a:latin typeface="Arial" panose="020B0604020202020204" pitchFamily="34" charset="0"/>
                <a:cs typeface="Arial" panose="020B0604020202020204" pitchFamily="34" charset="0"/>
              </a:rPr>
              <a:t>marine meteorology</a:t>
            </a:r>
          </a:p>
        </p:txBody>
      </p:sp>
      <p:sp>
        <p:nvSpPr>
          <p:cNvPr id="14" name="矩形 13">
            <a:hlinkClick r:id="rId7" action="ppaction://hlinksldjump"/>
            <a:extLst>
              <a:ext uri="{FF2B5EF4-FFF2-40B4-BE49-F238E27FC236}">
                <a16:creationId xmlns:a16="http://schemas.microsoft.com/office/drawing/2014/main" id="{870B1196-7905-EE44-86B0-CFF37BA83C46}"/>
              </a:ext>
            </a:extLst>
          </p:cNvPr>
          <p:cNvSpPr/>
          <p:nvPr/>
        </p:nvSpPr>
        <p:spPr>
          <a:xfrm>
            <a:off x="1579790" y="2504659"/>
            <a:ext cx="1297050" cy="297517"/>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Typhoon wave &amp;</a:t>
            </a:r>
          </a:p>
          <a:p>
            <a:pPr algn="ctr">
              <a:lnSpc>
                <a:spcPts val="800"/>
              </a:lnSpc>
            </a:pPr>
            <a:r>
              <a:rPr lang="en-US" altLang="zh-TW" sz="800" dirty="0">
                <a:latin typeface="Arial" panose="020B0604020202020204" pitchFamily="34" charset="0"/>
                <a:cs typeface="Arial" panose="020B0604020202020204" pitchFamily="34" charset="0"/>
              </a:rPr>
              <a:t> storm </a:t>
            </a:r>
            <a:r>
              <a:rPr lang="en-US" altLang="zh-TW" sz="800" dirty="0" err="1">
                <a:latin typeface="Arial" panose="020B0604020202020204" pitchFamily="34" charset="0"/>
                <a:cs typeface="Arial" panose="020B0604020202020204" pitchFamily="34" charset="0"/>
              </a:rPr>
              <a:t>surage</a:t>
            </a:r>
            <a:endParaRPr lang="en-US" altLang="zh-TW" sz="800" dirty="0">
              <a:latin typeface="Arial" panose="020B0604020202020204" pitchFamily="34" charset="0"/>
              <a:cs typeface="Arial" panose="020B0604020202020204" pitchFamily="34" charset="0"/>
            </a:endParaRPr>
          </a:p>
        </p:txBody>
      </p:sp>
      <p:sp>
        <p:nvSpPr>
          <p:cNvPr id="15" name="矩形 14">
            <a:hlinkClick r:id="rId8" action="ppaction://hlinksldjump"/>
            <a:extLst>
              <a:ext uri="{FF2B5EF4-FFF2-40B4-BE49-F238E27FC236}">
                <a16:creationId xmlns:a16="http://schemas.microsoft.com/office/drawing/2014/main" id="{57141244-3910-484B-9827-4458E629810A}"/>
              </a:ext>
            </a:extLst>
          </p:cNvPr>
          <p:cNvSpPr/>
          <p:nvPr/>
        </p:nvSpPr>
        <p:spPr>
          <a:xfrm>
            <a:off x="2934449" y="2512624"/>
            <a:ext cx="1349662" cy="194925"/>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Swell warning service</a:t>
            </a:r>
          </a:p>
        </p:txBody>
      </p:sp>
      <p:sp>
        <p:nvSpPr>
          <p:cNvPr id="16" name="矩形 15">
            <a:extLst>
              <a:ext uri="{FF2B5EF4-FFF2-40B4-BE49-F238E27FC236}">
                <a16:creationId xmlns:a16="http://schemas.microsoft.com/office/drawing/2014/main" id="{CA7D27EB-F7E2-C84F-9607-BBD14FD69A9C}"/>
              </a:ext>
            </a:extLst>
          </p:cNvPr>
          <p:cNvSpPr/>
          <p:nvPr/>
        </p:nvSpPr>
        <p:spPr>
          <a:xfrm>
            <a:off x="1605770" y="3554523"/>
            <a:ext cx="1349662" cy="194925"/>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Tsunami</a:t>
            </a:r>
          </a:p>
        </p:txBody>
      </p:sp>
      <p:sp>
        <p:nvSpPr>
          <p:cNvPr id="17" name="矩形 16">
            <a:extLst>
              <a:ext uri="{FF2B5EF4-FFF2-40B4-BE49-F238E27FC236}">
                <a16:creationId xmlns:a16="http://schemas.microsoft.com/office/drawing/2014/main" id="{DDFBA33E-8A0B-7749-8676-75A24B205610}"/>
              </a:ext>
            </a:extLst>
          </p:cNvPr>
          <p:cNvSpPr/>
          <p:nvPr/>
        </p:nvSpPr>
        <p:spPr>
          <a:xfrm>
            <a:off x="213499" y="3580170"/>
            <a:ext cx="1300780" cy="194925"/>
          </a:xfrm>
          <a:prstGeom prst="rect">
            <a:avLst/>
          </a:prstGeom>
          <a:solidFill>
            <a:schemeClr val="bg1"/>
          </a:solidFill>
        </p:spPr>
        <p:txBody>
          <a:bodyPr wrap="square">
            <a:spAutoFit/>
          </a:bodyPr>
          <a:lstStyle/>
          <a:p>
            <a:pPr algn="ctr">
              <a:lnSpc>
                <a:spcPts val="800"/>
              </a:lnSpc>
            </a:pPr>
            <a:r>
              <a:rPr lang="en-US" altLang="zh-TW" sz="800" dirty="0">
                <a:solidFill>
                  <a:schemeClr val="bg1">
                    <a:lumMod val="75000"/>
                  </a:schemeClr>
                </a:solidFill>
                <a:latin typeface="Arial" panose="020B0604020202020204" pitchFamily="34" charset="0"/>
                <a:cs typeface="Arial" panose="020B0604020202020204" pitchFamily="34" charset="0"/>
              </a:rPr>
              <a:t>AIS</a:t>
            </a:r>
          </a:p>
        </p:txBody>
      </p:sp>
      <p:sp>
        <p:nvSpPr>
          <p:cNvPr id="18" name="矩形 17">
            <a:extLst>
              <a:ext uri="{FF2B5EF4-FFF2-40B4-BE49-F238E27FC236}">
                <a16:creationId xmlns:a16="http://schemas.microsoft.com/office/drawing/2014/main" id="{4FCF3852-39F6-374C-A0D5-DAA85CE2462B}"/>
              </a:ext>
            </a:extLst>
          </p:cNvPr>
          <p:cNvSpPr/>
          <p:nvPr/>
        </p:nvSpPr>
        <p:spPr>
          <a:xfrm>
            <a:off x="2953615" y="3580170"/>
            <a:ext cx="1300780" cy="194925"/>
          </a:xfrm>
          <a:prstGeom prst="rect">
            <a:avLst/>
          </a:prstGeom>
          <a:solidFill>
            <a:schemeClr val="bg1"/>
          </a:solidFill>
        </p:spPr>
        <p:txBody>
          <a:bodyPr wrap="square">
            <a:spAutoFit/>
          </a:bodyPr>
          <a:lstStyle/>
          <a:p>
            <a:pPr algn="ctr">
              <a:lnSpc>
                <a:spcPts val="800"/>
              </a:lnSpc>
            </a:pPr>
            <a:r>
              <a:rPr lang="en-US" altLang="zh-TW" sz="800" dirty="0">
                <a:solidFill>
                  <a:schemeClr val="bg1">
                    <a:lumMod val="75000"/>
                  </a:schemeClr>
                </a:solidFill>
                <a:latin typeface="Arial" panose="020B0604020202020204" pitchFamily="34" charset="0"/>
                <a:cs typeface="Arial" panose="020B0604020202020204" pitchFamily="34" charset="0"/>
              </a:rPr>
              <a:t>Ocean heat content</a:t>
            </a:r>
          </a:p>
        </p:txBody>
      </p:sp>
      <p:sp>
        <p:nvSpPr>
          <p:cNvPr id="20" name="矩形 19">
            <a:hlinkClick r:id="rId9" action="ppaction://hlinksldjump"/>
            <a:extLst>
              <a:ext uri="{FF2B5EF4-FFF2-40B4-BE49-F238E27FC236}">
                <a16:creationId xmlns:a16="http://schemas.microsoft.com/office/drawing/2014/main" id="{219DD92F-840A-7E46-9899-764FB628213E}"/>
              </a:ext>
            </a:extLst>
          </p:cNvPr>
          <p:cNvSpPr/>
          <p:nvPr/>
        </p:nvSpPr>
        <p:spPr>
          <a:xfrm>
            <a:off x="4312970" y="3528873"/>
            <a:ext cx="1300780" cy="297517"/>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Regional marine forecasting</a:t>
            </a:r>
          </a:p>
        </p:txBody>
      </p:sp>
      <p:sp>
        <p:nvSpPr>
          <p:cNvPr id="21" name="矩形 20">
            <a:extLst>
              <a:ext uri="{FF2B5EF4-FFF2-40B4-BE49-F238E27FC236}">
                <a16:creationId xmlns:a16="http://schemas.microsoft.com/office/drawing/2014/main" id="{178EC328-0F33-6048-B7B6-1F934C48F338}"/>
              </a:ext>
            </a:extLst>
          </p:cNvPr>
          <p:cNvSpPr/>
          <p:nvPr/>
        </p:nvSpPr>
        <p:spPr>
          <a:xfrm>
            <a:off x="233179" y="4588987"/>
            <a:ext cx="1300780" cy="297517"/>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Real-time Quality Control Manuals</a:t>
            </a:r>
          </a:p>
        </p:txBody>
      </p:sp>
      <p:sp>
        <p:nvSpPr>
          <p:cNvPr id="23" name="矩形 22">
            <a:extLst>
              <a:ext uri="{FF2B5EF4-FFF2-40B4-BE49-F238E27FC236}">
                <a16:creationId xmlns:a16="http://schemas.microsoft.com/office/drawing/2014/main" id="{557BAE8E-8C21-B648-BC14-9C9DD715A688}"/>
              </a:ext>
            </a:extLst>
          </p:cNvPr>
          <p:cNvSpPr/>
          <p:nvPr/>
        </p:nvSpPr>
        <p:spPr>
          <a:xfrm>
            <a:off x="2944035" y="4596422"/>
            <a:ext cx="1300780" cy="297517"/>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History marine disaster event</a:t>
            </a:r>
          </a:p>
        </p:txBody>
      </p:sp>
      <p:sp>
        <p:nvSpPr>
          <p:cNvPr id="25" name="矩形 24">
            <a:extLst>
              <a:ext uri="{FF2B5EF4-FFF2-40B4-BE49-F238E27FC236}">
                <a16:creationId xmlns:a16="http://schemas.microsoft.com/office/drawing/2014/main" id="{F16D64B3-B980-BB4D-AF52-786B01A92A6C}"/>
              </a:ext>
            </a:extLst>
          </p:cNvPr>
          <p:cNvSpPr/>
          <p:nvPr/>
        </p:nvSpPr>
        <p:spPr>
          <a:xfrm>
            <a:off x="4366658" y="4596422"/>
            <a:ext cx="1300780" cy="194925"/>
          </a:xfrm>
          <a:prstGeom prst="rect">
            <a:avLst/>
          </a:prstGeom>
          <a:solidFill>
            <a:schemeClr val="bg1"/>
          </a:solidFill>
        </p:spPr>
        <p:txBody>
          <a:bodyPr wrap="square">
            <a:spAutoFit/>
          </a:bodyPr>
          <a:lstStyle/>
          <a:p>
            <a:pPr algn="ctr">
              <a:lnSpc>
                <a:spcPts val="800"/>
              </a:lnSpc>
            </a:pPr>
            <a:r>
              <a:rPr lang="en-US" altLang="zh-TW" sz="800" dirty="0">
                <a:solidFill>
                  <a:schemeClr val="bg1">
                    <a:lumMod val="75000"/>
                  </a:schemeClr>
                </a:solidFill>
                <a:latin typeface="Arial" panose="020B0604020202020204" pitchFamily="34" charset="0"/>
                <a:cs typeface="Arial" panose="020B0604020202020204" pitchFamily="34" charset="0"/>
              </a:rPr>
              <a:t>Regional service</a:t>
            </a:r>
          </a:p>
        </p:txBody>
      </p:sp>
      <p:sp>
        <p:nvSpPr>
          <p:cNvPr id="26" name="矩形 25">
            <a:extLst>
              <a:ext uri="{FF2B5EF4-FFF2-40B4-BE49-F238E27FC236}">
                <a16:creationId xmlns:a16="http://schemas.microsoft.com/office/drawing/2014/main" id="{7817B885-0218-6346-B13F-A94F0C4A1413}"/>
              </a:ext>
            </a:extLst>
          </p:cNvPr>
          <p:cNvSpPr/>
          <p:nvPr/>
        </p:nvSpPr>
        <p:spPr>
          <a:xfrm>
            <a:off x="1588607" y="4606808"/>
            <a:ext cx="1300780" cy="194925"/>
          </a:xfrm>
          <a:prstGeom prst="rect">
            <a:avLst/>
          </a:prstGeom>
          <a:solidFill>
            <a:schemeClr val="bg1"/>
          </a:solidFill>
        </p:spPr>
        <p:txBody>
          <a:bodyPr wrap="square">
            <a:spAutoFit/>
          </a:bodyPr>
          <a:lstStyle/>
          <a:p>
            <a:pPr algn="ctr">
              <a:lnSpc>
                <a:spcPts val="800"/>
              </a:lnSpc>
            </a:pPr>
            <a:r>
              <a:rPr lang="en-US" altLang="zh-TW" sz="800" dirty="0">
                <a:solidFill>
                  <a:schemeClr val="bg1">
                    <a:lumMod val="75000"/>
                  </a:schemeClr>
                </a:solidFill>
                <a:latin typeface="Arial" panose="020B0604020202020204" pitchFamily="34" charset="0"/>
                <a:cs typeface="Arial" panose="020B0604020202020204" pitchFamily="34" charset="0"/>
              </a:rPr>
              <a:t>Prevention information</a:t>
            </a:r>
          </a:p>
        </p:txBody>
      </p:sp>
      <p:sp>
        <p:nvSpPr>
          <p:cNvPr id="27" name="矩形 26">
            <a:extLst>
              <a:ext uri="{FF2B5EF4-FFF2-40B4-BE49-F238E27FC236}">
                <a16:creationId xmlns:a16="http://schemas.microsoft.com/office/drawing/2014/main" id="{02C36184-8355-E847-B700-4536E1138F0E}"/>
              </a:ext>
            </a:extLst>
          </p:cNvPr>
          <p:cNvSpPr/>
          <p:nvPr/>
        </p:nvSpPr>
        <p:spPr>
          <a:xfrm>
            <a:off x="4312010" y="2512623"/>
            <a:ext cx="1300780" cy="194925"/>
          </a:xfrm>
          <a:prstGeom prst="rect">
            <a:avLst/>
          </a:prstGeom>
          <a:solidFill>
            <a:schemeClr val="bg1"/>
          </a:solidFill>
        </p:spPr>
        <p:txBody>
          <a:bodyPr wrap="square">
            <a:spAutoFit/>
          </a:bodyPr>
          <a:lstStyle/>
          <a:p>
            <a:pPr algn="ctr">
              <a:lnSpc>
                <a:spcPts val="800"/>
              </a:lnSpc>
            </a:pPr>
            <a:r>
              <a:rPr lang="en-US" altLang="zh-TW" sz="800" dirty="0">
                <a:latin typeface="Arial" panose="020B0604020202020204" pitchFamily="34" charset="0"/>
                <a:cs typeface="Arial" panose="020B0604020202020204" pitchFamily="34" charset="0"/>
              </a:rPr>
              <a:t>Unusual cold-water</a:t>
            </a:r>
          </a:p>
        </p:txBody>
      </p:sp>
      <p:sp>
        <p:nvSpPr>
          <p:cNvPr id="22" name="動作按鈕: 下一項 21">
            <a:hlinkClick r:id="" action="ppaction://hlinkshowjump?jump=nextslide" highlightClick="1"/>
            <a:extLst>
              <a:ext uri="{FF2B5EF4-FFF2-40B4-BE49-F238E27FC236}">
                <a16:creationId xmlns:a16="http://schemas.microsoft.com/office/drawing/2014/main" id="{38025D4B-4FD8-8F4D-A1C9-25ECE566DF37}"/>
              </a:ext>
            </a:extLst>
          </p:cNvPr>
          <p:cNvSpPr>
            <a:spLocks noChangeAspect="1"/>
          </p:cNvSpPr>
          <p:nvPr/>
        </p:nvSpPr>
        <p:spPr>
          <a:xfrm>
            <a:off x="8576003" y="4558071"/>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動作按鈕: 上一項 23">
            <a:hlinkClick r:id="" action="ppaction://hlinkshowjump?jump=previousslide" highlightClick="1"/>
            <a:extLst>
              <a:ext uri="{FF2B5EF4-FFF2-40B4-BE49-F238E27FC236}">
                <a16:creationId xmlns:a16="http://schemas.microsoft.com/office/drawing/2014/main" id="{2CB4717D-9250-DD45-9AE6-DF772787A8A1}"/>
              </a:ext>
            </a:extLst>
          </p:cNvPr>
          <p:cNvSpPr>
            <a:spLocks noChangeAspect="1"/>
          </p:cNvSpPr>
          <p:nvPr/>
        </p:nvSpPr>
        <p:spPr>
          <a:xfrm>
            <a:off x="8054795" y="4558071"/>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39551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4C8D2A-E72C-EC40-9D54-0F34749FD790}"/>
              </a:ext>
            </a:extLst>
          </p:cNvPr>
          <p:cNvSpPr/>
          <p:nvPr/>
        </p:nvSpPr>
        <p:spPr>
          <a:xfrm>
            <a:off x="169918" y="0"/>
            <a:ext cx="8627683" cy="553998"/>
          </a:xfrm>
          <a:prstGeom prst="rect">
            <a:avLst/>
          </a:prstGeom>
          <a:noFill/>
        </p:spPr>
        <p:txBody>
          <a:bodyPr wrap="none" lIns="91440" tIns="45720" rIns="91440" bIns="45720">
            <a:spAutoFit/>
          </a:bodyPr>
          <a:lstStyle/>
          <a:p>
            <a:pPr algn="ctr"/>
            <a:r>
              <a:rPr lang="en-US" altLang="zh-TW" sz="3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Northwest Pacific marine meteorology display</a:t>
            </a:r>
            <a:endParaRPr lang="zh-TW" altLang="en-US" sz="3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6" name="圖片 15">
            <a:extLst>
              <a:ext uri="{FF2B5EF4-FFF2-40B4-BE49-F238E27FC236}">
                <a16:creationId xmlns:a16="http://schemas.microsoft.com/office/drawing/2014/main" id="{D01008E3-2FF1-6741-84CD-BE0FA97F08F2}"/>
              </a:ext>
            </a:extLst>
          </p:cNvPr>
          <p:cNvPicPr>
            <a:picLocks noChangeAspect="1"/>
          </p:cNvPicPr>
          <p:nvPr/>
        </p:nvPicPr>
        <p:blipFill>
          <a:blip r:embed="rId3"/>
          <a:stretch>
            <a:fillRect/>
          </a:stretch>
        </p:blipFill>
        <p:spPr>
          <a:xfrm>
            <a:off x="823339" y="553998"/>
            <a:ext cx="7320839" cy="4401384"/>
          </a:xfrm>
          <a:prstGeom prst="rect">
            <a:avLst/>
          </a:prstGeom>
        </p:spPr>
      </p:pic>
      <p:pic>
        <p:nvPicPr>
          <p:cNvPr id="20" name="圖片 19">
            <a:extLst>
              <a:ext uri="{FF2B5EF4-FFF2-40B4-BE49-F238E27FC236}">
                <a16:creationId xmlns:a16="http://schemas.microsoft.com/office/drawing/2014/main" id="{5BB44CB9-8910-9040-9038-DFF380FE97AB}"/>
              </a:ext>
            </a:extLst>
          </p:cNvPr>
          <p:cNvPicPr>
            <a:picLocks noChangeAspect="1"/>
          </p:cNvPicPr>
          <p:nvPr/>
        </p:nvPicPr>
        <p:blipFill>
          <a:blip r:embed="rId4"/>
          <a:stretch>
            <a:fillRect/>
          </a:stretch>
        </p:blipFill>
        <p:spPr>
          <a:xfrm>
            <a:off x="2586040" y="685800"/>
            <a:ext cx="5443837" cy="1159756"/>
          </a:xfrm>
          <a:prstGeom prst="rect">
            <a:avLst/>
          </a:prstGeom>
        </p:spPr>
      </p:pic>
      <p:sp>
        <p:nvSpPr>
          <p:cNvPr id="6" name="動作按鈕: 自訂 5">
            <a:hlinkClick r:id="rId5" action="ppaction://hlinksldjump" highlightClick="1"/>
            <a:extLst>
              <a:ext uri="{FF2B5EF4-FFF2-40B4-BE49-F238E27FC236}">
                <a16:creationId xmlns:a16="http://schemas.microsoft.com/office/drawing/2014/main" id="{ABD43D9A-7201-B94B-A4AD-3B0955072FB5}"/>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三角形 3">
            <a:extLst>
              <a:ext uri="{FF2B5EF4-FFF2-40B4-BE49-F238E27FC236}">
                <a16:creationId xmlns:a16="http://schemas.microsoft.com/office/drawing/2014/main" id="{E915459F-7A14-8E4D-AC54-B2DFE0718E80}"/>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動作按鈕: 下一項 6">
            <a:hlinkClick r:id="" action="ppaction://hlinkshowjump?jump=nextslide" highlightClick="1"/>
            <a:extLst>
              <a:ext uri="{FF2B5EF4-FFF2-40B4-BE49-F238E27FC236}">
                <a16:creationId xmlns:a16="http://schemas.microsoft.com/office/drawing/2014/main" id="{C1775AD1-54E1-394C-AD59-D2828C96D1B2}"/>
              </a:ext>
            </a:extLst>
          </p:cNvPr>
          <p:cNvSpPr>
            <a:spLocks noChangeAspect="1"/>
          </p:cNvSpPr>
          <p:nvPr/>
        </p:nvSpPr>
        <p:spPr>
          <a:xfrm>
            <a:off x="8586120" y="446849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動作按鈕: 上一項 7">
            <a:hlinkClick r:id="" action="ppaction://hlinkshowjump?jump=previousslide" highlightClick="1"/>
            <a:extLst>
              <a:ext uri="{FF2B5EF4-FFF2-40B4-BE49-F238E27FC236}">
                <a16:creationId xmlns:a16="http://schemas.microsoft.com/office/drawing/2014/main" id="{042E916B-8743-CF43-896E-0C8D3EB45425}"/>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97728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3">
            <a:extLst>
              <a:ext uri="{FF2B5EF4-FFF2-40B4-BE49-F238E27FC236}">
                <a16:creationId xmlns:a16="http://schemas.microsoft.com/office/drawing/2014/main" id="{EB1952BF-40A0-024E-BED2-77C21BE354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7969" cy="5143500"/>
          </a:xfrm>
        </p:spPr>
      </p:pic>
      <p:sp>
        <p:nvSpPr>
          <p:cNvPr id="5" name="矩形 4">
            <a:extLst>
              <a:ext uri="{FF2B5EF4-FFF2-40B4-BE49-F238E27FC236}">
                <a16:creationId xmlns:a16="http://schemas.microsoft.com/office/drawing/2014/main" id="{5B4C8D2A-E72C-EC40-9D54-0F34749FD790}"/>
              </a:ext>
            </a:extLst>
          </p:cNvPr>
          <p:cNvSpPr/>
          <p:nvPr/>
        </p:nvSpPr>
        <p:spPr>
          <a:xfrm>
            <a:off x="4" y="0"/>
            <a:ext cx="8967518" cy="1015663"/>
          </a:xfrm>
          <a:prstGeom prst="rect">
            <a:avLst/>
          </a:prstGeom>
          <a:noFill/>
        </p:spPr>
        <p:txBody>
          <a:bodyPr wrap="none" lIns="91440" tIns="45720" rIns="91440" bIns="45720">
            <a:spAutoFit/>
          </a:bodyPr>
          <a:lstStyle/>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Marine meteorology data</a:t>
            </a:r>
            <a:r>
              <a:rPr lang="en-US" altLang="zh-TW" sz="3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  </a:t>
            </a: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for maritime disasters</a:t>
            </a:r>
          </a:p>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 Oil spill</a:t>
            </a:r>
          </a:p>
        </p:txBody>
      </p:sp>
      <p:sp>
        <p:nvSpPr>
          <p:cNvPr id="8" name="動作按鈕: 自訂 7">
            <a:hlinkClick r:id="rId3" action="ppaction://hlinksldjump" highlightClick="1"/>
            <a:extLst>
              <a:ext uri="{FF2B5EF4-FFF2-40B4-BE49-F238E27FC236}">
                <a16:creationId xmlns:a16="http://schemas.microsoft.com/office/drawing/2014/main" id="{F02EB4F1-AF90-1949-BD8C-DE3E2FDA41C4}"/>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三角形 8">
            <a:extLst>
              <a:ext uri="{FF2B5EF4-FFF2-40B4-BE49-F238E27FC236}">
                <a16:creationId xmlns:a16="http://schemas.microsoft.com/office/drawing/2014/main" id="{A517F5AE-E995-5A40-B868-C066F1F081E6}"/>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動作按鈕: 下一項 9">
            <a:hlinkClick r:id="" action="ppaction://hlinkshowjump?jump=nextslide" highlightClick="1"/>
            <a:extLst>
              <a:ext uri="{FF2B5EF4-FFF2-40B4-BE49-F238E27FC236}">
                <a16:creationId xmlns:a16="http://schemas.microsoft.com/office/drawing/2014/main" id="{C23E9907-D465-4043-8112-238C3309D99D}"/>
              </a:ext>
            </a:extLst>
          </p:cNvPr>
          <p:cNvSpPr>
            <a:spLocks noChangeAspect="1"/>
          </p:cNvSpPr>
          <p:nvPr/>
        </p:nvSpPr>
        <p:spPr>
          <a:xfrm>
            <a:off x="8586120" y="446849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動作按鈕: 上一項 10">
            <a:hlinkClick r:id="" action="ppaction://hlinkshowjump?jump=previousslide" highlightClick="1"/>
            <a:extLst>
              <a:ext uri="{FF2B5EF4-FFF2-40B4-BE49-F238E27FC236}">
                <a16:creationId xmlns:a16="http://schemas.microsoft.com/office/drawing/2014/main" id="{ED3D9E2F-25C0-0D41-B938-8E83C26984F8}"/>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75393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4C8D2A-E72C-EC40-9D54-0F34749FD790}"/>
              </a:ext>
            </a:extLst>
          </p:cNvPr>
          <p:cNvSpPr/>
          <p:nvPr/>
        </p:nvSpPr>
        <p:spPr>
          <a:xfrm>
            <a:off x="2686094" y="0"/>
            <a:ext cx="3595343" cy="553998"/>
          </a:xfrm>
          <a:prstGeom prst="rect">
            <a:avLst/>
          </a:prstGeom>
          <a:noFill/>
        </p:spPr>
        <p:txBody>
          <a:bodyPr wrap="none" lIns="91440" tIns="45720" rIns="91440" bIns="45720">
            <a:spAutoFit/>
          </a:bodyPr>
          <a:lstStyle/>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Tide mark forecast</a:t>
            </a:r>
          </a:p>
        </p:txBody>
      </p:sp>
      <p:pic>
        <p:nvPicPr>
          <p:cNvPr id="6" name="圖片 5">
            <a:extLst>
              <a:ext uri="{FF2B5EF4-FFF2-40B4-BE49-F238E27FC236}">
                <a16:creationId xmlns:a16="http://schemas.microsoft.com/office/drawing/2014/main" id="{DC6B3D99-B413-3946-9556-B6BC27C87808}"/>
              </a:ext>
            </a:extLst>
          </p:cNvPr>
          <p:cNvPicPr>
            <a:picLocks noChangeAspect="1"/>
          </p:cNvPicPr>
          <p:nvPr/>
        </p:nvPicPr>
        <p:blipFill>
          <a:blip r:embed="rId3"/>
          <a:stretch>
            <a:fillRect/>
          </a:stretch>
        </p:blipFill>
        <p:spPr>
          <a:xfrm>
            <a:off x="591500" y="553998"/>
            <a:ext cx="7784530" cy="4432340"/>
          </a:xfrm>
          <a:prstGeom prst="rect">
            <a:avLst/>
          </a:prstGeom>
        </p:spPr>
      </p:pic>
      <p:sp>
        <p:nvSpPr>
          <p:cNvPr id="9" name="動作按鈕: 自訂 8">
            <a:hlinkClick r:id="rId4" action="ppaction://hlinksldjump" highlightClick="1"/>
            <a:extLst>
              <a:ext uri="{FF2B5EF4-FFF2-40B4-BE49-F238E27FC236}">
                <a16:creationId xmlns:a16="http://schemas.microsoft.com/office/drawing/2014/main" id="{6A84F013-4D90-3B44-A245-ADFCCDE01EE7}"/>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三角形 9">
            <a:extLst>
              <a:ext uri="{FF2B5EF4-FFF2-40B4-BE49-F238E27FC236}">
                <a16:creationId xmlns:a16="http://schemas.microsoft.com/office/drawing/2014/main" id="{C07DD327-4562-6949-9A05-2D291202D9B4}"/>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動作按鈕: 下一項 10">
            <a:hlinkClick r:id="" action="ppaction://hlinkshowjump?jump=nextslide" highlightClick="1"/>
            <a:extLst>
              <a:ext uri="{FF2B5EF4-FFF2-40B4-BE49-F238E27FC236}">
                <a16:creationId xmlns:a16="http://schemas.microsoft.com/office/drawing/2014/main" id="{46AD95D2-5EA1-594A-834A-47FE183D9C71}"/>
              </a:ext>
            </a:extLst>
          </p:cNvPr>
          <p:cNvSpPr>
            <a:spLocks noChangeAspect="1"/>
          </p:cNvSpPr>
          <p:nvPr/>
        </p:nvSpPr>
        <p:spPr>
          <a:xfrm>
            <a:off x="8586120" y="446849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動作按鈕: 上一項 11">
            <a:hlinkClick r:id="" action="ppaction://hlinkshowjump?jump=previousslide" highlightClick="1"/>
            <a:extLst>
              <a:ext uri="{FF2B5EF4-FFF2-40B4-BE49-F238E27FC236}">
                <a16:creationId xmlns:a16="http://schemas.microsoft.com/office/drawing/2014/main" id="{8CFBD08B-0D1D-5346-9965-00CAF4229DBF}"/>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875773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4C8D2A-E72C-EC40-9D54-0F34749FD790}"/>
              </a:ext>
            </a:extLst>
          </p:cNvPr>
          <p:cNvSpPr/>
          <p:nvPr/>
        </p:nvSpPr>
        <p:spPr>
          <a:xfrm>
            <a:off x="2650572" y="0"/>
            <a:ext cx="3666388" cy="553998"/>
          </a:xfrm>
          <a:prstGeom prst="rect">
            <a:avLst/>
          </a:prstGeom>
          <a:noFill/>
        </p:spPr>
        <p:txBody>
          <a:bodyPr wrap="none" lIns="91440" tIns="45720" rIns="91440" bIns="45720">
            <a:spAutoFit/>
          </a:bodyPr>
          <a:lstStyle/>
          <a:p>
            <a:pPr algn="ctr"/>
            <a:r>
              <a:rPr lang="en-US" altLang="zh-TW"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a typeface="Apple LiSung Light" pitchFamily="2" charset="-120"/>
                <a:cs typeface="Arial" panose="020B0604020202020204" pitchFamily="34" charset="0"/>
              </a:rPr>
              <a:t>Ship safety service</a:t>
            </a:r>
          </a:p>
        </p:txBody>
      </p:sp>
      <p:sp>
        <p:nvSpPr>
          <p:cNvPr id="40" name="矩形 39">
            <a:extLst>
              <a:ext uri="{FF2B5EF4-FFF2-40B4-BE49-F238E27FC236}">
                <a16:creationId xmlns:a16="http://schemas.microsoft.com/office/drawing/2014/main" id="{4748DAB5-8712-E24F-A25C-A040F554F4DC}"/>
              </a:ext>
            </a:extLst>
          </p:cNvPr>
          <p:cNvSpPr/>
          <p:nvPr/>
        </p:nvSpPr>
        <p:spPr>
          <a:xfrm>
            <a:off x="185529" y="800101"/>
            <a:ext cx="4969567" cy="4195970"/>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zh-TW" altLang="en-US" sz="1600" dirty="0">
              <a:solidFill>
                <a:prstClr val="black"/>
              </a:solidFill>
              <a:latin typeface="Times New Roman" panose="02020603050405020304" pitchFamily="18" charset="0"/>
              <a:ea typeface="Kaiti TC" panose="02010600040101010101" pitchFamily="2" charset="-120"/>
              <a:cs typeface="Times New Roman" panose="02020603050405020304" pitchFamily="18" charset="0"/>
            </a:endParaRPr>
          </a:p>
        </p:txBody>
      </p:sp>
      <p:pic>
        <p:nvPicPr>
          <p:cNvPr id="36" name="圖片 40">
            <a:extLst>
              <a:ext uri="{FF2B5EF4-FFF2-40B4-BE49-F238E27FC236}">
                <a16:creationId xmlns:a16="http://schemas.microsoft.com/office/drawing/2014/main" id="{54BCDC88-2270-5C46-B2B4-4B380318DEE1}"/>
              </a:ext>
            </a:extLst>
          </p:cNvPr>
          <p:cNvPicPr>
            <a:picLocks noChangeAspect="1"/>
          </p:cNvPicPr>
          <p:nvPr/>
        </p:nvPicPr>
        <p:blipFill>
          <a:blip r:embed="rId3">
            <a:extLst>
              <a:ext uri="{28A0092B-C50C-407E-A947-70E740481C1C}">
                <a14:useLocalDpi xmlns:a14="http://schemas.microsoft.com/office/drawing/2010/main" val="0"/>
              </a:ext>
            </a:extLst>
          </a:blip>
          <a:srcRect l="6625" t="7162" r="1125" b="5292"/>
          <a:stretch>
            <a:fillRect/>
          </a:stretch>
        </p:blipFill>
        <p:spPr bwMode="auto">
          <a:xfrm>
            <a:off x="371519" y="1444755"/>
            <a:ext cx="4629150" cy="339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D15A673-9175-6A4E-97BC-6CF347056DD3}"/>
              </a:ext>
            </a:extLst>
          </p:cNvPr>
          <p:cNvSpPr/>
          <p:nvPr/>
        </p:nvSpPr>
        <p:spPr bwMode="auto">
          <a:xfrm>
            <a:off x="371520" y="980346"/>
            <a:ext cx="2928272" cy="344487"/>
          </a:xfrm>
          <a:prstGeom prst="rect">
            <a:avLst/>
          </a:prstGeom>
          <a:solidFill>
            <a:srgbClr val="FFC000"/>
          </a:solidFill>
          <a:ln>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n-US" altLang="zh-TW" sz="1600" b="1" dirty="0">
                <a:solidFill>
                  <a:prstClr val="black"/>
                </a:solidFill>
                <a:latin typeface="Times New Roman" panose="02020603050405020304" pitchFamily="18" charset="0"/>
                <a:ea typeface="Kaiti TC" panose="02010600040101010101" pitchFamily="2" charset="-120"/>
                <a:cs typeface="Times New Roman" panose="02020603050405020304" pitchFamily="18" charset="0"/>
              </a:rPr>
              <a:t>AM08:00, 1</a:t>
            </a:r>
            <a:r>
              <a:rPr lang="en-US" altLang="zh-TW" sz="1600" b="1" baseline="30000" dirty="0">
                <a:solidFill>
                  <a:prstClr val="black"/>
                </a:solidFill>
                <a:latin typeface="Times New Roman" panose="02020603050405020304" pitchFamily="18" charset="0"/>
                <a:ea typeface="Kaiti TC" panose="02010600040101010101" pitchFamily="2" charset="-120"/>
                <a:cs typeface="Times New Roman" panose="02020603050405020304" pitchFamily="18" charset="0"/>
              </a:rPr>
              <a:t>st</a:t>
            </a:r>
            <a:r>
              <a:rPr lang="en-US" altLang="zh-TW" sz="1600" b="1" dirty="0">
                <a:solidFill>
                  <a:prstClr val="black"/>
                </a:solidFill>
                <a:latin typeface="Times New Roman" panose="02020603050405020304" pitchFamily="18" charset="0"/>
                <a:ea typeface="Kaiti TC" panose="02010600040101010101" pitchFamily="2" charset="-120"/>
                <a:cs typeface="Times New Roman" panose="02020603050405020304" pitchFamily="18" charset="0"/>
              </a:rPr>
              <a:t> March 2018</a:t>
            </a:r>
            <a:endParaRPr lang="zh-TW" altLang="en-US" sz="1600" b="1" dirty="0">
              <a:solidFill>
                <a:prstClr val="black"/>
              </a:solidFill>
              <a:latin typeface="Times New Roman" panose="02020603050405020304" pitchFamily="18" charset="0"/>
              <a:ea typeface="Kaiti TC" panose="02010600040101010101" pitchFamily="2" charset="-120"/>
              <a:cs typeface="Times New Roman" panose="02020603050405020304" pitchFamily="18" charset="0"/>
            </a:endParaRPr>
          </a:p>
        </p:txBody>
      </p:sp>
      <p:graphicFrame>
        <p:nvGraphicFramePr>
          <p:cNvPr id="38" name="表格 37">
            <a:extLst>
              <a:ext uri="{FF2B5EF4-FFF2-40B4-BE49-F238E27FC236}">
                <a16:creationId xmlns:a16="http://schemas.microsoft.com/office/drawing/2014/main" id="{A05763B0-AF63-4144-9C77-48BA04155047}"/>
              </a:ext>
            </a:extLst>
          </p:cNvPr>
          <p:cNvGraphicFramePr>
            <a:graphicFrameLocks noGrp="1"/>
          </p:cNvGraphicFramePr>
          <p:nvPr>
            <p:extLst>
              <p:ext uri="{D42A27DB-BD31-4B8C-83A1-F6EECF244321}">
                <p14:modId xmlns:p14="http://schemas.microsoft.com/office/powerpoint/2010/main" val="3887950684"/>
              </p:ext>
            </p:extLst>
          </p:nvPr>
        </p:nvGraphicFramePr>
        <p:xfrm>
          <a:off x="871606" y="3505190"/>
          <a:ext cx="368300" cy="914400"/>
        </p:xfrm>
        <a:graphic>
          <a:graphicData uri="http://schemas.openxmlformats.org/drawingml/2006/table">
            <a:tbl>
              <a:tblPr firstRow="1" bandRow="1">
                <a:tableStyleId>{5C22544A-7EE6-4342-B048-85BDC9FD1C3A}</a:tableStyleId>
              </a:tblPr>
              <a:tblGrid>
                <a:gridCol w="368300">
                  <a:extLst>
                    <a:ext uri="{9D8B030D-6E8A-4147-A177-3AD203B41FA5}">
                      <a16:colId xmlns:a16="http://schemas.microsoft.com/office/drawing/2014/main" val="20000"/>
                    </a:ext>
                  </a:extLst>
                </a:gridCol>
              </a:tblGrid>
              <a:tr h="370840">
                <a:tc>
                  <a:txBody>
                    <a:bodyPr/>
                    <a:lstStyle/>
                    <a:p>
                      <a:pPr algn="ctr"/>
                      <a:r>
                        <a:rPr lang="en-US" altLang="zh-TW" sz="2400" b="1" dirty="0">
                          <a:solidFill>
                            <a:schemeClr val="tx1"/>
                          </a:solidFill>
                        </a:rPr>
                        <a:t>+</a:t>
                      </a:r>
                      <a:endParaRPr lang="zh-TW" alt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r>
                        <a:rPr lang="en-US" altLang="zh-TW" sz="2400" b="1" dirty="0"/>
                        <a:t>–</a:t>
                      </a:r>
                      <a:endParaRPr lang="zh-TW"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1" name="矩形 40">
            <a:extLst>
              <a:ext uri="{FF2B5EF4-FFF2-40B4-BE49-F238E27FC236}">
                <a16:creationId xmlns:a16="http://schemas.microsoft.com/office/drawing/2014/main" id="{8E48283B-3061-B441-9392-231EC6338C22}"/>
              </a:ext>
            </a:extLst>
          </p:cNvPr>
          <p:cNvSpPr/>
          <p:nvPr/>
        </p:nvSpPr>
        <p:spPr>
          <a:xfrm>
            <a:off x="5186659" y="800101"/>
            <a:ext cx="3877828" cy="4240212"/>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zh-TW" altLang="en-US" sz="1600" dirty="0">
              <a:solidFill>
                <a:prstClr val="black"/>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42" name="矩形 41">
            <a:extLst>
              <a:ext uri="{FF2B5EF4-FFF2-40B4-BE49-F238E27FC236}">
                <a16:creationId xmlns:a16="http://schemas.microsoft.com/office/drawing/2014/main" id="{4936894C-00C9-4C48-B3DC-2D6A78DC67BE}"/>
              </a:ext>
            </a:extLst>
          </p:cNvPr>
          <p:cNvSpPr/>
          <p:nvPr/>
        </p:nvSpPr>
        <p:spPr>
          <a:xfrm>
            <a:off x="5227770" y="932308"/>
            <a:ext cx="3723702" cy="4015726"/>
          </a:xfrm>
          <a:prstGeom prst="rect">
            <a:avLst/>
          </a:prstGeom>
          <a:solidFill>
            <a:srgbClr val="FFFF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ltLang="zh-TW" sz="1400" dirty="0">
              <a:ln w="0">
                <a:noFill/>
              </a:ln>
              <a:solidFill>
                <a:srgbClr val="000000"/>
              </a:solidFill>
              <a:effectLst>
                <a:outerShdw blurRad="38100" dist="19050" dir="2700000" algn="tl" rotWithShape="0">
                  <a:prstClr val="black">
                    <a:alpha val="40000"/>
                  </a:prstClr>
                </a:outerShdw>
              </a:effectLst>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43" name="矩形 42">
            <a:extLst>
              <a:ext uri="{FF2B5EF4-FFF2-40B4-BE49-F238E27FC236}">
                <a16:creationId xmlns:a16="http://schemas.microsoft.com/office/drawing/2014/main" id="{D1921CAF-78DA-B647-9C52-70B2BF837E64}"/>
              </a:ext>
            </a:extLst>
          </p:cNvPr>
          <p:cNvSpPr/>
          <p:nvPr/>
        </p:nvSpPr>
        <p:spPr>
          <a:xfrm>
            <a:off x="7594388" y="2856059"/>
            <a:ext cx="948823" cy="269154"/>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defRPr/>
            </a:pP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Inquire</a:t>
            </a:r>
            <a:endPar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p:txBody>
      </p:sp>
      <p:grpSp>
        <p:nvGrpSpPr>
          <p:cNvPr id="46" name="群組 2">
            <a:extLst>
              <a:ext uri="{FF2B5EF4-FFF2-40B4-BE49-F238E27FC236}">
                <a16:creationId xmlns:a16="http://schemas.microsoft.com/office/drawing/2014/main" id="{06229385-8412-CD44-B38B-237FC729D16B}"/>
              </a:ext>
            </a:extLst>
          </p:cNvPr>
          <p:cNvGrpSpPr>
            <a:grpSpLocks/>
          </p:cNvGrpSpPr>
          <p:nvPr/>
        </p:nvGrpSpPr>
        <p:grpSpPr bwMode="auto">
          <a:xfrm>
            <a:off x="5390202" y="3831935"/>
            <a:ext cx="3195918" cy="376770"/>
            <a:chOff x="8223250" y="5990925"/>
            <a:chExt cx="2819216" cy="376090"/>
          </a:xfrm>
        </p:grpSpPr>
        <p:grpSp>
          <p:nvGrpSpPr>
            <p:cNvPr id="47" name="群組 6">
              <a:extLst>
                <a:ext uri="{FF2B5EF4-FFF2-40B4-BE49-F238E27FC236}">
                  <a16:creationId xmlns:a16="http://schemas.microsoft.com/office/drawing/2014/main" id="{A50EF84C-F9D4-804B-AD1F-5B9C3B340CE0}"/>
                </a:ext>
              </a:extLst>
            </p:cNvPr>
            <p:cNvGrpSpPr>
              <a:grpSpLocks/>
            </p:cNvGrpSpPr>
            <p:nvPr/>
          </p:nvGrpSpPr>
          <p:grpSpPr bwMode="auto">
            <a:xfrm>
              <a:off x="8223250" y="6067433"/>
              <a:ext cx="2422525" cy="296152"/>
              <a:chOff x="8448682" y="6373188"/>
              <a:chExt cx="3170769" cy="163412"/>
            </a:xfrm>
          </p:grpSpPr>
          <p:grpSp>
            <p:nvGrpSpPr>
              <p:cNvPr id="49" name="群組 2">
                <a:extLst>
                  <a:ext uri="{FF2B5EF4-FFF2-40B4-BE49-F238E27FC236}">
                    <a16:creationId xmlns:a16="http://schemas.microsoft.com/office/drawing/2014/main" id="{0230C3AC-81F2-2E43-82BE-48051A90C0D8}"/>
                  </a:ext>
                </a:extLst>
              </p:cNvPr>
              <p:cNvGrpSpPr>
                <a:grpSpLocks/>
              </p:cNvGrpSpPr>
              <p:nvPr/>
            </p:nvGrpSpPr>
            <p:grpSpPr bwMode="auto">
              <a:xfrm>
                <a:off x="8448682" y="6373188"/>
                <a:ext cx="2119396" cy="158914"/>
                <a:chOff x="8491546" y="6458916"/>
                <a:chExt cx="2119396" cy="158914"/>
              </a:xfrm>
            </p:grpSpPr>
            <p:sp>
              <p:nvSpPr>
                <p:cNvPr id="51" name="矩形 50">
                  <a:extLst>
                    <a:ext uri="{FF2B5EF4-FFF2-40B4-BE49-F238E27FC236}">
                      <a16:creationId xmlns:a16="http://schemas.microsoft.com/office/drawing/2014/main" id="{DA92B248-E7BF-1A43-B6C9-3054B712A651}"/>
                    </a:ext>
                  </a:extLst>
                </p:cNvPr>
                <p:cNvSpPr/>
                <p:nvPr/>
              </p:nvSpPr>
              <p:spPr>
                <a:xfrm>
                  <a:off x="8491546" y="6458819"/>
                  <a:ext cx="1057616" cy="1591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52" name="矩形 51">
                  <a:extLst>
                    <a:ext uri="{FF2B5EF4-FFF2-40B4-BE49-F238E27FC236}">
                      <a16:creationId xmlns:a16="http://schemas.microsoft.com/office/drawing/2014/main" id="{962A0E32-4DEA-7243-A2EB-A1FD5840726A}"/>
                    </a:ext>
                  </a:extLst>
                </p:cNvPr>
                <p:cNvSpPr/>
                <p:nvPr/>
              </p:nvSpPr>
              <p:spPr>
                <a:xfrm>
                  <a:off x="9553317" y="6458819"/>
                  <a:ext cx="1057617" cy="159137"/>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solidFill>
                      <a:srgbClr val="00B0F0"/>
                    </a:solidFill>
                    <a:latin typeface="Times New Roman" panose="02020603050405020304" pitchFamily="18" charset="0"/>
                    <a:ea typeface="Kaiti TC" panose="02010600040101010101" pitchFamily="2" charset="-120"/>
                    <a:cs typeface="Times New Roman" panose="02020603050405020304" pitchFamily="18" charset="0"/>
                  </a:endParaRPr>
                </a:p>
              </p:txBody>
            </p:sp>
          </p:grpSp>
          <p:sp>
            <p:nvSpPr>
              <p:cNvPr id="50" name="矩形 49">
                <a:extLst>
                  <a:ext uri="{FF2B5EF4-FFF2-40B4-BE49-F238E27FC236}">
                    <a16:creationId xmlns:a16="http://schemas.microsoft.com/office/drawing/2014/main" id="{7C6CA0D5-CB8F-2F49-BD49-6485206489A8}"/>
                  </a:ext>
                </a:extLst>
              </p:cNvPr>
              <p:cNvSpPr/>
              <p:nvPr/>
            </p:nvSpPr>
            <p:spPr>
              <a:xfrm>
                <a:off x="10561836" y="6377463"/>
                <a:ext cx="1057617" cy="159137"/>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grpSp>
        <p:sp>
          <p:nvSpPr>
            <p:cNvPr id="48" name="文字方塊 63">
              <a:extLst>
                <a:ext uri="{FF2B5EF4-FFF2-40B4-BE49-F238E27FC236}">
                  <a16:creationId xmlns:a16="http://schemas.microsoft.com/office/drawing/2014/main" id="{88840A6F-2287-6F43-A513-FBBD1C3D509F}"/>
                </a:ext>
              </a:extLst>
            </p:cNvPr>
            <p:cNvSpPr txBox="1">
              <a:spLocks noChangeArrowheads="1"/>
            </p:cNvSpPr>
            <p:nvPr/>
          </p:nvSpPr>
          <p:spPr bwMode="auto">
            <a:xfrm>
              <a:off x="8261232" y="5990925"/>
              <a:ext cx="2781234" cy="37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en-US" altLang="zh-TW"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zh-Hant"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Safe</a:t>
              </a:r>
              <a:r>
                <a:rPr lang="zh-TW"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zh-Hant"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zh-TW"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Normal</a:t>
              </a:r>
              <a:r>
                <a:rPr lang="zh-TW"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zh-Hant"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zh-TW" altLang="en-US"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4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Dangerous</a:t>
              </a:r>
            </a:p>
          </p:txBody>
        </p:sp>
      </p:grpSp>
      <p:grpSp>
        <p:nvGrpSpPr>
          <p:cNvPr id="53" name="群組 5">
            <a:extLst>
              <a:ext uri="{FF2B5EF4-FFF2-40B4-BE49-F238E27FC236}">
                <a16:creationId xmlns:a16="http://schemas.microsoft.com/office/drawing/2014/main" id="{E65186FD-AA3B-9B4E-9A7E-BBFCE852C53A}"/>
              </a:ext>
            </a:extLst>
          </p:cNvPr>
          <p:cNvGrpSpPr>
            <a:grpSpLocks/>
          </p:cNvGrpSpPr>
          <p:nvPr/>
        </p:nvGrpSpPr>
        <p:grpSpPr bwMode="auto">
          <a:xfrm>
            <a:off x="5227770" y="1115606"/>
            <a:ext cx="3927475" cy="1525418"/>
            <a:chOff x="8038617" y="1535114"/>
            <a:chExt cx="3927475" cy="1526624"/>
          </a:xfrm>
        </p:grpSpPr>
        <p:sp>
          <p:nvSpPr>
            <p:cNvPr id="54" name="文字方塊 21">
              <a:extLst>
                <a:ext uri="{FF2B5EF4-FFF2-40B4-BE49-F238E27FC236}">
                  <a16:creationId xmlns:a16="http://schemas.microsoft.com/office/drawing/2014/main" id="{F28FA26F-9B4C-054A-936C-5B69E727FD67}"/>
                </a:ext>
              </a:extLst>
            </p:cNvPr>
            <p:cNvSpPr txBox="1">
              <a:spLocks noChangeArrowheads="1"/>
            </p:cNvSpPr>
            <p:nvPr/>
          </p:nvSpPr>
          <p:spPr bwMode="auto">
            <a:xfrm>
              <a:off x="8038617" y="1535114"/>
              <a:ext cx="3927475" cy="152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pP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Time:</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O Real time</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O</a:t>
              </a:r>
              <a:r>
                <a:rPr lang="zh-Hant"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Hant"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Select</a:t>
              </a:r>
              <a:endPar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a:p>
              <a:pPr eaLnBrk="1" hangingPunct="1">
                <a:lnSpc>
                  <a:spcPct val="150000"/>
                </a:lnSpc>
              </a:pP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01/03/2018</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08:00 am   ~</a:t>
              </a:r>
            </a:p>
            <a:p>
              <a:pPr eaLnBrk="1" hangingPunct="1">
                <a:lnSpc>
                  <a:spcPct val="150000"/>
                </a:lnSpc>
              </a:pP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01/03/2018    08:00 am</a:t>
              </a:r>
            </a:p>
            <a:p>
              <a:pPr>
                <a:lnSpc>
                  <a:spcPct val="150000"/>
                </a:lnSpc>
              </a:pPr>
              <a:r>
                <a:rPr lang="en-US" altLang="zh-TW" sz="1600" dirty="0" err="1">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Ship|s</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Tonnage:</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2700</a:t>
              </a:r>
              <a:r>
                <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        </a:t>
              </a:r>
              <a:r>
                <a:rPr lang="en-US" altLang="zh-Hant" sz="1600" dirty="0" err="1">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Tonne</a:t>
              </a:r>
              <a:endParaRPr lang="en-US" altLang="zh-TW"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55" name="圓角矩形 54">
              <a:extLst>
                <a:ext uri="{FF2B5EF4-FFF2-40B4-BE49-F238E27FC236}">
                  <a16:creationId xmlns:a16="http://schemas.microsoft.com/office/drawing/2014/main" id="{0C74682F-60EE-0B40-8D07-50C28F2DCF51}"/>
                </a:ext>
              </a:extLst>
            </p:cNvPr>
            <p:cNvSpPr/>
            <p:nvPr/>
          </p:nvSpPr>
          <p:spPr>
            <a:xfrm>
              <a:off x="8616950" y="2019684"/>
              <a:ext cx="1032019" cy="251023"/>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solidFill>
                    <a:prstClr val="white"/>
                  </a:solidFill>
                  <a:latin typeface="Times New Roman" panose="02020603050405020304" pitchFamily="18" charset="0"/>
                  <a:ea typeface="Kaiti TC" panose="02010600040101010101" pitchFamily="2" charset="-120"/>
                  <a:cs typeface="Times New Roman" panose="02020603050405020304" pitchFamily="18" charset="0"/>
                </a:rPr>
                <a:t>01</a:t>
              </a:r>
              <a:endParaRPr lang="zh-TW" altLang="en-US" dirty="0">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56" name="圓角矩形 55">
              <a:extLst>
                <a:ext uri="{FF2B5EF4-FFF2-40B4-BE49-F238E27FC236}">
                  <a16:creationId xmlns:a16="http://schemas.microsoft.com/office/drawing/2014/main" id="{ABD8FF2A-5574-154B-A52F-7E14F3393882}"/>
                </a:ext>
              </a:extLst>
            </p:cNvPr>
            <p:cNvSpPr/>
            <p:nvPr/>
          </p:nvSpPr>
          <p:spPr>
            <a:xfrm>
              <a:off x="9505122" y="2750512"/>
              <a:ext cx="900113" cy="255789"/>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57" name="圓角矩形 56">
              <a:extLst>
                <a:ext uri="{FF2B5EF4-FFF2-40B4-BE49-F238E27FC236}">
                  <a16:creationId xmlns:a16="http://schemas.microsoft.com/office/drawing/2014/main" id="{902CE719-CA8B-5D4D-9809-F7090242399A}"/>
                </a:ext>
              </a:extLst>
            </p:cNvPr>
            <p:cNvSpPr/>
            <p:nvPr/>
          </p:nvSpPr>
          <p:spPr>
            <a:xfrm>
              <a:off x="8612187" y="2377154"/>
              <a:ext cx="1036781" cy="258968"/>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0" name="圓角矩形 59">
              <a:extLst>
                <a:ext uri="{FF2B5EF4-FFF2-40B4-BE49-F238E27FC236}">
                  <a16:creationId xmlns:a16="http://schemas.microsoft.com/office/drawing/2014/main" id="{E12A9D47-4AEC-084E-801D-BE67F23928A5}"/>
                </a:ext>
              </a:extLst>
            </p:cNvPr>
            <p:cNvSpPr/>
            <p:nvPr/>
          </p:nvSpPr>
          <p:spPr>
            <a:xfrm>
              <a:off x="9758989" y="2019201"/>
              <a:ext cx="888374" cy="256271"/>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1" name="圓角矩形 60">
              <a:extLst>
                <a:ext uri="{FF2B5EF4-FFF2-40B4-BE49-F238E27FC236}">
                  <a16:creationId xmlns:a16="http://schemas.microsoft.com/office/drawing/2014/main" id="{F2F90572-A20A-384D-AC67-525C9C3A7C06}"/>
                </a:ext>
              </a:extLst>
            </p:cNvPr>
            <p:cNvSpPr/>
            <p:nvPr/>
          </p:nvSpPr>
          <p:spPr>
            <a:xfrm>
              <a:off x="9747386" y="2377153"/>
              <a:ext cx="899977" cy="258968"/>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64" name="橢圓 63">
              <a:extLst>
                <a:ext uri="{FF2B5EF4-FFF2-40B4-BE49-F238E27FC236}">
                  <a16:creationId xmlns:a16="http://schemas.microsoft.com/office/drawing/2014/main" id="{60C3D242-2F0B-A446-A9F0-4BB4E419A58E}"/>
                </a:ext>
              </a:extLst>
            </p:cNvPr>
            <p:cNvSpPr/>
            <p:nvPr/>
          </p:nvSpPr>
          <p:spPr>
            <a:xfrm>
              <a:off x="9837463" y="1715196"/>
              <a:ext cx="128587" cy="123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zh-TW" altLang="en-US">
                <a:solidFill>
                  <a:prstClr val="white"/>
                </a:solidFill>
                <a:latin typeface="Times New Roman" panose="02020603050405020304" pitchFamily="18" charset="0"/>
                <a:ea typeface="Kaiti TC" panose="02010600040101010101" pitchFamily="2" charset="-120"/>
                <a:cs typeface="Times New Roman" panose="02020603050405020304" pitchFamily="18" charset="0"/>
              </a:endParaRPr>
            </a:p>
          </p:txBody>
        </p:sp>
      </p:grpSp>
      <p:sp>
        <p:nvSpPr>
          <p:cNvPr id="65" name="矩形 29">
            <a:extLst>
              <a:ext uri="{FF2B5EF4-FFF2-40B4-BE49-F238E27FC236}">
                <a16:creationId xmlns:a16="http://schemas.microsoft.com/office/drawing/2014/main" id="{A96A4A3F-9C1B-0648-94FB-9FA8C266A556}"/>
              </a:ext>
            </a:extLst>
          </p:cNvPr>
          <p:cNvSpPr>
            <a:spLocks noChangeArrowheads="1"/>
          </p:cNvSpPr>
          <p:nvPr/>
        </p:nvSpPr>
        <p:spPr bwMode="auto">
          <a:xfrm>
            <a:off x="5341086" y="3473744"/>
            <a:ext cx="1263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en-US" altLang="zh-TW" sz="1600" b="1"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rPr>
              <a:t>Safety index</a:t>
            </a:r>
            <a:endParaRPr lang="zh-TW" altLang="en-US" sz="1600" dirty="0">
              <a:solidFill>
                <a:srgbClr val="000000"/>
              </a:solidFill>
              <a:latin typeface="Times New Roman" panose="02020603050405020304" pitchFamily="18" charset="0"/>
              <a:ea typeface="Kaiti TC" panose="02010600040101010101" pitchFamily="2" charset="-120"/>
              <a:cs typeface="Times New Roman" panose="02020603050405020304" pitchFamily="18" charset="0"/>
            </a:endParaRPr>
          </a:p>
        </p:txBody>
      </p:sp>
      <p:sp>
        <p:nvSpPr>
          <p:cNvPr id="28" name="動作按鈕: 自訂 27">
            <a:hlinkClick r:id="rId4" action="ppaction://hlinksldjump" highlightClick="1"/>
            <a:extLst>
              <a:ext uri="{FF2B5EF4-FFF2-40B4-BE49-F238E27FC236}">
                <a16:creationId xmlns:a16="http://schemas.microsoft.com/office/drawing/2014/main" id="{136B99C3-D091-DA46-8662-6D48EDDA77FE}"/>
              </a:ext>
            </a:extLst>
          </p:cNvPr>
          <p:cNvSpPr/>
          <p:nvPr/>
        </p:nvSpPr>
        <p:spPr>
          <a:xfrm>
            <a:off x="8416957" y="4046308"/>
            <a:ext cx="360000" cy="303042"/>
          </a:xfrm>
          <a:prstGeom prst="actionButtonBlank">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9" name="三角形 28">
            <a:extLst>
              <a:ext uri="{FF2B5EF4-FFF2-40B4-BE49-F238E27FC236}">
                <a16:creationId xmlns:a16="http://schemas.microsoft.com/office/drawing/2014/main" id="{95A96C9C-CD11-7E4C-8C1C-C3A50831BA08}"/>
              </a:ext>
            </a:extLst>
          </p:cNvPr>
          <p:cNvSpPr>
            <a:spLocks noChangeAspect="1"/>
          </p:cNvSpPr>
          <p:nvPr/>
        </p:nvSpPr>
        <p:spPr>
          <a:xfrm>
            <a:off x="8346397" y="3614308"/>
            <a:ext cx="501120" cy="432000"/>
          </a:xfrm>
          <a:prstGeom prst="triangle">
            <a:avLst/>
          </a:prstGeom>
          <a:solidFill>
            <a:srgbClr val="FFDE0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動作按鈕: 下一項 29">
            <a:hlinkClick r:id="" action="ppaction://hlinkshowjump?jump=nextslide" highlightClick="1"/>
            <a:extLst>
              <a:ext uri="{FF2B5EF4-FFF2-40B4-BE49-F238E27FC236}">
                <a16:creationId xmlns:a16="http://schemas.microsoft.com/office/drawing/2014/main" id="{6A13E085-3D46-3B43-AF6C-722B54FCA4F2}"/>
              </a:ext>
            </a:extLst>
          </p:cNvPr>
          <p:cNvSpPr>
            <a:spLocks noChangeAspect="1"/>
          </p:cNvSpPr>
          <p:nvPr/>
        </p:nvSpPr>
        <p:spPr>
          <a:xfrm>
            <a:off x="8586120" y="4468494"/>
            <a:ext cx="521208" cy="5212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1" name="動作按鈕: 上一項 30">
            <a:hlinkClick r:id="" action="ppaction://hlinkshowjump?jump=previousslide" highlightClick="1"/>
            <a:extLst>
              <a:ext uri="{FF2B5EF4-FFF2-40B4-BE49-F238E27FC236}">
                <a16:creationId xmlns:a16="http://schemas.microsoft.com/office/drawing/2014/main" id="{8BFB2EFA-69E7-254A-8767-4CB100CA38B6}"/>
              </a:ext>
            </a:extLst>
          </p:cNvPr>
          <p:cNvSpPr>
            <a:spLocks noChangeAspect="1"/>
          </p:cNvSpPr>
          <p:nvPr/>
        </p:nvSpPr>
        <p:spPr>
          <a:xfrm>
            <a:off x="8064912" y="4468494"/>
            <a:ext cx="521208" cy="5212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803081181"/>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898</TotalTime>
  <Words>413</Words>
  <Application>Microsoft Macintosh PowerPoint</Application>
  <PresentationFormat>如螢幕大小 (16:9)</PresentationFormat>
  <Paragraphs>105</Paragraphs>
  <Slides>13</Slides>
  <Notes>5</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13</vt:i4>
      </vt:variant>
    </vt:vector>
  </HeadingPairs>
  <TitlesOfParts>
    <vt:vector size="26" baseType="lpstr">
      <vt:lpstr>微軟正黑體</vt:lpstr>
      <vt:lpstr>新細明體</vt:lpstr>
      <vt:lpstr>標楷體</vt:lpstr>
      <vt:lpstr>Apple LiSung Light</vt:lpstr>
      <vt:lpstr>Batang</vt:lpstr>
      <vt:lpstr>Kaiti TC</vt:lpstr>
      <vt:lpstr>Roboto</vt:lpstr>
      <vt:lpstr>Apple Braille Pinpoint 6 Dot</vt:lpstr>
      <vt:lpstr>Arial</vt:lpstr>
      <vt:lpstr>Calibri</vt:lpstr>
      <vt:lpstr>Calibri Light</vt:lpstr>
      <vt:lpstr>Times New Roman</vt:lpstr>
      <vt:lpstr>Office 佈景主題</vt:lpstr>
      <vt:lpstr>PowerPoint 簡報</vt:lpstr>
      <vt:lpstr>Marine enviroment in Taiwan</vt:lpstr>
      <vt:lpstr>Common oceanographic disasters in Taiwan</vt:lpstr>
      <vt:lpstr>Strategies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Disaster Prevention Information Service Platform </dc:title>
  <dc:creator>范揚洺</dc:creator>
  <cp:lastModifiedBy>范揚洺</cp:lastModifiedBy>
  <cp:revision>47</cp:revision>
  <dcterms:created xsi:type="dcterms:W3CDTF">2018-04-07T01:22:29Z</dcterms:created>
  <dcterms:modified xsi:type="dcterms:W3CDTF">2018-04-09T13:52:03Z</dcterms:modified>
</cp:coreProperties>
</file>