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73" r:id="rId4"/>
    <p:sldId id="258" r:id="rId5"/>
    <p:sldId id="259" r:id="rId6"/>
    <p:sldId id="260" r:id="rId7"/>
    <p:sldId id="261" r:id="rId8"/>
    <p:sldId id="265" r:id="rId9"/>
    <p:sldId id="274" r:id="rId10"/>
    <p:sldId id="266" r:id="rId11"/>
    <p:sldId id="267" r:id="rId12"/>
    <p:sldId id="275" r:id="rId13"/>
    <p:sldId id="276" r:id="rId14"/>
    <p:sldId id="264" r:id="rId15"/>
    <p:sldId id="272"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9" d="100"/>
          <a:sy n="89" d="100"/>
        </p:scale>
        <p:origin x="46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embeddings/oleObject3.bin"/><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embeddings/oleObject4.bin"/><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rgbClr val="FF0000"/>
                </a:solidFill>
                <a:latin typeface="+mn-lt"/>
                <a:ea typeface="+mn-ea"/>
                <a:cs typeface="+mn-cs"/>
              </a:defRPr>
            </a:pPr>
            <a:r>
              <a:rPr lang="tr-TR" sz="1800" b="1" dirty="0" err="1">
                <a:solidFill>
                  <a:srgbClr val="FF0000"/>
                </a:solidFill>
              </a:rPr>
              <a:t>impedance-stroke</a:t>
            </a:r>
            <a:endParaRPr lang="tr-TR" sz="1600" b="1" dirty="0">
              <a:solidFill>
                <a:srgbClr val="FF0000"/>
              </a:solidFill>
            </a:endParaRPr>
          </a:p>
        </c:rich>
      </c:tx>
      <c:layout>
        <c:manualLayout>
          <c:xMode val="edge"/>
          <c:yMode val="edge"/>
          <c:x val="0.37306577349473113"/>
          <c:y val="0"/>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rgbClr val="FF0000"/>
              </a:solidFill>
              <a:latin typeface="+mn-lt"/>
              <a:ea typeface="+mn-ea"/>
              <a:cs typeface="+mn-cs"/>
            </a:defRPr>
          </a:pPr>
          <a:endParaRPr lang="tr-TR"/>
        </a:p>
      </c:txPr>
    </c:title>
    <c:autoTitleDeleted val="0"/>
    <c:plotArea>
      <c:layout/>
      <c:scatterChart>
        <c:scatterStyle val="smoothMarker"/>
        <c:varyColors val="0"/>
        <c:ser>
          <c:idx val="0"/>
          <c:order val="0"/>
          <c:spPr>
            <a:ln w="19050" cap="rnd">
              <a:solidFill>
                <a:schemeClr val="accent1"/>
              </a:solidFill>
              <a:round/>
            </a:ln>
            <a:effectLst/>
          </c:spPr>
          <c:marker>
            <c:symbol val="none"/>
          </c:marker>
          <c:xVal>
            <c:numRef>
              <c:f>'[silindir yarma padli.xlsx]silindir yarma padsiz 2'!$C$4:$C$24</c:f>
              <c:numCache>
                <c:formatCode>General</c:formatCode>
                <c:ptCount val="21"/>
                <c:pt idx="0">
                  <c:v>0</c:v>
                </c:pt>
                <c:pt idx="1">
                  <c:v>8.2791660000000003E-2</c:v>
                </c:pt>
                <c:pt idx="2">
                  <c:v>0.16610420000000001</c:v>
                </c:pt>
                <c:pt idx="3">
                  <c:v>0.24945829999999999</c:v>
                </c:pt>
                <c:pt idx="4">
                  <c:v>0.33279170000000002</c:v>
                </c:pt>
                <c:pt idx="5">
                  <c:v>0.41612500000000002</c:v>
                </c:pt>
                <c:pt idx="6">
                  <c:v>0.49945830000000002</c:v>
                </c:pt>
                <c:pt idx="7">
                  <c:v>0.58277080000000003</c:v>
                </c:pt>
                <c:pt idx="8">
                  <c:v>0.66610409999999998</c:v>
                </c:pt>
                <c:pt idx="9">
                  <c:v>0.74945830000000002</c:v>
                </c:pt>
                <c:pt idx="10">
                  <c:v>0.83277080000000003</c:v>
                </c:pt>
                <c:pt idx="11">
                  <c:v>0.91610409999999998</c:v>
                </c:pt>
                <c:pt idx="12">
                  <c:v>0.99945830000000002</c:v>
                </c:pt>
                <c:pt idx="13">
                  <c:v>1.0827709999999999</c:v>
                </c:pt>
                <c:pt idx="14">
                  <c:v>1.166104</c:v>
                </c:pt>
                <c:pt idx="15">
                  <c:v>1.249458</c:v>
                </c:pt>
                <c:pt idx="16">
                  <c:v>1.3327709999999999</c:v>
                </c:pt>
                <c:pt idx="17">
                  <c:v>1.416104</c:v>
                </c:pt>
                <c:pt idx="18">
                  <c:v>1.499458</c:v>
                </c:pt>
                <c:pt idx="19">
                  <c:v>1.5827709999999999</c:v>
                </c:pt>
                <c:pt idx="20">
                  <c:v>1.6169169999999999</c:v>
                </c:pt>
              </c:numCache>
            </c:numRef>
          </c:xVal>
          <c:yVal>
            <c:numRef>
              <c:f>'[silindir yarma padli.xlsx]silindir yarma padsiz 2'!$D$4:$D$24</c:f>
              <c:numCache>
                <c:formatCode>General</c:formatCode>
                <c:ptCount val="21"/>
                <c:pt idx="0">
                  <c:v>450</c:v>
                </c:pt>
                <c:pt idx="1">
                  <c:v>450</c:v>
                </c:pt>
                <c:pt idx="2">
                  <c:v>450</c:v>
                </c:pt>
                <c:pt idx="3">
                  <c:v>450</c:v>
                </c:pt>
                <c:pt idx="4">
                  <c:v>450</c:v>
                </c:pt>
                <c:pt idx="5">
                  <c:v>450</c:v>
                </c:pt>
                <c:pt idx="6">
                  <c:v>450</c:v>
                </c:pt>
                <c:pt idx="7">
                  <c:v>450</c:v>
                </c:pt>
                <c:pt idx="8">
                  <c:v>452</c:v>
                </c:pt>
                <c:pt idx="9">
                  <c:v>453</c:v>
                </c:pt>
                <c:pt idx="10">
                  <c:v>456</c:v>
                </c:pt>
                <c:pt idx="11">
                  <c:v>458</c:v>
                </c:pt>
                <c:pt idx="12">
                  <c:v>459</c:v>
                </c:pt>
                <c:pt idx="13">
                  <c:v>460</c:v>
                </c:pt>
                <c:pt idx="14">
                  <c:v>460</c:v>
                </c:pt>
                <c:pt idx="15">
                  <c:v>460</c:v>
                </c:pt>
                <c:pt idx="16">
                  <c:v>463</c:v>
                </c:pt>
                <c:pt idx="17">
                  <c:v>463</c:v>
                </c:pt>
                <c:pt idx="18">
                  <c:v>464</c:v>
                </c:pt>
                <c:pt idx="19">
                  <c:v>504</c:v>
                </c:pt>
                <c:pt idx="20">
                  <c:v>504</c:v>
                </c:pt>
              </c:numCache>
            </c:numRef>
          </c:yVal>
          <c:smooth val="1"/>
        </c:ser>
        <c:dLbls>
          <c:showLegendKey val="0"/>
          <c:showVal val="0"/>
          <c:showCatName val="0"/>
          <c:showSerName val="0"/>
          <c:showPercent val="0"/>
          <c:showBubbleSize val="0"/>
        </c:dLbls>
        <c:axId val="372099792"/>
        <c:axId val="372097616"/>
      </c:scatterChart>
      <c:valAx>
        <c:axId val="37209979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tr-TR"/>
          </a:p>
        </c:txPr>
        <c:crossAx val="372097616"/>
        <c:crosses val="autoZero"/>
        <c:crossBetween val="midCat"/>
      </c:valAx>
      <c:valAx>
        <c:axId val="3720976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tr-TR"/>
          </a:p>
        </c:txPr>
        <c:crossAx val="37209979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rgbClr val="FF0000"/>
                </a:solidFill>
                <a:latin typeface="+mn-lt"/>
                <a:ea typeface="+mn-ea"/>
                <a:cs typeface="+mn-cs"/>
              </a:defRPr>
            </a:pPr>
            <a:r>
              <a:rPr lang="tr-TR" sz="1800" b="1">
                <a:solidFill>
                  <a:srgbClr val="FF0000"/>
                </a:solidFill>
              </a:rPr>
              <a:t>impedance-force</a:t>
            </a:r>
          </a:p>
        </c:rich>
      </c:tx>
      <c:layout/>
      <c:overlay val="0"/>
      <c:spPr>
        <a:noFill/>
        <a:ln>
          <a:noFill/>
        </a:ln>
        <a:effectLst/>
      </c:spPr>
      <c:txPr>
        <a:bodyPr rot="0" spcFirstLastPara="1" vertOverflow="ellipsis" vert="horz" wrap="square" anchor="ctr" anchorCtr="1"/>
        <a:lstStyle/>
        <a:p>
          <a:pPr>
            <a:defRPr sz="1800" b="1" i="0" u="none" strike="noStrike" kern="1200" spc="0" baseline="0">
              <a:solidFill>
                <a:srgbClr val="FF0000"/>
              </a:solidFill>
              <a:latin typeface="+mn-lt"/>
              <a:ea typeface="+mn-ea"/>
              <a:cs typeface="+mn-cs"/>
            </a:defRPr>
          </a:pPr>
          <a:endParaRPr lang="tr-TR"/>
        </a:p>
      </c:txPr>
    </c:title>
    <c:autoTitleDeleted val="0"/>
    <c:plotArea>
      <c:layout>
        <c:manualLayout>
          <c:layoutTarget val="inner"/>
          <c:xMode val="edge"/>
          <c:yMode val="edge"/>
          <c:x val="7.7659667541557301E-2"/>
          <c:y val="0.18865740740740741"/>
          <c:w val="0.87636811023622052"/>
          <c:h val="0.73358814523184601"/>
        </c:manualLayout>
      </c:layout>
      <c:scatterChart>
        <c:scatterStyle val="smoothMarker"/>
        <c:varyColors val="0"/>
        <c:ser>
          <c:idx val="0"/>
          <c:order val="0"/>
          <c:spPr>
            <a:ln w="19050" cap="rnd">
              <a:solidFill>
                <a:schemeClr val="accent1"/>
              </a:solidFill>
              <a:round/>
            </a:ln>
            <a:effectLst/>
          </c:spPr>
          <c:marker>
            <c:symbol val="none"/>
          </c:marker>
          <c:xVal>
            <c:numRef>
              <c:f>'[silindir yarma padli.xlsx]silindir yarma padsiz 2'!$B$4:$B$24</c:f>
              <c:numCache>
                <c:formatCode>General</c:formatCode>
                <c:ptCount val="21"/>
                <c:pt idx="0">
                  <c:v>-1.1761980000000001</c:v>
                </c:pt>
                <c:pt idx="1">
                  <c:v>16.991299999999999</c:v>
                </c:pt>
                <c:pt idx="2">
                  <c:v>17.293289999999999</c:v>
                </c:pt>
                <c:pt idx="3">
                  <c:v>21.696090000000002</c:v>
                </c:pt>
                <c:pt idx="4">
                  <c:v>71.700419999999994</c:v>
                </c:pt>
                <c:pt idx="5">
                  <c:v>192.41970000000001</c:v>
                </c:pt>
                <c:pt idx="6">
                  <c:v>677.72860000000003</c:v>
                </c:pt>
                <c:pt idx="7">
                  <c:v>3245.56</c:v>
                </c:pt>
                <c:pt idx="8">
                  <c:v>8044.7039999999997</c:v>
                </c:pt>
                <c:pt idx="9">
                  <c:v>14365.48</c:v>
                </c:pt>
                <c:pt idx="10">
                  <c:v>21257.15</c:v>
                </c:pt>
                <c:pt idx="11">
                  <c:v>28135.35</c:v>
                </c:pt>
                <c:pt idx="12">
                  <c:v>34888.660000000003</c:v>
                </c:pt>
                <c:pt idx="13">
                  <c:v>41595.01</c:v>
                </c:pt>
                <c:pt idx="14">
                  <c:v>48191.55</c:v>
                </c:pt>
                <c:pt idx="15">
                  <c:v>54623.38</c:v>
                </c:pt>
                <c:pt idx="16">
                  <c:v>60863.94</c:v>
                </c:pt>
                <c:pt idx="17">
                  <c:v>66911.77</c:v>
                </c:pt>
                <c:pt idx="18">
                  <c:v>72710.12</c:v>
                </c:pt>
                <c:pt idx="19">
                  <c:v>78114.95</c:v>
                </c:pt>
                <c:pt idx="20">
                  <c:v>80024.850000000006</c:v>
                </c:pt>
              </c:numCache>
            </c:numRef>
          </c:xVal>
          <c:yVal>
            <c:numRef>
              <c:f>'[silindir yarma padli.xlsx]silindir yarma padsiz 2'!$D$4:$D$24</c:f>
              <c:numCache>
                <c:formatCode>General</c:formatCode>
                <c:ptCount val="21"/>
                <c:pt idx="0">
                  <c:v>450</c:v>
                </c:pt>
                <c:pt idx="1">
                  <c:v>450</c:v>
                </c:pt>
                <c:pt idx="2">
                  <c:v>450</c:v>
                </c:pt>
                <c:pt idx="3">
                  <c:v>450</c:v>
                </c:pt>
                <c:pt idx="4">
                  <c:v>450</c:v>
                </c:pt>
                <c:pt idx="5">
                  <c:v>450</c:v>
                </c:pt>
                <c:pt idx="6">
                  <c:v>450</c:v>
                </c:pt>
                <c:pt idx="7">
                  <c:v>450</c:v>
                </c:pt>
                <c:pt idx="8">
                  <c:v>452</c:v>
                </c:pt>
                <c:pt idx="9">
                  <c:v>453</c:v>
                </c:pt>
                <c:pt idx="10">
                  <c:v>456</c:v>
                </c:pt>
                <c:pt idx="11">
                  <c:v>458</c:v>
                </c:pt>
                <c:pt idx="12">
                  <c:v>459</c:v>
                </c:pt>
                <c:pt idx="13">
                  <c:v>460</c:v>
                </c:pt>
                <c:pt idx="14">
                  <c:v>460</c:v>
                </c:pt>
                <c:pt idx="15">
                  <c:v>460</c:v>
                </c:pt>
                <c:pt idx="16">
                  <c:v>463</c:v>
                </c:pt>
                <c:pt idx="17">
                  <c:v>463</c:v>
                </c:pt>
                <c:pt idx="18">
                  <c:v>464</c:v>
                </c:pt>
                <c:pt idx="19">
                  <c:v>504</c:v>
                </c:pt>
                <c:pt idx="20">
                  <c:v>504</c:v>
                </c:pt>
              </c:numCache>
            </c:numRef>
          </c:yVal>
          <c:smooth val="1"/>
        </c:ser>
        <c:dLbls>
          <c:showLegendKey val="0"/>
          <c:showVal val="0"/>
          <c:showCatName val="0"/>
          <c:showSerName val="0"/>
          <c:showPercent val="0"/>
          <c:showBubbleSize val="0"/>
        </c:dLbls>
        <c:axId val="372089456"/>
        <c:axId val="372093264"/>
      </c:scatterChart>
      <c:valAx>
        <c:axId val="37208945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tr-TR"/>
          </a:p>
        </c:txPr>
        <c:crossAx val="372093264"/>
        <c:crosses val="autoZero"/>
        <c:crossBetween val="midCat"/>
      </c:valAx>
      <c:valAx>
        <c:axId val="3720932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tr-TR"/>
          </a:p>
        </c:txPr>
        <c:crossAx val="372089456"/>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rgbClr val="FF0000"/>
                </a:solidFill>
                <a:latin typeface="+mn-lt"/>
                <a:ea typeface="+mn-ea"/>
                <a:cs typeface="+mn-cs"/>
              </a:defRPr>
            </a:pPr>
            <a:r>
              <a:rPr lang="tr-TR" sz="1800" b="1">
                <a:solidFill>
                  <a:srgbClr val="FF0000"/>
                </a:solidFill>
              </a:rPr>
              <a:t>impedans-stroke</a:t>
            </a:r>
            <a:r>
              <a:rPr lang="tr-TR" sz="1800" b="1" baseline="0">
                <a:solidFill>
                  <a:srgbClr val="FF0000"/>
                </a:solidFill>
              </a:rPr>
              <a:t> </a:t>
            </a:r>
            <a:endParaRPr lang="tr-TR" sz="1800" b="1">
              <a:solidFill>
                <a:srgbClr val="FF0000"/>
              </a:solidFill>
            </a:endParaRPr>
          </a:p>
        </c:rich>
      </c:tx>
      <c:layout/>
      <c:overlay val="0"/>
      <c:spPr>
        <a:noFill/>
        <a:ln>
          <a:noFill/>
        </a:ln>
        <a:effectLst/>
      </c:spPr>
      <c:txPr>
        <a:bodyPr rot="0" spcFirstLastPara="1" vertOverflow="ellipsis" vert="horz" wrap="square" anchor="ctr" anchorCtr="1"/>
        <a:lstStyle/>
        <a:p>
          <a:pPr>
            <a:defRPr sz="1800" b="1" i="0" u="none" strike="noStrike" kern="1200" spc="0" baseline="0">
              <a:solidFill>
                <a:srgbClr val="FF0000"/>
              </a:solidFill>
              <a:latin typeface="+mn-lt"/>
              <a:ea typeface="+mn-ea"/>
              <a:cs typeface="+mn-cs"/>
            </a:defRPr>
          </a:pPr>
          <a:endParaRPr lang="tr-TR"/>
        </a:p>
      </c:txPr>
    </c:title>
    <c:autoTitleDeleted val="0"/>
    <c:plotArea>
      <c:layout>
        <c:manualLayout>
          <c:layoutTarget val="inner"/>
          <c:xMode val="edge"/>
          <c:yMode val="edge"/>
          <c:x val="9.1122418457637258E-2"/>
          <c:y val="0.17607655502392344"/>
          <c:w val="0.87772328723090798"/>
          <c:h val="0.74012161398485476"/>
        </c:manualLayout>
      </c:layout>
      <c:scatterChart>
        <c:scatterStyle val="smoothMarker"/>
        <c:varyColors val="0"/>
        <c:ser>
          <c:idx val="0"/>
          <c:order val="0"/>
          <c:spPr>
            <a:ln w="19050" cap="rnd">
              <a:solidFill>
                <a:schemeClr val="accent1"/>
              </a:solidFill>
              <a:round/>
            </a:ln>
            <a:effectLst/>
          </c:spPr>
          <c:marker>
            <c:symbol val="none"/>
          </c:marker>
          <c:xVal>
            <c:numRef>
              <c:f>'[ince mesh ince tahta.xlsx]ince meş ince tahta'!$C$4:$C$44</c:f>
              <c:numCache>
                <c:formatCode>General</c:formatCode>
                <c:ptCount val="41"/>
                <c:pt idx="0">
                  <c:v>0</c:v>
                </c:pt>
                <c:pt idx="1">
                  <c:v>8.2812499999999997E-2</c:v>
                </c:pt>
                <c:pt idx="2">
                  <c:v>0.16614580000000001</c:v>
                </c:pt>
                <c:pt idx="3">
                  <c:v>0.24945829999999999</c:v>
                </c:pt>
                <c:pt idx="4">
                  <c:v>0.33279170000000002</c:v>
                </c:pt>
                <c:pt idx="5">
                  <c:v>0.41614580000000001</c:v>
                </c:pt>
                <c:pt idx="6">
                  <c:v>0.49947920000000001</c:v>
                </c:pt>
                <c:pt idx="7">
                  <c:v>0.58281249999999996</c:v>
                </c:pt>
                <c:pt idx="8">
                  <c:v>0.66614580000000001</c:v>
                </c:pt>
                <c:pt idx="9">
                  <c:v>0.74945830000000002</c:v>
                </c:pt>
                <c:pt idx="10">
                  <c:v>0.83281249999999996</c:v>
                </c:pt>
                <c:pt idx="11">
                  <c:v>0.91612499999999997</c:v>
                </c:pt>
                <c:pt idx="12">
                  <c:v>0.99945830000000002</c:v>
                </c:pt>
                <c:pt idx="13">
                  <c:v>1.082792</c:v>
                </c:pt>
                <c:pt idx="14">
                  <c:v>1.1661459999999999</c:v>
                </c:pt>
                <c:pt idx="15">
                  <c:v>1.249458</c:v>
                </c:pt>
                <c:pt idx="16">
                  <c:v>1.332792</c:v>
                </c:pt>
                <c:pt idx="17">
                  <c:v>1.4161250000000001</c:v>
                </c:pt>
                <c:pt idx="18">
                  <c:v>1.499458</c:v>
                </c:pt>
                <c:pt idx="19">
                  <c:v>1.5828120000000001</c:v>
                </c:pt>
                <c:pt idx="20">
                  <c:v>1.6661459999999999</c:v>
                </c:pt>
                <c:pt idx="21">
                  <c:v>1.749458</c:v>
                </c:pt>
                <c:pt idx="22">
                  <c:v>1.8328120000000001</c:v>
                </c:pt>
                <c:pt idx="23">
                  <c:v>1.9161250000000001</c:v>
                </c:pt>
                <c:pt idx="24">
                  <c:v>1.999458</c:v>
                </c:pt>
                <c:pt idx="25">
                  <c:v>2.082792</c:v>
                </c:pt>
                <c:pt idx="26">
                  <c:v>2.1661459999999999</c:v>
                </c:pt>
                <c:pt idx="27">
                  <c:v>2.2494580000000002</c:v>
                </c:pt>
                <c:pt idx="28">
                  <c:v>2.3328129999999998</c:v>
                </c:pt>
                <c:pt idx="29">
                  <c:v>2.4161459999999999</c:v>
                </c:pt>
                <c:pt idx="30">
                  <c:v>2.4994580000000002</c:v>
                </c:pt>
                <c:pt idx="31">
                  <c:v>2.582792</c:v>
                </c:pt>
                <c:pt idx="32">
                  <c:v>2.6661250000000001</c:v>
                </c:pt>
                <c:pt idx="33">
                  <c:v>2.7494580000000002</c:v>
                </c:pt>
                <c:pt idx="34">
                  <c:v>2.832792</c:v>
                </c:pt>
                <c:pt idx="35">
                  <c:v>2.9161459999999999</c:v>
                </c:pt>
                <c:pt idx="36">
                  <c:v>2.9994580000000002</c:v>
                </c:pt>
                <c:pt idx="37">
                  <c:v>3.0828129999999998</c:v>
                </c:pt>
                <c:pt idx="38">
                  <c:v>3.1661250000000001</c:v>
                </c:pt>
                <c:pt idx="39">
                  <c:v>3.2494580000000002</c:v>
                </c:pt>
                <c:pt idx="40">
                  <c:v>3.3112919999999999</c:v>
                </c:pt>
              </c:numCache>
            </c:numRef>
          </c:xVal>
          <c:yVal>
            <c:numRef>
              <c:f>'[ince mesh ince tahta.xlsx]ince meş ince tahta'!$D$4:$D$44</c:f>
              <c:numCache>
                <c:formatCode>General</c:formatCode>
                <c:ptCount val="41"/>
                <c:pt idx="0">
                  <c:v>722</c:v>
                </c:pt>
                <c:pt idx="1">
                  <c:v>722</c:v>
                </c:pt>
                <c:pt idx="2">
                  <c:v>722</c:v>
                </c:pt>
                <c:pt idx="3">
                  <c:v>722</c:v>
                </c:pt>
                <c:pt idx="4">
                  <c:v>722</c:v>
                </c:pt>
                <c:pt idx="5">
                  <c:v>722</c:v>
                </c:pt>
                <c:pt idx="6">
                  <c:v>722</c:v>
                </c:pt>
                <c:pt idx="7">
                  <c:v>721</c:v>
                </c:pt>
                <c:pt idx="8">
                  <c:v>720</c:v>
                </c:pt>
                <c:pt idx="9">
                  <c:v>720</c:v>
                </c:pt>
                <c:pt idx="10">
                  <c:v>720</c:v>
                </c:pt>
                <c:pt idx="11">
                  <c:v>719</c:v>
                </c:pt>
                <c:pt idx="12">
                  <c:v>719</c:v>
                </c:pt>
                <c:pt idx="13">
                  <c:v>720</c:v>
                </c:pt>
                <c:pt idx="14">
                  <c:v>720</c:v>
                </c:pt>
                <c:pt idx="15">
                  <c:v>720</c:v>
                </c:pt>
                <c:pt idx="16">
                  <c:v>720</c:v>
                </c:pt>
                <c:pt idx="17">
                  <c:v>718</c:v>
                </c:pt>
                <c:pt idx="18">
                  <c:v>717</c:v>
                </c:pt>
                <c:pt idx="19">
                  <c:v>717</c:v>
                </c:pt>
                <c:pt idx="20">
                  <c:v>718</c:v>
                </c:pt>
                <c:pt idx="21">
                  <c:v>718</c:v>
                </c:pt>
                <c:pt idx="22">
                  <c:v>718</c:v>
                </c:pt>
                <c:pt idx="23">
                  <c:v>719</c:v>
                </c:pt>
                <c:pt idx="24">
                  <c:v>719</c:v>
                </c:pt>
                <c:pt idx="25">
                  <c:v>720</c:v>
                </c:pt>
                <c:pt idx="26">
                  <c:v>721</c:v>
                </c:pt>
                <c:pt idx="27">
                  <c:v>720</c:v>
                </c:pt>
                <c:pt idx="28">
                  <c:v>722</c:v>
                </c:pt>
                <c:pt idx="29">
                  <c:v>725</c:v>
                </c:pt>
                <c:pt idx="30">
                  <c:v>728</c:v>
                </c:pt>
                <c:pt idx="31">
                  <c:v>729</c:v>
                </c:pt>
                <c:pt idx="32">
                  <c:v>732</c:v>
                </c:pt>
                <c:pt idx="33">
                  <c:v>733</c:v>
                </c:pt>
                <c:pt idx="34">
                  <c:v>738</c:v>
                </c:pt>
                <c:pt idx="35">
                  <c:v>739</c:v>
                </c:pt>
                <c:pt idx="36">
                  <c:v>741</c:v>
                </c:pt>
                <c:pt idx="37">
                  <c:v>742</c:v>
                </c:pt>
                <c:pt idx="38">
                  <c:v>743</c:v>
                </c:pt>
                <c:pt idx="39">
                  <c:v>746</c:v>
                </c:pt>
                <c:pt idx="40">
                  <c:v>746</c:v>
                </c:pt>
              </c:numCache>
            </c:numRef>
          </c:yVal>
          <c:smooth val="1"/>
        </c:ser>
        <c:dLbls>
          <c:showLegendKey val="0"/>
          <c:showVal val="0"/>
          <c:showCatName val="0"/>
          <c:showSerName val="0"/>
          <c:showPercent val="0"/>
          <c:showBubbleSize val="0"/>
        </c:dLbls>
        <c:axId val="372102512"/>
        <c:axId val="372093808"/>
      </c:scatterChart>
      <c:valAx>
        <c:axId val="37210251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tr-TR"/>
          </a:p>
        </c:txPr>
        <c:crossAx val="372093808"/>
        <c:crosses val="autoZero"/>
        <c:crossBetween val="midCat"/>
      </c:valAx>
      <c:valAx>
        <c:axId val="3720938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tr-TR"/>
          </a:p>
        </c:txPr>
        <c:crossAx val="372102512"/>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tr-TR" sz="1600" b="1">
                <a:solidFill>
                  <a:srgbClr val="FF0000"/>
                </a:solidFill>
              </a:rPr>
              <a:t>impedans-force</a:t>
            </a:r>
          </a:p>
        </c:rich>
      </c:tx>
      <c:layout>
        <c:manualLayout>
          <c:xMode val="edge"/>
          <c:yMode val="edge"/>
          <c:x val="0.37386789151356087"/>
          <c:y val="2.7777777777777776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tr-TR"/>
        </a:p>
      </c:txPr>
    </c:title>
    <c:autoTitleDeleted val="0"/>
    <c:plotArea>
      <c:layout/>
      <c:scatterChart>
        <c:scatterStyle val="smoothMarker"/>
        <c:varyColors val="0"/>
        <c:ser>
          <c:idx val="0"/>
          <c:order val="0"/>
          <c:spPr>
            <a:ln w="19050" cap="rnd">
              <a:solidFill>
                <a:schemeClr val="accent1"/>
              </a:solidFill>
              <a:round/>
            </a:ln>
            <a:effectLst/>
          </c:spPr>
          <c:marker>
            <c:symbol val="none"/>
          </c:marker>
          <c:xVal>
            <c:numRef>
              <c:f>'[ince mesh ince tahta.xlsx]ince meş ince tahta'!$B$4:$B$44</c:f>
              <c:numCache>
                <c:formatCode>General</c:formatCode>
                <c:ptCount val="41"/>
                <c:pt idx="0">
                  <c:v>-1.4781949999999999</c:v>
                </c:pt>
                <c:pt idx="1">
                  <c:v>16.08531</c:v>
                </c:pt>
                <c:pt idx="2">
                  <c:v>32.520290000000003</c:v>
                </c:pt>
                <c:pt idx="3">
                  <c:v>60.685470000000002</c:v>
                </c:pt>
                <c:pt idx="4">
                  <c:v>102.361</c:v>
                </c:pt>
                <c:pt idx="5">
                  <c:v>164.5247</c:v>
                </c:pt>
                <c:pt idx="6">
                  <c:v>262.8485</c:v>
                </c:pt>
                <c:pt idx="7">
                  <c:v>451.42180000000002</c:v>
                </c:pt>
                <c:pt idx="8">
                  <c:v>938.08169999999996</c:v>
                </c:pt>
                <c:pt idx="9">
                  <c:v>2106.9369999999999</c:v>
                </c:pt>
                <c:pt idx="10">
                  <c:v>4331.8429999999998</c:v>
                </c:pt>
                <c:pt idx="11">
                  <c:v>7488.3310000000001</c:v>
                </c:pt>
                <c:pt idx="12">
                  <c:v>11114.95</c:v>
                </c:pt>
                <c:pt idx="13">
                  <c:v>14925.89</c:v>
                </c:pt>
                <c:pt idx="14">
                  <c:v>18688.349999999999</c:v>
                </c:pt>
                <c:pt idx="15">
                  <c:v>22215.37</c:v>
                </c:pt>
                <c:pt idx="16">
                  <c:v>25494.560000000001</c:v>
                </c:pt>
                <c:pt idx="17">
                  <c:v>28534.080000000002</c:v>
                </c:pt>
                <c:pt idx="18">
                  <c:v>31322.42</c:v>
                </c:pt>
                <c:pt idx="19">
                  <c:v>33918.480000000003</c:v>
                </c:pt>
                <c:pt idx="20">
                  <c:v>36389.18</c:v>
                </c:pt>
                <c:pt idx="21">
                  <c:v>38735.32</c:v>
                </c:pt>
                <c:pt idx="22">
                  <c:v>41013.480000000003</c:v>
                </c:pt>
                <c:pt idx="23">
                  <c:v>43252.63</c:v>
                </c:pt>
                <c:pt idx="24">
                  <c:v>45430.55</c:v>
                </c:pt>
                <c:pt idx="25">
                  <c:v>47577.25</c:v>
                </c:pt>
                <c:pt idx="26">
                  <c:v>49727.73</c:v>
                </c:pt>
                <c:pt idx="27">
                  <c:v>51848.18</c:v>
                </c:pt>
                <c:pt idx="28">
                  <c:v>53986.39</c:v>
                </c:pt>
                <c:pt idx="29">
                  <c:v>56156.73</c:v>
                </c:pt>
                <c:pt idx="30">
                  <c:v>58314.32</c:v>
                </c:pt>
                <c:pt idx="31">
                  <c:v>60483.21</c:v>
                </c:pt>
                <c:pt idx="32">
                  <c:v>62675.09</c:v>
                </c:pt>
                <c:pt idx="33">
                  <c:v>64868.13</c:v>
                </c:pt>
                <c:pt idx="34">
                  <c:v>67096.09</c:v>
                </c:pt>
                <c:pt idx="35">
                  <c:v>69373.119999999995</c:v>
                </c:pt>
                <c:pt idx="36">
                  <c:v>71651.570000000007</c:v>
                </c:pt>
                <c:pt idx="37">
                  <c:v>73931.710000000006</c:v>
                </c:pt>
                <c:pt idx="38">
                  <c:v>76193.37</c:v>
                </c:pt>
                <c:pt idx="39">
                  <c:v>78437.570000000007</c:v>
                </c:pt>
                <c:pt idx="40">
                  <c:v>79990.880000000005</c:v>
                </c:pt>
              </c:numCache>
            </c:numRef>
          </c:xVal>
          <c:yVal>
            <c:numRef>
              <c:f>'[ince mesh ince tahta.xlsx]ince meş ince tahta'!$D$4:$D$44</c:f>
              <c:numCache>
                <c:formatCode>General</c:formatCode>
                <c:ptCount val="41"/>
                <c:pt idx="0">
                  <c:v>722</c:v>
                </c:pt>
                <c:pt idx="1">
                  <c:v>722</c:v>
                </c:pt>
                <c:pt idx="2">
                  <c:v>722</c:v>
                </c:pt>
                <c:pt idx="3">
                  <c:v>722</c:v>
                </c:pt>
                <c:pt idx="4">
                  <c:v>722</c:v>
                </c:pt>
                <c:pt idx="5">
                  <c:v>722</c:v>
                </c:pt>
                <c:pt idx="6">
                  <c:v>722</c:v>
                </c:pt>
                <c:pt idx="7">
                  <c:v>721</c:v>
                </c:pt>
                <c:pt idx="8">
                  <c:v>720</c:v>
                </c:pt>
                <c:pt idx="9">
                  <c:v>720</c:v>
                </c:pt>
                <c:pt idx="10">
                  <c:v>720</c:v>
                </c:pt>
                <c:pt idx="11">
                  <c:v>719</c:v>
                </c:pt>
                <c:pt idx="12">
                  <c:v>719</c:v>
                </c:pt>
                <c:pt idx="13">
                  <c:v>720</c:v>
                </c:pt>
                <c:pt idx="14">
                  <c:v>720</c:v>
                </c:pt>
                <c:pt idx="15">
                  <c:v>720</c:v>
                </c:pt>
                <c:pt idx="16">
                  <c:v>720</c:v>
                </c:pt>
                <c:pt idx="17">
                  <c:v>718</c:v>
                </c:pt>
                <c:pt idx="18">
                  <c:v>717</c:v>
                </c:pt>
                <c:pt idx="19">
                  <c:v>717</c:v>
                </c:pt>
                <c:pt idx="20">
                  <c:v>718</c:v>
                </c:pt>
                <c:pt idx="21">
                  <c:v>718</c:v>
                </c:pt>
                <c:pt idx="22">
                  <c:v>718</c:v>
                </c:pt>
                <c:pt idx="23">
                  <c:v>719</c:v>
                </c:pt>
                <c:pt idx="24">
                  <c:v>719</c:v>
                </c:pt>
                <c:pt idx="25">
                  <c:v>720</c:v>
                </c:pt>
                <c:pt idx="26">
                  <c:v>721</c:v>
                </c:pt>
                <c:pt idx="27">
                  <c:v>720</c:v>
                </c:pt>
                <c:pt idx="28">
                  <c:v>722</c:v>
                </c:pt>
                <c:pt idx="29">
                  <c:v>725</c:v>
                </c:pt>
                <c:pt idx="30">
                  <c:v>728</c:v>
                </c:pt>
                <c:pt idx="31">
                  <c:v>729</c:v>
                </c:pt>
                <c:pt idx="32">
                  <c:v>732</c:v>
                </c:pt>
                <c:pt idx="33">
                  <c:v>733</c:v>
                </c:pt>
                <c:pt idx="34">
                  <c:v>738</c:v>
                </c:pt>
                <c:pt idx="35">
                  <c:v>739</c:v>
                </c:pt>
                <c:pt idx="36">
                  <c:v>741</c:v>
                </c:pt>
                <c:pt idx="37">
                  <c:v>742</c:v>
                </c:pt>
                <c:pt idx="38">
                  <c:v>743</c:v>
                </c:pt>
                <c:pt idx="39">
                  <c:v>746</c:v>
                </c:pt>
                <c:pt idx="40">
                  <c:v>746</c:v>
                </c:pt>
              </c:numCache>
            </c:numRef>
          </c:yVal>
          <c:smooth val="1"/>
        </c:ser>
        <c:dLbls>
          <c:showLegendKey val="0"/>
          <c:showVal val="0"/>
          <c:showCatName val="0"/>
          <c:showSerName val="0"/>
          <c:showPercent val="0"/>
          <c:showBubbleSize val="0"/>
        </c:dLbls>
        <c:axId val="372090000"/>
        <c:axId val="372098160"/>
      </c:scatterChart>
      <c:valAx>
        <c:axId val="37209000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tr-TR"/>
          </a:p>
        </c:txPr>
        <c:crossAx val="372098160"/>
        <c:crosses val="autoZero"/>
        <c:crossBetween val="midCat"/>
      </c:valAx>
      <c:valAx>
        <c:axId val="3720981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tr-TR"/>
          </a:p>
        </c:txPr>
        <c:crossAx val="372090000"/>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tr-TR" smtClean="0"/>
              <a:t>Asıl başlık stili için tıklatın</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4/20/2018</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tr-TR" smtClean="0"/>
              <a:t>Asıl başlık stili için tıklatın</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B61BEF0D-F0BB-DE4B-95CE-6DB70DBA9567}" type="datetimeFigureOut">
              <a:rPr lang="en-US" dirty="0"/>
              <a:pPr/>
              <a:t>4/20/2018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B61BEF0D-F0BB-DE4B-95CE-6DB70DBA9567}" type="datetimeFigureOut">
              <a:rPr lang="en-US" dirty="0"/>
              <a:pPr/>
              <a:t>4/20/2018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tr-TR" smtClean="0"/>
              <a:t>Asıl başlık stili için tıklatın</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smtClean="0"/>
              <a:t>Asıl metin stillerini düzenlemek için tıklatın</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B61BEF0D-F0BB-DE4B-95CE-6DB70DBA9567}" type="datetimeFigureOut">
              <a:rPr lang="en-US" dirty="0"/>
              <a:pPr/>
              <a:t>4/20/2018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B61BEF0D-F0BB-DE4B-95CE-6DB70DBA9567}" type="datetimeFigureOut">
              <a:rPr lang="en-US" dirty="0"/>
              <a:pPr/>
              <a:t>4/20/2018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tr-TR" smtClean="0"/>
              <a:t>Asıl başlık stili için tıklatın</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B61BEF0D-F0BB-DE4B-95CE-6DB70DBA9567}" type="datetimeFigureOut">
              <a:rPr lang="en-US" dirty="0"/>
              <a:pPr/>
              <a:t>4/20/2018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tr-TR" smtClean="0"/>
              <a:t>Asıl başlık stili için tıklatın</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B61BEF0D-F0BB-DE4B-95CE-6DB70DBA9567}" type="datetimeFigureOut">
              <a:rPr lang="en-US" dirty="0"/>
              <a:pPr/>
              <a:t>4/20/2018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tr-TR" smtClean="0"/>
              <a:t>Asıl başlık stili için tıklatın</a:t>
            </a:r>
            <a:endParaRPr lang="en-US" dirty="0"/>
          </a:p>
        </p:txBody>
      </p:sp>
      <p:sp>
        <p:nvSpPr>
          <p:cNvPr id="3" name="Vertical Text Placeholder 2"/>
          <p:cNvSpPr>
            <a:spLocks noGrp="1"/>
          </p:cNvSpPr>
          <p:nvPr>
            <p:ph type="body" orient="vert" idx="1"/>
          </p:nvPr>
        </p:nvSpPr>
        <p:spPr/>
        <p:txBody>
          <a:bodyPr vert="eaVert" ancho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dirty="0"/>
              <a:t>4/20/2018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B61BEF0D-F0BB-DE4B-95CE-6DB70DBA9567}" type="datetimeFigureOut">
              <a:rPr lang="en-US" dirty="0"/>
              <a:pPr/>
              <a:t>4/20/2018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4/20/2018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smtClean="0"/>
              <a:t>Asıl başlık stili için tıklatın</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4/20/2018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4/20/2018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4/20/2018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tr-TR" smtClean="0"/>
              <a:t>Asıl başlık stili için tıklatın</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B61BEF0D-F0BB-DE4B-95CE-6DB70DBA9567}" type="datetimeFigureOut">
              <a:rPr lang="en-US" dirty="0"/>
              <a:pPr/>
              <a:t>4/20/2018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tr-TR" smtClean="0"/>
              <a:t>Asıl başlık stili için tıklatın</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smtClean="0"/>
              <a:t>Resim eklemek için simgeyi tıklatın</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B61BEF0D-F0BB-DE4B-95CE-6DB70DBA9567}" type="datetimeFigureOut">
              <a:rPr lang="en-US" dirty="0"/>
              <a:pPr/>
              <a:t>4/20/2018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tr-TR" smtClean="0"/>
              <a:t>Asıl başlık stili için tıklatın</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4/20/2018</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5.jp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a:xfrm>
            <a:off x="2778662" y="2725946"/>
            <a:ext cx="6477481" cy="1112809"/>
          </a:xfrm>
        </p:spPr>
        <p:txBody>
          <a:bodyPr/>
          <a:lstStyle/>
          <a:p>
            <a:r>
              <a:rPr lang="tr-TR" sz="2400" dirty="0" smtClean="0">
                <a:latin typeface="Arial" panose="020B0604020202020204" pitchFamily="34" charset="0"/>
                <a:cs typeface="Arial" panose="020B0604020202020204" pitchFamily="34" charset="0"/>
              </a:rPr>
              <a:t/>
            </a:r>
            <a:br>
              <a:rPr lang="tr-TR" sz="2400" dirty="0" smtClean="0">
                <a:latin typeface="Arial" panose="020B0604020202020204" pitchFamily="34" charset="0"/>
                <a:cs typeface="Arial" panose="020B0604020202020204" pitchFamily="34" charset="0"/>
              </a:rPr>
            </a:br>
            <a:r>
              <a:rPr lang="tr-TR" sz="2400" dirty="0">
                <a:latin typeface="Arial" panose="020B0604020202020204" pitchFamily="34" charset="0"/>
                <a:cs typeface="Arial" panose="020B0604020202020204" pitchFamily="34" charset="0"/>
              </a:rPr>
              <a:t/>
            </a:r>
            <a:br>
              <a:rPr lang="tr-TR" sz="2400" dirty="0">
                <a:latin typeface="Arial" panose="020B0604020202020204" pitchFamily="34" charset="0"/>
                <a:cs typeface="Arial" panose="020B0604020202020204" pitchFamily="34" charset="0"/>
              </a:rPr>
            </a:br>
            <a:r>
              <a:rPr lang="tr-TR" sz="2400" dirty="0" smtClean="0">
                <a:latin typeface="Arial" panose="020B0604020202020204" pitchFamily="34" charset="0"/>
                <a:cs typeface="Arial" panose="020B0604020202020204" pitchFamily="34" charset="0"/>
              </a:rPr>
              <a:t/>
            </a:r>
            <a:br>
              <a:rPr lang="tr-TR" sz="2400" dirty="0" smtClean="0">
                <a:latin typeface="Arial" panose="020B0604020202020204" pitchFamily="34" charset="0"/>
                <a:cs typeface="Arial" panose="020B0604020202020204" pitchFamily="34" charset="0"/>
              </a:rPr>
            </a:br>
            <a:r>
              <a:rPr lang="en-US" sz="2400" dirty="0" smtClean="0">
                <a:latin typeface="Arial" panose="020B0604020202020204" pitchFamily="34" charset="0"/>
                <a:cs typeface="Arial" panose="020B0604020202020204" pitchFamily="34" charset="0"/>
              </a:rPr>
              <a:t>Self-Sensing</a:t>
            </a:r>
            <a:r>
              <a:rPr lang="tr-TR" sz="2400" dirty="0" smtClean="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Fiber</a:t>
            </a:r>
            <a:r>
              <a:rPr lang="tr-TR" sz="2400" dirty="0" smtClean="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Reinforced</a:t>
            </a:r>
            <a:r>
              <a:rPr lang="tr-TR" sz="2400" dirty="0" smtClean="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Cement</a:t>
            </a:r>
            <a:r>
              <a:rPr lang="tr-TR" sz="2400" dirty="0" smtClean="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Mortars</a:t>
            </a:r>
            <a:r>
              <a:rPr lang="tr-TR" sz="2400" dirty="0" smtClean="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for</a:t>
            </a:r>
            <a:r>
              <a:rPr lang="tr-TR" sz="2400" dirty="0" smtClean="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the</a:t>
            </a:r>
            <a:r>
              <a:rPr lang="tr-TR" sz="2400" dirty="0" smtClean="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Monitoring</a:t>
            </a:r>
            <a:r>
              <a:rPr lang="tr-TR" sz="2400" dirty="0" smtClean="0">
                <a:latin typeface="Arial" panose="020B0604020202020204" pitchFamily="34" charset="0"/>
                <a:cs typeface="Arial" panose="020B0604020202020204" pitchFamily="34" charset="0"/>
              </a:rPr>
              <a:t> </a:t>
            </a:r>
            <a:r>
              <a:rPr lang="tr-TR" sz="2400" dirty="0">
                <a:latin typeface="Arial" panose="020B0604020202020204" pitchFamily="34" charset="0"/>
                <a:cs typeface="Arial" panose="020B0604020202020204" pitchFamily="34" charset="0"/>
              </a:rPr>
              <a:t>o</a:t>
            </a:r>
            <a:r>
              <a:rPr lang="en-US" sz="2400" dirty="0" smtClean="0">
                <a:latin typeface="Arial" panose="020B0604020202020204" pitchFamily="34" charset="0"/>
                <a:cs typeface="Arial" panose="020B0604020202020204" pitchFamily="34" charset="0"/>
              </a:rPr>
              <a:t>f Critical</a:t>
            </a:r>
            <a:r>
              <a:rPr lang="tr-TR" sz="2400" dirty="0" smtClean="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and</a:t>
            </a:r>
            <a:r>
              <a:rPr lang="tr-TR" sz="2400" dirty="0" smtClean="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Transport</a:t>
            </a:r>
            <a:r>
              <a:rPr lang="tr-TR" sz="2400" dirty="0" smtClean="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Infrastructures</a:t>
            </a:r>
            <a:r>
              <a:rPr lang="en-US" dirty="0"/>
              <a:t/>
            </a:r>
            <a:br>
              <a:rPr lang="en-US" dirty="0"/>
            </a:br>
            <a:endParaRPr lang="en-US" dirty="0"/>
          </a:p>
        </p:txBody>
      </p:sp>
      <p:sp>
        <p:nvSpPr>
          <p:cNvPr id="3" name="Alt Başlık 2"/>
          <p:cNvSpPr>
            <a:spLocks noGrp="1"/>
          </p:cNvSpPr>
          <p:nvPr>
            <p:ph type="subTitle" idx="1"/>
          </p:nvPr>
        </p:nvSpPr>
        <p:spPr>
          <a:xfrm>
            <a:off x="2675145" y="3838755"/>
            <a:ext cx="6934681" cy="1320802"/>
          </a:xfrm>
        </p:spPr>
        <p:txBody>
          <a:bodyPr>
            <a:normAutofit/>
          </a:bodyPr>
          <a:lstStyle/>
          <a:p>
            <a:r>
              <a:rPr lang="en-US" sz="1600" dirty="0" smtClean="0">
                <a:latin typeface="Arial" panose="020B0604020202020204" pitchFamily="34" charset="0"/>
                <a:cs typeface="Arial" panose="020B0604020202020204" pitchFamily="34" charset="0"/>
              </a:rPr>
              <a:t>O</a:t>
            </a:r>
            <a:r>
              <a:rPr lang="tr-TR" sz="1600" dirty="0">
                <a:latin typeface="Arial" panose="020B0604020202020204" pitchFamily="34" charset="0"/>
                <a:cs typeface="Arial" panose="020B0604020202020204" pitchFamily="34" charset="0"/>
              </a:rPr>
              <a:t>ğ</a:t>
            </a:r>
            <a:r>
              <a:rPr lang="en-US" sz="1600" dirty="0" smtClean="0">
                <a:latin typeface="Arial" panose="020B0604020202020204" pitchFamily="34" charset="0"/>
                <a:cs typeface="Arial" panose="020B0604020202020204" pitchFamily="34" charset="0"/>
              </a:rPr>
              <a:t>uzhan </a:t>
            </a:r>
            <a:r>
              <a:rPr lang="en-US" sz="1600" dirty="0">
                <a:latin typeface="Arial" panose="020B0604020202020204" pitchFamily="34" charset="0"/>
                <a:cs typeface="Arial" panose="020B0604020202020204" pitchFamily="34" charset="0"/>
              </a:rPr>
              <a:t>Öztürk </a:t>
            </a:r>
            <a:r>
              <a:rPr lang="en-US" sz="1100" dirty="0">
                <a:latin typeface="Arial" panose="020B0604020202020204" pitchFamily="34" charset="0"/>
                <a:cs typeface="Arial" panose="020B0604020202020204" pitchFamily="34" charset="0"/>
              </a:rPr>
              <a:t>(1)</a:t>
            </a:r>
            <a:r>
              <a:rPr lang="en-US" sz="1600" dirty="0">
                <a:latin typeface="Arial" panose="020B0604020202020204" pitchFamily="34" charset="0"/>
                <a:cs typeface="Arial" panose="020B0604020202020204" pitchFamily="34" charset="0"/>
              </a:rPr>
              <a:t>, Ülkü Sultan Keskin </a:t>
            </a:r>
            <a:r>
              <a:rPr lang="en-US" sz="1100" dirty="0">
                <a:latin typeface="Arial" panose="020B0604020202020204" pitchFamily="34" charset="0"/>
                <a:cs typeface="Arial" panose="020B0604020202020204" pitchFamily="34" charset="0"/>
              </a:rPr>
              <a:t>(1)</a:t>
            </a:r>
            <a:r>
              <a:rPr lang="en-US" sz="1600" dirty="0">
                <a:latin typeface="Arial" panose="020B0604020202020204" pitchFamily="34" charset="0"/>
                <a:cs typeface="Arial" panose="020B0604020202020204" pitchFamily="34" charset="0"/>
              </a:rPr>
              <a:t>, and Mustafa </a:t>
            </a:r>
            <a:r>
              <a:rPr lang="tr-TR" sz="1600" dirty="0" err="1" smtClean="0">
                <a:latin typeface="Arial" panose="020B0604020202020204" pitchFamily="34" charset="0"/>
                <a:cs typeface="Arial" panose="020B0604020202020204" pitchFamily="34" charset="0"/>
              </a:rPr>
              <a:t>Şa</a:t>
            </a:r>
            <a:r>
              <a:rPr lang="en-US" sz="1600" dirty="0" smtClean="0">
                <a:latin typeface="Arial" panose="020B0604020202020204" pitchFamily="34" charset="0"/>
                <a:cs typeface="Arial" panose="020B0604020202020204" pitchFamily="34" charset="0"/>
              </a:rPr>
              <a:t>hmaran </a:t>
            </a:r>
            <a:r>
              <a:rPr lang="en-US" sz="1100" dirty="0">
                <a:latin typeface="Arial" panose="020B0604020202020204" pitchFamily="34" charset="0"/>
                <a:cs typeface="Arial" panose="020B0604020202020204" pitchFamily="34" charset="0"/>
              </a:rPr>
              <a:t>(</a:t>
            </a:r>
            <a:r>
              <a:rPr lang="en-US" sz="1100" dirty="0" smtClean="0">
                <a:latin typeface="Arial" panose="020B0604020202020204" pitchFamily="34" charset="0"/>
                <a:cs typeface="Arial" panose="020B0604020202020204" pitchFamily="34" charset="0"/>
              </a:rPr>
              <a:t>2</a:t>
            </a:r>
            <a:r>
              <a:rPr lang="tr-TR" sz="1100" dirty="0" smtClean="0">
                <a:latin typeface="Arial" panose="020B0604020202020204" pitchFamily="34" charset="0"/>
                <a:cs typeface="Arial" panose="020B0604020202020204" pitchFamily="34" charset="0"/>
              </a:rPr>
              <a:t>)</a:t>
            </a:r>
            <a:endParaRPr lang="tr-TR" sz="1600" dirty="0" smtClean="0">
              <a:latin typeface="Arial" panose="020B0604020202020204" pitchFamily="34" charset="0"/>
              <a:cs typeface="Arial" panose="020B0604020202020204" pitchFamily="34" charset="0"/>
            </a:endParaRPr>
          </a:p>
          <a:p>
            <a:pPr algn="l"/>
            <a:r>
              <a:rPr lang="en-US" sz="1100" dirty="0">
                <a:latin typeface="Arial" panose="020B0604020202020204" pitchFamily="34" charset="0"/>
                <a:cs typeface="Arial" panose="020B0604020202020204" pitchFamily="34" charset="0"/>
              </a:rPr>
              <a:t>(1) Selcuk University, Civil Engineering Department, Turkey, (2) Hacettepe University, Civil Engineering Department, Turkey</a:t>
            </a:r>
          </a:p>
          <a:p>
            <a:endParaRPr lang="en-US" dirty="0"/>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48523" y="6537544"/>
            <a:ext cx="943477" cy="320456"/>
          </a:xfrm>
          <a:prstGeom prst="rect">
            <a:avLst/>
          </a:prstGeom>
        </p:spPr>
      </p:pic>
    </p:spTree>
    <p:extLst>
      <p:ext uri="{BB962C8B-B14F-4D97-AF65-F5344CB8AC3E}">
        <p14:creationId xmlns:p14="http://schemas.microsoft.com/office/powerpoint/2010/main" val="12410597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Testing</a:t>
            </a:r>
            <a:endParaRPr lang="en-US" dirty="0"/>
          </a:p>
        </p:txBody>
      </p:sp>
      <p:sp>
        <p:nvSpPr>
          <p:cNvPr id="4" name="İçerik Yer Tutucusu 3"/>
          <p:cNvSpPr>
            <a:spLocks noGrp="1"/>
          </p:cNvSpPr>
          <p:nvPr>
            <p:ph idx="1"/>
          </p:nvPr>
        </p:nvSpPr>
        <p:spPr>
          <a:xfrm>
            <a:off x="1116676" y="3058558"/>
            <a:ext cx="3160689" cy="2554545"/>
          </a:xfrm>
          <a:prstGeom prst="rect">
            <a:avLst/>
          </a:prstGeom>
        </p:spPr>
        <p:txBody>
          <a:bodyPr wrap="square">
            <a:spAutoFit/>
          </a:bodyPr>
          <a:lstStyle/>
          <a:p>
            <a:pPr algn="just"/>
            <a:r>
              <a:rPr lang="tr-TR" sz="2000" dirty="0" smtClean="0">
                <a:latin typeface="Times New Roman" panose="02020603050405020304" pitchFamily="18" charset="0"/>
                <a:cs typeface="Times New Roman" panose="02020603050405020304" pitchFamily="18" charset="0"/>
              </a:rPr>
              <a:t>3-point flexural tension tests were conducted </a:t>
            </a:r>
            <a:r>
              <a:rPr lang="tr-TR" sz="2000" dirty="0" err="1" smtClean="0">
                <a:latin typeface="Times New Roman" panose="02020603050405020304" pitchFamily="18" charset="0"/>
                <a:cs typeface="Times New Roman" panose="02020603050405020304" pitchFamily="18" charset="0"/>
              </a:rPr>
              <a:t>by</a:t>
            </a:r>
            <a:r>
              <a:rPr lang="tr-TR" sz="2000" dirty="0" smtClean="0">
                <a:latin typeface="Times New Roman" panose="02020603050405020304" pitchFamily="18" charset="0"/>
                <a:cs typeface="Times New Roman" panose="02020603050405020304" pitchFamily="18" charset="0"/>
              </a:rPr>
              <a:t> using concrete resistivity meter at the 0.3 mm/min deformation speed and resistivity of specimen was obtained </a:t>
            </a:r>
            <a:r>
              <a:rPr lang="tr-TR" sz="2000" dirty="0" err="1" smtClean="0">
                <a:latin typeface="Times New Roman" panose="02020603050405020304" pitchFamily="18" charset="0"/>
                <a:cs typeface="Times New Roman" panose="02020603050405020304" pitchFamily="18" charset="0"/>
              </a:rPr>
              <a:t>by</a:t>
            </a:r>
            <a:r>
              <a:rPr lang="tr-TR" sz="2000" dirty="0" smtClean="0">
                <a:latin typeface="Times New Roman" panose="02020603050405020304" pitchFamily="18" charset="0"/>
                <a:cs typeface="Times New Roman" panose="02020603050405020304" pitchFamily="18" charset="0"/>
              </a:rPr>
              <a:t> 2 </a:t>
            </a:r>
            <a:r>
              <a:rPr lang="tr-TR" sz="2000" dirty="0" err="1" smtClean="0">
                <a:latin typeface="Times New Roman" panose="02020603050405020304" pitchFamily="18" charset="0"/>
                <a:cs typeface="Times New Roman" panose="02020603050405020304" pitchFamily="18" charset="0"/>
              </a:rPr>
              <a:t>probe</a:t>
            </a:r>
            <a:r>
              <a:rPr lang="tr-TR" sz="2000" dirty="0" smtClean="0">
                <a:latin typeface="Times New Roman" panose="02020603050405020304" pitchFamily="18" charset="0"/>
                <a:cs typeface="Times New Roman" panose="02020603050405020304" pitchFamily="18" charset="0"/>
              </a:rPr>
              <a:t> concrete resistivity meter</a:t>
            </a:r>
            <a:endParaRPr lang="en-US" sz="2000" dirty="0">
              <a:latin typeface="Times New Roman" panose="02020603050405020304" pitchFamily="18" charset="0"/>
              <a:cs typeface="Times New Roman" panose="02020603050405020304" pitchFamily="18" charset="0"/>
            </a:endParaRP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6090" y="2693130"/>
            <a:ext cx="3433009" cy="3285405"/>
          </a:xfrm>
          <a:prstGeom prst="rect">
            <a:avLst/>
          </a:prstGeom>
        </p:spPr>
      </p:pic>
      <p:pic>
        <p:nvPicPr>
          <p:cNvPr id="6" name="Resi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141626" y="2619327"/>
            <a:ext cx="3285405" cy="3433009"/>
          </a:xfrm>
          <a:prstGeom prst="rect">
            <a:avLst/>
          </a:prstGeom>
        </p:spPr>
      </p:pic>
      <p:pic>
        <p:nvPicPr>
          <p:cNvPr id="7" name="Resi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48523" y="6537544"/>
            <a:ext cx="943477" cy="320456"/>
          </a:xfrm>
          <a:prstGeom prst="rect">
            <a:avLst/>
          </a:prstGeom>
        </p:spPr>
      </p:pic>
    </p:spTree>
    <p:extLst>
      <p:ext uri="{BB962C8B-B14F-4D97-AF65-F5344CB8AC3E}">
        <p14:creationId xmlns:p14="http://schemas.microsoft.com/office/powerpoint/2010/main" val="40567552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295402" y="662121"/>
            <a:ext cx="9601196" cy="631065"/>
          </a:xfrm>
        </p:spPr>
        <p:txBody>
          <a:bodyPr>
            <a:normAutofit fontScale="90000"/>
          </a:bodyPr>
          <a:lstStyle/>
          <a:p>
            <a:r>
              <a:rPr lang="tr-TR" dirty="0" smtClean="0"/>
              <a:t>Simultenous Deformation Assessment</a:t>
            </a:r>
            <a:endParaRPr lang="en-US" dirty="0"/>
          </a:p>
        </p:txBody>
      </p:sp>
      <p:pic>
        <p:nvPicPr>
          <p:cNvPr id="4" name="İçerik Yer Tutucusu 3"/>
          <p:cNvPicPr>
            <a:picLocks noGrp="1" noChangeAspect="1"/>
          </p:cNvPicPr>
          <p:nvPr>
            <p:ph idx="1"/>
          </p:nvPr>
        </p:nvPicPr>
        <p:blipFill>
          <a:blip r:embed="rId2"/>
          <a:stretch>
            <a:fillRect/>
          </a:stretch>
        </p:blipFill>
        <p:spPr>
          <a:xfrm>
            <a:off x="960549" y="1389859"/>
            <a:ext cx="5323269" cy="4106785"/>
          </a:xfrm>
          <a:prstGeom prst="rect">
            <a:avLst/>
          </a:prstGeom>
        </p:spPr>
      </p:pic>
      <p:pic>
        <p:nvPicPr>
          <p:cNvPr id="6" name="Resim 5"/>
          <p:cNvPicPr>
            <a:picLocks noChangeAspect="1"/>
          </p:cNvPicPr>
          <p:nvPr/>
        </p:nvPicPr>
        <p:blipFill>
          <a:blip r:embed="rId3"/>
          <a:stretch>
            <a:fillRect/>
          </a:stretch>
        </p:blipFill>
        <p:spPr>
          <a:xfrm>
            <a:off x="6434072" y="1389860"/>
            <a:ext cx="5095742" cy="4106784"/>
          </a:xfrm>
          <a:prstGeom prst="rect">
            <a:avLst/>
          </a:prstGeom>
        </p:spPr>
      </p:pic>
      <p:sp>
        <p:nvSpPr>
          <p:cNvPr id="7" name="Aşağı Ok 6"/>
          <p:cNvSpPr/>
          <p:nvPr/>
        </p:nvSpPr>
        <p:spPr>
          <a:xfrm>
            <a:off x="1110803" y="2904972"/>
            <a:ext cx="841421" cy="1262129"/>
          </a:xfrm>
          <a:prstGeom prst="down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 name="Aşağı Ok 7"/>
          <p:cNvSpPr/>
          <p:nvPr/>
        </p:nvSpPr>
        <p:spPr>
          <a:xfrm>
            <a:off x="6970693" y="2174382"/>
            <a:ext cx="795267" cy="1262129"/>
          </a:xfrm>
          <a:prstGeom prst="down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3" name="Metin kutusu 2"/>
          <p:cNvSpPr txBox="1"/>
          <p:nvPr/>
        </p:nvSpPr>
        <p:spPr>
          <a:xfrm>
            <a:off x="646231" y="5741880"/>
            <a:ext cx="10883583" cy="523220"/>
          </a:xfrm>
          <a:prstGeom prst="rect">
            <a:avLst/>
          </a:prstGeom>
          <a:noFill/>
        </p:spPr>
        <p:txBody>
          <a:bodyPr wrap="square" rtlCol="0">
            <a:spAutoFit/>
          </a:bodyPr>
          <a:lstStyle/>
          <a:p>
            <a:pPr algn="just"/>
            <a:r>
              <a:rPr lang="en-US" sz="1400" dirty="0" smtClean="0">
                <a:latin typeface="Arial" panose="020B0604020202020204" pitchFamily="34" charset="0"/>
                <a:cs typeface="Arial" panose="020B0604020202020204" pitchFamily="34" charset="0"/>
              </a:rPr>
              <a:t>*Ali Al-</a:t>
            </a:r>
            <a:r>
              <a:rPr lang="en-US" sz="1400" dirty="0" err="1" smtClean="0">
                <a:latin typeface="Arial" panose="020B0604020202020204" pitchFamily="34" charset="0"/>
                <a:cs typeface="Arial" panose="020B0604020202020204" pitchFamily="34" charset="0"/>
              </a:rPr>
              <a:t>Dahawi</a:t>
            </a:r>
            <a:r>
              <a:rPr lang="en-US" sz="1400" dirty="0" smtClean="0">
                <a:latin typeface="Arial" panose="020B0604020202020204" pitchFamily="34" charset="0"/>
                <a:cs typeface="Arial" panose="020B0604020202020204" pitchFamily="34" charset="0"/>
              </a:rPr>
              <a:t>, Gürkan Yıldırım, Oğuzhan Öztürk, Mustafa Şahmaran, </a:t>
            </a:r>
            <a:r>
              <a:rPr lang="tr-TR" sz="1400" dirty="0" smtClean="0">
                <a:latin typeface="Arial" panose="020B0604020202020204" pitchFamily="34" charset="0"/>
                <a:cs typeface="Arial" panose="020B0604020202020204" pitchFamily="34" charset="0"/>
              </a:rPr>
              <a:t>(</a:t>
            </a:r>
            <a:r>
              <a:rPr lang="tr-TR" sz="1400" i="1" dirty="0" smtClean="0">
                <a:latin typeface="Arial" panose="020B0604020202020204" pitchFamily="34" charset="0"/>
                <a:cs typeface="Arial" panose="020B0604020202020204" pitchFamily="34" charset="0"/>
              </a:rPr>
              <a:t>2017</a:t>
            </a:r>
            <a:r>
              <a:rPr lang="tr-TR" sz="1400" dirty="0" smtClean="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Assessment of self-sensing capability of Engine</a:t>
            </a:r>
            <a:r>
              <a:rPr lang="tr-TR" sz="1400" dirty="0" smtClean="0">
                <a:latin typeface="Arial" panose="020B0604020202020204" pitchFamily="34" charset="0"/>
                <a:cs typeface="Arial" panose="020B0604020202020204" pitchFamily="34" charset="0"/>
              </a:rPr>
              <a:t>e</a:t>
            </a:r>
            <a:r>
              <a:rPr lang="en-US" sz="1400" dirty="0" smtClean="0">
                <a:latin typeface="Arial" panose="020B0604020202020204" pitchFamily="34" charset="0"/>
                <a:cs typeface="Arial" panose="020B0604020202020204" pitchFamily="34" charset="0"/>
              </a:rPr>
              <a:t>red Cementitious Composites within the elastic and plastic ranges of cyclic flexural loading, </a:t>
            </a:r>
            <a:r>
              <a:rPr lang="en-US" sz="1400" i="1" dirty="0" smtClean="0">
                <a:latin typeface="Arial" panose="020B0604020202020204" pitchFamily="34" charset="0"/>
                <a:cs typeface="Arial" panose="020B0604020202020204" pitchFamily="34" charset="0"/>
              </a:rPr>
              <a:t>Construction and Building Materials</a:t>
            </a:r>
            <a:r>
              <a:rPr lang="en-US" sz="1400" dirty="0" smtClean="0">
                <a:latin typeface="Arial" panose="020B0604020202020204" pitchFamily="34" charset="0"/>
                <a:cs typeface="Arial" panose="020B0604020202020204" pitchFamily="34" charset="0"/>
              </a:rPr>
              <a:t>, 145;1-10.</a:t>
            </a:r>
            <a:endParaRPr lang="en-US" sz="1400" dirty="0">
              <a:latin typeface="Arial" panose="020B0604020202020204" pitchFamily="34" charset="0"/>
              <a:cs typeface="Arial" panose="020B0604020202020204" pitchFamily="34" charset="0"/>
            </a:endParaRPr>
          </a:p>
        </p:txBody>
      </p:sp>
      <p:pic>
        <p:nvPicPr>
          <p:cNvPr id="9" name="Resim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48523" y="6537544"/>
            <a:ext cx="943477" cy="320456"/>
          </a:xfrm>
          <a:prstGeom prst="rect">
            <a:avLst/>
          </a:prstGeom>
        </p:spPr>
      </p:pic>
    </p:spTree>
    <p:extLst>
      <p:ext uri="{BB962C8B-B14F-4D97-AF65-F5344CB8AC3E}">
        <p14:creationId xmlns:p14="http://schemas.microsoft.com/office/powerpoint/2010/main" val="22048427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295402" y="915871"/>
            <a:ext cx="9601196" cy="1303867"/>
          </a:xfrm>
        </p:spPr>
        <p:txBody>
          <a:bodyPr/>
          <a:lstStyle/>
          <a:p>
            <a:r>
              <a:rPr lang="tr-TR" dirty="0" err="1" smtClean="0"/>
              <a:t>Results</a:t>
            </a:r>
            <a:r>
              <a:rPr lang="tr-TR" dirty="0" smtClean="0"/>
              <a:t>-</a:t>
            </a:r>
            <a:r>
              <a:rPr lang="tr-TR" sz="2000" dirty="0" smtClean="0"/>
              <a:t>flexural </a:t>
            </a:r>
            <a:r>
              <a:rPr lang="tr-TR" sz="2000" dirty="0" err="1" smtClean="0"/>
              <a:t>loading</a:t>
            </a:r>
            <a:r>
              <a:rPr lang="tr-TR" sz="2000" dirty="0" smtClean="0"/>
              <a:t>*</a:t>
            </a:r>
            <a:endParaRPr lang="en-US" sz="2000" dirty="0"/>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382127916"/>
              </p:ext>
            </p:extLst>
          </p:nvPr>
        </p:nvGraphicFramePr>
        <p:xfrm>
          <a:off x="990600" y="2411688"/>
          <a:ext cx="5105400" cy="331787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Grafik 5"/>
          <p:cNvGraphicFramePr>
            <a:graphicFrameLocks/>
          </p:cNvGraphicFramePr>
          <p:nvPr>
            <p:extLst>
              <p:ext uri="{D42A27DB-BD31-4B8C-83A1-F6EECF244321}">
                <p14:modId xmlns:p14="http://schemas.microsoft.com/office/powerpoint/2010/main" val="3371472258"/>
              </p:ext>
            </p:extLst>
          </p:nvPr>
        </p:nvGraphicFramePr>
        <p:xfrm>
          <a:off x="6230854" y="2315713"/>
          <a:ext cx="5243849" cy="3317875"/>
        </p:xfrm>
        <a:graphic>
          <a:graphicData uri="http://schemas.openxmlformats.org/drawingml/2006/chart">
            <c:chart xmlns:c="http://schemas.openxmlformats.org/drawingml/2006/chart" xmlns:r="http://schemas.openxmlformats.org/officeDocument/2006/relationships" r:id="rId3"/>
          </a:graphicData>
        </a:graphic>
      </p:graphicFrame>
      <p:sp>
        <p:nvSpPr>
          <p:cNvPr id="3" name="Metin kutusu 2"/>
          <p:cNvSpPr txBox="1"/>
          <p:nvPr/>
        </p:nvSpPr>
        <p:spPr>
          <a:xfrm>
            <a:off x="831573" y="5729563"/>
            <a:ext cx="10528853" cy="461665"/>
          </a:xfrm>
          <a:prstGeom prst="rect">
            <a:avLst/>
          </a:prstGeom>
          <a:noFill/>
        </p:spPr>
        <p:txBody>
          <a:bodyPr wrap="square" rtlCol="0">
            <a:spAutoFit/>
          </a:bodyPr>
          <a:lstStyle/>
          <a:p>
            <a:pPr algn="just"/>
            <a:r>
              <a:rPr lang="tr-TR" sz="1200" dirty="0" smtClean="0">
                <a:latin typeface="Arial" panose="020B0604020202020204" pitchFamily="34" charset="0"/>
                <a:cs typeface="Arial" panose="020B0604020202020204" pitchFamily="34" charset="0"/>
              </a:rPr>
              <a:t>*Gürkan Yıldırım, </a:t>
            </a:r>
            <a:r>
              <a:rPr lang="tr-TR" sz="1200" dirty="0" err="1" smtClean="0">
                <a:latin typeface="Arial" panose="020B0604020202020204" pitchFamily="34" charset="0"/>
                <a:cs typeface="Arial" panose="020B0604020202020204" pitchFamily="34" charset="0"/>
              </a:rPr>
              <a:t>Mohammad</a:t>
            </a:r>
            <a:r>
              <a:rPr lang="tr-TR" sz="1200" dirty="0" smtClean="0">
                <a:latin typeface="Arial" panose="020B0604020202020204" pitchFamily="34" charset="0"/>
                <a:cs typeface="Arial" panose="020B0604020202020204" pitchFamily="34" charset="0"/>
              </a:rPr>
              <a:t> </a:t>
            </a:r>
            <a:r>
              <a:rPr lang="tr-TR" sz="1200" dirty="0" err="1" smtClean="0">
                <a:latin typeface="Arial" panose="020B0604020202020204" pitchFamily="34" charset="0"/>
                <a:cs typeface="Arial" panose="020B0604020202020204" pitchFamily="34" charset="0"/>
              </a:rPr>
              <a:t>Haroon</a:t>
            </a:r>
            <a:r>
              <a:rPr lang="tr-TR" sz="1200" dirty="0" smtClean="0">
                <a:latin typeface="Arial" panose="020B0604020202020204" pitchFamily="34" charset="0"/>
                <a:cs typeface="Arial" panose="020B0604020202020204" pitchFamily="34" charset="0"/>
              </a:rPr>
              <a:t> </a:t>
            </a:r>
            <a:r>
              <a:rPr lang="tr-TR" sz="1200" dirty="0" err="1" smtClean="0">
                <a:latin typeface="Arial" panose="020B0604020202020204" pitchFamily="34" charset="0"/>
                <a:cs typeface="Arial" panose="020B0604020202020204" pitchFamily="34" charset="0"/>
              </a:rPr>
              <a:t>Sarwary</a:t>
            </a:r>
            <a:r>
              <a:rPr lang="tr-TR" sz="1200" dirty="0" smtClean="0">
                <a:latin typeface="Arial" panose="020B0604020202020204" pitchFamily="34" charset="0"/>
                <a:cs typeface="Arial" panose="020B0604020202020204" pitchFamily="34" charset="0"/>
              </a:rPr>
              <a:t>, Ali-Ali </a:t>
            </a:r>
            <a:r>
              <a:rPr lang="tr-TR" sz="1200" dirty="0" err="1" smtClean="0">
                <a:latin typeface="Arial" panose="020B0604020202020204" pitchFamily="34" charset="0"/>
                <a:cs typeface="Arial" panose="020B0604020202020204" pitchFamily="34" charset="0"/>
              </a:rPr>
              <a:t>Dahawi</a:t>
            </a:r>
            <a:r>
              <a:rPr lang="tr-TR" sz="1200" dirty="0" smtClean="0">
                <a:latin typeface="Arial" panose="020B0604020202020204" pitchFamily="34" charset="0"/>
                <a:cs typeface="Arial" panose="020B0604020202020204" pitchFamily="34" charset="0"/>
              </a:rPr>
              <a:t>, Oğuzhan Öztürk, Özgür Anıl, Mustafa Şahmaran, </a:t>
            </a:r>
            <a:r>
              <a:rPr lang="tr-TR" sz="1200" i="1" dirty="0" smtClean="0">
                <a:latin typeface="Arial" panose="020B0604020202020204" pitchFamily="34" charset="0"/>
                <a:cs typeface="Arial" panose="020B0604020202020204" pitchFamily="34" charset="0"/>
              </a:rPr>
              <a:t>(2018</a:t>
            </a:r>
            <a:r>
              <a:rPr lang="tr-TR" sz="1200" dirty="0" smtClean="0">
                <a:latin typeface="Arial" panose="020B0604020202020204" pitchFamily="34" charset="0"/>
                <a:cs typeface="Arial" panose="020B0604020202020204" pitchFamily="34" charset="0"/>
              </a:rPr>
              <a:t>) </a:t>
            </a:r>
            <a:r>
              <a:rPr lang="tr-TR" sz="1200" dirty="0" err="1" smtClean="0">
                <a:latin typeface="Arial" panose="020B0604020202020204" pitchFamily="34" charset="0"/>
                <a:cs typeface="Arial" panose="020B0604020202020204" pitchFamily="34" charset="0"/>
              </a:rPr>
              <a:t>Piezo-resistive</a:t>
            </a:r>
            <a:r>
              <a:rPr lang="tr-TR" sz="1200" dirty="0" smtClean="0">
                <a:latin typeface="Arial" panose="020B0604020202020204" pitchFamily="34" charset="0"/>
                <a:cs typeface="Arial" panose="020B0604020202020204" pitchFamily="34" charset="0"/>
              </a:rPr>
              <a:t> </a:t>
            </a:r>
            <a:r>
              <a:rPr lang="tr-TR" sz="1200" dirty="0" err="1" smtClean="0">
                <a:latin typeface="Arial" panose="020B0604020202020204" pitchFamily="34" charset="0"/>
                <a:cs typeface="Arial" panose="020B0604020202020204" pitchFamily="34" charset="0"/>
              </a:rPr>
              <a:t>behaviour</a:t>
            </a:r>
            <a:r>
              <a:rPr lang="tr-TR" sz="1200" dirty="0" smtClean="0">
                <a:latin typeface="Arial" panose="020B0604020202020204" pitchFamily="34" charset="0"/>
                <a:cs typeface="Arial" panose="020B0604020202020204" pitchFamily="34" charset="0"/>
              </a:rPr>
              <a:t> of CF and CNT </a:t>
            </a:r>
            <a:r>
              <a:rPr lang="tr-TR" sz="1200" dirty="0" err="1" smtClean="0">
                <a:latin typeface="Arial" panose="020B0604020202020204" pitchFamily="34" charset="0"/>
                <a:cs typeface="Arial" panose="020B0604020202020204" pitchFamily="34" charset="0"/>
              </a:rPr>
              <a:t>reinforced</a:t>
            </a:r>
            <a:r>
              <a:rPr lang="tr-TR" sz="1200" dirty="0" smtClean="0">
                <a:latin typeface="Arial" panose="020B0604020202020204" pitchFamily="34" charset="0"/>
                <a:cs typeface="Arial" panose="020B0604020202020204" pitchFamily="34" charset="0"/>
              </a:rPr>
              <a:t> concrete </a:t>
            </a:r>
            <a:r>
              <a:rPr lang="tr-TR" sz="1200" dirty="0" err="1" smtClean="0">
                <a:latin typeface="Arial" panose="020B0604020202020204" pitchFamily="34" charset="0"/>
                <a:cs typeface="Arial" panose="020B0604020202020204" pitchFamily="34" charset="0"/>
              </a:rPr>
              <a:t>beams</a:t>
            </a:r>
            <a:r>
              <a:rPr lang="tr-TR" sz="1200" dirty="0" smtClean="0">
                <a:latin typeface="Arial" panose="020B0604020202020204" pitchFamily="34" charset="0"/>
                <a:cs typeface="Arial" panose="020B0604020202020204" pitchFamily="34" charset="0"/>
              </a:rPr>
              <a:t> </a:t>
            </a:r>
            <a:r>
              <a:rPr lang="tr-TR" sz="1200" dirty="0" err="1" smtClean="0">
                <a:latin typeface="Arial" panose="020B0604020202020204" pitchFamily="34" charset="0"/>
                <a:cs typeface="Arial" panose="020B0604020202020204" pitchFamily="34" charset="0"/>
              </a:rPr>
              <a:t>subjected</a:t>
            </a:r>
            <a:r>
              <a:rPr lang="tr-TR" sz="1200" dirty="0" smtClean="0">
                <a:latin typeface="Arial" panose="020B0604020202020204" pitchFamily="34" charset="0"/>
                <a:cs typeface="Arial" panose="020B0604020202020204" pitchFamily="34" charset="0"/>
              </a:rPr>
              <a:t> to </a:t>
            </a:r>
            <a:r>
              <a:rPr lang="tr-TR" sz="1200" dirty="0" err="1" smtClean="0">
                <a:latin typeface="Arial" panose="020B0604020202020204" pitchFamily="34" charset="0"/>
                <a:cs typeface="Arial" panose="020B0604020202020204" pitchFamily="34" charset="0"/>
              </a:rPr>
              <a:t>static</a:t>
            </a:r>
            <a:r>
              <a:rPr lang="tr-TR" sz="1200" dirty="0" smtClean="0">
                <a:latin typeface="Arial" panose="020B0604020202020204" pitchFamily="34" charset="0"/>
                <a:cs typeface="Arial" panose="020B0604020202020204" pitchFamily="34" charset="0"/>
              </a:rPr>
              <a:t> flexural </a:t>
            </a:r>
            <a:r>
              <a:rPr lang="tr-TR" sz="1200" dirty="0" err="1" smtClean="0">
                <a:latin typeface="Arial" panose="020B0604020202020204" pitchFamily="34" charset="0"/>
                <a:cs typeface="Arial" panose="020B0604020202020204" pitchFamily="34" charset="0"/>
              </a:rPr>
              <a:t>loading</a:t>
            </a:r>
            <a:r>
              <a:rPr lang="tr-TR" sz="1200" dirty="0" smtClean="0">
                <a:latin typeface="Arial" panose="020B0604020202020204" pitchFamily="34" charset="0"/>
                <a:cs typeface="Arial" panose="020B0604020202020204" pitchFamily="34" charset="0"/>
              </a:rPr>
              <a:t>: </a:t>
            </a:r>
            <a:r>
              <a:rPr lang="tr-TR" sz="1200" dirty="0" err="1" smtClean="0">
                <a:latin typeface="Arial" panose="020B0604020202020204" pitchFamily="34" charset="0"/>
                <a:cs typeface="Arial" panose="020B0604020202020204" pitchFamily="34" charset="0"/>
              </a:rPr>
              <a:t>Shear</a:t>
            </a:r>
            <a:r>
              <a:rPr lang="tr-TR" sz="1200" dirty="0" smtClean="0">
                <a:latin typeface="Arial" panose="020B0604020202020204" pitchFamily="34" charset="0"/>
                <a:cs typeface="Arial" panose="020B0604020202020204" pitchFamily="34" charset="0"/>
              </a:rPr>
              <a:t> </a:t>
            </a:r>
            <a:r>
              <a:rPr lang="tr-TR" sz="1200" dirty="0" err="1" smtClean="0">
                <a:latin typeface="Arial" panose="020B0604020202020204" pitchFamily="34" charset="0"/>
                <a:cs typeface="Arial" panose="020B0604020202020204" pitchFamily="34" charset="0"/>
              </a:rPr>
              <a:t>failure</a:t>
            </a:r>
            <a:r>
              <a:rPr lang="tr-TR" sz="1200" dirty="0" smtClean="0">
                <a:latin typeface="Arial" panose="020B0604020202020204" pitchFamily="34" charset="0"/>
                <a:cs typeface="Arial" panose="020B0604020202020204" pitchFamily="34" charset="0"/>
              </a:rPr>
              <a:t> </a:t>
            </a:r>
            <a:r>
              <a:rPr lang="tr-TR" sz="1200" dirty="0" err="1" smtClean="0">
                <a:latin typeface="Arial" panose="020B0604020202020204" pitchFamily="34" charset="0"/>
                <a:cs typeface="Arial" panose="020B0604020202020204" pitchFamily="34" charset="0"/>
              </a:rPr>
              <a:t>investigation</a:t>
            </a:r>
            <a:r>
              <a:rPr lang="tr-TR" sz="1200" dirty="0" smtClean="0">
                <a:latin typeface="Arial" panose="020B0604020202020204" pitchFamily="34" charset="0"/>
                <a:cs typeface="Arial" panose="020B0604020202020204" pitchFamily="34" charset="0"/>
              </a:rPr>
              <a:t>, </a:t>
            </a:r>
            <a:r>
              <a:rPr lang="tr-TR" sz="1200" i="1" dirty="0" smtClean="0">
                <a:latin typeface="Arial" panose="020B0604020202020204" pitchFamily="34" charset="0"/>
                <a:cs typeface="Arial" panose="020B0604020202020204" pitchFamily="34" charset="0"/>
              </a:rPr>
              <a:t>Construction and Building Materials</a:t>
            </a:r>
            <a:r>
              <a:rPr lang="tr-TR" sz="1200" dirty="0" smtClean="0">
                <a:latin typeface="Arial" panose="020B0604020202020204" pitchFamily="34" charset="0"/>
                <a:cs typeface="Arial" panose="020B0604020202020204" pitchFamily="34" charset="0"/>
              </a:rPr>
              <a:t>; 168: 266-279</a:t>
            </a:r>
            <a:endParaRPr lang="en-US" sz="1200" dirty="0">
              <a:latin typeface="Arial" panose="020B0604020202020204" pitchFamily="34" charset="0"/>
              <a:cs typeface="Arial" panose="020B0604020202020204" pitchFamily="34" charset="0"/>
            </a:endParaRPr>
          </a:p>
        </p:txBody>
      </p:sp>
      <p:pic>
        <p:nvPicPr>
          <p:cNvPr id="7" name="Resi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48523" y="6537544"/>
            <a:ext cx="943477" cy="320456"/>
          </a:xfrm>
          <a:prstGeom prst="rect">
            <a:avLst/>
          </a:prstGeom>
        </p:spPr>
      </p:pic>
    </p:spTree>
    <p:extLst>
      <p:ext uri="{BB962C8B-B14F-4D97-AF65-F5344CB8AC3E}">
        <p14:creationId xmlns:p14="http://schemas.microsoft.com/office/powerpoint/2010/main" val="2066570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t>Results</a:t>
            </a:r>
            <a:r>
              <a:rPr lang="tr-TR" dirty="0" smtClean="0"/>
              <a:t>-</a:t>
            </a:r>
            <a:r>
              <a:rPr lang="tr-TR" sz="2000" dirty="0" smtClean="0"/>
              <a:t>Compressive </a:t>
            </a:r>
            <a:r>
              <a:rPr lang="tr-TR" sz="2000" dirty="0" err="1" smtClean="0"/>
              <a:t>loading</a:t>
            </a:r>
            <a:endParaRPr lang="en-US" sz="2000" dirty="0"/>
          </a:p>
        </p:txBody>
      </p:sp>
      <p:graphicFrame>
        <p:nvGraphicFramePr>
          <p:cNvPr id="4" name="İçerik Yer Tutucusu 3"/>
          <p:cNvGraphicFramePr>
            <a:graphicFrameLocks noGrp="1"/>
          </p:cNvGraphicFramePr>
          <p:nvPr>
            <p:ph idx="1"/>
            <p:extLst>
              <p:ext uri="{D42A27DB-BD31-4B8C-83A1-F6EECF244321}">
                <p14:modId xmlns:p14="http://schemas.microsoft.com/office/powerpoint/2010/main" val="4287353611"/>
              </p:ext>
            </p:extLst>
          </p:nvPr>
        </p:nvGraphicFramePr>
        <p:xfrm>
          <a:off x="934792" y="2531706"/>
          <a:ext cx="5182673" cy="35986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Grafik 4"/>
          <p:cNvGraphicFramePr>
            <a:graphicFrameLocks/>
          </p:cNvGraphicFramePr>
          <p:nvPr>
            <p:extLst>
              <p:ext uri="{D42A27DB-BD31-4B8C-83A1-F6EECF244321}">
                <p14:modId xmlns:p14="http://schemas.microsoft.com/office/powerpoint/2010/main" val="1859535297"/>
              </p:ext>
            </p:extLst>
          </p:nvPr>
        </p:nvGraphicFramePr>
        <p:xfrm>
          <a:off x="6117465" y="2531706"/>
          <a:ext cx="5370490" cy="3598638"/>
        </p:xfrm>
        <a:graphic>
          <a:graphicData uri="http://schemas.openxmlformats.org/drawingml/2006/chart">
            <c:chart xmlns:c="http://schemas.openxmlformats.org/drawingml/2006/chart" xmlns:r="http://schemas.openxmlformats.org/officeDocument/2006/relationships" r:id="rId3"/>
          </a:graphicData>
        </a:graphic>
      </p:graphicFrame>
      <p:pic>
        <p:nvPicPr>
          <p:cNvPr id="6" name="Resim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48523" y="6537544"/>
            <a:ext cx="943477" cy="320456"/>
          </a:xfrm>
          <a:prstGeom prst="rect">
            <a:avLst/>
          </a:prstGeom>
        </p:spPr>
      </p:pic>
    </p:spTree>
    <p:extLst>
      <p:ext uri="{BB962C8B-B14F-4D97-AF65-F5344CB8AC3E}">
        <p14:creationId xmlns:p14="http://schemas.microsoft.com/office/powerpoint/2010/main" val="15150430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t>Results</a:t>
            </a:r>
            <a:endParaRPr lang="en-US" dirty="0"/>
          </a:p>
        </p:txBody>
      </p:sp>
      <p:sp>
        <p:nvSpPr>
          <p:cNvPr id="4" name="Dikdörtgen 3"/>
          <p:cNvSpPr/>
          <p:nvPr/>
        </p:nvSpPr>
        <p:spPr>
          <a:xfrm>
            <a:off x="1013138" y="3118507"/>
            <a:ext cx="7061916" cy="1200329"/>
          </a:xfrm>
          <a:prstGeom prst="rect">
            <a:avLst/>
          </a:prstGeom>
        </p:spPr>
        <p:txBody>
          <a:bodyPr wrap="square">
            <a:spAutoFit/>
          </a:bodyPr>
          <a:lstStyle/>
          <a:p>
            <a:pPr algn="just"/>
            <a:r>
              <a:rPr lang="tr-TR" sz="2400" b="1" dirty="0" smtClean="0">
                <a:latin typeface="Arial" panose="020B0604020202020204" pitchFamily="34" charset="0"/>
                <a:cs typeface="Arial" panose="020B0604020202020204" pitchFamily="34" charset="0"/>
              </a:rPr>
              <a:t>*</a:t>
            </a:r>
            <a:r>
              <a:rPr lang="en-US" sz="2400" dirty="0" smtClean="0">
                <a:latin typeface="Arial" panose="020B0604020202020204" pitchFamily="34" charset="0"/>
                <a:cs typeface="Arial" panose="020B0604020202020204" pitchFamily="34" charset="0"/>
              </a:rPr>
              <a:t>Improved </a:t>
            </a:r>
            <a:r>
              <a:rPr lang="tr-TR" sz="2400" dirty="0" smtClean="0">
                <a:latin typeface="Arial" panose="020B0604020202020204" pitchFamily="34" charset="0"/>
                <a:cs typeface="Arial" panose="020B0604020202020204" pitchFamily="34" charset="0"/>
              </a:rPr>
              <a:t>m</a:t>
            </a:r>
            <a:r>
              <a:rPr lang="en-US" sz="2400" dirty="0" err="1" smtClean="0">
                <a:latin typeface="Arial" panose="020B0604020202020204" pitchFamily="34" charset="0"/>
                <a:cs typeface="Arial" panose="020B0604020202020204" pitchFamily="34" charset="0"/>
              </a:rPr>
              <a:t>echanical</a:t>
            </a:r>
            <a:r>
              <a:rPr lang="en-US" sz="2400" dirty="0" smtClean="0">
                <a:latin typeface="Arial" panose="020B0604020202020204" pitchFamily="34" charset="0"/>
                <a:cs typeface="Arial" panose="020B0604020202020204" pitchFamily="34" charset="0"/>
              </a:rPr>
              <a:t> performance </a:t>
            </a:r>
          </a:p>
          <a:p>
            <a:pPr algn="just"/>
            <a:r>
              <a:rPr lang="tr-TR" sz="2400" dirty="0" smtClean="0">
                <a:latin typeface="Arial" panose="020B0604020202020204" pitchFamily="34" charset="0"/>
                <a:cs typeface="Arial" panose="020B0604020202020204" pitchFamily="34" charset="0"/>
              </a:rPr>
              <a:t>*</a:t>
            </a:r>
            <a:r>
              <a:rPr lang="en-US" sz="2400" dirty="0" smtClean="0">
                <a:latin typeface="Arial" panose="020B0604020202020204" pitchFamily="34" charset="0"/>
                <a:cs typeface="Arial" panose="020B0604020202020204" pitchFamily="34" charset="0"/>
              </a:rPr>
              <a:t>Self-sensing attribute attained</a:t>
            </a:r>
            <a:r>
              <a:rPr lang="tr-TR" sz="2400" dirty="0" smtClean="0">
                <a:latin typeface="Arial" panose="020B0604020202020204" pitchFamily="34" charset="0"/>
                <a:cs typeface="Arial" panose="020B0604020202020204" pitchFamily="34" charset="0"/>
              </a:rPr>
              <a:t> </a:t>
            </a:r>
          </a:p>
          <a:p>
            <a:pPr algn="just"/>
            <a:r>
              <a:rPr lang="en-US" sz="2400" b="1" dirty="0" smtClean="0">
                <a:latin typeface="Arial" panose="020B0604020202020204" pitchFamily="34" charset="0"/>
                <a:cs typeface="Arial" panose="020B0604020202020204" pitchFamily="34" charset="0"/>
              </a:rPr>
              <a:t>for critical infrastructures</a:t>
            </a:r>
            <a:endParaRPr lang="en-US" sz="2400" b="1" dirty="0">
              <a:latin typeface="Arial" panose="020B0604020202020204" pitchFamily="34" charset="0"/>
              <a:cs typeface="Arial" panose="020B0604020202020204" pitchFamily="34" charset="0"/>
            </a:endParaRPr>
          </a:p>
        </p:txBody>
      </p:sp>
      <p:pic>
        <p:nvPicPr>
          <p:cNvPr id="5" name="İçerik Yer Tutucus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0800000">
            <a:off x="6928834" y="2531703"/>
            <a:ext cx="4598798" cy="3598639"/>
          </a:xfrm>
          <a:prstGeom prst="rect">
            <a:avLst/>
          </a:prstGeom>
        </p:spPr>
      </p:pic>
      <p:pic>
        <p:nvPicPr>
          <p:cNvPr id="6" name="Resi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8523" y="6537544"/>
            <a:ext cx="943477" cy="320456"/>
          </a:xfrm>
          <a:prstGeom prst="rect">
            <a:avLst/>
          </a:prstGeom>
        </p:spPr>
      </p:pic>
    </p:spTree>
    <p:extLst>
      <p:ext uri="{BB962C8B-B14F-4D97-AF65-F5344CB8AC3E}">
        <p14:creationId xmlns:p14="http://schemas.microsoft.com/office/powerpoint/2010/main" val="40939232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t>Conclusion</a:t>
            </a:r>
            <a:endParaRPr lang="en-US" dirty="0"/>
          </a:p>
        </p:txBody>
      </p:sp>
      <p:sp>
        <p:nvSpPr>
          <p:cNvPr id="4" name="İçerik Yer Tutucusu 3"/>
          <p:cNvSpPr>
            <a:spLocks noGrp="1"/>
          </p:cNvSpPr>
          <p:nvPr>
            <p:ph idx="1"/>
          </p:nvPr>
        </p:nvSpPr>
        <p:spPr>
          <a:xfrm>
            <a:off x="1295401" y="2556932"/>
            <a:ext cx="9601196" cy="2308324"/>
          </a:xfrm>
          <a:prstGeom prst="rect">
            <a:avLst/>
          </a:prstGeom>
        </p:spPr>
        <p:txBody>
          <a:bodyPr wrap="square">
            <a:spAutoFit/>
          </a:bodyPr>
          <a:lstStyle/>
          <a:p>
            <a:pPr algn="just"/>
            <a:r>
              <a:rPr lang="en-US" dirty="0">
                <a:latin typeface="Arial" panose="020B0604020202020204" pitchFamily="34" charset="0"/>
                <a:cs typeface="Arial" panose="020B0604020202020204" pitchFamily="34" charset="0"/>
              </a:rPr>
              <a:t>All </a:t>
            </a:r>
            <a:r>
              <a:rPr lang="tr-TR" dirty="0" err="1" smtClean="0">
                <a:latin typeface="Arial" panose="020B0604020202020204" pitchFamily="34" charset="0"/>
                <a:cs typeface="Arial" panose="020B0604020202020204" pitchFamily="34" charset="0"/>
              </a:rPr>
              <a:t>mixtures</a:t>
            </a:r>
            <a:r>
              <a:rPr lang="tr-TR"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produced </a:t>
            </a:r>
            <a:r>
              <a:rPr lang="en-US" dirty="0">
                <a:latin typeface="Arial" panose="020B0604020202020204" pitchFamily="34" charset="0"/>
                <a:cs typeface="Arial" panose="020B0604020202020204" pitchFamily="34" charset="0"/>
              </a:rPr>
              <a:t>with </a:t>
            </a:r>
            <a:r>
              <a:rPr lang="tr-TR" dirty="0" err="1">
                <a:latin typeface="Arial" panose="020B0604020202020204" pitchFamily="34" charset="0"/>
                <a:cs typeface="Arial" panose="020B0604020202020204" pitchFamily="34" charset="0"/>
              </a:rPr>
              <a:t>c</a:t>
            </a:r>
            <a:r>
              <a:rPr lang="tr-TR" dirty="0" err="1" smtClean="0">
                <a:latin typeface="Arial" panose="020B0604020202020204" pitchFamily="34" charset="0"/>
                <a:cs typeface="Arial" panose="020B0604020202020204" pitchFamily="34" charset="0"/>
              </a:rPr>
              <a:t>arbon</a:t>
            </a:r>
            <a:r>
              <a:rPr lang="tr-TR" dirty="0" smtClean="0">
                <a:latin typeface="Arial" panose="020B0604020202020204" pitchFamily="34" charset="0"/>
                <a:cs typeface="Arial" panose="020B0604020202020204" pitchFamily="34" charset="0"/>
              </a:rPr>
              <a:t> nano tubes </a:t>
            </a:r>
            <a:r>
              <a:rPr lang="en-US" dirty="0" smtClean="0">
                <a:latin typeface="Arial" panose="020B0604020202020204" pitchFamily="34" charset="0"/>
                <a:cs typeface="Arial" panose="020B0604020202020204" pitchFamily="34" charset="0"/>
              </a:rPr>
              <a:t>materials</a:t>
            </a:r>
            <a:r>
              <a:rPr lang="en-US" dirty="0">
                <a:latin typeface="Arial" panose="020B0604020202020204" pitchFamily="34" charset="0"/>
                <a:cs typeface="Arial" panose="020B0604020202020204" pitchFamily="34" charset="0"/>
              </a:rPr>
              <a:t>, with the exception of the control mixtures, exhibited </a:t>
            </a:r>
            <a:r>
              <a:rPr lang="en-US" dirty="0" err="1">
                <a:latin typeface="Arial" panose="020B0604020202020204" pitchFamily="34" charset="0"/>
                <a:cs typeface="Arial" panose="020B0604020202020204" pitchFamily="34" charset="0"/>
              </a:rPr>
              <a:t>piezoresistive</a:t>
            </a:r>
            <a:r>
              <a:rPr lang="en-US" dirty="0">
                <a:latin typeface="Arial" panose="020B0604020202020204" pitchFamily="34" charset="0"/>
                <a:cs typeface="Arial" panose="020B0604020202020204" pitchFamily="34" charset="0"/>
              </a:rPr>
              <a:t> behavior under </a:t>
            </a:r>
            <a:r>
              <a:rPr lang="tr-TR" dirty="0" smtClean="0">
                <a:latin typeface="Arial" panose="020B0604020202020204" pitchFamily="34" charset="0"/>
                <a:cs typeface="Arial" panose="020B0604020202020204" pitchFamily="34" charset="0"/>
              </a:rPr>
              <a:t>flexural </a:t>
            </a:r>
            <a:r>
              <a:rPr lang="tr-TR" dirty="0" err="1" smtClean="0">
                <a:latin typeface="Arial" panose="020B0604020202020204" pitchFamily="34" charset="0"/>
                <a:cs typeface="Arial" panose="020B0604020202020204" pitchFamily="34" charset="0"/>
              </a:rPr>
              <a:t>loading</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which is crucial for sensing capability. It is believed that incorporating the sensing attribute into cementitious composites will enhance beneﬁts for sustainable civil infrastructures.</a:t>
            </a: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48523" y="6537544"/>
            <a:ext cx="943477" cy="320456"/>
          </a:xfrm>
          <a:prstGeom prst="rect">
            <a:avLst/>
          </a:prstGeom>
        </p:spPr>
      </p:pic>
    </p:spTree>
    <p:extLst>
      <p:ext uri="{BB962C8B-B14F-4D97-AF65-F5344CB8AC3E}">
        <p14:creationId xmlns:p14="http://schemas.microsoft.com/office/powerpoint/2010/main" val="11666026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CONTENT</a:t>
            </a:r>
            <a:endParaRPr lang="en-US" dirty="0"/>
          </a:p>
        </p:txBody>
      </p:sp>
      <p:sp>
        <p:nvSpPr>
          <p:cNvPr id="4" name="İçerik Yer Tutucusu 3"/>
          <p:cNvSpPr>
            <a:spLocks noGrp="1"/>
          </p:cNvSpPr>
          <p:nvPr>
            <p:ph idx="1"/>
          </p:nvPr>
        </p:nvSpPr>
        <p:spPr>
          <a:xfrm>
            <a:off x="974783" y="2499649"/>
            <a:ext cx="2199737" cy="320456"/>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normAutofit fontScale="92500" lnSpcReduction="20000"/>
          </a:bodyPr>
          <a:lstStyle/>
          <a:p>
            <a:pPr marL="0" indent="0" algn="ctr">
              <a:buNone/>
            </a:pPr>
            <a:r>
              <a:rPr lang="tr-TR" sz="1600" dirty="0" smtClean="0">
                <a:latin typeface="Arial" panose="020B0604020202020204" pitchFamily="34" charset="0"/>
                <a:cs typeface="Arial" panose="020B0604020202020204" pitchFamily="34" charset="0"/>
              </a:rPr>
              <a:t>1. INTRODUCTION</a:t>
            </a:r>
            <a:endParaRPr lang="tr-TR" sz="1600" dirty="0">
              <a:latin typeface="Arial" panose="020B0604020202020204" pitchFamily="34" charset="0"/>
              <a:cs typeface="Arial" panose="020B0604020202020204" pitchFamily="34" charset="0"/>
            </a:endParaRPr>
          </a:p>
        </p:txBody>
      </p:sp>
      <p:sp>
        <p:nvSpPr>
          <p:cNvPr id="5" name="Yuvarlatılmış Dikdörtgen 4"/>
          <p:cNvSpPr/>
          <p:nvPr/>
        </p:nvSpPr>
        <p:spPr>
          <a:xfrm>
            <a:off x="1919224" y="2916267"/>
            <a:ext cx="2216775" cy="82431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tr-TR" sz="1600" dirty="0" smtClean="0">
                <a:latin typeface="Arial" panose="020B0604020202020204" pitchFamily="34" charset="0"/>
                <a:cs typeface="Arial" panose="020B0604020202020204" pitchFamily="34" charset="0"/>
              </a:rPr>
              <a:t>2. FABRICATING OF SELF SENSING CONCRETE</a:t>
            </a:r>
            <a:endParaRPr lang="tr-TR" sz="1600" dirty="0">
              <a:latin typeface="Arial" panose="020B0604020202020204" pitchFamily="34" charset="0"/>
              <a:cs typeface="Arial" panose="020B0604020202020204" pitchFamily="34" charset="0"/>
            </a:endParaRPr>
          </a:p>
        </p:txBody>
      </p:sp>
      <p:sp>
        <p:nvSpPr>
          <p:cNvPr id="7" name="Yuvarlatılmış Dikdörtgen 6"/>
          <p:cNvSpPr/>
          <p:nvPr/>
        </p:nvSpPr>
        <p:spPr>
          <a:xfrm>
            <a:off x="4064360" y="4615486"/>
            <a:ext cx="1955251" cy="775151"/>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tr-TR" sz="1600" dirty="0" smtClean="0">
                <a:latin typeface="Arial" panose="020B0604020202020204" pitchFamily="34" charset="0"/>
                <a:cs typeface="Arial" panose="020B0604020202020204" pitchFamily="34" charset="0"/>
              </a:rPr>
              <a:t>4.RESULTS AND DISCUSSION</a:t>
            </a:r>
            <a:endParaRPr lang="tr-TR" sz="1600" dirty="0">
              <a:latin typeface="Arial" panose="020B0604020202020204" pitchFamily="34" charset="0"/>
              <a:cs typeface="Arial" panose="020B0604020202020204" pitchFamily="34" charset="0"/>
            </a:endParaRPr>
          </a:p>
        </p:txBody>
      </p:sp>
      <p:pic>
        <p:nvPicPr>
          <p:cNvPr id="8" name="İçerik Yer Tutucusu 3"/>
          <p:cNvPicPr>
            <a:picLocks noChangeAspect="1"/>
          </p:cNvPicPr>
          <p:nvPr/>
        </p:nvPicPr>
        <p:blipFill>
          <a:blip r:embed="rId2"/>
          <a:stretch>
            <a:fillRect/>
          </a:stretch>
        </p:blipFill>
        <p:spPr>
          <a:xfrm>
            <a:off x="6909452" y="2499650"/>
            <a:ext cx="4435133" cy="3547518"/>
          </a:xfrm>
          <a:prstGeom prst="rect">
            <a:avLst/>
          </a:prstGeom>
        </p:spPr>
      </p:pic>
      <p:sp>
        <p:nvSpPr>
          <p:cNvPr id="9" name="Yuvarlatılmış Dikdörtgen 8"/>
          <p:cNvSpPr/>
          <p:nvPr/>
        </p:nvSpPr>
        <p:spPr>
          <a:xfrm>
            <a:off x="3027611" y="3836744"/>
            <a:ext cx="2073499" cy="68258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tr-TR" sz="1600" dirty="0" smtClean="0">
                <a:latin typeface="Arial" panose="020B0604020202020204" pitchFamily="34" charset="0"/>
                <a:cs typeface="Arial" panose="020B0604020202020204" pitchFamily="34" charset="0"/>
              </a:rPr>
              <a:t>3.LABORATORY EXPERIMENTS</a:t>
            </a:r>
            <a:endParaRPr lang="tr-TR" sz="1600" dirty="0">
              <a:latin typeface="Arial" panose="020B0604020202020204" pitchFamily="34" charset="0"/>
              <a:cs typeface="Arial" panose="020B0604020202020204" pitchFamily="34" charset="0"/>
            </a:endParaRPr>
          </a:p>
        </p:txBody>
      </p:sp>
      <p:sp>
        <p:nvSpPr>
          <p:cNvPr id="10" name="İçerik Yer Tutucusu 3"/>
          <p:cNvSpPr txBox="1">
            <a:spLocks/>
          </p:cNvSpPr>
          <p:nvPr/>
        </p:nvSpPr>
        <p:spPr>
          <a:xfrm>
            <a:off x="4635481" y="5486799"/>
            <a:ext cx="2199737" cy="320456"/>
          </a:xfrm>
          <a:prstGeom prst="round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dk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dk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dk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dk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dk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dk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dk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dk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dk1"/>
                </a:solidFill>
                <a:effectLst/>
                <a:latin typeface="+mn-lt"/>
                <a:ea typeface="+mn-ea"/>
                <a:cs typeface="+mn-cs"/>
              </a:defRPr>
            </a:lvl9pPr>
          </a:lstStyle>
          <a:p>
            <a:pPr marL="0" indent="0" algn="ctr">
              <a:buNone/>
            </a:pPr>
            <a:r>
              <a:rPr lang="tr-TR" sz="1600" dirty="0">
                <a:latin typeface="Arial" panose="020B0604020202020204" pitchFamily="34" charset="0"/>
                <a:cs typeface="Arial" panose="020B0604020202020204" pitchFamily="34" charset="0"/>
              </a:rPr>
              <a:t>5</a:t>
            </a:r>
            <a:r>
              <a:rPr lang="tr-TR" sz="1600" dirty="0" smtClean="0">
                <a:latin typeface="Arial" panose="020B0604020202020204" pitchFamily="34" charset="0"/>
                <a:cs typeface="Arial" panose="020B0604020202020204" pitchFamily="34" charset="0"/>
              </a:rPr>
              <a:t>. CONCLUSION</a:t>
            </a:r>
            <a:endParaRPr lang="tr-TR" sz="1600" dirty="0">
              <a:latin typeface="Arial" panose="020B0604020202020204" pitchFamily="34" charset="0"/>
              <a:cs typeface="Arial" panose="020B0604020202020204" pitchFamily="34" charset="0"/>
            </a:endParaRPr>
          </a:p>
        </p:txBody>
      </p:sp>
      <p:sp>
        <p:nvSpPr>
          <p:cNvPr id="11" name="Bükülü Ok 10"/>
          <p:cNvSpPr/>
          <p:nvPr/>
        </p:nvSpPr>
        <p:spPr>
          <a:xfrm rot="5400000">
            <a:off x="3279976" y="2548394"/>
            <a:ext cx="317546" cy="322035"/>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2" name="Bükülü Ok 11"/>
          <p:cNvSpPr/>
          <p:nvPr/>
        </p:nvSpPr>
        <p:spPr>
          <a:xfrm rot="5400000">
            <a:off x="4241455" y="3351327"/>
            <a:ext cx="317546" cy="322035"/>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3" name="Bükülü Ok 12"/>
          <p:cNvSpPr/>
          <p:nvPr/>
        </p:nvSpPr>
        <p:spPr>
          <a:xfrm rot="5400000">
            <a:off x="5202934" y="4112392"/>
            <a:ext cx="317546" cy="322035"/>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sp>
        <p:nvSpPr>
          <p:cNvPr id="14" name="Bükülü Ok 13"/>
          <p:cNvSpPr/>
          <p:nvPr/>
        </p:nvSpPr>
        <p:spPr>
          <a:xfrm rot="5400000">
            <a:off x="6125067" y="4980604"/>
            <a:ext cx="317546" cy="322035"/>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schemeClr val="tx1"/>
              </a:solidFill>
            </a:endParaRPr>
          </a:p>
        </p:txBody>
      </p:sp>
      <p:pic>
        <p:nvPicPr>
          <p:cNvPr id="3" name="Resi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8523" y="6537544"/>
            <a:ext cx="943477" cy="320456"/>
          </a:xfrm>
          <a:prstGeom prst="rect">
            <a:avLst/>
          </a:prstGeom>
        </p:spPr>
      </p:pic>
    </p:spTree>
    <p:extLst>
      <p:ext uri="{BB962C8B-B14F-4D97-AF65-F5344CB8AC3E}">
        <p14:creationId xmlns:p14="http://schemas.microsoft.com/office/powerpoint/2010/main" val="33698811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Introduction </a:t>
            </a:r>
            <a:endParaRPr lang="en-US" dirty="0"/>
          </a:p>
        </p:txBody>
      </p:sp>
      <p:sp>
        <p:nvSpPr>
          <p:cNvPr id="3" name="İçerik Yer Tutucusu 2"/>
          <p:cNvSpPr>
            <a:spLocks noGrp="1"/>
          </p:cNvSpPr>
          <p:nvPr>
            <p:ph idx="1"/>
          </p:nvPr>
        </p:nvSpPr>
        <p:spPr/>
        <p:txBody>
          <a:bodyPr>
            <a:normAutofit/>
          </a:bodyPr>
          <a:lstStyle/>
          <a:p>
            <a:pPr marL="0" indent="0" algn="just">
              <a:buNone/>
            </a:pPr>
            <a:r>
              <a:rPr lang="en-US" sz="1600" dirty="0">
                <a:latin typeface="Arial" panose="020B0604020202020204" pitchFamily="34" charset="0"/>
                <a:cs typeface="Arial" panose="020B0604020202020204" pitchFamily="34" charset="0"/>
              </a:rPr>
              <a:t>The fastest evaluation of the extent of deformation taking place in this sort of structures is of critical importance in the view of public safety. Therefore, in order to evaluate the current situation and health of public structures several techniques were </a:t>
            </a:r>
            <a:r>
              <a:rPr lang="en-US" sz="1600" dirty="0" smtClean="0">
                <a:latin typeface="Arial" panose="020B0604020202020204" pitchFamily="34" charset="0"/>
                <a:cs typeface="Arial" panose="020B0604020202020204" pitchFamily="34" charset="0"/>
              </a:rPr>
              <a:t>developed</a:t>
            </a:r>
            <a:r>
              <a:rPr lang="tr-TR" sz="1600" dirty="0" smtClean="0">
                <a:latin typeface="Arial" panose="020B0604020202020204" pitchFamily="34" charset="0"/>
                <a:cs typeface="Arial" panose="020B0604020202020204" pitchFamily="34" charset="0"/>
              </a:rPr>
              <a:t>.</a:t>
            </a:r>
          </a:p>
          <a:p>
            <a:pPr marL="0" indent="0" algn="just">
              <a:buNone/>
            </a:pPr>
            <a:endParaRPr lang="tr-TR" dirty="0"/>
          </a:p>
          <a:p>
            <a:pPr marL="0" indent="0" algn="just">
              <a:buNone/>
            </a:pPr>
            <a:r>
              <a:rPr lang="en-US" sz="1600" dirty="0">
                <a:latin typeface="Arial" panose="020B0604020202020204" pitchFamily="34" charset="0"/>
                <a:cs typeface="Arial" panose="020B0604020202020204" pitchFamily="34" charset="0"/>
              </a:rPr>
              <a:t>In the case of such techniques, condition of a structure is monitored by inserting strain gauges, fiber optic sensors, </a:t>
            </a:r>
            <a:r>
              <a:rPr lang="en-US" sz="1600" dirty="0" smtClean="0">
                <a:latin typeface="Arial" panose="020B0604020202020204" pitchFamily="34" charset="0"/>
                <a:cs typeface="Arial" panose="020B0604020202020204" pitchFamily="34" charset="0"/>
              </a:rPr>
              <a:t>ac</a:t>
            </a:r>
            <a:r>
              <a:rPr lang="tr-TR" sz="1600" dirty="0" smtClean="0">
                <a:latin typeface="Arial" panose="020B0604020202020204" pitchFamily="34" charset="0"/>
                <a:cs typeface="Arial" panose="020B0604020202020204" pitchFamily="34" charset="0"/>
              </a:rPr>
              <a:t>o</a:t>
            </a:r>
            <a:r>
              <a:rPr lang="en-US" sz="1600" dirty="0" smtClean="0">
                <a:latin typeface="Arial" panose="020B0604020202020204" pitchFamily="34" charset="0"/>
                <a:cs typeface="Arial" panose="020B0604020202020204" pitchFamily="34" charset="0"/>
              </a:rPr>
              <a:t>ustic </a:t>
            </a:r>
            <a:r>
              <a:rPr lang="en-US" sz="1600" dirty="0">
                <a:latin typeface="Arial" panose="020B0604020202020204" pitchFamily="34" charset="0"/>
                <a:cs typeface="Arial" panose="020B0604020202020204" pitchFamily="34" charset="0"/>
              </a:rPr>
              <a:t>sensors, piezoelectric ceramic sensors into critically vulnerable places in the structure. Biggest problem standing in front of the sensor-based structural/materials health monitoring techniques is the inexistence of reliable, easily implantable, cheap and durable sensors that can be inserted into large scale structural systems</a:t>
            </a: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48523" y="6537544"/>
            <a:ext cx="943477" cy="320456"/>
          </a:xfrm>
          <a:prstGeom prst="rect">
            <a:avLst/>
          </a:prstGeom>
        </p:spPr>
      </p:pic>
    </p:spTree>
    <p:extLst>
      <p:ext uri="{BB962C8B-B14F-4D97-AF65-F5344CB8AC3E}">
        <p14:creationId xmlns:p14="http://schemas.microsoft.com/office/powerpoint/2010/main" val="31502288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Introduction </a:t>
            </a:r>
            <a:endParaRPr lang="en-US" dirty="0"/>
          </a:p>
        </p:txBody>
      </p:sp>
      <p:pic>
        <p:nvPicPr>
          <p:cNvPr id="5" name="İçerik Yer Tutucusu 3"/>
          <p:cNvPicPr>
            <a:picLocks noGrp="1" noChangeAspect="1"/>
          </p:cNvPicPr>
          <p:nvPr>
            <p:ph idx="1"/>
          </p:nvPr>
        </p:nvPicPr>
        <p:blipFill>
          <a:blip r:embed="rId2"/>
          <a:stretch>
            <a:fillRect/>
          </a:stretch>
        </p:blipFill>
        <p:spPr>
          <a:xfrm>
            <a:off x="1407364" y="2729756"/>
            <a:ext cx="4372334" cy="2963678"/>
          </a:xfrm>
          <a:prstGeom prst="rect">
            <a:avLst/>
          </a:prstGeom>
        </p:spPr>
      </p:pic>
      <p:sp>
        <p:nvSpPr>
          <p:cNvPr id="6" name="Dikdörtgen 5"/>
          <p:cNvSpPr/>
          <p:nvPr/>
        </p:nvSpPr>
        <p:spPr>
          <a:xfrm>
            <a:off x="6096000" y="3583772"/>
            <a:ext cx="4103298" cy="923330"/>
          </a:xfrm>
          <a:prstGeom prst="rect">
            <a:avLst/>
          </a:prstGeom>
        </p:spPr>
        <p:txBody>
          <a:bodyPr wrap="square">
            <a:spAutoFit/>
          </a:bodyPr>
          <a:lstStyle/>
          <a:p>
            <a:pPr algn="just"/>
            <a:r>
              <a:rPr lang="en-US" dirty="0">
                <a:latin typeface="Times New Roman" panose="02020603050405020304" pitchFamily="18" charset="0"/>
                <a:cs typeface="Times New Roman" panose="02020603050405020304" pitchFamily="18" charset="0"/>
              </a:rPr>
              <a:t>In general, structural materials that do not consist of any sensor but used for sensor purpose is called self-sensing materials</a:t>
            </a:r>
            <a:endParaRPr lang="tr-TR" dirty="0">
              <a:latin typeface="Times New Roman" panose="02020603050405020304" pitchFamily="18" charset="0"/>
              <a:cs typeface="Times New Roman" panose="02020603050405020304" pitchFamily="18" charset="0"/>
            </a:endParaRPr>
          </a:p>
        </p:txBody>
      </p:sp>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8523" y="6537544"/>
            <a:ext cx="943477" cy="320456"/>
          </a:xfrm>
          <a:prstGeom prst="rect">
            <a:avLst/>
          </a:prstGeom>
        </p:spPr>
      </p:pic>
    </p:spTree>
    <p:extLst>
      <p:ext uri="{BB962C8B-B14F-4D97-AF65-F5344CB8AC3E}">
        <p14:creationId xmlns:p14="http://schemas.microsoft.com/office/powerpoint/2010/main" val="22518629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Introduction </a:t>
            </a:r>
            <a:endParaRPr lang="en-US" dirty="0"/>
          </a:p>
        </p:txBody>
      </p:sp>
      <p:sp>
        <p:nvSpPr>
          <p:cNvPr id="4" name="Dikdörtgen 3"/>
          <p:cNvSpPr/>
          <p:nvPr/>
        </p:nvSpPr>
        <p:spPr>
          <a:xfrm>
            <a:off x="1562817" y="2754958"/>
            <a:ext cx="9523561" cy="646331"/>
          </a:xfrm>
          <a:prstGeom prst="rect">
            <a:avLst/>
          </a:prstGeom>
        </p:spPr>
        <p:txBody>
          <a:bodyPr wrap="square">
            <a:spAutoFit/>
          </a:bodyPr>
          <a:lstStyle/>
          <a:p>
            <a:pPr algn="just"/>
            <a:r>
              <a:rPr lang="en-US" dirty="0" smtClean="0">
                <a:latin typeface="Arial" panose="020B0604020202020204" pitchFamily="34" charset="0"/>
                <a:ea typeface="Times New Roman" panose="02020603050405020304" pitchFamily="18" charset="0"/>
              </a:rPr>
              <a:t>Thanks </a:t>
            </a:r>
            <a:r>
              <a:rPr lang="en-US" dirty="0">
                <a:latin typeface="Arial" panose="020B0604020202020204" pitchFamily="34" charset="0"/>
                <a:ea typeface="Times New Roman" panose="02020603050405020304" pitchFamily="18" charset="0"/>
              </a:rPr>
              <a:t>to self-sensing capability of concrete therefore, structural/materials health monitoring can easily be made without being in need of any integrated systems. </a:t>
            </a:r>
            <a:endParaRPr lang="en-US" dirty="0"/>
          </a:p>
        </p:txBody>
      </p:sp>
      <p:sp>
        <p:nvSpPr>
          <p:cNvPr id="5" name="Dikdörtgen 4"/>
          <p:cNvSpPr/>
          <p:nvPr/>
        </p:nvSpPr>
        <p:spPr>
          <a:xfrm>
            <a:off x="1562817" y="3870248"/>
            <a:ext cx="9606951" cy="923330"/>
          </a:xfrm>
          <a:prstGeom prst="rect">
            <a:avLst/>
          </a:prstGeom>
        </p:spPr>
        <p:txBody>
          <a:bodyPr wrap="square">
            <a:spAutoFit/>
          </a:bodyPr>
          <a:lstStyle/>
          <a:p>
            <a:r>
              <a:rPr lang="en-US" dirty="0">
                <a:latin typeface="Arial" panose="020B0604020202020204" pitchFamily="34" charset="0"/>
                <a:ea typeface="Times New Roman" panose="02020603050405020304" pitchFamily="18" charset="0"/>
              </a:rPr>
              <a:t>The main purpose of this </a:t>
            </a:r>
            <a:r>
              <a:rPr lang="tr-TR" dirty="0" err="1" smtClean="0">
                <a:latin typeface="Arial" panose="020B0604020202020204" pitchFamily="34" charset="0"/>
                <a:ea typeface="Times New Roman" panose="02020603050405020304" pitchFamily="18" charset="0"/>
              </a:rPr>
              <a:t>study</a:t>
            </a:r>
            <a:r>
              <a:rPr lang="tr-TR" dirty="0" smtClean="0">
                <a:latin typeface="Arial" panose="020B0604020202020204" pitchFamily="34" charset="0"/>
                <a:ea typeface="Times New Roman" panose="02020603050405020304" pitchFamily="18" charset="0"/>
              </a:rPr>
              <a:t> </a:t>
            </a:r>
            <a:r>
              <a:rPr lang="en-US" dirty="0" smtClean="0">
                <a:latin typeface="Arial" panose="020B0604020202020204" pitchFamily="34" charset="0"/>
                <a:ea typeface="Times New Roman" panose="02020603050405020304" pitchFamily="18" charset="0"/>
              </a:rPr>
              <a:t>is </a:t>
            </a:r>
            <a:r>
              <a:rPr lang="en-US" dirty="0">
                <a:latin typeface="Arial" panose="020B0604020202020204" pitchFamily="34" charset="0"/>
                <a:ea typeface="Times New Roman" panose="02020603050405020304" pitchFamily="18" charset="0"/>
              </a:rPr>
              <a:t>to monitor structural/materials health condition of reinforced </a:t>
            </a:r>
            <a:r>
              <a:rPr lang="tr-TR" dirty="0" smtClean="0">
                <a:latin typeface="Arial" panose="020B0604020202020204" pitchFamily="34" charset="0"/>
                <a:ea typeface="Times New Roman" panose="02020603050405020304" pitchFamily="18" charset="0"/>
              </a:rPr>
              <a:t>cement mortars</a:t>
            </a:r>
            <a:r>
              <a:rPr lang="en-US" dirty="0" smtClean="0">
                <a:latin typeface="Arial" panose="020B0604020202020204" pitchFamily="34" charset="0"/>
                <a:ea typeface="Times New Roman" panose="02020603050405020304" pitchFamily="18" charset="0"/>
              </a:rPr>
              <a:t> through </a:t>
            </a:r>
            <a:r>
              <a:rPr lang="en-US" dirty="0">
                <a:latin typeface="Arial" panose="020B0604020202020204" pitchFamily="34" charset="0"/>
                <a:ea typeface="Times New Roman" panose="02020603050405020304" pitchFamily="18" charset="0"/>
              </a:rPr>
              <a:t>the development of new generation cementitious composites which can self-sense the deformations, stresses and possible damages in a safe and sensitive </a:t>
            </a:r>
            <a:r>
              <a:rPr lang="en-US" dirty="0" smtClean="0">
                <a:latin typeface="Arial" panose="020B0604020202020204" pitchFamily="34" charset="0"/>
                <a:ea typeface="Times New Roman" panose="02020603050405020304" pitchFamily="18" charset="0"/>
              </a:rPr>
              <a:t>way</a:t>
            </a:r>
            <a:r>
              <a:rPr lang="tr-TR" dirty="0" smtClean="0">
                <a:latin typeface="Arial" panose="020B0604020202020204" pitchFamily="34" charset="0"/>
                <a:ea typeface="Times New Roman" panose="02020603050405020304" pitchFamily="18" charset="0"/>
              </a:rPr>
              <a:t>.</a:t>
            </a:r>
            <a:endParaRPr lang="en-US" dirty="0"/>
          </a:p>
        </p:txBody>
      </p:sp>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48523" y="6537544"/>
            <a:ext cx="943477" cy="320456"/>
          </a:xfrm>
          <a:prstGeom prst="rect">
            <a:avLst/>
          </a:prstGeom>
        </p:spPr>
      </p:pic>
    </p:spTree>
    <p:extLst>
      <p:ext uri="{BB962C8B-B14F-4D97-AF65-F5344CB8AC3E}">
        <p14:creationId xmlns:p14="http://schemas.microsoft.com/office/powerpoint/2010/main" val="23640456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Introduction </a:t>
            </a:r>
            <a:endParaRPr lang="en-US" dirty="0"/>
          </a:p>
        </p:txBody>
      </p:sp>
      <p:sp>
        <p:nvSpPr>
          <p:cNvPr id="3" name="İçerik Yer Tutucusu 2"/>
          <p:cNvSpPr>
            <a:spLocks noGrp="1"/>
          </p:cNvSpPr>
          <p:nvPr>
            <p:ph idx="1"/>
          </p:nvPr>
        </p:nvSpPr>
        <p:spPr>
          <a:xfrm>
            <a:off x="1050266" y="2592063"/>
            <a:ext cx="5799108" cy="1427845"/>
          </a:xfrm>
        </p:spPr>
        <p:txBody>
          <a:bodyPr>
            <a:noAutofit/>
          </a:bodyPr>
          <a:lstStyle/>
          <a:p>
            <a:pPr marL="0" indent="0" algn="just">
              <a:buNone/>
            </a:pPr>
            <a:r>
              <a:rPr lang="en-US" sz="1800" dirty="0">
                <a:latin typeface="Arial" panose="020B0604020202020204" pitchFamily="34" charset="0"/>
                <a:cs typeface="Arial" panose="020B0604020202020204" pitchFamily="34" charset="0"/>
              </a:rPr>
              <a:t>In the scope of this </a:t>
            </a:r>
            <a:r>
              <a:rPr lang="tr-TR" sz="1800" dirty="0" err="1" smtClean="0">
                <a:latin typeface="Arial" panose="020B0604020202020204" pitchFamily="34" charset="0"/>
                <a:cs typeface="Arial" panose="020B0604020202020204" pitchFamily="34" charset="0"/>
              </a:rPr>
              <a:t>study</a:t>
            </a:r>
            <a:r>
              <a:rPr lang="en-US" sz="1800" dirty="0" smtClean="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it is aimed not only to develop multifunctional cementitious composites that have self-sensing ability but to considerably improve composite mechanical properties (strength and ductility) through proposed </a:t>
            </a:r>
            <a:r>
              <a:rPr lang="en-US" sz="1800" dirty="0" smtClean="0">
                <a:latin typeface="Arial" panose="020B0604020202020204" pitchFamily="34" charset="0"/>
                <a:cs typeface="Arial" panose="020B0604020202020204" pitchFamily="34" charset="0"/>
              </a:rPr>
              <a:t>techniques</a:t>
            </a:r>
            <a:r>
              <a:rPr lang="tr-TR" sz="1800" dirty="0" smtClean="0">
                <a:latin typeface="Arial" panose="020B0604020202020204" pitchFamily="34" charset="0"/>
                <a:cs typeface="Arial" panose="020B0604020202020204" pitchFamily="34" charset="0"/>
              </a:rPr>
              <a:t>.</a:t>
            </a:r>
            <a:endParaRPr lang="en-US" sz="1800" dirty="0">
              <a:latin typeface="Arial" panose="020B0604020202020204" pitchFamily="34" charset="0"/>
              <a:cs typeface="Arial" panose="020B0604020202020204" pitchFamily="34" charset="0"/>
            </a:endParaRPr>
          </a:p>
        </p:txBody>
      </p:sp>
      <p:sp>
        <p:nvSpPr>
          <p:cNvPr id="5" name="Dikdörtgen 4"/>
          <p:cNvSpPr/>
          <p:nvPr/>
        </p:nvSpPr>
        <p:spPr>
          <a:xfrm>
            <a:off x="1050266" y="4325972"/>
            <a:ext cx="6096000" cy="923330"/>
          </a:xfrm>
          <a:prstGeom prst="rect">
            <a:avLst/>
          </a:prstGeom>
        </p:spPr>
        <p:txBody>
          <a:bodyPr>
            <a:spAutoFit/>
          </a:bodyPr>
          <a:lstStyle/>
          <a:p>
            <a:pPr algn="just"/>
            <a:r>
              <a:rPr lang="en-US" dirty="0">
                <a:latin typeface="Arial" panose="020B0604020202020204" pitchFamily="34" charset="0"/>
                <a:cs typeface="Arial" panose="020B0604020202020204" pitchFamily="34" charset="0"/>
              </a:rPr>
              <a:t>To provide piezo-resistive </a:t>
            </a:r>
            <a:r>
              <a:rPr lang="en-US" dirty="0" smtClean="0">
                <a:latin typeface="Arial" panose="020B0604020202020204" pitchFamily="34" charset="0"/>
                <a:cs typeface="Arial" panose="020B0604020202020204" pitchFamily="34" charset="0"/>
              </a:rPr>
              <a:t>char</a:t>
            </a:r>
            <a:r>
              <a:rPr lang="tr-TR" dirty="0" err="1" smtClean="0">
                <a:latin typeface="Arial" panose="020B0604020202020204" pitchFamily="34" charset="0"/>
                <a:cs typeface="Arial" panose="020B0604020202020204" pitchFamily="34" charset="0"/>
              </a:rPr>
              <a:t>acteristic</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carbon based particles, fibers, filaments etc. are widely used during fabricating of cementitious composites</a:t>
            </a:r>
          </a:p>
        </p:txBody>
      </p:sp>
      <p:pic>
        <p:nvPicPr>
          <p:cNvPr id="6" name="Picture 2"/>
          <p:cNvPicPr preferRelativeResize="0">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4053" y="2592063"/>
            <a:ext cx="3312545" cy="278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8523" y="6537544"/>
            <a:ext cx="943477" cy="320456"/>
          </a:xfrm>
          <a:prstGeom prst="rect">
            <a:avLst/>
          </a:prstGeom>
        </p:spPr>
      </p:pic>
    </p:spTree>
    <p:extLst>
      <p:ext uri="{BB962C8B-B14F-4D97-AF65-F5344CB8AC3E}">
        <p14:creationId xmlns:p14="http://schemas.microsoft.com/office/powerpoint/2010/main" val="41584677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en-US" dirty="0"/>
              <a:t>Experımental methods</a:t>
            </a:r>
          </a:p>
        </p:txBody>
      </p:sp>
      <p:sp>
        <p:nvSpPr>
          <p:cNvPr id="3" name="İçerik Yer Tutucusu 2"/>
          <p:cNvSpPr>
            <a:spLocks noGrp="1"/>
          </p:cNvSpPr>
          <p:nvPr>
            <p:ph idx="1"/>
          </p:nvPr>
        </p:nvSpPr>
        <p:spPr>
          <a:xfrm>
            <a:off x="1295402" y="2376628"/>
            <a:ext cx="9601196" cy="3318936"/>
          </a:xfrm>
        </p:spPr>
        <p:txBody>
          <a:bodyPr/>
          <a:lstStyle/>
          <a:p>
            <a:r>
              <a:rPr lang="tr-TR" dirty="0"/>
              <a:t>U</a:t>
            </a:r>
            <a:r>
              <a:rPr lang="en-US" dirty="0" err="1" smtClean="0"/>
              <a:t>niform</a:t>
            </a:r>
            <a:r>
              <a:rPr lang="en-US" dirty="0" smtClean="0"/>
              <a:t> </a:t>
            </a:r>
            <a:r>
              <a:rPr lang="en-US" dirty="0"/>
              <a:t>distribution of </a:t>
            </a:r>
            <a:r>
              <a:rPr lang="tr-TR" dirty="0" err="1" smtClean="0"/>
              <a:t>carbon</a:t>
            </a:r>
            <a:r>
              <a:rPr lang="tr-TR" dirty="0" smtClean="0"/>
              <a:t> nano tubes (</a:t>
            </a:r>
            <a:r>
              <a:rPr lang="tr-TR" dirty="0" err="1" smtClean="0"/>
              <a:t>CNTs</a:t>
            </a:r>
            <a:r>
              <a:rPr lang="tr-TR" dirty="0" smtClean="0"/>
              <a:t>) was </a:t>
            </a:r>
            <a:r>
              <a:rPr lang="tr-TR" dirty="0" err="1" smtClean="0"/>
              <a:t>provided</a:t>
            </a:r>
            <a:r>
              <a:rPr lang="tr-TR" dirty="0" smtClean="0"/>
              <a:t> for self-sensing </a:t>
            </a:r>
            <a:r>
              <a:rPr lang="tr-TR" dirty="0" err="1" smtClean="0"/>
              <a:t>attribute</a:t>
            </a:r>
            <a:r>
              <a:rPr lang="tr-TR" dirty="0" smtClean="0"/>
              <a:t> of </a:t>
            </a:r>
            <a:r>
              <a:rPr lang="tr-TR" dirty="0" err="1" smtClean="0"/>
              <a:t>reinforced</a:t>
            </a:r>
            <a:r>
              <a:rPr lang="tr-TR" dirty="0" smtClean="0"/>
              <a:t> cement mortars. </a:t>
            </a:r>
            <a:endParaRPr lang="en-US" dirty="0"/>
          </a:p>
        </p:txBody>
      </p:sp>
      <p:graphicFrame>
        <p:nvGraphicFramePr>
          <p:cNvPr id="5" name="Tablo 4"/>
          <p:cNvGraphicFramePr>
            <a:graphicFrameLocks noGrp="1"/>
          </p:cNvGraphicFramePr>
          <p:nvPr>
            <p:extLst>
              <p:ext uri="{D42A27DB-BD31-4B8C-83A1-F6EECF244321}">
                <p14:modId xmlns:p14="http://schemas.microsoft.com/office/powerpoint/2010/main" val="3468553130"/>
              </p:ext>
            </p:extLst>
          </p:nvPr>
        </p:nvGraphicFramePr>
        <p:xfrm>
          <a:off x="6506915" y="3320416"/>
          <a:ext cx="3562350" cy="2826385"/>
        </p:xfrm>
        <a:graphic>
          <a:graphicData uri="http://schemas.openxmlformats.org/drawingml/2006/table">
            <a:tbl>
              <a:tblPr firstRow="1" firstCol="1" bandRow="1">
                <a:tableStyleId>{5C22544A-7EE6-4342-B048-85BDC9FD1C3A}</a:tableStyleId>
              </a:tblPr>
              <a:tblGrid>
                <a:gridCol w="2119700"/>
                <a:gridCol w="1442650"/>
              </a:tblGrid>
              <a:tr h="251460">
                <a:tc>
                  <a:txBody>
                    <a:bodyPr/>
                    <a:lstStyle/>
                    <a:p>
                      <a:pPr marL="10795" algn="ctr" hangingPunct="0">
                        <a:lnSpc>
                          <a:spcPct val="107000"/>
                        </a:lnSpc>
                        <a:spcAft>
                          <a:spcPts val="0"/>
                        </a:spcAft>
                      </a:pPr>
                      <a:r>
                        <a:rPr lang="en-US" sz="1400" noProof="0" dirty="0" smtClean="0">
                          <a:effectLst/>
                          <a:latin typeface="Arial" panose="020B0604020202020204" pitchFamily="34" charset="0"/>
                          <a:ea typeface="Times New Roman" panose="02020603050405020304" pitchFamily="18" charset="0"/>
                          <a:cs typeface="Arial" panose="020B0604020202020204" pitchFamily="34" charset="0"/>
                        </a:rPr>
                        <a:t>Properties</a:t>
                      </a:r>
                      <a:r>
                        <a:rPr lang="en-US" sz="1400" baseline="0" noProof="0" dirty="0" smtClean="0">
                          <a:effectLst/>
                          <a:latin typeface="Arial" panose="020B0604020202020204" pitchFamily="34" charset="0"/>
                          <a:ea typeface="Times New Roman" panose="02020603050405020304" pitchFamily="18" charset="0"/>
                          <a:cs typeface="Arial" panose="020B0604020202020204" pitchFamily="34" charset="0"/>
                        </a:rPr>
                        <a:t> at room temperature</a:t>
                      </a:r>
                      <a:endParaRPr lang="en-US" sz="1400" noProof="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47625" marT="4445" marB="0"/>
                </a:tc>
                <a:tc>
                  <a:txBody>
                    <a:bodyPr/>
                    <a:lstStyle/>
                    <a:p>
                      <a:pPr marR="20955" algn="ctr" hangingPunct="0">
                        <a:lnSpc>
                          <a:spcPct val="107000"/>
                        </a:lnSpc>
                        <a:spcAft>
                          <a:spcPts val="0"/>
                        </a:spcAft>
                      </a:pPr>
                      <a:r>
                        <a:rPr lang="en-US" sz="1400" noProof="0" dirty="0" smtClean="0">
                          <a:effectLst/>
                          <a:latin typeface="Arial" panose="020B0604020202020204" pitchFamily="34" charset="0"/>
                          <a:ea typeface="Times New Roman" panose="02020603050405020304" pitchFamily="18" charset="0"/>
                          <a:cs typeface="Arial" panose="020B0604020202020204" pitchFamily="34" charset="0"/>
                        </a:rPr>
                        <a:t>Carbon</a:t>
                      </a:r>
                      <a:r>
                        <a:rPr lang="en-US" sz="1400" baseline="0" noProof="0" dirty="0" smtClean="0">
                          <a:effectLst/>
                          <a:latin typeface="Arial" panose="020B0604020202020204" pitchFamily="34" charset="0"/>
                          <a:ea typeface="Times New Roman" panose="02020603050405020304" pitchFamily="18" charset="0"/>
                          <a:cs typeface="Arial" panose="020B0604020202020204" pitchFamily="34" charset="0"/>
                        </a:rPr>
                        <a:t> nano tubes</a:t>
                      </a:r>
                      <a:endParaRPr lang="en-US" sz="1400" noProof="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47625" marT="4445" marB="0"/>
                </a:tc>
              </a:tr>
              <a:tr h="243840">
                <a:tc>
                  <a:txBody>
                    <a:bodyPr/>
                    <a:lstStyle/>
                    <a:p>
                      <a:pPr algn="ctr" hangingPunct="0">
                        <a:lnSpc>
                          <a:spcPct val="107000"/>
                        </a:lnSpc>
                        <a:spcAft>
                          <a:spcPts val="0"/>
                        </a:spcAft>
                      </a:pPr>
                      <a:r>
                        <a:rPr lang="en-US" sz="1400" noProof="0" dirty="0" smtClean="0">
                          <a:effectLst/>
                          <a:latin typeface="Arial" panose="020B0604020202020204" pitchFamily="34" charset="0"/>
                          <a:cs typeface="Arial" panose="020B0604020202020204" pitchFamily="34" charset="0"/>
                        </a:rPr>
                        <a:t>Special</a:t>
                      </a:r>
                      <a:r>
                        <a:rPr lang="en-US" sz="1400" baseline="0" noProof="0" dirty="0" smtClean="0">
                          <a:effectLst/>
                          <a:latin typeface="Arial" panose="020B0604020202020204" pitchFamily="34" charset="0"/>
                          <a:cs typeface="Arial" panose="020B0604020202020204" pitchFamily="34" charset="0"/>
                        </a:rPr>
                        <a:t> gravity </a:t>
                      </a:r>
                      <a:r>
                        <a:rPr lang="en-US" sz="1400" noProof="0" dirty="0" smtClean="0">
                          <a:effectLst/>
                          <a:latin typeface="Arial" panose="020B0604020202020204" pitchFamily="34" charset="0"/>
                          <a:cs typeface="Arial" panose="020B0604020202020204" pitchFamily="34" charset="0"/>
                        </a:rPr>
                        <a:t>(g/cm³) </a:t>
                      </a:r>
                      <a:endParaRPr lang="en-US" sz="1400" noProof="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47625" marT="4445" marB="0"/>
                </a:tc>
                <a:tc>
                  <a:txBody>
                    <a:bodyPr/>
                    <a:lstStyle/>
                    <a:p>
                      <a:pPr marR="20955" algn="ctr" hangingPunct="0">
                        <a:lnSpc>
                          <a:spcPct val="107000"/>
                        </a:lnSpc>
                        <a:spcAft>
                          <a:spcPts val="0"/>
                        </a:spcAft>
                      </a:pPr>
                      <a:r>
                        <a:rPr lang="en-US" sz="1400" noProof="0" dirty="0" smtClean="0">
                          <a:effectLst/>
                          <a:latin typeface="Arial" panose="020B0604020202020204" pitchFamily="34" charset="0"/>
                          <a:cs typeface="Arial" panose="020B0604020202020204" pitchFamily="34" charset="0"/>
                        </a:rPr>
                        <a:t>1,8 </a:t>
                      </a:r>
                      <a:endParaRPr lang="en-US" sz="1400" noProof="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47625" marT="4445" marB="0"/>
                </a:tc>
              </a:tr>
              <a:tr h="242570">
                <a:tc>
                  <a:txBody>
                    <a:bodyPr/>
                    <a:lstStyle/>
                    <a:p>
                      <a:pPr algn="ctr" hangingPunct="0">
                        <a:lnSpc>
                          <a:spcPct val="107000"/>
                        </a:lnSpc>
                        <a:spcAft>
                          <a:spcPts val="0"/>
                        </a:spcAft>
                      </a:pPr>
                      <a:r>
                        <a:rPr lang="en-US" sz="1400" noProof="0" dirty="0" smtClean="0">
                          <a:effectLst/>
                          <a:latin typeface="Arial" panose="020B0604020202020204" pitchFamily="34" charset="0"/>
                          <a:cs typeface="Arial" panose="020B0604020202020204" pitchFamily="34" charset="0"/>
                        </a:rPr>
                        <a:t>Elastic Modulus (</a:t>
                      </a:r>
                      <a:r>
                        <a:rPr lang="en-US" sz="1400" noProof="0" dirty="0" err="1" smtClean="0">
                          <a:effectLst/>
                          <a:latin typeface="Arial" panose="020B0604020202020204" pitchFamily="34" charset="0"/>
                          <a:cs typeface="Arial" panose="020B0604020202020204" pitchFamily="34" charset="0"/>
                        </a:rPr>
                        <a:t>TPa</a:t>
                      </a:r>
                      <a:r>
                        <a:rPr lang="en-US" sz="1400" noProof="0" dirty="0" smtClean="0">
                          <a:effectLst/>
                          <a:latin typeface="Arial" panose="020B0604020202020204" pitchFamily="34" charset="0"/>
                          <a:cs typeface="Arial" panose="020B0604020202020204" pitchFamily="34" charset="0"/>
                        </a:rPr>
                        <a:t>) </a:t>
                      </a:r>
                      <a:endParaRPr lang="en-US" sz="1400" noProof="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47625" marT="4445" marB="0"/>
                </a:tc>
                <a:tc>
                  <a:txBody>
                    <a:bodyPr/>
                    <a:lstStyle/>
                    <a:p>
                      <a:pPr marR="22225" algn="ctr" hangingPunct="0">
                        <a:lnSpc>
                          <a:spcPct val="107000"/>
                        </a:lnSpc>
                        <a:spcAft>
                          <a:spcPts val="0"/>
                        </a:spcAft>
                      </a:pPr>
                      <a:r>
                        <a:rPr lang="en-US" sz="1400" noProof="0" dirty="0" smtClean="0">
                          <a:effectLst/>
                          <a:latin typeface="Arial" panose="020B0604020202020204" pitchFamily="34" charset="0"/>
                          <a:cs typeface="Arial" panose="020B0604020202020204" pitchFamily="34" charset="0"/>
                        </a:rPr>
                        <a:t>1 </a:t>
                      </a:r>
                      <a:endParaRPr lang="en-US" sz="1400" noProof="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47625" marT="4445" marB="0"/>
                </a:tc>
              </a:tr>
              <a:tr h="252095">
                <a:tc>
                  <a:txBody>
                    <a:bodyPr/>
                    <a:lstStyle/>
                    <a:p>
                      <a:pPr algn="ctr" hangingPunct="0">
                        <a:lnSpc>
                          <a:spcPct val="107000"/>
                        </a:lnSpc>
                        <a:spcAft>
                          <a:spcPts val="0"/>
                        </a:spcAft>
                      </a:pPr>
                      <a:r>
                        <a:rPr lang="en-US" sz="1400" noProof="0" dirty="0" smtClean="0">
                          <a:effectLst/>
                          <a:latin typeface="Arial" panose="020B0604020202020204" pitchFamily="34" charset="0"/>
                          <a:cs typeface="Arial" panose="020B0604020202020204" pitchFamily="34" charset="0"/>
                        </a:rPr>
                        <a:t>Strength</a:t>
                      </a:r>
                      <a:r>
                        <a:rPr lang="en-US" sz="1400" baseline="0" noProof="0" dirty="0" smtClean="0">
                          <a:effectLst/>
                          <a:latin typeface="Arial" panose="020B0604020202020204" pitchFamily="34" charset="0"/>
                          <a:cs typeface="Arial" panose="020B0604020202020204" pitchFamily="34" charset="0"/>
                        </a:rPr>
                        <a:t> </a:t>
                      </a:r>
                      <a:r>
                        <a:rPr lang="en-US" sz="1400" noProof="0" dirty="0" smtClean="0">
                          <a:effectLst/>
                          <a:latin typeface="Arial" panose="020B0604020202020204" pitchFamily="34" charset="0"/>
                          <a:cs typeface="Arial" panose="020B0604020202020204" pitchFamily="34" charset="0"/>
                        </a:rPr>
                        <a:t>(</a:t>
                      </a:r>
                      <a:r>
                        <a:rPr lang="en-US" sz="1400" noProof="0" dirty="0" err="1" smtClean="0">
                          <a:effectLst/>
                          <a:latin typeface="Arial" panose="020B0604020202020204" pitchFamily="34" charset="0"/>
                          <a:cs typeface="Arial" panose="020B0604020202020204" pitchFamily="34" charset="0"/>
                        </a:rPr>
                        <a:t>GPa</a:t>
                      </a:r>
                      <a:r>
                        <a:rPr lang="en-US" sz="1400" noProof="0" dirty="0" smtClean="0">
                          <a:effectLst/>
                          <a:latin typeface="Arial" panose="020B0604020202020204" pitchFamily="34" charset="0"/>
                          <a:cs typeface="Arial" panose="020B0604020202020204" pitchFamily="34" charset="0"/>
                        </a:rPr>
                        <a:t>) </a:t>
                      </a:r>
                      <a:endParaRPr lang="en-US" sz="1400" noProof="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47625" marT="4445" marB="0"/>
                </a:tc>
                <a:tc>
                  <a:txBody>
                    <a:bodyPr/>
                    <a:lstStyle/>
                    <a:p>
                      <a:pPr marR="20320" algn="ctr" hangingPunct="0">
                        <a:lnSpc>
                          <a:spcPct val="107000"/>
                        </a:lnSpc>
                        <a:spcAft>
                          <a:spcPts val="0"/>
                        </a:spcAft>
                      </a:pPr>
                      <a:r>
                        <a:rPr lang="en-US" sz="1400" noProof="0" dirty="0" smtClean="0">
                          <a:effectLst/>
                          <a:latin typeface="Arial" panose="020B0604020202020204" pitchFamily="34" charset="0"/>
                          <a:cs typeface="Arial" panose="020B0604020202020204" pitchFamily="34" charset="0"/>
                        </a:rPr>
                        <a:t>10-60 </a:t>
                      </a:r>
                      <a:endParaRPr lang="en-US" sz="1400" noProof="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47625" marT="4445" marB="0"/>
                </a:tc>
              </a:tr>
              <a:tr h="298450">
                <a:tc>
                  <a:txBody>
                    <a:bodyPr/>
                    <a:lstStyle/>
                    <a:p>
                      <a:pPr marR="5715" algn="ctr" hangingPunct="0">
                        <a:lnSpc>
                          <a:spcPct val="107000"/>
                        </a:lnSpc>
                        <a:spcAft>
                          <a:spcPts val="0"/>
                        </a:spcAft>
                      </a:pPr>
                      <a:r>
                        <a:rPr lang="en-US" sz="1400" noProof="0" dirty="0" smtClean="0">
                          <a:effectLst/>
                          <a:latin typeface="Arial" panose="020B0604020202020204" pitchFamily="34" charset="0"/>
                          <a:cs typeface="Arial" panose="020B0604020202020204" pitchFamily="34" charset="0"/>
                        </a:rPr>
                        <a:t>Electrical</a:t>
                      </a:r>
                      <a:r>
                        <a:rPr lang="en-US" sz="1400" baseline="0" noProof="0" dirty="0" smtClean="0">
                          <a:effectLst/>
                          <a:latin typeface="Arial" panose="020B0604020202020204" pitchFamily="34" charset="0"/>
                          <a:cs typeface="Arial" panose="020B0604020202020204" pitchFamily="34" charset="0"/>
                        </a:rPr>
                        <a:t> conductivity </a:t>
                      </a:r>
                      <a:r>
                        <a:rPr lang="en-US" sz="1400" noProof="0" dirty="0" smtClean="0">
                          <a:effectLst/>
                          <a:latin typeface="Arial" panose="020B0604020202020204" pitchFamily="34" charset="0"/>
                          <a:cs typeface="Arial" panose="020B0604020202020204" pitchFamily="34" charset="0"/>
                        </a:rPr>
                        <a:t>(Siemens/cm) </a:t>
                      </a:r>
                      <a:endParaRPr lang="en-US" sz="1400" noProof="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47625" marT="4445" marB="0"/>
                </a:tc>
                <a:tc>
                  <a:txBody>
                    <a:bodyPr/>
                    <a:lstStyle/>
                    <a:p>
                      <a:pPr marR="19685" algn="ctr" hangingPunct="0">
                        <a:lnSpc>
                          <a:spcPct val="107000"/>
                        </a:lnSpc>
                        <a:spcAft>
                          <a:spcPts val="0"/>
                        </a:spcAft>
                      </a:pPr>
                      <a:r>
                        <a:rPr lang="en-US" sz="1400" noProof="0" dirty="0" smtClean="0">
                          <a:effectLst/>
                          <a:latin typeface="Arial" panose="020B0604020202020204" pitchFamily="34" charset="0"/>
                          <a:cs typeface="Arial" panose="020B0604020202020204" pitchFamily="34" charset="0"/>
                        </a:rPr>
                        <a:t>10²-10³ </a:t>
                      </a:r>
                      <a:endParaRPr lang="en-US" sz="1400" noProof="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47625" marT="4445" marB="0"/>
                </a:tc>
              </a:tr>
              <a:tr h="297180">
                <a:tc>
                  <a:txBody>
                    <a:bodyPr/>
                    <a:lstStyle/>
                    <a:p>
                      <a:pPr algn="ctr" hangingPunct="0">
                        <a:lnSpc>
                          <a:spcPct val="107000"/>
                        </a:lnSpc>
                        <a:spcAft>
                          <a:spcPts val="0"/>
                        </a:spcAft>
                      </a:pPr>
                      <a:r>
                        <a:rPr lang="en-US" sz="1400" noProof="0" dirty="0" smtClean="0">
                          <a:effectLst/>
                          <a:latin typeface="Arial" panose="020B0604020202020204" pitchFamily="34" charset="0"/>
                          <a:cs typeface="Arial" panose="020B0604020202020204" pitchFamily="34" charset="0"/>
                        </a:rPr>
                        <a:t>Thermal</a:t>
                      </a:r>
                      <a:r>
                        <a:rPr lang="en-US" sz="1400" baseline="0" noProof="0" dirty="0" smtClean="0">
                          <a:effectLst/>
                          <a:latin typeface="Arial" panose="020B0604020202020204" pitchFamily="34" charset="0"/>
                          <a:cs typeface="Arial" panose="020B0604020202020204" pitchFamily="34" charset="0"/>
                        </a:rPr>
                        <a:t> conductivity </a:t>
                      </a:r>
                      <a:r>
                        <a:rPr lang="en-US" sz="1400" noProof="0" dirty="0" smtClean="0">
                          <a:effectLst/>
                          <a:latin typeface="Arial" panose="020B0604020202020204" pitchFamily="34" charset="0"/>
                          <a:cs typeface="Arial" panose="020B0604020202020204" pitchFamily="34" charset="0"/>
                        </a:rPr>
                        <a:t>(Watt/</a:t>
                      </a:r>
                      <a:r>
                        <a:rPr lang="en-US" sz="1400" noProof="0" dirty="0" err="1" smtClean="0">
                          <a:effectLst/>
                          <a:latin typeface="Arial" panose="020B0604020202020204" pitchFamily="34" charset="0"/>
                          <a:cs typeface="Arial" panose="020B0604020202020204" pitchFamily="34" charset="0"/>
                        </a:rPr>
                        <a:t>metre.Kelvin</a:t>
                      </a:r>
                      <a:r>
                        <a:rPr lang="en-US" sz="1400" noProof="0" dirty="0" smtClean="0">
                          <a:effectLst/>
                          <a:latin typeface="Arial" panose="020B0604020202020204" pitchFamily="34" charset="0"/>
                          <a:cs typeface="Arial" panose="020B0604020202020204" pitchFamily="34" charset="0"/>
                        </a:rPr>
                        <a:t>)* </a:t>
                      </a:r>
                      <a:endParaRPr lang="en-US" sz="1400" noProof="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47625" marT="4445" marB="0"/>
                </a:tc>
                <a:tc>
                  <a:txBody>
                    <a:bodyPr/>
                    <a:lstStyle/>
                    <a:p>
                      <a:pPr marR="22225" algn="ctr" hangingPunct="0">
                        <a:lnSpc>
                          <a:spcPct val="107000"/>
                        </a:lnSpc>
                        <a:spcAft>
                          <a:spcPts val="0"/>
                        </a:spcAft>
                      </a:pPr>
                      <a:r>
                        <a:rPr lang="en-US" sz="1400" noProof="0" dirty="0" smtClean="0">
                          <a:effectLst/>
                          <a:latin typeface="Arial" panose="020B0604020202020204" pitchFamily="34" charset="0"/>
                          <a:cs typeface="Arial" panose="020B0604020202020204" pitchFamily="34" charset="0"/>
                        </a:rPr>
                        <a:t>6000 </a:t>
                      </a:r>
                      <a:endParaRPr lang="en-US" sz="1400" noProof="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47625" marT="4445" marB="0"/>
                </a:tc>
              </a:tr>
              <a:tr h="243840">
                <a:tc>
                  <a:txBody>
                    <a:bodyPr/>
                    <a:lstStyle/>
                    <a:p>
                      <a:pPr algn="ctr" hangingPunct="0">
                        <a:lnSpc>
                          <a:spcPct val="107000"/>
                        </a:lnSpc>
                        <a:spcAft>
                          <a:spcPts val="0"/>
                        </a:spcAft>
                      </a:pPr>
                      <a:r>
                        <a:rPr lang="en-US" sz="1400" noProof="0" dirty="0" smtClean="0">
                          <a:effectLst/>
                          <a:latin typeface="Arial" panose="020B0604020202020204" pitchFamily="34" charset="0"/>
                          <a:cs typeface="Arial" panose="020B0604020202020204" pitchFamily="34" charset="0"/>
                        </a:rPr>
                        <a:t>T</a:t>
                      </a:r>
                      <a:r>
                        <a:rPr lang="tr-TR" sz="1400" noProof="0" dirty="0" smtClean="0">
                          <a:effectLst/>
                          <a:latin typeface="Arial" panose="020B0604020202020204" pitchFamily="34" charset="0"/>
                          <a:cs typeface="Arial" panose="020B0604020202020204" pitchFamily="34" charset="0"/>
                        </a:rPr>
                        <a:t>h</a:t>
                      </a:r>
                      <a:r>
                        <a:rPr lang="en-US" sz="1400" noProof="0" dirty="0" err="1" smtClean="0">
                          <a:effectLst/>
                          <a:latin typeface="Arial" panose="020B0604020202020204" pitchFamily="34" charset="0"/>
                          <a:cs typeface="Arial" panose="020B0604020202020204" pitchFamily="34" charset="0"/>
                        </a:rPr>
                        <a:t>ermal</a:t>
                      </a:r>
                      <a:r>
                        <a:rPr lang="en-US" sz="1400" noProof="0" dirty="0" smtClean="0">
                          <a:effectLst/>
                          <a:latin typeface="Arial" panose="020B0604020202020204" pitchFamily="34" charset="0"/>
                          <a:cs typeface="Arial" panose="020B0604020202020204" pitchFamily="34" charset="0"/>
                        </a:rPr>
                        <a:t> </a:t>
                      </a:r>
                      <a:r>
                        <a:rPr lang="tr-TR" sz="1400" noProof="0" dirty="0" err="1" smtClean="0">
                          <a:effectLst/>
                          <a:latin typeface="Arial" panose="020B0604020202020204" pitchFamily="34" charset="0"/>
                          <a:cs typeface="Arial" panose="020B0604020202020204" pitchFamily="34" charset="0"/>
                        </a:rPr>
                        <a:t>expansion</a:t>
                      </a:r>
                      <a:r>
                        <a:rPr lang="tr-TR" sz="1400" baseline="0" noProof="0" dirty="0" smtClean="0">
                          <a:effectLst/>
                          <a:latin typeface="Arial" panose="020B0604020202020204" pitchFamily="34" charset="0"/>
                          <a:cs typeface="Arial" panose="020B0604020202020204" pitchFamily="34" charset="0"/>
                        </a:rPr>
                        <a:t> </a:t>
                      </a:r>
                      <a:r>
                        <a:rPr lang="tr-TR" sz="1400" baseline="0" noProof="0" dirty="0" err="1" smtClean="0">
                          <a:effectLst/>
                          <a:latin typeface="Arial" panose="020B0604020202020204" pitchFamily="34" charset="0"/>
                          <a:cs typeface="Arial" panose="020B0604020202020204" pitchFamily="34" charset="0"/>
                        </a:rPr>
                        <a:t>coefficient</a:t>
                      </a:r>
                      <a:endParaRPr lang="en-US" sz="1400" noProof="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47625" marT="4445" marB="0"/>
                </a:tc>
                <a:tc>
                  <a:txBody>
                    <a:bodyPr/>
                    <a:lstStyle/>
                    <a:p>
                      <a:pPr marR="23495" algn="ctr" hangingPunct="0">
                        <a:lnSpc>
                          <a:spcPct val="107000"/>
                        </a:lnSpc>
                        <a:spcAft>
                          <a:spcPts val="0"/>
                        </a:spcAft>
                      </a:pPr>
                      <a:r>
                        <a:rPr lang="en-US" sz="1400" noProof="0" dirty="0" smtClean="0">
                          <a:effectLst/>
                          <a:latin typeface="Arial" panose="020B0604020202020204" pitchFamily="34" charset="0"/>
                          <a:ea typeface="Times New Roman" panose="02020603050405020304" pitchFamily="18" charset="0"/>
                          <a:cs typeface="Arial" panose="020B0604020202020204" pitchFamily="34" charset="0"/>
                        </a:rPr>
                        <a:t>Neglible</a:t>
                      </a:r>
                      <a:endParaRPr lang="en-US" sz="1400" noProof="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47625" marT="4445" marB="0"/>
                </a:tc>
              </a:tr>
              <a:tr h="243840">
                <a:tc gridSpan="2">
                  <a:txBody>
                    <a:bodyPr/>
                    <a:lstStyle/>
                    <a:p>
                      <a:pPr algn="l" hangingPunct="0">
                        <a:lnSpc>
                          <a:spcPct val="107000"/>
                        </a:lnSpc>
                        <a:spcAft>
                          <a:spcPts val="0"/>
                        </a:spcAft>
                      </a:pPr>
                      <a:endParaRPr lang="tr-TR" sz="11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47625" marT="4445" marB="0"/>
                </a:tc>
                <a:tc hMerge="1">
                  <a:txBody>
                    <a:bodyPr/>
                    <a:lstStyle/>
                    <a:p>
                      <a:endParaRPr lang="en-US"/>
                    </a:p>
                  </a:txBody>
                  <a:tcPr/>
                </a:tc>
              </a:tr>
            </a:tbl>
          </a:graphicData>
        </a:graphic>
      </p:graphicFrame>
      <p:pic>
        <p:nvPicPr>
          <p:cNvPr id="6" name="Resim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566379" y="3123751"/>
            <a:ext cx="2826386" cy="3219718"/>
          </a:xfrm>
          <a:prstGeom prst="rect">
            <a:avLst/>
          </a:prstGeom>
        </p:spPr>
      </p:pic>
      <p:pic>
        <p:nvPicPr>
          <p:cNvPr id="7" name="Resim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8523" y="6537544"/>
            <a:ext cx="943477" cy="320456"/>
          </a:xfrm>
          <a:prstGeom prst="rect">
            <a:avLst/>
          </a:prstGeom>
        </p:spPr>
      </p:pic>
    </p:spTree>
    <p:extLst>
      <p:ext uri="{BB962C8B-B14F-4D97-AF65-F5344CB8AC3E}">
        <p14:creationId xmlns:p14="http://schemas.microsoft.com/office/powerpoint/2010/main" val="1275512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t>Dispersion process</a:t>
            </a:r>
            <a:endParaRPr lang="en-US" dirty="0"/>
          </a:p>
        </p:txBody>
      </p:sp>
      <p:pic>
        <p:nvPicPr>
          <p:cNvPr id="6" name="Resim 5"/>
          <p:cNvPicPr>
            <a:picLocks noChangeAspect="1"/>
          </p:cNvPicPr>
          <p:nvPr/>
        </p:nvPicPr>
        <p:blipFill>
          <a:blip r:embed="rId2"/>
          <a:stretch>
            <a:fillRect/>
          </a:stretch>
        </p:blipFill>
        <p:spPr>
          <a:xfrm>
            <a:off x="1141726" y="3210188"/>
            <a:ext cx="1359392" cy="1696663"/>
          </a:xfrm>
          <a:prstGeom prst="rect">
            <a:avLst/>
          </a:prstGeom>
        </p:spPr>
      </p:pic>
      <p:pic>
        <p:nvPicPr>
          <p:cNvPr id="7" name="Resim 6"/>
          <p:cNvPicPr>
            <a:picLocks noChangeAspect="1"/>
          </p:cNvPicPr>
          <p:nvPr/>
        </p:nvPicPr>
        <p:blipFill>
          <a:blip r:embed="rId3"/>
          <a:stretch>
            <a:fillRect/>
          </a:stretch>
        </p:blipFill>
        <p:spPr>
          <a:xfrm>
            <a:off x="3480461" y="3604869"/>
            <a:ext cx="1465374" cy="1553788"/>
          </a:xfrm>
          <a:prstGeom prst="rect">
            <a:avLst/>
          </a:prstGeom>
        </p:spPr>
      </p:pic>
      <p:pic>
        <p:nvPicPr>
          <p:cNvPr id="8" name="Resim 7"/>
          <p:cNvPicPr>
            <a:picLocks noChangeAspect="1"/>
          </p:cNvPicPr>
          <p:nvPr/>
        </p:nvPicPr>
        <p:blipFill>
          <a:blip r:embed="rId4"/>
          <a:stretch>
            <a:fillRect/>
          </a:stretch>
        </p:blipFill>
        <p:spPr>
          <a:xfrm>
            <a:off x="6371738" y="3534800"/>
            <a:ext cx="1269039" cy="1391862"/>
          </a:xfrm>
          <a:prstGeom prst="rect">
            <a:avLst/>
          </a:prstGeom>
        </p:spPr>
      </p:pic>
      <p:pic>
        <p:nvPicPr>
          <p:cNvPr id="9" name="Resim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7913729" y="2803967"/>
            <a:ext cx="3632787" cy="3155593"/>
          </a:xfrm>
          <a:prstGeom prst="rect">
            <a:avLst/>
          </a:prstGeom>
        </p:spPr>
      </p:pic>
      <p:sp>
        <p:nvSpPr>
          <p:cNvPr id="10" name="Dikdörtgen 9"/>
          <p:cNvSpPr/>
          <p:nvPr/>
        </p:nvSpPr>
        <p:spPr>
          <a:xfrm>
            <a:off x="842627" y="2794715"/>
            <a:ext cx="2106635" cy="6301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smtClean="0"/>
              <a:t>Undispersed Carbon nano tubes</a:t>
            </a:r>
            <a:endParaRPr lang="en-US" b="1" dirty="0"/>
          </a:p>
        </p:txBody>
      </p:sp>
      <p:sp>
        <p:nvSpPr>
          <p:cNvPr id="11" name="Dikdörtgen 10"/>
          <p:cNvSpPr/>
          <p:nvPr/>
        </p:nvSpPr>
        <p:spPr>
          <a:xfrm>
            <a:off x="3159831" y="2794714"/>
            <a:ext cx="2106635" cy="6301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smtClean="0"/>
              <a:t>Special </a:t>
            </a:r>
            <a:r>
              <a:rPr lang="tr-TR" b="1" dirty="0" err="1" smtClean="0"/>
              <a:t>dispersion</a:t>
            </a:r>
            <a:r>
              <a:rPr lang="tr-TR" b="1" dirty="0" smtClean="0"/>
              <a:t>*</a:t>
            </a:r>
            <a:endParaRPr lang="en-US" b="1" dirty="0"/>
          </a:p>
        </p:txBody>
      </p:sp>
      <p:sp>
        <p:nvSpPr>
          <p:cNvPr id="12" name="Dikdörtgen 11"/>
          <p:cNvSpPr/>
          <p:nvPr/>
        </p:nvSpPr>
        <p:spPr>
          <a:xfrm>
            <a:off x="842627" y="5338691"/>
            <a:ext cx="6837551" cy="646331"/>
          </a:xfrm>
          <a:prstGeom prst="rect">
            <a:avLst/>
          </a:prstGeom>
        </p:spPr>
        <p:txBody>
          <a:bodyPr wrap="square">
            <a:spAutoFit/>
          </a:bodyPr>
          <a:lstStyle/>
          <a:p>
            <a:pPr algn="just"/>
            <a:r>
              <a:rPr lang="en-US" sz="1200" dirty="0" smtClean="0">
                <a:latin typeface="Arial" panose="020B0604020202020204" pitchFamily="34" charset="0"/>
                <a:cs typeface="Arial" panose="020B0604020202020204" pitchFamily="34" charset="0"/>
              </a:rPr>
              <a:t>* </a:t>
            </a:r>
            <a:r>
              <a:rPr lang="tr-TR" sz="1200" dirty="0" smtClean="0">
                <a:latin typeface="Arial" panose="020B0604020202020204" pitchFamily="34" charset="0"/>
                <a:cs typeface="Arial" panose="020B0604020202020204" pitchFamily="34" charset="0"/>
              </a:rPr>
              <a:t>Ali Al </a:t>
            </a:r>
            <a:r>
              <a:rPr lang="tr-TR" sz="1200" dirty="0" err="1" smtClean="0">
                <a:latin typeface="Arial" panose="020B0604020202020204" pitchFamily="34" charset="0"/>
                <a:cs typeface="Arial" panose="020B0604020202020204" pitchFamily="34" charset="0"/>
              </a:rPr>
              <a:t>Dahawi</a:t>
            </a:r>
            <a:r>
              <a:rPr lang="tr-TR" sz="1200" dirty="0" smtClean="0">
                <a:latin typeface="Arial" panose="020B0604020202020204" pitchFamily="34" charset="0"/>
                <a:cs typeface="Arial" panose="020B0604020202020204" pitchFamily="34" charset="0"/>
              </a:rPr>
              <a:t>, Oğuzhan Öztürk, </a:t>
            </a:r>
            <a:r>
              <a:rPr lang="tr-TR" sz="1200" dirty="0" err="1" smtClean="0">
                <a:latin typeface="Arial" panose="020B0604020202020204" pitchFamily="34" charset="0"/>
                <a:cs typeface="Arial" panose="020B0604020202020204" pitchFamily="34" charset="0"/>
              </a:rPr>
              <a:t>Farhad</a:t>
            </a:r>
            <a:r>
              <a:rPr lang="tr-TR" sz="1200" dirty="0" smtClean="0">
                <a:latin typeface="Arial" panose="020B0604020202020204" pitchFamily="34" charset="0"/>
                <a:cs typeface="Arial" panose="020B0604020202020204" pitchFamily="34" charset="0"/>
              </a:rPr>
              <a:t> </a:t>
            </a:r>
            <a:r>
              <a:rPr lang="tr-TR" sz="1200" dirty="0" err="1" smtClean="0">
                <a:latin typeface="Arial" panose="020B0604020202020204" pitchFamily="34" charset="0"/>
                <a:cs typeface="Arial" panose="020B0604020202020204" pitchFamily="34" charset="0"/>
              </a:rPr>
              <a:t>Emami</a:t>
            </a:r>
            <a:r>
              <a:rPr lang="tr-TR" sz="1200" dirty="0" smtClean="0">
                <a:latin typeface="Arial" panose="020B0604020202020204" pitchFamily="34" charset="0"/>
                <a:cs typeface="Arial" panose="020B0604020202020204" pitchFamily="34" charset="0"/>
              </a:rPr>
              <a:t>, Gürkan Yıldırım, Mustafa Şahmaran, (</a:t>
            </a:r>
            <a:r>
              <a:rPr lang="tr-TR" sz="1200" i="1" dirty="0" smtClean="0">
                <a:latin typeface="Arial" panose="020B0604020202020204" pitchFamily="34" charset="0"/>
                <a:cs typeface="Arial" panose="020B0604020202020204" pitchFamily="34" charset="0"/>
              </a:rPr>
              <a:t>2016</a:t>
            </a:r>
            <a:r>
              <a:rPr lang="tr-TR" sz="1200" dirty="0" smtClean="0">
                <a:latin typeface="Arial" panose="020B0604020202020204" pitchFamily="34" charset="0"/>
                <a:cs typeface="Arial" panose="020B0604020202020204" pitchFamily="34" charset="0"/>
              </a:rPr>
              <a:t>) </a:t>
            </a:r>
            <a:r>
              <a:rPr lang="en-US" sz="1200" dirty="0" smtClean="0">
                <a:latin typeface="Arial" panose="020B0604020202020204" pitchFamily="34" charset="0"/>
                <a:cs typeface="Arial" panose="020B0604020202020204" pitchFamily="34" charset="0"/>
              </a:rPr>
              <a:t>Effect of mixing method on the Electrical properties of cementitious composites incorporating different Carbon-based materials</a:t>
            </a:r>
            <a:r>
              <a:rPr lang="tr-TR" sz="1200" dirty="0" smtClean="0">
                <a:latin typeface="Arial" panose="020B0604020202020204" pitchFamily="34" charset="0"/>
                <a:cs typeface="Arial" panose="020B0604020202020204" pitchFamily="34" charset="0"/>
              </a:rPr>
              <a:t>, </a:t>
            </a:r>
            <a:r>
              <a:rPr lang="tr-TR" sz="1200" i="1" dirty="0" smtClean="0">
                <a:latin typeface="Arial" panose="020B0604020202020204" pitchFamily="34" charset="0"/>
                <a:cs typeface="Arial" panose="020B0604020202020204" pitchFamily="34" charset="0"/>
              </a:rPr>
              <a:t>Construction and Building Materials,104;160-168</a:t>
            </a:r>
            <a:r>
              <a:rPr lang="tr-TR" sz="1200" dirty="0" smtClean="0">
                <a:latin typeface="Arial" panose="020B0604020202020204" pitchFamily="34" charset="0"/>
                <a:cs typeface="Arial" panose="020B0604020202020204" pitchFamily="34" charset="0"/>
              </a:rPr>
              <a:t>.</a:t>
            </a:r>
            <a:endParaRPr lang="en-US" sz="1200" dirty="0">
              <a:latin typeface="Arial" panose="020B0604020202020204" pitchFamily="34" charset="0"/>
              <a:cs typeface="Arial" panose="020B0604020202020204" pitchFamily="34" charset="0"/>
            </a:endParaRPr>
          </a:p>
        </p:txBody>
      </p:sp>
      <p:sp>
        <p:nvSpPr>
          <p:cNvPr id="13" name="Dikdörtgen 12"/>
          <p:cNvSpPr/>
          <p:nvPr/>
        </p:nvSpPr>
        <p:spPr>
          <a:xfrm>
            <a:off x="5477036" y="2794714"/>
            <a:ext cx="2612768" cy="6301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smtClean="0"/>
              <a:t>Homogeneously dispersed CNT solution</a:t>
            </a:r>
            <a:endParaRPr lang="en-US" b="1" dirty="0"/>
          </a:p>
        </p:txBody>
      </p:sp>
      <p:pic>
        <p:nvPicPr>
          <p:cNvPr id="14" name="Resim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48523" y="6537544"/>
            <a:ext cx="943477" cy="320456"/>
          </a:xfrm>
          <a:prstGeom prst="rect">
            <a:avLst/>
          </a:prstGeom>
        </p:spPr>
      </p:pic>
    </p:spTree>
    <p:extLst>
      <p:ext uri="{BB962C8B-B14F-4D97-AF65-F5344CB8AC3E}">
        <p14:creationId xmlns:p14="http://schemas.microsoft.com/office/powerpoint/2010/main" val="22211254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Dispersion </a:t>
            </a:r>
            <a:r>
              <a:rPr lang="tr-TR" dirty="0" smtClean="0"/>
              <a:t>process and </a:t>
            </a:r>
            <a:r>
              <a:rPr lang="tr-TR" dirty="0" err="1" smtClean="0"/>
              <a:t>specimens</a:t>
            </a:r>
            <a:endParaRPr lang="en-US" dirty="0"/>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05651" y="2505839"/>
            <a:ext cx="3317875" cy="3030885"/>
          </a:xfrm>
        </p:spPr>
      </p:pic>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456483" y="2266662"/>
            <a:ext cx="3030886" cy="3509240"/>
          </a:xfrm>
          <a:prstGeom prst="rect">
            <a:avLst/>
          </a:prstGeom>
        </p:spPr>
      </p:pic>
      <p:sp>
        <p:nvSpPr>
          <p:cNvPr id="3" name="Metin kutusu 2"/>
          <p:cNvSpPr txBox="1"/>
          <p:nvPr/>
        </p:nvSpPr>
        <p:spPr>
          <a:xfrm>
            <a:off x="8423526" y="2505839"/>
            <a:ext cx="3026532" cy="923330"/>
          </a:xfrm>
          <a:prstGeom prst="rect">
            <a:avLst/>
          </a:prstGeom>
          <a:noFill/>
        </p:spPr>
        <p:txBody>
          <a:bodyPr wrap="square" rtlCol="0">
            <a:spAutoFit/>
          </a:bodyPr>
          <a:lstStyle/>
          <a:p>
            <a:pPr algn="just"/>
            <a:r>
              <a:rPr lang="en-US" dirty="0" smtClean="0">
                <a:latin typeface="Arial" panose="020B0604020202020204" pitchFamily="34" charset="0"/>
                <a:cs typeface="Arial" panose="020B0604020202020204" pitchFamily="34" charset="0"/>
              </a:rPr>
              <a:t>Percolation threshold%0.55 CNT by weight of total cementitious materials</a:t>
            </a:r>
            <a:r>
              <a:rPr lang="tr-TR" dirty="0" smtClean="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6" name="Dikdörtgen 5"/>
          <p:cNvSpPr/>
          <p:nvPr/>
        </p:nvSpPr>
        <p:spPr>
          <a:xfrm>
            <a:off x="675510" y="5536724"/>
            <a:ext cx="10606384" cy="646331"/>
          </a:xfrm>
          <a:prstGeom prst="rect">
            <a:avLst/>
          </a:prstGeom>
        </p:spPr>
        <p:txBody>
          <a:bodyPr wrap="square">
            <a:spAutoFit/>
          </a:bodyPr>
          <a:lstStyle/>
          <a:p>
            <a:pPr marL="171450" indent="-171450" algn="just">
              <a:buFont typeface="Arial" panose="020B0604020202020204" pitchFamily="34" charset="0"/>
              <a:buChar char="•"/>
            </a:pPr>
            <a:r>
              <a:rPr lang="en-US" sz="1200" dirty="0" smtClean="0">
                <a:latin typeface="Arial" panose="020B0604020202020204" pitchFamily="34" charset="0"/>
                <a:cs typeface="Arial" panose="020B0604020202020204" pitchFamily="34" charset="0"/>
              </a:rPr>
              <a:t>Ali Al-</a:t>
            </a:r>
            <a:r>
              <a:rPr lang="en-US" sz="1200" dirty="0" err="1" smtClean="0">
                <a:latin typeface="Arial" panose="020B0604020202020204" pitchFamily="34" charset="0"/>
                <a:cs typeface="Arial" panose="020B0604020202020204" pitchFamily="34" charset="0"/>
              </a:rPr>
              <a:t>Dahawi</a:t>
            </a:r>
            <a:r>
              <a:rPr lang="en-US" sz="1200" dirty="0" smtClean="0">
                <a:latin typeface="Arial" panose="020B0604020202020204" pitchFamily="34" charset="0"/>
                <a:cs typeface="Arial" panose="020B0604020202020204" pitchFamily="34" charset="0"/>
              </a:rPr>
              <a:t>, </a:t>
            </a:r>
            <a:r>
              <a:rPr lang="en-US" sz="1200" dirty="0">
                <a:latin typeface="Arial" panose="020B0604020202020204" pitchFamily="34" charset="0"/>
                <a:cs typeface="Arial" panose="020B0604020202020204" pitchFamily="34" charset="0"/>
              </a:rPr>
              <a:t>Mohammad Haroon </a:t>
            </a:r>
            <a:r>
              <a:rPr lang="en-US" sz="1200" dirty="0" err="1" smtClean="0">
                <a:latin typeface="Arial" panose="020B0604020202020204" pitchFamily="34" charset="0"/>
                <a:cs typeface="Arial" panose="020B0604020202020204" pitchFamily="34" charset="0"/>
              </a:rPr>
              <a:t>Sarwary</a:t>
            </a:r>
            <a:r>
              <a:rPr lang="en-US" sz="1200" dirty="0" smtClean="0">
                <a:latin typeface="Arial" panose="020B0604020202020204" pitchFamily="34" charset="0"/>
                <a:cs typeface="Arial" panose="020B0604020202020204" pitchFamily="34" charset="0"/>
              </a:rPr>
              <a:t>,</a:t>
            </a:r>
            <a:r>
              <a:rPr lang="tr-TR" sz="1200" dirty="0" smtClean="0">
                <a:latin typeface="Arial" panose="020B0604020202020204" pitchFamily="34" charset="0"/>
                <a:cs typeface="Arial" panose="020B0604020202020204" pitchFamily="34" charset="0"/>
              </a:rPr>
              <a:t>O</a:t>
            </a:r>
            <a:r>
              <a:rPr lang="en-US" sz="1200" dirty="0" err="1" smtClean="0">
                <a:latin typeface="Arial" panose="020B0604020202020204" pitchFamily="34" charset="0"/>
                <a:cs typeface="Arial" panose="020B0604020202020204" pitchFamily="34" charset="0"/>
              </a:rPr>
              <a:t>ğuzhan</a:t>
            </a:r>
            <a:r>
              <a:rPr lang="en-US" sz="1200" dirty="0" smtClean="0">
                <a:latin typeface="Arial" panose="020B0604020202020204" pitchFamily="34" charset="0"/>
                <a:cs typeface="Arial" panose="020B0604020202020204" pitchFamily="34" charset="0"/>
              </a:rPr>
              <a:t> Öztürk, </a:t>
            </a:r>
            <a:r>
              <a:rPr lang="en-US" sz="1200" dirty="0">
                <a:latin typeface="Arial" panose="020B0604020202020204" pitchFamily="34" charset="0"/>
                <a:cs typeface="Arial" panose="020B0604020202020204" pitchFamily="34" charset="0"/>
              </a:rPr>
              <a:t>Gürkan </a:t>
            </a:r>
            <a:r>
              <a:rPr lang="en-US" sz="1200" dirty="0" smtClean="0">
                <a:latin typeface="Arial" panose="020B0604020202020204" pitchFamily="34" charset="0"/>
                <a:cs typeface="Arial" panose="020B0604020202020204" pitchFamily="34" charset="0"/>
              </a:rPr>
              <a:t>Yıldırım, </a:t>
            </a:r>
            <a:r>
              <a:rPr lang="en-US" sz="1200" dirty="0" err="1">
                <a:latin typeface="Arial" panose="020B0604020202020204" pitchFamily="34" charset="0"/>
                <a:cs typeface="Arial" panose="020B0604020202020204" pitchFamily="34" charset="0"/>
              </a:rPr>
              <a:t>Arife</a:t>
            </a:r>
            <a:r>
              <a:rPr lang="en-US" sz="1200" dirty="0">
                <a:latin typeface="Arial" panose="020B0604020202020204" pitchFamily="34" charset="0"/>
                <a:cs typeface="Arial" panose="020B0604020202020204" pitchFamily="34" charset="0"/>
              </a:rPr>
              <a:t> </a:t>
            </a:r>
            <a:r>
              <a:rPr lang="en-US" sz="1200" dirty="0" smtClean="0">
                <a:latin typeface="Arial" panose="020B0604020202020204" pitchFamily="34" charset="0"/>
                <a:cs typeface="Arial" panose="020B0604020202020204" pitchFamily="34" charset="0"/>
              </a:rPr>
              <a:t>Akın, </a:t>
            </a:r>
            <a:r>
              <a:rPr lang="en-US" sz="1200" dirty="0">
                <a:latin typeface="Arial" panose="020B0604020202020204" pitchFamily="34" charset="0"/>
                <a:cs typeface="Arial" panose="020B0604020202020204" pitchFamily="34" charset="0"/>
              </a:rPr>
              <a:t>Mustafa </a:t>
            </a:r>
            <a:r>
              <a:rPr lang="en-US" sz="1200" dirty="0" smtClean="0">
                <a:latin typeface="Arial" panose="020B0604020202020204" pitchFamily="34" charset="0"/>
                <a:cs typeface="Arial" panose="020B0604020202020204" pitchFamily="34" charset="0"/>
              </a:rPr>
              <a:t>Şahmaran </a:t>
            </a:r>
            <a:r>
              <a:rPr lang="en-US" sz="1200" dirty="0">
                <a:latin typeface="Arial" panose="020B0604020202020204" pitchFamily="34" charset="0"/>
                <a:cs typeface="Arial" panose="020B0604020202020204" pitchFamily="34" charset="0"/>
              </a:rPr>
              <a:t>and Mohamed </a:t>
            </a:r>
            <a:r>
              <a:rPr lang="en-US" sz="1200" dirty="0" smtClean="0">
                <a:latin typeface="Arial" panose="020B0604020202020204" pitchFamily="34" charset="0"/>
                <a:cs typeface="Arial" panose="020B0604020202020204" pitchFamily="34" charset="0"/>
              </a:rPr>
              <a:t>Lachemi</a:t>
            </a:r>
            <a:r>
              <a:rPr lang="tr-TR" sz="1200" dirty="0" smtClean="0">
                <a:latin typeface="Arial" panose="020B0604020202020204" pitchFamily="34" charset="0"/>
                <a:cs typeface="Arial" panose="020B0604020202020204" pitchFamily="34" charset="0"/>
              </a:rPr>
              <a:t> (</a:t>
            </a:r>
            <a:r>
              <a:rPr lang="tr-TR" sz="1200" i="1" dirty="0" smtClean="0">
                <a:latin typeface="Arial" panose="020B0604020202020204" pitchFamily="34" charset="0"/>
                <a:cs typeface="Arial" panose="020B0604020202020204" pitchFamily="34" charset="0"/>
              </a:rPr>
              <a:t>2016</a:t>
            </a:r>
            <a:r>
              <a:rPr lang="tr-TR" sz="1200" dirty="0" smtClean="0">
                <a:latin typeface="Arial" panose="020B0604020202020204" pitchFamily="34" charset="0"/>
                <a:cs typeface="Arial" panose="020B0604020202020204" pitchFamily="34" charset="0"/>
              </a:rPr>
              <a:t>),</a:t>
            </a:r>
          </a:p>
          <a:p>
            <a:pPr algn="just"/>
            <a:r>
              <a:rPr lang="en-US" sz="1200" dirty="0" smtClean="0">
                <a:latin typeface="Arial" panose="020B0604020202020204" pitchFamily="34" charset="0"/>
                <a:cs typeface="Arial" panose="020B0604020202020204" pitchFamily="34" charset="0"/>
              </a:rPr>
              <a:t>Electrical </a:t>
            </a:r>
            <a:r>
              <a:rPr lang="en-US" sz="1200" dirty="0">
                <a:latin typeface="Arial" panose="020B0604020202020204" pitchFamily="34" charset="0"/>
                <a:cs typeface="Arial" panose="020B0604020202020204" pitchFamily="34" charset="0"/>
              </a:rPr>
              <a:t>percolation threshold of cementitious composites possessing </a:t>
            </a:r>
            <a:r>
              <a:rPr lang="en-US" sz="1200" dirty="0" err="1">
                <a:latin typeface="Arial" panose="020B0604020202020204" pitchFamily="34" charset="0"/>
                <a:cs typeface="Arial" panose="020B0604020202020204" pitchFamily="34" charset="0"/>
              </a:rPr>
              <a:t>selfsensing</a:t>
            </a:r>
            <a:r>
              <a:rPr lang="en-US" sz="1200" dirty="0">
                <a:latin typeface="Arial" panose="020B0604020202020204" pitchFamily="34" charset="0"/>
                <a:cs typeface="Arial" panose="020B0604020202020204" pitchFamily="34" charset="0"/>
              </a:rPr>
              <a:t> functionality incorporating different carbon-based </a:t>
            </a:r>
            <a:r>
              <a:rPr lang="en-US" sz="1200" dirty="0" smtClean="0">
                <a:latin typeface="Arial" panose="020B0604020202020204" pitchFamily="34" charset="0"/>
                <a:cs typeface="Arial" panose="020B0604020202020204" pitchFamily="34" charset="0"/>
              </a:rPr>
              <a:t>materials</a:t>
            </a:r>
            <a:r>
              <a:rPr lang="tr-TR" sz="1200" dirty="0">
                <a:latin typeface="Arial" panose="020B0604020202020204" pitchFamily="34" charset="0"/>
                <a:cs typeface="Arial" panose="020B0604020202020204" pitchFamily="34" charset="0"/>
              </a:rPr>
              <a:t>, </a:t>
            </a:r>
            <a:r>
              <a:rPr lang="tr-TR" sz="1200" i="1" dirty="0">
                <a:latin typeface="Arial" panose="020B0604020202020204" pitchFamily="34" charset="0"/>
                <a:cs typeface="Arial" panose="020B0604020202020204" pitchFamily="34" charset="0"/>
              </a:rPr>
              <a:t>Smart Mater. </a:t>
            </a:r>
            <a:r>
              <a:rPr lang="tr-TR" sz="1200" i="1" dirty="0" err="1" smtClean="0">
                <a:latin typeface="Arial" panose="020B0604020202020204" pitchFamily="34" charset="0"/>
                <a:cs typeface="Arial" panose="020B0604020202020204" pitchFamily="34" charset="0"/>
              </a:rPr>
              <a:t>Struct</a:t>
            </a:r>
            <a:r>
              <a:rPr lang="tr-TR" sz="1200" i="1" dirty="0" smtClean="0">
                <a:latin typeface="Arial" panose="020B0604020202020204" pitchFamily="34" charset="0"/>
                <a:cs typeface="Arial" panose="020B0604020202020204" pitchFamily="34" charset="0"/>
              </a:rPr>
              <a:t>. 105005.</a:t>
            </a:r>
            <a:endParaRPr lang="en-US" sz="1200" i="1" dirty="0"/>
          </a:p>
        </p:txBody>
      </p:sp>
      <p:pic>
        <p:nvPicPr>
          <p:cNvPr id="7" name="Resim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48523" y="6537544"/>
            <a:ext cx="943477" cy="320456"/>
          </a:xfrm>
          <a:prstGeom prst="rect">
            <a:avLst/>
          </a:prstGeom>
        </p:spPr>
      </p:pic>
    </p:spTree>
    <p:extLst>
      <p:ext uri="{BB962C8B-B14F-4D97-AF65-F5344CB8AC3E}">
        <p14:creationId xmlns:p14="http://schemas.microsoft.com/office/powerpoint/2010/main" val="1109725359"/>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k">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628</TotalTime>
  <Words>706</Words>
  <Application>Microsoft Office PowerPoint</Application>
  <PresentationFormat>Geniş ekran</PresentationFormat>
  <Paragraphs>63</Paragraphs>
  <Slides>15</Slides>
  <Notes>0</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15</vt:i4>
      </vt:variant>
    </vt:vector>
  </HeadingPairs>
  <TitlesOfParts>
    <vt:vector size="19" baseType="lpstr">
      <vt:lpstr>Arial</vt:lpstr>
      <vt:lpstr>Garamond</vt:lpstr>
      <vt:lpstr>Times New Roman</vt:lpstr>
      <vt:lpstr>Organik</vt:lpstr>
      <vt:lpstr>   Self-Sensing Fiber Reinforced Cement Mortars for the Monitoring of Critical and Transport Infrastructures </vt:lpstr>
      <vt:lpstr>CONTENT</vt:lpstr>
      <vt:lpstr>Introduction </vt:lpstr>
      <vt:lpstr>Introduction </vt:lpstr>
      <vt:lpstr>Introduction </vt:lpstr>
      <vt:lpstr>Introduction </vt:lpstr>
      <vt:lpstr>Experımental methods</vt:lpstr>
      <vt:lpstr>Dispersion process</vt:lpstr>
      <vt:lpstr>Dispersion process and specimens</vt:lpstr>
      <vt:lpstr>Testing</vt:lpstr>
      <vt:lpstr>Simultenous Deformation Assessment</vt:lpstr>
      <vt:lpstr>Results-flexural loading*</vt:lpstr>
      <vt:lpstr>Results-Compressive loading</vt:lpstr>
      <vt:lpstr>Results</vt:lpstr>
      <vt:lpstr>Conclusion</vt:lpstr>
    </vt:vector>
  </TitlesOfParts>
  <Company>SilentAll Team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Self-Sensing Fiber Reinforced Cement Mortars for the Monitoring of Critical and Transport Infrastructures</dc:title>
  <dc:creator>T o s h i b a</dc:creator>
  <cp:lastModifiedBy>T o s h i b a</cp:lastModifiedBy>
  <cp:revision>21</cp:revision>
  <dcterms:created xsi:type="dcterms:W3CDTF">2018-04-10T06:31:03Z</dcterms:created>
  <dcterms:modified xsi:type="dcterms:W3CDTF">2018-04-20T11:08:27Z</dcterms:modified>
</cp:coreProperties>
</file>