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10" r:id="rId2"/>
    <p:sldId id="272" r:id="rId3"/>
    <p:sldId id="300" r:id="rId4"/>
    <p:sldId id="311" r:id="rId5"/>
    <p:sldId id="314" r:id="rId6"/>
    <p:sldId id="315" r:id="rId7"/>
    <p:sldId id="318" r:id="rId8"/>
    <p:sldId id="319" r:id="rId9"/>
    <p:sldId id="320" r:id="rId10"/>
    <p:sldId id="321" r:id="rId11"/>
    <p:sldId id="322" r:id="rId12"/>
    <p:sldId id="324" r:id="rId13"/>
    <p:sldId id="325" r:id="rId14"/>
    <p:sldId id="326" r:id="rId15"/>
    <p:sldId id="328" r:id="rId16"/>
    <p:sldId id="327" r:id="rId17"/>
    <p:sldId id="330" r:id="rId18"/>
    <p:sldId id="329" r:id="rId19"/>
    <p:sldId id="332" r:id="rId20"/>
    <p:sldId id="331" r:id="rId21"/>
    <p:sldId id="334" r:id="rId22"/>
    <p:sldId id="333" r:id="rId23"/>
    <p:sldId id="312" r:id="rId24"/>
    <p:sldId id="313"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6633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9" autoAdjust="0"/>
    <p:restoredTop sz="94660"/>
  </p:normalViewPr>
  <p:slideViewPr>
    <p:cSldViewPr snapToGrid="0">
      <p:cViewPr varScale="1">
        <p:scale>
          <a:sx n="69" d="100"/>
          <a:sy n="69" d="100"/>
        </p:scale>
        <p:origin x="76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75CC8C-A550-4923-8190-A42B4807381A}" type="datetimeFigureOut">
              <a:rPr lang="fr-FR" smtClean="0"/>
              <a:t>25/04/2018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C1F7A0-0A1C-45CF-B907-D5FA843EB3E1}" type="slidenum">
              <a:rPr lang="fr-FR" smtClean="0"/>
              <a:t>‹N°›</a:t>
            </a:fld>
            <a:endParaRPr lang="fr-FR"/>
          </a:p>
        </p:txBody>
      </p:sp>
    </p:spTree>
    <p:extLst>
      <p:ext uri="{BB962C8B-B14F-4D97-AF65-F5344CB8AC3E}">
        <p14:creationId xmlns:p14="http://schemas.microsoft.com/office/powerpoint/2010/main" val="1578760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C1F7A0-0A1C-45CF-B907-D5FA843EB3E1}" type="slidenum">
              <a:rPr lang="fr-FR" smtClean="0"/>
              <a:t>1</a:t>
            </a:fld>
            <a:endParaRPr lang="fr-FR"/>
          </a:p>
        </p:txBody>
      </p:sp>
    </p:spTree>
    <p:extLst>
      <p:ext uri="{BB962C8B-B14F-4D97-AF65-F5344CB8AC3E}">
        <p14:creationId xmlns:p14="http://schemas.microsoft.com/office/powerpoint/2010/main" val="510128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C1F7A0-0A1C-45CF-B907-D5FA843EB3E1}" type="slidenum">
              <a:rPr lang="fr-FR" smtClean="0"/>
              <a:t>6</a:t>
            </a:fld>
            <a:endParaRPr lang="fr-FR"/>
          </a:p>
        </p:txBody>
      </p:sp>
    </p:spTree>
    <p:extLst>
      <p:ext uri="{BB962C8B-B14F-4D97-AF65-F5344CB8AC3E}">
        <p14:creationId xmlns:p14="http://schemas.microsoft.com/office/powerpoint/2010/main" val="3100316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C1F7A0-0A1C-45CF-B907-D5FA843EB3E1}" type="slidenum">
              <a:rPr lang="fr-FR" smtClean="0"/>
              <a:t>15</a:t>
            </a:fld>
            <a:endParaRPr lang="fr-FR"/>
          </a:p>
        </p:txBody>
      </p:sp>
    </p:spTree>
    <p:extLst>
      <p:ext uri="{BB962C8B-B14F-4D97-AF65-F5344CB8AC3E}">
        <p14:creationId xmlns:p14="http://schemas.microsoft.com/office/powerpoint/2010/main" val="2032700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04C537F8-777B-43A8-9F2D-B5919FF369E1}" type="datetimeFigureOut">
              <a:rPr lang="fr-FR" smtClean="0"/>
              <a:t>25/04/2018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A9D55B-07A5-4350-BE1E-DC45212AADF2}" type="slidenum">
              <a:rPr lang="fr-FR" smtClean="0"/>
              <a:t>‹N°›</a:t>
            </a:fld>
            <a:endParaRPr lang="fr-FR"/>
          </a:p>
        </p:txBody>
      </p:sp>
    </p:spTree>
    <p:extLst>
      <p:ext uri="{BB962C8B-B14F-4D97-AF65-F5344CB8AC3E}">
        <p14:creationId xmlns:p14="http://schemas.microsoft.com/office/powerpoint/2010/main" val="3901622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4C537F8-777B-43A8-9F2D-B5919FF369E1}" type="datetimeFigureOut">
              <a:rPr lang="fr-FR" smtClean="0"/>
              <a:t>25/04/2018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A9D55B-07A5-4350-BE1E-DC45212AADF2}" type="slidenum">
              <a:rPr lang="fr-FR" smtClean="0"/>
              <a:t>‹N°›</a:t>
            </a:fld>
            <a:endParaRPr lang="fr-FR"/>
          </a:p>
        </p:txBody>
      </p:sp>
    </p:spTree>
    <p:extLst>
      <p:ext uri="{BB962C8B-B14F-4D97-AF65-F5344CB8AC3E}">
        <p14:creationId xmlns:p14="http://schemas.microsoft.com/office/powerpoint/2010/main" val="334019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4C537F8-777B-43A8-9F2D-B5919FF369E1}" type="datetimeFigureOut">
              <a:rPr lang="fr-FR" smtClean="0"/>
              <a:t>25/04/2018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A9D55B-07A5-4350-BE1E-DC45212AADF2}" type="slidenum">
              <a:rPr lang="fr-FR" smtClean="0"/>
              <a:t>‹N°›</a:t>
            </a:fld>
            <a:endParaRPr lang="fr-FR"/>
          </a:p>
        </p:txBody>
      </p:sp>
    </p:spTree>
    <p:extLst>
      <p:ext uri="{BB962C8B-B14F-4D97-AF65-F5344CB8AC3E}">
        <p14:creationId xmlns:p14="http://schemas.microsoft.com/office/powerpoint/2010/main" val="39995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4C537F8-777B-43A8-9F2D-B5919FF369E1}" type="datetimeFigureOut">
              <a:rPr lang="fr-FR" smtClean="0"/>
              <a:t>25/04/2018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A9D55B-07A5-4350-BE1E-DC45212AADF2}" type="slidenum">
              <a:rPr lang="fr-FR" smtClean="0"/>
              <a:t>‹N°›</a:t>
            </a:fld>
            <a:endParaRPr lang="fr-FR"/>
          </a:p>
        </p:txBody>
      </p:sp>
    </p:spTree>
    <p:extLst>
      <p:ext uri="{BB962C8B-B14F-4D97-AF65-F5344CB8AC3E}">
        <p14:creationId xmlns:p14="http://schemas.microsoft.com/office/powerpoint/2010/main" val="185471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04C537F8-777B-43A8-9F2D-B5919FF369E1}" type="datetimeFigureOut">
              <a:rPr lang="fr-FR" smtClean="0"/>
              <a:t>25/04/2018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A9D55B-07A5-4350-BE1E-DC45212AADF2}" type="slidenum">
              <a:rPr lang="fr-FR" smtClean="0"/>
              <a:t>‹N°›</a:t>
            </a:fld>
            <a:endParaRPr lang="fr-FR"/>
          </a:p>
        </p:txBody>
      </p:sp>
    </p:spTree>
    <p:extLst>
      <p:ext uri="{BB962C8B-B14F-4D97-AF65-F5344CB8AC3E}">
        <p14:creationId xmlns:p14="http://schemas.microsoft.com/office/powerpoint/2010/main" val="670066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4C537F8-777B-43A8-9F2D-B5919FF369E1}" type="datetimeFigureOut">
              <a:rPr lang="fr-FR" smtClean="0"/>
              <a:t>25/04/2018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8A9D55B-07A5-4350-BE1E-DC45212AADF2}" type="slidenum">
              <a:rPr lang="fr-FR" smtClean="0"/>
              <a:t>‹N°›</a:t>
            </a:fld>
            <a:endParaRPr lang="fr-FR"/>
          </a:p>
        </p:txBody>
      </p:sp>
    </p:spTree>
    <p:extLst>
      <p:ext uri="{BB962C8B-B14F-4D97-AF65-F5344CB8AC3E}">
        <p14:creationId xmlns:p14="http://schemas.microsoft.com/office/powerpoint/2010/main" val="3955917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4C537F8-777B-43A8-9F2D-B5919FF369E1}" type="datetimeFigureOut">
              <a:rPr lang="fr-FR" smtClean="0"/>
              <a:t>25/04/2018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8A9D55B-07A5-4350-BE1E-DC45212AADF2}" type="slidenum">
              <a:rPr lang="fr-FR" smtClean="0"/>
              <a:t>‹N°›</a:t>
            </a:fld>
            <a:endParaRPr lang="fr-FR"/>
          </a:p>
        </p:txBody>
      </p:sp>
    </p:spTree>
    <p:extLst>
      <p:ext uri="{BB962C8B-B14F-4D97-AF65-F5344CB8AC3E}">
        <p14:creationId xmlns:p14="http://schemas.microsoft.com/office/powerpoint/2010/main" val="1771741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4C537F8-777B-43A8-9F2D-B5919FF369E1}" type="datetimeFigureOut">
              <a:rPr lang="fr-FR" smtClean="0"/>
              <a:t>25/04/2018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8A9D55B-07A5-4350-BE1E-DC45212AADF2}" type="slidenum">
              <a:rPr lang="fr-FR" smtClean="0"/>
              <a:t>‹N°›</a:t>
            </a:fld>
            <a:endParaRPr lang="fr-FR"/>
          </a:p>
        </p:txBody>
      </p:sp>
    </p:spTree>
    <p:extLst>
      <p:ext uri="{BB962C8B-B14F-4D97-AF65-F5344CB8AC3E}">
        <p14:creationId xmlns:p14="http://schemas.microsoft.com/office/powerpoint/2010/main" val="1422036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4C537F8-777B-43A8-9F2D-B5919FF369E1}" type="datetimeFigureOut">
              <a:rPr lang="fr-FR" smtClean="0"/>
              <a:t>25/04/2018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8A9D55B-07A5-4350-BE1E-DC45212AADF2}" type="slidenum">
              <a:rPr lang="fr-FR" smtClean="0"/>
              <a:t>‹N°›</a:t>
            </a:fld>
            <a:endParaRPr lang="fr-FR"/>
          </a:p>
        </p:txBody>
      </p:sp>
    </p:spTree>
    <p:extLst>
      <p:ext uri="{BB962C8B-B14F-4D97-AF65-F5344CB8AC3E}">
        <p14:creationId xmlns:p14="http://schemas.microsoft.com/office/powerpoint/2010/main" val="3863487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04C537F8-777B-43A8-9F2D-B5919FF369E1}" type="datetimeFigureOut">
              <a:rPr lang="fr-FR" smtClean="0"/>
              <a:t>25/04/2018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8A9D55B-07A5-4350-BE1E-DC45212AADF2}" type="slidenum">
              <a:rPr lang="fr-FR" smtClean="0"/>
              <a:t>‹N°›</a:t>
            </a:fld>
            <a:endParaRPr lang="fr-FR"/>
          </a:p>
        </p:txBody>
      </p:sp>
    </p:spTree>
    <p:extLst>
      <p:ext uri="{BB962C8B-B14F-4D97-AF65-F5344CB8AC3E}">
        <p14:creationId xmlns:p14="http://schemas.microsoft.com/office/powerpoint/2010/main" val="464502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04C537F8-777B-43A8-9F2D-B5919FF369E1}" type="datetimeFigureOut">
              <a:rPr lang="fr-FR" smtClean="0"/>
              <a:t>25/04/2018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8A9D55B-07A5-4350-BE1E-DC45212AADF2}" type="slidenum">
              <a:rPr lang="fr-FR" smtClean="0"/>
              <a:t>‹N°›</a:t>
            </a:fld>
            <a:endParaRPr lang="fr-FR"/>
          </a:p>
        </p:txBody>
      </p:sp>
    </p:spTree>
    <p:extLst>
      <p:ext uri="{BB962C8B-B14F-4D97-AF65-F5344CB8AC3E}">
        <p14:creationId xmlns:p14="http://schemas.microsoft.com/office/powerpoint/2010/main" val="1555255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9328">
              <a:schemeClr val="accent3">
                <a:lumMod val="60000"/>
                <a:lumOff val="40000"/>
              </a:schemeClr>
            </a:gs>
            <a:gs pos="50000">
              <a:schemeClr val="accent3">
                <a:lumMod val="40000"/>
                <a:lumOff val="60000"/>
              </a:schemeClr>
            </a:gs>
            <a:gs pos="75000">
              <a:schemeClr val="bg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C537F8-777B-43A8-9F2D-B5919FF369E1}" type="datetimeFigureOut">
              <a:rPr lang="fr-FR" smtClean="0"/>
              <a:t>25/04/2018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9D55B-07A5-4350-BE1E-DC45212AADF2}" type="slidenum">
              <a:rPr lang="fr-FR" smtClean="0"/>
              <a:t>‹N°›</a:t>
            </a:fld>
            <a:endParaRPr lang="fr-FR"/>
          </a:p>
        </p:txBody>
      </p:sp>
    </p:spTree>
    <p:extLst>
      <p:ext uri="{BB962C8B-B14F-4D97-AF65-F5344CB8AC3E}">
        <p14:creationId xmlns:p14="http://schemas.microsoft.com/office/powerpoint/2010/main" val="1776405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4.xml"/><Relationship Id="rId3" Type="http://schemas.openxmlformats.org/officeDocument/2006/relationships/slide" Target="slide23.xm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slide" Target="slide16.xml"/><Relationship Id="rId5" Type="http://schemas.openxmlformats.org/officeDocument/2006/relationships/image" Target="../media/image2.png"/><Relationship Id="rId15" Type="http://schemas.openxmlformats.org/officeDocument/2006/relationships/image" Target="../media/image4.png"/><Relationship Id="rId10" Type="http://schemas.openxmlformats.org/officeDocument/2006/relationships/slide" Target="slide14.xml"/><Relationship Id="rId4" Type="http://schemas.openxmlformats.org/officeDocument/2006/relationships/image" Target="../media/image1.png"/><Relationship Id="rId9" Type="http://schemas.openxmlformats.org/officeDocument/2006/relationships/slide" Target="slide20.xml"/><Relationship Id="rId14" Type="http://schemas.openxmlformats.org/officeDocument/2006/relationships/slide" Target="slide2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8.emf"/></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3.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0.em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 Target="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070"/>
            <a:ext cx="11608895" cy="830997"/>
          </a:xfrm>
          <a:prstGeom prst="rect">
            <a:avLst/>
          </a:prstGeom>
        </p:spPr>
        <p:txBody>
          <a:bodyPr wrap="square">
            <a:spAutoFit/>
          </a:bodyPr>
          <a:lstStyle/>
          <a:p>
            <a:pPr algn="ctr"/>
            <a:r>
              <a:rPr lang="en-GB" sz="2400" b="1" dirty="0">
                <a:latin typeface="Arial" panose="020B0604020202020204" pitchFamily="34" charset="0"/>
                <a:cs typeface="Arial" panose="020B0604020202020204" pitchFamily="34" charset="0"/>
              </a:rPr>
              <a:t>Gas chromatography based on Micro Electro Mechanical Systems (MEMS) for in situ space exploration of planetary environments: first development</a:t>
            </a:r>
            <a:endParaRPr lang="fr-FR" sz="2400" b="1" dirty="0">
              <a:latin typeface="Arial" panose="020B0604020202020204" pitchFamily="34" charset="0"/>
              <a:cs typeface="Arial" panose="020B0604020202020204" pitchFamily="34" charset="0"/>
            </a:endParaRPr>
          </a:p>
        </p:txBody>
      </p:sp>
      <p:sp>
        <p:nvSpPr>
          <p:cNvPr id="7" name="ZoneTexte 6">
            <a:hlinkClick r:id="rId3" action="ppaction://hlinksldjump"/>
          </p:cNvPr>
          <p:cNvSpPr txBox="1"/>
          <p:nvPr/>
        </p:nvSpPr>
        <p:spPr>
          <a:xfrm>
            <a:off x="9987917" y="1731095"/>
            <a:ext cx="1665027" cy="983873"/>
          </a:xfrm>
          <a:prstGeom prst="cloud">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b="1" dirty="0" smtClean="0">
                <a:latin typeface="Arial Narrow" pitchFamily="34" charset="0"/>
              </a:rPr>
              <a:t>2 min Madness</a:t>
            </a:r>
            <a:endParaRPr lang="en-US" b="1" dirty="0">
              <a:latin typeface="Arial Narrow" pitchFamily="34" charset="0"/>
            </a:endParaRPr>
          </a:p>
        </p:txBody>
      </p:sp>
      <p:pic>
        <p:nvPicPr>
          <p:cNvPr id="8" name="Image 7"/>
          <p:cNvPicPr>
            <a:picLocks noChangeAspect="1"/>
          </p:cNvPicPr>
          <p:nvPr/>
        </p:nvPicPr>
        <p:blipFill>
          <a:blip r:embed="rId4"/>
          <a:stretch>
            <a:fillRect/>
          </a:stretch>
        </p:blipFill>
        <p:spPr>
          <a:xfrm>
            <a:off x="10086022" y="5838245"/>
            <a:ext cx="1969592" cy="731542"/>
          </a:xfrm>
          <a:prstGeom prst="rect">
            <a:avLst/>
          </a:prstGeom>
        </p:spPr>
      </p:pic>
      <p:pic>
        <p:nvPicPr>
          <p:cNvPr id="9" name="Image 8"/>
          <p:cNvPicPr>
            <a:picLocks noChangeAspect="1"/>
          </p:cNvPicPr>
          <p:nvPr/>
        </p:nvPicPr>
        <p:blipFill>
          <a:blip r:embed="rId5"/>
          <a:stretch>
            <a:fillRect/>
          </a:stretch>
        </p:blipFill>
        <p:spPr>
          <a:xfrm>
            <a:off x="2082063" y="5781001"/>
            <a:ext cx="2258952" cy="785428"/>
          </a:xfrm>
          <a:prstGeom prst="rect">
            <a:avLst/>
          </a:prstGeom>
        </p:spPr>
      </p:pic>
      <p:pic>
        <p:nvPicPr>
          <p:cNvPr id="10" name="Image 9"/>
          <p:cNvPicPr>
            <a:picLocks noChangeAspect="1"/>
          </p:cNvPicPr>
          <p:nvPr/>
        </p:nvPicPr>
        <p:blipFill>
          <a:blip r:embed="rId6"/>
          <a:stretch>
            <a:fillRect/>
          </a:stretch>
        </p:blipFill>
        <p:spPr>
          <a:xfrm>
            <a:off x="0" y="5220756"/>
            <a:ext cx="1775467" cy="1320343"/>
          </a:xfrm>
          <a:prstGeom prst="rect">
            <a:avLst/>
          </a:prstGeom>
        </p:spPr>
      </p:pic>
      <p:sp>
        <p:nvSpPr>
          <p:cNvPr id="11" name="Rectangle 10"/>
          <p:cNvSpPr/>
          <p:nvPr/>
        </p:nvSpPr>
        <p:spPr>
          <a:xfrm>
            <a:off x="65934" y="842280"/>
            <a:ext cx="12115511" cy="1446550"/>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L. Bouchra</a:t>
            </a:r>
            <a:r>
              <a:rPr lang="fr-FR" altLang="en-US" sz="1600" dirty="0">
                <a:latin typeface="Arial" panose="020B0604020202020204" pitchFamily="34" charset="0"/>
                <a:cs typeface="Arial" panose="020B0604020202020204" pitchFamily="34" charset="0"/>
              </a:rPr>
              <a:t> </a:t>
            </a:r>
            <a:r>
              <a:rPr lang="de-AT" sz="1600" baseline="30000" dirty="0">
                <a:latin typeface="Arial" panose="020B0604020202020204" pitchFamily="34" charset="0"/>
                <a:cs typeface="Arial" panose="020B0604020202020204" pitchFamily="34" charset="0"/>
              </a:rPr>
              <a:t>1</a:t>
            </a:r>
            <a:r>
              <a:rPr lang="en-GB" sz="1600" dirty="0">
                <a:latin typeface="Arial" panose="020B0604020202020204" pitchFamily="34" charset="0"/>
                <a:cs typeface="Arial" panose="020B0604020202020204" pitchFamily="34" charset="0"/>
              </a:rPr>
              <a:t>, C. </a:t>
            </a:r>
            <a:r>
              <a:rPr lang="en-GB" sz="1600" dirty="0" err="1">
                <a:latin typeface="Arial" panose="020B0604020202020204" pitchFamily="34" charset="0"/>
                <a:cs typeface="Arial" panose="020B0604020202020204" pitchFamily="34" charset="0"/>
              </a:rPr>
              <a:t>Szopa</a:t>
            </a:r>
            <a:r>
              <a:rPr lang="fr-FR" altLang="en-US" sz="1600" dirty="0">
                <a:latin typeface="Arial" panose="020B0604020202020204" pitchFamily="34" charset="0"/>
                <a:cs typeface="Arial" panose="020B0604020202020204" pitchFamily="34" charset="0"/>
              </a:rPr>
              <a:t> </a:t>
            </a:r>
            <a:r>
              <a:rPr lang="de-AT" sz="1600" baseline="30000" dirty="0">
                <a:latin typeface="Arial" panose="020B0604020202020204" pitchFamily="34" charset="0"/>
                <a:cs typeface="Arial" panose="020B0604020202020204" pitchFamily="34" charset="0"/>
              </a:rPr>
              <a:t>1</a:t>
            </a:r>
            <a:r>
              <a:rPr lang="en-GB" sz="1600" dirty="0">
                <a:latin typeface="Arial" panose="020B0604020202020204" pitchFamily="34" charset="0"/>
                <a:cs typeface="Arial" panose="020B0604020202020204" pitchFamily="34" charset="0"/>
              </a:rPr>
              <a:t>, A. </a:t>
            </a:r>
            <a:r>
              <a:rPr lang="en-GB" sz="1600" dirty="0" err="1">
                <a:latin typeface="Arial" panose="020B0604020202020204" pitchFamily="34" charset="0"/>
                <a:cs typeface="Arial" panose="020B0604020202020204" pitchFamily="34" charset="0"/>
              </a:rPr>
              <a:t>Buch</a:t>
            </a:r>
            <a:r>
              <a:rPr lang="fr-FR" altLang="en-US" sz="1600" dirty="0">
                <a:latin typeface="Arial" panose="020B0604020202020204" pitchFamily="34" charset="0"/>
                <a:cs typeface="Arial" panose="020B0604020202020204" pitchFamily="34" charset="0"/>
              </a:rPr>
              <a:t> </a:t>
            </a:r>
            <a:r>
              <a:rPr lang="de-AT" altLang="en-US" sz="1600" baseline="30000" dirty="0">
                <a:latin typeface="Arial" panose="020B0604020202020204" pitchFamily="34" charset="0"/>
                <a:cs typeface="Arial" panose="020B0604020202020204" pitchFamily="34" charset="0"/>
              </a:rPr>
              <a:t>2</a:t>
            </a:r>
            <a:r>
              <a:rPr lang="en-GB" sz="1600" dirty="0">
                <a:latin typeface="Arial" panose="020B0604020202020204" pitchFamily="34" charset="0"/>
                <a:cs typeface="Arial" panose="020B0604020202020204" pitchFamily="34" charset="0"/>
              </a:rPr>
              <a:t>, P. </a:t>
            </a:r>
            <a:r>
              <a:rPr lang="en-GB" sz="1600" dirty="0" err="1">
                <a:latin typeface="Arial" panose="020B0604020202020204" pitchFamily="34" charset="0"/>
                <a:cs typeface="Arial" panose="020B0604020202020204" pitchFamily="34" charset="0"/>
              </a:rPr>
              <a:t>Cardinael</a:t>
            </a:r>
            <a:r>
              <a:rPr lang="fr-FR" altLang="en-US" sz="1600" dirty="0">
                <a:latin typeface="Arial" panose="020B0604020202020204" pitchFamily="34" charset="0"/>
                <a:cs typeface="Arial" panose="020B0604020202020204" pitchFamily="34" charset="0"/>
              </a:rPr>
              <a:t> </a:t>
            </a:r>
            <a:r>
              <a:rPr lang="de-AT" altLang="en-US" sz="1600" baseline="30000" dirty="0">
                <a:latin typeface="Arial" panose="020B0604020202020204" pitchFamily="34" charset="0"/>
                <a:cs typeface="Arial" panose="020B0604020202020204" pitchFamily="34" charset="0"/>
              </a:rPr>
              <a:t>3</a:t>
            </a:r>
            <a:r>
              <a:rPr lang="en-GB" sz="1600" dirty="0">
                <a:latin typeface="Arial" panose="020B0604020202020204" pitchFamily="34" charset="0"/>
                <a:cs typeface="Arial" panose="020B0604020202020204" pitchFamily="34" charset="0"/>
              </a:rPr>
              <a:t>, V. </a:t>
            </a:r>
            <a:r>
              <a:rPr lang="en-GB" sz="1600" dirty="0" err="1">
                <a:latin typeface="Arial" panose="020B0604020202020204" pitchFamily="34" charset="0"/>
                <a:cs typeface="Arial" panose="020B0604020202020204" pitchFamily="34" charset="0"/>
              </a:rPr>
              <a:t>Pelon-Agasse</a:t>
            </a:r>
            <a:r>
              <a:rPr lang="fr-FR" altLang="en-US" sz="1600" dirty="0">
                <a:latin typeface="Arial" panose="020B0604020202020204" pitchFamily="34" charset="0"/>
                <a:cs typeface="Arial" panose="020B0604020202020204" pitchFamily="34" charset="0"/>
              </a:rPr>
              <a:t> </a:t>
            </a:r>
            <a:r>
              <a:rPr lang="de-AT" altLang="en-US" sz="1600" baseline="30000" dirty="0">
                <a:latin typeface="Arial" panose="020B0604020202020204" pitchFamily="34" charset="0"/>
                <a:cs typeface="Arial" panose="020B0604020202020204" pitchFamily="34" charset="0"/>
              </a:rPr>
              <a:t>3</a:t>
            </a:r>
            <a:r>
              <a:rPr lang="en-GB" sz="1600" dirty="0">
                <a:latin typeface="Arial" panose="020B0604020202020204" pitchFamily="34" charset="0"/>
                <a:cs typeface="Arial" panose="020B0604020202020204" pitchFamily="34" charset="0"/>
              </a:rPr>
              <a:t>, D. </a:t>
            </a:r>
            <a:r>
              <a:rPr lang="en-GB" sz="1600" dirty="0" err="1">
                <a:latin typeface="Arial" panose="020B0604020202020204" pitchFamily="34" charset="0"/>
                <a:cs typeface="Arial" panose="020B0604020202020204" pitchFamily="34" charset="0"/>
              </a:rPr>
              <a:t>Coscia</a:t>
            </a:r>
            <a:r>
              <a:rPr lang="fr-FR" altLang="en-US" sz="1600" dirty="0">
                <a:latin typeface="Arial" panose="020B0604020202020204" pitchFamily="34" charset="0"/>
                <a:cs typeface="Arial" panose="020B0604020202020204" pitchFamily="34" charset="0"/>
              </a:rPr>
              <a:t> </a:t>
            </a:r>
            <a:r>
              <a:rPr lang="de-AT" sz="1600" baseline="30000" dirty="0">
                <a:latin typeface="Arial" panose="020B0604020202020204" pitchFamily="34" charset="0"/>
                <a:cs typeface="Arial" panose="020B0604020202020204" pitchFamily="34" charset="0"/>
              </a:rPr>
              <a:t>1</a:t>
            </a:r>
            <a:r>
              <a:rPr lang="en-GB" sz="1600" dirty="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J.-P. </a:t>
            </a:r>
            <a:r>
              <a:rPr lang="en-GB" sz="1600" dirty="0" err="1">
                <a:latin typeface="Arial" panose="020B0604020202020204" pitchFamily="34" charset="0"/>
                <a:cs typeface="Arial" panose="020B0604020202020204" pitchFamily="34" charset="0"/>
              </a:rPr>
              <a:t>Pineau</a:t>
            </a:r>
            <a:r>
              <a:rPr lang="fr-FR" altLang="en-US" sz="1600" dirty="0">
                <a:latin typeface="Arial" panose="020B0604020202020204" pitchFamily="34" charset="0"/>
                <a:cs typeface="Arial" panose="020B0604020202020204" pitchFamily="34" charset="0"/>
              </a:rPr>
              <a:t> </a:t>
            </a:r>
            <a:r>
              <a:rPr lang="de-AT" sz="1600" baseline="30000" dirty="0">
                <a:latin typeface="Arial" panose="020B0604020202020204" pitchFamily="34" charset="0"/>
                <a:cs typeface="Arial" panose="020B0604020202020204" pitchFamily="34" charset="0"/>
              </a:rPr>
              <a:t>1</a:t>
            </a:r>
            <a:r>
              <a:rPr lang="en-GB" sz="1600" dirty="0">
                <a:latin typeface="Arial" panose="020B0604020202020204" pitchFamily="34" charset="0"/>
                <a:cs typeface="Arial" panose="020B0604020202020204" pitchFamily="34" charset="0"/>
              </a:rPr>
              <a:t>, V. </a:t>
            </a:r>
            <a:r>
              <a:rPr lang="en-GB" sz="1600" dirty="0" err="1">
                <a:latin typeface="Arial" panose="020B0604020202020204" pitchFamily="34" charset="0"/>
                <a:cs typeface="Arial" panose="020B0604020202020204" pitchFamily="34" charset="0"/>
              </a:rPr>
              <a:t>Guerini</a:t>
            </a:r>
            <a:r>
              <a:rPr lang="fr-FR" altLang="en-US" sz="1600" dirty="0">
                <a:latin typeface="Arial" panose="020B0604020202020204" pitchFamily="34" charset="0"/>
                <a:cs typeface="Arial" panose="020B0604020202020204" pitchFamily="34" charset="0"/>
              </a:rPr>
              <a:t> </a:t>
            </a:r>
            <a:r>
              <a:rPr lang="de-AT" sz="1600" baseline="30000" dirty="0">
                <a:latin typeface="Arial" panose="020B0604020202020204" pitchFamily="34" charset="0"/>
                <a:cs typeface="Arial" panose="020B0604020202020204" pitchFamily="34" charset="0"/>
              </a:rPr>
              <a:t>1</a:t>
            </a:r>
            <a:r>
              <a:rPr lang="en-GB" sz="1600" dirty="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T. </a:t>
            </a:r>
            <a:r>
              <a:rPr lang="en-GB" sz="1600" dirty="0" err="1" smtClean="0">
                <a:latin typeface="Arial" panose="020B0604020202020204" pitchFamily="34" charset="0"/>
                <a:cs typeface="Arial" panose="020B0604020202020204" pitchFamily="34" charset="0"/>
              </a:rPr>
              <a:t>Bourouina</a:t>
            </a:r>
            <a:r>
              <a:rPr lang="de-AT" sz="1600" baseline="30000" dirty="0">
                <a:latin typeface="Arial" panose="020B0604020202020204" pitchFamily="34" charset="0"/>
                <a:cs typeface="Arial" panose="020B0604020202020204" pitchFamily="34" charset="0"/>
              </a:rPr>
              <a:t> </a:t>
            </a:r>
            <a:r>
              <a:rPr lang="de-AT" sz="1600" baseline="30000" dirty="0" smtClean="0">
                <a:latin typeface="Arial" panose="020B0604020202020204" pitchFamily="34" charset="0"/>
                <a:cs typeface="Arial" panose="020B0604020202020204" pitchFamily="34" charset="0"/>
              </a:rPr>
              <a:t>4</a:t>
            </a:r>
            <a:endParaRPr lang="fr-FR" sz="1600" dirty="0">
              <a:latin typeface="Arial" panose="020B0604020202020204" pitchFamily="34" charset="0"/>
              <a:cs typeface="Arial" panose="020B0604020202020204" pitchFamily="34" charset="0"/>
            </a:endParaRPr>
          </a:p>
          <a:p>
            <a:pPr algn="ctr">
              <a:lnSpc>
                <a:spcPct val="150000"/>
              </a:lnSpc>
              <a:spcBef>
                <a:spcPct val="0"/>
              </a:spcBef>
              <a:spcAft>
                <a:spcPct val="0"/>
              </a:spcAft>
            </a:pPr>
            <a:endParaRPr lang="de-AT" sz="1200" baseline="30000" dirty="0">
              <a:latin typeface="Arial" panose="020B0604020202020204" pitchFamily="34" charset="0"/>
              <a:cs typeface="Arial" panose="020B0604020202020204" pitchFamily="34" charset="0"/>
            </a:endParaRPr>
          </a:p>
          <a:p>
            <a:pPr marL="228600" indent="-228600">
              <a:lnSpc>
                <a:spcPct val="150000"/>
              </a:lnSpc>
              <a:spcBef>
                <a:spcPct val="0"/>
              </a:spcBef>
              <a:spcAft>
                <a:spcPct val="0"/>
              </a:spcAft>
              <a:buFont typeface="Arial" charset="0"/>
              <a:buAutoNum type="arabicParenBoth"/>
            </a:pPr>
            <a:r>
              <a:rPr lang="fr-FR" sz="1000" dirty="0" smtClean="0">
                <a:latin typeface="Arial" panose="020B0604020202020204" pitchFamily="34" charset="0"/>
                <a:cs typeface="Arial" panose="020B0604020202020204" pitchFamily="34" charset="0"/>
              </a:rPr>
              <a:t>LATMOS, Versailles-Saint-Quentin </a:t>
            </a:r>
            <a:r>
              <a:rPr lang="fr-FR" sz="1000" dirty="0" err="1" smtClean="0">
                <a:latin typeface="Arial" panose="020B0604020202020204" pitchFamily="34" charset="0"/>
                <a:cs typeface="Arial" panose="020B0604020202020204" pitchFamily="34" charset="0"/>
              </a:rPr>
              <a:t>University</a:t>
            </a:r>
            <a:r>
              <a:rPr lang="de-AT" altLang="en-US" sz="1000" dirty="0" smtClean="0">
                <a:latin typeface="Arial" panose="020B0604020202020204" pitchFamily="34" charset="0"/>
                <a:cs typeface="Arial" panose="020B0604020202020204" pitchFamily="34" charset="0"/>
              </a:rPr>
              <a:t>, </a:t>
            </a:r>
            <a:r>
              <a:rPr lang="de-AT" altLang="en-US" sz="1000" dirty="0" err="1" smtClean="0">
                <a:latin typeface="Arial" panose="020B0604020202020204" pitchFamily="34" charset="0"/>
                <a:cs typeface="Arial" panose="020B0604020202020204" pitchFamily="34" charset="0"/>
              </a:rPr>
              <a:t>Guyancourt</a:t>
            </a:r>
            <a:r>
              <a:rPr lang="de-AT" altLang="en-US" sz="1000" dirty="0" smtClean="0">
                <a:latin typeface="Arial" panose="020B0604020202020204" pitchFamily="34" charset="0"/>
                <a:cs typeface="Arial" panose="020B0604020202020204" pitchFamily="34" charset="0"/>
              </a:rPr>
              <a:t>, France.</a:t>
            </a:r>
          </a:p>
          <a:p>
            <a:pPr marL="228600" indent="-228600">
              <a:lnSpc>
                <a:spcPct val="150000"/>
              </a:lnSpc>
              <a:spcBef>
                <a:spcPct val="0"/>
              </a:spcBef>
              <a:spcAft>
                <a:spcPct val="0"/>
              </a:spcAft>
              <a:buFont typeface="Arial" charset="0"/>
              <a:buAutoNum type="arabicParenBoth"/>
            </a:pPr>
            <a:r>
              <a:rPr lang="fr-FR" sz="1000" dirty="0" smtClean="0">
                <a:latin typeface="Arial" panose="020B0604020202020204" pitchFamily="34" charset="0"/>
                <a:cs typeface="Arial" panose="020B0604020202020204" pitchFamily="34" charset="0"/>
              </a:rPr>
              <a:t>LGPM</a:t>
            </a:r>
            <a:r>
              <a:rPr lang="fr-FR" sz="1000" dirty="0">
                <a:latin typeface="Arial" panose="020B0604020202020204" pitchFamily="34" charset="0"/>
                <a:cs typeface="Arial" panose="020B0604020202020204" pitchFamily="34" charset="0"/>
              </a:rPr>
              <a:t>, Ecole </a:t>
            </a:r>
            <a:r>
              <a:rPr lang="fr-FR" sz="1000" dirty="0" smtClean="0">
                <a:latin typeface="Arial" panose="020B0604020202020204" pitchFamily="34" charset="0"/>
                <a:cs typeface="Arial" panose="020B0604020202020204" pitchFamily="34" charset="0"/>
              </a:rPr>
              <a:t>Centrale, Paris</a:t>
            </a:r>
            <a:r>
              <a:rPr lang="fr-FR" sz="1000" dirty="0">
                <a:latin typeface="Arial" panose="020B0604020202020204" pitchFamily="34" charset="0"/>
                <a:cs typeface="Arial" panose="020B0604020202020204" pitchFamily="34" charset="0"/>
              </a:rPr>
              <a:t>, </a:t>
            </a:r>
            <a:r>
              <a:rPr lang="fr-FR" sz="1000" dirty="0" smtClean="0">
                <a:latin typeface="Arial" panose="020B0604020202020204" pitchFamily="34" charset="0"/>
                <a:cs typeface="Arial" panose="020B0604020202020204" pitchFamily="34" charset="0"/>
              </a:rPr>
              <a:t>France.</a:t>
            </a:r>
          </a:p>
          <a:p>
            <a:pPr marL="228600" indent="-228600">
              <a:lnSpc>
                <a:spcPct val="150000"/>
              </a:lnSpc>
              <a:spcBef>
                <a:spcPct val="0"/>
              </a:spcBef>
              <a:spcAft>
                <a:spcPct val="0"/>
              </a:spcAft>
              <a:buFont typeface="Arial" charset="0"/>
              <a:buAutoNum type="arabicParenBoth"/>
            </a:pPr>
            <a:r>
              <a:rPr lang="fr-FR" altLang="en-US" sz="1000" dirty="0" smtClean="0">
                <a:latin typeface="Arial" panose="020B0604020202020204" pitchFamily="34" charset="0"/>
                <a:cs typeface="Arial" panose="020B0604020202020204" pitchFamily="34" charset="0"/>
              </a:rPr>
              <a:t>SMS </a:t>
            </a:r>
            <a:r>
              <a:rPr lang="fr-FR" altLang="en-US" sz="1000" dirty="0" err="1">
                <a:latin typeface="Arial" panose="020B0604020202020204" pitchFamily="34" charset="0"/>
                <a:cs typeface="Arial" panose="020B0604020202020204" pitchFamily="34" charset="0"/>
              </a:rPr>
              <a:t>Laboratory</a:t>
            </a:r>
            <a:r>
              <a:rPr lang="fr-FR" altLang="en-US" sz="1000" dirty="0">
                <a:latin typeface="Arial" panose="020B0604020202020204" pitchFamily="34" charset="0"/>
                <a:cs typeface="Arial" panose="020B0604020202020204" pitchFamily="34" charset="0"/>
              </a:rPr>
              <a:t>, </a:t>
            </a:r>
            <a:r>
              <a:rPr lang="fr-FR" altLang="en-US" sz="1000" dirty="0" smtClean="0">
                <a:latin typeface="Arial" panose="020B0604020202020204" pitchFamily="34" charset="0"/>
                <a:cs typeface="Arial" panose="020B0604020202020204" pitchFamily="34" charset="0"/>
              </a:rPr>
              <a:t>Rouen Normandie </a:t>
            </a:r>
            <a:r>
              <a:rPr lang="fr-FR" altLang="en-US" sz="1000" dirty="0" err="1" smtClean="0">
                <a:latin typeface="Arial" panose="020B0604020202020204" pitchFamily="34" charset="0"/>
                <a:cs typeface="Arial" panose="020B0604020202020204" pitchFamily="34" charset="0"/>
              </a:rPr>
              <a:t>University</a:t>
            </a:r>
            <a:r>
              <a:rPr lang="fr-FR" altLang="en-US" sz="1000" dirty="0" smtClean="0">
                <a:latin typeface="Arial" panose="020B0604020202020204" pitchFamily="34" charset="0"/>
                <a:cs typeface="Arial" panose="020B0604020202020204" pitchFamily="34" charset="0"/>
              </a:rPr>
              <a:t>, France</a:t>
            </a:r>
            <a:r>
              <a:rPr lang="de-AT" altLang="en-US" sz="1000" dirty="0" smtClean="0">
                <a:latin typeface="Arial" panose="020B0604020202020204" pitchFamily="34" charset="0"/>
                <a:cs typeface="Arial" panose="020B0604020202020204" pitchFamily="34" charset="0"/>
              </a:rPr>
              <a:t>.</a:t>
            </a:r>
          </a:p>
          <a:p>
            <a:pPr marL="228600" indent="-228600">
              <a:lnSpc>
                <a:spcPct val="150000"/>
              </a:lnSpc>
              <a:spcBef>
                <a:spcPct val="0"/>
              </a:spcBef>
              <a:spcAft>
                <a:spcPct val="0"/>
              </a:spcAft>
              <a:buAutoNum type="arabicParenBoth"/>
            </a:pPr>
            <a:r>
              <a:rPr lang="de-AT" altLang="en-US" sz="1000" dirty="0" smtClean="0">
                <a:latin typeface="Arial" panose="020B0604020202020204" pitchFamily="34" charset="0"/>
                <a:cs typeface="Arial" panose="020B0604020202020204" pitchFamily="34" charset="0"/>
              </a:rPr>
              <a:t>ESIEE Paris, </a:t>
            </a:r>
            <a:r>
              <a:rPr lang="de-AT" altLang="en-US" sz="1000" dirty="0" err="1" smtClean="0">
                <a:latin typeface="Arial" panose="020B0604020202020204" pitchFamily="34" charset="0"/>
                <a:cs typeface="Arial" panose="020B0604020202020204" pitchFamily="34" charset="0"/>
              </a:rPr>
              <a:t>Noisy</a:t>
            </a:r>
            <a:r>
              <a:rPr lang="de-AT" altLang="en-US" sz="1000" dirty="0" smtClean="0">
                <a:latin typeface="Arial" panose="020B0604020202020204" pitchFamily="34" charset="0"/>
                <a:cs typeface="Arial" panose="020B0604020202020204" pitchFamily="34" charset="0"/>
              </a:rPr>
              <a:t>-le-Grand, France. </a:t>
            </a:r>
            <a:endParaRPr lang="de-AT" altLang="en-US" sz="1000" dirty="0">
              <a:latin typeface="Arial" panose="020B0604020202020204" pitchFamily="34" charset="0"/>
              <a:cs typeface="Arial" panose="020B0604020202020204" pitchFamily="34" charset="0"/>
            </a:endParaRPr>
          </a:p>
        </p:txBody>
      </p:sp>
      <p:sp>
        <p:nvSpPr>
          <p:cNvPr id="18" name="Rectangle 18">
            <a:hlinkClick r:id="rId7" action="ppaction://hlinksldjump"/>
          </p:cNvPr>
          <p:cNvSpPr>
            <a:spLocks noChangeArrowheads="1"/>
          </p:cNvSpPr>
          <p:nvPr/>
        </p:nvSpPr>
        <p:spPr bwMode="auto">
          <a:xfrm>
            <a:off x="4503678" y="2509326"/>
            <a:ext cx="1062385" cy="480918"/>
          </a:xfrm>
          <a:prstGeom prst="rect">
            <a:avLst/>
          </a:prstGeom>
          <a:solidFill>
            <a:srgbClr val="FF9900">
              <a:alpha val="70000"/>
            </a:srgbClr>
          </a:solidFill>
          <a:ln w="38100">
            <a:solidFill>
              <a:schemeClr val="accent2">
                <a:lumMod val="75000"/>
              </a:schemeClr>
            </a:solidFill>
            <a:miter lim="800000"/>
            <a:headEnd/>
            <a:tailEnd/>
          </a:ln>
          <a:effectLst/>
        </p:spPr>
        <p:txBody>
          <a:bodyPr wrap="none" anchor="ctr"/>
          <a:lstStyle/>
          <a:p>
            <a:pPr algn="ctr"/>
            <a:r>
              <a:rPr lang="nl-NL" dirty="0" smtClean="0"/>
              <a:t>Trap</a:t>
            </a:r>
            <a:endParaRPr lang="en-GB" dirty="0"/>
          </a:p>
        </p:txBody>
      </p:sp>
      <p:sp>
        <p:nvSpPr>
          <p:cNvPr id="19" name="Rectangle 19">
            <a:hlinkClick r:id="rId8" action="ppaction://hlinksldjump"/>
          </p:cNvPr>
          <p:cNvSpPr>
            <a:spLocks noChangeArrowheads="1"/>
          </p:cNvSpPr>
          <p:nvPr/>
        </p:nvSpPr>
        <p:spPr bwMode="auto">
          <a:xfrm>
            <a:off x="6594275" y="2857994"/>
            <a:ext cx="1702089" cy="467687"/>
          </a:xfrm>
          <a:prstGeom prst="rect">
            <a:avLst/>
          </a:prstGeom>
          <a:solidFill>
            <a:srgbClr val="FF5050">
              <a:alpha val="69804"/>
            </a:srgbClr>
          </a:solidFill>
          <a:ln w="38100">
            <a:solidFill>
              <a:srgbClr val="C00000"/>
            </a:solidFill>
            <a:miter lim="800000"/>
            <a:headEnd/>
            <a:tailEnd/>
          </a:ln>
          <a:effectLst/>
        </p:spPr>
        <p:txBody>
          <a:bodyPr wrap="none" anchor="ctr"/>
          <a:lstStyle/>
          <a:p>
            <a:pPr algn="ctr"/>
            <a:r>
              <a:rPr lang="nl-NL" dirty="0" err="1" smtClean="0"/>
              <a:t>Adsorbent</a:t>
            </a:r>
            <a:endParaRPr lang="en-GB" dirty="0"/>
          </a:p>
        </p:txBody>
      </p:sp>
      <p:sp>
        <p:nvSpPr>
          <p:cNvPr id="20" name="Rectangle 20">
            <a:hlinkClick r:id="rId9" action="ppaction://hlinksldjump"/>
          </p:cNvPr>
          <p:cNvSpPr>
            <a:spLocks noChangeArrowheads="1"/>
          </p:cNvSpPr>
          <p:nvPr/>
        </p:nvSpPr>
        <p:spPr bwMode="auto">
          <a:xfrm>
            <a:off x="7374186" y="4637270"/>
            <a:ext cx="1297264" cy="473429"/>
          </a:xfrm>
          <a:prstGeom prst="rect">
            <a:avLst/>
          </a:prstGeom>
          <a:solidFill>
            <a:srgbClr val="99CC00">
              <a:alpha val="70000"/>
            </a:srgbClr>
          </a:solidFill>
          <a:ln w="38100">
            <a:solidFill>
              <a:schemeClr val="accent6">
                <a:lumMod val="75000"/>
              </a:schemeClr>
            </a:solidFill>
            <a:miter lim="800000"/>
            <a:headEnd/>
            <a:tailEnd/>
          </a:ln>
          <a:effectLst/>
        </p:spPr>
        <p:txBody>
          <a:bodyPr wrap="none" anchor="ctr"/>
          <a:lstStyle/>
          <a:p>
            <a:pPr algn="ctr"/>
            <a:r>
              <a:rPr lang="nl-NL" dirty="0" smtClean="0"/>
              <a:t>Prototype</a:t>
            </a:r>
            <a:endParaRPr lang="en-GB" dirty="0"/>
          </a:p>
        </p:txBody>
      </p:sp>
      <p:sp>
        <p:nvSpPr>
          <p:cNvPr id="21" name="Line 21"/>
          <p:cNvSpPr>
            <a:spLocks noChangeShapeType="1"/>
          </p:cNvSpPr>
          <p:nvPr/>
        </p:nvSpPr>
        <p:spPr bwMode="auto">
          <a:xfrm>
            <a:off x="1124433" y="3148476"/>
            <a:ext cx="736895" cy="479064"/>
          </a:xfrm>
          <a:prstGeom prst="line">
            <a:avLst/>
          </a:prstGeom>
          <a:noFill/>
          <a:ln w="38100">
            <a:solidFill>
              <a:schemeClr val="accent1"/>
            </a:solidFill>
            <a:round/>
            <a:headEnd/>
            <a:tailEnd type="triangle" w="lg" len="lg"/>
          </a:ln>
          <a:effectLst/>
        </p:spPr>
        <p:txBody>
          <a:bodyPr/>
          <a:lstStyle/>
          <a:p>
            <a:endParaRPr lang="nl-NL"/>
          </a:p>
        </p:txBody>
      </p:sp>
      <p:sp>
        <p:nvSpPr>
          <p:cNvPr id="22" name="Rectangle 28">
            <a:hlinkClick r:id="rId10" action="ppaction://hlinksldjump"/>
          </p:cNvPr>
          <p:cNvSpPr>
            <a:spLocks noChangeArrowheads="1"/>
          </p:cNvSpPr>
          <p:nvPr/>
        </p:nvSpPr>
        <p:spPr bwMode="auto">
          <a:xfrm>
            <a:off x="4415156" y="3888485"/>
            <a:ext cx="1347781" cy="466846"/>
          </a:xfrm>
          <a:prstGeom prst="rect">
            <a:avLst/>
          </a:prstGeom>
          <a:solidFill>
            <a:srgbClr val="996633">
              <a:alpha val="69804"/>
            </a:srgbClr>
          </a:solidFill>
          <a:ln w="38100">
            <a:solidFill>
              <a:srgbClr val="663300"/>
            </a:solidFill>
            <a:miter lim="800000"/>
            <a:headEnd/>
            <a:tailEnd/>
          </a:ln>
          <a:effectLst/>
        </p:spPr>
        <p:txBody>
          <a:bodyPr wrap="none" anchor="ctr"/>
          <a:lstStyle/>
          <a:p>
            <a:pPr algn="ctr"/>
            <a:r>
              <a:rPr lang="nl-NL" dirty="0" smtClean="0">
                <a:solidFill>
                  <a:schemeClr val="bg1"/>
                </a:solidFill>
              </a:rPr>
              <a:t>Column</a:t>
            </a:r>
            <a:endParaRPr lang="en-GB" dirty="0">
              <a:solidFill>
                <a:schemeClr val="bg1"/>
              </a:solidFill>
            </a:endParaRPr>
          </a:p>
        </p:txBody>
      </p:sp>
      <p:sp>
        <p:nvSpPr>
          <p:cNvPr id="23" name="Line 29"/>
          <p:cNvSpPr>
            <a:spLocks noChangeShapeType="1"/>
          </p:cNvSpPr>
          <p:nvPr/>
        </p:nvSpPr>
        <p:spPr bwMode="auto">
          <a:xfrm>
            <a:off x="8756549" y="4848824"/>
            <a:ext cx="1132544" cy="0"/>
          </a:xfrm>
          <a:prstGeom prst="line">
            <a:avLst/>
          </a:prstGeom>
          <a:noFill/>
          <a:ln w="38100">
            <a:solidFill>
              <a:schemeClr val="accent1"/>
            </a:solidFill>
            <a:round/>
            <a:headEnd/>
            <a:tailEnd type="triangle" w="lg" len="lg"/>
          </a:ln>
          <a:effectLst/>
        </p:spPr>
        <p:txBody>
          <a:bodyPr/>
          <a:lstStyle/>
          <a:p>
            <a:endParaRPr lang="nl-NL"/>
          </a:p>
        </p:txBody>
      </p:sp>
      <p:sp>
        <p:nvSpPr>
          <p:cNvPr id="26" name="Line 35"/>
          <p:cNvSpPr>
            <a:spLocks noChangeShapeType="1"/>
          </p:cNvSpPr>
          <p:nvPr/>
        </p:nvSpPr>
        <p:spPr bwMode="auto">
          <a:xfrm flipV="1">
            <a:off x="5916470" y="4848824"/>
            <a:ext cx="1355610" cy="554449"/>
          </a:xfrm>
          <a:prstGeom prst="line">
            <a:avLst/>
          </a:prstGeom>
          <a:noFill/>
          <a:ln w="38100">
            <a:solidFill>
              <a:schemeClr val="accent1"/>
            </a:solidFill>
            <a:round/>
            <a:headEnd type="none"/>
            <a:tailEnd type="triangle" w="lg" len="lg"/>
          </a:ln>
          <a:effectLst/>
        </p:spPr>
        <p:txBody>
          <a:bodyPr/>
          <a:lstStyle/>
          <a:p>
            <a:endParaRPr lang="nl-NL"/>
          </a:p>
        </p:txBody>
      </p:sp>
      <p:sp>
        <p:nvSpPr>
          <p:cNvPr id="27" name="Line 36"/>
          <p:cNvSpPr>
            <a:spLocks noChangeShapeType="1"/>
          </p:cNvSpPr>
          <p:nvPr/>
        </p:nvSpPr>
        <p:spPr bwMode="auto">
          <a:xfrm flipH="1" flipV="1">
            <a:off x="5604549" y="2740420"/>
            <a:ext cx="865524" cy="342976"/>
          </a:xfrm>
          <a:prstGeom prst="line">
            <a:avLst/>
          </a:prstGeom>
          <a:noFill/>
          <a:ln w="38100">
            <a:solidFill>
              <a:schemeClr val="accent1"/>
            </a:solidFill>
            <a:round/>
            <a:headEnd/>
            <a:tailEnd type="triangle" w="lg" len="lg"/>
          </a:ln>
          <a:effectLst/>
        </p:spPr>
        <p:txBody>
          <a:bodyPr/>
          <a:lstStyle/>
          <a:p>
            <a:endParaRPr lang="nl-NL"/>
          </a:p>
        </p:txBody>
      </p:sp>
      <p:sp>
        <p:nvSpPr>
          <p:cNvPr id="28" name="Line 37"/>
          <p:cNvSpPr>
            <a:spLocks noChangeShapeType="1"/>
          </p:cNvSpPr>
          <p:nvPr/>
        </p:nvSpPr>
        <p:spPr bwMode="auto">
          <a:xfrm flipV="1">
            <a:off x="3677220" y="2740419"/>
            <a:ext cx="702255" cy="585261"/>
          </a:xfrm>
          <a:prstGeom prst="line">
            <a:avLst/>
          </a:prstGeom>
          <a:noFill/>
          <a:ln w="38100">
            <a:solidFill>
              <a:schemeClr val="accent1"/>
            </a:solidFill>
            <a:round/>
            <a:headEnd/>
            <a:tailEnd type="triangle" w="lg" len="lg"/>
          </a:ln>
          <a:effectLst/>
        </p:spPr>
        <p:txBody>
          <a:bodyPr/>
          <a:lstStyle/>
          <a:p>
            <a:endParaRPr lang="nl-NL"/>
          </a:p>
        </p:txBody>
      </p:sp>
      <p:sp>
        <p:nvSpPr>
          <p:cNvPr id="29" name="Rectangle 28">
            <a:hlinkClick r:id="rId11" action="ppaction://hlinksldjump"/>
          </p:cNvPr>
          <p:cNvSpPr>
            <a:spLocks noChangeArrowheads="1"/>
          </p:cNvSpPr>
          <p:nvPr/>
        </p:nvSpPr>
        <p:spPr bwMode="auto">
          <a:xfrm>
            <a:off x="4383264" y="5129432"/>
            <a:ext cx="1411567" cy="469025"/>
          </a:xfrm>
          <a:prstGeom prst="rect">
            <a:avLst/>
          </a:prstGeom>
          <a:solidFill>
            <a:srgbClr val="FFFF00">
              <a:alpha val="70000"/>
            </a:srgbClr>
          </a:solidFill>
          <a:ln w="38100">
            <a:solidFill>
              <a:schemeClr val="accent4">
                <a:lumMod val="75000"/>
              </a:schemeClr>
            </a:solidFill>
            <a:miter lim="800000"/>
            <a:headEnd/>
            <a:tailEnd/>
          </a:ln>
          <a:effectLst/>
        </p:spPr>
        <p:txBody>
          <a:bodyPr wrap="none" anchor="ctr"/>
          <a:lstStyle/>
          <a:p>
            <a:pPr algn="ctr"/>
            <a:r>
              <a:rPr lang="en-US" dirty="0" smtClean="0"/>
              <a:t>Detector</a:t>
            </a:r>
            <a:endParaRPr lang="en-GB" dirty="0"/>
          </a:p>
        </p:txBody>
      </p:sp>
      <p:sp>
        <p:nvSpPr>
          <p:cNvPr id="30" name="Rectangle 20">
            <a:hlinkClick r:id="rId12" action="ppaction://hlinksldjump"/>
          </p:cNvPr>
          <p:cNvSpPr>
            <a:spLocks noChangeArrowheads="1"/>
          </p:cNvSpPr>
          <p:nvPr/>
        </p:nvSpPr>
        <p:spPr bwMode="auto">
          <a:xfrm>
            <a:off x="442744" y="2577584"/>
            <a:ext cx="1763851" cy="475661"/>
          </a:xfrm>
          <a:prstGeom prst="rect">
            <a:avLst/>
          </a:prstGeom>
          <a:solidFill>
            <a:srgbClr val="99CC00">
              <a:alpha val="70000"/>
            </a:srgbClr>
          </a:solidFill>
          <a:ln w="38100">
            <a:solidFill>
              <a:schemeClr val="accent6">
                <a:lumMod val="75000"/>
              </a:schemeClr>
            </a:solidFill>
            <a:miter lim="800000"/>
            <a:headEnd/>
            <a:tailEnd/>
          </a:ln>
          <a:effectLst/>
        </p:spPr>
        <p:txBody>
          <a:bodyPr wrap="none" anchor="ctr"/>
          <a:lstStyle/>
          <a:p>
            <a:pPr algn="ctr"/>
            <a:r>
              <a:rPr lang="nl-NL" dirty="0" err="1" smtClean="0"/>
              <a:t>Introduction</a:t>
            </a:r>
            <a:endParaRPr lang="en-GB" dirty="0"/>
          </a:p>
        </p:txBody>
      </p:sp>
      <p:sp>
        <p:nvSpPr>
          <p:cNvPr id="31" name="Line 36"/>
          <p:cNvSpPr>
            <a:spLocks noChangeShapeType="1"/>
          </p:cNvSpPr>
          <p:nvPr/>
        </p:nvSpPr>
        <p:spPr bwMode="auto">
          <a:xfrm>
            <a:off x="5036845" y="3083396"/>
            <a:ext cx="15271" cy="731438"/>
          </a:xfrm>
          <a:prstGeom prst="line">
            <a:avLst/>
          </a:prstGeom>
          <a:noFill/>
          <a:ln w="38100">
            <a:solidFill>
              <a:schemeClr val="accent1"/>
            </a:solidFill>
            <a:round/>
            <a:headEnd/>
            <a:tailEnd type="triangle" w="lg" len="lg"/>
          </a:ln>
          <a:effectLst/>
        </p:spPr>
        <p:txBody>
          <a:bodyPr/>
          <a:lstStyle/>
          <a:p>
            <a:endParaRPr lang="nl-NL"/>
          </a:p>
        </p:txBody>
      </p:sp>
      <p:sp>
        <p:nvSpPr>
          <p:cNvPr id="32" name="Rectangle 20">
            <a:hlinkClick r:id="rId13" action="ppaction://hlinksldjump"/>
          </p:cNvPr>
          <p:cNvSpPr>
            <a:spLocks noChangeArrowheads="1"/>
          </p:cNvSpPr>
          <p:nvPr/>
        </p:nvSpPr>
        <p:spPr bwMode="auto">
          <a:xfrm>
            <a:off x="1985531" y="3416262"/>
            <a:ext cx="1763851" cy="475661"/>
          </a:xfrm>
          <a:prstGeom prst="rect">
            <a:avLst/>
          </a:prstGeom>
          <a:solidFill>
            <a:schemeClr val="accent1">
              <a:alpha val="70000"/>
            </a:schemeClr>
          </a:solidFill>
          <a:ln w="38100">
            <a:solidFill>
              <a:schemeClr val="accent1">
                <a:lumMod val="50000"/>
              </a:schemeClr>
            </a:solidFill>
            <a:miter lim="800000"/>
            <a:headEnd/>
            <a:tailEnd/>
          </a:ln>
          <a:effectLst/>
        </p:spPr>
        <p:txBody>
          <a:bodyPr wrap="none" anchor="ctr"/>
          <a:lstStyle/>
          <a:p>
            <a:pPr algn="ctr"/>
            <a:r>
              <a:rPr lang="nl-NL" dirty="0" err="1" smtClean="0"/>
              <a:t>Principle</a:t>
            </a:r>
            <a:endParaRPr lang="en-GB" dirty="0"/>
          </a:p>
        </p:txBody>
      </p:sp>
      <p:sp>
        <p:nvSpPr>
          <p:cNvPr id="33" name="Rectangle 20">
            <a:hlinkClick r:id="rId14" action="ppaction://hlinksldjump"/>
          </p:cNvPr>
          <p:cNvSpPr>
            <a:spLocks noChangeArrowheads="1"/>
          </p:cNvSpPr>
          <p:nvPr/>
        </p:nvSpPr>
        <p:spPr bwMode="auto">
          <a:xfrm>
            <a:off x="9938504" y="4604425"/>
            <a:ext cx="1763851" cy="475660"/>
          </a:xfrm>
          <a:prstGeom prst="rect">
            <a:avLst/>
          </a:prstGeom>
          <a:solidFill>
            <a:schemeClr val="accent1">
              <a:alpha val="70000"/>
            </a:schemeClr>
          </a:solidFill>
          <a:ln w="38100">
            <a:solidFill>
              <a:schemeClr val="accent1">
                <a:lumMod val="50000"/>
              </a:schemeClr>
            </a:solidFill>
            <a:miter lim="800000"/>
            <a:headEnd/>
            <a:tailEnd/>
          </a:ln>
          <a:effectLst/>
        </p:spPr>
        <p:txBody>
          <a:bodyPr wrap="none" anchor="ctr"/>
          <a:lstStyle/>
          <a:p>
            <a:pPr algn="ctr"/>
            <a:r>
              <a:rPr lang="nl-NL" dirty="0" err="1" smtClean="0"/>
              <a:t>Conclusion</a:t>
            </a:r>
            <a:endParaRPr lang="en-GB" dirty="0"/>
          </a:p>
        </p:txBody>
      </p:sp>
      <p:sp>
        <p:nvSpPr>
          <p:cNvPr id="34" name="Line 36"/>
          <p:cNvSpPr>
            <a:spLocks noChangeShapeType="1"/>
          </p:cNvSpPr>
          <p:nvPr/>
        </p:nvSpPr>
        <p:spPr bwMode="auto">
          <a:xfrm>
            <a:off x="5043253" y="4428982"/>
            <a:ext cx="8864" cy="647356"/>
          </a:xfrm>
          <a:prstGeom prst="line">
            <a:avLst/>
          </a:prstGeom>
          <a:noFill/>
          <a:ln w="38100">
            <a:solidFill>
              <a:schemeClr val="accent1"/>
            </a:solidFill>
            <a:round/>
            <a:headEnd/>
            <a:tailEnd type="triangle" w="lg" len="lg"/>
          </a:ln>
          <a:effectLst/>
        </p:spPr>
        <p:txBody>
          <a:bodyPr/>
          <a:lstStyle/>
          <a:p>
            <a:endParaRPr lang="nl-NL"/>
          </a:p>
        </p:txBody>
      </p:sp>
      <p:sp>
        <p:nvSpPr>
          <p:cNvPr id="35" name="ZoneTexte 34"/>
          <p:cNvSpPr txBox="1"/>
          <p:nvPr/>
        </p:nvSpPr>
        <p:spPr>
          <a:xfrm>
            <a:off x="887276" y="6564767"/>
            <a:ext cx="11304724"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fr-FR" sz="1200" dirty="0"/>
              <a:t>l</a:t>
            </a:r>
            <a:r>
              <a:rPr lang="fr-FR" sz="1200" dirty="0" smtClean="0"/>
              <a:t>eila.bouchra@latmos.ipsl.fr                                                                                                    Pico4.14 - EGU2018                                                                                                      </a:t>
            </a:r>
            <a:r>
              <a:rPr lang="fr-FR" sz="1200" dirty="0" smtClean="0"/>
              <a:t>       </a:t>
            </a:r>
            <a:r>
              <a:rPr lang="fr-FR" sz="1200" dirty="0" smtClean="0"/>
              <a:t>10 April 2016</a:t>
            </a:r>
            <a:endParaRPr lang="fr-FR" sz="1200" dirty="0"/>
          </a:p>
        </p:txBody>
      </p:sp>
      <p:pic>
        <p:nvPicPr>
          <p:cNvPr id="2" name="Image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156" y="6541099"/>
            <a:ext cx="905431" cy="316901"/>
          </a:xfrm>
          <a:prstGeom prst="rect">
            <a:avLst/>
          </a:prstGeom>
        </p:spPr>
      </p:pic>
    </p:spTree>
    <p:extLst>
      <p:ext uri="{BB962C8B-B14F-4D97-AF65-F5344CB8AC3E}">
        <p14:creationId xmlns:p14="http://schemas.microsoft.com/office/powerpoint/2010/main" val="2960455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87583" y="2062768"/>
            <a:ext cx="6626782" cy="4777861"/>
            <a:chOff x="179828" y="1951880"/>
            <a:chExt cx="6626782" cy="4777861"/>
          </a:xfrm>
        </p:grpSpPr>
        <p:pic>
          <p:nvPicPr>
            <p:cNvPr id="36" name="Image 35"/>
            <p:cNvPicPr>
              <a:picLocks noChangeAspect="1"/>
            </p:cNvPicPr>
            <p:nvPr/>
          </p:nvPicPr>
          <p:blipFill>
            <a:blip r:embed="rId2"/>
            <a:stretch>
              <a:fillRect/>
            </a:stretch>
          </p:blipFill>
          <p:spPr>
            <a:xfrm>
              <a:off x="179828" y="1951880"/>
              <a:ext cx="6626782" cy="4777861"/>
            </a:xfrm>
            <a:prstGeom prst="rect">
              <a:avLst/>
            </a:prstGeom>
          </p:spPr>
        </p:pic>
        <p:sp>
          <p:nvSpPr>
            <p:cNvPr id="37" name="ZoneTexte 36"/>
            <p:cNvSpPr txBox="1"/>
            <p:nvPr/>
          </p:nvSpPr>
          <p:spPr>
            <a:xfrm>
              <a:off x="2782700" y="5985673"/>
              <a:ext cx="482824" cy="307777"/>
            </a:xfrm>
            <a:prstGeom prst="rect">
              <a:avLst/>
            </a:prstGeom>
            <a:noFill/>
          </p:spPr>
          <p:txBody>
            <a:bodyPr wrap="none" rtlCol="0">
              <a:spAutoFit/>
            </a:bodyPr>
            <a:lstStyle/>
            <a:p>
              <a:r>
                <a:rPr lang="fr-FR" sz="1400" dirty="0" smtClean="0">
                  <a:latin typeface="Arial" panose="020B0604020202020204" pitchFamily="34" charset="0"/>
                  <a:cs typeface="Arial" panose="020B0604020202020204" pitchFamily="34" charset="0"/>
                </a:rPr>
                <a:t>460</a:t>
              </a:r>
              <a:endParaRPr lang="fr-FR" sz="1400" dirty="0">
                <a:latin typeface="Arial" panose="020B0604020202020204" pitchFamily="34" charset="0"/>
                <a:cs typeface="Arial" panose="020B0604020202020204" pitchFamily="34" charset="0"/>
              </a:endParaRPr>
            </a:p>
          </p:txBody>
        </p:sp>
        <p:sp>
          <p:nvSpPr>
            <p:cNvPr id="38" name="Ellipse 37"/>
            <p:cNvSpPr/>
            <p:nvPr/>
          </p:nvSpPr>
          <p:spPr>
            <a:xfrm>
              <a:off x="1212407" y="3591974"/>
              <a:ext cx="422645" cy="248224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9" name="Connecteur droit avec flèche 38"/>
            <p:cNvCxnSpPr/>
            <p:nvPr/>
          </p:nvCxnSpPr>
          <p:spPr>
            <a:xfrm flipH="1">
              <a:off x="1553430" y="3478286"/>
              <a:ext cx="363071" cy="3554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ZoneTexte 39"/>
            <p:cNvSpPr txBox="1"/>
            <p:nvPr/>
          </p:nvSpPr>
          <p:spPr>
            <a:xfrm>
              <a:off x="1354809" y="3209201"/>
              <a:ext cx="1529586" cy="307777"/>
            </a:xfrm>
            <a:prstGeom prst="rect">
              <a:avLst/>
            </a:prstGeom>
            <a:noFill/>
          </p:spPr>
          <p:txBody>
            <a:bodyPr wrap="none" rtlCol="0">
              <a:spAutoFit/>
            </a:bodyPr>
            <a:lstStyle/>
            <a:p>
              <a:r>
                <a:rPr lang="fr-FR" sz="1400" dirty="0" smtClean="0">
                  <a:latin typeface="Arial" panose="020B0604020202020204" pitchFamily="34" charset="0"/>
                  <a:cs typeface="Arial" panose="020B0604020202020204" pitchFamily="34" charset="0"/>
                </a:rPr>
                <a:t>Isotherme 280°C</a:t>
              </a:r>
              <a:endParaRPr lang="fr-FR" sz="1400" dirty="0">
                <a:latin typeface="Arial" panose="020B0604020202020204" pitchFamily="34" charset="0"/>
                <a:cs typeface="Arial" panose="020B0604020202020204" pitchFamily="34" charset="0"/>
              </a:endParaRPr>
            </a:p>
          </p:txBody>
        </p:sp>
        <p:cxnSp>
          <p:nvCxnSpPr>
            <p:cNvPr id="41" name="Connecteur droit avec flèche 40"/>
            <p:cNvCxnSpPr/>
            <p:nvPr/>
          </p:nvCxnSpPr>
          <p:spPr>
            <a:xfrm flipH="1">
              <a:off x="3487400" y="2810542"/>
              <a:ext cx="5819" cy="530939"/>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a:off x="3493219" y="3363089"/>
              <a:ext cx="0" cy="29292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a:off x="1475253" y="2845644"/>
              <a:ext cx="2100190" cy="307777"/>
            </a:xfrm>
            <a:prstGeom prst="rect">
              <a:avLst/>
            </a:prstGeom>
            <a:noFill/>
          </p:spPr>
          <p:txBody>
            <a:bodyPr wrap="none" rtlCol="0">
              <a:spAutoFit/>
            </a:bodyPr>
            <a:lstStyle/>
            <a:p>
              <a:r>
                <a:rPr lang="fr-FR" sz="1400" dirty="0" err="1" smtClean="0">
                  <a:latin typeface="Arial" panose="020B0604020202020204" pitchFamily="34" charset="0"/>
                  <a:cs typeface="Arial" panose="020B0604020202020204" pitchFamily="34" charset="0"/>
                </a:rPr>
                <a:t>Granulometry</a:t>
              </a:r>
              <a:r>
                <a:rPr lang="fr-FR" sz="1400" dirty="0" smtClean="0">
                  <a:latin typeface="Arial" panose="020B0604020202020204" pitchFamily="34" charset="0"/>
                  <a:cs typeface="Arial" panose="020B0604020202020204" pitchFamily="34" charset="0"/>
                </a:rPr>
                <a:t> </a:t>
              </a:r>
              <a:r>
                <a:rPr lang="fr-FR" sz="1400" dirty="0" err="1" smtClean="0">
                  <a:latin typeface="Arial" panose="020B0604020202020204" pitchFamily="34" charset="0"/>
                  <a:cs typeface="Arial" panose="020B0604020202020204" pitchFamily="34" charset="0"/>
                </a:rPr>
                <a:t>difference</a:t>
              </a:r>
              <a:endParaRPr lang="fr-FR" sz="1400" dirty="0">
                <a:latin typeface="Arial" panose="020B0604020202020204" pitchFamily="34" charset="0"/>
                <a:cs typeface="Arial" panose="020B0604020202020204" pitchFamily="34" charset="0"/>
              </a:endParaRPr>
            </a:p>
          </p:txBody>
        </p:sp>
        <p:sp>
          <p:nvSpPr>
            <p:cNvPr id="44" name="ZoneTexte 43"/>
            <p:cNvSpPr txBox="1"/>
            <p:nvPr/>
          </p:nvSpPr>
          <p:spPr>
            <a:xfrm>
              <a:off x="2663276" y="3348684"/>
              <a:ext cx="870751" cy="307777"/>
            </a:xfrm>
            <a:prstGeom prst="rect">
              <a:avLst/>
            </a:prstGeom>
            <a:noFill/>
          </p:spPr>
          <p:txBody>
            <a:bodyPr wrap="none" rtlCol="0">
              <a:spAutoFit/>
            </a:bodyPr>
            <a:lstStyle/>
            <a:p>
              <a:r>
                <a:rPr lang="fr-FR" sz="1400" dirty="0" smtClean="0">
                  <a:latin typeface="Arial" panose="020B0604020202020204" pitchFamily="34" charset="0"/>
                  <a:cs typeface="Arial" panose="020B0604020202020204" pitchFamily="34" charset="0"/>
                </a:rPr>
                <a:t>Graphite</a:t>
              </a:r>
              <a:endParaRPr lang="fr-FR" sz="1400" dirty="0">
                <a:latin typeface="Arial" panose="020B0604020202020204" pitchFamily="34" charset="0"/>
                <a:cs typeface="Arial" panose="020B0604020202020204" pitchFamily="34" charset="0"/>
              </a:endParaRPr>
            </a:p>
          </p:txBody>
        </p:sp>
        <p:cxnSp>
          <p:nvCxnSpPr>
            <p:cNvPr id="35" name="Connecteur droit 34"/>
            <p:cNvCxnSpPr/>
            <p:nvPr/>
          </p:nvCxnSpPr>
          <p:spPr>
            <a:xfrm>
              <a:off x="3050562" y="5543901"/>
              <a:ext cx="0" cy="49221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0" y="5070"/>
            <a:ext cx="11608895" cy="830997"/>
          </a:xfrm>
          <a:prstGeom prst="rect">
            <a:avLst/>
          </a:prstGeom>
        </p:spPr>
        <p:txBody>
          <a:bodyPr wrap="square">
            <a:spAutoFit/>
          </a:bodyPr>
          <a:lstStyle/>
          <a:p>
            <a:pPr algn="ctr"/>
            <a:r>
              <a:rPr lang="en-GB" sz="2400" b="1" dirty="0">
                <a:latin typeface="Arial" panose="020B0604020202020204" pitchFamily="34" charset="0"/>
                <a:cs typeface="Arial" panose="020B0604020202020204" pitchFamily="34" charset="0"/>
              </a:rPr>
              <a:t>Gas chromatography based on Micro Electro Mechanical Systems (MEMS) for in situ space exploration of planetary environments: first development</a:t>
            </a:r>
            <a:endParaRPr lang="fr-FR" sz="2400" b="1" dirty="0">
              <a:latin typeface="Arial" panose="020B0604020202020204" pitchFamily="34" charset="0"/>
              <a:cs typeface="Arial" panose="020B0604020202020204" pitchFamily="34" charset="0"/>
            </a:endParaRPr>
          </a:p>
        </p:txBody>
      </p:sp>
      <p:sp>
        <p:nvSpPr>
          <p:cNvPr id="20" name="ZoneTexte 19"/>
          <p:cNvSpPr txBox="1"/>
          <p:nvPr/>
        </p:nvSpPr>
        <p:spPr>
          <a:xfrm>
            <a:off x="-10554" y="6566430"/>
            <a:ext cx="12192000"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fr-FR" sz="1200" dirty="0"/>
              <a:t>l</a:t>
            </a:r>
            <a:r>
              <a:rPr lang="fr-FR" sz="1200" dirty="0" smtClean="0"/>
              <a:t>eila.bouchra@latmos.ipsl.fr                                                                                                    Pico4.14 - EGU2018                                                    </a:t>
            </a:r>
            <a:r>
              <a:rPr lang="fr-FR" sz="1200" dirty="0" smtClean="0"/>
              <a:t>                                                   </a:t>
            </a:r>
            <a:r>
              <a:rPr lang="fr-FR" sz="1200" dirty="0" smtClean="0"/>
              <a:t>10 April 2016</a:t>
            </a:r>
            <a:endParaRPr lang="fr-FR" sz="1200" dirty="0"/>
          </a:p>
        </p:txBody>
      </p:sp>
      <p:sp>
        <p:nvSpPr>
          <p:cNvPr id="13" name="Rectangle 19"/>
          <p:cNvSpPr>
            <a:spLocks noChangeArrowheads="1"/>
          </p:cNvSpPr>
          <p:nvPr/>
        </p:nvSpPr>
        <p:spPr bwMode="auto">
          <a:xfrm>
            <a:off x="179828" y="1132542"/>
            <a:ext cx="1702089" cy="467687"/>
          </a:xfrm>
          <a:prstGeom prst="rect">
            <a:avLst/>
          </a:prstGeom>
          <a:solidFill>
            <a:srgbClr val="FF5050">
              <a:alpha val="69804"/>
            </a:srgbClr>
          </a:solidFill>
          <a:ln w="38100">
            <a:solidFill>
              <a:srgbClr val="C00000"/>
            </a:solidFill>
            <a:miter lim="800000"/>
            <a:headEnd/>
            <a:tailEnd/>
          </a:ln>
          <a:effectLst/>
        </p:spPr>
        <p:txBody>
          <a:bodyPr wrap="none" anchor="ctr"/>
          <a:lstStyle/>
          <a:p>
            <a:pPr algn="ctr"/>
            <a:r>
              <a:rPr lang="nl-NL" dirty="0" err="1" smtClean="0"/>
              <a:t>Adsorbent</a:t>
            </a:r>
            <a:endParaRPr lang="en-GB" dirty="0"/>
          </a:p>
        </p:txBody>
      </p:sp>
      <p:sp>
        <p:nvSpPr>
          <p:cNvPr id="11" name="Bouton d’action : Suivant 10">
            <a:hlinkClick r:id="" action="ppaction://hlinkshowjump?jump=nextslide" highlightClick="1"/>
          </p:cNvPr>
          <p:cNvSpPr/>
          <p:nvPr/>
        </p:nvSpPr>
        <p:spPr bwMode="auto">
          <a:xfrm>
            <a:off x="11554691" y="6036112"/>
            <a:ext cx="626755" cy="530317"/>
          </a:xfrm>
          <a:prstGeom prst="actionButtonForwardNex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2" name="Bouton d'action : Début 11">
            <a:hlinkClick r:id="" action="ppaction://hlinkshowjump?jump=firstslide" highlightClick="1"/>
          </p:cNvPr>
          <p:cNvSpPr/>
          <p:nvPr/>
        </p:nvSpPr>
        <p:spPr bwMode="auto">
          <a:xfrm>
            <a:off x="10410040" y="6036111"/>
            <a:ext cx="579397" cy="530319"/>
          </a:xfrm>
          <a:prstGeom prst="actionButtonBeginning">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5" name="Bouton d'action : Précédent 14">
            <a:hlinkClick r:id="" action="ppaction://hlinkshowjump?jump=previousslide" highlightClick="1"/>
          </p:cNvPr>
          <p:cNvSpPr/>
          <p:nvPr/>
        </p:nvSpPr>
        <p:spPr bwMode="auto">
          <a:xfrm>
            <a:off x="10989437" y="6036111"/>
            <a:ext cx="565254" cy="530318"/>
          </a:xfrm>
          <a:prstGeom prst="actionButtonBackPrevious">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45" name="ZoneTexte 44"/>
          <p:cNvSpPr txBox="1"/>
          <p:nvPr/>
        </p:nvSpPr>
        <p:spPr>
          <a:xfrm>
            <a:off x="6956932" y="2228884"/>
            <a:ext cx="5094041" cy="3416320"/>
          </a:xfrm>
          <a:prstGeom prst="rect">
            <a:avLst/>
          </a:prstGeom>
          <a:noFill/>
          <a:ln>
            <a:solidFill>
              <a:schemeClr val="bg2">
                <a:lumMod val="50000"/>
              </a:schemeClr>
            </a:solidFill>
          </a:ln>
        </p:spPr>
        <p:txBody>
          <a:bodyPr wrap="square" rtlCol="0">
            <a:spAutoFit/>
          </a:bodyPr>
          <a:lstStyle/>
          <a:p>
            <a:pPr algn="just"/>
            <a:r>
              <a:rPr lang="en-US" dirty="0" smtClean="0"/>
              <a:t>There are 3 different behavior: </a:t>
            </a:r>
          </a:p>
          <a:p>
            <a:pPr algn="just"/>
            <a:endParaRPr lang="en-US" dirty="0" smtClean="0"/>
          </a:p>
          <a:p>
            <a:pPr algn="just"/>
            <a:r>
              <a:rPr lang="en-US" b="1" dirty="0" err="1" smtClean="0"/>
              <a:t>Tenax</a:t>
            </a:r>
            <a:r>
              <a:rPr lang="en-US" b="1" dirty="0" smtClean="0"/>
              <a:t> TA and GR </a:t>
            </a:r>
            <a:r>
              <a:rPr lang="en-US" dirty="0" smtClean="0"/>
              <a:t>have a decomposition from </a:t>
            </a:r>
            <a:r>
              <a:rPr lang="en-US" b="1" dirty="0" smtClean="0"/>
              <a:t>460 °C.</a:t>
            </a:r>
            <a:r>
              <a:rPr lang="en-US" dirty="0" smtClean="0"/>
              <a:t> </a:t>
            </a:r>
          </a:p>
          <a:p>
            <a:pPr algn="just"/>
            <a:r>
              <a:rPr lang="en-US" b="1" dirty="0" err="1" smtClean="0"/>
              <a:t>Popapak</a:t>
            </a:r>
            <a:r>
              <a:rPr lang="en-US" b="1" dirty="0" smtClean="0"/>
              <a:t> Q</a:t>
            </a:r>
            <a:r>
              <a:rPr lang="en-US" dirty="0" smtClean="0"/>
              <a:t> breaks from </a:t>
            </a:r>
            <a:r>
              <a:rPr lang="en-US" b="1" dirty="0" smtClean="0"/>
              <a:t>280 °C</a:t>
            </a:r>
            <a:r>
              <a:rPr lang="en-US" dirty="0" smtClean="0"/>
              <a:t>. </a:t>
            </a:r>
          </a:p>
          <a:p>
            <a:pPr algn="just"/>
            <a:r>
              <a:rPr lang="en-US" dirty="0" smtClean="0"/>
              <a:t>The </a:t>
            </a:r>
            <a:r>
              <a:rPr lang="en-US" b="1" dirty="0" smtClean="0"/>
              <a:t>sieve carbon decomposes not.</a:t>
            </a:r>
            <a:endParaRPr lang="en-US" dirty="0" smtClean="0"/>
          </a:p>
          <a:p>
            <a:pPr algn="just"/>
            <a:endParaRPr lang="en-US" dirty="0"/>
          </a:p>
          <a:p>
            <a:pPr algn="just"/>
            <a:r>
              <a:rPr lang="en-US" dirty="0" smtClean="0"/>
              <a:t>The no decomposition of the carbon sieve comes from the fact that those adsorbents are prepared at high temperatures.  </a:t>
            </a:r>
          </a:p>
          <a:p>
            <a:pPr algn="just"/>
            <a:endParaRPr lang="en-US" dirty="0"/>
          </a:p>
          <a:p>
            <a:pPr algn="just"/>
            <a:r>
              <a:rPr lang="en-US" dirty="0" smtClean="0"/>
              <a:t>Porous polymers decompose at different temperatures depending on their composition.</a:t>
            </a:r>
            <a:endParaRPr lang="fr-FR" dirty="0"/>
          </a:p>
        </p:txBody>
      </p:sp>
      <p:sp>
        <p:nvSpPr>
          <p:cNvPr id="46" name="ZoneTexte 45"/>
          <p:cNvSpPr txBox="1"/>
          <p:nvPr/>
        </p:nvSpPr>
        <p:spPr>
          <a:xfrm>
            <a:off x="2158741" y="1143462"/>
            <a:ext cx="9709327" cy="923330"/>
          </a:xfrm>
          <a:prstGeom prst="rect">
            <a:avLst/>
          </a:prstGeom>
          <a:noFill/>
          <a:ln>
            <a:solidFill>
              <a:schemeClr val="bg2">
                <a:lumMod val="50000"/>
              </a:schemeClr>
            </a:solidFill>
          </a:ln>
        </p:spPr>
        <p:txBody>
          <a:bodyPr wrap="square" rtlCol="0">
            <a:spAutoFit/>
          </a:bodyPr>
          <a:lstStyle/>
          <a:p>
            <a:pPr algn="just"/>
            <a:r>
              <a:rPr lang="en-US" b="1" dirty="0"/>
              <a:t>Evolved gas analysis</a:t>
            </a:r>
            <a:r>
              <a:rPr lang="en-US" dirty="0"/>
              <a:t> (</a:t>
            </a:r>
            <a:r>
              <a:rPr lang="en-US" b="1" dirty="0"/>
              <a:t>EGA</a:t>
            </a:r>
            <a:r>
              <a:rPr lang="en-US" dirty="0"/>
              <a:t>) is a method used to study the gas evolved from a heated sample that undergoes decomposition or </a:t>
            </a:r>
            <a:r>
              <a:rPr lang="en-US" dirty="0" smtClean="0"/>
              <a:t>desorption.</a:t>
            </a:r>
          </a:p>
          <a:p>
            <a:pPr algn="just"/>
            <a:r>
              <a:rPr lang="en-US" dirty="0" smtClean="0"/>
              <a:t>In our case, the adsorbents were heated using a </a:t>
            </a:r>
            <a:r>
              <a:rPr lang="en-US" dirty="0" err="1" smtClean="0"/>
              <a:t>pyrolyseur</a:t>
            </a:r>
            <a:r>
              <a:rPr lang="en-US" dirty="0" smtClean="0"/>
              <a:t> (ramp temperature of 280 °C to 800 °C).</a:t>
            </a:r>
            <a:endParaRPr lang="fr-FR" dirty="0"/>
          </a:p>
        </p:txBody>
      </p:sp>
      <p:sp>
        <p:nvSpPr>
          <p:cNvPr id="2" name="ZoneTexte 1"/>
          <p:cNvSpPr txBox="1"/>
          <p:nvPr/>
        </p:nvSpPr>
        <p:spPr>
          <a:xfrm>
            <a:off x="454068" y="2267433"/>
            <a:ext cx="1519968" cy="307777"/>
          </a:xfrm>
          <a:prstGeom prst="rect">
            <a:avLst/>
          </a:prstGeom>
          <a:noFill/>
        </p:spPr>
        <p:txBody>
          <a:bodyPr wrap="none" rtlCol="0">
            <a:spAutoFit/>
          </a:bodyPr>
          <a:lstStyle/>
          <a:p>
            <a:r>
              <a:rPr lang="fr-FR" sz="1400" dirty="0" err="1" smtClean="0">
                <a:latin typeface="Arial" panose="020B0604020202020204" pitchFamily="34" charset="0"/>
                <a:cs typeface="Arial" panose="020B0604020202020204" pitchFamily="34" charset="0"/>
              </a:rPr>
              <a:t>Adsorbents</a:t>
            </a:r>
            <a:r>
              <a:rPr lang="fr-FR" sz="1400" dirty="0" smtClean="0">
                <a:latin typeface="Arial" panose="020B0604020202020204" pitchFamily="34" charset="0"/>
                <a:cs typeface="Arial" panose="020B0604020202020204" pitchFamily="34" charset="0"/>
              </a:rPr>
              <a:t> EGA</a:t>
            </a:r>
            <a:endParaRPr lang="fr-FR" sz="1400" dirty="0">
              <a:latin typeface="Arial" panose="020B0604020202020204" pitchFamily="34" charset="0"/>
              <a:cs typeface="Arial" panose="020B0604020202020204" pitchFamily="34" charset="0"/>
            </a:endParaRPr>
          </a:p>
        </p:txBody>
      </p:sp>
      <p:sp>
        <p:nvSpPr>
          <p:cNvPr id="22" name="ZoneTexte 21"/>
          <p:cNvSpPr txBox="1"/>
          <p:nvPr/>
        </p:nvSpPr>
        <p:spPr>
          <a:xfrm>
            <a:off x="887276" y="6564767"/>
            <a:ext cx="11304724"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fr-FR" sz="1200" dirty="0"/>
              <a:t>l</a:t>
            </a:r>
            <a:r>
              <a:rPr lang="fr-FR" sz="1200" dirty="0" smtClean="0"/>
              <a:t>eila.bouchra@latmos.ipsl.fr                                                                                                    Pico4.14 - EGU2018                                                                                                      </a:t>
            </a:r>
            <a:r>
              <a:rPr lang="fr-FR" sz="1200" dirty="0" smtClean="0"/>
              <a:t>       </a:t>
            </a:r>
            <a:r>
              <a:rPr lang="fr-FR" sz="1200" dirty="0" smtClean="0"/>
              <a:t>10 April 2016</a:t>
            </a:r>
            <a:endParaRPr lang="fr-FR" sz="1200" dirty="0"/>
          </a:p>
        </p:txBody>
      </p:sp>
      <p:pic>
        <p:nvPicPr>
          <p:cNvPr id="23" name="Imag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56" y="6541099"/>
            <a:ext cx="905431" cy="316901"/>
          </a:xfrm>
          <a:prstGeom prst="rect">
            <a:avLst/>
          </a:prstGeom>
        </p:spPr>
      </p:pic>
    </p:spTree>
    <p:extLst>
      <p:ext uri="{BB962C8B-B14F-4D97-AF65-F5344CB8AC3E}">
        <p14:creationId xmlns:p14="http://schemas.microsoft.com/office/powerpoint/2010/main" val="1667831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5070"/>
            <a:ext cx="11608895" cy="830997"/>
          </a:xfrm>
          <a:prstGeom prst="rect">
            <a:avLst/>
          </a:prstGeom>
        </p:spPr>
        <p:txBody>
          <a:bodyPr wrap="square">
            <a:spAutoFit/>
          </a:bodyPr>
          <a:lstStyle/>
          <a:p>
            <a:pPr algn="ctr"/>
            <a:r>
              <a:rPr lang="en-GB" sz="2400" b="1" dirty="0">
                <a:latin typeface="Arial" panose="020B0604020202020204" pitchFamily="34" charset="0"/>
                <a:cs typeface="Arial" panose="020B0604020202020204" pitchFamily="34" charset="0"/>
              </a:rPr>
              <a:t>Gas chromatography based on Micro Electro Mechanical Systems (MEMS) for in situ space exploration of planetary environments: first development</a:t>
            </a:r>
            <a:endParaRPr lang="fr-FR" sz="2400" b="1" dirty="0">
              <a:latin typeface="Arial" panose="020B0604020202020204" pitchFamily="34" charset="0"/>
              <a:cs typeface="Arial" panose="020B0604020202020204" pitchFamily="34" charset="0"/>
            </a:endParaRPr>
          </a:p>
        </p:txBody>
      </p:sp>
      <p:sp>
        <p:nvSpPr>
          <p:cNvPr id="13" name="Rectangle 19"/>
          <p:cNvSpPr>
            <a:spLocks noChangeArrowheads="1"/>
          </p:cNvSpPr>
          <p:nvPr/>
        </p:nvSpPr>
        <p:spPr bwMode="auto">
          <a:xfrm>
            <a:off x="179828" y="1132542"/>
            <a:ext cx="1702089" cy="467687"/>
          </a:xfrm>
          <a:prstGeom prst="rect">
            <a:avLst/>
          </a:prstGeom>
          <a:solidFill>
            <a:srgbClr val="FF5050">
              <a:alpha val="69804"/>
            </a:srgbClr>
          </a:solidFill>
          <a:ln w="38100">
            <a:solidFill>
              <a:srgbClr val="C00000"/>
            </a:solidFill>
            <a:miter lim="800000"/>
            <a:headEnd/>
            <a:tailEnd/>
          </a:ln>
          <a:effectLst/>
        </p:spPr>
        <p:txBody>
          <a:bodyPr wrap="none" anchor="ctr"/>
          <a:lstStyle/>
          <a:p>
            <a:pPr algn="ctr"/>
            <a:r>
              <a:rPr lang="nl-NL" dirty="0" err="1" smtClean="0"/>
              <a:t>Adsorbant</a:t>
            </a:r>
            <a:endParaRPr lang="en-GB" dirty="0"/>
          </a:p>
        </p:txBody>
      </p:sp>
      <p:sp>
        <p:nvSpPr>
          <p:cNvPr id="9" name="ZoneTexte 8"/>
          <p:cNvSpPr txBox="1"/>
          <p:nvPr/>
        </p:nvSpPr>
        <p:spPr>
          <a:xfrm>
            <a:off x="2158741" y="1143462"/>
            <a:ext cx="9709327" cy="646331"/>
          </a:xfrm>
          <a:prstGeom prst="rect">
            <a:avLst/>
          </a:prstGeom>
          <a:noFill/>
          <a:ln>
            <a:solidFill>
              <a:schemeClr val="bg2">
                <a:lumMod val="50000"/>
              </a:schemeClr>
            </a:solidFill>
          </a:ln>
        </p:spPr>
        <p:txBody>
          <a:bodyPr wrap="square" rtlCol="0">
            <a:spAutoFit/>
          </a:bodyPr>
          <a:lstStyle/>
          <a:p>
            <a:pPr algn="just"/>
            <a:r>
              <a:rPr lang="en-US" dirty="0" smtClean="0"/>
              <a:t>A GC analysis was conducted on </a:t>
            </a:r>
            <a:r>
              <a:rPr lang="en-US" b="1" dirty="0" smtClean="0"/>
              <a:t>each of the 3 behaviors </a:t>
            </a:r>
            <a:r>
              <a:rPr lang="en-US" dirty="0" smtClean="0"/>
              <a:t>to view the products of decomposition, the selected adsorbents are: </a:t>
            </a:r>
            <a:r>
              <a:rPr lang="en-US" b="1" dirty="0" smtClean="0"/>
              <a:t>1.Tenax TA </a:t>
            </a:r>
            <a:r>
              <a:rPr lang="en-US" dirty="0" smtClean="0"/>
              <a:t>(arbitrary choice).</a:t>
            </a:r>
            <a:endParaRPr lang="fr-FR" dirty="0"/>
          </a:p>
        </p:txBody>
      </p:sp>
      <p:pic>
        <p:nvPicPr>
          <p:cNvPr id="5" name="Image 4"/>
          <p:cNvPicPr>
            <a:picLocks noChangeAspect="1"/>
          </p:cNvPicPr>
          <p:nvPr/>
        </p:nvPicPr>
        <p:blipFill>
          <a:blip r:embed="rId2"/>
          <a:stretch>
            <a:fillRect/>
          </a:stretch>
        </p:blipFill>
        <p:spPr>
          <a:xfrm>
            <a:off x="430525" y="1736569"/>
            <a:ext cx="3937863" cy="3010641"/>
          </a:xfrm>
          <a:prstGeom prst="rect">
            <a:avLst/>
          </a:prstGeom>
        </p:spPr>
      </p:pic>
      <p:pic>
        <p:nvPicPr>
          <p:cNvPr id="6" name="Image 5"/>
          <p:cNvPicPr>
            <a:picLocks noChangeAspect="1"/>
          </p:cNvPicPr>
          <p:nvPr/>
        </p:nvPicPr>
        <p:blipFill>
          <a:blip r:embed="rId3"/>
          <a:stretch>
            <a:fillRect/>
          </a:stretch>
        </p:blipFill>
        <p:spPr>
          <a:xfrm>
            <a:off x="8308341" y="1736568"/>
            <a:ext cx="3883659" cy="3010642"/>
          </a:xfrm>
          <a:prstGeom prst="rect">
            <a:avLst/>
          </a:prstGeom>
        </p:spPr>
      </p:pic>
      <p:pic>
        <p:nvPicPr>
          <p:cNvPr id="7" name="Image 6"/>
          <p:cNvPicPr>
            <a:picLocks noChangeAspect="1"/>
          </p:cNvPicPr>
          <p:nvPr/>
        </p:nvPicPr>
        <p:blipFill>
          <a:blip r:embed="rId4"/>
          <a:stretch>
            <a:fillRect/>
          </a:stretch>
        </p:blipFill>
        <p:spPr>
          <a:xfrm>
            <a:off x="4359924" y="1736569"/>
            <a:ext cx="3937863" cy="3010641"/>
          </a:xfrm>
          <a:prstGeom prst="rect">
            <a:avLst/>
          </a:prstGeom>
        </p:spPr>
      </p:pic>
      <p:sp>
        <p:nvSpPr>
          <p:cNvPr id="16" name="ZoneTexte 15"/>
          <p:cNvSpPr txBox="1"/>
          <p:nvPr/>
        </p:nvSpPr>
        <p:spPr>
          <a:xfrm>
            <a:off x="183609" y="2000659"/>
            <a:ext cx="317716" cy="369332"/>
          </a:xfrm>
          <a:prstGeom prst="rect">
            <a:avLst/>
          </a:prstGeom>
          <a:noFill/>
        </p:spPr>
        <p:txBody>
          <a:bodyPr wrap="none" rtlCol="0">
            <a:spAutoFit/>
          </a:bodyPr>
          <a:lstStyle/>
          <a:p>
            <a:r>
              <a:rPr lang="fr-FR" dirty="0" smtClean="0"/>
              <a:t>A</a:t>
            </a:r>
            <a:endParaRPr lang="fr-FR" dirty="0"/>
          </a:p>
        </p:txBody>
      </p:sp>
      <p:sp>
        <p:nvSpPr>
          <p:cNvPr id="18" name="ZoneTexte 17"/>
          <p:cNvSpPr txBox="1"/>
          <p:nvPr/>
        </p:nvSpPr>
        <p:spPr>
          <a:xfrm>
            <a:off x="4127995" y="2000659"/>
            <a:ext cx="309700" cy="369332"/>
          </a:xfrm>
          <a:prstGeom prst="rect">
            <a:avLst/>
          </a:prstGeom>
          <a:noFill/>
        </p:spPr>
        <p:txBody>
          <a:bodyPr wrap="none" rtlCol="0">
            <a:spAutoFit/>
          </a:bodyPr>
          <a:lstStyle/>
          <a:p>
            <a:r>
              <a:rPr lang="fr-FR" dirty="0"/>
              <a:t>B</a:t>
            </a:r>
          </a:p>
        </p:txBody>
      </p:sp>
      <p:sp>
        <p:nvSpPr>
          <p:cNvPr id="19" name="ZoneTexte 18"/>
          <p:cNvSpPr txBox="1"/>
          <p:nvPr/>
        </p:nvSpPr>
        <p:spPr>
          <a:xfrm>
            <a:off x="8358631" y="2000659"/>
            <a:ext cx="308098" cy="369332"/>
          </a:xfrm>
          <a:prstGeom prst="rect">
            <a:avLst/>
          </a:prstGeom>
          <a:noFill/>
        </p:spPr>
        <p:txBody>
          <a:bodyPr wrap="none" rtlCol="0">
            <a:spAutoFit/>
          </a:bodyPr>
          <a:lstStyle/>
          <a:p>
            <a:r>
              <a:rPr lang="fr-FR" dirty="0"/>
              <a:t>C</a:t>
            </a:r>
          </a:p>
        </p:txBody>
      </p:sp>
      <p:sp>
        <p:nvSpPr>
          <p:cNvPr id="21" name="ZoneTexte 20"/>
          <p:cNvSpPr txBox="1"/>
          <p:nvPr/>
        </p:nvSpPr>
        <p:spPr>
          <a:xfrm>
            <a:off x="84694" y="4652997"/>
            <a:ext cx="11997837" cy="1477328"/>
          </a:xfrm>
          <a:prstGeom prst="rect">
            <a:avLst/>
          </a:prstGeom>
          <a:noFill/>
          <a:ln>
            <a:solidFill>
              <a:schemeClr val="bg2">
                <a:lumMod val="50000"/>
              </a:schemeClr>
            </a:solidFill>
          </a:ln>
        </p:spPr>
        <p:txBody>
          <a:bodyPr wrap="square" rtlCol="0">
            <a:spAutoFit/>
          </a:bodyPr>
          <a:lstStyle/>
          <a:p>
            <a:pPr algn="just"/>
            <a:r>
              <a:rPr lang="fr-FR" dirty="0" smtClean="0"/>
              <a:t>A – The</a:t>
            </a:r>
            <a:r>
              <a:rPr lang="fr-FR" b="1" dirty="0" smtClean="0"/>
              <a:t> </a:t>
            </a:r>
            <a:r>
              <a:rPr lang="en-US" b="1" dirty="0" smtClean="0"/>
              <a:t>desorption phase </a:t>
            </a:r>
            <a:r>
              <a:rPr lang="en-US" dirty="0" smtClean="0"/>
              <a:t>of </a:t>
            </a:r>
            <a:r>
              <a:rPr lang="en-US" dirty="0" err="1" smtClean="0"/>
              <a:t>Tenax</a:t>
            </a:r>
            <a:r>
              <a:rPr lang="en-US" dirty="0" smtClean="0"/>
              <a:t> TA highlights the adsorption of several chemical entities in </a:t>
            </a:r>
            <a:r>
              <a:rPr lang="en-US" b="1" dirty="0" smtClean="0"/>
              <a:t>majority of spirits long carbon chain.</a:t>
            </a:r>
          </a:p>
          <a:p>
            <a:pPr algn="just"/>
            <a:r>
              <a:rPr lang="fr-FR" dirty="0" smtClean="0"/>
              <a:t>B </a:t>
            </a:r>
            <a:r>
              <a:rPr lang="fr-FR" dirty="0"/>
              <a:t>– </a:t>
            </a:r>
            <a:r>
              <a:rPr lang="en-US" dirty="0" smtClean="0"/>
              <a:t>The </a:t>
            </a:r>
            <a:r>
              <a:rPr lang="en-US" b="1" dirty="0" smtClean="0"/>
              <a:t>constant phase</a:t>
            </a:r>
            <a:r>
              <a:rPr lang="en-US" dirty="0" smtClean="0"/>
              <a:t> shows only the presence of </a:t>
            </a:r>
            <a:r>
              <a:rPr lang="en-US" b="1" dirty="0" smtClean="0"/>
              <a:t>peaks of column</a:t>
            </a:r>
            <a:r>
              <a:rPr lang="en-US" dirty="0" smtClean="0"/>
              <a:t>, peak of </a:t>
            </a:r>
            <a:r>
              <a:rPr lang="en-US" b="1" dirty="0" smtClean="0"/>
              <a:t>p-</a:t>
            </a:r>
            <a:r>
              <a:rPr lang="en-US" b="1" dirty="0" err="1" smtClean="0"/>
              <a:t>tertpentylphenol</a:t>
            </a:r>
            <a:r>
              <a:rPr lang="en-US" dirty="0" smtClean="0"/>
              <a:t> and peaks of </a:t>
            </a:r>
            <a:r>
              <a:rPr lang="en-US" b="1" dirty="0" smtClean="0"/>
              <a:t>chemical complex species </a:t>
            </a:r>
            <a:r>
              <a:rPr lang="en-US" dirty="0" smtClean="0"/>
              <a:t>in the final analysis, which confirms the cleaning of adsorbent in large quantities.</a:t>
            </a:r>
          </a:p>
          <a:p>
            <a:pPr algn="just"/>
            <a:r>
              <a:rPr lang="fr-FR" dirty="0" smtClean="0"/>
              <a:t>C </a:t>
            </a:r>
            <a:r>
              <a:rPr lang="fr-FR" dirty="0"/>
              <a:t>– </a:t>
            </a:r>
            <a:r>
              <a:rPr lang="en-US" dirty="0" smtClean="0"/>
              <a:t>The </a:t>
            </a:r>
            <a:r>
              <a:rPr lang="en-US" b="1" dirty="0" smtClean="0"/>
              <a:t>degradation phase </a:t>
            </a:r>
            <a:r>
              <a:rPr lang="en-US" dirty="0" smtClean="0"/>
              <a:t>contains almost </a:t>
            </a:r>
            <a:r>
              <a:rPr lang="en-US" b="1" dirty="0" smtClean="0"/>
              <a:t>all chemical families </a:t>
            </a:r>
            <a:r>
              <a:rPr lang="en-US" dirty="0" smtClean="0"/>
              <a:t>from the alkene to alcohol </a:t>
            </a:r>
            <a:r>
              <a:rPr lang="en-US" b="1" dirty="0" smtClean="0"/>
              <a:t>without highlighting a majority.</a:t>
            </a:r>
            <a:endParaRPr lang="fr-FR" b="1" dirty="0"/>
          </a:p>
        </p:txBody>
      </p:sp>
      <p:sp>
        <p:nvSpPr>
          <p:cNvPr id="11" name="Bouton d’action : Suivant 10">
            <a:hlinkClick r:id="" action="ppaction://hlinkshowjump?jump=nextslide" highlightClick="1"/>
          </p:cNvPr>
          <p:cNvSpPr/>
          <p:nvPr/>
        </p:nvSpPr>
        <p:spPr bwMode="auto">
          <a:xfrm>
            <a:off x="11554691" y="6036112"/>
            <a:ext cx="626755" cy="530317"/>
          </a:xfrm>
          <a:prstGeom prst="actionButtonForwardNex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2" name="Bouton d'action : Début 11">
            <a:hlinkClick r:id="" action="ppaction://hlinkshowjump?jump=firstslide" highlightClick="1"/>
          </p:cNvPr>
          <p:cNvSpPr/>
          <p:nvPr/>
        </p:nvSpPr>
        <p:spPr bwMode="auto">
          <a:xfrm>
            <a:off x="10410040" y="6036111"/>
            <a:ext cx="579397" cy="530319"/>
          </a:xfrm>
          <a:prstGeom prst="actionButtonBeginning">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5" name="Bouton d'action : Précédent 14">
            <a:hlinkClick r:id="" action="ppaction://hlinkshowjump?jump=previousslide" highlightClick="1"/>
          </p:cNvPr>
          <p:cNvSpPr/>
          <p:nvPr/>
        </p:nvSpPr>
        <p:spPr bwMode="auto">
          <a:xfrm>
            <a:off x="10989437" y="6036111"/>
            <a:ext cx="565254" cy="530318"/>
          </a:xfrm>
          <a:prstGeom prst="actionButtonBackPrevious">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22" name="ZoneTexte 21"/>
          <p:cNvSpPr txBox="1"/>
          <p:nvPr/>
        </p:nvSpPr>
        <p:spPr>
          <a:xfrm>
            <a:off x="887276" y="6564767"/>
            <a:ext cx="11304724"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fr-FR" sz="1200" dirty="0"/>
              <a:t>l</a:t>
            </a:r>
            <a:r>
              <a:rPr lang="fr-FR" sz="1200" dirty="0" smtClean="0"/>
              <a:t>eila.bouchra@latmos.ipsl.fr                                                                                                    Pico4.14 - EGU2018                                                                                                      </a:t>
            </a:r>
            <a:r>
              <a:rPr lang="fr-FR" sz="1200" dirty="0" smtClean="0"/>
              <a:t>       </a:t>
            </a:r>
            <a:r>
              <a:rPr lang="fr-FR" sz="1200" dirty="0" smtClean="0"/>
              <a:t>10 April 2016</a:t>
            </a:r>
            <a:endParaRPr lang="fr-FR" sz="1200" dirty="0"/>
          </a:p>
        </p:txBody>
      </p:sp>
      <p:pic>
        <p:nvPicPr>
          <p:cNvPr id="23" name="Imag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56" y="6541099"/>
            <a:ext cx="905431" cy="316901"/>
          </a:xfrm>
          <a:prstGeom prst="rect">
            <a:avLst/>
          </a:prstGeom>
        </p:spPr>
      </p:pic>
    </p:spTree>
    <p:extLst>
      <p:ext uri="{BB962C8B-B14F-4D97-AF65-F5344CB8AC3E}">
        <p14:creationId xmlns:p14="http://schemas.microsoft.com/office/powerpoint/2010/main" val="4263746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5070"/>
            <a:ext cx="11608895" cy="830997"/>
          </a:xfrm>
          <a:prstGeom prst="rect">
            <a:avLst/>
          </a:prstGeom>
        </p:spPr>
        <p:txBody>
          <a:bodyPr wrap="square">
            <a:spAutoFit/>
          </a:bodyPr>
          <a:lstStyle/>
          <a:p>
            <a:pPr algn="ctr"/>
            <a:r>
              <a:rPr lang="en-GB" sz="2400" b="1" dirty="0">
                <a:latin typeface="Arial" panose="020B0604020202020204" pitchFamily="34" charset="0"/>
                <a:cs typeface="Arial" panose="020B0604020202020204" pitchFamily="34" charset="0"/>
              </a:rPr>
              <a:t>Gas chromatography based on Micro Electro Mechanical Systems (MEMS) for in situ space exploration of planetary environments: first development</a:t>
            </a:r>
            <a:endParaRPr lang="fr-FR" sz="2400" b="1" dirty="0">
              <a:latin typeface="Arial" panose="020B0604020202020204" pitchFamily="34" charset="0"/>
              <a:cs typeface="Arial" panose="020B0604020202020204" pitchFamily="34" charset="0"/>
            </a:endParaRPr>
          </a:p>
        </p:txBody>
      </p:sp>
      <p:sp>
        <p:nvSpPr>
          <p:cNvPr id="13" name="Rectangle 19"/>
          <p:cNvSpPr>
            <a:spLocks noChangeArrowheads="1"/>
          </p:cNvSpPr>
          <p:nvPr/>
        </p:nvSpPr>
        <p:spPr bwMode="auto">
          <a:xfrm>
            <a:off x="179828" y="1132542"/>
            <a:ext cx="1702089" cy="467687"/>
          </a:xfrm>
          <a:prstGeom prst="rect">
            <a:avLst/>
          </a:prstGeom>
          <a:solidFill>
            <a:srgbClr val="FF5050">
              <a:alpha val="69804"/>
            </a:srgbClr>
          </a:solidFill>
          <a:ln w="38100">
            <a:solidFill>
              <a:srgbClr val="C00000"/>
            </a:solidFill>
            <a:miter lim="800000"/>
            <a:headEnd/>
            <a:tailEnd/>
          </a:ln>
          <a:effectLst/>
        </p:spPr>
        <p:txBody>
          <a:bodyPr wrap="none" anchor="ctr"/>
          <a:lstStyle/>
          <a:p>
            <a:pPr algn="ctr"/>
            <a:r>
              <a:rPr lang="nl-NL" dirty="0" err="1" smtClean="0"/>
              <a:t>Adsorbant</a:t>
            </a:r>
            <a:endParaRPr lang="en-GB" dirty="0"/>
          </a:p>
        </p:txBody>
      </p:sp>
      <p:sp>
        <p:nvSpPr>
          <p:cNvPr id="11" name="Bouton d’action : Suivant 10">
            <a:hlinkClick r:id="" action="ppaction://hlinkshowjump?jump=nextslide" highlightClick="1"/>
          </p:cNvPr>
          <p:cNvSpPr/>
          <p:nvPr/>
        </p:nvSpPr>
        <p:spPr bwMode="auto">
          <a:xfrm>
            <a:off x="11554691" y="6036112"/>
            <a:ext cx="626755" cy="530317"/>
          </a:xfrm>
          <a:prstGeom prst="actionButtonForwardNex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2" name="Bouton d'action : Début 11">
            <a:hlinkClick r:id="" action="ppaction://hlinkshowjump?jump=firstslide" highlightClick="1"/>
          </p:cNvPr>
          <p:cNvSpPr/>
          <p:nvPr/>
        </p:nvSpPr>
        <p:spPr bwMode="auto">
          <a:xfrm>
            <a:off x="10410040" y="6036111"/>
            <a:ext cx="579397" cy="530319"/>
          </a:xfrm>
          <a:prstGeom prst="actionButtonBeginning">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5" name="Bouton d'action : Précédent 14">
            <a:hlinkClick r:id="" action="ppaction://hlinkshowjump?jump=previousslide" highlightClick="1"/>
          </p:cNvPr>
          <p:cNvSpPr/>
          <p:nvPr/>
        </p:nvSpPr>
        <p:spPr bwMode="auto">
          <a:xfrm>
            <a:off x="10989437" y="6036111"/>
            <a:ext cx="565254" cy="530318"/>
          </a:xfrm>
          <a:prstGeom prst="actionButtonBackPrevious">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9" name="ZoneTexte 8"/>
          <p:cNvSpPr txBox="1"/>
          <p:nvPr/>
        </p:nvSpPr>
        <p:spPr>
          <a:xfrm>
            <a:off x="2158741" y="1143462"/>
            <a:ext cx="9709327" cy="646331"/>
          </a:xfrm>
          <a:prstGeom prst="rect">
            <a:avLst/>
          </a:prstGeom>
          <a:noFill/>
          <a:ln>
            <a:solidFill>
              <a:schemeClr val="bg2">
                <a:lumMod val="50000"/>
              </a:schemeClr>
            </a:solidFill>
          </a:ln>
        </p:spPr>
        <p:txBody>
          <a:bodyPr wrap="square" rtlCol="0">
            <a:spAutoFit/>
          </a:bodyPr>
          <a:lstStyle/>
          <a:p>
            <a:pPr algn="just"/>
            <a:r>
              <a:rPr lang="en-US" dirty="0" smtClean="0"/>
              <a:t>A GC analysis was conducted on </a:t>
            </a:r>
            <a:r>
              <a:rPr lang="en-US" b="1" dirty="0" smtClean="0"/>
              <a:t>each of the 3 behaviors </a:t>
            </a:r>
            <a:r>
              <a:rPr lang="en-US" dirty="0" smtClean="0"/>
              <a:t>to view the products of decomposition, the selected adsorbents are: </a:t>
            </a:r>
            <a:r>
              <a:rPr lang="en-US" b="1" dirty="0" smtClean="0"/>
              <a:t>2.Porapak Q</a:t>
            </a:r>
            <a:r>
              <a:rPr lang="en-US" dirty="0" smtClean="0"/>
              <a:t> (arbitrary choice).</a:t>
            </a:r>
            <a:endParaRPr lang="fr-FR" dirty="0"/>
          </a:p>
        </p:txBody>
      </p:sp>
      <p:sp>
        <p:nvSpPr>
          <p:cNvPr id="16" name="ZoneTexte 15"/>
          <p:cNvSpPr txBox="1"/>
          <p:nvPr/>
        </p:nvSpPr>
        <p:spPr>
          <a:xfrm>
            <a:off x="183609" y="2000659"/>
            <a:ext cx="317716" cy="369332"/>
          </a:xfrm>
          <a:prstGeom prst="rect">
            <a:avLst/>
          </a:prstGeom>
          <a:noFill/>
        </p:spPr>
        <p:txBody>
          <a:bodyPr wrap="none" rtlCol="0">
            <a:spAutoFit/>
          </a:bodyPr>
          <a:lstStyle/>
          <a:p>
            <a:r>
              <a:rPr lang="fr-FR" dirty="0" smtClean="0"/>
              <a:t>A</a:t>
            </a:r>
            <a:endParaRPr lang="fr-FR" dirty="0"/>
          </a:p>
        </p:txBody>
      </p:sp>
      <p:sp>
        <p:nvSpPr>
          <p:cNvPr id="18" name="ZoneTexte 17"/>
          <p:cNvSpPr txBox="1"/>
          <p:nvPr/>
        </p:nvSpPr>
        <p:spPr>
          <a:xfrm>
            <a:off x="4127995" y="2000659"/>
            <a:ext cx="309700" cy="369332"/>
          </a:xfrm>
          <a:prstGeom prst="rect">
            <a:avLst/>
          </a:prstGeom>
          <a:noFill/>
        </p:spPr>
        <p:txBody>
          <a:bodyPr wrap="none" rtlCol="0">
            <a:spAutoFit/>
          </a:bodyPr>
          <a:lstStyle/>
          <a:p>
            <a:r>
              <a:rPr lang="fr-FR" dirty="0"/>
              <a:t>B</a:t>
            </a:r>
          </a:p>
        </p:txBody>
      </p:sp>
      <p:sp>
        <p:nvSpPr>
          <p:cNvPr id="19" name="ZoneTexte 18"/>
          <p:cNvSpPr txBox="1"/>
          <p:nvPr/>
        </p:nvSpPr>
        <p:spPr>
          <a:xfrm>
            <a:off x="8066407" y="2000659"/>
            <a:ext cx="308098" cy="369332"/>
          </a:xfrm>
          <a:prstGeom prst="rect">
            <a:avLst/>
          </a:prstGeom>
          <a:noFill/>
        </p:spPr>
        <p:txBody>
          <a:bodyPr wrap="none" rtlCol="0">
            <a:spAutoFit/>
          </a:bodyPr>
          <a:lstStyle/>
          <a:p>
            <a:r>
              <a:rPr lang="fr-FR" dirty="0"/>
              <a:t>C</a:t>
            </a:r>
          </a:p>
        </p:txBody>
      </p:sp>
      <p:sp>
        <p:nvSpPr>
          <p:cNvPr id="21" name="ZoneTexte 20"/>
          <p:cNvSpPr txBox="1"/>
          <p:nvPr/>
        </p:nvSpPr>
        <p:spPr>
          <a:xfrm>
            <a:off x="86527" y="4791496"/>
            <a:ext cx="11997837" cy="1200329"/>
          </a:xfrm>
          <a:prstGeom prst="rect">
            <a:avLst/>
          </a:prstGeom>
          <a:noFill/>
          <a:ln>
            <a:solidFill>
              <a:schemeClr val="bg2">
                <a:lumMod val="50000"/>
              </a:schemeClr>
            </a:solidFill>
          </a:ln>
        </p:spPr>
        <p:txBody>
          <a:bodyPr wrap="square" rtlCol="0">
            <a:spAutoFit/>
          </a:bodyPr>
          <a:lstStyle/>
          <a:p>
            <a:pPr algn="just"/>
            <a:r>
              <a:rPr lang="fr-FR" dirty="0" smtClean="0"/>
              <a:t>A – </a:t>
            </a:r>
            <a:r>
              <a:rPr lang="en-US" dirty="0"/>
              <a:t>T</a:t>
            </a:r>
            <a:r>
              <a:rPr lang="en-US" dirty="0" smtClean="0"/>
              <a:t>he </a:t>
            </a:r>
            <a:r>
              <a:rPr lang="en-US" b="1" dirty="0" smtClean="0"/>
              <a:t>desorption phase </a:t>
            </a:r>
            <a:r>
              <a:rPr lang="en-US" dirty="0" smtClean="0"/>
              <a:t>shows an absorption of chemical species of </a:t>
            </a:r>
            <a:r>
              <a:rPr lang="en-US" b="1" dirty="0" smtClean="0"/>
              <a:t>aromatic type and ketone</a:t>
            </a:r>
            <a:r>
              <a:rPr lang="en-US" dirty="0" smtClean="0"/>
              <a:t>.</a:t>
            </a:r>
          </a:p>
          <a:p>
            <a:pPr algn="just"/>
            <a:r>
              <a:rPr lang="fr-FR" dirty="0" smtClean="0"/>
              <a:t>B </a:t>
            </a:r>
            <a:r>
              <a:rPr lang="fr-FR" dirty="0"/>
              <a:t>– </a:t>
            </a:r>
            <a:r>
              <a:rPr lang="en-US" dirty="0" smtClean="0"/>
              <a:t>The </a:t>
            </a:r>
            <a:r>
              <a:rPr lang="en-US" b="1" dirty="0" smtClean="0"/>
              <a:t>constant phase </a:t>
            </a:r>
            <a:r>
              <a:rPr lang="en-US" dirty="0" smtClean="0"/>
              <a:t>shows the presence of </a:t>
            </a:r>
            <a:r>
              <a:rPr lang="en-US" b="1" dirty="0" smtClean="0"/>
              <a:t>several chemical species</a:t>
            </a:r>
            <a:r>
              <a:rPr lang="en-US" dirty="0" smtClean="0"/>
              <a:t>. We can deduce that either adsorbent cleaning was not effective either degradation has already begun.</a:t>
            </a:r>
          </a:p>
          <a:p>
            <a:r>
              <a:rPr lang="fr-FR" dirty="0" smtClean="0"/>
              <a:t>C </a:t>
            </a:r>
            <a:r>
              <a:rPr lang="fr-FR" dirty="0"/>
              <a:t>– </a:t>
            </a:r>
            <a:r>
              <a:rPr lang="en-US" dirty="0" smtClean="0"/>
              <a:t>The </a:t>
            </a:r>
            <a:r>
              <a:rPr lang="en-US" b="1" dirty="0" smtClean="0"/>
              <a:t>degradation phase </a:t>
            </a:r>
            <a:r>
              <a:rPr lang="en-US" dirty="0" smtClean="0"/>
              <a:t>contains </a:t>
            </a:r>
            <a:r>
              <a:rPr lang="en-US" b="1" dirty="0" smtClean="0"/>
              <a:t>almost all chemical families </a:t>
            </a:r>
            <a:r>
              <a:rPr lang="en-US" dirty="0" smtClean="0"/>
              <a:t>from the alkene to alcohol </a:t>
            </a:r>
            <a:r>
              <a:rPr lang="en-US" b="1" dirty="0" smtClean="0"/>
              <a:t>without highlighting a majority</a:t>
            </a:r>
            <a:endParaRPr lang="fr-FR" dirty="0"/>
          </a:p>
        </p:txBody>
      </p:sp>
      <p:pic>
        <p:nvPicPr>
          <p:cNvPr id="2" name="Image 1"/>
          <p:cNvPicPr>
            <a:picLocks noChangeAspect="1"/>
          </p:cNvPicPr>
          <p:nvPr/>
        </p:nvPicPr>
        <p:blipFill>
          <a:blip r:embed="rId2"/>
          <a:stretch>
            <a:fillRect/>
          </a:stretch>
        </p:blipFill>
        <p:spPr>
          <a:xfrm>
            <a:off x="416784" y="1785324"/>
            <a:ext cx="3937863" cy="3010641"/>
          </a:xfrm>
          <a:prstGeom prst="rect">
            <a:avLst/>
          </a:prstGeom>
        </p:spPr>
      </p:pic>
      <p:pic>
        <p:nvPicPr>
          <p:cNvPr id="3" name="Image 2"/>
          <p:cNvPicPr>
            <a:picLocks noChangeAspect="1"/>
          </p:cNvPicPr>
          <p:nvPr/>
        </p:nvPicPr>
        <p:blipFill>
          <a:blip r:embed="rId3"/>
          <a:stretch>
            <a:fillRect/>
          </a:stretch>
        </p:blipFill>
        <p:spPr>
          <a:xfrm>
            <a:off x="4287430" y="1780854"/>
            <a:ext cx="3937863" cy="3010641"/>
          </a:xfrm>
          <a:prstGeom prst="rect">
            <a:avLst/>
          </a:prstGeom>
        </p:spPr>
      </p:pic>
      <p:pic>
        <p:nvPicPr>
          <p:cNvPr id="4" name="Image 3"/>
          <p:cNvPicPr>
            <a:picLocks noChangeAspect="1"/>
          </p:cNvPicPr>
          <p:nvPr/>
        </p:nvPicPr>
        <p:blipFill>
          <a:blip r:embed="rId4"/>
          <a:stretch>
            <a:fillRect/>
          </a:stretch>
        </p:blipFill>
        <p:spPr>
          <a:xfrm>
            <a:off x="8207029" y="1780853"/>
            <a:ext cx="3937863" cy="3010641"/>
          </a:xfrm>
          <a:prstGeom prst="rect">
            <a:avLst/>
          </a:prstGeom>
        </p:spPr>
      </p:pic>
      <p:sp>
        <p:nvSpPr>
          <p:cNvPr id="22" name="ZoneTexte 21"/>
          <p:cNvSpPr txBox="1"/>
          <p:nvPr/>
        </p:nvSpPr>
        <p:spPr>
          <a:xfrm>
            <a:off x="887276" y="6564767"/>
            <a:ext cx="11304724"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fr-FR" sz="1200" dirty="0"/>
              <a:t>l</a:t>
            </a:r>
            <a:r>
              <a:rPr lang="fr-FR" sz="1200" dirty="0" smtClean="0"/>
              <a:t>eila.bouchra@latmos.ipsl.fr                                                                                                    Pico4.14 - EGU2018                                                                                                      </a:t>
            </a:r>
            <a:r>
              <a:rPr lang="fr-FR" sz="1200" dirty="0" smtClean="0"/>
              <a:t>       </a:t>
            </a:r>
            <a:r>
              <a:rPr lang="fr-FR" sz="1200" dirty="0" smtClean="0"/>
              <a:t>10 April 2016</a:t>
            </a:r>
            <a:endParaRPr lang="fr-FR" sz="1200" dirty="0"/>
          </a:p>
        </p:txBody>
      </p:sp>
      <p:pic>
        <p:nvPicPr>
          <p:cNvPr id="23" name="Imag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56" y="6541099"/>
            <a:ext cx="905431" cy="316901"/>
          </a:xfrm>
          <a:prstGeom prst="rect">
            <a:avLst/>
          </a:prstGeom>
        </p:spPr>
      </p:pic>
    </p:spTree>
    <p:extLst>
      <p:ext uri="{BB962C8B-B14F-4D97-AF65-F5344CB8AC3E}">
        <p14:creationId xmlns:p14="http://schemas.microsoft.com/office/powerpoint/2010/main" val="1265297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5070"/>
            <a:ext cx="11608895" cy="830997"/>
          </a:xfrm>
          <a:prstGeom prst="rect">
            <a:avLst/>
          </a:prstGeom>
        </p:spPr>
        <p:txBody>
          <a:bodyPr wrap="square">
            <a:spAutoFit/>
          </a:bodyPr>
          <a:lstStyle/>
          <a:p>
            <a:pPr algn="ctr"/>
            <a:r>
              <a:rPr lang="en-GB" sz="2400" b="1" dirty="0">
                <a:latin typeface="Arial" panose="020B0604020202020204" pitchFamily="34" charset="0"/>
                <a:cs typeface="Arial" panose="020B0604020202020204" pitchFamily="34" charset="0"/>
              </a:rPr>
              <a:t>Gas chromatography based on Micro Electro Mechanical Systems (MEMS) for in situ space exploration of planetary environments: first development</a:t>
            </a:r>
            <a:endParaRPr lang="fr-FR" sz="2400" b="1" dirty="0">
              <a:latin typeface="Arial" panose="020B0604020202020204" pitchFamily="34" charset="0"/>
              <a:cs typeface="Arial" panose="020B0604020202020204" pitchFamily="34" charset="0"/>
            </a:endParaRPr>
          </a:p>
        </p:txBody>
      </p:sp>
      <p:sp>
        <p:nvSpPr>
          <p:cNvPr id="13" name="Rectangle 19"/>
          <p:cNvSpPr>
            <a:spLocks noChangeArrowheads="1"/>
          </p:cNvSpPr>
          <p:nvPr/>
        </p:nvSpPr>
        <p:spPr bwMode="auto">
          <a:xfrm>
            <a:off x="179828" y="1132542"/>
            <a:ext cx="1702089" cy="467687"/>
          </a:xfrm>
          <a:prstGeom prst="rect">
            <a:avLst/>
          </a:prstGeom>
          <a:solidFill>
            <a:srgbClr val="FF5050">
              <a:alpha val="69804"/>
            </a:srgbClr>
          </a:solidFill>
          <a:ln w="38100">
            <a:solidFill>
              <a:srgbClr val="C00000"/>
            </a:solidFill>
            <a:miter lim="800000"/>
            <a:headEnd/>
            <a:tailEnd/>
          </a:ln>
          <a:effectLst/>
        </p:spPr>
        <p:txBody>
          <a:bodyPr wrap="none" anchor="ctr"/>
          <a:lstStyle/>
          <a:p>
            <a:pPr algn="ctr"/>
            <a:r>
              <a:rPr lang="nl-NL" dirty="0" err="1" smtClean="0"/>
              <a:t>Adsorbant</a:t>
            </a:r>
            <a:endParaRPr lang="en-GB" dirty="0"/>
          </a:p>
        </p:txBody>
      </p:sp>
      <p:sp>
        <p:nvSpPr>
          <p:cNvPr id="11" name="Bouton d’action : Suivant 10">
            <a:hlinkClick r:id="" action="ppaction://hlinkshowjump?jump=nextslide" highlightClick="1"/>
          </p:cNvPr>
          <p:cNvSpPr/>
          <p:nvPr/>
        </p:nvSpPr>
        <p:spPr bwMode="auto">
          <a:xfrm>
            <a:off x="11554691" y="6036112"/>
            <a:ext cx="626755" cy="530317"/>
          </a:xfrm>
          <a:prstGeom prst="actionButtonForwardNex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2" name="Bouton d'action : Début 11">
            <a:hlinkClick r:id="" action="ppaction://hlinkshowjump?jump=firstslide" highlightClick="1"/>
          </p:cNvPr>
          <p:cNvSpPr/>
          <p:nvPr/>
        </p:nvSpPr>
        <p:spPr bwMode="auto">
          <a:xfrm>
            <a:off x="10410040" y="6036111"/>
            <a:ext cx="579397" cy="530319"/>
          </a:xfrm>
          <a:prstGeom prst="actionButtonBeginning">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5" name="Bouton d'action : Précédent 14">
            <a:hlinkClick r:id="" action="ppaction://hlinkshowjump?jump=previousslide" highlightClick="1"/>
          </p:cNvPr>
          <p:cNvSpPr/>
          <p:nvPr/>
        </p:nvSpPr>
        <p:spPr bwMode="auto">
          <a:xfrm>
            <a:off x="10989437" y="6036111"/>
            <a:ext cx="565254" cy="530318"/>
          </a:xfrm>
          <a:prstGeom prst="actionButtonBackPrevious">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9" name="ZoneTexte 8"/>
          <p:cNvSpPr txBox="1"/>
          <p:nvPr/>
        </p:nvSpPr>
        <p:spPr>
          <a:xfrm>
            <a:off x="2158741" y="1143462"/>
            <a:ext cx="9709327" cy="646331"/>
          </a:xfrm>
          <a:prstGeom prst="rect">
            <a:avLst/>
          </a:prstGeom>
          <a:noFill/>
          <a:ln>
            <a:solidFill>
              <a:schemeClr val="bg2">
                <a:lumMod val="50000"/>
              </a:schemeClr>
            </a:solidFill>
          </a:ln>
        </p:spPr>
        <p:txBody>
          <a:bodyPr wrap="square" rtlCol="0">
            <a:spAutoFit/>
          </a:bodyPr>
          <a:lstStyle/>
          <a:p>
            <a:pPr algn="just"/>
            <a:r>
              <a:rPr lang="en-US" dirty="0" smtClean="0"/>
              <a:t>A GC analysis was conducted on </a:t>
            </a:r>
            <a:r>
              <a:rPr lang="en-US" b="1" dirty="0" smtClean="0"/>
              <a:t>each of the 3 behaviors </a:t>
            </a:r>
            <a:r>
              <a:rPr lang="en-US" dirty="0" smtClean="0"/>
              <a:t>to view the products of decomposition, the selected adsorbents are: </a:t>
            </a:r>
            <a:r>
              <a:rPr lang="en-US" b="1" dirty="0" smtClean="0"/>
              <a:t>3.Carbosieve SIII </a:t>
            </a:r>
            <a:r>
              <a:rPr lang="en-US" dirty="0" smtClean="0"/>
              <a:t>(arbitrary choice).</a:t>
            </a:r>
            <a:endParaRPr lang="fr-FR" dirty="0"/>
          </a:p>
        </p:txBody>
      </p:sp>
      <p:sp>
        <p:nvSpPr>
          <p:cNvPr id="16" name="ZoneTexte 15"/>
          <p:cNvSpPr txBox="1"/>
          <p:nvPr/>
        </p:nvSpPr>
        <p:spPr>
          <a:xfrm>
            <a:off x="1548868" y="2000659"/>
            <a:ext cx="317716" cy="369332"/>
          </a:xfrm>
          <a:prstGeom prst="rect">
            <a:avLst/>
          </a:prstGeom>
          <a:noFill/>
        </p:spPr>
        <p:txBody>
          <a:bodyPr wrap="none" rtlCol="0">
            <a:spAutoFit/>
          </a:bodyPr>
          <a:lstStyle/>
          <a:p>
            <a:r>
              <a:rPr lang="fr-FR" dirty="0" smtClean="0"/>
              <a:t>A</a:t>
            </a:r>
            <a:endParaRPr lang="fr-FR" dirty="0"/>
          </a:p>
        </p:txBody>
      </p:sp>
      <p:sp>
        <p:nvSpPr>
          <p:cNvPr id="18" name="ZoneTexte 17"/>
          <p:cNvSpPr txBox="1"/>
          <p:nvPr/>
        </p:nvSpPr>
        <p:spPr>
          <a:xfrm>
            <a:off x="6333363" y="1975856"/>
            <a:ext cx="309700" cy="369332"/>
          </a:xfrm>
          <a:prstGeom prst="rect">
            <a:avLst/>
          </a:prstGeom>
          <a:noFill/>
        </p:spPr>
        <p:txBody>
          <a:bodyPr wrap="none" rtlCol="0">
            <a:spAutoFit/>
          </a:bodyPr>
          <a:lstStyle/>
          <a:p>
            <a:r>
              <a:rPr lang="fr-FR" dirty="0"/>
              <a:t>B</a:t>
            </a:r>
          </a:p>
        </p:txBody>
      </p:sp>
      <p:sp>
        <p:nvSpPr>
          <p:cNvPr id="21" name="ZoneTexte 20"/>
          <p:cNvSpPr txBox="1"/>
          <p:nvPr/>
        </p:nvSpPr>
        <p:spPr>
          <a:xfrm>
            <a:off x="86527" y="4924500"/>
            <a:ext cx="11997837" cy="923330"/>
          </a:xfrm>
          <a:prstGeom prst="rect">
            <a:avLst/>
          </a:prstGeom>
          <a:noFill/>
          <a:ln>
            <a:solidFill>
              <a:schemeClr val="bg2">
                <a:lumMod val="50000"/>
              </a:schemeClr>
            </a:solidFill>
          </a:ln>
        </p:spPr>
        <p:txBody>
          <a:bodyPr wrap="square" rtlCol="0">
            <a:spAutoFit/>
          </a:bodyPr>
          <a:lstStyle/>
          <a:p>
            <a:pPr algn="just"/>
            <a:r>
              <a:rPr lang="en-US" dirty="0" smtClean="0"/>
              <a:t>In the </a:t>
            </a:r>
            <a:r>
              <a:rPr lang="en-US" b="1" dirty="0" smtClean="0"/>
              <a:t>desorption phase </a:t>
            </a:r>
            <a:r>
              <a:rPr lang="en-US" dirty="0" smtClean="0"/>
              <a:t>(A) and the </a:t>
            </a:r>
            <a:r>
              <a:rPr lang="en-US" b="1" dirty="0" smtClean="0"/>
              <a:t>degradation phase </a:t>
            </a:r>
            <a:r>
              <a:rPr lang="en-US" dirty="0" smtClean="0"/>
              <a:t>(B) of </a:t>
            </a:r>
            <a:r>
              <a:rPr lang="en-US" dirty="0" err="1" smtClean="0"/>
              <a:t>Carbosieve</a:t>
            </a:r>
            <a:r>
              <a:rPr lang="en-US" dirty="0" smtClean="0"/>
              <a:t> SIII, few molecules are released.  </a:t>
            </a:r>
          </a:p>
          <a:p>
            <a:pPr algn="just"/>
            <a:r>
              <a:rPr lang="en-US" dirty="0" smtClean="0"/>
              <a:t>There are above all presence </a:t>
            </a:r>
            <a:r>
              <a:rPr lang="en-US" b="1" dirty="0" smtClean="0"/>
              <a:t>of peaks of column </a:t>
            </a:r>
            <a:r>
              <a:rPr lang="en-US" dirty="0" smtClean="0"/>
              <a:t>due to the degradation of the stationary phase during the process.  </a:t>
            </a:r>
          </a:p>
          <a:p>
            <a:pPr algn="just"/>
            <a:r>
              <a:rPr lang="en-US" b="1" dirty="0" smtClean="0"/>
              <a:t>The adsorbent is 'stable' even at high temperature</a:t>
            </a:r>
            <a:r>
              <a:rPr lang="en-US" dirty="0" smtClean="0"/>
              <a:t>.</a:t>
            </a:r>
          </a:p>
        </p:txBody>
      </p:sp>
      <p:pic>
        <p:nvPicPr>
          <p:cNvPr id="4" name="Image 3"/>
          <p:cNvPicPr>
            <a:picLocks noChangeAspect="1"/>
          </p:cNvPicPr>
          <p:nvPr/>
        </p:nvPicPr>
        <p:blipFill>
          <a:blip r:embed="rId2"/>
          <a:stretch>
            <a:fillRect/>
          </a:stretch>
        </p:blipFill>
        <p:spPr>
          <a:xfrm>
            <a:off x="6333363" y="1885254"/>
            <a:ext cx="3937863" cy="3010641"/>
          </a:xfrm>
          <a:prstGeom prst="rect">
            <a:avLst/>
          </a:prstGeom>
        </p:spPr>
      </p:pic>
      <p:pic>
        <p:nvPicPr>
          <p:cNvPr id="8" name="Image 7"/>
          <p:cNvPicPr>
            <a:picLocks noChangeAspect="1"/>
          </p:cNvPicPr>
          <p:nvPr/>
        </p:nvPicPr>
        <p:blipFill>
          <a:blip r:embed="rId3"/>
          <a:stretch>
            <a:fillRect/>
          </a:stretch>
        </p:blipFill>
        <p:spPr>
          <a:xfrm>
            <a:off x="1881917" y="1975856"/>
            <a:ext cx="3937863" cy="3010641"/>
          </a:xfrm>
          <a:prstGeom prst="rect">
            <a:avLst/>
          </a:prstGeom>
        </p:spPr>
      </p:pic>
      <p:sp>
        <p:nvSpPr>
          <p:cNvPr id="14" name="ZoneTexte 13"/>
          <p:cNvSpPr txBox="1"/>
          <p:nvPr/>
        </p:nvSpPr>
        <p:spPr>
          <a:xfrm>
            <a:off x="887276" y="6564767"/>
            <a:ext cx="11304724"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fr-FR" sz="1200" dirty="0"/>
              <a:t>l</a:t>
            </a:r>
            <a:r>
              <a:rPr lang="fr-FR" sz="1200" dirty="0" smtClean="0"/>
              <a:t>eila.bouchra@latmos.ipsl.fr                                                                                                    Pico4.14 - EGU2018                                                                                                      </a:t>
            </a:r>
            <a:r>
              <a:rPr lang="fr-FR" sz="1200" dirty="0" smtClean="0"/>
              <a:t>       </a:t>
            </a:r>
            <a:r>
              <a:rPr lang="fr-FR" sz="1200" dirty="0" smtClean="0"/>
              <a:t>10 April 2016</a:t>
            </a:r>
            <a:endParaRPr lang="fr-FR" sz="1200" dirty="0"/>
          </a:p>
        </p:txBody>
      </p:sp>
      <p:pic>
        <p:nvPicPr>
          <p:cNvPr id="19" name="Imag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56" y="6541099"/>
            <a:ext cx="905431" cy="316901"/>
          </a:xfrm>
          <a:prstGeom prst="rect">
            <a:avLst/>
          </a:prstGeom>
        </p:spPr>
      </p:pic>
    </p:spTree>
    <p:extLst>
      <p:ext uri="{BB962C8B-B14F-4D97-AF65-F5344CB8AC3E}">
        <p14:creationId xmlns:p14="http://schemas.microsoft.com/office/powerpoint/2010/main" val="814198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5070"/>
            <a:ext cx="11608895" cy="830997"/>
          </a:xfrm>
          <a:prstGeom prst="rect">
            <a:avLst/>
          </a:prstGeom>
        </p:spPr>
        <p:txBody>
          <a:bodyPr wrap="square">
            <a:spAutoFit/>
          </a:bodyPr>
          <a:lstStyle/>
          <a:p>
            <a:pPr algn="ctr"/>
            <a:r>
              <a:rPr lang="en-GB" sz="2400" b="1" dirty="0">
                <a:latin typeface="Arial" panose="020B0604020202020204" pitchFamily="34" charset="0"/>
                <a:cs typeface="Arial" panose="020B0604020202020204" pitchFamily="34" charset="0"/>
              </a:rPr>
              <a:t>Gas chromatography based on Micro Electro Mechanical Systems (MEMS) for in situ space exploration of planetary environments: first development</a:t>
            </a:r>
            <a:endParaRPr lang="fr-FR" sz="2400" b="1" dirty="0">
              <a:latin typeface="Arial" panose="020B0604020202020204" pitchFamily="34" charset="0"/>
              <a:cs typeface="Arial" panose="020B0604020202020204" pitchFamily="34" charset="0"/>
            </a:endParaRPr>
          </a:p>
        </p:txBody>
      </p:sp>
      <p:sp>
        <p:nvSpPr>
          <p:cNvPr id="14" name="Rectangle 28">
            <a:hlinkClick r:id="rId2" action="ppaction://hlinksldjump"/>
          </p:cNvPr>
          <p:cNvSpPr>
            <a:spLocks noChangeArrowheads="1"/>
          </p:cNvSpPr>
          <p:nvPr/>
        </p:nvSpPr>
        <p:spPr bwMode="auto">
          <a:xfrm>
            <a:off x="236148" y="1132963"/>
            <a:ext cx="1347781" cy="466846"/>
          </a:xfrm>
          <a:prstGeom prst="rect">
            <a:avLst/>
          </a:prstGeom>
          <a:solidFill>
            <a:srgbClr val="996633">
              <a:alpha val="69804"/>
            </a:srgbClr>
          </a:solidFill>
          <a:ln w="38100">
            <a:solidFill>
              <a:srgbClr val="663300"/>
            </a:solidFill>
            <a:miter lim="800000"/>
            <a:headEnd/>
            <a:tailEnd/>
          </a:ln>
          <a:effectLst/>
        </p:spPr>
        <p:txBody>
          <a:bodyPr wrap="none" anchor="ctr"/>
          <a:lstStyle/>
          <a:p>
            <a:pPr algn="ctr"/>
            <a:r>
              <a:rPr lang="nl-NL" dirty="0" smtClean="0">
                <a:solidFill>
                  <a:schemeClr val="bg1"/>
                </a:solidFill>
              </a:rPr>
              <a:t>Column</a:t>
            </a:r>
            <a:endParaRPr lang="en-GB" dirty="0">
              <a:solidFill>
                <a:schemeClr val="bg1"/>
              </a:solidFill>
            </a:endParaRPr>
          </a:p>
        </p:txBody>
      </p:sp>
      <p:grpSp>
        <p:nvGrpSpPr>
          <p:cNvPr id="19" name="Groupe 18"/>
          <p:cNvGrpSpPr/>
          <p:nvPr/>
        </p:nvGrpSpPr>
        <p:grpSpPr>
          <a:xfrm>
            <a:off x="3987692" y="1160635"/>
            <a:ext cx="3004538" cy="2167521"/>
            <a:chOff x="2727699" y="4182269"/>
            <a:chExt cx="2900893" cy="2175669"/>
          </a:xfrm>
        </p:grpSpPr>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7699" y="4182269"/>
              <a:ext cx="2900893" cy="2175669"/>
            </a:xfrm>
            <a:prstGeom prst="rect">
              <a:avLst/>
            </a:prstGeom>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23" name="Connecteur droit 22"/>
            <p:cNvCxnSpPr/>
            <p:nvPr/>
          </p:nvCxnSpPr>
          <p:spPr>
            <a:xfrm flipV="1">
              <a:off x="3817536" y="5589280"/>
              <a:ext cx="721217" cy="50227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4178144" y="5790244"/>
              <a:ext cx="636713" cy="369332"/>
            </a:xfrm>
            <a:prstGeom prst="rect">
              <a:avLst/>
            </a:prstGeom>
            <a:noFill/>
          </p:spPr>
          <p:txBody>
            <a:bodyPr wrap="none" rtlCol="0">
              <a:spAutoFit/>
            </a:bodyPr>
            <a:lstStyle/>
            <a:p>
              <a:r>
                <a:rPr lang="fr-FR" dirty="0" smtClean="0"/>
                <a:t>4 cm</a:t>
              </a:r>
              <a:endParaRPr lang="fr-FR" dirty="0"/>
            </a:p>
          </p:txBody>
        </p:sp>
      </p:grpSp>
      <p:sp>
        <p:nvSpPr>
          <p:cNvPr id="29" name="ZoneTexte 28"/>
          <p:cNvSpPr txBox="1"/>
          <p:nvPr/>
        </p:nvSpPr>
        <p:spPr>
          <a:xfrm>
            <a:off x="7260609" y="984412"/>
            <a:ext cx="4681181" cy="5355312"/>
          </a:xfrm>
          <a:prstGeom prst="rect">
            <a:avLst/>
          </a:prstGeom>
          <a:noFill/>
          <a:ln>
            <a:solidFill>
              <a:schemeClr val="bg2">
                <a:lumMod val="50000"/>
              </a:schemeClr>
            </a:solidFill>
          </a:ln>
        </p:spPr>
        <p:txBody>
          <a:bodyPr wrap="square" rtlCol="0">
            <a:spAutoFit/>
          </a:bodyPr>
          <a:lstStyle/>
          <a:p>
            <a:pPr algn="just"/>
            <a:r>
              <a:rPr lang="en-US" dirty="0"/>
              <a:t>The </a:t>
            </a:r>
            <a:r>
              <a:rPr lang="en-US" dirty="0" smtClean="0"/>
              <a:t>second </a:t>
            </a:r>
            <a:r>
              <a:rPr lang="en-US" dirty="0"/>
              <a:t>step of the GC is to </a:t>
            </a:r>
            <a:r>
              <a:rPr lang="en-US" b="1" dirty="0" smtClean="0"/>
              <a:t>separate the </a:t>
            </a:r>
            <a:r>
              <a:rPr lang="en-US" b="1" dirty="0"/>
              <a:t>molecules </a:t>
            </a:r>
            <a:r>
              <a:rPr lang="en-US" dirty="0"/>
              <a:t>so that they </a:t>
            </a:r>
            <a:r>
              <a:rPr lang="en-US" dirty="0" smtClean="0"/>
              <a:t>can be detected with the retention time. </a:t>
            </a:r>
            <a:endParaRPr lang="en-US" dirty="0"/>
          </a:p>
          <a:p>
            <a:pPr algn="just"/>
            <a:endParaRPr lang="en-US" dirty="0" smtClean="0"/>
          </a:p>
          <a:p>
            <a:pPr algn="just"/>
            <a:r>
              <a:rPr lang="en-US" dirty="0" smtClean="0"/>
              <a:t>MEMS chromatographic columns are engraved on plates of silica. The inside is then covered with the stationary phase.  </a:t>
            </a:r>
          </a:p>
          <a:p>
            <a:pPr algn="just"/>
            <a:endParaRPr lang="en-US" dirty="0"/>
          </a:p>
          <a:p>
            <a:pPr algn="just"/>
            <a:r>
              <a:rPr lang="en-US" dirty="0" smtClean="0"/>
              <a:t>Because of this new technology, the engraving of the columns is not perfect and the filing of the stationary phase is a method under development (lab SMS).  </a:t>
            </a:r>
          </a:p>
          <a:p>
            <a:pPr algn="just"/>
            <a:endParaRPr lang="en-US" dirty="0"/>
          </a:p>
          <a:p>
            <a:pPr algn="just"/>
            <a:r>
              <a:rPr lang="en-US" dirty="0" smtClean="0"/>
              <a:t>So there is unfortunately little results on this part of the GC.  </a:t>
            </a:r>
          </a:p>
          <a:p>
            <a:pPr algn="just"/>
            <a:endParaRPr lang="en-US" dirty="0"/>
          </a:p>
          <a:p>
            <a:pPr algn="just"/>
            <a:r>
              <a:rPr lang="en-US" dirty="0" smtClean="0"/>
              <a:t>However, some tests could be conducted on columns which the filing of the stationary phase could be done on a half.</a:t>
            </a:r>
            <a:endParaRPr lang="fr-FR" dirty="0"/>
          </a:p>
        </p:txBody>
      </p:sp>
      <p:pic>
        <p:nvPicPr>
          <p:cNvPr id="3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7160"/>
          <a:stretch/>
        </p:blipFill>
        <p:spPr bwMode="auto">
          <a:xfrm>
            <a:off x="44588" y="2946562"/>
            <a:ext cx="3674725" cy="2654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ZoneTexte 31"/>
          <p:cNvSpPr txBox="1"/>
          <p:nvPr/>
        </p:nvSpPr>
        <p:spPr>
          <a:xfrm>
            <a:off x="-10554" y="5827765"/>
            <a:ext cx="4473372" cy="738664"/>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Example of a chromatogram obtained with a MEMS (5m, deposit PDMS) column. </a:t>
            </a:r>
          </a:p>
          <a:p>
            <a:r>
              <a:rPr lang="en-US" sz="1400" dirty="0" smtClean="0">
                <a:latin typeface="Arial" panose="020B0604020202020204" pitchFamily="34" charset="0"/>
                <a:cs typeface="Arial" panose="020B0604020202020204" pitchFamily="34" charset="0"/>
              </a:rPr>
              <a:t>Injection of the mixture of C10, C11, C13, C14, C15</a:t>
            </a:r>
            <a:endParaRPr lang="fr-FR" sz="1400" dirty="0">
              <a:latin typeface="Arial" panose="020B0604020202020204" pitchFamily="34" charset="0"/>
              <a:cs typeface="Arial" panose="020B0604020202020204" pitchFamily="34" charset="0"/>
            </a:endParaRPr>
          </a:p>
        </p:txBody>
      </p:sp>
      <p:sp>
        <p:nvSpPr>
          <p:cNvPr id="11" name="Bouton d’action : Suivant 10">
            <a:hlinkClick r:id="" action="ppaction://hlinkshowjump?jump=nextslide" highlightClick="1"/>
          </p:cNvPr>
          <p:cNvSpPr/>
          <p:nvPr/>
        </p:nvSpPr>
        <p:spPr bwMode="auto">
          <a:xfrm>
            <a:off x="11554691" y="6036112"/>
            <a:ext cx="626755" cy="530317"/>
          </a:xfrm>
          <a:prstGeom prst="actionButtonForwardNex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2" name="Bouton d'action : Début 11">
            <a:hlinkClick r:id="" action="ppaction://hlinkshowjump?jump=firstslide" highlightClick="1"/>
          </p:cNvPr>
          <p:cNvSpPr/>
          <p:nvPr/>
        </p:nvSpPr>
        <p:spPr bwMode="auto">
          <a:xfrm>
            <a:off x="10410040" y="6036111"/>
            <a:ext cx="579397" cy="530319"/>
          </a:xfrm>
          <a:prstGeom prst="actionButtonBeginning">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5" name="Bouton d'action : Précédent 14">
            <a:hlinkClick r:id="" action="ppaction://hlinkshowjump?jump=previousslide" highlightClick="1"/>
          </p:cNvPr>
          <p:cNvSpPr/>
          <p:nvPr/>
        </p:nvSpPr>
        <p:spPr bwMode="auto">
          <a:xfrm>
            <a:off x="10989437" y="6036111"/>
            <a:ext cx="565254" cy="530318"/>
          </a:xfrm>
          <a:prstGeom prst="actionButtonBackPrevious">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6" name="ZoneTexte 15"/>
          <p:cNvSpPr txBox="1"/>
          <p:nvPr/>
        </p:nvSpPr>
        <p:spPr>
          <a:xfrm>
            <a:off x="887276" y="6564767"/>
            <a:ext cx="11304724"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fr-FR" sz="1200" dirty="0"/>
              <a:t>l</a:t>
            </a:r>
            <a:r>
              <a:rPr lang="fr-FR" sz="1200" dirty="0" smtClean="0"/>
              <a:t>eila.bouchra@latmos.ipsl.fr                                                                                                    Pico4.14 - EGU2018                                                                                                      </a:t>
            </a:r>
            <a:r>
              <a:rPr lang="fr-FR" sz="1200" dirty="0" smtClean="0"/>
              <a:t>       </a:t>
            </a:r>
            <a:r>
              <a:rPr lang="fr-FR" sz="1200" dirty="0" smtClean="0"/>
              <a:t>10 April 2016</a:t>
            </a:r>
            <a:endParaRPr lang="fr-FR" sz="1200" dirty="0"/>
          </a:p>
        </p:txBody>
      </p:sp>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56" y="6541099"/>
            <a:ext cx="905431" cy="316901"/>
          </a:xfrm>
          <a:prstGeom prst="rect">
            <a:avLst/>
          </a:prstGeom>
        </p:spPr>
      </p:pic>
    </p:spTree>
    <p:extLst>
      <p:ext uri="{BB962C8B-B14F-4D97-AF65-F5344CB8AC3E}">
        <p14:creationId xmlns:p14="http://schemas.microsoft.com/office/powerpoint/2010/main" val="1815471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5070"/>
            <a:ext cx="11608895" cy="830997"/>
          </a:xfrm>
          <a:prstGeom prst="rect">
            <a:avLst/>
          </a:prstGeom>
        </p:spPr>
        <p:txBody>
          <a:bodyPr wrap="square">
            <a:spAutoFit/>
          </a:bodyPr>
          <a:lstStyle/>
          <a:p>
            <a:pPr algn="ctr"/>
            <a:r>
              <a:rPr lang="en-GB" sz="2400" b="1" dirty="0">
                <a:latin typeface="Arial" panose="020B0604020202020204" pitchFamily="34" charset="0"/>
                <a:cs typeface="Arial" panose="020B0604020202020204" pitchFamily="34" charset="0"/>
              </a:rPr>
              <a:t>Gas chromatography based on Micro Electro Mechanical Systems (MEMS) for in situ space exploration of planetary environments: first development</a:t>
            </a:r>
            <a:endParaRPr lang="fr-FR" sz="2400" b="1" dirty="0">
              <a:latin typeface="Arial" panose="020B0604020202020204" pitchFamily="34" charset="0"/>
              <a:cs typeface="Arial" panose="020B0604020202020204" pitchFamily="34" charset="0"/>
            </a:endParaRPr>
          </a:p>
        </p:txBody>
      </p:sp>
      <p:sp>
        <p:nvSpPr>
          <p:cNvPr id="14" name="Rectangle 28">
            <a:hlinkClick r:id="rId3" action="ppaction://hlinksldjump"/>
          </p:cNvPr>
          <p:cNvSpPr>
            <a:spLocks noChangeArrowheads="1"/>
          </p:cNvSpPr>
          <p:nvPr/>
        </p:nvSpPr>
        <p:spPr bwMode="auto">
          <a:xfrm>
            <a:off x="236148" y="1132963"/>
            <a:ext cx="1347781" cy="466846"/>
          </a:xfrm>
          <a:prstGeom prst="rect">
            <a:avLst/>
          </a:prstGeom>
          <a:solidFill>
            <a:srgbClr val="996633">
              <a:alpha val="69804"/>
            </a:srgbClr>
          </a:solidFill>
          <a:ln w="38100">
            <a:solidFill>
              <a:srgbClr val="663300"/>
            </a:solidFill>
            <a:miter lim="800000"/>
            <a:headEnd/>
            <a:tailEnd/>
          </a:ln>
          <a:effectLst/>
        </p:spPr>
        <p:txBody>
          <a:bodyPr wrap="none" anchor="ctr"/>
          <a:lstStyle/>
          <a:p>
            <a:pPr algn="ctr"/>
            <a:r>
              <a:rPr lang="nl-NL" dirty="0" smtClean="0">
                <a:solidFill>
                  <a:schemeClr val="bg1"/>
                </a:solidFill>
              </a:rPr>
              <a:t>Column</a:t>
            </a:r>
            <a:endParaRPr lang="en-GB" dirty="0">
              <a:solidFill>
                <a:schemeClr val="bg1"/>
              </a:solidFill>
            </a:endParaRPr>
          </a:p>
        </p:txBody>
      </p:sp>
      <p:sp>
        <p:nvSpPr>
          <p:cNvPr id="8" name="ZoneTexte 7"/>
          <p:cNvSpPr txBox="1"/>
          <p:nvPr/>
        </p:nvSpPr>
        <p:spPr>
          <a:xfrm>
            <a:off x="1899568" y="1146810"/>
            <a:ext cx="9709327" cy="646331"/>
          </a:xfrm>
          <a:prstGeom prst="rect">
            <a:avLst/>
          </a:prstGeom>
          <a:noFill/>
          <a:ln>
            <a:solidFill>
              <a:schemeClr val="bg2">
                <a:lumMod val="50000"/>
              </a:schemeClr>
            </a:solidFill>
          </a:ln>
        </p:spPr>
        <p:txBody>
          <a:bodyPr wrap="square" rtlCol="0">
            <a:spAutoFit/>
          </a:bodyPr>
          <a:lstStyle/>
          <a:p>
            <a:pPr algn="just"/>
            <a:r>
              <a:rPr lang="en-US" dirty="0" smtClean="0"/>
              <a:t>Waiting for the MEMS columns, a </a:t>
            </a:r>
            <a:r>
              <a:rPr lang="en-US" b="1" dirty="0" smtClean="0"/>
              <a:t>study on commercial chromatographic columns (5m)</a:t>
            </a:r>
            <a:r>
              <a:rPr lang="en-US" dirty="0" smtClean="0"/>
              <a:t> of same characteristics was made.</a:t>
            </a:r>
            <a:endParaRPr lang="fr-FR" dirty="0"/>
          </a:p>
        </p:txBody>
      </p:sp>
      <p:sp>
        <p:nvSpPr>
          <p:cNvPr id="10" name="ZoneTexte 9"/>
          <p:cNvSpPr txBox="1"/>
          <p:nvPr/>
        </p:nvSpPr>
        <p:spPr>
          <a:xfrm>
            <a:off x="6435338" y="5998197"/>
            <a:ext cx="907621" cy="369332"/>
          </a:xfrm>
          <a:prstGeom prst="rect">
            <a:avLst/>
          </a:prstGeom>
          <a:noFill/>
        </p:spPr>
        <p:txBody>
          <a:bodyPr wrap="none" rtlCol="0">
            <a:spAutoFit/>
          </a:bodyPr>
          <a:lstStyle/>
          <a:p>
            <a:r>
              <a:rPr lang="fr-FR" dirty="0" smtClean="0"/>
              <a:t>ZB-1MS</a:t>
            </a:r>
            <a:endParaRPr lang="fr-FR" dirty="0"/>
          </a:p>
        </p:txBody>
      </p:sp>
      <p:pic>
        <p:nvPicPr>
          <p:cNvPr id="16" name="Image 15"/>
          <p:cNvPicPr>
            <a:picLocks noChangeAspect="1"/>
          </p:cNvPicPr>
          <p:nvPr/>
        </p:nvPicPr>
        <p:blipFill>
          <a:blip r:embed="rId4"/>
          <a:stretch>
            <a:fillRect/>
          </a:stretch>
        </p:blipFill>
        <p:spPr>
          <a:xfrm>
            <a:off x="6271040" y="2670424"/>
            <a:ext cx="5698750" cy="3605884"/>
          </a:xfrm>
          <a:prstGeom prst="rect">
            <a:avLst/>
          </a:prstGeom>
        </p:spPr>
      </p:pic>
      <p:sp>
        <p:nvSpPr>
          <p:cNvPr id="11" name="Bouton d’action : Suivant 10">
            <a:hlinkClick r:id="" action="ppaction://hlinkshowjump?jump=nextslide" highlightClick="1"/>
          </p:cNvPr>
          <p:cNvSpPr/>
          <p:nvPr/>
        </p:nvSpPr>
        <p:spPr bwMode="auto">
          <a:xfrm>
            <a:off x="11554691" y="6036112"/>
            <a:ext cx="626755" cy="530317"/>
          </a:xfrm>
          <a:prstGeom prst="actionButtonForwardNex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2" name="Bouton d'action : Début 11">
            <a:hlinkClick r:id="" action="ppaction://hlinkshowjump?jump=firstslide" highlightClick="1"/>
          </p:cNvPr>
          <p:cNvSpPr/>
          <p:nvPr/>
        </p:nvSpPr>
        <p:spPr bwMode="auto">
          <a:xfrm>
            <a:off x="10410040" y="6036111"/>
            <a:ext cx="579397" cy="530319"/>
          </a:xfrm>
          <a:prstGeom prst="actionButtonBeginning">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5" name="Bouton d'action : Précédent 14">
            <a:hlinkClick r:id="" action="ppaction://hlinkshowjump?jump=previousslide" highlightClick="1"/>
          </p:cNvPr>
          <p:cNvSpPr/>
          <p:nvPr/>
        </p:nvSpPr>
        <p:spPr bwMode="auto">
          <a:xfrm>
            <a:off x="10989437" y="6036111"/>
            <a:ext cx="565254" cy="530318"/>
          </a:xfrm>
          <a:prstGeom prst="actionButtonBackPrevious">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2" name="ZoneTexte 1"/>
          <p:cNvSpPr txBox="1"/>
          <p:nvPr/>
        </p:nvSpPr>
        <p:spPr>
          <a:xfrm>
            <a:off x="163725" y="1995833"/>
            <a:ext cx="6957097" cy="1231106"/>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Use of two-column ZB - 1MS and ZB - WAX with </a:t>
            </a:r>
            <a:r>
              <a:rPr lang="en-US" sz="1400" b="1" dirty="0" smtClean="0">
                <a:latin typeface="Arial" panose="020B0604020202020204" pitchFamily="34" charset="0"/>
                <a:cs typeface="Arial" panose="020B0604020202020204" pitchFamily="34" charset="0"/>
              </a:rPr>
              <a:t>3 different temperature programs</a:t>
            </a:r>
            <a:r>
              <a:rPr lang="en-US" sz="1400" dirty="0" smtClean="0">
                <a:latin typeface="Arial" panose="020B0604020202020204" pitchFamily="34" charset="0"/>
                <a:cs typeface="Arial" panose="020B0604020202020204" pitchFamily="34" charset="0"/>
              </a:rPr>
              <a:t>:</a:t>
            </a:r>
          </a:p>
          <a:p>
            <a:r>
              <a:rPr lang="fr-FR" sz="1400" b="1" dirty="0" smtClean="0">
                <a:latin typeface="Arial" panose="020B0604020202020204" pitchFamily="34" charset="0"/>
                <a:cs typeface="Arial" panose="020B0604020202020204" pitchFamily="34" charset="0"/>
              </a:rPr>
              <a:t>Rampe10</a:t>
            </a:r>
            <a:r>
              <a:rPr lang="fr-FR" sz="1400" dirty="0" smtClean="0">
                <a:latin typeface="Arial" panose="020B0604020202020204" pitchFamily="34" charset="0"/>
                <a:cs typeface="Arial" panose="020B0604020202020204" pitchFamily="34" charset="0"/>
              </a:rPr>
              <a:t> : 32°C </a:t>
            </a:r>
            <a:r>
              <a:rPr lang="fr-FR" sz="1400" dirty="0">
                <a:latin typeface="Arial" panose="020B0604020202020204" pitchFamily="34" charset="0"/>
                <a:cs typeface="Arial" panose="020B0604020202020204" pitchFamily="34" charset="0"/>
              </a:rPr>
              <a:t>(1min) – 10°C/min – 150°C (10mins)</a:t>
            </a:r>
          </a:p>
          <a:p>
            <a:r>
              <a:rPr lang="fr-FR" sz="1400" b="1" dirty="0" smtClean="0">
                <a:latin typeface="Arial" panose="020B0604020202020204" pitchFamily="34" charset="0"/>
                <a:cs typeface="Arial" panose="020B0604020202020204" pitchFamily="34" charset="0"/>
              </a:rPr>
              <a:t>Rampe5</a:t>
            </a:r>
            <a:r>
              <a:rPr lang="fr-FR" sz="1400" dirty="0" smtClean="0">
                <a:latin typeface="Arial" panose="020B0604020202020204" pitchFamily="34" charset="0"/>
                <a:cs typeface="Arial" panose="020B0604020202020204" pitchFamily="34" charset="0"/>
              </a:rPr>
              <a:t> : 32°C </a:t>
            </a:r>
            <a:r>
              <a:rPr lang="fr-FR" sz="1400" dirty="0">
                <a:latin typeface="Arial" panose="020B0604020202020204" pitchFamily="34" charset="0"/>
                <a:cs typeface="Arial" panose="020B0604020202020204" pitchFamily="34" charset="0"/>
              </a:rPr>
              <a:t>(1min) – 5°C/min – 150°C (10mins</a:t>
            </a:r>
            <a:r>
              <a:rPr lang="fr-FR" sz="1400" dirty="0" smtClean="0">
                <a:latin typeface="Arial" panose="020B0604020202020204" pitchFamily="34" charset="0"/>
                <a:cs typeface="Arial" panose="020B0604020202020204" pitchFamily="34" charset="0"/>
              </a:rPr>
              <a:t>)</a:t>
            </a:r>
          </a:p>
          <a:p>
            <a:r>
              <a:rPr lang="fr-FR" sz="1400" b="1" dirty="0" smtClean="0">
                <a:latin typeface="Arial" panose="020B0604020202020204" pitchFamily="34" charset="0"/>
                <a:cs typeface="Arial" panose="020B0604020202020204" pitchFamily="34" charset="0"/>
              </a:rPr>
              <a:t>Isotherme</a:t>
            </a:r>
            <a:r>
              <a:rPr lang="fr-FR" sz="1400" dirty="0" smtClean="0">
                <a:latin typeface="Arial" panose="020B0604020202020204" pitchFamily="34" charset="0"/>
                <a:cs typeface="Arial" panose="020B0604020202020204" pitchFamily="34" charset="0"/>
              </a:rPr>
              <a:t> : 60°C</a:t>
            </a:r>
            <a:endParaRPr lang="fr-FR" sz="1400" dirty="0">
              <a:latin typeface="Arial" panose="020B0604020202020204" pitchFamily="34" charset="0"/>
              <a:cs typeface="Arial" panose="020B0604020202020204" pitchFamily="34" charset="0"/>
            </a:endParaRPr>
          </a:p>
          <a:p>
            <a:endParaRPr lang="fr-FR" dirty="0"/>
          </a:p>
        </p:txBody>
      </p:sp>
      <p:grpSp>
        <p:nvGrpSpPr>
          <p:cNvPr id="3" name="Group 4"/>
          <p:cNvGrpSpPr>
            <a:grpSpLocks noChangeAspect="1"/>
          </p:cNvGrpSpPr>
          <p:nvPr/>
        </p:nvGrpSpPr>
        <p:grpSpPr bwMode="auto">
          <a:xfrm>
            <a:off x="163513" y="3097213"/>
            <a:ext cx="5800725" cy="3319463"/>
            <a:chOff x="103" y="1951"/>
            <a:chExt cx="3654" cy="2091"/>
          </a:xfrm>
        </p:grpSpPr>
        <p:sp>
          <p:nvSpPr>
            <p:cNvPr id="4" name="AutoShape 3"/>
            <p:cNvSpPr>
              <a:spLocks noChangeAspect="1" noChangeArrowheads="1" noTextEdit="1"/>
            </p:cNvSpPr>
            <p:nvPr/>
          </p:nvSpPr>
          <p:spPr bwMode="auto">
            <a:xfrm>
              <a:off x="103" y="1951"/>
              <a:ext cx="3586" cy="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 name="Rectangle 5"/>
            <p:cNvSpPr>
              <a:spLocks noChangeArrowheads="1"/>
            </p:cNvSpPr>
            <p:nvPr/>
          </p:nvSpPr>
          <p:spPr bwMode="auto">
            <a:xfrm>
              <a:off x="103" y="1951"/>
              <a:ext cx="3586" cy="309"/>
            </a:xfrm>
            <a:prstGeom prst="rect">
              <a:avLst/>
            </a:prstGeom>
            <a:solidFill>
              <a:srgbClr val="FFC7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 name="Rectangle 6"/>
            <p:cNvSpPr>
              <a:spLocks noChangeArrowheads="1"/>
            </p:cNvSpPr>
            <p:nvPr/>
          </p:nvSpPr>
          <p:spPr bwMode="auto">
            <a:xfrm>
              <a:off x="1670" y="1966"/>
              <a:ext cx="52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9C0006"/>
                  </a:solidFill>
                  <a:effectLst/>
                  <a:latin typeface="Calibri" panose="020F0502020204030204" pitchFamily="34" charset="0"/>
                </a:rPr>
                <a:t>Rampe10</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7" name="Rectangle 7"/>
            <p:cNvSpPr>
              <a:spLocks noChangeArrowheads="1"/>
            </p:cNvSpPr>
            <p:nvPr/>
          </p:nvSpPr>
          <p:spPr bwMode="auto">
            <a:xfrm>
              <a:off x="2597" y="1966"/>
              <a:ext cx="46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9C0006"/>
                  </a:solidFill>
                  <a:effectLst/>
                  <a:latin typeface="Calibri" panose="020F0502020204030204" pitchFamily="34" charset="0"/>
                </a:rPr>
                <a:t>Rampe5</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3147" y="1966"/>
              <a:ext cx="5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9C0006"/>
                  </a:solidFill>
                  <a:effectLst/>
                  <a:latin typeface="Calibri" panose="020F0502020204030204" pitchFamily="34" charset="0"/>
                </a:rPr>
                <a:t>Isotherme</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8" name="Rectangle 9"/>
            <p:cNvSpPr>
              <a:spLocks noChangeArrowheads="1"/>
            </p:cNvSpPr>
            <p:nvPr/>
          </p:nvSpPr>
          <p:spPr bwMode="auto">
            <a:xfrm>
              <a:off x="421" y="2028"/>
              <a:ext cx="49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rgbClr val="9C0006"/>
                  </a:solidFill>
                  <a:effectLst/>
                  <a:latin typeface="Calibri" panose="020F0502020204030204" pitchFamily="34" charset="0"/>
                </a:rPr>
                <a:t>compound</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9" name="Rectangle 10"/>
            <p:cNvSpPr>
              <a:spLocks noChangeArrowheads="1"/>
            </p:cNvSpPr>
            <p:nvPr/>
          </p:nvSpPr>
          <p:spPr bwMode="auto">
            <a:xfrm>
              <a:off x="1685" y="2117"/>
              <a:ext cx="47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9C0006"/>
                  </a:solidFill>
                  <a:effectLst/>
                  <a:latin typeface="Calibri" panose="020F0502020204030204" pitchFamily="34" charset="0"/>
                </a:rPr>
                <a:t>tr (mins)</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1" name="Rectangle 11"/>
            <p:cNvSpPr>
              <a:spLocks noChangeArrowheads="1"/>
            </p:cNvSpPr>
            <p:nvPr/>
          </p:nvSpPr>
          <p:spPr bwMode="auto">
            <a:xfrm>
              <a:off x="2582" y="2117"/>
              <a:ext cx="47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9C0006"/>
                  </a:solidFill>
                  <a:effectLst/>
                  <a:latin typeface="Calibri" panose="020F0502020204030204" pitchFamily="34" charset="0"/>
                </a:rPr>
                <a:t>tr (mins)</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2" name="Rectangle 12"/>
            <p:cNvSpPr>
              <a:spLocks noChangeArrowheads="1"/>
            </p:cNvSpPr>
            <p:nvPr/>
          </p:nvSpPr>
          <p:spPr bwMode="auto">
            <a:xfrm>
              <a:off x="3184" y="2117"/>
              <a:ext cx="47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9C0006"/>
                  </a:solidFill>
                  <a:effectLst/>
                  <a:latin typeface="Calibri" panose="020F0502020204030204" pitchFamily="34" charset="0"/>
                </a:rPr>
                <a:t>tr (mins)</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3" name="Rectangle 13"/>
            <p:cNvSpPr>
              <a:spLocks noChangeArrowheads="1"/>
            </p:cNvSpPr>
            <p:nvPr/>
          </p:nvSpPr>
          <p:spPr bwMode="auto">
            <a:xfrm>
              <a:off x="126" y="2509"/>
              <a:ext cx="46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Calibri" panose="020F0502020204030204" pitchFamily="34" charset="0"/>
                </a:rPr>
                <a:t>pentane</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4" name="Rectangle 14"/>
            <p:cNvSpPr>
              <a:spLocks noChangeArrowheads="1"/>
            </p:cNvSpPr>
            <p:nvPr/>
          </p:nvSpPr>
          <p:spPr bwMode="auto">
            <a:xfrm>
              <a:off x="2273" y="2509"/>
              <a:ext cx="27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Calibri" panose="020F0502020204030204" pitchFamily="34" charset="0"/>
                </a:rPr>
                <a:t>0,38</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5" name="Rectangle 15"/>
            <p:cNvSpPr>
              <a:spLocks noChangeArrowheads="1"/>
            </p:cNvSpPr>
            <p:nvPr/>
          </p:nvSpPr>
          <p:spPr bwMode="auto">
            <a:xfrm>
              <a:off x="2875" y="2509"/>
              <a:ext cx="27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Calibri" panose="020F0502020204030204" pitchFamily="34" charset="0"/>
                </a:rPr>
                <a:t>0,38</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6" name="Rectangle 16"/>
            <p:cNvSpPr>
              <a:spLocks noChangeArrowheads="1"/>
            </p:cNvSpPr>
            <p:nvPr/>
          </p:nvSpPr>
          <p:spPr bwMode="auto">
            <a:xfrm>
              <a:off x="3478" y="2509"/>
              <a:ext cx="27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Calibri" panose="020F0502020204030204" pitchFamily="34" charset="0"/>
                </a:rPr>
                <a:t>0,35</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7" name="Rectangle 17"/>
            <p:cNvSpPr>
              <a:spLocks noChangeArrowheads="1"/>
            </p:cNvSpPr>
            <p:nvPr/>
          </p:nvSpPr>
          <p:spPr bwMode="auto">
            <a:xfrm>
              <a:off x="126" y="2660"/>
              <a:ext cx="41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Calibri" panose="020F0502020204030204" pitchFamily="34" charset="0"/>
                </a:rPr>
                <a:t>hexane</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8" name="Rectangle 18"/>
            <p:cNvSpPr>
              <a:spLocks noChangeArrowheads="1"/>
            </p:cNvSpPr>
            <p:nvPr/>
          </p:nvSpPr>
          <p:spPr bwMode="auto">
            <a:xfrm>
              <a:off x="2273" y="2660"/>
              <a:ext cx="27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Calibri" panose="020F0502020204030204" pitchFamily="34" charset="0"/>
                </a:rPr>
                <a:t>0,54</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9" name="Rectangle 19"/>
            <p:cNvSpPr>
              <a:spLocks noChangeArrowheads="1"/>
            </p:cNvSpPr>
            <p:nvPr/>
          </p:nvSpPr>
          <p:spPr bwMode="auto">
            <a:xfrm>
              <a:off x="2875" y="2660"/>
              <a:ext cx="27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Calibri" panose="020F0502020204030204" pitchFamily="34" charset="0"/>
                </a:rPr>
                <a:t>0,53</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30" name="Rectangle 20"/>
            <p:cNvSpPr>
              <a:spLocks noChangeArrowheads="1"/>
            </p:cNvSpPr>
            <p:nvPr/>
          </p:nvSpPr>
          <p:spPr bwMode="auto">
            <a:xfrm>
              <a:off x="3478" y="2660"/>
              <a:ext cx="27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Calibri" panose="020F0502020204030204" pitchFamily="34" charset="0"/>
                </a:rPr>
                <a:t>0,41</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31" name="Rectangle 21"/>
            <p:cNvSpPr>
              <a:spLocks noChangeArrowheads="1"/>
            </p:cNvSpPr>
            <p:nvPr/>
          </p:nvSpPr>
          <p:spPr bwMode="auto">
            <a:xfrm>
              <a:off x="126" y="2811"/>
              <a:ext cx="46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Calibri" panose="020F0502020204030204" pitchFamily="34" charset="0"/>
                </a:rPr>
                <a:t>heptane</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32" name="Rectangle 22"/>
            <p:cNvSpPr>
              <a:spLocks noChangeArrowheads="1"/>
            </p:cNvSpPr>
            <p:nvPr/>
          </p:nvSpPr>
          <p:spPr bwMode="auto">
            <a:xfrm>
              <a:off x="2273" y="2811"/>
              <a:ext cx="27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Calibri" panose="020F0502020204030204" pitchFamily="34" charset="0"/>
                </a:rPr>
                <a:t>0,94</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33" name="Rectangle 23"/>
            <p:cNvSpPr>
              <a:spLocks noChangeArrowheads="1"/>
            </p:cNvSpPr>
            <p:nvPr/>
          </p:nvSpPr>
          <p:spPr bwMode="auto">
            <a:xfrm>
              <a:off x="2875" y="2811"/>
              <a:ext cx="27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Calibri" panose="020F0502020204030204" pitchFamily="34" charset="0"/>
                </a:rPr>
                <a:t>0,93</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34" name="Rectangle 24"/>
            <p:cNvSpPr>
              <a:spLocks noChangeArrowheads="1"/>
            </p:cNvSpPr>
            <p:nvPr/>
          </p:nvSpPr>
          <p:spPr bwMode="auto">
            <a:xfrm>
              <a:off x="3478" y="2811"/>
              <a:ext cx="27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Calibri" panose="020F0502020204030204" pitchFamily="34" charset="0"/>
                </a:rPr>
                <a:t>0,54</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35" name="Rectangle 25"/>
            <p:cNvSpPr>
              <a:spLocks noChangeArrowheads="1"/>
            </p:cNvSpPr>
            <p:nvPr/>
          </p:nvSpPr>
          <p:spPr bwMode="auto">
            <a:xfrm>
              <a:off x="126" y="2962"/>
              <a:ext cx="39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Calibri" panose="020F0502020204030204" pitchFamily="34" charset="0"/>
                </a:rPr>
                <a:t>octane</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36" name="Rectangle 26"/>
            <p:cNvSpPr>
              <a:spLocks noChangeArrowheads="1"/>
            </p:cNvSpPr>
            <p:nvPr/>
          </p:nvSpPr>
          <p:spPr bwMode="auto">
            <a:xfrm>
              <a:off x="2273" y="2962"/>
              <a:ext cx="27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Calibri" panose="020F0502020204030204" pitchFamily="34" charset="0"/>
                </a:rPr>
                <a:t>1,85</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37" name="Rectangle 27"/>
            <p:cNvSpPr>
              <a:spLocks noChangeArrowheads="1"/>
            </p:cNvSpPr>
            <p:nvPr/>
          </p:nvSpPr>
          <p:spPr bwMode="auto">
            <a:xfrm>
              <a:off x="2928" y="2962"/>
              <a:ext cx="21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Calibri" panose="020F0502020204030204" pitchFamily="34" charset="0"/>
                </a:rPr>
                <a:t>1,9</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38" name="Rectangle 28"/>
            <p:cNvSpPr>
              <a:spLocks noChangeArrowheads="1"/>
            </p:cNvSpPr>
            <p:nvPr/>
          </p:nvSpPr>
          <p:spPr bwMode="auto">
            <a:xfrm>
              <a:off x="3478" y="2962"/>
              <a:ext cx="27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Calibri" panose="020F0502020204030204" pitchFamily="34" charset="0"/>
                </a:rPr>
                <a:t>0,84</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39" name="Rectangle 29"/>
            <p:cNvSpPr>
              <a:spLocks noChangeArrowheads="1"/>
            </p:cNvSpPr>
            <p:nvPr/>
          </p:nvSpPr>
          <p:spPr bwMode="auto">
            <a:xfrm>
              <a:off x="126" y="3113"/>
              <a:ext cx="4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Calibri" panose="020F0502020204030204" pitchFamily="34" charset="0"/>
                </a:rPr>
                <a:t>nonane</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40" name="Rectangle 30"/>
            <p:cNvSpPr>
              <a:spLocks noChangeArrowheads="1"/>
            </p:cNvSpPr>
            <p:nvPr/>
          </p:nvSpPr>
          <p:spPr bwMode="auto">
            <a:xfrm>
              <a:off x="2325" y="3113"/>
              <a:ext cx="21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Calibri" panose="020F0502020204030204" pitchFamily="34" charset="0"/>
                </a:rPr>
                <a:t>3,2</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41" name="Rectangle 31"/>
            <p:cNvSpPr>
              <a:spLocks noChangeArrowheads="1"/>
            </p:cNvSpPr>
            <p:nvPr/>
          </p:nvSpPr>
          <p:spPr bwMode="auto">
            <a:xfrm>
              <a:off x="2875" y="3113"/>
              <a:ext cx="27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Calibri" panose="020F0502020204030204" pitchFamily="34" charset="0"/>
                </a:rPr>
                <a:t>3,75</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42" name="Rectangle 32"/>
            <p:cNvSpPr>
              <a:spLocks noChangeArrowheads="1"/>
            </p:cNvSpPr>
            <p:nvPr/>
          </p:nvSpPr>
          <p:spPr bwMode="auto">
            <a:xfrm>
              <a:off x="3478" y="3113"/>
              <a:ext cx="27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Calibri" panose="020F0502020204030204" pitchFamily="34" charset="0"/>
                </a:rPr>
                <a:t>1,51</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43" name="Rectangle 33"/>
            <p:cNvSpPr>
              <a:spLocks noChangeArrowheads="1"/>
            </p:cNvSpPr>
            <p:nvPr/>
          </p:nvSpPr>
          <p:spPr bwMode="auto">
            <a:xfrm>
              <a:off x="126" y="3264"/>
              <a:ext cx="41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Calibri" panose="020F0502020204030204" pitchFamily="34" charset="0"/>
                </a:rPr>
                <a:t>decane</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44" name="Rectangle 34"/>
            <p:cNvSpPr>
              <a:spLocks noChangeArrowheads="1"/>
            </p:cNvSpPr>
            <p:nvPr/>
          </p:nvSpPr>
          <p:spPr bwMode="auto">
            <a:xfrm>
              <a:off x="2273" y="3264"/>
              <a:ext cx="27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Calibri" panose="020F0502020204030204" pitchFamily="34" charset="0"/>
                </a:rPr>
                <a:t>4,74</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45" name="Rectangle 35"/>
            <p:cNvSpPr>
              <a:spLocks noChangeArrowheads="1"/>
            </p:cNvSpPr>
            <p:nvPr/>
          </p:nvSpPr>
          <p:spPr bwMode="auto">
            <a:xfrm>
              <a:off x="2875" y="3264"/>
              <a:ext cx="27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Calibri" panose="020F0502020204030204" pitchFamily="34" charset="0"/>
                </a:rPr>
                <a:t>6,25</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46" name="Rectangle 36"/>
            <p:cNvSpPr>
              <a:spLocks noChangeArrowheads="1"/>
            </p:cNvSpPr>
            <p:nvPr/>
          </p:nvSpPr>
          <p:spPr bwMode="auto">
            <a:xfrm>
              <a:off x="3614" y="3264"/>
              <a:ext cx="1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Calibri" panose="020F0502020204030204" pitchFamily="34" charset="0"/>
                </a:rPr>
                <a:t>3</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47" name="Rectangle 37"/>
            <p:cNvSpPr>
              <a:spLocks noChangeArrowheads="1"/>
            </p:cNvSpPr>
            <p:nvPr/>
          </p:nvSpPr>
          <p:spPr bwMode="auto">
            <a:xfrm>
              <a:off x="126" y="3415"/>
              <a:ext cx="54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Calibri" panose="020F0502020204030204" pitchFamily="34" charset="0"/>
                </a:rPr>
                <a:t>undecane</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48" name="Rectangle 38"/>
            <p:cNvSpPr>
              <a:spLocks noChangeArrowheads="1"/>
            </p:cNvSpPr>
            <p:nvPr/>
          </p:nvSpPr>
          <p:spPr bwMode="auto">
            <a:xfrm>
              <a:off x="2325" y="3415"/>
              <a:ext cx="21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Calibri" panose="020F0502020204030204" pitchFamily="34" charset="0"/>
                </a:rPr>
                <a:t>6,3</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49" name="Rectangle 39"/>
            <p:cNvSpPr>
              <a:spLocks noChangeArrowheads="1"/>
            </p:cNvSpPr>
            <p:nvPr/>
          </p:nvSpPr>
          <p:spPr bwMode="auto">
            <a:xfrm>
              <a:off x="2875" y="3415"/>
              <a:ext cx="27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Calibri" panose="020F0502020204030204" pitchFamily="34" charset="0"/>
                </a:rPr>
                <a:t>9,03</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50" name="Rectangle 40"/>
            <p:cNvSpPr>
              <a:spLocks noChangeArrowheads="1"/>
            </p:cNvSpPr>
            <p:nvPr/>
          </p:nvSpPr>
          <p:spPr bwMode="auto">
            <a:xfrm>
              <a:off x="3531" y="3415"/>
              <a:ext cx="21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Calibri" panose="020F0502020204030204" pitchFamily="34" charset="0"/>
                </a:rPr>
                <a:t>6,3</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51" name="Rectangle 41"/>
            <p:cNvSpPr>
              <a:spLocks noChangeArrowheads="1"/>
            </p:cNvSpPr>
            <p:nvPr/>
          </p:nvSpPr>
          <p:spPr bwMode="auto">
            <a:xfrm>
              <a:off x="126" y="3566"/>
              <a:ext cx="54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Calibri" panose="020F0502020204030204" pitchFamily="34" charset="0"/>
                </a:rPr>
                <a:t>dodecane</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52" name="Rectangle 42"/>
            <p:cNvSpPr>
              <a:spLocks noChangeArrowheads="1"/>
            </p:cNvSpPr>
            <p:nvPr/>
          </p:nvSpPr>
          <p:spPr bwMode="auto">
            <a:xfrm>
              <a:off x="2325" y="3566"/>
              <a:ext cx="21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Calibri" panose="020F0502020204030204" pitchFamily="34" charset="0"/>
                </a:rPr>
                <a:t>7,8</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53" name="Rectangle 43"/>
            <p:cNvSpPr>
              <a:spLocks noChangeArrowheads="1"/>
            </p:cNvSpPr>
            <p:nvPr/>
          </p:nvSpPr>
          <p:spPr bwMode="auto">
            <a:xfrm>
              <a:off x="2823" y="3566"/>
              <a:ext cx="33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Calibri" panose="020F0502020204030204" pitchFamily="34" charset="0"/>
                </a:rPr>
                <a:t>11,86</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54" name="Rectangle 44"/>
            <p:cNvSpPr>
              <a:spLocks noChangeArrowheads="1"/>
            </p:cNvSpPr>
            <p:nvPr/>
          </p:nvSpPr>
          <p:spPr bwMode="auto">
            <a:xfrm>
              <a:off x="3425" y="3566"/>
              <a:ext cx="33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Calibri" panose="020F0502020204030204" pitchFamily="34" charset="0"/>
                </a:rPr>
                <a:t>13,62</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55" name="Rectangle 45"/>
            <p:cNvSpPr>
              <a:spLocks noChangeArrowheads="1"/>
            </p:cNvSpPr>
            <p:nvPr/>
          </p:nvSpPr>
          <p:spPr bwMode="auto">
            <a:xfrm>
              <a:off x="126" y="3717"/>
              <a:ext cx="6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Calibri" panose="020F0502020204030204" pitchFamily="34" charset="0"/>
                </a:rPr>
                <a:t>hexadecane</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56" name="Rectangle 46"/>
            <p:cNvSpPr>
              <a:spLocks noChangeArrowheads="1"/>
            </p:cNvSpPr>
            <p:nvPr/>
          </p:nvSpPr>
          <p:spPr bwMode="auto">
            <a:xfrm>
              <a:off x="2220" y="3717"/>
              <a:ext cx="33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Calibri" panose="020F0502020204030204" pitchFamily="34" charset="0"/>
                </a:rPr>
                <a:t>13,11</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57" name="Rectangle 47"/>
            <p:cNvSpPr>
              <a:spLocks noChangeArrowheads="1"/>
            </p:cNvSpPr>
            <p:nvPr/>
          </p:nvSpPr>
          <p:spPr bwMode="auto">
            <a:xfrm>
              <a:off x="2823" y="3717"/>
              <a:ext cx="33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Calibri" panose="020F0502020204030204" pitchFamily="34" charset="0"/>
                </a:rPr>
                <a:t>22,12</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58" name="Rectangle 48"/>
            <p:cNvSpPr>
              <a:spLocks noChangeArrowheads="1"/>
            </p:cNvSpPr>
            <p:nvPr/>
          </p:nvSpPr>
          <p:spPr bwMode="auto">
            <a:xfrm>
              <a:off x="126" y="3868"/>
              <a:ext cx="49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rgbClr val="000000"/>
                  </a:solidFill>
                  <a:effectLst/>
                  <a:latin typeface="Calibri" panose="020F0502020204030204" pitchFamily="34" charset="0"/>
                </a:rPr>
                <a:t>eicosane</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59" name="Rectangle 49"/>
            <p:cNvSpPr>
              <a:spLocks noChangeArrowheads="1"/>
            </p:cNvSpPr>
            <p:nvPr/>
          </p:nvSpPr>
          <p:spPr bwMode="auto">
            <a:xfrm>
              <a:off x="1715" y="2306"/>
              <a:ext cx="3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err="1" smtClean="0">
                  <a:ln>
                    <a:noFill/>
                  </a:ln>
                  <a:solidFill>
                    <a:srgbClr val="000000"/>
                  </a:solidFill>
                  <a:effectLst/>
                  <a:latin typeface="Calibri" panose="020F0502020204030204" pitchFamily="34" charset="0"/>
                </a:rPr>
                <a:t>Alkanes</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0" name="Rectangle 50"/>
            <p:cNvSpPr>
              <a:spLocks noChangeArrowheads="1"/>
            </p:cNvSpPr>
            <p:nvPr/>
          </p:nvSpPr>
          <p:spPr bwMode="auto">
            <a:xfrm>
              <a:off x="103" y="1951"/>
              <a:ext cx="8"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1" name="Rectangle 51"/>
            <p:cNvSpPr>
              <a:spLocks noChangeArrowheads="1"/>
            </p:cNvSpPr>
            <p:nvPr/>
          </p:nvSpPr>
          <p:spPr bwMode="auto">
            <a:xfrm>
              <a:off x="1278" y="1951"/>
              <a:ext cx="8"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2" name="Rectangle 52"/>
            <p:cNvSpPr>
              <a:spLocks noChangeArrowheads="1"/>
            </p:cNvSpPr>
            <p:nvPr/>
          </p:nvSpPr>
          <p:spPr bwMode="auto">
            <a:xfrm>
              <a:off x="2476" y="1951"/>
              <a:ext cx="8"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3" name="Rectangle 53"/>
            <p:cNvSpPr>
              <a:spLocks noChangeArrowheads="1"/>
            </p:cNvSpPr>
            <p:nvPr/>
          </p:nvSpPr>
          <p:spPr bwMode="auto">
            <a:xfrm>
              <a:off x="3079" y="1951"/>
              <a:ext cx="7"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4" name="Rectangle 54"/>
            <p:cNvSpPr>
              <a:spLocks noChangeArrowheads="1"/>
            </p:cNvSpPr>
            <p:nvPr/>
          </p:nvSpPr>
          <p:spPr bwMode="auto">
            <a:xfrm>
              <a:off x="3681" y="1951"/>
              <a:ext cx="8"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5" name="Line 55"/>
            <p:cNvSpPr>
              <a:spLocks noChangeShapeType="1"/>
            </p:cNvSpPr>
            <p:nvPr/>
          </p:nvSpPr>
          <p:spPr bwMode="auto">
            <a:xfrm>
              <a:off x="103" y="2260"/>
              <a:ext cx="1" cy="175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 name="Rectangle 56"/>
            <p:cNvSpPr>
              <a:spLocks noChangeArrowheads="1"/>
            </p:cNvSpPr>
            <p:nvPr/>
          </p:nvSpPr>
          <p:spPr bwMode="auto">
            <a:xfrm>
              <a:off x="103" y="2260"/>
              <a:ext cx="8" cy="175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7" name="Line 57"/>
            <p:cNvSpPr>
              <a:spLocks noChangeShapeType="1"/>
            </p:cNvSpPr>
            <p:nvPr/>
          </p:nvSpPr>
          <p:spPr bwMode="auto">
            <a:xfrm>
              <a:off x="1278" y="2502"/>
              <a:ext cx="1" cy="150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 name="Rectangle 58"/>
            <p:cNvSpPr>
              <a:spLocks noChangeArrowheads="1"/>
            </p:cNvSpPr>
            <p:nvPr/>
          </p:nvSpPr>
          <p:spPr bwMode="auto">
            <a:xfrm>
              <a:off x="1278" y="2502"/>
              <a:ext cx="8" cy="151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9" name="Line 59"/>
            <p:cNvSpPr>
              <a:spLocks noChangeShapeType="1"/>
            </p:cNvSpPr>
            <p:nvPr/>
          </p:nvSpPr>
          <p:spPr bwMode="auto">
            <a:xfrm>
              <a:off x="2476" y="2502"/>
              <a:ext cx="1" cy="150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0" name="Rectangle 60"/>
            <p:cNvSpPr>
              <a:spLocks noChangeArrowheads="1"/>
            </p:cNvSpPr>
            <p:nvPr/>
          </p:nvSpPr>
          <p:spPr bwMode="auto">
            <a:xfrm>
              <a:off x="2476" y="2502"/>
              <a:ext cx="8" cy="151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 name="Line 61"/>
            <p:cNvSpPr>
              <a:spLocks noChangeShapeType="1"/>
            </p:cNvSpPr>
            <p:nvPr/>
          </p:nvSpPr>
          <p:spPr bwMode="auto">
            <a:xfrm>
              <a:off x="3079" y="2502"/>
              <a:ext cx="1" cy="150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2" name="Rectangle 62"/>
            <p:cNvSpPr>
              <a:spLocks noChangeArrowheads="1"/>
            </p:cNvSpPr>
            <p:nvPr/>
          </p:nvSpPr>
          <p:spPr bwMode="auto">
            <a:xfrm>
              <a:off x="3079" y="2502"/>
              <a:ext cx="7" cy="151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3" name="Line 63"/>
            <p:cNvSpPr>
              <a:spLocks noChangeShapeType="1"/>
            </p:cNvSpPr>
            <p:nvPr/>
          </p:nvSpPr>
          <p:spPr bwMode="auto">
            <a:xfrm>
              <a:off x="3681" y="2260"/>
              <a:ext cx="1" cy="175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4" name="Rectangle 64"/>
            <p:cNvSpPr>
              <a:spLocks noChangeArrowheads="1"/>
            </p:cNvSpPr>
            <p:nvPr/>
          </p:nvSpPr>
          <p:spPr bwMode="auto">
            <a:xfrm>
              <a:off x="3681" y="2260"/>
              <a:ext cx="8" cy="175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5" name="Line 65"/>
            <p:cNvSpPr>
              <a:spLocks noChangeShapeType="1"/>
            </p:cNvSpPr>
            <p:nvPr/>
          </p:nvSpPr>
          <p:spPr bwMode="auto">
            <a:xfrm>
              <a:off x="3689" y="195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6" name="Rectangle 66"/>
            <p:cNvSpPr>
              <a:spLocks noChangeArrowheads="1"/>
            </p:cNvSpPr>
            <p:nvPr/>
          </p:nvSpPr>
          <p:spPr bwMode="auto">
            <a:xfrm>
              <a:off x="3689" y="1951"/>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 name="Line 67"/>
            <p:cNvSpPr>
              <a:spLocks noChangeShapeType="1"/>
            </p:cNvSpPr>
            <p:nvPr/>
          </p:nvSpPr>
          <p:spPr bwMode="auto">
            <a:xfrm>
              <a:off x="3689" y="210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8" name="Rectangle 68"/>
            <p:cNvSpPr>
              <a:spLocks noChangeArrowheads="1"/>
            </p:cNvSpPr>
            <p:nvPr/>
          </p:nvSpPr>
          <p:spPr bwMode="auto">
            <a:xfrm>
              <a:off x="3689" y="2102"/>
              <a:ext cx="8"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9" name="Line 69"/>
            <p:cNvSpPr>
              <a:spLocks noChangeShapeType="1"/>
            </p:cNvSpPr>
            <p:nvPr/>
          </p:nvSpPr>
          <p:spPr bwMode="auto">
            <a:xfrm>
              <a:off x="3689" y="225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Rectangle 70"/>
            <p:cNvSpPr>
              <a:spLocks noChangeArrowheads="1"/>
            </p:cNvSpPr>
            <p:nvPr/>
          </p:nvSpPr>
          <p:spPr bwMode="auto">
            <a:xfrm>
              <a:off x="3689" y="2253"/>
              <a:ext cx="8"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1" name="Line 71"/>
            <p:cNvSpPr>
              <a:spLocks noChangeShapeType="1"/>
            </p:cNvSpPr>
            <p:nvPr/>
          </p:nvSpPr>
          <p:spPr bwMode="auto">
            <a:xfrm>
              <a:off x="103" y="2494"/>
              <a:ext cx="3586"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Rectangle 72"/>
            <p:cNvSpPr>
              <a:spLocks noChangeArrowheads="1"/>
            </p:cNvSpPr>
            <p:nvPr/>
          </p:nvSpPr>
          <p:spPr bwMode="auto">
            <a:xfrm>
              <a:off x="103" y="2494"/>
              <a:ext cx="3594"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3" name="Line 73"/>
            <p:cNvSpPr>
              <a:spLocks noChangeShapeType="1"/>
            </p:cNvSpPr>
            <p:nvPr/>
          </p:nvSpPr>
          <p:spPr bwMode="auto">
            <a:xfrm>
              <a:off x="103" y="2645"/>
              <a:ext cx="3586"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Rectangle 74"/>
            <p:cNvSpPr>
              <a:spLocks noChangeArrowheads="1"/>
            </p:cNvSpPr>
            <p:nvPr/>
          </p:nvSpPr>
          <p:spPr bwMode="auto">
            <a:xfrm>
              <a:off x="103" y="2645"/>
              <a:ext cx="3594"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5" name="Line 75"/>
            <p:cNvSpPr>
              <a:spLocks noChangeShapeType="1"/>
            </p:cNvSpPr>
            <p:nvPr/>
          </p:nvSpPr>
          <p:spPr bwMode="auto">
            <a:xfrm>
              <a:off x="103" y="2796"/>
              <a:ext cx="3586"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6" name="Rectangle 76"/>
            <p:cNvSpPr>
              <a:spLocks noChangeArrowheads="1"/>
            </p:cNvSpPr>
            <p:nvPr/>
          </p:nvSpPr>
          <p:spPr bwMode="auto">
            <a:xfrm>
              <a:off x="103" y="2796"/>
              <a:ext cx="3594"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7" name="Line 77"/>
            <p:cNvSpPr>
              <a:spLocks noChangeShapeType="1"/>
            </p:cNvSpPr>
            <p:nvPr/>
          </p:nvSpPr>
          <p:spPr bwMode="auto">
            <a:xfrm>
              <a:off x="103" y="2947"/>
              <a:ext cx="3586"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8" name="Rectangle 78"/>
            <p:cNvSpPr>
              <a:spLocks noChangeArrowheads="1"/>
            </p:cNvSpPr>
            <p:nvPr/>
          </p:nvSpPr>
          <p:spPr bwMode="auto">
            <a:xfrm>
              <a:off x="103" y="2947"/>
              <a:ext cx="3594"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9" name="Line 79"/>
            <p:cNvSpPr>
              <a:spLocks noChangeShapeType="1"/>
            </p:cNvSpPr>
            <p:nvPr/>
          </p:nvSpPr>
          <p:spPr bwMode="auto">
            <a:xfrm>
              <a:off x="103" y="3098"/>
              <a:ext cx="3586"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0" name="Rectangle 80"/>
            <p:cNvSpPr>
              <a:spLocks noChangeArrowheads="1"/>
            </p:cNvSpPr>
            <p:nvPr/>
          </p:nvSpPr>
          <p:spPr bwMode="auto">
            <a:xfrm>
              <a:off x="103" y="3098"/>
              <a:ext cx="3594"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1" name="Line 81"/>
            <p:cNvSpPr>
              <a:spLocks noChangeShapeType="1"/>
            </p:cNvSpPr>
            <p:nvPr/>
          </p:nvSpPr>
          <p:spPr bwMode="auto">
            <a:xfrm>
              <a:off x="103" y="3249"/>
              <a:ext cx="3586"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2" name="Rectangle 82"/>
            <p:cNvSpPr>
              <a:spLocks noChangeArrowheads="1"/>
            </p:cNvSpPr>
            <p:nvPr/>
          </p:nvSpPr>
          <p:spPr bwMode="auto">
            <a:xfrm>
              <a:off x="103" y="3249"/>
              <a:ext cx="3594"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3" name="Line 83"/>
            <p:cNvSpPr>
              <a:spLocks noChangeShapeType="1"/>
            </p:cNvSpPr>
            <p:nvPr/>
          </p:nvSpPr>
          <p:spPr bwMode="auto">
            <a:xfrm>
              <a:off x="103" y="3400"/>
              <a:ext cx="3586"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4" name="Rectangle 84"/>
            <p:cNvSpPr>
              <a:spLocks noChangeArrowheads="1"/>
            </p:cNvSpPr>
            <p:nvPr/>
          </p:nvSpPr>
          <p:spPr bwMode="auto">
            <a:xfrm>
              <a:off x="103" y="3400"/>
              <a:ext cx="3594"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5" name="Line 85"/>
            <p:cNvSpPr>
              <a:spLocks noChangeShapeType="1"/>
            </p:cNvSpPr>
            <p:nvPr/>
          </p:nvSpPr>
          <p:spPr bwMode="auto">
            <a:xfrm>
              <a:off x="103" y="3551"/>
              <a:ext cx="3586"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6" name="Rectangle 86"/>
            <p:cNvSpPr>
              <a:spLocks noChangeArrowheads="1"/>
            </p:cNvSpPr>
            <p:nvPr/>
          </p:nvSpPr>
          <p:spPr bwMode="auto">
            <a:xfrm>
              <a:off x="103" y="3551"/>
              <a:ext cx="3594"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7" name="Line 87"/>
            <p:cNvSpPr>
              <a:spLocks noChangeShapeType="1"/>
            </p:cNvSpPr>
            <p:nvPr/>
          </p:nvSpPr>
          <p:spPr bwMode="auto">
            <a:xfrm>
              <a:off x="103" y="3702"/>
              <a:ext cx="3586"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8" name="Rectangle 88"/>
            <p:cNvSpPr>
              <a:spLocks noChangeArrowheads="1"/>
            </p:cNvSpPr>
            <p:nvPr/>
          </p:nvSpPr>
          <p:spPr bwMode="auto">
            <a:xfrm>
              <a:off x="103" y="3702"/>
              <a:ext cx="3594"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9" name="Line 89"/>
            <p:cNvSpPr>
              <a:spLocks noChangeShapeType="1"/>
            </p:cNvSpPr>
            <p:nvPr/>
          </p:nvSpPr>
          <p:spPr bwMode="auto">
            <a:xfrm>
              <a:off x="103" y="3853"/>
              <a:ext cx="3586"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0" name="Rectangle 90"/>
            <p:cNvSpPr>
              <a:spLocks noChangeArrowheads="1"/>
            </p:cNvSpPr>
            <p:nvPr/>
          </p:nvSpPr>
          <p:spPr bwMode="auto">
            <a:xfrm>
              <a:off x="103" y="3853"/>
              <a:ext cx="3594"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1" name="Line 91"/>
            <p:cNvSpPr>
              <a:spLocks noChangeShapeType="1"/>
            </p:cNvSpPr>
            <p:nvPr/>
          </p:nvSpPr>
          <p:spPr bwMode="auto">
            <a:xfrm>
              <a:off x="103" y="4004"/>
              <a:ext cx="3586"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2" name="Rectangle 92"/>
            <p:cNvSpPr>
              <a:spLocks noChangeArrowheads="1"/>
            </p:cNvSpPr>
            <p:nvPr/>
          </p:nvSpPr>
          <p:spPr bwMode="auto">
            <a:xfrm>
              <a:off x="103" y="4004"/>
              <a:ext cx="3594"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03" name="ZoneTexte 102"/>
          <p:cNvSpPr txBox="1"/>
          <p:nvPr/>
        </p:nvSpPr>
        <p:spPr>
          <a:xfrm>
            <a:off x="887276" y="6564767"/>
            <a:ext cx="11304724"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fr-FR" sz="1200" dirty="0"/>
              <a:t>l</a:t>
            </a:r>
            <a:r>
              <a:rPr lang="fr-FR" sz="1200" dirty="0" smtClean="0"/>
              <a:t>eila.bouchra@latmos.ipsl.fr                                                                                                    Pico4.14 - EGU2018                                                                                                      </a:t>
            </a:r>
            <a:r>
              <a:rPr lang="fr-FR" sz="1200" dirty="0" smtClean="0"/>
              <a:t>       </a:t>
            </a:r>
            <a:r>
              <a:rPr lang="fr-FR" sz="1200" dirty="0" smtClean="0"/>
              <a:t>10 April 2016</a:t>
            </a:r>
            <a:endParaRPr lang="fr-FR" sz="1200" dirty="0"/>
          </a:p>
        </p:txBody>
      </p:sp>
      <p:pic>
        <p:nvPicPr>
          <p:cNvPr id="104" name="Image 10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56" y="6541099"/>
            <a:ext cx="905431" cy="316901"/>
          </a:xfrm>
          <a:prstGeom prst="rect">
            <a:avLst/>
          </a:prstGeom>
        </p:spPr>
      </p:pic>
    </p:spTree>
    <p:extLst>
      <p:ext uri="{BB962C8B-B14F-4D97-AF65-F5344CB8AC3E}">
        <p14:creationId xmlns:p14="http://schemas.microsoft.com/office/powerpoint/2010/main" val="1845224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5070"/>
            <a:ext cx="11608895" cy="830997"/>
          </a:xfrm>
          <a:prstGeom prst="rect">
            <a:avLst/>
          </a:prstGeom>
        </p:spPr>
        <p:txBody>
          <a:bodyPr wrap="square">
            <a:spAutoFit/>
          </a:bodyPr>
          <a:lstStyle/>
          <a:p>
            <a:pPr algn="ctr"/>
            <a:r>
              <a:rPr lang="en-GB" sz="2400" b="1" dirty="0">
                <a:latin typeface="Arial" panose="020B0604020202020204" pitchFamily="34" charset="0"/>
                <a:cs typeface="Arial" panose="020B0604020202020204" pitchFamily="34" charset="0"/>
              </a:rPr>
              <a:t>Gas chromatography based on Micro Electro Mechanical Systems (MEMS) for in situ space exploration of planetary environments: first development</a:t>
            </a:r>
            <a:endParaRPr lang="fr-FR" sz="2400" b="1" dirty="0">
              <a:latin typeface="Arial" panose="020B0604020202020204" pitchFamily="34" charset="0"/>
              <a:cs typeface="Arial" panose="020B0604020202020204" pitchFamily="34" charset="0"/>
            </a:endParaRPr>
          </a:p>
        </p:txBody>
      </p:sp>
      <p:sp>
        <p:nvSpPr>
          <p:cNvPr id="8" name="Rectangle 7"/>
          <p:cNvSpPr>
            <a:spLocks noChangeArrowheads="1"/>
          </p:cNvSpPr>
          <p:nvPr/>
        </p:nvSpPr>
        <p:spPr bwMode="auto">
          <a:xfrm>
            <a:off x="236147" y="1131873"/>
            <a:ext cx="1411567" cy="469025"/>
          </a:xfrm>
          <a:prstGeom prst="rect">
            <a:avLst/>
          </a:prstGeom>
          <a:solidFill>
            <a:srgbClr val="FFFF00">
              <a:alpha val="70000"/>
            </a:srgbClr>
          </a:solidFill>
          <a:ln w="38100">
            <a:solidFill>
              <a:schemeClr val="accent4">
                <a:lumMod val="75000"/>
              </a:schemeClr>
            </a:solidFill>
            <a:miter lim="800000"/>
            <a:headEnd/>
            <a:tailEnd/>
          </a:ln>
          <a:effectLst/>
        </p:spPr>
        <p:txBody>
          <a:bodyPr wrap="none" anchor="ctr"/>
          <a:lstStyle/>
          <a:p>
            <a:pPr algn="ctr"/>
            <a:r>
              <a:rPr lang="en-US" dirty="0" smtClean="0"/>
              <a:t>Detector</a:t>
            </a:r>
            <a:endParaRPr lang="en-GB" dirty="0"/>
          </a:p>
        </p:txBody>
      </p:sp>
      <p:sp>
        <p:nvSpPr>
          <p:cNvPr id="9" name="ZoneTexte 8"/>
          <p:cNvSpPr txBox="1"/>
          <p:nvPr/>
        </p:nvSpPr>
        <p:spPr>
          <a:xfrm>
            <a:off x="5914007" y="1070713"/>
            <a:ext cx="6111131" cy="5078313"/>
          </a:xfrm>
          <a:prstGeom prst="rect">
            <a:avLst/>
          </a:prstGeom>
          <a:noFill/>
          <a:ln>
            <a:solidFill>
              <a:schemeClr val="bg2">
                <a:lumMod val="50000"/>
              </a:schemeClr>
            </a:solidFill>
          </a:ln>
        </p:spPr>
        <p:txBody>
          <a:bodyPr wrap="square" rtlCol="0">
            <a:spAutoFit/>
          </a:bodyPr>
          <a:lstStyle/>
          <a:p>
            <a:pPr algn="just"/>
            <a:r>
              <a:rPr lang="en-US" dirty="0"/>
              <a:t>The </a:t>
            </a:r>
            <a:r>
              <a:rPr lang="en-US" dirty="0" smtClean="0"/>
              <a:t>third </a:t>
            </a:r>
            <a:r>
              <a:rPr lang="en-US" dirty="0"/>
              <a:t>step of the GC is to </a:t>
            </a:r>
            <a:r>
              <a:rPr lang="en-US" b="1" dirty="0" smtClean="0"/>
              <a:t>detect molecules.</a:t>
            </a:r>
            <a:r>
              <a:rPr lang="en-US" dirty="0" smtClean="0"/>
              <a:t> </a:t>
            </a:r>
            <a:endParaRPr lang="en-US" dirty="0"/>
          </a:p>
          <a:p>
            <a:pPr algn="just"/>
            <a:endParaRPr lang="en-US" dirty="0" smtClean="0"/>
          </a:p>
          <a:p>
            <a:pPr algn="just"/>
            <a:r>
              <a:rPr lang="en-US" dirty="0" smtClean="0"/>
              <a:t>The study was conducted on 2 sensors: </a:t>
            </a:r>
          </a:p>
          <a:p>
            <a:pPr algn="just"/>
            <a:r>
              <a:rPr lang="en-US" b="1" dirty="0" smtClean="0"/>
              <a:t>TCD</a:t>
            </a:r>
            <a:r>
              <a:rPr lang="en-US" dirty="0" smtClean="0"/>
              <a:t> (Thermal </a:t>
            </a:r>
            <a:r>
              <a:rPr lang="en-US" dirty="0"/>
              <a:t>C</a:t>
            </a:r>
            <a:r>
              <a:rPr lang="en-US" dirty="0" smtClean="0"/>
              <a:t>onductivity </a:t>
            </a:r>
            <a:r>
              <a:rPr lang="en-US" dirty="0"/>
              <a:t>D</a:t>
            </a:r>
            <a:r>
              <a:rPr lang="en-US" dirty="0" smtClean="0"/>
              <a:t>etector) and </a:t>
            </a:r>
            <a:r>
              <a:rPr lang="en-US" b="1" dirty="0" smtClean="0"/>
              <a:t>NEMS</a:t>
            </a:r>
            <a:r>
              <a:rPr lang="en-US" dirty="0" smtClean="0"/>
              <a:t> (</a:t>
            </a:r>
            <a:r>
              <a:rPr lang="en-US" dirty="0" err="1" smtClean="0"/>
              <a:t>NanoElectroMechanical</a:t>
            </a:r>
            <a:r>
              <a:rPr lang="en-US" dirty="0" smtClean="0"/>
              <a:t> Systems).  </a:t>
            </a:r>
          </a:p>
          <a:p>
            <a:pPr algn="just"/>
            <a:endParaRPr lang="en-US" dirty="0"/>
          </a:p>
          <a:p>
            <a:pPr algn="just"/>
            <a:r>
              <a:rPr lang="en-US" dirty="0" smtClean="0"/>
              <a:t>The TCD is a detector used in space (SAM, MOMA). However the current manufacturer no longer produces these TCDs. So it is necessary to do the tests on the new TCD (produced by the ESIEE).  </a:t>
            </a:r>
          </a:p>
          <a:p>
            <a:pPr algn="just"/>
            <a:endParaRPr lang="en-US" dirty="0" smtClean="0"/>
          </a:p>
          <a:p>
            <a:pPr algn="just"/>
            <a:r>
              <a:rPr lang="en-US" dirty="0" smtClean="0"/>
              <a:t>The NEMS (produced by APIX) is a new type of detector in production, which is why the study has also been made on them.  </a:t>
            </a:r>
          </a:p>
          <a:p>
            <a:pPr algn="just"/>
            <a:endParaRPr lang="en-US" dirty="0"/>
          </a:p>
          <a:p>
            <a:pPr algn="just"/>
            <a:r>
              <a:rPr lang="en-US" dirty="0" smtClean="0"/>
              <a:t>The TCD is supposed to be more sensitive to the light molecules and the NEMS for strong molecules, they are complementary and have been studied at the same time.</a:t>
            </a:r>
            <a:endParaRPr lang="fr-FR" dirty="0"/>
          </a:p>
        </p:txBody>
      </p:sp>
      <p:sp>
        <p:nvSpPr>
          <p:cNvPr id="2" name="ZoneTexte 1"/>
          <p:cNvSpPr txBox="1"/>
          <p:nvPr/>
        </p:nvSpPr>
        <p:spPr>
          <a:xfrm>
            <a:off x="3937463" y="2948150"/>
            <a:ext cx="1976544" cy="523220"/>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TCD and its shell for thermal insulation</a:t>
            </a:r>
            <a:endParaRPr lang="fr-FR" sz="1400" dirty="0">
              <a:latin typeface="Arial" panose="020B0604020202020204" pitchFamily="34" charset="0"/>
              <a:cs typeface="Arial" panose="020B0604020202020204" pitchFamily="34" charset="0"/>
            </a:endParaRPr>
          </a:p>
        </p:txBody>
      </p:sp>
      <p:sp>
        <p:nvSpPr>
          <p:cNvPr id="26" name="ZoneTexte 25"/>
          <p:cNvSpPr txBox="1"/>
          <p:nvPr/>
        </p:nvSpPr>
        <p:spPr>
          <a:xfrm>
            <a:off x="3969649" y="5056647"/>
            <a:ext cx="704039" cy="307777"/>
          </a:xfrm>
          <a:prstGeom prst="rect">
            <a:avLst/>
          </a:prstGeom>
          <a:noFill/>
        </p:spPr>
        <p:txBody>
          <a:bodyPr wrap="none" rtlCol="0">
            <a:spAutoFit/>
          </a:bodyPr>
          <a:lstStyle/>
          <a:p>
            <a:r>
              <a:rPr lang="fr-FR" sz="1400" dirty="0" smtClean="0">
                <a:latin typeface="Arial" panose="020B0604020202020204" pitchFamily="34" charset="0"/>
                <a:cs typeface="Arial" panose="020B0604020202020204" pitchFamily="34" charset="0"/>
              </a:rPr>
              <a:t>NEMS</a:t>
            </a:r>
            <a:endParaRPr lang="fr-FR" sz="1400" dirty="0">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925" y="2049126"/>
            <a:ext cx="3320056" cy="3986985"/>
          </a:xfrm>
          <a:prstGeom prst="rect">
            <a:avLst/>
          </a:prstGeom>
        </p:spPr>
      </p:pic>
      <p:cxnSp>
        <p:nvCxnSpPr>
          <p:cNvPr id="5" name="Connecteur droit avec flèche 4"/>
          <p:cNvCxnSpPr/>
          <p:nvPr/>
        </p:nvCxnSpPr>
        <p:spPr>
          <a:xfrm flipH="1">
            <a:off x="2825087" y="3275463"/>
            <a:ext cx="1112376" cy="136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a:stCxn id="26" idx="1"/>
          </p:cNvCxnSpPr>
          <p:nvPr/>
        </p:nvCxnSpPr>
        <p:spPr>
          <a:xfrm flipH="1" flipV="1">
            <a:off x="1957708" y="5203712"/>
            <a:ext cx="2011941" cy="68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Bouton d’action : Suivant 10">
            <a:hlinkClick r:id="" action="ppaction://hlinkshowjump?jump=nextslide" highlightClick="1"/>
          </p:cNvPr>
          <p:cNvSpPr/>
          <p:nvPr/>
        </p:nvSpPr>
        <p:spPr bwMode="auto">
          <a:xfrm>
            <a:off x="11554691" y="6036112"/>
            <a:ext cx="626755" cy="530317"/>
          </a:xfrm>
          <a:prstGeom prst="actionButtonForwardNex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2" name="Bouton d'action : Début 11">
            <a:hlinkClick r:id="" action="ppaction://hlinkshowjump?jump=firstslide" highlightClick="1"/>
          </p:cNvPr>
          <p:cNvSpPr/>
          <p:nvPr/>
        </p:nvSpPr>
        <p:spPr bwMode="auto">
          <a:xfrm>
            <a:off x="10410040" y="6036111"/>
            <a:ext cx="579397" cy="530319"/>
          </a:xfrm>
          <a:prstGeom prst="actionButtonBeginning">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5" name="Bouton d'action : Précédent 14">
            <a:hlinkClick r:id="" action="ppaction://hlinkshowjump?jump=previousslide" highlightClick="1"/>
          </p:cNvPr>
          <p:cNvSpPr/>
          <p:nvPr/>
        </p:nvSpPr>
        <p:spPr bwMode="auto">
          <a:xfrm>
            <a:off x="10989437" y="6036111"/>
            <a:ext cx="565254" cy="530318"/>
          </a:xfrm>
          <a:prstGeom prst="actionButtonBackPrevious">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4" name="ZoneTexte 13"/>
          <p:cNvSpPr txBox="1"/>
          <p:nvPr/>
        </p:nvSpPr>
        <p:spPr>
          <a:xfrm>
            <a:off x="887276" y="6564767"/>
            <a:ext cx="11304724"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fr-FR" sz="1200" dirty="0"/>
              <a:t>l</a:t>
            </a:r>
            <a:r>
              <a:rPr lang="fr-FR" sz="1200" dirty="0" smtClean="0"/>
              <a:t>eila.bouchra@latmos.ipsl.fr                                                                                                    Pico4.14 - EGU2018                                                                                                      </a:t>
            </a:r>
            <a:r>
              <a:rPr lang="fr-FR" sz="1200" dirty="0" smtClean="0"/>
              <a:t>       </a:t>
            </a:r>
            <a:r>
              <a:rPr lang="fr-FR" sz="1200" dirty="0" smtClean="0"/>
              <a:t>10 April 2016</a:t>
            </a:r>
            <a:endParaRPr lang="fr-FR" sz="1200" dirty="0"/>
          </a:p>
        </p:txBody>
      </p:sp>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56" y="6541099"/>
            <a:ext cx="905431" cy="316901"/>
          </a:xfrm>
          <a:prstGeom prst="rect">
            <a:avLst/>
          </a:prstGeom>
        </p:spPr>
      </p:pic>
    </p:spTree>
    <p:extLst>
      <p:ext uri="{BB962C8B-B14F-4D97-AF65-F5344CB8AC3E}">
        <p14:creationId xmlns:p14="http://schemas.microsoft.com/office/powerpoint/2010/main" val="2028557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5070"/>
            <a:ext cx="11608895" cy="830997"/>
          </a:xfrm>
          <a:prstGeom prst="rect">
            <a:avLst/>
          </a:prstGeom>
        </p:spPr>
        <p:txBody>
          <a:bodyPr wrap="square">
            <a:spAutoFit/>
          </a:bodyPr>
          <a:lstStyle/>
          <a:p>
            <a:pPr algn="ctr"/>
            <a:r>
              <a:rPr lang="en-GB" sz="2400" b="1" dirty="0">
                <a:latin typeface="Arial" panose="020B0604020202020204" pitchFamily="34" charset="0"/>
                <a:cs typeface="Arial" panose="020B0604020202020204" pitchFamily="34" charset="0"/>
              </a:rPr>
              <a:t>Gas chromatography based on Micro Electro Mechanical Systems (MEMS) for in situ space exploration of planetary environments: first development</a:t>
            </a:r>
            <a:endParaRPr lang="fr-FR" sz="2400" b="1" dirty="0">
              <a:latin typeface="Arial" panose="020B0604020202020204" pitchFamily="34" charset="0"/>
              <a:cs typeface="Arial" panose="020B0604020202020204" pitchFamily="34" charset="0"/>
            </a:endParaRPr>
          </a:p>
        </p:txBody>
      </p:sp>
      <p:sp>
        <p:nvSpPr>
          <p:cNvPr id="20" name="ZoneTexte 19"/>
          <p:cNvSpPr txBox="1"/>
          <p:nvPr/>
        </p:nvSpPr>
        <p:spPr>
          <a:xfrm>
            <a:off x="-10554" y="6566430"/>
            <a:ext cx="12192000"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fr-FR" sz="1200" dirty="0"/>
              <a:t>l</a:t>
            </a:r>
            <a:r>
              <a:rPr lang="fr-FR" sz="1200" dirty="0" smtClean="0"/>
              <a:t>eila.bouchra@latmos.ipsl.fr                                                                                                    Pico4.14 - </a:t>
            </a:r>
            <a:r>
              <a:rPr lang="fr-FR" sz="1200" dirty="0" smtClean="0"/>
              <a:t>EGU2018                                                                                                       </a:t>
            </a:r>
            <a:r>
              <a:rPr lang="fr-FR" sz="1200" dirty="0" smtClean="0"/>
              <a:t>10 April 2016</a:t>
            </a:r>
            <a:endParaRPr lang="fr-FR" sz="1200" dirty="0"/>
          </a:p>
        </p:txBody>
      </p:sp>
      <p:sp>
        <p:nvSpPr>
          <p:cNvPr id="8" name="Rectangle 7"/>
          <p:cNvSpPr>
            <a:spLocks noChangeArrowheads="1"/>
          </p:cNvSpPr>
          <p:nvPr/>
        </p:nvSpPr>
        <p:spPr bwMode="auto">
          <a:xfrm>
            <a:off x="236147" y="1131873"/>
            <a:ext cx="1411567" cy="469025"/>
          </a:xfrm>
          <a:prstGeom prst="rect">
            <a:avLst/>
          </a:prstGeom>
          <a:solidFill>
            <a:srgbClr val="FFFF00">
              <a:alpha val="70000"/>
            </a:srgbClr>
          </a:solidFill>
          <a:ln w="38100">
            <a:solidFill>
              <a:schemeClr val="accent4">
                <a:lumMod val="75000"/>
              </a:schemeClr>
            </a:solidFill>
            <a:miter lim="800000"/>
            <a:headEnd/>
            <a:tailEnd/>
          </a:ln>
          <a:effectLst/>
        </p:spPr>
        <p:txBody>
          <a:bodyPr wrap="none" anchor="ctr"/>
          <a:lstStyle/>
          <a:p>
            <a:pPr algn="ctr"/>
            <a:r>
              <a:rPr lang="en-US" dirty="0" smtClean="0"/>
              <a:t>Detector</a:t>
            </a:r>
            <a:endParaRPr lang="en-GB" dirty="0"/>
          </a:p>
        </p:txBody>
      </p:sp>
      <p:sp>
        <p:nvSpPr>
          <p:cNvPr id="9" name="ZoneTexte 8"/>
          <p:cNvSpPr txBox="1"/>
          <p:nvPr/>
        </p:nvSpPr>
        <p:spPr>
          <a:xfrm>
            <a:off x="5592951" y="1131873"/>
            <a:ext cx="6561614" cy="923330"/>
          </a:xfrm>
          <a:prstGeom prst="rect">
            <a:avLst/>
          </a:prstGeom>
          <a:noFill/>
          <a:ln>
            <a:solidFill>
              <a:schemeClr val="bg2">
                <a:lumMod val="50000"/>
              </a:schemeClr>
            </a:solidFill>
          </a:ln>
        </p:spPr>
        <p:txBody>
          <a:bodyPr wrap="square" rtlCol="0">
            <a:spAutoFit/>
          </a:bodyPr>
          <a:lstStyle/>
          <a:p>
            <a:pPr algn="just"/>
            <a:r>
              <a:rPr lang="en-US" dirty="0"/>
              <a:t>The different test was performed using a gaseous mixture of hydrocarbons to 100 ppm, said Crystal, composed of:</a:t>
            </a:r>
          </a:p>
          <a:p>
            <a:pPr algn="just"/>
            <a:r>
              <a:rPr lang="fr-FR" dirty="0" smtClean="0"/>
              <a:t>1.CO2</a:t>
            </a:r>
            <a:r>
              <a:rPr lang="fr-FR" dirty="0"/>
              <a:t>; </a:t>
            </a:r>
            <a:r>
              <a:rPr lang="fr-FR" dirty="0" smtClean="0"/>
              <a:t>2.N-Butane</a:t>
            </a:r>
            <a:r>
              <a:rPr lang="fr-FR" dirty="0"/>
              <a:t>; </a:t>
            </a:r>
            <a:r>
              <a:rPr lang="fr-FR" dirty="0" smtClean="0"/>
              <a:t>3.N-Pentane</a:t>
            </a:r>
            <a:r>
              <a:rPr lang="fr-FR" dirty="0"/>
              <a:t>; </a:t>
            </a:r>
            <a:r>
              <a:rPr lang="fr-FR" dirty="0" smtClean="0"/>
              <a:t>4.Hexane</a:t>
            </a:r>
            <a:r>
              <a:rPr lang="fr-FR" dirty="0"/>
              <a:t>; </a:t>
            </a:r>
            <a:r>
              <a:rPr lang="fr-FR" dirty="0" smtClean="0"/>
              <a:t>5.Benzène; 6.Toluène.</a:t>
            </a:r>
            <a:endParaRPr lang="fr-FR" dirty="0"/>
          </a:p>
        </p:txBody>
      </p:sp>
      <p:grpSp>
        <p:nvGrpSpPr>
          <p:cNvPr id="29" name="Groupe 28"/>
          <p:cNvGrpSpPr/>
          <p:nvPr/>
        </p:nvGrpSpPr>
        <p:grpSpPr>
          <a:xfrm>
            <a:off x="25130" y="1482065"/>
            <a:ext cx="6290003" cy="3010641"/>
            <a:chOff x="-39" y="1731182"/>
            <a:chExt cx="6290003" cy="3010641"/>
          </a:xfrm>
        </p:grpSpPr>
        <p:pic>
          <p:nvPicPr>
            <p:cNvPr id="30" name="Image 29"/>
            <p:cNvPicPr>
              <a:picLocks noChangeAspect="1"/>
            </p:cNvPicPr>
            <p:nvPr/>
          </p:nvPicPr>
          <p:blipFill>
            <a:blip r:embed="rId2"/>
            <a:stretch>
              <a:fillRect/>
            </a:stretch>
          </p:blipFill>
          <p:spPr>
            <a:xfrm>
              <a:off x="-39" y="1731182"/>
              <a:ext cx="6290003" cy="3010641"/>
            </a:xfrm>
            <a:prstGeom prst="rect">
              <a:avLst/>
            </a:prstGeom>
          </p:spPr>
        </p:pic>
        <p:grpSp>
          <p:nvGrpSpPr>
            <p:cNvPr id="31" name="Groupe 30"/>
            <p:cNvGrpSpPr/>
            <p:nvPr/>
          </p:nvGrpSpPr>
          <p:grpSpPr>
            <a:xfrm>
              <a:off x="703514" y="2050542"/>
              <a:ext cx="3550128" cy="1193679"/>
              <a:chOff x="703514" y="2050542"/>
              <a:chExt cx="3550128" cy="1193679"/>
            </a:xfrm>
          </p:grpSpPr>
          <p:sp>
            <p:nvSpPr>
              <p:cNvPr id="33" name="ZoneTexte 32"/>
              <p:cNvSpPr txBox="1"/>
              <p:nvPr/>
            </p:nvSpPr>
            <p:spPr>
              <a:xfrm>
                <a:off x="703514" y="2982611"/>
                <a:ext cx="590226" cy="261610"/>
              </a:xfrm>
              <a:prstGeom prst="rect">
                <a:avLst/>
              </a:prstGeom>
              <a:noFill/>
            </p:spPr>
            <p:txBody>
              <a:bodyPr wrap="none" rtlCol="0">
                <a:spAutoFit/>
              </a:bodyPr>
              <a:lstStyle/>
              <a:p>
                <a:r>
                  <a:rPr lang="fr-FR" sz="1100" dirty="0" smtClean="0"/>
                  <a:t>butane</a:t>
                </a:r>
                <a:endParaRPr lang="fr-FR" sz="1100" dirty="0"/>
              </a:p>
            </p:txBody>
          </p:sp>
          <p:sp>
            <p:nvSpPr>
              <p:cNvPr id="34" name="ZoneTexte 33"/>
              <p:cNvSpPr txBox="1"/>
              <p:nvPr/>
            </p:nvSpPr>
            <p:spPr>
              <a:xfrm>
                <a:off x="1009877" y="2691364"/>
                <a:ext cx="660758" cy="261610"/>
              </a:xfrm>
              <a:prstGeom prst="rect">
                <a:avLst/>
              </a:prstGeom>
              <a:noFill/>
            </p:spPr>
            <p:txBody>
              <a:bodyPr wrap="none" rtlCol="0">
                <a:spAutoFit/>
              </a:bodyPr>
              <a:lstStyle/>
              <a:p>
                <a:r>
                  <a:rPr lang="fr-FR" sz="1100" dirty="0" smtClean="0"/>
                  <a:t>pentane</a:t>
                </a:r>
                <a:endParaRPr lang="fr-FR" sz="1100" dirty="0"/>
              </a:p>
            </p:txBody>
          </p:sp>
          <p:sp>
            <p:nvSpPr>
              <p:cNvPr id="35" name="ZoneTexte 34"/>
              <p:cNvSpPr txBox="1"/>
              <p:nvPr/>
            </p:nvSpPr>
            <p:spPr>
              <a:xfrm>
                <a:off x="1446083" y="2544047"/>
                <a:ext cx="601447" cy="261610"/>
              </a:xfrm>
              <a:prstGeom prst="rect">
                <a:avLst/>
              </a:prstGeom>
              <a:noFill/>
            </p:spPr>
            <p:txBody>
              <a:bodyPr wrap="none" rtlCol="0">
                <a:spAutoFit/>
              </a:bodyPr>
              <a:lstStyle/>
              <a:p>
                <a:r>
                  <a:rPr lang="fr-FR" sz="1100" dirty="0" smtClean="0"/>
                  <a:t>hexane</a:t>
                </a:r>
                <a:endParaRPr lang="fr-FR" sz="1100" dirty="0"/>
              </a:p>
            </p:txBody>
          </p:sp>
          <p:sp>
            <p:nvSpPr>
              <p:cNvPr id="36" name="ZoneTexte 35"/>
              <p:cNvSpPr txBox="1"/>
              <p:nvPr/>
            </p:nvSpPr>
            <p:spPr>
              <a:xfrm>
                <a:off x="1968893" y="2435245"/>
                <a:ext cx="673582" cy="261610"/>
              </a:xfrm>
              <a:prstGeom prst="rect">
                <a:avLst/>
              </a:prstGeom>
              <a:noFill/>
            </p:spPr>
            <p:txBody>
              <a:bodyPr wrap="none" rtlCol="0">
                <a:spAutoFit/>
              </a:bodyPr>
              <a:lstStyle/>
              <a:p>
                <a:r>
                  <a:rPr lang="fr-FR" sz="1100" dirty="0" smtClean="0"/>
                  <a:t>benzène</a:t>
                </a:r>
                <a:endParaRPr lang="fr-FR" sz="1100" dirty="0"/>
              </a:p>
            </p:txBody>
          </p:sp>
          <p:sp>
            <p:nvSpPr>
              <p:cNvPr id="37" name="ZoneTexte 36"/>
              <p:cNvSpPr txBox="1"/>
              <p:nvPr/>
            </p:nvSpPr>
            <p:spPr>
              <a:xfrm>
                <a:off x="3628150" y="2050542"/>
                <a:ext cx="625492" cy="261610"/>
              </a:xfrm>
              <a:prstGeom prst="rect">
                <a:avLst/>
              </a:prstGeom>
              <a:noFill/>
            </p:spPr>
            <p:txBody>
              <a:bodyPr wrap="none" rtlCol="0">
                <a:spAutoFit/>
              </a:bodyPr>
              <a:lstStyle/>
              <a:p>
                <a:r>
                  <a:rPr lang="fr-FR" sz="1100" dirty="0" smtClean="0"/>
                  <a:t>toluène</a:t>
                </a:r>
                <a:endParaRPr lang="fr-FR" sz="1100" dirty="0"/>
              </a:p>
            </p:txBody>
          </p:sp>
        </p:grpSp>
      </p:grpSp>
      <p:grpSp>
        <p:nvGrpSpPr>
          <p:cNvPr id="38" name="Groupe 37"/>
          <p:cNvGrpSpPr/>
          <p:nvPr/>
        </p:nvGrpSpPr>
        <p:grpSpPr>
          <a:xfrm>
            <a:off x="46685" y="3558077"/>
            <a:ext cx="6246892" cy="3146852"/>
            <a:chOff x="43072" y="4049367"/>
            <a:chExt cx="6289964" cy="3010641"/>
          </a:xfrm>
        </p:grpSpPr>
        <p:pic>
          <p:nvPicPr>
            <p:cNvPr id="39" name="Image 38"/>
            <p:cNvPicPr>
              <a:picLocks noChangeAspect="1"/>
            </p:cNvPicPr>
            <p:nvPr/>
          </p:nvPicPr>
          <p:blipFill>
            <a:blip r:embed="rId3"/>
            <a:stretch>
              <a:fillRect/>
            </a:stretch>
          </p:blipFill>
          <p:spPr>
            <a:xfrm>
              <a:off x="43072" y="4049367"/>
              <a:ext cx="6289964" cy="3010641"/>
            </a:xfrm>
            <a:prstGeom prst="rect">
              <a:avLst/>
            </a:prstGeom>
          </p:spPr>
        </p:pic>
        <p:grpSp>
          <p:nvGrpSpPr>
            <p:cNvPr id="40" name="Groupe 39"/>
            <p:cNvGrpSpPr/>
            <p:nvPr/>
          </p:nvGrpSpPr>
          <p:grpSpPr>
            <a:xfrm>
              <a:off x="1101666" y="4583144"/>
              <a:ext cx="1636186" cy="834935"/>
              <a:chOff x="1101666" y="4583144"/>
              <a:chExt cx="1636186" cy="834935"/>
            </a:xfrm>
          </p:grpSpPr>
          <p:sp>
            <p:nvSpPr>
              <p:cNvPr id="42" name="ZoneTexte 41"/>
              <p:cNvSpPr txBox="1"/>
              <p:nvPr/>
            </p:nvSpPr>
            <p:spPr>
              <a:xfrm>
                <a:off x="1101666" y="4583144"/>
                <a:ext cx="590226" cy="261610"/>
              </a:xfrm>
              <a:prstGeom prst="rect">
                <a:avLst/>
              </a:prstGeom>
              <a:noFill/>
            </p:spPr>
            <p:txBody>
              <a:bodyPr wrap="none" rtlCol="0">
                <a:spAutoFit/>
              </a:bodyPr>
              <a:lstStyle/>
              <a:p>
                <a:r>
                  <a:rPr lang="fr-FR" sz="1100" dirty="0" smtClean="0"/>
                  <a:t>butane</a:t>
                </a:r>
                <a:endParaRPr lang="fr-FR" sz="1100" dirty="0"/>
              </a:p>
            </p:txBody>
          </p:sp>
          <p:sp>
            <p:nvSpPr>
              <p:cNvPr id="43" name="ZoneTexte 42"/>
              <p:cNvSpPr txBox="1"/>
              <p:nvPr/>
            </p:nvSpPr>
            <p:spPr>
              <a:xfrm>
                <a:off x="1421122" y="4704446"/>
                <a:ext cx="660758" cy="261610"/>
              </a:xfrm>
              <a:prstGeom prst="rect">
                <a:avLst/>
              </a:prstGeom>
              <a:noFill/>
            </p:spPr>
            <p:txBody>
              <a:bodyPr wrap="none" rtlCol="0">
                <a:spAutoFit/>
              </a:bodyPr>
              <a:lstStyle/>
              <a:p>
                <a:r>
                  <a:rPr lang="fr-FR" sz="1100" dirty="0" smtClean="0"/>
                  <a:t>pentane</a:t>
                </a:r>
                <a:endParaRPr lang="fr-FR" sz="1100" dirty="0"/>
              </a:p>
            </p:txBody>
          </p:sp>
          <p:sp>
            <p:nvSpPr>
              <p:cNvPr id="44" name="ZoneTexte 43"/>
              <p:cNvSpPr txBox="1"/>
              <p:nvPr/>
            </p:nvSpPr>
            <p:spPr>
              <a:xfrm>
                <a:off x="2064270" y="4987005"/>
                <a:ext cx="673582" cy="261610"/>
              </a:xfrm>
              <a:prstGeom prst="rect">
                <a:avLst/>
              </a:prstGeom>
              <a:noFill/>
            </p:spPr>
            <p:txBody>
              <a:bodyPr wrap="none" rtlCol="0">
                <a:spAutoFit/>
              </a:bodyPr>
              <a:lstStyle/>
              <a:p>
                <a:r>
                  <a:rPr lang="fr-FR" sz="1100" dirty="0" smtClean="0"/>
                  <a:t>benzène</a:t>
                </a:r>
                <a:endParaRPr lang="fr-FR" sz="1100" dirty="0"/>
              </a:p>
            </p:txBody>
          </p:sp>
          <p:sp>
            <p:nvSpPr>
              <p:cNvPr id="45" name="ZoneTexte 44"/>
              <p:cNvSpPr txBox="1"/>
              <p:nvPr/>
            </p:nvSpPr>
            <p:spPr>
              <a:xfrm>
                <a:off x="1618508" y="4870504"/>
                <a:ext cx="601447" cy="261610"/>
              </a:xfrm>
              <a:prstGeom prst="rect">
                <a:avLst/>
              </a:prstGeom>
              <a:noFill/>
            </p:spPr>
            <p:txBody>
              <a:bodyPr wrap="none" rtlCol="0">
                <a:spAutoFit/>
              </a:bodyPr>
              <a:lstStyle/>
              <a:p>
                <a:r>
                  <a:rPr lang="fr-FR" sz="1100" dirty="0" smtClean="0"/>
                  <a:t>hexane</a:t>
                </a:r>
                <a:endParaRPr lang="fr-FR" sz="1100" dirty="0"/>
              </a:p>
            </p:txBody>
          </p:sp>
          <p:sp>
            <p:nvSpPr>
              <p:cNvPr id="46" name="Ellipse 45"/>
              <p:cNvSpPr/>
              <p:nvPr/>
            </p:nvSpPr>
            <p:spPr>
              <a:xfrm>
                <a:off x="1333500" y="4836049"/>
                <a:ext cx="152343" cy="2616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p:cNvSpPr/>
              <p:nvPr/>
            </p:nvSpPr>
            <p:spPr>
              <a:xfrm>
                <a:off x="1834586" y="5068099"/>
                <a:ext cx="206393" cy="349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2" name="ZoneTexte 1"/>
          <p:cNvSpPr txBox="1"/>
          <p:nvPr/>
        </p:nvSpPr>
        <p:spPr>
          <a:xfrm>
            <a:off x="236147" y="1932230"/>
            <a:ext cx="317716" cy="369332"/>
          </a:xfrm>
          <a:prstGeom prst="rect">
            <a:avLst/>
          </a:prstGeom>
          <a:noFill/>
        </p:spPr>
        <p:txBody>
          <a:bodyPr wrap="none" rtlCol="0">
            <a:spAutoFit/>
          </a:bodyPr>
          <a:lstStyle/>
          <a:p>
            <a:r>
              <a:rPr lang="fr-FR" dirty="0" smtClean="0"/>
              <a:t>A</a:t>
            </a:r>
            <a:endParaRPr lang="fr-FR" dirty="0"/>
          </a:p>
        </p:txBody>
      </p:sp>
      <p:sp>
        <p:nvSpPr>
          <p:cNvPr id="48" name="ZoneTexte 47"/>
          <p:cNvSpPr txBox="1"/>
          <p:nvPr/>
        </p:nvSpPr>
        <p:spPr>
          <a:xfrm>
            <a:off x="236147" y="4094976"/>
            <a:ext cx="317716" cy="369332"/>
          </a:xfrm>
          <a:prstGeom prst="rect">
            <a:avLst/>
          </a:prstGeom>
          <a:noFill/>
        </p:spPr>
        <p:txBody>
          <a:bodyPr wrap="none" rtlCol="0">
            <a:spAutoFit/>
          </a:bodyPr>
          <a:lstStyle/>
          <a:p>
            <a:r>
              <a:rPr lang="fr-FR" dirty="0" smtClean="0"/>
              <a:t>B</a:t>
            </a:r>
            <a:endParaRPr lang="fr-FR" dirty="0"/>
          </a:p>
        </p:txBody>
      </p:sp>
      <p:sp>
        <p:nvSpPr>
          <p:cNvPr id="3" name="ZoneTexte 2"/>
          <p:cNvSpPr txBox="1"/>
          <p:nvPr/>
        </p:nvSpPr>
        <p:spPr>
          <a:xfrm>
            <a:off x="2846020" y="1350340"/>
            <a:ext cx="833626" cy="307777"/>
          </a:xfrm>
          <a:prstGeom prst="rect">
            <a:avLst/>
          </a:prstGeom>
          <a:solidFill>
            <a:schemeClr val="bg2">
              <a:lumMod val="90000"/>
            </a:schemeClr>
          </a:solidFill>
        </p:spPr>
        <p:txBody>
          <a:bodyPr wrap="none" rtlCol="0">
            <a:spAutoFit/>
          </a:bodyPr>
          <a:lstStyle/>
          <a:p>
            <a:r>
              <a:rPr lang="fr-FR" sz="1400" dirty="0" smtClean="0">
                <a:latin typeface="Arial" panose="020B0604020202020204" pitchFamily="34" charset="0"/>
                <a:cs typeface="Arial" panose="020B0604020202020204" pitchFamily="34" charset="0"/>
              </a:rPr>
              <a:t>Time (s)</a:t>
            </a:r>
            <a:endParaRPr lang="fr-FR" sz="1400" dirty="0">
              <a:latin typeface="Arial" panose="020B0604020202020204" pitchFamily="34" charset="0"/>
              <a:cs typeface="Arial" panose="020B0604020202020204" pitchFamily="34" charset="0"/>
            </a:endParaRPr>
          </a:p>
        </p:txBody>
      </p:sp>
      <p:sp>
        <p:nvSpPr>
          <p:cNvPr id="49" name="ZoneTexte 48"/>
          <p:cNvSpPr txBox="1"/>
          <p:nvPr/>
        </p:nvSpPr>
        <p:spPr>
          <a:xfrm>
            <a:off x="2846020" y="6335630"/>
            <a:ext cx="833626" cy="307777"/>
          </a:xfrm>
          <a:prstGeom prst="rect">
            <a:avLst/>
          </a:prstGeom>
          <a:solidFill>
            <a:schemeClr val="bg1"/>
          </a:solidFill>
        </p:spPr>
        <p:txBody>
          <a:bodyPr wrap="none" rtlCol="0">
            <a:spAutoFit/>
          </a:bodyPr>
          <a:lstStyle/>
          <a:p>
            <a:r>
              <a:rPr lang="fr-FR" sz="1400" dirty="0" smtClean="0">
                <a:latin typeface="Arial" panose="020B0604020202020204" pitchFamily="34" charset="0"/>
                <a:cs typeface="Arial" panose="020B0604020202020204" pitchFamily="34" charset="0"/>
              </a:rPr>
              <a:t>Time (s)</a:t>
            </a:r>
            <a:endParaRPr lang="fr-FR" sz="1400" dirty="0">
              <a:latin typeface="Arial" panose="020B0604020202020204" pitchFamily="34" charset="0"/>
              <a:cs typeface="Arial" panose="020B0604020202020204" pitchFamily="34" charset="0"/>
            </a:endParaRPr>
          </a:p>
        </p:txBody>
      </p:sp>
      <p:sp>
        <p:nvSpPr>
          <p:cNvPr id="50" name="ZoneTexte 49"/>
          <p:cNvSpPr txBox="1"/>
          <p:nvPr/>
        </p:nvSpPr>
        <p:spPr>
          <a:xfrm>
            <a:off x="5998728" y="2405395"/>
            <a:ext cx="5850812" cy="3693319"/>
          </a:xfrm>
          <a:prstGeom prst="rect">
            <a:avLst/>
          </a:prstGeom>
          <a:noFill/>
          <a:ln>
            <a:solidFill>
              <a:schemeClr val="bg2">
                <a:lumMod val="50000"/>
              </a:schemeClr>
            </a:solidFill>
          </a:ln>
        </p:spPr>
        <p:txBody>
          <a:bodyPr wrap="square" rtlCol="0">
            <a:spAutoFit/>
          </a:bodyPr>
          <a:lstStyle/>
          <a:p>
            <a:pPr algn="just"/>
            <a:r>
              <a:rPr lang="en-US" dirty="0" smtClean="0"/>
              <a:t>A - Injection of a </a:t>
            </a:r>
            <a:r>
              <a:rPr lang="en-US" b="1" dirty="0" smtClean="0"/>
              <a:t>volume of 50µL</a:t>
            </a:r>
            <a:r>
              <a:rPr lang="en-US" dirty="0" smtClean="0"/>
              <a:t> of Crystal corresponding to </a:t>
            </a:r>
            <a:r>
              <a:rPr lang="en-US" b="1" dirty="0" smtClean="0"/>
              <a:t>2,1e-10 mol</a:t>
            </a:r>
            <a:r>
              <a:rPr lang="en-US" dirty="0" smtClean="0"/>
              <a:t>.  </a:t>
            </a:r>
          </a:p>
          <a:p>
            <a:pPr algn="just"/>
            <a:r>
              <a:rPr lang="en-US" dirty="0" smtClean="0"/>
              <a:t>There is the presence of the </a:t>
            </a:r>
            <a:r>
              <a:rPr lang="en-US" b="1" dirty="0" smtClean="0"/>
              <a:t>5 peaks </a:t>
            </a:r>
            <a:r>
              <a:rPr lang="en-US" dirty="0" smtClean="0"/>
              <a:t>of the mixture, </a:t>
            </a:r>
            <a:r>
              <a:rPr lang="en-US" b="1" dirty="0" smtClean="0"/>
              <a:t>toluene is less defined.</a:t>
            </a:r>
            <a:r>
              <a:rPr lang="en-US" dirty="0" smtClean="0"/>
              <a:t>  </a:t>
            </a:r>
          </a:p>
          <a:p>
            <a:pPr algn="just"/>
            <a:endParaRPr lang="en-US" dirty="0"/>
          </a:p>
          <a:p>
            <a:pPr algn="just"/>
            <a:r>
              <a:rPr lang="en-US" dirty="0" smtClean="0"/>
              <a:t>B - Injection of a </a:t>
            </a:r>
            <a:r>
              <a:rPr lang="en-US" b="1" dirty="0" smtClean="0"/>
              <a:t>volume of 5µL </a:t>
            </a:r>
            <a:r>
              <a:rPr lang="en-US" dirty="0" smtClean="0"/>
              <a:t>of Crystal corresponding to </a:t>
            </a:r>
            <a:r>
              <a:rPr lang="en-US" b="1" dirty="0" smtClean="0"/>
              <a:t>2,1e-11 </a:t>
            </a:r>
            <a:r>
              <a:rPr lang="en-US" b="1" dirty="0" err="1" smtClean="0"/>
              <a:t>mol</a:t>
            </a:r>
            <a:r>
              <a:rPr lang="en-US" b="1" dirty="0" smtClean="0"/>
              <a:t> .</a:t>
            </a:r>
          </a:p>
          <a:p>
            <a:pPr algn="just"/>
            <a:r>
              <a:rPr lang="en-US" dirty="0" smtClean="0"/>
              <a:t>We see the </a:t>
            </a:r>
            <a:r>
              <a:rPr lang="en-US" b="1" dirty="0" smtClean="0"/>
              <a:t>disappearance of toluene</a:t>
            </a:r>
            <a:r>
              <a:rPr lang="en-US" dirty="0" smtClean="0"/>
              <a:t> and the </a:t>
            </a:r>
            <a:r>
              <a:rPr lang="en-US" b="1" dirty="0" smtClean="0"/>
              <a:t>limit of detection</a:t>
            </a:r>
            <a:r>
              <a:rPr lang="en-US" dirty="0" smtClean="0"/>
              <a:t> for other molecules.  </a:t>
            </a:r>
          </a:p>
          <a:p>
            <a:pPr algn="just"/>
            <a:endParaRPr lang="en-US" dirty="0"/>
          </a:p>
          <a:p>
            <a:pPr algn="just"/>
            <a:r>
              <a:rPr lang="en-US" dirty="0" smtClean="0"/>
              <a:t>The disappearance of toluene and the presence of the light molecules shows a better sensitivity to molecules of low molecular weight.</a:t>
            </a:r>
            <a:endParaRPr lang="fr-FR" dirty="0"/>
          </a:p>
        </p:txBody>
      </p:sp>
      <p:sp>
        <p:nvSpPr>
          <p:cNvPr id="11" name="Bouton d’action : Suivant 10">
            <a:hlinkClick r:id="" action="ppaction://hlinkshowjump?jump=nextslide" highlightClick="1"/>
          </p:cNvPr>
          <p:cNvSpPr/>
          <p:nvPr/>
        </p:nvSpPr>
        <p:spPr bwMode="auto">
          <a:xfrm>
            <a:off x="11554691" y="6036112"/>
            <a:ext cx="626755" cy="530317"/>
          </a:xfrm>
          <a:prstGeom prst="actionButtonForwardNex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2" name="Bouton d'action : Début 11">
            <a:hlinkClick r:id="" action="ppaction://hlinkshowjump?jump=firstslide" highlightClick="1"/>
          </p:cNvPr>
          <p:cNvSpPr/>
          <p:nvPr/>
        </p:nvSpPr>
        <p:spPr bwMode="auto">
          <a:xfrm>
            <a:off x="10410040" y="6036111"/>
            <a:ext cx="579397" cy="530319"/>
          </a:xfrm>
          <a:prstGeom prst="actionButtonBeginning">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5" name="Bouton d'action : Précédent 14">
            <a:hlinkClick r:id="" action="ppaction://hlinkshowjump?jump=previousslide" highlightClick="1"/>
          </p:cNvPr>
          <p:cNvSpPr/>
          <p:nvPr/>
        </p:nvSpPr>
        <p:spPr bwMode="auto">
          <a:xfrm>
            <a:off x="10989437" y="6036111"/>
            <a:ext cx="565254" cy="530318"/>
          </a:xfrm>
          <a:prstGeom prst="actionButtonBackPrevious">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32" name="ZoneTexte 31"/>
          <p:cNvSpPr txBox="1"/>
          <p:nvPr/>
        </p:nvSpPr>
        <p:spPr>
          <a:xfrm>
            <a:off x="887276" y="6564767"/>
            <a:ext cx="11304724"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fr-FR" sz="1200" dirty="0"/>
              <a:t>l</a:t>
            </a:r>
            <a:r>
              <a:rPr lang="fr-FR" sz="1200" dirty="0" smtClean="0"/>
              <a:t>eila.bouchra@latmos.ipsl.fr                                                                                                    Pico4.14 - EGU2018                                                                                                      </a:t>
            </a:r>
            <a:r>
              <a:rPr lang="fr-FR" sz="1200" dirty="0" smtClean="0"/>
              <a:t>       </a:t>
            </a:r>
            <a:r>
              <a:rPr lang="fr-FR" sz="1200" dirty="0" smtClean="0"/>
              <a:t>10 April 2016</a:t>
            </a:r>
            <a:endParaRPr lang="fr-FR" sz="1200" dirty="0"/>
          </a:p>
        </p:txBody>
      </p:sp>
      <p:pic>
        <p:nvPicPr>
          <p:cNvPr id="41" name="Imag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56" y="6541099"/>
            <a:ext cx="905431" cy="316901"/>
          </a:xfrm>
          <a:prstGeom prst="rect">
            <a:avLst/>
          </a:prstGeom>
        </p:spPr>
      </p:pic>
    </p:spTree>
    <p:extLst>
      <p:ext uri="{BB962C8B-B14F-4D97-AF65-F5344CB8AC3E}">
        <p14:creationId xmlns:p14="http://schemas.microsoft.com/office/powerpoint/2010/main" val="2071591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5070"/>
            <a:ext cx="11608895" cy="830997"/>
          </a:xfrm>
          <a:prstGeom prst="rect">
            <a:avLst/>
          </a:prstGeom>
        </p:spPr>
        <p:txBody>
          <a:bodyPr wrap="square">
            <a:spAutoFit/>
          </a:bodyPr>
          <a:lstStyle/>
          <a:p>
            <a:pPr algn="ctr"/>
            <a:r>
              <a:rPr lang="en-GB" sz="2400" b="1" dirty="0">
                <a:latin typeface="Arial" panose="020B0604020202020204" pitchFamily="34" charset="0"/>
                <a:cs typeface="Arial" panose="020B0604020202020204" pitchFamily="34" charset="0"/>
              </a:rPr>
              <a:t>Gas chromatography based on Micro Electro Mechanical Systems (MEMS) for in situ space exploration of planetary environments: first development</a:t>
            </a:r>
            <a:endParaRPr lang="fr-FR" sz="2400" b="1" dirty="0">
              <a:latin typeface="Arial" panose="020B0604020202020204" pitchFamily="34" charset="0"/>
              <a:cs typeface="Arial" panose="020B0604020202020204" pitchFamily="34" charset="0"/>
            </a:endParaRPr>
          </a:p>
        </p:txBody>
      </p:sp>
      <p:sp>
        <p:nvSpPr>
          <p:cNvPr id="8" name="Rectangle 7"/>
          <p:cNvSpPr>
            <a:spLocks noChangeArrowheads="1"/>
          </p:cNvSpPr>
          <p:nvPr/>
        </p:nvSpPr>
        <p:spPr bwMode="auto">
          <a:xfrm>
            <a:off x="236147" y="1131873"/>
            <a:ext cx="1411567" cy="469025"/>
          </a:xfrm>
          <a:prstGeom prst="rect">
            <a:avLst/>
          </a:prstGeom>
          <a:solidFill>
            <a:srgbClr val="FFFF00">
              <a:alpha val="70000"/>
            </a:srgbClr>
          </a:solidFill>
          <a:ln w="38100">
            <a:solidFill>
              <a:schemeClr val="accent4">
                <a:lumMod val="75000"/>
              </a:schemeClr>
            </a:solidFill>
            <a:miter lim="800000"/>
            <a:headEnd/>
            <a:tailEnd/>
          </a:ln>
          <a:effectLst/>
        </p:spPr>
        <p:txBody>
          <a:bodyPr wrap="none" anchor="ctr"/>
          <a:lstStyle/>
          <a:p>
            <a:pPr algn="ctr"/>
            <a:r>
              <a:rPr lang="en-US" dirty="0" smtClean="0"/>
              <a:t>Detector</a:t>
            </a:r>
            <a:endParaRPr lang="en-GB" dirty="0"/>
          </a:p>
        </p:txBody>
      </p:sp>
      <p:grpSp>
        <p:nvGrpSpPr>
          <p:cNvPr id="4" name="Groupe 3"/>
          <p:cNvGrpSpPr/>
          <p:nvPr/>
        </p:nvGrpSpPr>
        <p:grpSpPr>
          <a:xfrm>
            <a:off x="179417" y="4083272"/>
            <a:ext cx="5361573" cy="3010641"/>
            <a:chOff x="4509940" y="2699203"/>
            <a:chExt cx="4320120" cy="3010641"/>
          </a:xfrm>
        </p:grpSpPr>
        <p:pic>
          <p:nvPicPr>
            <p:cNvPr id="22" name="Image 21"/>
            <p:cNvPicPr>
              <a:picLocks noChangeAspect="1"/>
            </p:cNvPicPr>
            <p:nvPr/>
          </p:nvPicPr>
          <p:blipFill>
            <a:blip r:embed="rId2"/>
            <a:stretch>
              <a:fillRect/>
            </a:stretch>
          </p:blipFill>
          <p:spPr>
            <a:xfrm>
              <a:off x="4509940" y="2699203"/>
              <a:ext cx="4320120" cy="3010641"/>
            </a:xfrm>
            <a:prstGeom prst="rect">
              <a:avLst/>
            </a:prstGeom>
          </p:spPr>
        </p:pic>
        <p:sp>
          <p:nvSpPr>
            <p:cNvPr id="23" name="ZoneTexte 22"/>
            <p:cNvSpPr txBox="1"/>
            <p:nvPr/>
          </p:nvSpPr>
          <p:spPr>
            <a:xfrm>
              <a:off x="7301076" y="3705935"/>
              <a:ext cx="625492" cy="261610"/>
            </a:xfrm>
            <a:prstGeom prst="rect">
              <a:avLst/>
            </a:prstGeom>
            <a:noFill/>
          </p:spPr>
          <p:txBody>
            <a:bodyPr wrap="none" rtlCol="0">
              <a:spAutoFit/>
            </a:bodyPr>
            <a:lstStyle/>
            <a:p>
              <a:r>
                <a:rPr lang="fr-FR" sz="1100" dirty="0" smtClean="0"/>
                <a:t>toluène</a:t>
              </a:r>
              <a:endParaRPr lang="fr-FR" sz="1100" dirty="0"/>
            </a:p>
          </p:txBody>
        </p:sp>
        <p:sp>
          <p:nvSpPr>
            <p:cNvPr id="24" name="ZoneTexte 23"/>
            <p:cNvSpPr txBox="1"/>
            <p:nvPr/>
          </p:nvSpPr>
          <p:spPr>
            <a:xfrm>
              <a:off x="6622887" y="4256300"/>
              <a:ext cx="673582" cy="261610"/>
            </a:xfrm>
            <a:prstGeom prst="rect">
              <a:avLst/>
            </a:prstGeom>
            <a:noFill/>
          </p:spPr>
          <p:txBody>
            <a:bodyPr wrap="none" rtlCol="0">
              <a:spAutoFit/>
            </a:bodyPr>
            <a:lstStyle/>
            <a:p>
              <a:r>
                <a:rPr lang="fr-FR" sz="1100" dirty="0" smtClean="0"/>
                <a:t>benzène</a:t>
              </a:r>
              <a:endParaRPr lang="fr-FR" sz="1100" dirty="0"/>
            </a:p>
          </p:txBody>
        </p:sp>
        <p:sp>
          <p:nvSpPr>
            <p:cNvPr id="25" name="Ellipse 24"/>
            <p:cNvSpPr/>
            <p:nvPr/>
          </p:nvSpPr>
          <p:spPr>
            <a:xfrm>
              <a:off x="6810759" y="4517910"/>
              <a:ext cx="206393" cy="349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 name="Groupe 2"/>
          <p:cNvGrpSpPr/>
          <p:nvPr/>
        </p:nvGrpSpPr>
        <p:grpSpPr>
          <a:xfrm>
            <a:off x="105961" y="1452747"/>
            <a:ext cx="5435030" cy="3158008"/>
            <a:chOff x="236147" y="2678778"/>
            <a:chExt cx="4682835" cy="3158008"/>
          </a:xfrm>
        </p:grpSpPr>
        <p:pic>
          <p:nvPicPr>
            <p:cNvPr id="10" name="Image 9"/>
            <p:cNvPicPr>
              <a:picLocks noChangeAspect="1"/>
            </p:cNvPicPr>
            <p:nvPr/>
          </p:nvPicPr>
          <p:blipFill>
            <a:blip r:embed="rId3"/>
            <a:stretch>
              <a:fillRect/>
            </a:stretch>
          </p:blipFill>
          <p:spPr>
            <a:xfrm>
              <a:off x="236147" y="2678778"/>
              <a:ext cx="4682835" cy="3158008"/>
            </a:xfrm>
            <a:prstGeom prst="rect">
              <a:avLst/>
            </a:prstGeom>
          </p:spPr>
        </p:pic>
        <p:grpSp>
          <p:nvGrpSpPr>
            <p:cNvPr id="2" name="Groupe 1"/>
            <p:cNvGrpSpPr/>
            <p:nvPr/>
          </p:nvGrpSpPr>
          <p:grpSpPr>
            <a:xfrm>
              <a:off x="2090764" y="3059373"/>
              <a:ext cx="1831840" cy="1664346"/>
              <a:chOff x="2090764" y="3059373"/>
              <a:chExt cx="1831840" cy="1664346"/>
            </a:xfrm>
          </p:grpSpPr>
          <p:sp>
            <p:nvSpPr>
              <p:cNvPr id="16" name="ZoneTexte 15"/>
              <p:cNvSpPr txBox="1"/>
              <p:nvPr/>
            </p:nvSpPr>
            <p:spPr>
              <a:xfrm>
                <a:off x="2090764" y="3864310"/>
                <a:ext cx="660758" cy="261610"/>
              </a:xfrm>
              <a:prstGeom prst="rect">
                <a:avLst/>
              </a:prstGeom>
              <a:noFill/>
            </p:spPr>
            <p:txBody>
              <a:bodyPr wrap="none" rtlCol="0">
                <a:spAutoFit/>
              </a:bodyPr>
              <a:lstStyle/>
              <a:p>
                <a:r>
                  <a:rPr lang="fr-FR" sz="1100" dirty="0" smtClean="0"/>
                  <a:t>pentane</a:t>
                </a:r>
                <a:endParaRPr lang="fr-FR" sz="1100" dirty="0"/>
              </a:p>
            </p:txBody>
          </p:sp>
          <p:sp>
            <p:nvSpPr>
              <p:cNvPr id="18" name="ZoneTexte 17"/>
              <p:cNvSpPr txBox="1"/>
              <p:nvPr/>
            </p:nvSpPr>
            <p:spPr>
              <a:xfrm>
                <a:off x="2345296" y="4462109"/>
                <a:ext cx="601447" cy="261610"/>
              </a:xfrm>
              <a:prstGeom prst="rect">
                <a:avLst/>
              </a:prstGeom>
              <a:noFill/>
            </p:spPr>
            <p:txBody>
              <a:bodyPr wrap="none" rtlCol="0">
                <a:spAutoFit/>
              </a:bodyPr>
              <a:lstStyle/>
              <a:p>
                <a:r>
                  <a:rPr lang="fr-FR" sz="1100" dirty="0" smtClean="0"/>
                  <a:t>hexane</a:t>
                </a:r>
                <a:endParaRPr lang="fr-FR" sz="1100" dirty="0"/>
              </a:p>
            </p:txBody>
          </p:sp>
          <p:sp>
            <p:nvSpPr>
              <p:cNvPr id="19" name="ZoneTexte 18"/>
              <p:cNvSpPr txBox="1"/>
              <p:nvPr/>
            </p:nvSpPr>
            <p:spPr>
              <a:xfrm>
                <a:off x="2543213" y="4060150"/>
                <a:ext cx="673582" cy="261610"/>
              </a:xfrm>
              <a:prstGeom prst="rect">
                <a:avLst/>
              </a:prstGeom>
              <a:noFill/>
            </p:spPr>
            <p:txBody>
              <a:bodyPr wrap="none" rtlCol="0">
                <a:spAutoFit/>
              </a:bodyPr>
              <a:lstStyle/>
              <a:p>
                <a:r>
                  <a:rPr lang="fr-FR" sz="1100" dirty="0" smtClean="0"/>
                  <a:t>benzène</a:t>
                </a:r>
                <a:endParaRPr lang="fr-FR" sz="1100" dirty="0"/>
              </a:p>
            </p:txBody>
          </p:sp>
          <p:sp>
            <p:nvSpPr>
              <p:cNvPr id="21" name="ZoneTexte 20"/>
              <p:cNvSpPr txBox="1"/>
              <p:nvPr/>
            </p:nvSpPr>
            <p:spPr>
              <a:xfrm>
                <a:off x="3297112" y="3059373"/>
                <a:ext cx="625492" cy="261610"/>
              </a:xfrm>
              <a:prstGeom prst="rect">
                <a:avLst/>
              </a:prstGeom>
              <a:noFill/>
            </p:spPr>
            <p:txBody>
              <a:bodyPr wrap="none" rtlCol="0">
                <a:spAutoFit/>
              </a:bodyPr>
              <a:lstStyle/>
              <a:p>
                <a:r>
                  <a:rPr lang="fr-FR" sz="1100" dirty="0" smtClean="0"/>
                  <a:t>toluène</a:t>
                </a:r>
                <a:endParaRPr lang="fr-FR" sz="1100" dirty="0"/>
              </a:p>
            </p:txBody>
          </p:sp>
          <p:sp>
            <p:nvSpPr>
              <p:cNvPr id="26" name="Ellipse 25"/>
              <p:cNvSpPr/>
              <p:nvPr/>
            </p:nvSpPr>
            <p:spPr>
              <a:xfrm>
                <a:off x="2307638" y="4190955"/>
                <a:ext cx="162026" cy="3551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27" name="ZoneTexte 26"/>
          <p:cNvSpPr txBox="1"/>
          <p:nvPr/>
        </p:nvSpPr>
        <p:spPr>
          <a:xfrm>
            <a:off x="2517525" y="1335396"/>
            <a:ext cx="833626" cy="307777"/>
          </a:xfrm>
          <a:prstGeom prst="rect">
            <a:avLst/>
          </a:prstGeom>
          <a:solidFill>
            <a:schemeClr val="bg2">
              <a:lumMod val="90000"/>
            </a:schemeClr>
          </a:solidFill>
        </p:spPr>
        <p:txBody>
          <a:bodyPr wrap="none" rtlCol="0">
            <a:spAutoFit/>
          </a:bodyPr>
          <a:lstStyle/>
          <a:p>
            <a:r>
              <a:rPr lang="fr-FR" sz="1400" dirty="0" smtClean="0">
                <a:latin typeface="Arial" panose="020B0604020202020204" pitchFamily="34" charset="0"/>
                <a:cs typeface="Arial" panose="020B0604020202020204" pitchFamily="34" charset="0"/>
              </a:rPr>
              <a:t>Time (s)</a:t>
            </a:r>
            <a:endParaRPr lang="fr-FR" sz="1400" dirty="0">
              <a:latin typeface="Arial" panose="020B0604020202020204" pitchFamily="34" charset="0"/>
              <a:cs typeface="Arial" panose="020B0604020202020204" pitchFamily="34" charset="0"/>
            </a:endParaRPr>
          </a:p>
        </p:txBody>
      </p:sp>
      <p:sp>
        <p:nvSpPr>
          <p:cNvPr id="28" name="ZoneTexte 27"/>
          <p:cNvSpPr txBox="1"/>
          <p:nvPr/>
        </p:nvSpPr>
        <p:spPr>
          <a:xfrm>
            <a:off x="2590210" y="4006375"/>
            <a:ext cx="700833" cy="261610"/>
          </a:xfrm>
          <a:prstGeom prst="rect">
            <a:avLst/>
          </a:prstGeom>
          <a:solidFill>
            <a:schemeClr val="bg2"/>
          </a:solidFill>
        </p:spPr>
        <p:txBody>
          <a:bodyPr wrap="none" rtlCol="0">
            <a:spAutoFit/>
          </a:bodyPr>
          <a:lstStyle/>
          <a:p>
            <a:r>
              <a:rPr lang="fr-FR" sz="1100" dirty="0" smtClean="0">
                <a:latin typeface="Arial" panose="020B0604020202020204" pitchFamily="34" charset="0"/>
                <a:cs typeface="Arial" panose="020B0604020202020204" pitchFamily="34" charset="0"/>
              </a:rPr>
              <a:t>Time (s)</a:t>
            </a:r>
            <a:endParaRPr lang="fr-FR" sz="1100" dirty="0">
              <a:latin typeface="Arial" panose="020B0604020202020204" pitchFamily="34" charset="0"/>
              <a:cs typeface="Arial" panose="020B0604020202020204" pitchFamily="34" charset="0"/>
            </a:endParaRPr>
          </a:p>
        </p:txBody>
      </p:sp>
      <p:sp>
        <p:nvSpPr>
          <p:cNvPr id="29" name="ZoneTexte 28"/>
          <p:cNvSpPr txBox="1"/>
          <p:nvPr/>
        </p:nvSpPr>
        <p:spPr>
          <a:xfrm>
            <a:off x="5775292" y="2161877"/>
            <a:ext cx="6092776" cy="4247317"/>
          </a:xfrm>
          <a:prstGeom prst="rect">
            <a:avLst/>
          </a:prstGeom>
          <a:noFill/>
          <a:ln>
            <a:solidFill>
              <a:schemeClr val="bg2">
                <a:lumMod val="50000"/>
              </a:schemeClr>
            </a:solidFill>
          </a:ln>
        </p:spPr>
        <p:txBody>
          <a:bodyPr wrap="square" rtlCol="0">
            <a:spAutoFit/>
          </a:bodyPr>
          <a:lstStyle/>
          <a:p>
            <a:pPr algn="just"/>
            <a:r>
              <a:rPr lang="fr-FR" dirty="0" smtClean="0"/>
              <a:t>A –</a:t>
            </a:r>
            <a:r>
              <a:rPr lang="en-US" b="1" dirty="0"/>
              <a:t> </a:t>
            </a:r>
            <a:r>
              <a:rPr lang="en-US" dirty="0"/>
              <a:t>Injection of a </a:t>
            </a:r>
            <a:r>
              <a:rPr lang="en-US" b="1" dirty="0"/>
              <a:t>volume of 50µL</a:t>
            </a:r>
            <a:r>
              <a:rPr lang="en-US" dirty="0"/>
              <a:t> of Crystal corresponding to </a:t>
            </a:r>
            <a:r>
              <a:rPr lang="en-US" b="1" dirty="0"/>
              <a:t>2,1e-10 mol</a:t>
            </a:r>
            <a:r>
              <a:rPr lang="en-US" dirty="0" smtClean="0"/>
              <a:t>. </a:t>
            </a:r>
          </a:p>
          <a:p>
            <a:pPr algn="just"/>
            <a:r>
              <a:rPr lang="en-US" dirty="0" smtClean="0"/>
              <a:t>The detection of the NEMS </a:t>
            </a:r>
            <a:r>
              <a:rPr lang="en-US" b="1" dirty="0" smtClean="0"/>
              <a:t>begins with pentane </a:t>
            </a:r>
            <a:r>
              <a:rPr lang="en-US" dirty="0" smtClean="0"/>
              <a:t>observed weakly.</a:t>
            </a:r>
          </a:p>
          <a:p>
            <a:pPr algn="just"/>
            <a:endParaRPr lang="en-US" dirty="0"/>
          </a:p>
          <a:p>
            <a:pPr algn="just"/>
            <a:r>
              <a:rPr lang="fr-FR" dirty="0" smtClean="0"/>
              <a:t>B </a:t>
            </a:r>
            <a:r>
              <a:rPr lang="fr-FR" dirty="0"/>
              <a:t>– </a:t>
            </a:r>
            <a:r>
              <a:rPr lang="en-US" dirty="0"/>
              <a:t>Injection of a </a:t>
            </a:r>
            <a:r>
              <a:rPr lang="en-US" b="1" dirty="0"/>
              <a:t>volume of 5µL </a:t>
            </a:r>
            <a:r>
              <a:rPr lang="en-US" dirty="0"/>
              <a:t>of Crystal corresponding to </a:t>
            </a:r>
            <a:r>
              <a:rPr lang="en-US" b="1" dirty="0"/>
              <a:t>2,1e-11 </a:t>
            </a:r>
            <a:r>
              <a:rPr lang="en-US" b="1" dirty="0" err="1"/>
              <a:t>mol</a:t>
            </a:r>
            <a:r>
              <a:rPr lang="en-US" b="1" dirty="0"/>
              <a:t> </a:t>
            </a:r>
            <a:r>
              <a:rPr lang="en-US" b="1" dirty="0" smtClean="0"/>
              <a:t>. </a:t>
            </a:r>
          </a:p>
          <a:p>
            <a:pPr algn="just"/>
            <a:r>
              <a:rPr lang="en-US" dirty="0" smtClean="0"/>
              <a:t>We see the </a:t>
            </a:r>
            <a:r>
              <a:rPr lang="en-US" b="1" dirty="0" smtClean="0"/>
              <a:t>disappearance of pentane and hexane </a:t>
            </a:r>
            <a:r>
              <a:rPr lang="en-US" dirty="0" smtClean="0"/>
              <a:t>and the </a:t>
            </a:r>
            <a:r>
              <a:rPr lang="en-US" b="1" dirty="0" smtClean="0"/>
              <a:t>limit of detection </a:t>
            </a:r>
            <a:r>
              <a:rPr lang="en-US" dirty="0" smtClean="0"/>
              <a:t>of other molecules.</a:t>
            </a:r>
          </a:p>
          <a:p>
            <a:pPr algn="just"/>
            <a:endParaRPr lang="en-US" b="1" dirty="0"/>
          </a:p>
          <a:p>
            <a:pPr algn="just"/>
            <a:r>
              <a:rPr lang="en-US" dirty="0" smtClean="0"/>
              <a:t>The no detection of the first light molecules and the disappearance of the pentane and hexane shows a better sensitivity to molecules of high molecular weight. We can suppose that the sensitivity can be even better with stronger molecules than toluene.</a:t>
            </a:r>
            <a:endParaRPr lang="en-US" b="1" dirty="0" smtClean="0"/>
          </a:p>
        </p:txBody>
      </p:sp>
      <p:sp>
        <p:nvSpPr>
          <p:cNvPr id="30" name="ZoneTexte 29"/>
          <p:cNvSpPr txBox="1"/>
          <p:nvPr/>
        </p:nvSpPr>
        <p:spPr>
          <a:xfrm>
            <a:off x="105961" y="1760188"/>
            <a:ext cx="317716" cy="369332"/>
          </a:xfrm>
          <a:prstGeom prst="rect">
            <a:avLst/>
          </a:prstGeom>
          <a:noFill/>
        </p:spPr>
        <p:txBody>
          <a:bodyPr wrap="none" rtlCol="0">
            <a:spAutoFit/>
          </a:bodyPr>
          <a:lstStyle/>
          <a:p>
            <a:r>
              <a:rPr lang="fr-FR" dirty="0" smtClean="0"/>
              <a:t>A</a:t>
            </a:r>
            <a:endParaRPr lang="fr-FR" dirty="0"/>
          </a:p>
        </p:txBody>
      </p:sp>
      <p:sp>
        <p:nvSpPr>
          <p:cNvPr id="31" name="ZoneTexte 30"/>
          <p:cNvSpPr txBox="1"/>
          <p:nvPr/>
        </p:nvSpPr>
        <p:spPr>
          <a:xfrm>
            <a:off x="105961" y="4194255"/>
            <a:ext cx="317716" cy="369332"/>
          </a:xfrm>
          <a:prstGeom prst="rect">
            <a:avLst/>
          </a:prstGeom>
          <a:noFill/>
        </p:spPr>
        <p:txBody>
          <a:bodyPr wrap="none" rtlCol="0">
            <a:spAutoFit/>
          </a:bodyPr>
          <a:lstStyle/>
          <a:p>
            <a:r>
              <a:rPr lang="fr-FR" dirty="0" smtClean="0"/>
              <a:t>B</a:t>
            </a:r>
            <a:endParaRPr lang="fr-FR" dirty="0"/>
          </a:p>
        </p:txBody>
      </p:sp>
      <p:sp>
        <p:nvSpPr>
          <p:cNvPr id="32" name="ZoneTexte 31"/>
          <p:cNvSpPr txBox="1"/>
          <p:nvPr/>
        </p:nvSpPr>
        <p:spPr>
          <a:xfrm>
            <a:off x="5306454" y="1121814"/>
            <a:ext cx="6561614" cy="923330"/>
          </a:xfrm>
          <a:prstGeom prst="rect">
            <a:avLst/>
          </a:prstGeom>
          <a:noFill/>
          <a:ln>
            <a:solidFill>
              <a:schemeClr val="bg2">
                <a:lumMod val="50000"/>
              </a:schemeClr>
            </a:solidFill>
          </a:ln>
        </p:spPr>
        <p:txBody>
          <a:bodyPr wrap="square" rtlCol="0">
            <a:spAutoFit/>
          </a:bodyPr>
          <a:lstStyle/>
          <a:p>
            <a:pPr algn="just"/>
            <a:r>
              <a:rPr lang="en-US" dirty="0"/>
              <a:t>The different test was performed using a gaseous mixture of hydrocarbons to 100 ppm, said Crystal, composed of:</a:t>
            </a:r>
          </a:p>
          <a:p>
            <a:pPr algn="just"/>
            <a:r>
              <a:rPr lang="fr-FR" dirty="0" smtClean="0"/>
              <a:t>1.CO2</a:t>
            </a:r>
            <a:r>
              <a:rPr lang="fr-FR" dirty="0"/>
              <a:t>; </a:t>
            </a:r>
            <a:r>
              <a:rPr lang="fr-FR" dirty="0" smtClean="0"/>
              <a:t>2.N-Butane</a:t>
            </a:r>
            <a:r>
              <a:rPr lang="fr-FR" dirty="0"/>
              <a:t>; </a:t>
            </a:r>
            <a:r>
              <a:rPr lang="fr-FR" dirty="0" smtClean="0"/>
              <a:t>3.N-Pentane</a:t>
            </a:r>
            <a:r>
              <a:rPr lang="fr-FR" dirty="0"/>
              <a:t>; </a:t>
            </a:r>
            <a:r>
              <a:rPr lang="fr-FR" dirty="0" smtClean="0"/>
              <a:t>4.Hexane</a:t>
            </a:r>
            <a:r>
              <a:rPr lang="fr-FR" dirty="0"/>
              <a:t>; </a:t>
            </a:r>
            <a:r>
              <a:rPr lang="fr-FR" dirty="0" smtClean="0"/>
              <a:t>5.Benzène; 6.Toluène.</a:t>
            </a:r>
            <a:endParaRPr lang="fr-FR" dirty="0"/>
          </a:p>
        </p:txBody>
      </p:sp>
      <p:sp>
        <p:nvSpPr>
          <p:cNvPr id="11" name="Bouton d’action : Suivant 10">
            <a:hlinkClick r:id="" action="ppaction://hlinkshowjump?jump=nextslide" highlightClick="1"/>
          </p:cNvPr>
          <p:cNvSpPr/>
          <p:nvPr/>
        </p:nvSpPr>
        <p:spPr bwMode="auto">
          <a:xfrm>
            <a:off x="11554691" y="6036112"/>
            <a:ext cx="626755" cy="530317"/>
          </a:xfrm>
          <a:prstGeom prst="actionButtonForwardNex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2" name="Bouton d'action : Début 11">
            <a:hlinkClick r:id="" action="ppaction://hlinkshowjump?jump=firstslide" highlightClick="1"/>
          </p:cNvPr>
          <p:cNvSpPr/>
          <p:nvPr/>
        </p:nvSpPr>
        <p:spPr bwMode="auto">
          <a:xfrm>
            <a:off x="10410040" y="6036111"/>
            <a:ext cx="579397" cy="530319"/>
          </a:xfrm>
          <a:prstGeom prst="actionButtonBeginning">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5" name="Bouton d'action : Précédent 14">
            <a:hlinkClick r:id="" action="ppaction://hlinkshowjump?jump=previousslide" highlightClick="1"/>
          </p:cNvPr>
          <p:cNvSpPr/>
          <p:nvPr/>
        </p:nvSpPr>
        <p:spPr bwMode="auto">
          <a:xfrm>
            <a:off x="10989437" y="6036111"/>
            <a:ext cx="565254" cy="530318"/>
          </a:xfrm>
          <a:prstGeom prst="actionButtonBackPrevious">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33" name="ZoneTexte 32"/>
          <p:cNvSpPr txBox="1"/>
          <p:nvPr/>
        </p:nvSpPr>
        <p:spPr>
          <a:xfrm>
            <a:off x="887276" y="6564767"/>
            <a:ext cx="11304724"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fr-FR" sz="1200" dirty="0"/>
              <a:t>l</a:t>
            </a:r>
            <a:r>
              <a:rPr lang="fr-FR" sz="1200" dirty="0" smtClean="0"/>
              <a:t>eila.bouchra@latmos.ipsl.fr                                                                                                    Pico4.14 - EGU2018                                                                                                      </a:t>
            </a:r>
            <a:r>
              <a:rPr lang="fr-FR" sz="1200" dirty="0" smtClean="0"/>
              <a:t>       </a:t>
            </a:r>
            <a:r>
              <a:rPr lang="fr-FR" sz="1200" dirty="0" smtClean="0"/>
              <a:t>10 April 2016</a:t>
            </a:r>
            <a:endParaRPr lang="fr-FR" sz="1200" dirty="0"/>
          </a:p>
        </p:txBody>
      </p:sp>
      <p:pic>
        <p:nvPicPr>
          <p:cNvPr id="34" name="Imag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56" y="6541099"/>
            <a:ext cx="905431" cy="316901"/>
          </a:xfrm>
          <a:prstGeom prst="rect">
            <a:avLst/>
          </a:prstGeom>
        </p:spPr>
      </p:pic>
    </p:spTree>
    <p:extLst>
      <p:ext uri="{BB962C8B-B14F-4D97-AF65-F5344CB8AC3E}">
        <p14:creationId xmlns:p14="http://schemas.microsoft.com/office/powerpoint/2010/main" val="2652021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5070"/>
            <a:ext cx="11608895" cy="830997"/>
          </a:xfrm>
          <a:prstGeom prst="rect">
            <a:avLst/>
          </a:prstGeom>
        </p:spPr>
        <p:txBody>
          <a:bodyPr wrap="square">
            <a:spAutoFit/>
          </a:bodyPr>
          <a:lstStyle/>
          <a:p>
            <a:pPr algn="ctr"/>
            <a:r>
              <a:rPr lang="en-GB" sz="2400" b="1" dirty="0">
                <a:latin typeface="Arial" panose="020B0604020202020204" pitchFamily="34" charset="0"/>
                <a:cs typeface="Arial" panose="020B0604020202020204" pitchFamily="34" charset="0"/>
              </a:rPr>
              <a:t>Gas chromatography based on Micro Electro Mechanical Systems (MEMS) for in situ space exploration of planetary environments: first development</a:t>
            </a:r>
            <a:endParaRPr lang="fr-FR" sz="2400" b="1" dirty="0">
              <a:latin typeface="Arial" panose="020B0604020202020204" pitchFamily="34" charset="0"/>
              <a:cs typeface="Arial" panose="020B0604020202020204" pitchFamily="34" charset="0"/>
            </a:endParaRPr>
          </a:p>
        </p:txBody>
      </p:sp>
      <p:sp>
        <p:nvSpPr>
          <p:cNvPr id="8" name="Rectangle 7"/>
          <p:cNvSpPr>
            <a:spLocks noChangeArrowheads="1"/>
          </p:cNvSpPr>
          <p:nvPr/>
        </p:nvSpPr>
        <p:spPr bwMode="auto">
          <a:xfrm>
            <a:off x="236147" y="1131873"/>
            <a:ext cx="1411567" cy="469025"/>
          </a:xfrm>
          <a:prstGeom prst="rect">
            <a:avLst/>
          </a:prstGeom>
          <a:solidFill>
            <a:srgbClr val="FFFF00">
              <a:alpha val="70000"/>
            </a:srgbClr>
          </a:solidFill>
          <a:ln w="38100">
            <a:solidFill>
              <a:schemeClr val="accent4">
                <a:lumMod val="75000"/>
              </a:schemeClr>
            </a:solidFill>
            <a:miter lim="800000"/>
            <a:headEnd/>
            <a:tailEnd/>
          </a:ln>
          <a:effectLst/>
        </p:spPr>
        <p:txBody>
          <a:bodyPr wrap="none" anchor="ctr"/>
          <a:lstStyle/>
          <a:p>
            <a:pPr algn="ctr"/>
            <a:r>
              <a:rPr lang="en-US" dirty="0" smtClean="0"/>
              <a:t>Detector</a:t>
            </a:r>
            <a:endParaRPr lang="en-GB" dirty="0"/>
          </a:p>
        </p:txBody>
      </p:sp>
      <p:sp>
        <p:nvSpPr>
          <p:cNvPr id="9" name="ZoneTexte 8"/>
          <p:cNvSpPr txBox="1"/>
          <p:nvPr/>
        </p:nvSpPr>
        <p:spPr>
          <a:xfrm>
            <a:off x="244274" y="4604020"/>
            <a:ext cx="11151695" cy="1754326"/>
          </a:xfrm>
          <a:prstGeom prst="rect">
            <a:avLst/>
          </a:prstGeom>
          <a:noFill/>
          <a:ln>
            <a:solidFill>
              <a:schemeClr val="bg2">
                <a:lumMod val="50000"/>
              </a:schemeClr>
            </a:solidFill>
          </a:ln>
        </p:spPr>
        <p:txBody>
          <a:bodyPr wrap="square" rtlCol="0">
            <a:spAutoFit/>
          </a:bodyPr>
          <a:lstStyle/>
          <a:p>
            <a:pPr algn="just"/>
            <a:r>
              <a:rPr lang="en-US" dirty="0" smtClean="0"/>
              <a:t>A - </a:t>
            </a:r>
            <a:r>
              <a:rPr lang="en-US" b="1" dirty="0" smtClean="0"/>
              <a:t>Range of linearity of the TCD </a:t>
            </a:r>
            <a:r>
              <a:rPr lang="en-US" dirty="0" smtClean="0"/>
              <a:t>(use of butane). B - </a:t>
            </a:r>
            <a:r>
              <a:rPr lang="en-US" b="1" dirty="0" smtClean="0"/>
              <a:t>Range of linearity of the NEMS </a:t>
            </a:r>
            <a:r>
              <a:rPr lang="en-US" dirty="0" smtClean="0"/>
              <a:t>(using toluene).  </a:t>
            </a:r>
          </a:p>
          <a:p>
            <a:pPr algn="just"/>
            <a:endParaRPr lang="en-US" dirty="0" smtClean="0"/>
          </a:p>
          <a:p>
            <a:pPr algn="just"/>
            <a:r>
              <a:rPr lang="en-US" dirty="0" smtClean="0"/>
              <a:t>There for the two detectors a linearity on 2 orders of magnitude. Highest amount of material need information in order to confirm the results and to reach the level of saturation.  </a:t>
            </a:r>
          </a:p>
          <a:p>
            <a:pPr algn="just"/>
            <a:endParaRPr lang="en-US" dirty="0" smtClean="0"/>
          </a:p>
          <a:p>
            <a:pPr algn="just"/>
            <a:r>
              <a:rPr lang="en-US" dirty="0" smtClean="0"/>
              <a:t>The lack of information between 1e-10mol and 2e-10mol is due to a limit of manipulation in the laboratory.</a:t>
            </a:r>
            <a:endParaRPr lang="fr-FR" dirty="0"/>
          </a:p>
        </p:txBody>
      </p:sp>
      <p:sp>
        <p:nvSpPr>
          <p:cNvPr id="11" name="Bouton d’action : Suivant 10">
            <a:hlinkClick r:id="" action="ppaction://hlinkshowjump?jump=nextslide" highlightClick="1"/>
          </p:cNvPr>
          <p:cNvSpPr/>
          <p:nvPr/>
        </p:nvSpPr>
        <p:spPr bwMode="auto">
          <a:xfrm>
            <a:off x="11554691" y="6036112"/>
            <a:ext cx="626755" cy="530317"/>
          </a:xfrm>
          <a:prstGeom prst="actionButtonForwardNex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2" name="Bouton d'action : Début 11">
            <a:hlinkClick r:id="" action="ppaction://hlinkshowjump?jump=firstslide" highlightClick="1"/>
          </p:cNvPr>
          <p:cNvSpPr/>
          <p:nvPr/>
        </p:nvSpPr>
        <p:spPr bwMode="auto">
          <a:xfrm>
            <a:off x="10410040" y="6036111"/>
            <a:ext cx="579397" cy="530319"/>
          </a:xfrm>
          <a:prstGeom prst="actionButtonBeginning">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5" name="Bouton d'action : Précédent 14">
            <a:hlinkClick r:id="" action="ppaction://hlinkshowjump?jump=previousslide" highlightClick="1"/>
          </p:cNvPr>
          <p:cNvSpPr/>
          <p:nvPr/>
        </p:nvSpPr>
        <p:spPr bwMode="auto">
          <a:xfrm>
            <a:off x="10989437" y="6036111"/>
            <a:ext cx="565254" cy="530318"/>
          </a:xfrm>
          <a:prstGeom prst="actionButtonBackPrevious">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pic>
        <p:nvPicPr>
          <p:cNvPr id="16" name="Image 15"/>
          <p:cNvPicPr>
            <a:picLocks noChangeAspect="1"/>
          </p:cNvPicPr>
          <p:nvPr/>
        </p:nvPicPr>
        <p:blipFill>
          <a:blip r:embed="rId2"/>
          <a:stretch>
            <a:fillRect/>
          </a:stretch>
        </p:blipFill>
        <p:spPr>
          <a:xfrm>
            <a:off x="6839184" y="1694587"/>
            <a:ext cx="4769711" cy="2739377"/>
          </a:xfrm>
          <a:prstGeom prst="rect">
            <a:avLst/>
          </a:prstGeom>
        </p:spPr>
      </p:pic>
      <p:grpSp>
        <p:nvGrpSpPr>
          <p:cNvPr id="18" name="Groupe 17"/>
          <p:cNvGrpSpPr/>
          <p:nvPr/>
        </p:nvGrpSpPr>
        <p:grpSpPr>
          <a:xfrm>
            <a:off x="720848" y="1694587"/>
            <a:ext cx="4655129" cy="2739523"/>
            <a:chOff x="372437" y="1709385"/>
            <a:chExt cx="9472349" cy="4726573"/>
          </a:xfrm>
        </p:grpSpPr>
        <p:pic>
          <p:nvPicPr>
            <p:cNvPr id="14" name="Image 13"/>
            <p:cNvPicPr>
              <a:picLocks noChangeAspect="1"/>
            </p:cNvPicPr>
            <p:nvPr/>
          </p:nvPicPr>
          <p:blipFill>
            <a:blip r:embed="rId3"/>
            <a:stretch>
              <a:fillRect/>
            </a:stretch>
          </p:blipFill>
          <p:spPr>
            <a:xfrm>
              <a:off x="372440" y="1709385"/>
              <a:ext cx="9472346" cy="4726321"/>
            </a:xfrm>
            <a:prstGeom prst="rect">
              <a:avLst/>
            </a:prstGeom>
          </p:spPr>
        </p:pic>
        <p:sp>
          <p:nvSpPr>
            <p:cNvPr id="4" name="ZoneTexte 3"/>
            <p:cNvSpPr txBox="1"/>
            <p:nvPr/>
          </p:nvSpPr>
          <p:spPr>
            <a:xfrm rot="16200000">
              <a:off x="-543067" y="2918292"/>
              <a:ext cx="2363337" cy="532329"/>
            </a:xfrm>
            <a:prstGeom prst="rect">
              <a:avLst/>
            </a:prstGeom>
            <a:solidFill>
              <a:schemeClr val="bg1"/>
            </a:solidFill>
          </p:spPr>
          <p:txBody>
            <a:bodyPr wrap="square" rtlCol="0">
              <a:spAutoFit/>
            </a:bodyPr>
            <a:lstStyle/>
            <a:p>
              <a:r>
                <a:rPr lang="fr-FR" sz="1100" dirty="0" smtClean="0">
                  <a:latin typeface="Arial" panose="020B0604020202020204" pitchFamily="34" charset="0"/>
                  <a:cs typeface="Arial" panose="020B0604020202020204" pitchFamily="34" charset="0"/>
                </a:rPr>
                <a:t>Area (</a:t>
              </a:r>
              <a:r>
                <a:rPr lang="fr-FR" sz="1100" dirty="0" err="1" smtClean="0">
                  <a:latin typeface="Arial" panose="020B0604020202020204" pitchFamily="34" charset="0"/>
                  <a:cs typeface="Arial" panose="020B0604020202020204" pitchFamily="34" charset="0"/>
                </a:rPr>
                <a:t>ua</a:t>
              </a:r>
              <a:r>
                <a:rPr lang="fr-FR" sz="1100" dirty="0" smtClean="0"/>
                <a:t>)</a:t>
              </a:r>
              <a:endParaRPr lang="fr-FR" sz="1100" dirty="0"/>
            </a:p>
          </p:txBody>
        </p:sp>
        <p:sp>
          <p:nvSpPr>
            <p:cNvPr id="13" name="ZoneTexte 12"/>
            <p:cNvSpPr txBox="1"/>
            <p:nvPr/>
          </p:nvSpPr>
          <p:spPr>
            <a:xfrm>
              <a:off x="3725242" y="5984595"/>
              <a:ext cx="2998267" cy="451363"/>
            </a:xfrm>
            <a:prstGeom prst="rect">
              <a:avLst/>
            </a:prstGeom>
            <a:solidFill>
              <a:schemeClr val="bg1"/>
            </a:solidFill>
          </p:spPr>
          <p:txBody>
            <a:bodyPr wrap="none" rtlCol="0">
              <a:spAutoFit/>
            </a:bodyPr>
            <a:lstStyle/>
            <a:p>
              <a:r>
                <a:rPr lang="fr-FR" sz="1100" dirty="0" err="1" smtClean="0">
                  <a:latin typeface="Arial" panose="020B0604020202020204" pitchFamily="34" charset="0"/>
                  <a:cs typeface="Arial" panose="020B0604020202020204" pitchFamily="34" charset="0"/>
                </a:rPr>
                <a:t>Matter</a:t>
              </a:r>
              <a:r>
                <a:rPr lang="fr-FR" sz="1100" dirty="0" smtClean="0">
                  <a:latin typeface="Arial" panose="020B0604020202020204" pitchFamily="34" charset="0"/>
                  <a:cs typeface="Arial" panose="020B0604020202020204" pitchFamily="34" charset="0"/>
                </a:rPr>
                <a:t> </a:t>
              </a:r>
              <a:r>
                <a:rPr lang="fr-FR" sz="1100" dirty="0" err="1" smtClean="0">
                  <a:latin typeface="Arial" panose="020B0604020202020204" pitchFamily="34" charset="0"/>
                  <a:cs typeface="Arial" panose="020B0604020202020204" pitchFamily="34" charset="0"/>
                </a:rPr>
                <a:t>quantity</a:t>
              </a:r>
              <a:r>
                <a:rPr lang="fr-FR" sz="1100" dirty="0" smtClean="0">
                  <a:latin typeface="Arial" panose="020B0604020202020204" pitchFamily="34" charset="0"/>
                  <a:cs typeface="Arial" panose="020B0604020202020204" pitchFamily="34" charset="0"/>
                </a:rPr>
                <a:t> (mol)</a:t>
              </a:r>
              <a:endParaRPr lang="fr-FR" sz="1100" dirty="0">
                <a:latin typeface="Arial" panose="020B0604020202020204" pitchFamily="34" charset="0"/>
                <a:cs typeface="Arial" panose="020B0604020202020204" pitchFamily="34" charset="0"/>
              </a:endParaRPr>
            </a:p>
          </p:txBody>
        </p:sp>
      </p:grpSp>
      <p:sp>
        <p:nvSpPr>
          <p:cNvPr id="21" name="ZoneTexte 20"/>
          <p:cNvSpPr txBox="1"/>
          <p:nvPr/>
        </p:nvSpPr>
        <p:spPr>
          <a:xfrm>
            <a:off x="8672208" y="4109878"/>
            <a:ext cx="1473480" cy="261610"/>
          </a:xfrm>
          <a:prstGeom prst="rect">
            <a:avLst/>
          </a:prstGeom>
          <a:solidFill>
            <a:schemeClr val="bg1"/>
          </a:solidFill>
        </p:spPr>
        <p:txBody>
          <a:bodyPr wrap="none" rtlCol="0">
            <a:spAutoFit/>
          </a:bodyPr>
          <a:lstStyle/>
          <a:p>
            <a:r>
              <a:rPr lang="fr-FR" sz="1100" dirty="0" err="1" smtClean="0">
                <a:latin typeface="Arial" panose="020B0604020202020204" pitchFamily="34" charset="0"/>
                <a:cs typeface="Arial" panose="020B0604020202020204" pitchFamily="34" charset="0"/>
              </a:rPr>
              <a:t>Matter</a:t>
            </a:r>
            <a:r>
              <a:rPr lang="fr-FR" sz="1100" dirty="0" smtClean="0">
                <a:latin typeface="Arial" panose="020B0604020202020204" pitchFamily="34" charset="0"/>
                <a:cs typeface="Arial" panose="020B0604020202020204" pitchFamily="34" charset="0"/>
              </a:rPr>
              <a:t> </a:t>
            </a:r>
            <a:r>
              <a:rPr lang="fr-FR" sz="1100" dirty="0" err="1" smtClean="0">
                <a:latin typeface="Arial" panose="020B0604020202020204" pitchFamily="34" charset="0"/>
                <a:cs typeface="Arial" panose="020B0604020202020204" pitchFamily="34" charset="0"/>
              </a:rPr>
              <a:t>quantity</a:t>
            </a:r>
            <a:r>
              <a:rPr lang="fr-FR" sz="1100" dirty="0" smtClean="0">
                <a:latin typeface="Arial" panose="020B0604020202020204" pitchFamily="34" charset="0"/>
                <a:cs typeface="Arial" panose="020B0604020202020204" pitchFamily="34" charset="0"/>
              </a:rPr>
              <a:t> (mol)</a:t>
            </a:r>
            <a:endParaRPr lang="fr-FR" sz="1100" dirty="0">
              <a:latin typeface="Arial" panose="020B0604020202020204" pitchFamily="34" charset="0"/>
              <a:cs typeface="Arial" panose="020B0604020202020204" pitchFamily="34" charset="0"/>
            </a:endParaRPr>
          </a:p>
        </p:txBody>
      </p:sp>
      <p:sp>
        <p:nvSpPr>
          <p:cNvPr id="22" name="ZoneTexte 21"/>
          <p:cNvSpPr txBox="1"/>
          <p:nvPr/>
        </p:nvSpPr>
        <p:spPr>
          <a:xfrm rot="16200000">
            <a:off x="6387276" y="2418736"/>
            <a:ext cx="1369791" cy="261610"/>
          </a:xfrm>
          <a:prstGeom prst="rect">
            <a:avLst/>
          </a:prstGeom>
          <a:solidFill>
            <a:schemeClr val="bg1"/>
          </a:solidFill>
        </p:spPr>
        <p:txBody>
          <a:bodyPr wrap="square" rtlCol="0">
            <a:spAutoFit/>
          </a:bodyPr>
          <a:lstStyle/>
          <a:p>
            <a:r>
              <a:rPr lang="fr-FR" sz="1100" dirty="0" smtClean="0">
                <a:latin typeface="Arial" panose="020B0604020202020204" pitchFamily="34" charset="0"/>
                <a:cs typeface="Arial" panose="020B0604020202020204" pitchFamily="34" charset="0"/>
              </a:rPr>
              <a:t>Area (</a:t>
            </a:r>
            <a:r>
              <a:rPr lang="fr-FR" sz="1100" dirty="0" err="1" smtClean="0">
                <a:latin typeface="Arial" panose="020B0604020202020204" pitchFamily="34" charset="0"/>
                <a:cs typeface="Arial" panose="020B0604020202020204" pitchFamily="34" charset="0"/>
              </a:rPr>
              <a:t>ua</a:t>
            </a:r>
            <a:r>
              <a:rPr lang="fr-FR" sz="1100" dirty="0" smtClean="0"/>
              <a:t>)</a:t>
            </a:r>
            <a:endParaRPr lang="fr-FR" sz="1100" dirty="0"/>
          </a:p>
        </p:txBody>
      </p:sp>
      <p:sp>
        <p:nvSpPr>
          <p:cNvPr id="23" name="ZoneTexte 22"/>
          <p:cNvSpPr txBox="1"/>
          <p:nvPr/>
        </p:nvSpPr>
        <p:spPr>
          <a:xfrm>
            <a:off x="244274" y="1802922"/>
            <a:ext cx="317716" cy="369332"/>
          </a:xfrm>
          <a:prstGeom prst="rect">
            <a:avLst/>
          </a:prstGeom>
          <a:noFill/>
        </p:spPr>
        <p:txBody>
          <a:bodyPr wrap="none" rtlCol="0">
            <a:spAutoFit/>
          </a:bodyPr>
          <a:lstStyle/>
          <a:p>
            <a:r>
              <a:rPr lang="fr-FR" dirty="0" smtClean="0"/>
              <a:t>A</a:t>
            </a:r>
            <a:endParaRPr lang="fr-FR" dirty="0"/>
          </a:p>
        </p:txBody>
      </p:sp>
      <p:sp>
        <p:nvSpPr>
          <p:cNvPr id="24" name="ZoneTexte 23"/>
          <p:cNvSpPr txBox="1"/>
          <p:nvPr/>
        </p:nvSpPr>
        <p:spPr>
          <a:xfrm>
            <a:off x="6311519" y="1724127"/>
            <a:ext cx="317716" cy="369332"/>
          </a:xfrm>
          <a:prstGeom prst="rect">
            <a:avLst/>
          </a:prstGeom>
          <a:noFill/>
        </p:spPr>
        <p:txBody>
          <a:bodyPr wrap="none" rtlCol="0">
            <a:spAutoFit/>
          </a:bodyPr>
          <a:lstStyle/>
          <a:p>
            <a:r>
              <a:rPr lang="fr-FR" dirty="0" smtClean="0"/>
              <a:t>B</a:t>
            </a:r>
            <a:endParaRPr lang="fr-FR" dirty="0"/>
          </a:p>
        </p:txBody>
      </p:sp>
      <p:sp>
        <p:nvSpPr>
          <p:cNvPr id="2" name="ZoneTexte 1"/>
          <p:cNvSpPr txBox="1"/>
          <p:nvPr/>
        </p:nvSpPr>
        <p:spPr>
          <a:xfrm>
            <a:off x="2646218" y="1325109"/>
            <a:ext cx="553357" cy="307777"/>
          </a:xfrm>
          <a:prstGeom prst="rect">
            <a:avLst/>
          </a:prstGeom>
          <a:noFill/>
        </p:spPr>
        <p:txBody>
          <a:bodyPr wrap="none" rtlCol="0">
            <a:spAutoFit/>
          </a:bodyPr>
          <a:lstStyle/>
          <a:p>
            <a:r>
              <a:rPr lang="fr-FR" sz="1400" dirty="0" smtClean="0">
                <a:latin typeface="Arial" panose="020B0604020202020204" pitchFamily="34" charset="0"/>
                <a:cs typeface="Arial" panose="020B0604020202020204" pitchFamily="34" charset="0"/>
              </a:rPr>
              <a:t>TCD</a:t>
            </a:r>
            <a:endParaRPr lang="fr-FR" sz="1400" dirty="0">
              <a:latin typeface="Arial" panose="020B0604020202020204" pitchFamily="34" charset="0"/>
              <a:cs typeface="Arial" panose="020B0604020202020204" pitchFamily="34" charset="0"/>
            </a:endParaRPr>
          </a:p>
        </p:txBody>
      </p:sp>
      <p:sp>
        <p:nvSpPr>
          <p:cNvPr id="19" name="ZoneTexte 18"/>
          <p:cNvSpPr txBox="1"/>
          <p:nvPr/>
        </p:nvSpPr>
        <p:spPr>
          <a:xfrm>
            <a:off x="9132269" y="1325109"/>
            <a:ext cx="704039" cy="307777"/>
          </a:xfrm>
          <a:prstGeom prst="rect">
            <a:avLst/>
          </a:prstGeom>
          <a:noFill/>
        </p:spPr>
        <p:txBody>
          <a:bodyPr wrap="none" rtlCol="0">
            <a:spAutoFit/>
          </a:bodyPr>
          <a:lstStyle/>
          <a:p>
            <a:r>
              <a:rPr lang="fr-FR" sz="1400" dirty="0" smtClean="0">
                <a:latin typeface="Arial" panose="020B0604020202020204" pitchFamily="34" charset="0"/>
                <a:cs typeface="Arial" panose="020B0604020202020204" pitchFamily="34" charset="0"/>
              </a:rPr>
              <a:t>NEMS</a:t>
            </a:r>
            <a:endParaRPr lang="fr-FR" sz="1400" dirty="0">
              <a:latin typeface="Arial" panose="020B0604020202020204" pitchFamily="34" charset="0"/>
              <a:cs typeface="Arial" panose="020B0604020202020204" pitchFamily="34" charset="0"/>
            </a:endParaRPr>
          </a:p>
        </p:txBody>
      </p:sp>
      <p:sp>
        <p:nvSpPr>
          <p:cNvPr id="25" name="ZoneTexte 24"/>
          <p:cNvSpPr txBox="1"/>
          <p:nvPr/>
        </p:nvSpPr>
        <p:spPr>
          <a:xfrm>
            <a:off x="887276" y="6564767"/>
            <a:ext cx="11304724"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fr-FR" sz="1200" dirty="0"/>
              <a:t>l</a:t>
            </a:r>
            <a:r>
              <a:rPr lang="fr-FR" sz="1200" dirty="0" smtClean="0"/>
              <a:t>eila.bouchra@latmos.ipsl.fr                                                                                                    Pico4.14 - EGU2018                                                                                                      </a:t>
            </a:r>
            <a:r>
              <a:rPr lang="fr-FR" sz="1200" dirty="0" smtClean="0"/>
              <a:t>       </a:t>
            </a:r>
            <a:r>
              <a:rPr lang="fr-FR" sz="1200" dirty="0" smtClean="0"/>
              <a:t>10 April 2016</a:t>
            </a:r>
            <a:endParaRPr lang="fr-FR" sz="1200" dirty="0"/>
          </a:p>
        </p:txBody>
      </p:sp>
      <p:pic>
        <p:nvPicPr>
          <p:cNvPr id="26" name="Imag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56" y="6541099"/>
            <a:ext cx="905431" cy="316901"/>
          </a:xfrm>
          <a:prstGeom prst="rect">
            <a:avLst/>
          </a:prstGeom>
        </p:spPr>
      </p:pic>
    </p:spTree>
    <p:extLst>
      <p:ext uri="{BB962C8B-B14F-4D97-AF65-F5344CB8AC3E}">
        <p14:creationId xmlns:p14="http://schemas.microsoft.com/office/powerpoint/2010/main" val="2937655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71535"/>
            <a:ext cx="3169390" cy="1990820"/>
          </a:xfrm>
          <a:prstGeom prst="rect">
            <a:avLst/>
          </a:prstGeom>
        </p:spPr>
      </p:pic>
      <p:sp>
        <p:nvSpPr>
          <p:cNvPr id="27" name="Bouton d’action : Suivant 26">
            <a:hlinkClick r:id="" action="ppaction://hlinkshowjump?jump=nextslide" highlightClick="1"/>
          </p:cNvPr>
          <p:cNvSpPr/>
          <p:nvPr/>
        </p:nvSpPr>
        <p:spPr bwMode="auto">
          <a:xfrm>
            <a:off x="11554691" y="6036112"/>
            <a:ext cx="626755" cy="530317"/>
          </a:xfrm>
          <a:prstGeom prst="actionButtonForwardNex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73" name="Bouton d'action : Début 72">
            <a:hlinkClick r:id="" action="ppaction://hlinkshowjump?jump=firstslide" highlightClick="1"/>
          </p:cNvPr>
          <p:cNvSpPr/>
          <p:nvPr/>
        </p:nvSpPr>
        <p:spPr bwMode="auto">
          <a:xfrm>
            <a:off x="10975294" y="6036111"/>
            <a:ext cx="579397" cy="530319"/>
          </a:xfrm>
          <a:prstGeom prst="actionButtonBeginning">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2" name="Rectangle 1"/>
          <p:cNvSpPr/>
          <p:nvPr/>
        </p:nvSpPr>
        <p:spPr>
          <a:xfrm>
            <a:off x="-74890" y="6061365"/>
            <a:ext cx="3297382" cy="553998"/>
          </a:xfrm>
          <a:prstGeom prst="rect">
            <a:avLst/>
          </a:prstGeom>
        </p:spPr>
        <p:txBody>
          <a:bodyPr wrap="square">
            <a:spAutoFit/>
          </a:bodyPr>
          <a:lstStyle/>
          <a:p>
            <a:r>
              <a:rPr lang="en-US" sz="1000" dirty="0" smtClean="0">
                <a:latin typeface="Arial" panose="020B0604020202020204" pitchFamily="34" charset="0"/>
              </a:rPr>
              <a:t>GC-MS Viking 1 (1975)</a:t>
            </a:r>
          </a:p>
          <a:p>
            <a:r>
              <a:rPr lang="en-US" sz="1000" dirty="0" smtClean="0">
                <a:latin typeface="Arial" panose="020B0604020202020204" pitchFamily="34" charset="0"/>
              </a:rPr>
              <a:t>Tray </a:t>
            </a:r>
            <a:r>
              <a:rPr lang="en-US" sz="1000" dirty="0">
                <a:latin typeface="Arial" panose="020B0604020202020204" pitchFamily="34" charset="0"/>
              </a:rPr>
              <a:t>dimensions: 28 × 38 cm. </a:t>
            </a:r>
            <a:endParaRPr lang="en-US" sz="1000" dirty="0" smtClean="0">
              <a:latin typeface="Arial" panose="020B0604020202020204" pitchFamily="34" charset="0"/>
            </a:endParaRPr>
          </a:p>
          <a:p>
            <a:r>
              <a:rPr lang="en-US" sz="1000" dirty="0" smtClean="0">
                <a:latin typeface="Arial" panose="020B0604020202020204" pitchFamily="34" charset="0"/>
              </a:rPr>
              <a:t>Copyright </a:t>
            </a:r>
            <a:r>
              <a:rPr lang="en-US" sz="1000" dirty="0">
                <a:latin typeface="Arial" panose="020B0604020202020204" pitchFamily="34" charset="0"/>
              </a:rPr>
              <a:t>1974 Springer Science and Business Media</a:t>
            </a:r>
            <a:r>
              <a:rPr lang="en-US" sz="1000" dirty="0" smtClean="0">
                <a:latin typeface="Arial" panose="020B0604020202020204" pitchFamily="34" charset="0"/>
              </a:rPr>
              <a:t>.</a:t>
            </a:r>
            <a:endParaRPr lang="en-US" sz="1000" dirty="0">
              <a:effectLst/>
              <a:latin typeface="Arial" panose="020B0604020202020204" pitchFamily="34" charset="0"/>
            </a:endParaRPr>
          </a:p>
        </p:txBody>
      </p:sp>
      <p:sp>
        <p:nvSpPr>
          <p:cNvPr id="3" name="Rectangle 1"/>
          <p:cNvSpPr>
            <a:spLocks noChangeArrowheads="1"/>
          </p:cNvSpPr>
          <p:nvPr/>
        </p:nvSpPr>
        <p:spPr bwMode="auto">
          <a:xfrm>
            <a:off x="2188577" y="1132214"/>
            <a:ext cx="8926376" cy="3139321"/>
          </a:xfrm>
          <a:prstGeom prst="rect">
            <a:avLst/>
          </a:prstGeom>
          <a:noFill/>
          <a:ln>
            <a:solidFill>
              <a:schemeClr val="bg2">
                <a:lumMod val="50000"/>
              </a:schemeClr>
            </a:solidFill>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fr-FR" altLang="fr-FR" dirty="0"/>
              <a:t>T</a:t>
            </a:r>
            <a:r>
              <a:rPr kumimoji="0" lang="fr-FR" altLang="fr-FR" b="0" i="0" u="none" strike="noStrike" cap="none" normalizeH="0" baseline="0" dirty="0" smtClean="0">
                <a:ln>
                  <a:noFill/>
                </a:ln>
                <a:solidFill>
                  <a:schemeClr val="tx1"/>
                </a:solidFill>
                <a:effectLst/>
              </a:rPr>
              <a:t>he </a:t>
            </a:r>
            <a:r>
              <a:rPr kumimoji="0" lang="en-US" altLang="fr-FR" b="0" i="0" u="none" strike="noStrike" cap="none" normalizeH="0" baseline="0" dirty="0" smtClean="0">
                <a:ln>
                  <a:noFill/>
                </a:ln>
                <a:solidFill>
                  <a:schemeClr val="tx1"/>
                </a:solidFill>
                <a:effectLst/>
              </a:rPr>
              <a:t>gas</a:t>
            </a:r>
            <a:r>
              <a:rPr kumimoji="0" lang="fr-FR" altLang="fr-FR" b="0" i="0" u="none" strike="noStrike" cap="none" normalizeH="0" baseline="0" dirty="0" smtClean="0">
                <a:ln>
                  <a:noFill/>
                </a:ln>
                <a:solidFill>
                  <a:schemeClr val="tx1"/>
                </a:solidFill>
                <a:effectLst/>
              </a:rPr>
              <a:t> </a:t>
            </a:r>
            <a:r>
              <a:rPr kumimoji="0" lang="fr-FR" altLang="fr-FR" b="0" i="0" u="none" strike="noStrike" cap="none" normalizeH="0" baseline="0" dirty="0" err="1" smtClean="0">
                <a:ln>
                  <a:noFill/>
                </a:ln>
                <a:solidFill>
                  <a:schemeClr val="tx1"/>
                </a:solidFill>
                <a:effectLst/>
              </a:rPr>
              <a:t>chromatograph</a:t>
            </a:r>
            <a:r>
              <a:rPr kumimoji="0" lang="fr-FR" altLang="fr-FR" b="0" i="0" u="none" strike="noStrike" cap="none" normalizeH="0" baseline="0" dirty="0" smtClean="0">
                <a:ln>
                  <a:noFill/>
                </a:ln>
                <a:solidFill>
                  <a:schemeClr val="tx1"/>
                </a:solidFill>
                <a:effectLst/>
              </a:rPr>
              <a:t> (GC) </a:t>
            </a:r>
            <a:r>
              <a:rPr kumimoji="0" lang="fr-FR" altLang="fr-FR" b="0" i="0" u="none" strike="noStrike" cap="none" normalizeH="0" baseline="0" dirty="0" err="1" smtClean="0">
                <a:ln>
                  <a:noFill/>
                </a:ln>
                <a:solidFill>
                  <a:schemeClr val="tx1"/>
                </a:solidFill>
                <a:effectLst/>
              </a:rPr>
              <a:t>is</a:t>
            </a:r>
            <a:r>
              <a:rPr kumimoji="0" lang="fr-FR" altLang="fr-FR" b="0" i="0" u="none" strike="noStrike" cap="none" normalizeH="0" baseline="0" dirty="0" smtClean="0">
                <a:ln>
                  <a:noFill/>
                </a:ln>
                <a:solidFill>
                  <a:schemeClr val="tx1"/>
                </a:solidFill>
                <a:effectLst/>
              </a:rPr>
              <a:t> an instrument </a:t>
            </a:r>
            <a:r>
              <a:rPr kumimoji="0" lang="fr-FR" altLang="fr-FR" b="0" i="0" u="none" strike="noStrike" cap="none" normalizeH="0" baseline="0" dirty="0" err="1" smtClean="0">
                <a:ln>
                  <a:noFill/>
                </a:ln>
                <a:solidFill>
                  <a:schemeClr val="tx1"/>
                </a:solidFill>
                <a:effectLst/>
              </a:rPr>
              <a:t>used</a:t>
            </a:r>
            <a:r>
              <a:rPr kumimoji="0" lang="fr-FR" altLang="fr-FR" b="0" i="0" u="none" strike="noStrike" cap="none" normalizeH="0" baseline="0" dirty="0" smtClean="0">
                <a:ln>
                  <a:noFill/>
                </a:ln>
                <a:solidFill>
                  <a:schemeClr val="tx1"/>
                </a:solidFill>
                <a:effectLst/>
              </a:rPr>
              <a:t> in </a:t>
            </a:r>
            <a:r>
              <a:rPr kumimoji="0" lang="fr-FR" altLang="fr-FR" b="0" i="0" u="none" strike="noStrike" cap="none" normalizeH="0" baseline="0" dirty="0" err="1" smtClean="0">
                <a:ln>
                  <a:noFill/>
                </a:ln>
                <a:solidFill>
                  <a:schemeClr val="tx1"/>
                </a:solidFill>
                <a:effectLst/>
              </a:rPr>
              <a:t>space</a:t>
            </a:r>
            <a:r>
              <a:rPr kumimoji="0" lang="fr-FR" altLang="fr-FR" b="0" i="0" u="none" strike="noStrike" cap="none" normalizeH="0" baseline="0" dirty="0" smtClean="0">
                <a:ln>
                  <a:noFill/>
                </a:ln>
                <a:solidFill>
                  <a:schemeClr val="tx1"/>
                </a:solidFill>
                <a:effectLst/>
              </a:rPr>
              <a:t> for </a:t>
            </a:r>
            <a:r>
              <a:rPr kumimoji="0" lang="fr-FR" altLang="fr-FR" b="0" i="0" u="none" strike="noStrike" cap="none" normalizeH="0" baseline="0" dirty="0" err="1" smtClean="0">
                <a:ln>
                  <a:noFill/>
                </a:ln>
                <a:solidFill>
                  <a:schemeClr val="tx1"/>
                </a:solidFill>
                <a:effectLst/>
              </a:rPr>
              <a:t>many</a:t>
            </a:r>
            <a:r>
              <a:rPr kumimoji="0" lang="fr-FR" altLang="fr-FR" b="0" i="0" u="none" strike="noStrike" cap="none" normalizeH="0" baseline="0" dirty="0" smtClean="0">
                <a:ln>
                  <a:noFill/>
                </a:ln>
                <a:solidFill>
                  <a:schemeClr val="tx1"/>
                </a:solidFill>
                <a:effectLst/>
              </a:rPr>
              <a:t> </a:t>
            </a:r>
            <a:r>
              <a:rPr kumimoji="0" lang="fr-FR" altLang="fr-FR" b="0" i="0" u="none" strike="noStrike" cap="none" normalizeH="0" baseline="0" dirty="0" err="1" smtClean="0">
                <a:ln>
                  <a:noFill/>
                </a:ln>
                <a:solidFill>
                  <a:schemeClr val="tx1"/>
                </a:solidFill>
                <a:effectLst/>
              </a:rPr>
              <a:t>years</a:t>
            </a:r>
            <a:r>
              <a:rPr kumimoji="0" lang="fr-FR" altLang="fr-FR" b="0" i="0" u="none" strike="noStrike" cap="none" normalizeH="0" baseline="0" dirty="0" smtClean="0">
                <a:ln>
                  <a:noFill/>
                </a:ln>
                <a:solidFill>
                  <a:schemeClr val="tx1"/>
                </a:solidFill>
                <a:effectLst/>
              </a:rPr>
              <a:t> (Viking, 1975). It </a:t>
            </a:r>
            <a:r>
              <a:rPr kumimoji="0" lang="fr-FR" altLang="fr-FR" b="0" i="0" u="none" strike="noStrike" cap="none" normalizeH="0" baseline="0" dirty="0" err="1" smtClean="0">
                <a:ln>
                  <a:noFill/>
                </a:ln>
                <a:solidFill>
                  <a:schemeClr val="tx1"/>
                </a:solidFill>
                <a:effectLst/>
              </a:rPr>
              <a:t>allows</a:t>
            </a:r>
            <a:r>
              <a:rPr kumimoji="0" lang="fr-FR" altLang="fr-FR" b="0" i="0" u="none" strike="noStrike" cap="none" normalizeH="0" baseline="0" dirty="0" smtClean="0">
                <a:ln>
                  <a:noFill/>
                </a:ln>
                <a:solidFill>
                  <a:schemeClr val="tx1"/>
                </a:solidFill>
                <a:effectLst/>
              </a:rPr>
              <a:t> in-situ </a:t>
            </a:r>
            <a:r>
              <a:rPr kumimoji="0" lang="fr-FR" altLang="fr-FR" b="0" i="0" u="none" strike="noStrike" cap="none" normalizeH="0" baseline="0" dirty="0" err="1" smtClean="0">
                <a:ln>
                  <a:noFill/>
                </a:ln>
                <a:solidFill>
                  <a:schemeClr val="tx1"/>
                </a:solidFill>
                <a:effectLst/>
              </a:rPr>
              <a:t>chemical</a:t>
            </a:r>
            <a:r>
              <a:rPr kumimoji="0" lang="fr-FR" altLang="fr-FR" b="0" i="0" u="none" strike="noStrike" cap="none" normalizeH="0" baseline="0" dirty="0" smtClean="0">
                <a:ln>
                  <a:noFill/>
                </a:ln>
                <a:solidFill>
                  <a:schemeClr val="tx1"/>
                </a:solidFill>
                <a:effectLst/>
              </a:rPr>
              <a:t> </a:t>
            </a:r>
            <a:r>
              <a:rPr kumimoji="0" lang="fr-FR" altLang="fr-FR" b="0" i="0" u="none" strike="noStrike" cap="none" normalizeH="0" baseline="0" dirty="0" err="1" smtClean="0">
                <a:ln>
                  <a:noFill/>
                </a:ln>
                <a:solidFill>
                  <a:schemeClr val="tx1"/>
                </a:solidFill>
                <a:effectLst/>
              </a:rPr>
              <a:t>analysis</a:t>
            </a:r>
            <a:r>
              <a:rPr kumimoji="0" lang="fr-FR" altLang="fr-FR" b="0" i="0" u="none" strike="noStrike" cap="none" normalizeH="0" baseline="0" dirty="0" smtClean="0">
                <a:ln>
                  <a:noFill/>
                </a:ln>
                <a:solidFill>
                  <a:schemeClr val="tx1"/>
                </a:solidFill>
                <a:effectLst/>
              </a:rPr>
              <a:t> </a:t>
            </a:r>
            <a:r>
              <a:rPr kumimoji="0" lang="fr-FR" altLang="fr-FR" b="0" i="0" u="none" strike="noStrike" cap="none" normalizeH="0" baseline="0" dirty="0" err="1" smtClean="0">
                <a:ln>
                  <a:noFill/>
                </a:ln>
                <a:solidFill>
                  <a:schemeClr val="tx1"/>
                </a:solidFill>
                <a:effectLst/>
              </a:rPr>
              <a:t>that</a:t>
            </a:r>
            <a:r>
              <a:rPr kumimoji="0" lang="fr-FR" altLang="fr-FR" b="0" i="0" u="none" strike="noStrike" cap="none" normalizeH="0" baseline="0" dirty="0" smtClean="0">
                <a:ln>
                  <a:noFill/>
                </a:ln>
                <a:solidFill>
                  <a:schemeClr val="tx1"/>
                </a:solidFill>
                <a:effectLst/>
              </a:rPr>
              <a:t> </a:t>
            </a:r>
            <a:r>
              <a:rPr kumimoji="0" lang="fr-FR" altLang="fr-FR" b="0" i="0" u="none" strike="noStrike" cap="none" normalizeH="0" baseline="0" dirty="0" err="1" smtClean="0">
                <a:ln>
                  <a:noFill/>
                </a:ln>
                <a:solidFill>
                  <a:schemeClr val="tx1"/>
                </a:solidFill>
                <a:effectLst/>
              </a:rPr>
              <a:t>is</a:t>
            </a:r>
            <a:r>
              <a:rPr kumimoji="0" lang="fr-FR" altLang="fr-FR" b="0" i="0" u="none" strike="noStrike" cap="none" normalizeH="0" baseline="0" dirty="0" smtClean="0">
                <a:ln>
                  <a:noFill/>
                </a:ln>
                <a:solidFill>
                  <a:schemeClr val="tx1"/>
                </a:solidFill>
                <a:effectLst/>
              </a:rPr>
              <a:t> important for </a:t>
            </a:r>
            <a:r>
              <a:rPr kumimoji="0" lang="fr-FR" altLang="fr-FR" b="1" i="0" u="none" strike="noStrike" cap="none" normalizeH="0" baseline="0" dirty="0" err="1" smtClean="0">
                <a:ln>
                  <a:noFill/>
                </a:ln>
                <a:solidFill>
                  <a:schemeClr val="tx1"/>
                </a:solidFill>
                <a:effectLst/>
              </a:rPr>
              <a:t>exobiological</a:t>
            </a:r>
            <a:r>
              <a:rPr kumimoji="0" lang="fr-FR" altLang="fr-FR" b="1" i="0" u="none" strike="noStrike" cap="none" normalizeH="0" baseline="0" dirty="0" smtClean="0">
                <a:ln>
                  <a:noFill/>
                </a:ln>
                <a:solidFill>
                  <a:schemeClr val="tx1"/>
                </a:solidFill>
                <a:effectLst/>
              </a:rPr>
              <a:t> </a:t>
            </a:r>
            <a:r>
              <a:rPr kumimoji="0" lang="fr-FR" altLang="fr-FR" b="1" i="0" u="none" strike="noStrike" cap="none" normalizeH="0" baseline="0" dirty="0" err="1" smtClean="0">
                <a:ln>
                  <a:noFill/>
                </a:ln>
                <a:solidFill>
                  <a:schemeClr val="tx1"/>
                </a:solidFill>
                <a:effectLst/>
              </a:rPr>
              <a:t>research</a:t>
            </a:r>
            <a:r>
              <a:rPr kumimoji="0" lang="fr-FR" altLang="fr-FR" b="0" i="0" u="none" strike="noStrike" cap="none" normalizeH="0" baseline="0" dirty="0" smtClean="0">
                <a:ln>
                  <a:noFill/>
                </a:ln>
                <a:solidFill>
                  <a:schemeClr val="tx1"/>
                </a:solidFill>
                <a:effectLst/>
              </a:rPr>
              <a:t> (</a:t>
            </a:r>
            <a:r>
              <a:rPr kumimoji="0" lang="fr-FR" altLang="fr-FR" b="0" i="0" u="none" strike="noStrike" cap="none" normalizeH="0" baseline="0" dirty="0" err="1" smtClean="0">
                <a:ln>
                  <a:noFill/>
                </a:ln>
                <a:solidFill>
                  <a:schemeClr val="tx1"/>
                </a:solidFill>
                <a:effectLst/>
              </a:rPr>
              <a:t>search</a:t>
            </a:r>
            <a:r>
              <a:rPr kumimoji="0" lang="fr-FR" altLang="fr-FR" b="0" i="0" u="none" strike="noStrike" cap="none" normalizeH="0" baseline="0" dirty="0" smtClean="0">
                <a:ln>
                  <a:noFill/>
                </a:ln>
                <a:solidFill>
                  <a:schemeClr val="tx1"/>
                </a:solidFill>
                <a:effectLst/>
              </a:rPr>
              <a:t> for </a:t>
            </a:r>
            <a:r>
              <a:rPr kumimoji="0" lang="fr-FR" altLang="fr-FR" b="0" i="0" u="none" strike="noStrike" cap="none" normalizeH="0" baseline="0" dirty="0" err="1" smtClean="0">
                <a:ln>
                  <a:noFill/>
                </a:ln>
                <a:solidFill>
                  <a:schemeClr val="tx1"/>
                </a:solidFill>
                <a:effectLst/>
              </a:rPr>
              <a:t>organic</a:t>
            </a:r>
            <a:r>
              <a:rPr kumimoji="0" lang="fr-FR" altLang="fr-FR" b="0" i="0" u="none" strike="noStrike" cap="none" normalizeH="0" baseline="0" dirty="0" smtClean="0">
                <a:ln>
                  <a:noFill/>
                </a:ln>
                <a:solidFill>
                  <a:schemeClr val="tx1"/>
                </a:solidFill>
                <a:effectLst/>
              </a:rPr>
              <a:t> </a:t>
            </a:r>
            <a:r>
              <a:rPr kumimoji="0" lang="fr-FR" altLang="fr-FR" b="0" i="0" u="none" strike="noStrike" cap="none" normalizeH="0" baseline="0" dirty="0" err="1" smtClean="0">
                <a:ln>
                  <a:noFill/>
                </a:ln>
                <a:solidFill>
                  <a:schemeClr val="tx1"/>
                </a:solidFill>
                <a:effectLst/>
              </a:rPr>
              <a:t>molecules</a:t>
            </a:r>
            <a:r>
              <a:rPr kumimoji="0" lang="fr-FR" altLang="fr-FR" b="0" i="0" u="none" strike="noStrike" cap="none" normalizeH="0" baseline="0" dirty="0" smtClean="0">
                <a:ln>
                  <a:noFill/>
                </a:ln>
                <a:solidFill>
                  <a:schemeClr val="tx1"/>
                </a:solidFill>
                <a:effectLst/>
              </a:rPr>
              <a:t>, </a:t>
            </a:r>
            <a:r>
              <a:rPr kumimoji="0" lang="fr-FR" altLang="fr-FR" b="0" i="0" u="none" strike="noStrike" cap="none" normalizeH="0" baseline="0" dirty="0" err="1" smtClean="0">
                <a:ln>
                  <a:noFill/>
                </a:ln>
                <a:solidFill>
                  <a:schemeClr val="tx1"/>
                </a:solidFill>
                <a:effectLst/>
              </a:rPr>
              <a:t>chirality</a:t>
            </a:r>
            <a:r>
              <a:rPr kumimoji="0" lang="fr-FR" altLang="fr-FR" b="0" i="0" u="none" strike="noStrike" cap="none" normalizeH="0" baseline="0" dirty="0" smtClean="0">
                <a:ln>
                  <a:noFill/>
                </a:ln>
                <a:solidFill>
                  <a:schemeClr val="tx1"/>
                </a:solidFill>
                <a:effectLst/>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b="0" i="0" u="none" strike="noStrike" cap="none" normalizeH="0" baseline="0" dirty="0" smtClean="0">
              <a:ln>
                <a:noFill/>
              </a:ln>
              <a:solidFill>
                <a:schemeClr val="tx1"/>
              </a:solidFill>
              <a:effectLst/>
            </a:endParaRPr>
          </a:p>
          <a:p>
            <a:pPr lvl="0" algn="just" eaLnBrk="0" fontAlgn="base" hangingPunct="0">
              <a:spcBef>
                <a:spcPct val="0"/>
              </a:spcBef>
              <a:spcAft>
                <a:spcPct val="0"/>
              </a:spcAft>
            </a:pPr>
            <a:r>
              <a:rPr lang="fr-FR" altLang="fr-FR" dirty="0" err="1" smtClean="0"/>
              <a:t>However</a:t>
            </a:r>
            <a:r>
              <a:rPr lang="fr-FR" altLang="fr-FR" dirty="0"/>
              <a:t>, spatial </a:t>
            </a:r>
            <a:r>
              <a:rPr lang="fr-FR" altLang="fr-FR" dirty="0" err="1"/>
              <a:t>constraints</a:t>
            </a:r>
            <a:r>
              <a:rPr lang="fr-FR" altLang="fr-FR" dirty="0"/>
              <a:t> are </a:t>
            </a:r>
            <a:r>
              <a:rPr lang="fr-FR" altLang="fr-FR" dirty="0" err="1"/>
              <a:t>becoming</a:t>
            </a:r>
            <a:r>
              <a:rPr lang="fr-FR" altLang="fr-FR" dirty="0"/>
              <a:t> </a:t>
            </a:r>
            <a:r>
              <a:rPr lang="fr-FR" altLang="fr-FR" dirty="0" err="1"/>
              <a:t>stronger</a:t>
            </a:r>
            <a:r>
              <a:rPr lang="fr-FR" altLang="fr-FR" dirty="0"/>
              <a:t> (size, </a:t>
            </a:r>
            <a:r>
              <a:rPr lang="fr-FR" altLang="fr-FR" dirty="0" err="1"/>
              <a:t>weight</a:t>
            </a:r>
            <a:r>
              <a:rPr lang="fr-FR" altLang="fr-FR" dirty="0"/>
              <a:t>, </a:t>
            </a:r>
            <a:r>
              <a:rPr lang="fr-FR" altLang="fr-FR" dirty="0" err="1"/>
              <a:t>energy</a:t>
            </a:r>
            <a:r>
              <a:rPr lang="fr-FR" altLang="fr-FR" dirty="0"/>
              <a:t>, ...). In </a:t>
            </a:r>
            <a:r>
              <a:rPr lang="fr-FR" altLang="fr-FR" dirty="0" err="1"/>
              <a:t>order</a:t>
            </a:r>
            <a:r>
              <a:rPr lang="fr-FR" altLang="fr-FR" dirty="0"/>
              <a:t> to </a:t>
            </a:r>
            <a:r>
              <a:rPr lang="fr-FR" altLang="fr-FR" dirty="0" err="1"/>
              <a:t>be</a:t>
            </a:r>
            <a:r>
              <a:rPr lang="fr-FR" altLang="fr-FR" dirty="0"/>
              <a:t> able to respect </a:t>
            </a:r>
            <a:r>
              <a:rPr lang="fr-FR" altLang="fr-FR" dirty="0" err="1"/>
              <a:t>these</a:t>
            </a:r>
            <a:r>
              <a:rPr lang="fr-FR" altLang="fr-FR" dirty="0"/>
              <a:t> </a:t>
            </a:r>
            <a:r>
              <a:rPr lang="fr-FR" altLang="fr-FR" dirty="0" err="1"/>
              <a:t>constraints</a:t>
            </a:r>
            <a:r>
              <a:rPr lang="fr-FR" altLang="fr-FR" dirty="0"/>
              <a:t>, </a:t>
            </a:r>
            <a:r>
              <a:rPr lang="fr-FR" altLang="fr-FR" dirty="0" err="1"/>
              <a:t>it</a:t>
            </a:r>
            <a:r>
              <a:rPr lang="fr-FR" altLang="fr-FR" dirty="0"/>
              <a:t> </a:t>
            </a:r>
            <a:r>
              <a:rPr lang="fr-FR" altLang="fr-FR" dirty="0" err="1"/>
              <a:t>becomes</a:t>
            </a:r>
            <a:r>
              <a:rPr lang="fr-FR" altLang="fr-FR" dirty="0"/>
              <a:t> </a:t>
            </a:r>
            <a:r>
              <a:rPr lang="fr-FR" altLang="fr-FR" dirty="0" err="1"/>
              <a:t>necessary</a:t>
            </a:r>
            <a:r>
              <a:rPr lang="fr-FR" altLang="fr-FR" dirty="0"/>
              <a:t> to use </a:t>
            </a:r>
            <a:r>
              <a:rPr lang="fr-FR" altLang="fr-FR" dirty="0" err="1"/>
              <a:t>miniaturization</a:t>
            </a:r>
            <a:r>
              <a:rPr lang="fr-FR" altLang="fr-FR" dirty="0"/>
              <a:t>. </a:t>
            </a:r>
          </a:p>
          <a:p>
            <a:pPr lvl="0" algn="just" eaLnBrk="0" fontAlgn="base" hangingPunct="0">
              <a:spcBef>
                <a:spcPct val="0"/>
              </a:spcBef>
              <a:spcAft>
                <a:spcPct val="0"/>
              </a:spcAft>
            </a:pPr>
            <a:r>
              <a:rPr lang="fr-FR" altLang="fr-FR" b="1" dirty="0"/>
              <a:t>To </a:t>
            </a:r>
            <a:r>
              <a:rPr lang="fr-FR" altLang="fr-FR" b="1" dirty="0" err="1"/>
              <a:t>develop</a:t>
            </a:r>
            <a:r>
              <a:rPr lang="fr-FR" altLang="fr-FR" b="1" dirty="0"/>
              <a:t> </a:t>
            </a:r>
            <a:r>
              <a:rPr lang="fr-FR" altLang="fr-FR" b="1" dirty="0" err="1"/>
              <a:t>our</a:t>
            </a:r>
            <a:r>
              <a:rPr lang="fr-FR" altLang="fr-FR" b="1" dirty="0"/>
              <a:t> GC prototype, </a:t>
            </a:r>
            <a:r>
              <a:rPr lang="fr-FR" altLang="fr-FR" b="1" dirty="0" err="1"/>
              <a:t>we</a:t>
            </a:r>
            <a:r>
              <a:rPr lang="fr-FR" altLang="fr-FR" b="1" dirty="0"/>
              <a:t> use </a:t>
            </a:r>
            <a:r>
              <a:rPr lang="fr-FR" altLang="fr-FR" b="1" dirty="0" smtClean="0"/>
              <a:t>a miniature </a:t>
            </a:r>
            <a:r>
              <a:rPr lang="fr-FR" altLang="fr-FR" b="1" dirty="0" err="1" smtClean="0"/>
              <a:t>technology</a:t>
            </a:r>
            <a:r>
              <a:rPr lang="fr-FR" altLang="fr-FR" b="1" dirty="0" smtClean="0"/>
              <a:t> </a:t>
            </a:r>
            <a:r>
              <a:rPr lang="fr-FR" altLang="fr-FR" b="1" dirty="0" err="1" smtClean="0"/>
              <a:t>called</a:t>
            </a:r>
            <a:r>
              <a:rPr lang="fr-FR" altLang="fr-FR" b="1" dirty="0" smtClean="0"/>
              <a:t> MEMS (</a:t>
            </a:r>
            <a:r>
              <a:rPr lang="fr-FR" altLang="fr-FR" b="1" dirty="0" err="1" smtClean="0"/>
              <a:t>MicroElectroMechanical</a:t>
            </a:r>
            <a:r>
              <a:rPr lang="fr-FR" altLang="fr-FR" b="1" dirty="0" smtClean="0"/>
              <a:t> </a:t>
            </a:r>
            <a:r>
              <a:rPr lang="fr-FR" altLang="fr-FR" b="1" dirty="0" err="1" smtClean="0"/>
              <a:t>Systems</a:t>
            </a:r>
            <a:r>
              <a:rPr lang="fr-FR" altLang="fr-FR" b="1" dirty="0" smtClean="0"/>
              <a:t>). </a:t>
            </a:r>
          </a:p>
          <a:p>
            <a:pPr lvl="0" algn="just" eaLnBrk="0" fontAlgn="base" hangingPunct="0">
              <a:spcBef>
                <a:spcPct val="0"/>
              </a:spcBef>
              <a:spcAft>
                <a:spcPct val="0"/>
              </a:spcAft>
            </a:pPr>
            <a:endParaRPr lang="fr-FR" altLang="fr-FR" dirty="0" smtClean="0"/>
          </a:p>
          <a:p>
            <a:pPr lvl="0" algn="just" eaLnBrk="0" fontAlgn="base" hangingPunct="0">
              <a:spcBef>
                <a:spcPct val="0"/>
              </a:spcBef>
              <a:spcAft>
                <a:spcPct val="0"/>
              </a:spcAft>
            </a:pPr>
            <a:r>
              <a:rPr lang="fr-FR" altLang="fr-FR" dirty="0"/>
              <a:t>For </a:t>
            </a:r>
            <a:r>
              <a:rPr lang="fr-FR" altLang="fr-FR" dirty="0" err="1"/>
              <a:t>this</a:t>
            </a:r>
            <a:r>
              <a:rPr lang="fr-FR" altLang="fr-FR" dirty="0"/>
              <a:t>, </a:t>
            </a:r>
            <a:r>
              <a:rPr lang="fr-FR" altLang="fr-FR" dirty="0" err="1"/>
              <a:t>we</a:t>
            </a:r>
            <a:r>
              <a:rPr lang="fr-FR" altLang="fr-FR" dirty="0"/>
              <a:t> must </a:t>
            </a:r>
            <a:r>
              <a:rPr lang="fr-FR" altLang="fr-FR" dirty="0" err="1"/>
              <a:t>characterize</a:t>
            </a:r>
            <a:r>
              <a:rPr lang="fr-FR" altLang="fr-FR" dirty="0"/>
              <a:t> the </a:t>
            </a:r>
            <a:r>
              <a:rPr lang="fr-FR" altLang="fr-FR" dirty="0" err="1"/>
              <a:t>different</a:t>
            </a:r>
            <a:r>
              <a:rPr lang="fr-FR" altLang="fr-FR" dirty="0"/>
              <a:t> parts of the GC: </a:t>
            </a:r>
            <a:r>
              <a:rPr lang="fr-FR" altLang="fr-FR" b="1" dirty="0"/>
              <a:t>injection</a:t>
            </a:r>
            <a:r>
              <a:rPr lang="fr-FR" altLang="fr-FR" dirty="0"/>
              <a:t>, </a:t>
            </a:r>
            <a:r>
              <a:rPr lang="fr-FR" altLang="fr-FR" b="1" dirty="0" err="1" smtClean="0"/>
              <a:t>separation</a:t>
            </a:r>
            <a:r>
              <a:rPr lang="fr-FR" altLang="fr-FR" dirty="0"/>
              <a:t> </a:t>
            </a:r>
            <a:r>
              <a:rPr lang="fr-FR" altLang="fr-FR" dirty="0" smtClean="0"/>
              <a:t>and </a:t>
            </a:r>
            <a:r>
              <a:rPr lang="en-US" altLang="fr-FR" b="1" dirty="0" smtClean="0"/>
              <a:t>detection</a:t>
            </a:r>
            <a:r>
              <a:rPr lang="fr-FR" altLang="fr-FR" dirty="0" smtClean="0"/>
              <a:t>. </a:t>
            </a:r>
            <a:endParaRPr lang="fr-FR" altLang="fr-FR" dirty="0"/>
          </a:p>
        </p:txBody>
      </p:sp>
      <p:sp>
        <p:nvSpPr>
          <p:cNvPr id="15" name="Rectangle 14"/>
          <p:cNvSpPr/>
          <p:nvPr/>
        </p:nvSpPr>
        <p:spPr>
          <a:xfrm>
            <a:off x="0" y="5070"/>
            <a:ext cx="11608895" cy="830997"/>
          </a:xfrm>
          <a:prstGeom prst="rect">
            <a:avLst/>
          </a:prstGeom>
        </p:spPr>
        <p:txBody>
          <a:bodyPr wrap="square">
            <a:spAutoFit/>
          </a:bodyPr>
          <a:lstStyle/>
          <a:p>
            <a:pPr algn="ctr"/>
            <a:r>
              <a:rPr lang="en-GB" sz="2400" b="1" dirty="0">
                <a:latin typeface="Arial" panose="020B0604020202020204" pitchFamily="34" charset="0"/>
                <a:cs typeface="Arial" panose="020B0604020202020204" pitchFamily="34" charset="0"/>
              </a:rPr>
              <a:t>Gas chromatography based on Micro Electro Mechanical Systems (MEMS) for in situ space exploration of planetary environments: first development</a:t>
            </a:r>
            <a:endParaRPr lang="fr-FR" sz="2400" b="1" dirty="0">
              <a:latin typeface="Arial" panose="020B0604020202020204" pitchFamily="34" charset="0"/>
              <a:cs typeface="Arial" panose="020B0604020202020204" pitchFamily="34" charset="0"/>
            </a:endParaRPr>
          </a:p>
        </p:txBody>
      </p:sp>
      <p:pic>
        <p:nvPicPr>
          <p:cNvPr id="8" name="Image 7"/>
          <p:cNvPicPr>
            <a:picLocks noChangeAspect="1"/>
          </p:cNvPicPr>
          <p:nvPr/>
        </p:nvPicPr>
        <p:blipFill>
          <a:blip r:embed="rId3"/>
          <a:stretch>
            <a:fillRect/>
          </a:stretch>
        </p:blipFill>
        <p:spPr>
          <a:xfrm>
            <a:off x="6594081" y="4271535"/>
            <a:ext cx="3222833" cy="1869785"/>
          </a:xfrm>
          <a:prstGeom prst="rect">
            <a:avLst/>
          </a:prstGeom>
        </p:spPr>
      </p:pic>
      <p:sp>
        <p:nvSpPr>
          <p:cNvPr id="17" name="Rectangle 16"/>
          <p:cNvSpPr/>
          <p:nvPr/>
        </p:nvSpPr>
        <p:spPr>
          <a:xfrm>
            <a:off x="6519532" y="6070770"/>
            <a:ext cx="3297382" cy="553998"/>
          </a:xfrm>
          <a:prstGeom prst="rect">
            <a:avLst/>
          </a:prstGeom>
        </p:spPr>
        <p:txBody>
          <a:bodyPr wrap="square">
            <a:spAutoFit/>
          </a:bodyPr>
          <a:lstStyle/>
          <a:p>
            <a:r>
              <a:rPr lang="en-US" sz="1000" dirty="0" smtClean="0">
                <a:latin typeface="Arial" panose="020B0604020202020204" pitchFamily="34" charset="0"/>
              </a:rPr>
              <a:t>GC-MS Curiosity (2011)</a:t>
            </a:r>
          </a:p>
          <a:p>
            <a:r>
              <a:rPr lang="en-US" sz="1000" dirty="0" smtClean="0">
                <a:latin typeface="Arial" panose="020B0604020202020204" pitchFamily="34" charset="0"/>
              </a:rPr>
              <a:t>Tray </a:t>
            </a:r>
            <a:r>
              <a:rPr lang="en-US" sz="1000" dirty="0">
                <a:latin typeface="Arial" panose="020B0604020202020204" pitchFamily="34" charset="0"/>
              </a:rPr>
              <a:t>dimensions</a:t>
            </a:r>
            <a:r>
              <a:rPr lang="en-US" sz="1000" dirty="0" smtClean="0">
                <a:latin typeface="Arial" panose="020B0604020202020204" pitchFamily="34" charset="0"/>
              </a:rPr>
              <a:t>: ~20 x 30 </a:t>
            </a:r>
            <a:r>
              <a:rPr lang="en-US" sz="1000" dirty="0">
                <a:latin typeface="Arial" panose="020B0604020202020204" pitchFamily="34" charset="0"/>
              </a:rPr>
              <a:t>cm. </a:t>
            </a:r>
            <a:endParaRPr lang="en-US" sz="1000" dirty="0" smtClean="0">
              <a:latin typeface="Arial" panose="020B0604020202020204" pitchFamily="34" charset="0"/>
            </a:endParaRPr>
          </a:p>
          <a:p>
            <a:r>
              <a:rPr lang="en-US" sz="1000" dirty="0" smtClean="0">
                <a:latin typeface="Arial" panose="020B0604020202020204" pitchFamily="34" charset="0"/>
              </a:rPr>
              <a:t>Copyright NASA/JPL.</a:t>
            </a:r>
            <a:endParaRPr lang="en-US" sz="1000" dirty="0">
              <a:effectLst/>
              <a:latin typeface="Arial" panose="020B0604020202020204" pitchFamily="34" charset="0"/>
            </a:endParaRPr>
          </a:p>
        </p:txBody>
      </p:sp>
      <p:sp>
        <p:nvSpPr>
          <p:cNvPr id="18" name="Rectangle 20"/>
          <p:cNvSpPr>
            <a:spLocks noChangeArrowheads="1"/>
          </p:cNvSpPr>
          <p:nvPr/>
        </p:nvSpPr>
        <p:spPr bwMode="auto">
          <a:xfrm>
            <a:off x="212363" y="1270713"/>
            <a:ext cx="1763851" cy="475661"/>
          </a:xfrm>
          <a:prstGeom prst="rect">
            <a:avLst/>
          </a:prstGeom>
          <a:solidFill>
            <a:srgbClr val="99CC00">
              <a:alpha val="70000"/>
            </a:srgbClr>
          </a:solidFill>
          <a:ln w="38100">
            <a:solidFill>
              <a:schemeClr val="accent6">
                <a:lumMod val="75000"/>
              </a:schemeClr>
            </a:solidFill>
            <a:miter lim="800000"/>
            <a:headEnd/>
            <a:tailEnd/>
          </a:ln>
          <a:effectLst/>
        </p:spPr>
        <p:txBody>
          <a:bodyPr wrap="none" anchor="ctr"/>
          <a:lstStyle/>
          <a:p>
            <a:pPr algn="ctr"/>
            <a:r>
              <a:rPr lang="nl-NL" dirty="0" err="1" smtClean="0"/>
              <a:t>Introduction</a:t>
            </a:r>
            <a:endParaRPr lang="en-GB" dirty="0"/>
          </a:p>
        </p:txBody>
      </p:sp>
      <p:sp>
        <p:nvSpPr>
          <p:cNvPr id="12" name="ZoneTexte 11"/>
          <p:cNvSpPr txBox="1"/>
          <p:nvPr/>
        </p:nvSpPr>
        <p:spPr>
          <a:xfrm>
            <a:off x="887276" y="6564767"/>
            <a:ext cx="11304724"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fr-FR" sz="1200" dirty="0"/>
              <a:t>l</a:t>
            </a:r>
            <a:r>
              <a:rPr lang="fr-FR" sz="1200" dirty="0" smtClean="0"/>
              <a:t>eila.bouchra@latmos.ipsl.fr                                                                                                    Pico4.14 - EGU2018                                                                                                      </a:t>
            </a:r>
            <a:r>
              <a:rPr lang="fr-FR" sz="1200" dirty="0" smtClean="0"/>
              <a:t>       </a:t>
            </a:r>
            <a:r>
              <a:rPr lang="fr-FR" sz="1200" dirty="0" smtClean="0"/>
              <a:t>10 April 2016</a:t>
            </a:r>
            <a:endParaRPr lang="fr-FR" sz="1200" dirty="0"/>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56" y="6541099"/>
            <a:ext cx="905431" cy="316901"/>
          </a:xfrm>
          <a:prstGeom prst="rect">
            <a:avLst/>
          </a:prstGeom>
        </p:spPr>
      </p:pic>
    </p:spTree>
    <p:extLst>
      <p:ext uri="{BB962C8B-B14F-4D97-AF65-F5344CB8AC3E}">
        <p14:creationId xmlns:p14="http://schemas.microsoft.com/office/powerpoint/2010/main" val="3209843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5070"/>
            <a:ext cx="11608895" cy="830997"/>
          </a:xfrm>
          <a:prstGeom prst="rect">
            <a:avLst/>
          </a:prstGeom>
        </p:spPr>
        <p:txBody>
          <a:bodyPr wrap="square">
            <a:spAutoFit/>
          </a:bodyPr>
          <a:lstStyle/>
          <a:p>
            <a:pPr algn="ctr"/>
            <a:r>
              <a:rPr lang="en-GB" sz="2400" b="1" dirty="0">
                <a:latin typeface="Arial" panose="020B0604020202020204" pitchFamily="34" charset="0"/>
                <a:cs typeface="Arial" panose="020B0604020202020204" pitchFamily="34" charset="0"/>
              </a:rPr>
              <a:t>Gas chromatography based on Micro Electro Mechanical Systems (MEMS) for in situ space exploration of planetary environments: first development</a:t>
            </a:r>
            <a:endParaRPr lang="fr-FR" sz="2400" b="1" dirty="0">
              <a:latin typeface="Arial" panose="020B0604020202020204" pitchFamily="34" charset="0"/>
              <a:cs typeface="Arial" panose="020B0604020202020204" pitchFamily="34" charset="0"/>
            </a:endParaRPr>
          </a:p>
        </p:txBody>
      </p:sp>
      <p:sp>
        <p:nvSpPr>
          <p:cNvPr id="11" name="Bouton d’action : Suivant 10">
            <a:hlinkClick r:id="" action="ppaction://hlinkshowjump?jump=nextslide" highlightClick="1"/>
          </p:cNvPr>
          <p:cNvSpPr/>
          <p:nvPr/>
        </p:nvSpPr>
        <p:spPr bwMode="auto">
          <a:xfrm>
            <a:off x="11554691" y="6036112"/>
            <a:ext cx="626755" cy="530317"/>
          </a:xfrm>
          <a:prstGeom prst="actionButtonForwardNex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2" name="Bouton d'action : Début 11">
            <a:hlinkClick r:id="" action="ppaction://hlinkshowjump?jump=firstslide" highlightClick="1"/>
          </p:cNvPr>
          <p:cNvSpPr/>
          <p:nvPr/>
        </p:nvSpPr>
        <p:spPr bwMode="auto">
          <a:xfrm>
            <a:off x="10410040" y="6036111"/>
            <a:ext cx="579397" cy="530319"/>
          </a:xfrm>
          <a:prstGeom prst="actionButtonBeginning">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5" name="Bouton d'action : Précédent 14">
            <a:hlinkClick r:id="" action="ppaction://hlinkshowjump?jump=previousslide" highlightClick="1"/>
          </p:cNvPr>
          <p:cNvSpPr/>
          <p:nvPr/>
        </p:nvSpPr>
        <p:spPr bwMode="auto">
          <a:xfrm>
            <a:off x="10989437" y="6036111"/>
            <a:ext cx="565254" cy="530318"/>
          </a:xfrm>
          <a:prstGeom prst="actionButtonBackPrevious">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9" name="Rectangle 20"/>
          <p:cNvSpPr>
            <a:spLocks noChangeArrowheads="1"/>
          </p:cNvSpPr>
          <p:nvPr/>
        </p:nvSpPr>
        <p:spPr bwMode="auto">
          <a:xfrm>
            <a:off x="250054" y="1129671"/>
            <a:ext cx="1297264" cy="473429"/>
          </a:xfrm>
          <a:prstGeom prst="rect">
            <a:avLst/>
          </a:prstGeom>
          <a:solidFill>
            <a:srgbClr val="99CC00">
              <a:alpha val="70000"/>
            </a:srgbClr>
          </a:solidFill>
          <a:ln w="38100">
            <a:solidFill>
              <a:schemeClr val="accent6">
                <a:lumMod val="75000"/>
              </a:schemeClr>
            </a:solidFill>
            <a:miter lim="800000"/>
            <a:headEnd/>
            <a:tailEnd/>
          </a:ln>
          <a:effectLst/>
        </p:spPr>
        <p:txBody>
          <a:bodyPr wrap="none" anchor="ctr"/>
          <a:lstStyle/>
          <a:p>
            <a:pPr algn="ctr"/>
            <a:r>
              <a:rPr lang="nl-NL" dirty="0" smtClean="0"/>
              <a:t>Prototype</a:t>
            </a:r>
            <a:endParaRPr lang="en-GB" dirty="0"/>
          </a:p>
        </p:txBody>
      </p:sp>
      <p:pic>
        <p:nvPicPr>
          <p:cNvPr id="10" name="Espace réservé du contenu 3"/>
          <p:cNvPicPr>
            <a:picLocks noChangeAspect="1"/>
          </p:cNvPicPr>
          <p:nvPr/>
        </p:nvPicPr>
        <p:blipFill rotWithShape="1">
          <a:blip r:embed="rId2"/>
          <a:srcRect l="19334" t="1007" r="25089" b="21909"/>
          <a:stretch/>
        </p:blipFill>
        <p:spPr>
          <a:xfrm>
            <a:off x="1316183" y="1818537"/>
            <a:ext cx="3932832" cy="3765423"/>
          </a:xfrm>
          <a:prstGeom prst="rect">
            <a:avLst/>
          </a:prstGeom>
        </p:spPr>
      </p:pic>
      <p:sp>
        <p:nvSpPr>
          <p:cNvPr id="13" name="ZoneTexte 12"/>
          <p:cNvSpPr txBox="1"/>
          <p:nvPr/>
        </p:nvSpPr>
        <p:spPr>
          <a:xfrm>
            <a:off x="5775292" y="1219888"/>
            <a:ext cx="6092776" cy="4524315"/>
          </a:xfrm>
          <a:prstGeom prst="rect">
            <a:avLst/>
          </a:prstGeom>
          <a:noFill/>
          <a:ln>
            <a:solidFill>
              <a:schemeClr val="bg2">
                <a:lumMod val="50000"/>
              </a:schemeClr>
            </a:solidFill>
          </a:ln>
        </p:spPr>
        <p:txBody>
          <a:bodyPr wrap="square" rtlCol="0">
            <a:spAutoFit/>
          </a:bodyPr>
          <a:lstStyle/>
          <a:p>
            <a:pPr algn="just"/>
            <a:r>
              <a:rPr lang="en-US" dirty="0"/>
              <a:t>The </a:t>
            </a:r>
            <a:r>
              <a:rPr lang="en-US" dirty="0" smtClean="0"/>
              <a:t>final </a:t>
            </a:r>
            <a:r>
              <a:rPr lang="en-US" dirty="0"/>
              <a:t>step </a:t>
            </a:r>
            <a:r>
              <a:rPr lang="en-US" dirty="0" smtClean="0"/>
              <a:t>is to assemble the 3 compounds and test the GC prototype. </a:t>
            </a:r>
            <a:endParaRPr lang="en-US" dirty="0"/>
          </a:p>
          <a:p>
            <a:pPr algn="just"/>
            <a:endParaRPr lang="en-US" dirty="0"/>
          </a:p>
          <a:p>
            <a:pPr algn="just"/>
            <a:r>
              <a:rPr lang="en-US" dirty="0" smtClean="0"/>
              <a:t>On the picture, there is the presence of 2 detectors, the trap, the electric circuit. The column is under finalization.  </a:t>
            </a:r>
          </a:p>
          <a:p>
            <a:pPr algn="just"/>
            <a:r>
              <a:rPr lang="en-US" dirty="0"/>
              <a:t>The different component are attach to a central oven allowing the thermal stabilization of the whole. </a:t>
            </a:r>
            <a:endParaRPr lang="en-US" dirty="0" smtClean="0"/>
          </a:p>
          <a:p>
            <a:pPr algn="just"/>
            <a:endParaRPr lang="en-US" dirty="0"/>
          </a:p>
          <a:p>
            <a:pPr algn="just"/>
            <a:r>
              <a:rPr lang="en-US" dirty="0" smtClean="0"/>
              <a:t>The metal plate on which is based the prototype is about the size of the A4 sheet. </a:t>
            </a:r>
          </a:p>
          <a:p>
            <a:pPr algn="just"/>
            <a:endParaRPr lang="en-US" dirty="0"/>
          </a:p>
          <a:p>
            <a:pPr algn="just"/>
            <a:r>
              <a:rPr lang="en-US" dirty="0" smtClean="0"/>
              <a:t>The goal is then to thermally isolate the GC prototype from the outside.  </a:t>
            </a:r>
          </a:p>
          <a:p>
            <a:pPr algn="just"/>
            <a:endParaRPr lang="en-US" dirty="0"/>
          </a:p>
          <a:p>
            <a:pPr algn="just"/>
            <a:r>
              <a:rPr lang="en-US" dirty="0" smtClean="0"/>
              <a:t>During the tests, the Crystal mixture has been send in GC using an automatic valve in order to have a repeatability in handling.</a:t>
            </a:r>
            <a:endParaRPr lang="fr-FR" dirty="0" smtClean="0"/>
          </a:p>
        </p:txBody>
      </p:sp>
      <p:sp>
        <p:nvSpPr>
          <p:cNvPr id="2" name="ZoneTexte 1"/>
          <p:cNvSpPr txBox="1"/>
          <p:nvPr/>
        </p:nvSpPr>
        <p:spPr>
          <a:xfrm>
            <a:off x="423367" y="4188904"/>
            <a:ext cx="545086" cy="307777"/>
          </a:xfrm>
          <a:prstGeom prst="rect">
            <a:avLst/>
          </a:prstGeom>
          <a:noFill/>
        </p:spPr>
        <p:txBody>
          <a:bodyPr wrap="none" rtlCol="0">
            <a:spAutoFit/>
          </a:bodyPr>
          <a:lstStyle/>
          <a:p>
            <a:r>
              <a:rPr lang="fr-FR" sz="1400" dirty="0" err="1" smtClean="0">
                <a:latin typeface="Arial" panose="020B0604020202020204" pitchFamily="34" charset="0"/>
                <a:cs typeface="Arial" panose="020B0604020202020204" pitchFamily="34" charset="0"/>
              </a:rPr>
              <a:t>Trap</a:t>
            </a:r>
            <a:endParaRPr lang="fr-FR" sz="1400" dirty="0">
              <a:latin typeface="Arial" panose="020B0604020202020204" pitchFamily="34" charset="0"/>
              <a:cs typeface="Arial" panose="020B0604020202020204" pitchFamily="34" charset="0"/>
            </a:endParaRPr>
          </a:p>
        </p:txBody>
      </p:sp>
      <p:sp>
        <p:nvSpPr>
          <p:cNvPr id="14" name="ZoneTexte 13"/>
          <p:cNvSpPr txBox="1"/>
          <p:nvPr/>
        </p:nvSpPr>
        <p:spPr>
          <a:xfrm>
            <a:off x="-16136" y="3679564"/>
            <a:ext cx="1109791" cy="307777"/>
          </a:xfrm>
          <a:prstGeom prst="rect">
            <a:avLst/>
          </a:prstGeom>
          <a:noFill/>
        </p:spPr>
        <p:txBody>
          <a:bodyPr wrap="none" rtlCol="0">
            <a:spAutoFit/>
          </a:bodyPr>
          <a:lstStyle/>
          <a:p>
            <a:r>
              <a:rPr lang="en-US" sz="1400" dirty="0" smtClean="0"/>
              <a:t>Central </a:t>
            </a:r>
            <a:r>
              <a:rPr lang="en-US" sz="1400" dirty="0"/>
              <a:t>oven</a:t>
            </a:r>
            <a:endParaRPr lang="fr-FR" sz="1400" dirty="0">
              <a:latin typeface="Arial" panose="020B0604020202020204" pitchFamily="34" charset="0"/>
              <a:cs typeface="Arial" panose="020B0604020202020204" pitchFamily="34" charset="0"/>
            </a:endParaRPr>
          </a:p>
        </p:txBody>
      </p:sp>
      <p:sp>
        <p:nvSpPr>
          <p:cNvPr id="16" name="ZoneTexte 15"/>
          <p:cNvSpPr txBox="1"/>
          <p:nvPr/>
        </p:nvSpPr>
        <p:spPr>
          <a:xfrm>
            <a:off x="4026016" y="5744203"/>
            <a:ext cx="704039" cy="307777"/>
          </a:xfrm>
          <a:prstGeom prst="rect">
            <a:avLst/>
          </a:prstGeom>
          <a:noFill/>
        </p:spPr>
        <p:txBody>
          <a:bodyPr wrap="none" rtlCol="0">
            <a:spAutoFit/>
          </a:bodyPr>
          <a:lstStyle/>
          <a:p>
            <a:r>
              <a:rPr lang="fr-FR" sz="1400" dirty="0" smtClean="0">
                <a:latin typeface="Arial" panose="020B0604020202020204" pitchFamily="34" charset="0"/>
                <a:cs typeface="Arial" panose="020B0604020202020204" pitchFamily="34" charset="0"/>
              </a:rPr>
              <a:t>NEMS</a:t>
            </a:r>
            <a:endParaRPr lang="fr-FR" sz="1400" dirty="0">
              <a:latin typeface="Arial" panose="020B0604020202020204" pitchFamily="34" charset="0"/>
              <a:cs typeface="Arial" panose="020B0604020202020204" pitchFamily="34" charset="0"/>
            </a:endParaRPr>
          </a:p>
        </p:txBody>
      </p:sp>
      <p:sp>
        <p:nvSpPr>
          <p:cNvPr id="18" name="ZoneTexte 17"/>
          <p:cNvSpPr txBox="1"/>
          <p:nvPr/>
        </p:nvSpPr>
        <p:spPr>
          <a:xfrm>
            <a:off x="389215" y="3097504"/>
            <a:ext cx="553357" cy="307777"/>
          </a:xfrm>
          <a:prstGeom prst="rect">
            <a:avLst/>
          </a:prstGeom>
          <a:noFill/>
        </p:spPr>
        <p:txBody>
          <a:bodyPr wrap="none" rtlCol="0">
            <a:spAutoFit/>
          </a:bodyPr>
          <a:lstStyle/>
          <a:p>
            <a:r>
              <a:rPr lang="fr-FR" sz="1400" dirty="0" smtClean="0">
                <a:latin typeface="Arial" panose="020B0604020202020204" pitchFamily="34" charset="0"/>
                <a:cs typeface="Arial" panose="020B0604020202020204" pitchFamily="34" charset="0"/>
              </a:rPr>
              <a:t>TCD</a:t>
            </a:r>
            <a:endParaRPr lang="fr-FR" sz="1400" dirty="0">
              <a:latin typeface="Arial" panose="020B0604020202020204" pitchFamily="34" charset="0"/>
              <a:cs typeface="Arial" panose="020B0604020202020204" pitchFamily="34" charset="0"/>
            </a:endParaRPr>
          </a:p>
        </p:txBody>
      </p:sp>
      <p:sp>
        <p:nvSpPr>
          <p:cNvPr id="19" name="ZoneTexte 18"/>
          <p:cNvSpPr txBox="1"/>
          <p:nvPr/>
        </p:nvSpPr>
        <p:spPr>
          <a:xfrm>
            <a:off x="2202873" y="1295323"/>
            <a:ext cx="1209562" cy="307777"/>
          </a:xfrm>
          <a:prstGeom prst="rect">
            <a:avLst/>
          </a:prstGeom>
          <a:noFill/>
        </p:spPr>
        <p:txBody>
          <a:bodyPr wrap="none" rtlCol="0">
            <a:spAutoFit/>
          </a:bodyPr>
          <a:lstStyle/>
          <a:p>
            <a:r>
              <a:rPr lang="en-US" sz="1400" dirty="0" smtClean="0"/>
              <a:t>Electric </a:t>
            </a:r>
            <a:r>
              <a:rPr lang="en-US" sz="1400" dirty="0"/>
              <a:t>circuit</a:t>
            </a:r>
            <a:endParaRPr lang="fr-FR" sz="1400" dirty="0">
              <a:latin typeface="Arial" panose="020B0604020202020204" pitchFamily="34" charset="0"/>
              <a:cs typeface="Arial" panose="020B0604020202020204" pitchFamily="34" charset="0"/>
            </a:endParaRPr>
          </a:p>
        </p:txBody>
      </p:sp>
      <p:cxnSp>
        <p:nvCxnSpPr>
          <p:cNvPr id="4" name="Connecteur droit avec flèche 3"/>
          <p:cNvCxnSpPr>
            <a:stCxn id="18" idx="3"/>
          </p:cNvCxnSpPr>
          <p:nvPr/>
        </p:nvCxnSpPr>
        <p:spPr>
          <a:xfrm flipV="1">
            <a:off x="942572" y="3251392"/>
            <a:ext cx="157895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V="1">
            <a:off x="1173344" y="3833452"/>
            <a:ext cx="1140365" cy="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968453" y="4360836"/>
            <a:ext cx="763596" cy="29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2734072" y="1620546"/>
            <a:ext cx="9128" cy="4418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H="1" flipV="1">
            <a:off x="4336473" y="4496681"/>
            <a:ext cx="41563" cy="12134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887276" y="6564767"/>
            <a:ext cx="11304724"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fr-FR" sz="1200" dirty="0"/>
              <a:t>l</a:t>
            </a:r>
            <a:r>
              <a:rPr lang="fr-FR" sz="1200" dirty="0" smtClean="0"/>
              <a:t>eila.bouchra@latmos.ipsl.fr                                                                                                    Pico4.14 - EGU2018                                                                                                      </a:t>
            </a:r>
            <a:r>
              <a:rPr lang="fr-FR" sz="1200" dirty="0" smtClean="0"/>
              <a:t>       </a:t>
            </a:r>
            <a:r>
              <a:rPr lang="fr-FR" sz="1200" dirty="0" smtClean="0"/>
              <a:t>10 April 2016</a:t>
            </a:r>
            <a:endParaRPr lang="fr-FR" sz="1200" dirty="0"/>
          </a:p>
        </p:txBody>
      </p:sp>
      <p:pic>
        <p:nvPicPr>
          <p:cNvPr id="25" name="Imag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56" y="6541099"/>
            <a:ext cx="905431" cy="316901"/>
          </a:xfrm>
          <a:prstGeom prst="rect">
            <a:avLst/>
          </a:prstGeom>
        </p:spPr>
      </p:pic>
    </p:spTree>
    <p:extLst>
      <p:ext uri="{BB962C8B-B14F-4D97-AF65-F5344CB8AC3E}">
        <p14:creationId xmlns:p14="http://schemas.microsoft.com/office/powerpoint/2010/main" val="34393868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5070"/>
            <a:ext cx="11608895" cy="830997"/>
          </a:xfrm>
          <a:prstGeom prst="rect">
            <a:avLst/>
          </a:prstGeom>
        </p:spPr>
        <p:txBody>
          <a:bodyPr wrap="square">
            <a:spAutoFit/>
          </a:bodyPr>
          <a:lstStyle/>
          <a:p>
            <a:pPr algn="ctr"/>
            <a:r>
              <a:rPr lang="en-GB" sz="2400" b="1" dirty="0">
                <a:latin typeface="Arial" panose="020B0604020202020204" pitchFamily="34" charset="0"/>
                <a:cs typeface="Arial" panose="020B0604020202020204" pitchFamily="34" charset="0"/>
              </a:rPr>
              <a:t>Gas chromatography based on Micro Electro Mechanical Systems (MEMS) for in situ space exploration of planetary environments: first development</a:t>
            </a:r>
            <a:endParaRPr lang="fr-FR" sz="2400" b="1" dirty="0">
              <a:latin typeface="Arial" panose="020B0604020202020204" pitchFamily="34" charset="0"/>
              <a:cs typeface="Arial" panose="020B0604020202020204" pitchFamily="34" charset="0"/>
            </a:endParaRPr>
          </a:p>
        </p:txBody>
      </p:sp>
      <p:sp>
        <p:nvSpPr>
          <p:cNvPr id="20" name="ZoneTexte 19"/>
          <p:cNvSpPr txBox="1"/>
          <p:nvPr/>
        </p:nvSpPr>
        <p:spPr>
          <a:xfrm>
            <a:off x="-10554" y="6566430"/>
            <a:ext cx="12192000"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fr-FR" sz="1200" dirty="0"/>
              <a:t>l</a:t>
            </a:r>
            <a:r>
              <a:rPr lang="fr-FR" sz="1200" dirty="0" smtClean="0"/>
              <a:t>eila.bouchra@latmos.ipsl.fr                                                                                                    </a:t>
            </a:r>
            <a:r>
              <a:rPr lang="fr-FR" sz="1200" dirty="0" smtClean="0"/>
              <a:t>Pico4.4 </a:t>
            </a:r>
            <a:r>
              <a:rPr lang="fr-FR" sz="1200" dirty="0" smtClean="0"/>
              <a:t>- EGU2018                                                                                                        10 April 2016</a:t>
            </a:r>
            <a:endParaRPr lang="fr-FR" sz="1200" dirty="0"/>
          </a:p>
        </p:txBody>
      </p:sp>
      <p:sp>
        <p:nvSpPr>
          <p:cNvPr id="9" name="Rectangle 20"/>
          <p:cNvSpPr>
            <a:spLocks noChangeArrowheads="1"/>
          </p:cNvSpPr>
          <p:nvPr/>
        </p:nvSpPr>
        <p:spPr bwMode="auto">
          <a:xfrm>
            <a:off x="250054" y="1129671"/>
            <a:ext cx="1297264" cy="473429"/>
          </a:xfrm>
          <a:prstGeom prst="rect">
            <a:avLst/>
          </a:prstGeom>
          <a:solidFill>
            <a:srgbClr val="99CC00">
              <a:alpha val="70000"/>
            </a:srgbClr>
          </a:solidFill>
          <a:ln w="38100">
            <a:solidFill>
              <a:schemeClr val="accent6">
                <a:lumMod val="75000"/>
              </a:schemeClr>
            </a:solidFill>
            <a:miter lim="800000"/>
            <a:headEnd/>
            <a:tailEnd/>
          </a:ln>
          <a:effectLst/>
        </p:spPr>
        <p:txBody>
          <a:bodyPr wrap="none" anchor="ctr"/>
          <a:lstStyle/>
          <a:p>
            <a:pPr algn="ctr"/>
            <a:r>
              <a:rPr lang="nl-NL" dirty="0" smtClean="0"/>
              <a:t>Prototype</a:t>
            </a:r>
            <a:endParaRPr lang="en-GB" dirty="0"/>
          </a:p>
        </p:txBody>
      </p:sp>
      <p:pic>
        <p:nvPicPr>
          <p:cNvPr id="2" name="Image 1"/>
          <p:cNvPicPr>
            <a:picLocks noChangeAspect="1"/>
          </p:cNvPicPr>
          <p:nvPr/>
        </p:nvPicPr>
        <p:blipFill>
          <a:blip r:embed="rId2"/>
          <a:stretch>
            <a:fillRect/>
          </a:stretch>
        </p:blipFill>
        <p:spPr>
          <a:xfrm>
            <a:off x="6286490" y="1243624"/>
            <a:ext cx="5905510" cy="3796214"/>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450" y="1731943"/>
            <a:ext cx="5673061" cy="2927089"/>
          </a:xfrm>
          <a:prstGeom prst="rect">
            <a:avLst/>
          </a:prstGeom>
        </p:spPr>
      </p:pic>
      <p:sp>
        <p:nvSpPr>
          <p:cNvPr id="4" name="ZoneTexte 3"/>
          <p:cNvSpPr txBox="1"/>
          <p:nvPr/>
        </p:nvSpPr>
        <p:spPr>
          <a:xfrm>
            <a:off x="1750838" y="1352340"/>
            <a:ext cx="3018775" cy="307777"/>
          </a:xfrm>
          <a:prstGeom prst="rect">
            <a:avLst/>
          </a:prstGeom>
          <a:noFill/>
        </p:spPr>
        <p:txBody>
          <a:bodyPr wrap="none" rtlCol="0">
            <a:spAutoFit/>
          </a:bodyPr>
          <a:lstStyle/>
          <a:p>
            <a:r>
              <a:rPr lang="fr-FR" sz="1400" dirty="0" smtClean="0">
                <a:latin typeface="Arial" panose="020B0604020202020204" pitchFamily="34" charset="0"/>
                <a:cs typeface="Arial" panose="020B0604020202020204" pitchFamily="34" charset="0"/>
              </a:rPr>
              <a:t>TCD – GC prototype </a:t>
            </a:r>
            <a:r>
              <a:rPr lang="fr-FR" sz="1400" dirty="0" err="1" smtClean="0">
                <a:latin typeface="Arial" panose="020B0604020202020204" pitchFamily="34" charset="0"/>
                <a:cs typeface="Arial" panose="020B0604020202020204" pitchFamily="34" charset="0"/>
              </a:rPr>
              <a:t>chromatogram</a:t>
            </a:r>
            <a:endParaRPr lang="fr-FR" sz="1400" dirty="0">
              <a:latin typeface="Arial" panose="020B0604020202020204" pitchFamily="34" charset="0"/>
              <a:cs typeface="Arial" panose="020B0604020202020204" pitchFamily="34" charset="0"/>
            </a:endParaRPr>
          </a:p>
        </p:txBody>
      </p:sp>
      <p:sp>
        <p:nvSpPr>
          <p:cNvPr id="5" name="ZoneTexte 4"/>
          <p:cNvSpPr txBox="1"/>
          <p:nvPr/>
        </p:nvSpPr>
        <p:spPr>
          <a:xfrm>
            <a:off x="3018167" y="4632963"/>
            <a:ext cx="833626" cy="307777"/>
          </a:xfrm>
          <a:prstGeom prst="rect">
            <a:avLst/>
          </a:prstGeom>
          <a:noFill/>
        </p:spPr>
        <p:txBody>
          <a:bodyPr wrap="none" rtlCol="0">
            <a:spAutoFit/>
          </a:bodyPr>
          <a:lstStyle/>
          <a:p>
            <a:r>
              <a:rPr lang="fr-FR" sz="1400" dirty="0" smtClean="0">
                <a:latin typeface="Arial" panose="020B0604020202020204" pitchFamily="34" charset="0"/>
                <a:cs typeface="Arial" panose="020B0604020202020204" pitchFamily="34" charset="0"/>
              </a:rPr>
              <a:t>Time (s)</a:t>
            </a:r>
            <a:endParaRPr lang="fr-FR" sz="1400" dirty="0">
              <a:latin typeface="Arial" panose="020B0604020202020204" pitchFamily="34" charset="0"/>
              <a:cs typeface="Arial" panose="020B0604020202020204" pitchFamily="34" charset="0"/>
            </a:endParaRPr>
          </a:p>
        </p:txBody>
      </p:sp>
      <p:sp>
        <p:nvSpPr>
          <p:cNvPr id="13" name="ZoneTexte 12"/>
          <p:cNvSpPr txBox="1"/>
          <p:nvPr/>
        </p:nvSpPr>
        <p:spPr>
          <a:xfrm rot="16200000">
            <a:off x="-151666" y="2979328"/>
            <a:ext cx="1100942" cy="369332"/>
          </a:xfrm>
          <a:prstGeom prst="rect">
            <a:avLst/>
          </a:prstGeom>
          <a:noFill/>
        </p:spPr>
        <p:txBody>
          <a:bodyPr wrap="none" rtlCol="0">
            <a:spAutoFit/>
          </a:bodyPr>
          <a:lstStyle/>
          <a:p>
            <a:r>
              <a:rPr lang="fr-FR" sz="1400" dirty="0" smtClean="0">
                <a:latin typeface="Arial" panose="020B0604020202020204" pitchFamily="34" charset="0"/>
                <a:cs typeface="Arial" panose="020B0604020202020204" pitchFamily="34" charset="0"/>
              </a:rPr>
              <a:t>Tension (V</a:t>
            </a:r>
            <a:r>
              <a:rPr lang="fr-FR" dirty="0" smtClean="0"/>
              <a:t>)</a:t>
            </a:r>
            <a:endParaRPr lang="fr-FR" dirty="0"/>
          </a:p>
        </p:txBody>
      </p:sp>
      <p:sp>
        <p:nvSpPr>
          <p:cNvPr id="16" name="ZoneTexte 15"/>
          <p:cNvSpPr txBox="1"/>
          <p:nvPr/>
        </p:nvSpPr>
        <p:spPr>
          <a:xfrm>
            <a:off x="583471" y="4895558"/>
            <a:ext cx="10951118" cy="1200329"/>
          </a:xfrm>
          <a:prstGeom prst="rect">
            <a:avLst/>
          </a:prstGeom>
          <a:noFill/>
          <a:ln>
            <a:solidFill>
              <a:schemeClr val="bg2">
                <a:lumMod val="50000"/>
              </a:schemeClr>
            </a:solidFill>
          </a:ln>
        </p:spPr>
        <p:txBody>
          <a:bodyPr wrap="square" rtlCol="0">
            <a:spAutoFit/>
          </a:bodyPr>
          <a:lstStyle/>
          <a:p>
            <a:pPr algn="just"/>
            <a:r>
              <a:rPr lang="en-US" dirty="0" smtClean="0"/>
              <a:t>There are detection of all the molecules of the Crystal to the TCD mixture and the detection of pentane to toluene for the NEMS.  We keep the same result than the one from the individual test, which confirm the good functioning of the different miniaturize part of the GC individually and together.</a:t>
            </a:r>
          </a:p>
          <a:p>
            <a:pPr algn="just"/>
            <a:r>
              <a:rPr lang="en-US" dirty="0" smtClean="0"/>
              <a:t>There is also a better detection for the TCD tested individually and better detection to the NEMS on the prototype. </a:t>
            </a:r>
            <a:endParaRPr lang="fr-FR" dirty="0"/>
          </a:p>
        </p:txBody>
      </p:sp>
      <p:sp>
        <p:nvSpPr>
          <p:cNvPr id="18" name="ZoneTexte 17"/>
          <p:cNvSpPr txBox="1"/>
          <p:nvPr/>
        </p:nvSpPr>
        <p:spPr>
          <a:xfrm>
            <a:off x="626713" y="1759195"/>
            <a:ext cx="590226" cy="261610"/>
          </a:xfrm>
          <a:prstGeom prst="rect">
            <a:avLst/>
          </a:prstGeom>
          <a:noFill/>
        </p:spPr>
        <p:txBody>
          <a:bodyPr wrap="none" rtlCol="0">
            <a:spAutoFit/>
          </a:bodyPr>
          <a:lstStyle/>
          <a:p>
            <a:r>
              <a:rPr lang="fr-FR" sz="1100" dirty="0" smtClean="0"/>
              <a:t>butane</a:t>
            </a:r>
            <a:endParaRPr lang="fr-FR" sz="1100" dirty="0"/>
          </a:p>
        </p:txBody>
      </p:sp>
      <p:sp>
        <p:nvSpPr>
          <p:cNvPr id="19" name="ZoneTexte 18"/>
          <p:cNvSpPr txBox="1"/>
          <p:nvPr/>
        </p:nvSpPr>
        <p:spPr>
          <a:xfrm>
            <a:off x="7733063" y="3509062"/>
            <a:ext cx="660758" cy="261610"/>
          </a:xfrm>
          <a:prstGeom prst="rect">
            <a:avLst/>
          </a:prstGeom>
          <a:noFill/>
        </p:spPr>
        <p:txBody>
          <a:bodyPr wrap="none" rtlCol="0">
            <a:spAutoFit/>
          </a:bodyPr>
          <a:lstStyle/>
          <a:p>
            <a:r>
              <a:rPr lang="fr-FR" sz="1100" dirty="0" smtClean="0"/>
              <a:t>pentane</a:t>
            </a:r>
            <a:endParaRPr lang="fr-FR" sz="1100" dirty="0"/>
          </a:p>
        </p:txBody>
      </p:sp>
      <p:sp>
        <p:nvSpPr>
          <p:cNvPr id="21" name="ZoneTexte 20"/>
          <p:cNvSpPr txBox="1"/>
          <p:nvPr/>
        </p:nvSpPr>
        <p:spPr>
          <a:xfrm>
            <a:off x="886560" y="1664285"/>
            <a:ext cx="660758" cy="261610"/>
          </a:xfrm>
          <a:prstGeom prst="rect">
            <a:avLst/>
          </a:prstGeom>
          <a:noFill/>
        </p:spPr>
        <p:txBody>
          <a:bodyPr wrap="none" rtlCol="0">
            <a:spAutoFit/>
          </a:bodyPr>
          <a:lstStyle/>
          <a:p>
            <a:r>
              <a:rPr lang="fr-FR" sz="1100" dirty="0" smtClean="0"/>
              <a:t>pentane</a:t>
            </a:r>
            <a:endParaRPr lang="fr-FR" sz="1100" dirty="0"/>
          </a:p>
        </p:txBody>
      </p:sp>
      <p:sp>
        <p:nvSpPr>
          <p:cNvPr id="22" name="ZoneTexte 21"/>
          <p:cNvSpPr txBox="1"/>
          <p:nvPr/>
        </p:nvSpPr>
        <p:spPr>
          <a:xfrm>
            <a:off x="1493476" y="1946182"/>
            <a:ext cx="601447" cy="261610"/>
          </a:xfrm>
          <a:prstGeom prst="rect">
            <a:avLst/>
          </a:prstGeom>
          <a:noFill/>
        </p:spPr>
        <p:txBody>
          <a:bodyPr wrap="none" rtlCol="0">
            <a:spAutoFit/>
          </a:bodyPr>
          <a:lstStyle/>
          <a:p>
            <a:r>
              <a:rPr lang="fr-FR" sz="1100" dirty="0" smtClean="0"/>
              <a:t>hexane</a:t>
            </a:r>
            <a:endParaRPr lang="fr-FR" sz="1100" dirty="0"/>
          </a:p>
        </p:txBody>
      </p:sp>
      <p:sp>
        <p:nvSpPr>
          <p:cNvPr id="23" name="ZoneTexte 22"/>
          <p:cNvSpPr txBox="1"/>
          <p:nvPr/>
        </p:nvSpPr>
        <p:spPr>
          <a:xfrm>
            <a:off x="8199321" y="3010926"/>
            <a:ext cx="601447" cy="261610"/>
          </a:xfrm>
          <a:prstGeom prst="rect">
            <a:avLst/>
          </a:prstGeom>
          <a:noFill/>
        </p:spPr>
        <p:txBody>
          <a:bodyPr wrap="none" rtlCol="0">
            <a:spAutoFit/>
          </a:bodyPr>
          <a:lstStyle/>
          <a:p>
            <a:r>
              <a:rPr lang="fr-FR" sz="1100" dirty="0" smtClean="0"/>
              <a:t>hexane</a:t>
            </a:r>
            <a:endParaRPr lang="fr-FR" sz="1100" dirty="0"/>
          </a:p>
        </p:txBody>
      </p:sp>
      <p:sp>
        <p:nvSpPr>
          <p:cNvPr id="24" name="ZoneTexte 23"/>
          <p:cNvSpPr txBox="1"/>
          <p:nvPr/>
        </p:nvSpPr>
        <p:spPr>
          <a:xfrm>
            <a:off x="2251025" y="2292035"/>
            <a:ext cx="673582" cy="261610"/>
          </a:xfrm>
          <a:prstGeom prst="rect">
            <a:avLst/>
          </a:prstGeom>
          <a:noFill/>
        </p:spPr>
        <p:txBody>
          <a:bodyPr wrap="none" rtlCol="0">
            <a:spAutoFit/>
          </a:bodyPr>
          <a:lstStyle/>
          <a:p>
            <a:r>
              <a:rPr lang="fr-FR" sz="1100" dirty="0" err="1" smtClean="0"/>
              <a:t>benzene</a:t>
            </a:r>
            <a:endParaRPr lang="fr-FR" sz="1100" dirty="0"/>
          </a:p>
        </p:txBody>
      </p:sp>
      <p:sp>
        <p:nvSpPr>
          <p:cNvPr id="25" name="ZoneTexte 24"/>
          <p:cNvSpPr txBox="1"/>
          <p:nvPr/>
        </p:nvSpPr>
        <p:spPr>
          <a:xfrm>
            <a:off x="8500045" y="2676343"/>
            <a:ext cx="673582" cy="261610"/>
          </a:xfrm>
          <a:prstGeom prst="rect">
            <a:avLst/>
          </a:prstGeom>
          <a:noFill/>
        </p:spPr>
        <p:txBody>
          <a:bodyPr wrap="none" rtlCol="0">
            <a:spAutoFit/>
          </a:bodyPr>
          <a:lstStyle/>
          <a:p>
            <a:r>
              <a:rPr lang="fr-FR" sz="1100" dirty="0" err="1" smtClean="0"/>
              <a:t>benzene</a:t>
            </a:r>
            <a:endParaRPr lang="fr-FR" sz="1100" dirty="0"/>
          </a:p>
        </p:txBody>
      </p:sp>
      <p:sp>
        <p:nvSpPr>
          <p:cNvPr id="26" name="ZoneTexte 25"/>
          <p:cNvSpPr txBox="1"/>
          <p:nvPr/>
        </p:nvSpPr>
        <p:spPr>
          <a:xfrm>
            <a:off x="5453640" y="3770672"/>
            <a:ext cx="625492" cy="261610"/>
          </a:xfrm>
          <a:prstGeom prst="rect">
            <a:avLst/>
          </a:prstGeom>
          <a:noFill/>
        </p:spPr>
        <p:txBody>
          <a:bodyPr wrap="none" rtlCol="0">
            <a:spAutoFit/>
          </a:bodyPr>
          <a:lstStyle/>
          <a:p>
            <a:r>
              <a:rPr lang="fr-FR" sz="1100" dirty="0" err="1" smtClean="0"/>
              <a:t>toluene</a:t>
            </a:r>
            <a:endParaRPr lang="fr-FR" sz="1100" dirty="0"/>
          </a:p>
        </p:txBody>
      </p:sp>
      <p:sp>
        <p:nvSpPr>
          <p:cNvPr id="27" name="ZoneTexte 26"/>
          <p:cNvSpPr txBox="1"/>
          <p:nvPr/>
        </p:nvSpPr>
        <p:spPr>
          <a:xfrm>
            <a:off x="10097294" y="1580991"/>
            <a:ext cx="625492" cy="261610"/>
          </a:xfrm>
          <a:prstGeom prst="rect">
            <a:avLst/>
          </a:prstGeom>
          <a:noFill/>
        </p:spPr>
        <p:txBody>
          <a:bodyPr wrap="none" rtlCol="0">
            <a:spAutoFit/>
          </a:bodyPr>
          <a:lstStyle/>
          <a:p>
            <a:r>
              <a:rPr lang="fr-FR" sz="1100" dirty="0" err="1" smtClean="0"/>
              <a:t>toluene</a:t>
            </a:r>
            <a:endParaRPr lang="fr-FR" sz="1100" dirty="0"/>
          </a:p>
        </p:txBody>
      </p:sp>
      <p:sp>
        <p:nvSpPr>
          <p:cNvPr id="11" name="Bouton d’action : Suivant 10">
            <a:hlinkClick r:id="" action="ppaction://hlinkshowjump?jump=nextslide" highlightClick="1"/>
          </p:cNvPr>
          <p:cNvSpPr/>
          <p:nvPr/>
        </p:nvSpPr>
        <p:spPr bwMode="auto">
          <a:xfrm>
            <a:off x="11554691" y="6036112"/>
            <a:ext cx="626755" cy="530317"/>
          </a:xfrm>
          <a:prstGeom prst="actionButtonForwardNex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2" name="Bouton d'action : Début 11">
            <a:hlinkClick r:id="" action="ppaction://hlinkshowjump?jump=firstslide" highlightClick="1"/>
          </p:cNvPr>
          <p:cNvSpPr/>
          <p:nvPr/>
        </p:nvSpPr>
        <p:spPr bwMode="auto">
          <a:xfrm>
            <a:off x="10410040" y="6036111"/>
            <a:ext cx="579397" cy="530319"/>
          </a:xfrm>
          <a:prstGeom prst="actionButtonBeginning">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5" name="Bouton d'action : Précédent 14">
            <a:hlinkClick r:id="" action="ppaction://hlinkshowjump?jump=previousslide" highlightClick="1"/>
          </p:cNvPr>
          <p:cNvSpPr/>
          <p:nvPr/>
        </p:nvSpPr>
        <p:spPr bwMode="auto">
          <a:xfrm>
            <a:off x="10989437" y="6036111"/>
            <a:ext cx="565254" cy="530318"/>
          </a:xfrm>
          <a:prstGeom prst="actionButtonBackPrevious">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28" name="ZoneTexte 27"/>
          <p:cNvSpPr txBox="1"/>
          <p:nvPr/>
        </p:nvSpPr>
        <p:spPr>
          <a:xfrm>
            <a:off x="887276" y="6564767"/>
            <a:ext cx="11304724"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fr-FR" sz="1200" dirty="0"/>
              <a:t>l</a:t>
            </a:r>
            <a:r>
              <a:rPr lang="fr-FR" sz="1200" dirty="0" smtClean="0"/>
              <a:t>eila.bouchra@latmos.ipsl.fr                                                                                                    Pico4.14 - EGU2018                                                                                                      </a:t>
            </a:r>
            <a:r>
              <a:rPr lang="fr-FR" sz="1200" dirty="0" smtClean="0"/>
              <a:t>       </a:t>
            </a:r>
            <a:r>
              <a:rPr lang="fr-FR" sz="1200" dirty="0" smtClean="0"/>
              <a:t>10 April 2016</a:t>
            </a:r>
            <a:endParaRPr lang="fr-FR" sz="1200" dirty="0"/>
          </a:p>
        </p:txBody>
      </p:sp>
      <p:pic>
        <p:nvPicPr>
          <p:cNvPr id="29" name="Imag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56" y="6541099"/>
            <a:ext cx="905431" cy="316901"/>
          </a:xfrm>
          <a:prstGeom prst="rect">
            <a:avLst/>
          </a:prstGeom>
        </p:spPr>
      </p:pic>
    </p:spTree>
    <p:extLst>
      <p:ext uri="{BB962C8B-B14F-4D97-AF65-F5344CB8AC3E}">
        <p14:creationId xmlns:p14="http://schemas.microsoft.com/office/powerpoint/2010/main" val="11357478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5070"/>
            <a:ext cx="11608895" cy="830997"/>
          </a:xfrm>
          <a:prstGeom prst="rect">
            <a:avLst/>
          </a:prstGeom>
        </p:spPr>
        <p:txBody>
          <a:bodyPr wrap="square">
            <a:spAutoFit/>
          </a:bodyPr>
          <a:lstStyle/>
          <a:p>
            <a:pPr algn="ctr"/>
            <a:r>
              <a:rPr lang="en-GB" sz="2400" b="1" dirty="0">
                <a:latin typeface="Arial" panose="020B0604020202020204" pitchFamily="34" charset="0"/>
                <a:cs typeface="Arial" panose="020B0604020202020204" pitchFamily="34" charset="0"/>
              </a:rPr>
              <a:t>Gas chromatography based on Micro Electro Mechanical Systems (MEMS) for in situ space exploration of planetary environments: first development</a:t>
            </a:r>
            <a:endParaRPr lang="fr-FR" sz="2400" b="1" dirty="0">
              <a:latin typeface="Arial" panose="020B0604020202020204" pitchFamily="34" charset="0"/>
              <a:cs typeface="Arial" panose="020B0604020202020204" pitchFamily="34" charset="0"/>
            </a:endParaRPr>
          </a:p>
        </p:txBody>
      </p:sp>
      <p:sp>
        <p:nvSpPr>
          <p:cNvPr id="13" name="Rectangle 20"/>
          <p:cNvSpPr>
            <a:spLocks noChangeArrowheads="1"/>
          </p:cNvSpPr>
          <p:nvPr/>
        </p:nvSpPr>
        <p:spPr bwMode="auto">
          <a:xfrm>
            <a:off x="194075" y="1094993"/>
            <a:ext cx="1763851" cy="475660"/>
          </a:xfrm>
          <a:prstGeom prst="rect">
            <a:avLst/>
          </a:prstGeom>
          <a:solidFill>
            <a:schemeClr val="accent1">
              <a:alpha val="70000"/>
            </a:schemeClr>
          </a:solidFill>
          <a:ln w="38100">
            <a:solidFill>
              <a:schemeClr val="accent1">
                <a:lumMod val="50000"/>
              </a:schemeClr>
            </a:solidFill>
            <a:miter lim="800000"/>
            <a:headEnd/>
            <a:tailEnd/>
          </a:ln>
          <a:effectLst/>
        </p:spPr>
        <p:txBody>
          <a:bodyPr wrap="none" anchor="ctr"/>
          <a:lstStyle/>
          <a:p>
            <a:pPr algn="ctr"/>
            <a:r>
              <a:rPr lang="nl-NL" dirty="0" err="1" smtClean="0"/>
              <a:t>Conclusion</a:t>
            </a:r>
            <a:endParaRPr lang="en-GB" dirty="0"/>
          </a:p>
        </p:txBody>
      </p:sp>
      <p:sp>
        <p:nvSpPr>
          <p:cNvPr id="14" name="Text Box 17"/>
          <p:cNvSpPr txBox="1">
            <a:spLocks noChangeArrowheads="1"/>
          </p:cNvSpPr>
          <p:nvPr/>
        </p:nvSpPr>
        <p:spPr bwMode="auto">
          <a:xfrm>
            <a:off x="1957926" y="1570653"/>
            <a:ext cx="9073192" cy="4718778"/>
          </a:xfrm>
          <a:prstGeom prst="rect">
            <a:avLst/>
          </a:prstGeom>
          <a:noFill/>
          <a:ln>
            <a:solidFill>
              <a:schemeClr val="bg2">
                <a:lumMod val="50000"/>
              </a:schemeClr>
            </a:solidFill>
            <a:headEnd/>
            <a:tailEnd/>
          </a:ln>
        </p:spPr>
        <p:style>
          <a:lnRef idx="2">
            <a:schemeClr val="accent3"/>
          </a:lnRef>
          <a:fillRef idx="1">
            <a:schemeClr val="lt1"/>
          </a:fillRef>
          <a:effectRef idx="0">
            <a:schemeClr val="accent3"/>
          </a:effectRef>
          <a:fontRef idx="minor">
            <a:schemeClr val="dk1"/>
          </a:fontRef>
        </p:style>
        <p:txBody>
          <a:bodyPr/>
          <a:lstStyle/>
          <a:p>
            <a:pPr marL="342900" lvl="0" indent="-342900" algn="just" eaLnBrk="0" fontAlgn="base" hangingPunct="0">
              <a:spcBef>
                <a:spcPct val="0"/>
              </a:spcBef>
              <a:spcAft>
                <a:spcPct val="0"/>
              </a:spcAft>
              <a:buAutoNum type="arabicPeriod"/>
            </a:pPr>
            <a:r>
              <a:rPr lang="en-US" altLang="fr-FR" dirty="0" smtClean="0"/>
              <a:t>The study of trapping at 0 °C and the </a:t>
            </a:r>
            <a:r>
              <a:rPr lang="en-US" altLang="fr-FR" dirty="0" err="1" smtClean="0"/>
              <a:t>thermodesorption</a:t>
            </a:r>
            <a:r>
              <a:rPr lang="en-US" altLang="fr-FR" dirty="0" smtClean="0"/>
              <a:t> at 180 °C of the TI shows a </a:t>
            </a:r>
            <a:r>
              <a:rPr lang="en-US" altLang="fr-FR" b="1" dirty="0" smtClean="0"/>
              <a:t>good functioning of the component </a:t>
            </a:r>
            <a:r>
              <a:rPr lang="en-US" altLang="fr-FR" dirty="0" smtClean="0"/>
              <a:t>despite a leak at the level of the joints of the capillaries (processing). </a:t>
            </a:r>
          </a:p>
          <a:p>
            <a:pPr marL="342900" lvl="0" indent="-342900" algn="just" eaLnBrk="0" fontAlgn="base" hangingPunct="0">
              <a:spcBef>
                <a:spcPct val="0"/>
              </a:spcBef>
              <a:spcAft>
                <a:spcPct val="0"/>
              </a:spcAft>
              <a:buAutoNum type="arabicPeriod"/>
            </a:pPr>
            <a:r>
              <a:rPr lang="en-US" altLang="fr-FR" dirty="0" smtClean="0"/>
              <a:t>The study of the thermal properties of the adsorbents used in traps showed a </a:t>
            </a:r>
            <a:r>
              <a:rPr lang="en-US" altLang="fr-FR" b="1" dirty="0" smtClean="0"/>
              <a:t>decomposition of the adsorbents</a:t>
            </a:r>
            <a:r>
              <a:rPr lang="en-US" altLang="fr-FR" dirty="0" smtClean="0"/>
              <a:t> at high temperature which can led to </a:t>
            </a:r>
            <a:r>
              <a:rPr lang="en-US" altLang="fr-FR" b="1" dirty="0" smtClean="0"/>
              <a:t>contamination of our sample</a:t>
            </a:r>
            <a:r>
              <a:rPr lang="en-US" altLang="fr-FR" dirty="0" smtClean="0"/>
              <a:t>. In the light of the results, </a:t>
            </a:r>
            <a:r>
              <a:rPr lang="en-US" altLang="fr-FR" b="1" dirty="0" smtClean="0"/>
              <a:t>the adsorbent selected to fill traps is </a:t>
            </a:r>
            <a:r>
              <a:rPr lang="en-US" altLang="fr-FR" b="1" dirty="0" err="1" smtClean="0"/>
              <a:t>Tenax</a:t>
            </a:r>
            <a:r>
              <a:rPr lang="en-US" altLang="fr-FR" b="1" dirty="0" smtClean="0"/>
              <a:t> TA (60/80 mesh).</a:t>
            </a:r>
          </a:p>
          <a:p>
            <a:pPr marL="342900" lvl="0" indent="-342900" algn="just" eaLnBrk="0" fontAlgn="base" hangingPunct="0">
              <a:spcBef>
                <a:spcPct val="0"/>
              </a:spcBef>
              <a:spcAft>
                <a:spcPct val="0"/>
              </a:spcAft>
              <a:buAutoNum type="arabicPeriod"/>
            </a:pPr>
            <a:r>
              <a:rPr lang="en-US" altLang="fr-FR" dirty="0" smtClean="0"/>
              <a:t>The study of the columns could be done way further by a delay in supply and the filing of the stationary phases. However, the results obtained on partially treated columns showed a </a:t>
            </a:r>
            <a:r>
              <a:rPr lang="en-US" altLang="fr-FR" b="1" dirty="0" smtClean="0"/>
              <a:t>good separation of hydrocarbons.</a:t>
            </a:r>
          </a:p>
          <a:p>
            <a:pPr marL="342900" lvl="0" indent="-342900" algn="just" eaLnBrk="0" fontAlgn="base" hangingPunct="0">
              <a:spcBef>
                <a:spcPct val="0"/>
              </a:spcBef>
              <a:spcAft>
                <a:spcPct val="0"/>
              </a:spcAft>
              <a:buAutoNum type="arabicPeriod"/>
            </a:pPr>
            <a:r>
              <a:rPr lang="en-US" altLang="fr-FR" dirty="0" smtClean="0"/>
              <a:t>The study of the detectors is done thoroughly and found </a:t>
            </a:r>
            <a:r>
              <a:rPr lang="en-US" altLang="fr-FR" b="1" dirty="0" smtClean="0"/>
              <a:t>limit of detection at ~10e-11 mol. </a:t>
            </a:r>
            <a:r>
              <a:rPr lang="en-US" altLang="fr-FR" dirty="0" smtClean="0"/>
              <a:t>The detection limit of the NEMS can be lower for molecules of higher molecular weight than toluene (test in progress). The </a:t>
            </a:r>
            <a:r>
              <a:rPr lang="en-US" altLang="fr-FR" b="1" dirty="0" smtClean="0"/>
              <a:t>TCD is more sensitive to the light molecules</a:t>
            </a:r>
            <a:r>
              <a:rPr lang="en-US" altLang="fr-FR" dirty="0" smtClean="0"/>
              <a:t> while the </a:t>
            </a:r>
            <a:r>
              <a:rPr lang="en-US" altLang="fr-FR" b="1" dirty="0" smtClean="0"/>
              <a:t>NEMS is more sensitive to the strong molecules</a:t>
            </a:r>
            <a:r>
              <a:rPr lang="en-US" altLang="fr-FR" dirty="0" smtClean="0"/>
              <a:t>. These two detectors are </a:t>
            </a:r>
            <a:r>
              <a:rPr lang="en-US" altLang="fr-FR" b="1" dirty="0" smtClean="0"/>
              <a:t>compatible</a:t>
            </a:r>
            <a:r>
              <a:rPr lang="en-US" altLang="fr-FR" dirty="0" smtClean="0"/>
              <a:t> and can be </a:t>
            </a:r>
            <a:r>
              <a:rPr lang="en-US" altLang="fr-FR" b="1" dirty="0" smtClean="0"/>
              <a:t>used simultaneously</a:t>
            </a:r>
            <a:r>
              <a:rPr lang="en-US" altLang="fr-FR" dirty="0" smtClean="0"/>
              <a:t>.</a:t>
            </a:r>
          </a:p>
          <a:p>
            <a:pPr marL="342900" lvl="0" indent="-342900" algn="just" eaLnBrk="0" fontAlgn="base" hangingPunct="0">
              <a:spcBef>
                <a:spcPct val="0"/>
              </a:spcBef>
              <a:spcAft>
                <a:spcPct val="0"/>
              </a:spcAft>
              <a:buAutoNum type="arabicPeriod"/>
            </a:pPr>
            <a:r>
              <a:rPr lang="en-US" altLang="fr-FR" dirty="0" smtClean="0"/>
              <a:t>A </a:t>
            </a:r>
            <a:r>
              <a:rPr lang="en-US" altLang="fr-FR" b="1" dirty="0" smtClean="0"/>
              <a:t>first prototype of GC miniature</a:t>
            </a:r>
            <a:r>
              <a:rPr lang="en-US" altLang="fr-FR" dirty="0" smtClean="0"/>
              <a:t> could be </a:t>
            </a:r>
            <a:r>
              <a:rPr lang="en-US" altLang="fr-FR" b="1" dirty="0" smtClean="0"/>
              <a:t>completed</a:t>
            </a:r>
            <a:r>
              <a:rPr lang="en-US" altLang="fr-FR" dirty="0" smtClean="0"/>
              <a:t> and the </a:t>
            </a:r>
            <a:r>
              <a:rPr lang="en-US" altLang="fr-FR" b="1" dirty="0" smtClean="0"/>
              <a:t>results are satisfactory</a:t>
            </a:r>
            <a:r>
              <a:rPr lang="en-US" altLang="fr-FR" dirty="0"/>
              <a:t> </a:t>
            </a:r>
            <a:r>
              <a:rPr lang="en-US" altLang="fr-FR" dirty="0" smtClean="0"/>
              <a:t>in a chemical analyze point of view.</a:t>
            </a:r>
            <a:endParaRPr lang="fr-FR" altLang="fr-FR" baseline="30000" dirty="0" smtClean="0"/>
          </a:p>
        </p:txBody>
      </p:sp>
      <p:sp>
        <p:nvSpPr>
          <p:cNvPr id="11" name="Bouton d’action : Suivant 10">
            <a:hlinkClick r:id="" action="ppaction://hlinkshowjump?jump=nextslide" highlightClick="1"/>
          </p:cNvPr>
          <p:cNvSpPr/>
          <p:nvPr/>
        </p:nvSpPr>
        <p:spPr bwMode="auto">
          <a:xfrm>
            <a:off x="11554691" y="6036112"/>
            <a:ext cx="626755" cy="530317"/>
          </a:xfrm>
          <a:prstGeom prst="actionButtonForwardNex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2" name="Bouton d'action : Début 11">
            <a:hlinkClick r:id="" action="ppaction://hlinkshowjump?jump=firstslide" highlightClick="1"/>
          </p:cNvPr>
          <p:cNvSpPr/>
          <p:nvPr/>
        </p:nvSpPr>
        <p:spPr bwMode="auto">
          <a:xfrm>
            <a:off x="10410040" y="6036111"/>
            <a:ext cx="579397" cy="530319"/>
          </a:xfrm>
          <a:prstGeom prst="actionButtonBeginning">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5" name="Bouton d'action : Précédent 14">
            <a:hlinkClick r:id="" action="ppaction://hlinkshowjump?jump=previousslide" highlightClick="1"/>
          </p:cNvPr>
          <p:cNvSpPr/>
          <p:nvPr/>
        </p:nvSpPr>
        <p:spPr bwMode="auto">
          <a:xfrm>
            <a:off x="10989437" y="6036111"/>
            <a:ext cx="565254" cy="530318"/>
          </a:xfrm>
          <a:prstGeom prst="actionButtonBackPrevious">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9" name="ZoneTexte 8"/>
          <p:cNvSpPr txBox="1"/>
          <p:nvPr/>
        </p:nvSpPr>
        <p:spPr>
          <a:xfrm>
            <a:off x="887276" y="6564767"/>
            <a:ext cx="11304724"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fr-FR" sz="1200" dirty="0"/>
              <a:t>l</a:t>
            </a:r>
            <a:r>
              <a:rPr lang="fr-FR" sz="1200" dirty="0" smtClean="0"/>
              <a:t>eila.bouchra@latmos.ipsl.fr                                                                                                    Pico4.14 - EGU2018                                                                                                      </a:t>
            </a:r>
            <a:r>
              <a:rPr lang="fr-FR" sz="1200" dirty="0" smtClean="0"/>
              <a:t>       </a:t>
            </a:r>
            <a:r>
              <a:rPr lang="fr-FR" sz="1200" dirty="0" smtClean="0"/>
              <a:t>10 April 2016</a:t>
            </a:r>
            <a:endParaRPr lang="fr-FR" sz="1200" dirty="0"/>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56" y="6541099"/>
            <a:ext cx="905431" cy="316901"/>
          </a:xfrm>
          <a:prstGeom prst="rect">
            <a:avLst/>
          </a:prstGeom>
        </p:spPr>
      </p:pic>
    </p:spTree>
    <p:extLst>
      <p:ext uri="{BB962C8B-B14F-4D97-AF65-F5344CB8AC3E}">
        <p14:creationId xmlns:p14="http://schemas.microsoft.com/office/powerpoint/2010/main" val="2918051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5070"/>
            <a:ext cx="11608895" cy="830997"/>
          </a:xfrm>
          <a:prstGeom prst="rect">
            <a:avLst/>
          </a:prstGeom>
        </p:spPr>
        <p:txBody>
          <a:bodyPr wrap="square">
            <a:spAutoFit/>
          </a:bodyPr>
          <a:lstStyle/>
          <a:p>
            <a:pPr algn="ctr"/>
            <a:r>
              <a:rPr lang="en-GB" sz="2400" b="1" dirty="0">
                <a:latin typeface="Arial" panose="020B0604020202020204" pitchFamily="34" charset="0"/>
                <a:cs typeface="Arial" panose="020B0604020202020204" pitchFamily="34" charset="0"/>
              </a:rPr>
              <a:t>Gas chromatography based on Micro Electro Mechanical Systems (MEMS) for in situ space exploration of planetary environments: first development</a:t>
            </a:r>
            <a:endParaRPr lang="fr-FR" sz="2400" b="1" dirty="0">
              <a:latin typeface="Arial" panose="020B0604020202020204" pitchFamily="34" charset="0"/>
              <a:cs typeface="Arial" panose="020B0604020202020204" pitchFamily="34" charset="0"/>
            </a:endParaRPr>
          </a:p>
        </p:txBody>
      </p:sp>
      <p:sp>
        <p:nvSpPr>
          <p:cNvPr id="14" name="ZoneTexte 13"/>
          <p:cNvSpPr txBox="1"/>
          <p:nvPr/>
        </p:nvSpPr>
        <p:spPr>
          <a:xfrm>
            <a:off x="193964" y="1045110"/>
            <a:ext cx="1665027" cy="983873"/>
          </a:xfrm>
          <a:prstGeom prst="cloud">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b="1" dirty="0" smtClean="0">
                <a:latin typeface="Arial Narrow" pitchFamily="34" charset="0"/>
              </a:rPr>
              <a:t>2 min Madness</a:t>
            </a:r>
            <a:endParaRPr lang="en-US" b="1" dirty="0">
              <a:latin typeface="Arial Narrow" pitchFamily="34" charset="0"/>
            </a:endParaRPr>
          </a:p>
        </p:txBody>
      </p:sp>
      <p:grpSp>
        <p:nvGrpSpPr>
          <p:cNvPr id="4" name="Groupe 3"/>
          <p:cNvGrpSpPr/>
          <p:nvPr/>
        </p:nvGrpSpPr>
        <p:grpSpPr>
          <a:xfrm>
            <a:off x="195330" y="1627961"/>
            <a:ext cx="11228231" cy="2030727"/>
            <a:chOff x="195330" y="1627961"/>
            <a:chExt cx="11228231" cy="2030727"/>
          </a:xfrm>
        </p:grpSpPr>
        <p:sp>
          <p:nvSpPr>
            <p:cNvPr id="16" name="Rectangle 15"/>
            <p:cNvSpPr/>
            <p:nvPr/>
          </p:nvSpPr>
          <p:spPr>
            <a:xfrm>
              <a:off x="4121239" y="2216239"/>
              <a:ext cx="2446986" cy="20606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4118556" y="2436253"/>
              <a:ext cx="2449669" cy="126643"/>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4121239" y="3208986"/>
              <a:ext cx="2446986" cy="20606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4118556" y="3063025"/>
              <a:ext cx="2449669" cy="14596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1159099" y="2562896"/>
              <a:ext cx="1571222" cy="5001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Trap</a:t>
              </a:r>
              <a:endParaRPr lang="fr-FR" dirty="0">
                <a:solidFill>
                  <a:schemeClr val="tx1"/>
                </a:solidFill>
              </a:endParaRPr>
            </a:p>
          </p:txBody>
        </p:sp>
        <p:sp>
          <p:nvSpPr>
            <p:cNvPr id="22" name="Rectangle 21"/>
            <p:cNvSpPr/>
            <p:nvPr/>
          </p:nvSpPr>
          <p:spPr>
            <a:xfrm>
              <a:off x="7675808" y="2562896"/>
              <a:ext cx="1390919" cy="5001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Detector</a:t>
              </a:r>
              <a:endParaRPr lang="fr-FR" dirty="0"/>
            </a:p>
          </p:txBody>
        </p:sp>
        <p:cxnSp>
          <p:nvCxnSpPr>
            <p:cNvPr id="23" name="Connecteur droit avec flèche 22"/>
            <p:cNvCxnSpPr/>
            <p:nvPr/>
          </p:nvCxnSpPr>
          <p:spPr>
            <a:xfrm flipV="1">
              <a:off x="9234152" y="2807594"/>
              <a:ext cx="631065" cy="128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V="1">
              <a:off x="2895600" y="2794715"/>
              <a:ext cx="980941" cy="128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Ellipse 24"/>
            <p:cNvSpPr/>
            <p:nvPr/>
          </p:nvSpPr>
          <p:spPr>
            <a:xfrm>
              <a:off x="280116" y="2882720"/>
              <a:ext cx="388513" cy="3262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C</a:t>
              </a:r>
              <a:endParaRPr lang="fr-FR" dirty="0">
                <a:solidFill>
                  <a:schemeClr val="tx1"/>
                </a:solidFill>
              </a:endParaRPr>
            </a:p>
          </p:txBody>
        </p:sp>
        <p:sp>
          <p:nvSpPr>
            <p:cNvPr id="28" name="Ellipse 27"/>
            <p:cNvSpPr/>
            <p:nvPr/>
          </p:nvSpPr>
          <p:spPr>
            <a:xfrm>
              <a:off x="643071" y="2595093"/>
              <a:ext cx="381673" cy="32733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B</a:t>
              </a:r>
              <a:endParaRPr lang="fr-FR" dirty="0">
                <a:solidFill>
                  <a:schemeClr val="tx1"/>
                </a:solidFill>
              </a:endParaRPr>
            </a:p>
          </p:txBody>
        </p:sp>
        <p:cxnSp>
          <p:nvCxnSpPr>
            <p:cNvPr id="29" name="Connecteur droit avec flèche 28"/>
            <p:cNvCxnSpPr/>
            <p:nvPr/>
          </p:nvCxnSpPr>
          <p:spPr>
            <a:xfrm flipV="1">
              <a:off x="6774019" y="2807595"/>
              <a:ext cx="732217" cy="128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Ellipse 29"/>
            <p:cNvSpPr/>
            <p:nvPr/>
          </p:nvSpPr>
          <p:spPr>
            <a:xfrm>
              <a:off x="195330" y="2285394"/>
              <a:ext cx="404610" cy="3386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a:t>
              </a:r>
              <a:endParaRPr lang="fr-FR" dirty="0">
                <a:solidFill>
                  <a:schemeClr val="tx1"/>
                </a:solidFill>
              </a:endParaRPr>
            </a:p>
          </p:txBody>
        </p:sp>
        <p:sp>
          <p:nvSpPr>
            <p:cNvPr id="31" name="Rectangle 30"/>
            <p:cNvSpPr/>
            <p:nvPr/>
          </p:nvSpPr>
          <p:spPr>
            <a:xfrm>
              <a:off x="4118556" y="2576848"/>
              <a:ext cx="2445107" cy="4775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Column</a:t>
              </a:r>
              <a:endParaRPr lang="fr-FR" dirty="0">
                <a:solidFill>
                  <a:schemeClr val="tx1"/>
                </a:solidFill>
              </a:endParaRPr>
            </a:p>
          </p:txBody>
        </p:sp>
        <p:grpSp>
          <p:nvGrpSpPr>
            <p:cNvPr id="32" name="Groupe 31"/>
            <p:cNvGrpSpPr/>
            <p:nvPr/>
          </p:nvGrpSpPr>
          <p:grpSpPr>
            <a:xfrm>
              <a:off x="10174310" y="1627961"/>
              <a:ext cx="1249251" cy="2030727"/>
              <a:chOff x="10174310" y="1627961"/>
              <a:chExt cx="1249251" cy="2030727"/>
            </a:xfrm>
          </p:grpSpPr>
          <p:grpSp>
            <p:nvGrpSpPr>
              <p:cNvPr id="33" name="Groupe 32"/>
              <p:cNvGrpSpPr/>
              <p:nvPr/>
            </p:nvGrpSpPr>
            <p:grpSpPr>
              <a:xfrm>
                <a:off x="10174310" y="1998370"/>
                <a:ext cx="1249251" cy="1660318"/>
                <a:chOff x="9865217" y="1944710"/>
                <a:chExt cx="1249251" cy="1660318"/>
              </a:xfrm>
            </p:grpSpPr>
            <p:sp>
              <p:nvSpPr>
                <p:cNvPr id="40" name="Forme libre 39"/>
                <p:cNvSpPr/>
                <p:nvPr/>
              </p:nvSpPr>
              <p:spPr>
                <a:xfrm>
                  <a:off x="10341735" y="1944710"/>
                  <a:ext cx="195363" cy="1203101"/>
                </a:xfrm>
                <a:custGeom>
                  <a:avLst/>
                  <a:gdLst>
                    <a:gd name="connsiteX0" fmla="*/ 0 w 141667"/>
                    <a:gd name="connsiteY0" fmla="*/ 682581 h 682581"/>
                    <a:gd name="connsiteX1" fmla="*/ 77273 w 141667"/>
                    <a:gd name="connsiteY1" fmla="*/ 0 h 682581"/>
                    <a:gd name="connsiteX2" fmla="*/ 141667 w 141667"/>
                    <a:gd name="connsiteY2" fmla="*/ 682581 h 682581"/>
                  </a:gdLst>
                  <a:ahLst/>
                  <a:cxnLst>
                    <a:cxn ang="0">
                      <a:pos x="connsiteX0" y="connsiteY0"/>
                    </a:cxn>
                    <a:cxn ang="0">
                      <a:pos x="connsiteX1" y="connsiteY1"/>
                    </a:cxn>
                    <a:cxn ang="0">
                      <a:pos x="connsiteX2" y="connsiteY2"/>
                    </a:cxn>
                  </a:cxnLst>
                  <a:rect l="l" t="t" r="r" b="b"/>
                  <a:pathLst>
                    <a:path w="141667" h="682581">
                      <a:moveTo>
                        <a:pt x="0" y="682581"/>
                      </a:moveTo>
                      <a:cubicBezTo>
                        <a:pt x="26831" y="341290"/>
                        <a:pt x="53662" y="0"/>
                        <a:pt x="77273" y="0"/>
                      </a:cubicBezTo>
                      <a:cubicBezTo>
                        <a:pt x="100884" y="0"/>
                        <a:pt x="121275" y="341290"/>
                        <a:pt x="141667" y="68258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Forme libre 40"/>
                <p:cNvSpPr/>
                <p:nvPr/>
              </p:nvSpPr>
              <p:spPr>
                <a:xfrm>
                  <a:off x="10030496" y="2472744"/>
                  <a:ext cx="141667" cy="682581"/>
                </a:xfrm>
                <a:custGeom>
                  <a:avLst/>
                  <a:gdLst>
                    <a:gd name="connsiteX0" fmla="*/ 0 w 141667"/>
                    <a:gd name="connsiteY0" fmla="*/ 682581 h 682581"/>
                    <a:gd name="connsiteX1" fmla="*/ 77273 w 141667"/>
                    <a:gd name="connsiteY1" fmla="*/ 0 h 682581"/>
                    <a:gd name="connsiteX2" fmla="*/ 141667 w 141667"/>
                    <a:gd name="connsiteY2" fmla="*/ 682581 h 682581"/>
                  </a:gdLst>
                  <a:ahLst/>
                  <a:cxnLst>
                    <a:cxn ang="0">
                      <a:pos x="connsiteX0" y="connsiteY0"/>
                    </a:cxn>
                    <a:cxn ang="0">
                      <a:pos x="connsiteX1" y="connsiteY1"/>
                    </a:cxn>
                    <a:cxn ang="0">
                      <a:pos x="connsiteX2" y="connsiteY2"/>
                    </a:cxn>
                  </a:cxnLst>
                  <a:rect l="l" t="t" r="r" b="b"/>
                  <a:pathLst>
                    <a:path w="141667" h="682581">
                      <a:moveTo>
                        <a:pt x="0" y="682581"/>
                      </a:moveTo>
                      <a:cubicBezTo>
                        <a:pt x="26831" y="341290"/>
                        <a:pt x="53662" y="0"/>
                        <a:pt x="77273" y="0"/>
                      </a:cubicBezTo>
                      <a:cubicBezTo>
                        <a:pt x="100884" y="0"/>
                        <a:pt x="121275" y="341290"/>
                        <a:pt x="141667" y="68258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Forme libre 41"/>
                <p:cNvSpPr/>
                <p:nvPr/>
              </p:nvSpPr>
              <p:spPr>
                <a:xfrm>
                  <a:off x="10706638" y="2215166"/>
                  <a:ext cx="214647" cy="940159"/>
                </a:xfrm>
                <a:custGeom>
                  <a:avLst/>
                  <a:gdLst>
                    <a:gd name="connsiteX0" fmla="*/ 0 w 141667"/>
                    <a:gd name="connsiteY0" fmla="*/ 682581 h 682581"/>
                    <a:gd name="connsiteX1" fmla="*/ 77273 w 141667"/>
                    <a:gd name="connsiteY1" fmla="*/ 0 h 682581"/>
                    <a:gd name="connsiteX2" fmla="*/ 141667 w 141667"/>
                    <a:gd name="connsiteY2" fmla="*/ 682581 h 682581"/>
                  </a:gdLst>
                  <a:ahLst/>
                  <a:cxnLst>
                    <a:cxn ang="0">
                      <a:pos x="connsiteX0" y="connsiteY0"/>
                    </a:cxn>
                    <a:cxn ang="0">
                      <a:pos x="connsiteX1" y="connsiteY1"/>
                    </a:cxn>
                    <a:cxn ang="0">
                      <a:pos x="connsiteX2" y="connsiteY2"/>
                    </a:cxn>
                  </a:cxnLst>
                  <a:rect l="l" t="t" r="r" b="b"/>
                  <a:pathLst>
                    <a:path w="141667" h="682581">
                      <a:moveTo>
                        <a:pt x="0" y="682581"/>
                      </a:moveTo>
                      <a:cubicBezTo>
                        <a:pt x="26831" y="341290"/>
                        <a:pt x="53662" y="0"/>
                        <a:pt x="77273" y="0"/>
                      </a:cubicBezTo>
                      <a:cubicBezTo>
                        <a:pt x="100884" y="0"/>
                        <a:pt x="121275" y="341290"/>
                        <a:pt x="141667" y="68258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3" name="Connecteur droit 42"/>
                <p:cNvCxnSpPr/>
                <p:nvPr/>
              </p:nvCxnSpPr>
              <p:spPr>
                <a:xfrm>
                  <a:off x="9865217" y="3155325"/>
                  <a:ext cx="124925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9929405" y="3234621"/>
                  <a:ext cx="351378" cy="369332"/>
                </a:xfrm>
                <a:prstGeom prst="rect">
                  <a:avLst/>
                </a:prstGeom>
                <a:noFill/>
              </p:spPr>
              <p:txBody>
                <a:bodyPr wrap="none" rtlCol="0">
                  <a:spAutoFit/>
                </a:bodyPr>
                <a:lstStyle/>
                <a:p>
                  <a:r>
                    <a:rPr lang="fr-FR" dirty="0" err="1"/>
                    <a:t>t</a:t>
                  </a:r>
                  <a:r>
                    <a:rPr lang="fr-FR" sz="1200" dirty="0" err="1" smtClean="0"/>
                    <a:t>A</a:t>
                  </a:r>
                  <a:endParaRPr lang="fr-FR" sz="1200" dirty="0"/>
                </a:p>
              </p:txBody>
            </p:sp>
            <p:sp>
              <p:nvSpPr>
                <p:cNvPr id="45" name="Rectangle 44"/>
                <p:cNvSpPr/>
                <p:nvPr/>
              </p:nvSpPr>
              <p:spPr>
                <a:xfrm>
                  <a:off x="10264927" y="3234619"/>
                  <a:ext cx="484960" cy="369332"/>
                </a:xfrm>
                <a:prstGeom prst="rect">
                  <a:avLst/>
                </a:prstGeom>
              </p:spPr>
              <p:txBody>
                <a:bodyPr wrap="square">
                  <a:spAutoFit/>
                </a:bodyPr>
                <a:lstStyle/>
                <a:p>
                  <a:r>
                    <a:rPr lang="fr-FR" dirty="0" err="1" smtClean="0"/>
                    <a:t>t</a:t>
                  </a:r>
                  <a:r>
                    <a:rPr lang="fr-FR" sz="1200" dirty="0" err="1" smtClean="0"/>
                    <a:t>B</a:t>
                  </a:r>
                  <a:endParaRPr lang="fr-FR" sz="1200" dirty="0"/>
                </a:p>
              </p:txBody>
            </p:sp>
            <p:sp>
              <p:nvSpPr>
                <p:cNvPr id="46" name="Rectangle 45"/>
                <p:cNvSpPr/>
                <p:nvPr/>
              </p:nvSpPr>
              <p:spPr>
                <a:xfrm>
                  <a:off x="10642279" y="3235696"/>
                  <a:ext cx="343364" cy="369332"/>
                </a:xfrm>
                <a:prstGeom prst="rect">
                  <a:avLst/>
                </a:prstGeom>
              </p:spPr>
              <p:txBody>
                <a:bodyPr wrap="none">
                  <a:spAutoFit/>
                </a:bodyPr>
                <a:lstStyle/>
                <a:p>
                  <a:r>
                    <a:rPr lang="fr-FR" dirty="0" err="1" smtClean="0"/>
                    <a:t>t</a:t>
                  </a:r>
                  <a:r>
                    <a:rPr lang="fr-FR" sz="1200" dirty="0" err="1" smtClean="0"/>
                    <a:t>C</a:t>
                  </a:r>
                  <a:endParaRPr lang="fr-FR" sz="1200" dirty="0"/>
                </a:p>
              </p:txBody>
            </p:sp>
          </p:grpSp>
          <p:cxnSp>
            <p:nvCxnSpPr>
              <p:cNvPr id="34" name="Connecteur droit 33"/>
              <p:cNvCxnSpPr/>
              <p:nvPr/>
            </p:nvCxnSpPr>
            <p:spPr>
              <a:xfrm>
                <a:off x="10404656" y="3063025"/>
                <a:ext cx="9531" cy="3178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10727753" y="3061274"/>
                <a:ext cx="9531" cy="3178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1134217" y="3058830"/>
                <a:ext cx="9531" cy="3178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10263442" y="2117424"/>
                <a:ext cx="317716" cy="369332"/>
              </a:xfrm>
              <a:prstGeom prst="rect">
                <a:avLst/>
              </a:prstGeom>
              <a:noFill/>
            </p:spPr>
            <p:txBody>
              <a:bodyPr wrap="none" rtlCol="0">
                <a:spAutoFit/>
              </a:bodyPr>
              <a:lstStyle/>
              <a:p>
                <a:r>
                  <a:rPr lang="fr-FR" dirty="0" smtClean="0"/>
                  <a:t>A</a:t>
                </a:r>
                <a:endParaRPr lang="fr-FR" dirty="0"/>
              </a:p>
            </p:txBody>
          </p:sp>
          <p:sp>
            <p:nvSpPr>
              <p:cNvPr id="38" name="ZoneTexte 37"/>
              <p:cNvSpPr txBox="1"/>
              <p:nvPr/>
            </p:nvSpPr>
            <p:spPr>
              <a:xfrm>
                <a:off x="10594416" y="1627961"/>
                <a:ext cx="309700" cy="369332"/>
              </a:xfrm>
              <a:prstGeom prst="rect">
                <a:avLst/>
              </a:prstGeom>
              <a:noFill/>
            </p:spPr>
            <p:txBody>
              <a:bodyPr wrap="none" rtlCol="0">
                <a:spAutoFit/>
              </a:bodyPr>
              <a:lstStyle/>
              <a:p>
                <a:r>
                  <a:rPr lang="fr-FR" dirty="0" smtClean="0"/>
                  <a:t>B</a:t>
                </a:r>
                <a:endParaRPr lang="fr-FR" dirty="0"/>
              </a:p>
            </p:txBody>
          </p:sp>
          <p:sp>
            <p:nvSpPr>
              <p:cNvPr id="39" name="ZoneTexte 38"/>
              <p:cNvSpPr txBox="1"/>
              <p:nvPr/>
            </p:nvSpPr>
            <p:spPr>
              <a:xfrm>
                <a:off x="10969005" y="1891019"/>
                <a:ext cx="308098" cy="369332"/>
              </a:xfrm>
              <a:prstGeom prst="rect">
                <a:avLst/>
              </a:prstGeom>
              <a:noFill/>
            </p:spPr>
            <p:txBody>
              <a:bodyPr wrap="none" rtlCol="0">
                <a:spAutoFit/>
              </a:bodyPr>
              <a:lstStyle/>
              <a:p>
                <a:r>
                  <a:rPr lang="fr-FR" dirty="0" smtClean="0"/>
                  <a:t>C</a:t>
                </a:r>
                <a:endParaRPr lang="fr-FR" dirty="0"/>
              </a:p>
            </p:txBody>
          </p:sp>
        </p:grpSp>
      </p:grpSp>
      <p:grpSp>
        <p:nvGrpSpPr>
          <p:cNvPr id="9" name="Groupe 8"/>
          <p:cNvGrpSpPr/>
          <p:nvPr/>
        </p:nvGrpSpPr>
        <p:grpSpPr>
          <a:xfrm>
            <a:off x="267936" y="3855887"/>
            <a:ext cx="2426842" cy="1675990"/>
            <a:chOff x="267936" y="3855887"/>
            <a:chExt cx="2426842" cy="1675990"/>
          </a:xfrm>
        </p:grpSpPr>
        <p:grpSp>
          <p:nvGrpSpPr>
            <p:cNvPr id="47" name="Groupe 46"/>
            <p:cNvGrpSpPr/>
            <p:nvPr/>
          </p:nvGrpSpPr>
          <p:grpSpPr>
            <a:xfrm>
              <a:off x="267936" y="3855887"/>
              <a:ext cx="2426842" cy="1675990"/>
              <a:chOff x="7504080" y="2672066"/>
              <a:chExt cx="1895429" cy="1366292"/>
            </a:xfrm>
            <a:scene3d>
              <a:camera prst="orthographicFront">
                <a:rot lat="0" lon="0" rev="0"/>
              </a:camera>
              <a:lightRig rig="contrasting" dir="t">
                <a:rot lat="0" lon="0" rev="7800000"/>
              </a:lightRig>
            </a:scene3d>
          </p:grpSpPr>
          <p:pic>
            <p:nvPicPr>
              <p:cNvPr id="48" name="Image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4080" y="2672066"/>
                <a:ext cx="1895429" cy="1366292"/>
              </a:xfrm>
              <a:prstGeom prst="rect">
                <a:avLst/>
              </a:prstGeom>
              <a:ln>
                <a:noFill/>
              </a:ln>
              <a:effectLst/>
              <a:sp3d>
                <a:bevelT w="139700" h="139700"/>
              </a:sp3d>
            </p:spPr>
          </p:pic>
          <p:cxnSp>
            <p:nvCxnSpPr>
              <p:cNvPr id="49" name="Connecteur droit 48"/>
              <p:cNvCxnSpPr/>
              <p:nvPr/>
            </p:nvCxnSpPr>
            <p:spPr>
              <a:xfrm flipV="1">
                <a:off x="7830355" y="2895688"/>
                <a:ext cx="1171977" cy="459524"/>
              </a:xfrm>
              <a:prstGeom prst="line">
                <a:avLst/>
              </a:prstGeom>
              <a:ln>
                <a:noFill/>
              </a:ln>
              <a:effectLst/>
              <a:sp3d>
                <a:bevelT w="139700" h="139700"/>
              </a:sp3d>
            </p:spPr>
            <p:style>
              <a:lnRef idx="1">
                <a:schemeClr val="accent1"/>
              </a:lnRef>
              <a:fillRef idx="0">
                <a:schemeClr val="accent1"/>
              </a:fillRef>
              <a:effectRef idx="0">
                <a:schemeClr val="accent1"/>
              </a:effectRef>
              <a:fontRef idx="minor">
                <a:schemeClr val="tx1"/>
              </a:fontRef>
            </p:style>
          </p:cxnSp>
          <p:sp>
            <p:nvSpPr>
              <p:cNvPr id="50" name="ZoneTexte 49"/>
              <p:cNvSpPr txBox="1"/>
              <p:nvPr/>
            </p:nvSpPr>
            <p:spPr>
              <a:xfrm>
                <a:off x="7830355" y="2766105"/>
                <a:ext cx="805029" cy="369332"/>
              </a:xfrm>
              <a:prstGeom prst="rect">
                <a:avLst/>
              </a:prstGeom>
              <a:noFill/>
              <a:ln>
                <a:noFill/>
              </a:ln>
              <a:effectLst/>
              <a:sp3d>
                <a:bevelT w="139700" h="139700"/>
              </a:sp3d>
            </p:spPr>
            <p:txBody>
              <a:bodyPr wrap="none" rtlCol="0">
                <a:spAutoFit/>
              </a:bodyPr>
              <a:lstStyle/>
              <a:p>
                <a:r>
                  <a:rPr lang="fr-FR" dirty="0" smtClean="0"/>
                  <a:t>~ 4 cm</a:t>
                </a:r>
                <a:endParaRPr lang="fr-FR" dirty="0"/>
              </a:p>
            </p:txBody>
          </p:sp>
        </p:grpSp>
        <p:cxnSp>
          <p:nvCxnSpPr>
            <p:cNvPr id="59" name="Connecteur droit 58"/>
            <p:cNvCxnSpPr/>
            <p:nvPr/>
          </p:nvCxnSpPr>
          <p:spPr>
            <a:xfrm flipV="1">
              <a:off x="973433" y="4723570"/>
              <a:ext cx="1500559" cy="56368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 name="Groupe 9"/>
          <p:cNvGrpSpPr/>
          <p:nvPr/>
        </p:nvGrpSpPr>
        <p:grpSpPr>
          <a:xfrm>
            <a:off x="3026600" y="3840626"/>
            <a:ext cx="2793639" cy="1674516"/>
            <a:chOff x="3026600" y="3840626"/>
            <a:chExt cx="2793639" cy="1674516"/>
          </a:xfrm>
        </p:grpSpPr>
        <p:grpSp>
          <p:nvGrpSpPr>
            <p:cNvPr id="55" name="Groupe 54"/>
            <p:cNvGrpSpPr/>
            <p:nvPr/>
          </p:nvGrpSpPr>
          <p:grpSpPr>
            <a:xfrm>
              <a:off x="3026600" y="3840626"/>
              <a:ext cx="2793639" cy="1674516"/>
              <a:chOff x="2727699" y="4182269"/>
              <a:chExt cx="2900893" cy="2175669"/>
            </a:xfrm>
            <a:scene3d>
              <a:camera prst="orthographicFront">
                <a:rot lat="0" lon="0" rev="0"/>
              </a:camera>
              <a:lightRig rig="contrasting" dir="t">
                <a:rot lat="0" lon="0" rev="7800000"/>
              </a:lightRig>
            </a:scene3d>
          </p:grpSpPr>
          <p:pic>
            <p:nvPicPr>
              <p:cNvPr id="5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7699" y="4182269"/>
                <a:ext cx="2900893" cy="2175669"/>
              </a:xfrm>
              <a:prstGeom prst="rect">
                <a:avLst/>
              </a:prstGeom>
              <a:ln>
                <a:noFill/>
              </a:ln>
              <a:effectLst/>
              <a:sp3d>
                <a:bevelT w="139700" h="139700"/>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57" name="Connecteur droit 56"/>
              <p:cNvCxnSpPr/>
              <p:nvPr/>
            </p:nvCxnSpPr>
            <p:spPr>
              <a:xfrm flipV="1">
                <a:off x="3817536" y="5589280"/>
                <a:ext cx="721217" cy="502277"/>
              </a:xfrm>
              <a:prstGeom prst="line">
                <a:avLst/>
              </a:prstGeom>
              <a:ln>
                <a:noFill/>
              </a:ln>
              <a:effectLst/>
              <a:sp3d>
                <a:bevelT w="139700" h="139700"/>
              </a:sp3d>
            </p:spPr>
            <p:style>
              <a:lnRef idx="1">
                <a:schemeClr val="accent1"/>
              </a:lnRef>
              <a:fillRef idx="0">
                <a:schemeClr val="accent1"/>
              </a:fillRef>
              <a:effectRef idx="0">
                <a:schemeClr val="accent1"/>
              </a:effectRef>
              <a:fontRef idx="minor">
                <a:schemeClr val="tx1"/>
              </a:fontRef>
            </p:style>
          </p:cxnSp>
          <p:sp>
            <p:nvSpPr>
              <p:cNvPr id="58" name="ZoneTexte 57"/>
              <p:cNvSpPr txBox="1"/>
              <p:nvPr/>
            </p:nvSpPr>
            <p:spPr>
              <a:xfrm>
                <a:off x="4178144" y="5790244"/>
                <a:ext cx="636713" cy="369332"/>
              </a:xfrm>
              <a:prstGeom prst="rect">
                <a:avLst/>
              </a:prstGeom>
              <a:noFill/>
              <a:ln>
                <a:noFill/>
              </a:ln>
              <a:effectLst/>
              <a:sp3d>
                <a:bevelT w="139700" h="139700"/>
              </a:sp3d>
            </p:spPr>
            <p:txBody>
              <a:bodyPr wrap="none" rtlCol="0">
                <a:spAutoFit/>
              </a:bodyPr>
              <a:lstStyle/>
              <a:p>
                <a:r>
                  <a:rPr lang="fr-FR" dirty="0" smtClean="0"/>
                  <a:t>4 cm</a:t>
                </a:r>
                <a:endParaRPr lang="fr-FR" dirty="0"/>
              </a:p>
            </p:txBody>
          </p:sp>
        </p:grpSp>
        <p:cxnSp>
          <p:nvCxnSpPr>
            <p:cNvPr id="60" name="Connecteur droit 59"/>
            <p:cNvCxnSpPr/>
            <p:nvPr/>
          </p:nvCxnSpPr>
          <p:spPr>
            <a:xfrm flipV="1">
              <a:off x="4113550" y="4902831"/>
              <a:ext cx="694552" cy="43893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 name="Groupe 10"/>
          <p:cNvGrpSpPr/>
          <p:nvPr/>
        </p:nvGrpSpPr>
        <p:grpSpPr>
          <a:xfrm>
            <a:off x="6188361" y="3830725"/>
            <a:ext cx="2718155" cy="1675990"/>
            <a:chOff x="6188361" y="3830725"/>
            <a:chExt cx="2718155" cy="1675990"/>
          </a:xfrm>
        </p:grpSpPr>
        <p:grpSp>
          <p:nvGrpSpPr>
            <p:cNvPr id="51" name="Groupe 50"/>
            <p:cNvGrpSpPr/>
            <p:nvPr/>
          </p:nvGrpSpPr>
          <p:grpSpPr>
            <a:xfrm>
              <a:off x="6188361" y="3830725"/>
              <a:ext cx="2718155" cy="1675990"/>
              <a:chOff x="8185670" y="4609658"/>
              <a:chExt cx="2967715" cy="2204761"/>
            </a:xfrm>
            <a:scene3d>
              <a:camera prst="orthographicFront">
                <a:rot lat="0" lon="0" rev="0"/>
              </a:camera>
              <a:lightRig rig="contrasting" dir="t">
                <a:rot lat="0" lon="0" rev="7800000"/>
              </a:lightRig>
            </a:scene3d>
          </p:grpSpPr>
          <p:pic>
            <p:nvPicPr>
              <p:cNvPr id="52" name="Picture 2" descr="https://fbcdn-sphotos-b-a.akamaihd.net/hphotos-ak-frc1/526957_10151311812288790_231953531_n.jpg"/>
              <p:cNvPicPr>
                <a:picLocks noChangeAspect="1" noChangeArrowheads="1"/>
              </p:cNvPicPr>
              <p:nvPr/>
            </p:nvPicPr>
            <p:blipFill>
              <a:blip r:embed="rId4">
                <a:extLst>
                  <a:ext uri="{28A0092B-C50C-407E-A947-70E740481C1C}">
                    <a14:useLocalDpi xmlns:a14="http://schemas.microsoft.com/office/drawing/2010/main" val="0"/>
                  </a:ext>
                </a:extLst>
              </a:blip>
              <a:srcRect l="65471" t="49307" r="9377" b="32524"/>
              <a:stretch>
                <a:fillRect/>
              </a:stretch>
            </p:blipFill>
            <p:spPr bwMode="auto">
              <a:xfrm>
                <a:off x="8185670" y="4609658"/>
                <a:ext cx="2967715" cy="2204761"/>
              </a:xfrm>
              <a:prstGeom prst="rect">
                <a:avLst/>
              </a:prstGeom>
              <a:ln>
                <a:noFill/>
              </a:ln>
              <a:effectLst/>
              <a:sp3d>
                <a:bevelT w="139700" h="139700"/>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3" name="Connecteur droit 52"/>
              <p:cNvCxnSpPr/>
              <p:nvPr/>
            </p:nvCxnSpPr>
            <p:spPr>
              <a:xfrm>
                <a:off x="8327349" y="4862945"/>
                <a:ext cx="2340651" cy="208988"/>
              </a:xfrm>
              <a:prstGeom prst="line">
                <a:avLst/>
              </a:prstGeom>
              <a:ln>
                <a:noFill/>
              </a:ln>
              <a:effectLst/>
              <a:sp3d>
                <a:bevelT w="139700" h="139700"/>
              </a:sp3d>
            </p:spPr>
            <p:style>
              <a:lnRef idx="1">
                <a:schemeClr val="accent1"/>
              </a:lnRef>
              <a:fillRef idx="0">
                <a:schemeClr val="accent1"/>
              </a:fillRef>
              <a:effectRef idx="0">
                <a:schemeClr val="accent1"/>
              </a:effectRef>
              <a:fontRef idx="minor">
                <a:schemeClr val="tx1"/>
              </a:fontRef>
            </p:style>
          </p:cxnSp>
          <p:sp>
            <p:nvSpPr>
              <p:cNvPr id="54" name="ZoneTexte 53"/>
              <p:cNvSpPr txBox="1"/>
              <p:nvPr/>
            </p:nvSpPr>
            <p:spPr>
              <a:xfrm>
                <a:off x="9220888" y="4609658"/>
                <a:ext cx="553571" cy="253287"/>
              </a:xfrm>
              <a:prstGeom prst="rect">
                <a:avLst/>
              </a:prstGeom>
              <a:noFill/>
              <a:ln>
                <a:noFill/>
              </a:ln>
              <a:effectLst/>
              <a:sp3d>
                <a:bevelT w="139700" h="139700"/>
              </a:sp3d>
            </p:spPr>
            <p:txBody>
              <a:bodyPr wrap="none" rtlCol="0">
                <a:spAutoFit/>
              </a:bodyPr>
              <a:lstStyle/>
              <a:p>
                <a:r>
                  <a:rPr lang="fr-FR" dirty="0" smtClean="0"/>
                  <a:t>2-3 cm</a:t>
                </a:r>
                <a:endParaRPr lang="fr-FR" dirty="0"/>
              </a:p>
            </p:txBody>
          </p:sp>
        </p:grpSp>
        <p:cxnSp>
          <p:nvCxnSpPr>
            <p:cNvPr id="61" name="Connecteur droit 60"/>
            <p:cNvCxnSpPr/>
            <p:nvPr/>
          </p:nvCxnSpPr>
          <p:spPr>
            <a:xfrm>
              <a:off x="6318125" y="4058925"/>
              <a:ext cx="2143822" cy="13471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2" name="ZoneTexte 61"/>
          <p:cNvSpPr txBox="1"/>
          <p:nvPr/>
        </p:nvSpPr>
        <p:spPr>
          <a:xfrm>
            <a:off x="785788" y="5525933"/>
            <a:ext cx="1300356" cy="523220"/>
          </a:xfrm>
          <a:prstGeom prst="rect">
            <a:avLst/>
          </a:prstGeom>
          <a:noFill/>
        </p:spPr>
        <p:txBody>
          <a:bodyPr wrap="none" rtlCol="0">
            <a:spAutoFit/>
          </a:bodyPr>
          <a:lstStyle/>
          <a:p>
            <a:pPr algn="ctr"/>
            <a:r>
              <a:rPr lang="fr-FR" sz="1400" b="1" dirty="0" err="1" smtClean="0"/>
              <a:t>Trap</a:t>
            </a:r>
            <a:endParaRPr lang="fr-FR" sz="1400" b="1" dirty="0" smtClean="0"/>
          </a:p>
          <a:p>
            <a:pPr lvl="0" algn="ctr"/>
            <a:r>
              <a:rPr lang="fr-FR" altLang="fr-FR" sz="1400" dirty="0" smtClean="0">
                <a:latin typeface="Arial" panose="020B0604020202020204" pitchFamily="34" charset="0"/>
                <a:cs typeface="Arial" panose="020B0604020202020204" pitchFamily="34" charset="0"/>
              </a:rPr>
              <a:t>Point injection</a:t>
            </a:r>
            <a:endParaRPr lang="fr-FR" sz="1400" dirty="0" smtClean="0">
              <a:latin typeface="Arial" panose="020B0604020202020204" pitchFamily="34" charset="0"/>
              <a:cs typeface="Arial" panose="020B0604020202020204" pitchFamily="34" charset="0"/>
            </a:endParaRPr>
          </a:p>
        </p:txBody>
      </p:sp>
      <p:sp>
        <p:nvSpPr>
          <p:cNvPr id="63" name="ZoneTexte 62"/>
          <p:cNvSpPr txBox="1"/>
          <p:nvPr/>
        </p:nvSpPr>
        <p:spPr>
          <a:xfrm>
            <a:off x="3894464" y="5509199"/>
            <a:ext cx="1050288" cy="523220"/>
          </a:xfrm>
          <a:prstGeom prst="rect">
            <a:avLst/>
          </a:prstGeom>
          <a:noFill/>
        </p:spPr>
        <p:txBody>
          <a:bodyPr wrap="none" rtlCol="0">
            <a:spAutoFit/>
          </a:bodyPr>
          <a:lstStyle/>
          <a:p>
            <a:pPr algn="ctr"/>
            <a:r>
              <a:rPr lang="fr-FR" sz="1400" b="1" dirty="0" err="1" smtClean="0"/>
              <a:t>Column</a:t>
            </a:r>
            <a:endParaRPr lang="fr-FR" sz="1400" b="1" dirty="0" smtClean="0"/>
          </a:p>
          <a:p>
            <a:pPr lvl="0" algn="ctr"/>
            <a:r>
              <a:rPr lang="fr-FR" sz="1400" dirty="0" err="1" smtClean="0">
                <a:latin typeface="Arial" panose="020B0604020202020204" pitchFamily="34" charset="0"/>
                <a:cs typeface="Arial" panose="020B0604020202020204" pitchFamily="34" charset="0"/>
              </a:rPr>
              <a:t>Separation</a:t>
            </a:r>
            <a:endParaRPr lang="fr-FR" sz="1400" dirty="0" smtClean="0">
              <a:latin typeface="Arial" panose="020B0604020202020204" pitchFamily="34" charset="0"/>
              <a:cs typeface="Arial" panose="020B0604020202020204" pitchFamily="34" charset="0"/>
            </a:endParaRPr>
          </a:p>
        </p:txBody>
      </p:sp>
      <p:sp>
        <p:nvSpPr>
          <p:cNvPr id="64" name="ZoneTexte 63"/>
          <p:cNvSpPr txBox="1"/>
          <p:nvPr/>
        </p:nvSpPr>
        <p:spPr>
          <a:xfrm>
            <a:off x="8607442" y="5537005"/>
            <a:ext cx="992579" cy="523220"/>
          </a:xfrm>
          <a:prstGeom prst="rect">
            <a:avLst/>
          </a:prstGeom>
          <a:noFill/>
        </p:spPr>
        <p:txBody>
          <a:bodyPr wrap="none" rtlCol="0">
            <a:spAutoFit/>
          </a:bodyPr>
          <a:lstStyle/>
          <a:p>
            <a:pPr algn="ctr"/>
            <a:r>
              <a:rPr lang="fr-FR" sz="1400" b="1" dirty="0" smtClean="0"/>
              <a:t>Detector</a:t>
            </a:r>
            <a:endParaRPr lang="fr-FR" sz="1400" dirty="0"/>
          </a:p>
          <a:p>
            <a:pPr algn="ctr"/>
            <a:r>
              <a:rPr lang="fr-FR" sz="1400" dirty="0" err="1">
                <a:latin typeface="Arial" panose="020B0604020202020204" pitchFamily="34" charset="0"/>
                <a:cs typeface="Arial" panose="020B0604020202020204" pitchFamily="34" charset="0"/>
              </a:rPr>
              <a:t>Sensitivity</a:t>
            </a:r>
            <a:endParaRPr lang="fr-FR" sz="1400" dirty="0">
              <a:latin typeface="Arial" panose="020B0604020202020204" pitchFamily="34" charset="0"/>
              <a:cs typeface="Arial" panose="020B0604020202020204" pitchFamily="34" charset="0"/>
            </a:endParaRPr>
          </a:p>
        </p:txBody>
      </p:sp>
      <p:grpSp>
        <p:nvGrpSpPr>
          <p:cNvPr id="12" name="Groupe 11"/>
          <p:cNvGrpSpPr/>
          <p:nvPr/>
        </p:nvGrpSpPr>
        <p:grpSpPr>
          <a:xfrm>
            <a:off x="9188371" y="3880114"/>
            <a:ext cx="2467857" cy="1715893"/>
            <a:chOff x="9188371" y="3880114"/>
            <a:chExt cx="2467857" cy="1715893"/>
          </a:xfrm>
        </p:grpSpPr>
        <p:pic>
          <p:nvPicPr>
            <p:cNvPr id="65" name="Image 64"/>
            <p:cNvPicPr>
              <a:picLocks noChangeAspect="1"/>
            </p:cNvPicPr>
            <p:nvPr/>
          </p:nvPicPr>
          <p:blipFill>
            <a:blip r:embed="rId5"/>
            <a:stretch>
              <a:fillRect/>
            </a:stretch>
          </p:blipFill>
          <p:spPr>
            <a:xfrm>
              <a:off x="9188371" y="3880114"/>
              <a:ext cx="2467857" cy="1715893"/>
            </a:xfrm>
            <a:prstGeom prst="rect">
              <a:avLst/>
            </a:prstGeom>
          </p:spPr>
        </p:pic>
        <p:cxnSp>
          <p:nvCxnSpPr>
            <p:cNvPr id="66" name="Connecteur droit 65"/>
            <p:cNvCxnSpPr/>
            <p:nvPr/>
          </p:nvCxnSpPr>
          <p:spPr>
            <a:xfrm>
              <a:off x="9278792" y="5155653"/>
              <a:ext cx="2287013" cy="242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10011672" y="5167780"/>
              <a:ext cx="805029" cy="369332"/>
            </a:xfrm>
            <a:prstGeom prst="rect">
              <a:avLst/>
            </a:prstGeom>
            <a:noFill/>
          </p:spPr>
          <p:txBody>
            <a:bodyPr wrap="none" rtlCol="0">
              <a:spAutoFit/>
            </a:bodyPr>
            <a:lstStyle/>
            <a:p>
              <a:r>
                <a:rPr lang="fr-FR" dirty="0" smtClean="0"/>
                <a:t>~ 3 cm</a:t>
              </a:r>
              <a:endParaRPr lang="fr-FR" dirty="0"/>
            </a:p>
          </p:txBody>
        </p:sp>
      </p:grpSp>
      <p:sp>
        <p:nvSpPr>
          <p:cNvPr id="69" name="Bouton d’action : Suivant 68">
            <a:hlinkClick r:id="" action="ppaction://hlinkshowjump?jump=nextslide" highlightClick="1"/>
          </p:cNvPr>
          <p:cNvSpPr/>
          <p:nvPr/>
        </p:nvSpPr>
        <p:spPr bwMode="auto">
          <a:xfrm>
            <a:off x="11554691" y="6036112"/>
            <a:ext cx="626755" cy="530317"/>
          </a:xfrm>
          <a:prstGeom prst="actionButtonForwardNex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70" name="Bouton d'action : Début 69">
            <a:hlinkClick r:id="" action="ppaction://hlinkshowjump?jump=firstslide" highlightClick="1"/>
          </p:cNvPr>
          <p:cNvSpPr/>
          <p:nvPr/>
        </p:nvSpPr>
        <p:spPr bwMode="auto">
          <a:xfrm>
            <a:off x="10410040" y="6036111"/>
            <a:ext cx="579397" cy="530319"/>
          </a:xfrm>
          <a:prstGeom prst="actionButtonBeginning">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71" name="Bouton d'action : Précédent 70">
            <a:hlinkClick r:id="" action="ppaction://hlinkshowjump?jump=previousslide" highlightClick="1"/>
          </p:cNvPr>
          <p:cNvSpPr/>
          <p:nvPr/>
        </p:nvSpPr>
        <p:spPr bwMode="auto">
          <a:xfrm>
            <a:off x="10989437" y="6036111"/>
            <a:ext cx="565254" cy="530318"/>
          </a:xfrm>
          <a:prstGeom prst="actionButtonBackPrevious">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67" name="ZoneTexte 66"/>
          <p:cNvSpPr txBox="1"/>
          <p:nvPr/>
        </p:nvSpPr>
        <p:spPr>
          <a:xfrm>
            <a:off x="887276" y="6564767"/>
            <a:ext cx="11304724"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fr-FR" sz="1200" dirty="0"/>
              <a:t>l</a:t>
            </a:r>
            <a:r>
              <a:rPr lang="fr-FR" sz="1200" dirty="0" smtClean="0"/>
              <a:t>eila.bouchra@latmos.ipsl.fr                                                                                                    Pico4.14 - EGU2018                                                                                                      </a:t>
            </a:r>
            <a:r>
              <a:rPr lang="fr-FR" sz="1200" dirty="0" smtClean="0"/>
              <a:t>       </a:t>
            </a:r>
            <a:r>
              <a:rPr lang="fr-FR" sz="1200" dirty="0" smtClean="0"/>
              <a:t>10 April 2016</a:t>
            </a:r>
            <a:endParaRPr lang="fr-FR" sz="1200" dirty="0"/>
          </a:p>
        </p:txBody>
      </p:sp>
      <p:pic>
        <p:nvPicPr>
          <p:cNvPr id="68" name="Image 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156" y="6541099"/>
            <a:ext cx="905431" cy="316901"/>
          </a:xfrm>
          <a:prstGeom prst="rect">
            <a:avLst/>
          </a:prstGeom>
        </p:spPr>
      </p:pic>
    </p:spTree>
    <p:extLst>
      <p:ext uri="{BB962C8B-B14F-4D97-AF65-F5344CB8AC3E}">
        <p14:creationId xmlns:p14="http://schemas.microsoft.com/office/powerpoint/2010/main" val="35307641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p:cNvGrpSpPr/>
          <p:nvPr/>
        </p:nvGrpSpPr>
        <p:grpSpPr>
          <a:xfrm>
            <a:off x="6338539" y="3725714"/>
            <a:ext cx="5963786" cy="3158008"/>
            <a:chOff x="236147" y="2678778"/>
            <a:chExt cx="4682835" cy="3158008"/>
          </a:xfrm>
        </p:grpSpPr>
        <p:pic>
          <p:nvPicPr>
            <p:cNvPr id="12" name="Image 11"/>
            <p:cNvPicPr>
              <a:picLocks noChangeAspect="1"/>
            </p:cNvPicPr>
            <p:nvPr/>
          </p:nvPicPr>
          <p:blipFill>
            <a:blip r:embed="rId2"/>
            <a:stretch>
              <a:fillRect/>
            </a:stretch>
          </p:blipFill>
          <p:spPr>
            <a:xfrm>
              <a:off x="236147" y="2678778"/>
              <a:ext cx="4682835" cy="3158008"/>
            </a:xfrm>
            <a:prstGeom prst="rect">
              <a:avLst/>
            </a:prstGeom>
          </p:spPr>
        </p:pic>
        <p:grpSp>
          <p:nvGrpSpPr>
            <p:cNvPr id="16" name="Groupe 15"/>
            <p:cNvGrpSpPr/>
            <p:nvPr/>
          </p:nvGrpSpPr>
          <p:grpSpPr>
            <a:xfrm>
              <a:off x="2090764" y="3059373"/>
              <a:ext cx="1831840" cy="1664346"/>
              <a:chOff x="2090764" y="3059373"/>
              <a:chExt cx="1831840" cy="1664346"/>
            </a:xfrm>
          </p:grpSpPr>
          <p:sp>
            <p:nvSpPr>
              <p:cNvPr id="17" name="ZoneTexte 16"/>
              <p:cNvSpPr txBox="1"/>
              <p:nvPr/>
            </p:nvSpPr>
            <p:spPr>
              <a:xfrm>
                <a:off x="2090764" y="3864310"/>
                <a:ext cx="660758" cy="261610"/>
              </a:xfrm>
              <a:prstGeom prst="rect">
                <a:avLst/>
              </a:prstGeom>
              <a:noFill/>
            </p:spPr>
            <p:txBody>
              <a:bodyPr wrap="none" rtlCol="0">
                <a:spAutoFit/>
              </a:bodyPr>
              <a:lstStyle/>
              <a:p>
                <a:r>
                  <a:rPr lang="fr-FR" sz="1100" dirty="0" smtClean="0"/>
                  <a:t>pentane</a:t>
                </a:r>
                <a:endParaRPr lang="fr-FR" sz="1100" dirty="0"/>
              </a:p>
            </p:txBody>
          </p:sp>
          <p:sp>
            <p:nvSpPr>
              <p:cNvPr id="18" name="ZoneTexte 17"/>
              <p:cNvSpPr txBox="1"/>
              <p:nvPr/>
            </p:nvSpPr>
            <p:spPr>
              <a:xfrm>
                <a:off x="2345296" y="4462109"/>
                <a:ext cx="601447" cy="261610"/>
              </a:xfrm>
              <a:prstGeom prst="rect">
                <a:avLst/>
              </a:prstGeom>
              <a:noFill/>
            </p:spPr>
            <p:txBody>
              <a:bodyPr wrap="none" rtlCol="0">
                <a:spAutoFit/>
              </a:bodyPr>
              <a:lstStyle/>
              <a:p>
                <a:r>
                  <a:rPr lang="fr-FR" sz="1100" dirty="0" smtClean="0"/>
                  <a:t>hexane</a:t>
                </a:r>
                <a:endParaRPr lang="fr-FR" sz="1100" dirty="0"/>
              </a:p>
            </p:txBody>
          </p:sp>
          <p:sp>
            <p:nvSpPr>
              <p:cNvPr id="19" name="ZoneTexte 18"/>
              <p:cNvSpPr txBox="1"/>
              <p:nvPr/>
            </p:nvSpPr>
            <p:spPr>
              <a:xfrm>
                <a:off x="2543213" y="4060150"/>
                <a:ext cx="673582" cy="261610"/>
              </a:xfrm>
              <a:prstGeom prst="rect">
                <a:avLst/>
              </a:prstGeom>
              <a:noFill/>
            </p:spPr>
            <p:txBody>
              <a:bodyPr wrap="none" rtlCol="0">
                <a:spAutoFit/>
              </a:bodyPr>
              <a:lstStyle/>
              <a:p>
                <a:r>
                  <a:rPr lang="fr-FR" sz="1100" dirty="0" smtClean="0"/>
                  <a:t>benzène</a:t>
                </a:r>
                <a:endParaRPr lang="fr-FR" sz="1100" dirty="0"/>
              </a:p>
            </p:txBody>
          </p:sp>
          <p:sp>
            <p:nvSpPr>
              <p:cNvPr id="20" name="ZoneTexte 19"/>
              <p:cNvSpPr txBox="1"/>
              <p:nvPr/>
            </p:nvSpPr>
            <p:spPr>
              <a:xfrm>
                <a:off x="3297112" y="3059373"/>
                <a:ext cx="625492" cy="261610"/>
              </a:xfrm>
              <a:prstGeom prst="rect">
                <a:avLst/>
              </a:prstGeom>
              <a:noFill/>
            </p:spPr>
            <p:txBody>
              <a:bodyPr wrap="none" rtlCol="0">
                <a:spAutoFit/>
              </a:bodyPr>
              <a:lstStyle/>
              <a:p>
                <a:r>
                  <a:rPr lang="fr-FR" sz="1100" dirty="0" smtClean="0"/>
                  <a:t>toluène</a:t>
                </a:r>
                <a:endParaRPr lang="fr-FR" sz="1100" dirty="0"/>
              </a:p>
            </p:txBody>
          </p:sp>
          <p:sp>
            <p:nvSpPr>
              <p:cNvPr id="21" name="Ellipse 20"/>
              <p:cNvSpPr/>
              <p:nvPr/>
            </p:nvSpPr>
            <p:spPr>
              <a:xfrm>
                <a:off x="2307638" y="4190955"/>
                <a:ext cx="162026" cy="3551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15" name="Rectangle 14"/>
          <p:cNvSpPr/>
          <p:nvPr/>
        </p:nvSpPr>
        <p:spPr>
          <a:xfrm>
            <a:off x="0" y="5070"/>
            <a:ext cx="11608895" cy="830997"/>
          </a:xfrm>
          <a:prstGeom prst="rect">
            <a:avLst/>
          </a:prstGeom>
        </p:spPr>
        <p:txBody>
          <a:bodyPr wrap="square">
            <a:spAutoFit/>
          </a:bodyPr>
          <a:lstStyle/>
          <a:p>
            <a:pPr algn="ctr"/>
            <a:r>
              <a:rPr lang="en-GB" sz="2400" b="1" dirty="0">
                <a:latin typeface="Arial" panose="020B0604020202020204" pitchFamily="34" charset="0"/>
                <a:cs typeface="Arial" panose="020B0604020202020204" pitchFamily="34" charset="0"/>
              </a:rPr>
              <a:t>Gas chromatography based on Micro Electro Mechanical Systems (MEMS) for in situ space exploration of planetary environments: first development</a:t>
            </a:r>
            <a:endParaRPr lang="fr-FR" sz="2400" b="1" dirty="0">
              <a:latin typeface="Arial" panose="020B0604020202020204" pitchFamily="34" charset="0"/>
              <a:cs typeface="Arial" panose="020B0604020202020204" pitchFamily="34" charset="0"/>
            </a:endParaRPr>
          </a:p>
        </p:txBody>
      </p:sp>
      <p:sp>
        <p:nvSpPr>
          <p:cNvPr id="14" name="ZoneTexte 13"/>
          <p:cNvSpPr txBox="1"/>
          <p:nvPr/>
        </p:nvSpPr>
        <p:spPr>
          <a:xfrm>
            <a:off x="193964" y="1045110"/>
            <a:ext cx="1665027" cy="983873"/>
          </a:xfrm>
          <a:prstGeom prst="cloud">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b="1" dirty="0" smtClean="0">
                <a:latin typeface="Arial Narrow" pitchFamily="34" charset="0"/>
              </a:rPr>
              <a:t>2 min Madness</a:t>
            </a:r>
            <a:endParaRPr lang="en-US" b="1" dirty="0">
              <a:latin typeface="Arial Narrow" pitchFamily="34" charset="0"/>
            </a:endParaRPr>
          </a:p>
        </p:txBody>
      </p:sp>
      <p:pic>
        <p:nvPicPr>
          <p:cNvPr id="10" name="Image 9"/>
          <p:cNvPicPr>
            <a:picLocks noChangeAspect="1"/>
          </p:cNvPicPr>
          <p:nvPr/>
        </p:nvPicPr>
        <p:blipFill>
          <a:blip r:embed="rId3"/>
          <a:stretch>
            <a:fillRect/>
          </a:stretch>
        </p:blipFill>
        <p:spPr>
          <a:xfrm>
            <a:off x="2260611" y="1135679"/>
            <a:ext cx="4735325" cy="3620330"/>
          </a:xfrm>
          <a:prstGeom prst="rect">
            <a:avLst/>
          </a:prstGeom>
        </p:spPr>
      </p:pic>
      <p:grpSp>
        <p:nvGrpSpPr>
          <p:cNvPr id="22" name="Groupe 21"/>
          <p:cNvGrpSpPr/>
          <p:nvPr/>
        </p:nvGrpSpPr>
        <p:grpSpPr>
          <a:xfrm>
            <a:off x="6411125" y="938984"/>
            <a:ext cx="5674087" cy="3490564"/>
            <a:chOff x="-39" y="1731182"/>
            <a:chExt cx="6290003" cy="3010641"/>
          </a:xfrm>
        </p:grpSpPr>
        <p:pic>
          <p:nvPicPr>
            <p:cNvPr id="23" name="Image 22"/>
            <p:cNvPicPr>
              <a:picLocks noChangeAspect="1"/>
            </p:cNvPicPr>
            <p:nvPr/>
          </p:nvPicPr>
          <p:blipFill>
            <a:blip r:embed="rId4"/>
            <a:stretch>
              <a:fillRect/>
            </a:stretch>
          </p:blipFill>
          <p:spPr>
            <a:xfrm>
              <a:off x="-39" y="1731182"/>
              <a:ext cx="6290003" cy="3010641"/>
            </a:xfrm>
            <a:prstGeom prst="rect">
              <a:avLst/>
            </a:prstGeom>
          </p:spPr>
        </p:pic>
        <p:grpSp>
          <p:nvGrpSpPr>
            <p:cNvPr id="24" name="Groupe 23"/>
            <p:cNvGrpSpPr/>
            <p:nvPr/>
          </p:nvGrpSpPr>
          <p:grpSpPr>
            <a:xfrm>
              <a:off x="703514" y="2050542"/>
              <a:ext cx="3550128" cy="1193679"/>
              <a:chOff x="703514" y="2050542"/>
              <a:chExt cx="3550128" cy="1193679"/>
            </a:xfrm>
          </p:grpSpPr>
          <p:sp>
            <p:nvSpPr>
              <p:cNvPr id="25" name="ZoneTexte 24"/>
              <p:cNvSpPr txBox="1"/>
              <p:nvPr/>
            </p:nvSpPr>
            <p:spPr>
              <a:xfrm>
                <a:off x="703514" y="2982611"/>
                <a:ext cx="590226" cy="261610"/>
              </a:xfrm>
              <a:prstGeom prst="rect">
                <a:avLst/>
              </a:prstGeom>
              <a:noFill/>
            </p:spPr>
            <p:txBody>
              <a:bodyPr wrap="none" rtlCol="0">
                <a:spAutoFit/>
              </a:bodyPr>
              <a:lstStyle/>
              <a:p>
                <a:r>
                  <a:rPr lang="fr-FR" sz="1100" dirty="0" smtClean="0"/>
                  <a:t>butane</a:t>
                </a:r>
                <a:endParaRPr lang="fr-FR" sz="1100" dirty="0"/>
              </a:p>
            </p:txBody>
          </p:sp>
          <p:sp>
            <p:nvSpPr>
              <p:cNvPr id="26" name="ZoneTexte 25"/>
              <p:cNvSpPr txBox="1"/>
              <p:nvPr/>
            </p:nvSpPr>
            <p:spPr>
              <a:xfrm>
                <a:off x="1009877" y="2691364"/>
                <a:ext cx="660758" cy="261610"/>
              </a:xfrm>
              <a:prstGeom prst="rect">
                <a:avLst/>
              </a:prstGeom>
              <a:noFill/>
            </p:spPr>
            <p:txBody>
              <a:bodyPr wrap="none" rtlCol="0">
                <a:spAutoFit/>
              </a:bodyPr>
              <a:lstStyle/>
              <a:p>
                <a:r>
                  <a:rPr lang="fr-FR" sz="1100" dirty="0" smtClean="0"/>
                  <a:t>pentane</a:t>
                </a:r>
                <a:endParaRPr lang="fr-FR" sz="1100" dirty="0"/>
              </a:p>
            </p:txBody>
          </p:sp>
          <p:sp>
            <p:nvSpPr>
              <p:cNvPr id="27" name="ZoneTexte 26"/>
              <p:cNvSpPr txBox="1"/>
              <p:nvPr/>
            </p:nvSpPr>
            <p:spPr>
              <a:xfrm>
                <a:off x="1446083" y="2544047"/>
                <a:ext cx="601447" cy="261610"/>
              </a:xfrm>
              <a:prstGeom prst="rect">
                <a:avLst/>
              </a:prstGeom>
              <a:noFill/>
            </p:spPr>
            <p:txBody>
              <a:bodyPr wrap="none" rtlCol="0">
                <a:spAutoFit/>
              </a:bodyPr>
              <a:lstStyle/>
              <a:p>
                <a:r>
                  <a:rPr lang="fr-FR" sz="1100" dirty="0" smtClean="0"/>
                  <a:t>hexane</a:t>
                </a:r>
                <a:endParaRPr lang="fr-FR" sz="1100" dirty="0"/>
              </a:p>
            </p:txBody>
          </p:sp>
          <p:sp>
            <p:nvSpPr>
              <p:cNvPr id="28" name="ZoneTexte 27"/>
              <p:cNvSpPr txBox="1"/>
              <p:nvPr/>
            </p:nvSpPr>
            <p:spPr>
              <a:xfrm>
                <a:off x="1968893" y="2435245"/>
                <a:ext cx="673582" cy="261610"/>
              </a:xfrm>
              <a:prstGeom prst="rect">
                <a:avLst/>
              </a:prstGeom>
              <a:noFill/>
            </p:spPr>
            <p:txBody>
              <a:bodyPr wrap="none" rtlCol="0">
                <a:spAutoFit/>
              </a:bodyPr>
              <a:lstStyle/>
              <a:p>
                <a:r>
                  <a:rPr lang="fr-FR" sz="1100" dirty="0" smtClean="0"/>
                  <a:t>benzène</a:t>
                </a:r>
                <a:endParaRPr lang="fr-FR" sz="1100" dirty="0"/>
              </a:p>
            </p:txBody>
          </p:sp>
          <p:sp>
            <p:nvSpPr>
              <p:cNvPr id="29" name="ZoneTexte 28"/>
              <p:cNvSpPr txBox="1"/>
              <p:nvPr/>
            </p:nvSpPr>
            <p:spPr>
              <a:xfrm>
                <a:off x="3628150" y="2050542"/>
                <a:ext cx="625492" cy="261610"/>
              </a:xfrm>
              <a:prstGeom prst="rect">
                <a:avLst/>
              </a:prstGeom>
              <a:noFill/>
            </p:spPr>
            <p:txBody>
              <a:bodyPr wrap="none" rtlCol="0">
                <a:spAutoFit/>
              </a:bodyPr>
              <a:lstStyle/>
              <a:p>
                <a:r>
                  <a:rPr lang="fr-FR" sz="1100" dirty="0" smtClean="0"/>
                  <a:t>toluène</a:t>
                </a:r>
                <a:endParaRPr lang="fr-FR" sz="1100" dirty="0"/>
              </a:p>
            </p:txBody>
          </p:sp>
        </p:grpSp>
      </p:grpSp>
      <p:sp>
        <p:nvSpPr>
          <p:cNvPr id="2" name="Rectangle 1"/>
          <p:cNvSpPr/>
          <p:nvPr/>
        </p:nvSpPr>
        <p:spPr>
          <a:xfrm>
            <a:off x="3479690" y="1078533"/>
            <a:ext cx="2189018" cy="575703"/>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9024628" y="3547956"/>
            <a:ext cx="833626" cy="307777"/>
          </a:xfrm>
          <a:prstGeom prst="rect">
            <a:avLst/>
          </a:prstGeom>
          <a:solidFill>
            <a:schemeClr val="bg2"/>
          </a:solidFill>
          <a:ln>
            <a:solidFill>
              <a:schemeClr val="bg2"/>
            </a:solidFill>
          </a:ln>
        </p:spPr>
        <p:txBody>
          <a:bodyPr wrap="none" rtlCol="0">
            <a:spAutoFit/>
          </a:bodyPr>
          <a:lstStyle/>
          <a:p>
            <a:r>
              <a:rPr lang="fr-FR" sz="1400" dirty="0" smtClean="0">
                <a:latin typeface="Arial" panose="020B0604020202020204" pitchFamily="34" charset="0"/>
                <a:cs typeface="Arial" panose="020B0604020202020204" pitchFamily="34" charset="0"/>
              </a:rPr>
              <a:t>Time (s)</a:t>
            </a:r>
            <a:endParaRPr lang="fr-FR" sz="1400" dirty="0">
              <a:latin typeface="Arial" panose="020B0604020202020204" pitchFamily="34" charset="0"/>
              <a:cs typeface="Arial" panose="020B0604020202020204" pitchFamily="34" charset="0"/>
            </a:endParaRPr>
          </a:p>
        </p:txBody>
      </p:sp>
      <p:sp>
        <p:nvSpPr>
          <p:cNvPr id="31" name="ZoneTexte 30"/>
          <p:cNvSpPr txBox="1"/>
          <p:nvPr/>
        </p:nvSpPr>
        <p:spPr>
          <a:xfrm>
            <a:off x="8917923" y="796129"/>
            <a:ext cx="833626" cy="307777"/>
          </a:xfrm>
          <a:prstGeom prst="rect">
            <a:avLst/>
          </a:prstGeom>
          <a:solidFill>
            <a:schemeClr val="bg2">
              <a:lumMod val="90000"/>
            </a:schemeClr>
          </a:solidFill>
        </p:spPr>
        <p:txBody>
          <a:bodyPr wrap="none" rtlCol="0">
            <a:spAutoFit/>
          </a:bodyPr>
          <a:lstStyle/>
          <a:p>
            <a:r>
              <a:rPr lang="fr-FR" sz="1400" dirty="0" smtClean="0">
                <a:latin typeface="Arial" panose="020B0604020202020204" pitchFamily="34" charset="0"/>
                <a:cs typeface="Arial" panose="020B0604020202020204" pitchFamily="34" charset="0"/>
              </a:rPr>
              <a:t>Time (s)</a:t>
            </a:r>
            <a:endParaRPr lang="fr-FR" sz="1400" dirty="0">
              <a:latin typeface="Arial" panose="020B0604020202020204" pitchFamily="34" charset="0"/>
              <a:cs typeface="Arial" panose="020B0604020202020204" pitchFamily="34" charset="0"/>
            </a:endParaRPr>
          </a:p>
        </p:txBody>
      </p:sp>
      <p:sp>
        <p:nvSpPr>
          <p:cNvPr id="32" name="ZoneTexte 31"/>
          <p:cNvSpPr txBox="1"/>
          <p:nvPr/>
        </p:nvSpPr>
        <p:spPr>
          <a:xfrm>
            <a:off x="4264737" y="4319203"/>
            <a:ext cx="1005525" cy="307777"/>
          </a:xfrm>
          <a:prstGeom prst="rect">
            <a:avLst/>
          </a:prstGeom>
          <a:solidFill>
            <a:schemeClr val="bg1">
              <a:lumMod val="95000"/>
            </a:schemeClr>
          </a:solidFill>
          <a:ln>
            <a:solidFill>
              <a:schemeClr val="bg1">
                <a:lumMod val="95000"/>
              </a:schemeClr>
            </a:solidFill>
          </a:ln>
        </p:spPr>
        <p:txBody>
          <a:bodyPr wrap="square" rtlCol="0">
            <a:spAutoFit/>
          </a:bodyPr>
          <a:lstStyle/>
          <a:p>
            <a:r>
              <a:rPr lang="fr-FR" sz="1400" dirty="0" smtClean="0">
                <a:latin typeface="Arial" panose="020B0604020202020204" pitchFamily="34" charset="0"/>
                <a:cs typeface="Arial" panose="020B0604020202020204" pitchFamily="34" charset="0"/>
              </a:rPr>
              <a:t>Time (s)</a:t>
            </a:r>
            <a:endParaRPr lang="fr-FR" sz="1400" dirty="0">
              <a:latin typeface="Arial" panose="020B0604020202020204" pitchFamily="34" charset="0"/>
              <a:cs typeface="Arial" panose="020B0604020202020204" pitchFamily="34" charset="0"/>
            </a:endParaRPr>
          </a:p>
        </p:txBody>
      </p:sp>
      <p:sp>
        <p:nvSpPr>
          <p:cNvPr id="3" name="ZoneTexte 2"/>
          <p:cNvSpPr txBox="1"/>
          <p:nvPr/>
        </p:nvSpPr>
        <p:spPr>
          <a:xfrm>
            <a:off x="2502100" y="1325388"/>
            <a:ext cx="317716" cy="369332"/>
          </a:xfrm>
          <a:prstGeom prst="rect">
            <a:avLst/>
          </a:prstGeom>
          <a:noFill/>
        </p:spPr>
        <p:txBody>
          <a:bodyPr wrap="none" rtlCol="0">
            <a:spAutoFit/>
          </a:bodyPr>
          <a:lstStyle/>
          <a:p>
            <a:r>
              <a:rPr lang="fr-FR" dirty="0" smtClean="0"/>
              <a:t>A</a:t>
            </a:r>
            <a:endParaRPr lang="fr-FR" dirty="0"/>
          </a:p>
        </p:txBody>
      </p:sp>
      <p:sp>
        <p:nvSpPr>
          <p:cNvPr id="33" name="ZoneTexte 32"/>
          <p:cNvSpPr txBox="1"/>
          <p:nvPr/>
        </p:nvSpPr>
        <p:spPr>
          <a:xfrm>
            <a:off x="6536446" y="4118760"/>
            <a:ext cx="317716" cy="369332"/>
          </a:xfrm>
          <a:prstGeom prst="rect">
            <a:avLst/>
          </a:prstGeom>
          <a:noFill/>
        </p:spPr>
        <p:txBody>
          <a:bodyPr wrap="none" rtlCol="0">
            <a:spAutoFit/>
          </a:bodyPr>
          <a:lstStyle/>
          <a:p>
            <a:r>
              <a:rPr lang="fr-FR" dirty="0" smtClean="0"/>
              <a:t>C</a:t>
            </a:r>
            <a:endParaRPr lang="fr-FR" dirty="0"/>
          </a:p>
        </p:txBody>
      </p:sp>
      <p:sp>
        <p:nvSpPr>
          <p:cNvPr id="34" name="ZoneTexte 33"/>
          <p:cNvSpPr txBox="1"/>
          <p:nvPr/>
        </p:nvSpPr>
        <p:spPr>
          <a:xfrm>
            <a:off x="6536446" y="1325388"/>
            <a:ext cx="317716" cy="369332"/>
          </a:xfrm>
          <a:prstGeom prst="rect">
            <a:avLst/>
          </a:prstGeom>
          <a:noFill/>
        </p:spPr>
        <p:txBody>
          <a:bodyPr wrap="none" rtlCol="0">
            <a:spAutoFit/>
          </a:bodyPr>
          <a:lstStyle/>
          <a:p>
            <a:r>
              <a:rPr lang="fr-FR" dirty="0" smtClean="0"/>
              <a:t>B</a:t>
            </a:r>
            <a:endParaRPr lang="fr-FR" dirty="0"/>
          </a:p>
        </p:txBody>
      </p:sp>
      <p:sp>
        <p:nvSpPr>
          <p:cNvPr id="4" name="ZoneTexte 3"/>
          <p:cNvSpPr txBox="1"/>
          <p:nvPr/>
        </p:nvSpPr>
        <p:spPr>
          <a:xfrm>
            <a:off x="165578" y="4634872"/>
            <a:ext cx="6347322" cy="1754326"/>
          </a:xfrm>
          <a:prstGeom prst="rect">
            <a:avLst/>
          </a:prstGeom>
          <a:noFill/>
          <a:ln>
            <a:solidFill>
              <a:schemeClr val="bg2">
                <a:lumMod val="50000"/>
              </a:schemeClr>
            </a:solidFill>
          </a:ln>
        </p:spPr>
        <p:txBody>
          <a:bodyPr wrap="square" rtlCol="0">
            <a:spAutoFit/>
          </a:bodyPr>
          <a:lstStyle/>
          <a:p>
            <a:r>
              <a:rPr lang="fr-FR" dirty="0" smtClean="0"/>
              <a:t>A – Reference </a:t>
            </a:r>
            <a:r>
              <a:rPr lang="fr-FR" dirty="0" err="1" smtClean="0"/>
              <a:t>chromatogram</a:t>
            </a:r>
            <a:r>
              <a:rPr lang="fr-FR" dirty="0" smtClean="0"/>
              <a:t> (detector FID </a:t>
            </a:r>
            <a:r>
              <a:rPr lang="fr-FR" dirty="0" err="1" smtClean="0"/>
              <a:t>laboratory</a:t>
            </a:r>
            <a:r>
              <a:rPr lang="fr-FR" dirty="0" smtClean="0"/>
              <a:t>)</a:t>
            </a:r>
          </a:p>
          <a:p>
            <a:r>
              <a:rPr lang="fr-FR" dirty="0" smtClean="0"/>
              <a:t>B – TCD </a:t>
            </a:r>
            <a:r>
              <a:rPr lang="fr-FR" dirty="0" err="1" smtClean="0"/>
              <a:t>chromatogram</a:t>
            </a:r>
            <a:endParaRPr lang="fr-FR" dirty="0" smtClean="0"/>
          </a:p>
          <a:p>
            <a:r>
              <a:rPr lang="fr-FR" dirty="0" smtClean="0"/>
              <a:t>C </a:t>
            </a:r>
            <a:r>
              <a:rPr lang="fr-FR" dirty="0"/>
              <a:t>–</a:t>
            </a:r>
            <a:r>
              <a:rPr lang="fr-FR" dirty="0" smtClean="0"/>
              <a:t> NEMS </a:t>
            </a:r>
            <a:r>
              <a:rPr lang="fr-FR" dirty="0" err="1" smtClean="0"/>
              <a:t>chromatogram</a:t>
            </a:r>
            <a:endParaRPr lang="fr-FR" dirty="0" smtClean="0"/>
          </a:p>
          <a:p>
            <a:endParaRPr lang="fr-FR" dirty="0" smtClean="0"/>
          </a:p>
          <a:p>
            <a:r>
              <a:rPr lang="en-US" dirty="0" smtClean="0"/>
              <a:t>There the same time of retention for the 3 detectors and a different sensitivity for the TCD and the NEMS. </a:t>
            </a:r>
            <a:endParaRPr lang="fr-FR" dirty="0" smtClean="0"/>
          </a:p>
        </p:txBody>
      </p:sp>
      <p:sp>
        <p:nvSpPr>
          <p:cNvPr id="35" name="ZoneTexte 34"/>
          <p:cNvSpPr txBox="1"/>
          <p:nvPr/>
        </p:nvSpPr>
        <p:spPr>
          <a:xfrm>
            <a:off x="3006984" y="2262870"/>
            <a:ext cx="532431" cy="303313"/>
          </a:xfrm>
          <a:prstGeom prst="rect">
            <a:avLst/>
          </a:prstGeom>
          <a:noFill/>
        </p:spPr>
        <p:txBody>
          <a:bodyPr wrap="none" rtlCol="0">
            <a:spAutoFit/>
          </a:bodyPr>
          <a:lstStyle/>
          <a:p>
            <a:r>
              <a:rPr lang="fr-FR" sz="1100" dirty="0" smtClean="0"/>
              <a:t>butane</a:t>
            </a:r>
            <a:endParaRPr lang="fr-FR" sz="1100" dirty="0"/>
          </a:p>
        </p:txBody>
      </p:sp>
      <p:sp>
        <p:nvSpPr>
          <p:cNvPr id="36" name="ZoneTexte 35"/>
          <p:cNvSpPr txBox="1"/>
          <p:nvPr/>
        </p:nvSpPr>
        <p:spPr>
          <a:xfrm>
            <a:off x="3194544" y="1822205"/>
            <a:ext cx="596057" cy="303313"/>
          </a:xfrm>
          <a:prstGeom prst="rect">
            <a:avLst/>
          </a:prstGeom>
          <a:noFill/>
        </p:spPr>
        <p:txBody>
          <a:bodyPr wrap="none" rtlCol="0">
            <a:spAutoFit/>
          </a:bodyPr>
          <a:lstStyle/>
          <a:p>
            <a:r>
              <a:rPr lang="fr-FR" sz="1100" dirty="0" smtClean="0"/>
              <a:t>pentane</a:t>
            </a:r>
            <a:endParaRPr lang="fr-FR" sz="1100" dirty="0"/>
          </a:p>
        </p:txBody>
      </p:sp>
      <p:sp>
        <p:nvSpPr>
          <p:cNvPr id="37" name="ZoneTexte 36"/>
          <p:cNvSpPr txBox="1"/>
          <p:nvPr/>
        </p:nvSpPr>
        <p:spPr>
          <a:xfrm>
            <a:off x="3492573" y="1547618"/>
            <a:ext cx="542553" cy="303313"/>
          </a:xfrm>
          <a:prstGeom prst="rect">
            <a:avLst/>
          </a:prstGeom>
          <a:noFill/>
        </p:spPr>
        <p:txBody>
          <a:bodyPr wrap="none" rtlCol="0">
            <a:spAutoFit/>
          </a:bodyPr>
          <a:lstStyle/>
          <a:p>
            <a:r>
              <a:rPr lang="fr-FR" sz="1100" dirty="0" smtClean="0"/>
              <a:t>hexane</a:t>
            </a:r>
            <a:endParaRPr lang="fr-FR" sz="1100" dirty="0"/>
          </a:p>
        </p:txBody>
      </p:sp>
      <p:sp>
        <p:nvSpPr>
          <p:cNvPr id="38" name="ZoneTexte 37"/>
          <p:cNvSpPr txBox="1"/>
          <p:nvPr/>
        </p:nvSpPr>
        <p:spPr>
          <a:xfrm>
            <a:off x="3848957" y="1420377"/>
            <a:ext cx="607625" cy="303313"/>
          </a:xfrm>
          <a:prstGeom prst="rect">
            <a:avLst/>
          </a:prstGeom>
          <a:noFill/>
        </p:spPr>
        <p:txBody>
          <a:bodyPr wrap="none" rtlCol="0">
            <a:spAutoFit/>
          </a:bodyPr>
          <a:lstStyle/>
          <a:p>
            <a:r>
              <a:rPr lang="fr-FR" sz="1100" dirty="0" smtClean="0"/>
              <a:t>benzène</a:t>
            </a:r>
            <a:endParaRPr lang="fr-FR" sz="1100" dirty="0"/>
          </a:p>
        </p:txBody>
      </p:sp>
      <p:sp>
        <p:nvSpPr>
          <p:cNvPr id="39" name="ZoneTexte 38"/>
          <p:cNvSpPr txBox="1"/>
          <p:nvPr/>
        </p:nvSpPr>
        <p:spPr>
          <a:xfrm>
            <a:off x="5080822" y="2032897"/>
            <a:ext cx="564244" cy="303313"/>
          </a:xfrm>
          <a:prstGeom prst="rect">
            <a:avLst/>
          </a:prstGeom>
          <a:noFill/>
        </p:spPr>
        <p:txBody>
          <a:bodyPr wrap="none" rtlCol="0">
            <a:spAutoFit/>
          </a:bodyPr>
          <a:lstStyle/>
          <a:p>
            <a:r>
              <a:rPr lang="fr-FR" sz="1100" dirty="0" smtClean="0"/>
              <a:t>toluène</a:t>
            </a:r>
            <a:endParaRPr lang="fr-FR" sz="1100" dirty="0"/>
          </a:p>
        </p:txBody>
      </p:sp>
      <p:sp>
        <p:nvSpPr>
          <p:cNvPr id="68" name="Bouton d'action : Début 67">
            <a:hlinkClick r:id="" action="ppaction://hlinkshowjump?jump=firstslide" highlightClick="1"/>
          </p:cNvPr>
          <p:cNvSpPr/>
          <p:nvPr/>
        </p:nvSpPr>
        <p:spPr bwMode="auto">
          <a:xfrm>
            <a:off x="11029498" y="6036112"/>
            <a:ext cx="579397" cy="530319"/>
          </a:xfrm>
          <a:prstGeom prst="actionButtonBeginning">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69" name="Bouton d'action : Précédent 68">
            <a:hlinkClick r:id="" action="ppaction://hlinkshowjump?jump=previousslide" highlightClick="1"/>
          </p:cNvPr>
          <p:cNvSpPr/>
          <p:nvPr/>
        </p:nvSpPr>
        <p:spPr bwMode="auto">
          <a:xfrm>
            <a:off x="11608895" y="6036112"/>
            <a:ext cx="565254" cy="530318"/>
          </a:xfrm>
          <a:prstGeom prst="actionButtonBackPrevious">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40" name="ZoneTexte 39"/>
          <p:cNvSpPr txBox="1"/>
          <p:nvPr/>
        </p:nvSpPr>
        <p:spPr>
          <a:xfrm>
            <a:off x="887276" y="6564767"/>
            <a:ext cx="11304724"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fr-FR" sz="1200" dirty="0"/>
              <a:t>l</a:t>
            </a:r>
            <a:r>
              <a:rPr lang="fr-FR" sz="1200" dirty="0" smtClean="0"/>
              <a:t>eila.bouchra@latmos.ipsl.fr                                                                                                    Pico4.14 - EGU2018                                                                                                      </a:t>
            </a:r>
            <a:r>
              <a:rPr lang="fr-FR" sz="1200" dirty="0" smtClean="0"/>
              <a:t>       </a:t>
            </a:r>
            <a:r>
              <a:rPr lang="fr-FR" sz="1200" dirty="0" smtClean="0"/>
              <a:t>10 April 2016</a:t>
            </a:r>
            <a:endParaRPr lang="fr-FR" sz="1200" dirty="0"/>
          </a:p>
        </p:txBody>
      </p:sp>
      <p:pic>
        <p:nvPicPr>
          <p:cNvPr id="41" name="Imag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56" y="6541099"/>
            <a:ext cx="905431" cy="316901"/>
          </a:xfrm>
          <a:prstGeom prst="rect">
            <a:avLst/>
          </a:prstGeom>
        </p:spPr>
      </p:pic>
    </p:spTree>
    <p:extLst>
      <p:ext uri="{BB962C8B-B14F-4D97-AF65-F5344CB8AC3E}">
        <p14:creationId xmlns:p14="http://schemas.microsoft.com/office/powerpoint/2010/main" val="1535296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7"/>
          <p:cNvSpPr txBox="1">
            <a:spLocks noChangeArrowheads="1"/>
          </p:cNvSpPr>
          <p:nvPr/>
        </p:nvSpPr>
        <p:spPr bwMode="auto">
          <a:xfrm>
            <a:off x="2232117" y="1273297"/>
            <a:ext cx="8909720" cy="3385006"/>
          </a:xfrm>
          <a:prstGeom prst="rect">
            <a:avLst/>
          </a:prstGeom>
          <a:noFill/>
          <a:ln>
            <a:solidFill>
              <a:schemeClr val="bg2">
                <a:lumMod val="50000"/>
              </a:schemeClr>
            </a:solidFill>
            <a:headEnd/>
            <a:tailEnd/>
          </a:ln>
        </p:spPr>
        <p:style>
          <a:lnRef idx="2">
            <a:schemeClr val="accent3"/>
          </a:lnRef>
          <a:fillRef idx="1">
            <a:schemeClr val="lt1"/>
          </a:fillRef>
          <a:effectRef idx="0">
            <a:schemeClr val="accent3"/>
          </a:effectRef>
          <a:fontRef idx="minor">
            <a:schemeClr val="dk1"/>
          </a:fontRef>
        </p:style>
        <p:txBody>
          <a:bodyPr/>
          <a:lstStyle/>
          <a:p>
            <a:pPr lvl="0" algn="just" eaLnBrk="0" fontAlgn="base" hangingPunct="0">
              <a:spcBef>
                <a:spcPct val="0"/>
              </a:spcBef>
              <a:spcAft>
                <a:spcPct val="0"/>
              </a:spcAft>
            </a:pPr>
            <a:r>
              <a:rPr lang="fr-FR" altLang="fr-FR" dirty="0"/>
              <a:t>The first </a:t>
            </a:r>
            <a:r>
              <a:rPr lang="en-US" altLang="fr-FR" dirty="0" smtClean="0"/>
              <a:t>step</a:t>
            </a:r>
            <a:r>
              <a:rPr lang="fr-FR" altLang="fr-FR" dirty="0" smtClean="0"/>
              <a:t> </a:t>
            </a:r>
            <a:r>
              <a:rPr lang="fr-FR" altLang="fr-FR" dirty="0" err="1"/>
              <a:t>is</a:t>
            </a:r>
            <a:r>
              <a:rPr lang="fr-FR" altLang="fr-FR" dirty="0"/>
              <a:t> to </a:t>
            </a:r>
            <a:r>
              <a:rPr lang="fr-FR" altLang="fr-FR" b="1" dirty="0" err="1"/>
              <a:t>characterize</a:t>
            </a:r>
            <a:r>
              <a:rPr lang="fr-FR" altLang="fr-FR" b="1" dirty="0"/>
              <a:t> the </a:t>
            </a:r>
            <a:r>
              <a:rPr lang="fr-FR" altLang="fr-FR" b="1" dirty="0" smtClean="0"/>
              <a:t>injection </a:t>
            </a:r>
            <a:r>
              <a:rPr lang="fr-FR" altLang="fr-FR" b="1" dirty="0"/>
              <a:t>phase of </a:t>
            </a:r>
            <a:r>
              <a:rPr lang="fr-FR" altLang="fr-FR" b="1" dirty="0" smtClean="0"/>
              <a:t>the GC</a:t>
            </a:r>
            <a:r>
              <a:rPr lang="fr-FR" altLang="fr-FR" dirty="0" smtClean="0"/>
              <a:t>. </a:t>
            </a:r>
            <a:r>
              <a:rPr lang="fr-FR" altLang="fr-FR" dirty="0" err="1" smtClean="0"/>
              <a:t>Characterize</a:t>
            </a:r>
            <a:r>
              <a:rPr lang="fr-FR" altLang="fr-FR" dirty="0" smtClean="0"/>
              <a:t> </a:t>
            </a:r>
            <a:r>
              <a:rPr lang="fr-FR" altLang="fr-FR" dirty="0"/>
              <a:t>the </a:t>
            </a:r>
            <a:r>
              <a:rPr lang="fr-FR" altLang="fr-FR" b="1" dirty="0" err="1"/>
              <a:t>adsorbents</a:t>
            </a:r>
            <a:r>
              <a:rPr lang="fr-FR" altLang="fr-FR" b="1" dirty="0"/>
              <a:t> </a:t>
            </a:r>
            <a:r>
              <a:rPr lang="fr-FR" altLang="fr-FR" b="1" dirty="0" err="1" smtClean="0"/>
              <a:t>used</a:t>
            </a:r>
            <a:r>
              <a:rPr lang="fr-FR" altLang="fr-FR" dirty="0" smtClean="0"/>
              <a:t> for the </a:t>
            </a:r>
            <a:r>
              <a:rPr lang="fr-FR" altLang="fr-FR" dirty="0" err="1" smtClean="0"/>
              <a:t>trap</a:t>
            </a:r>
            <a:r>
              <a:rPr lang="fr-FR" altLang="fr-FR" dirty="0" smtClean="0"/>
              <a:t>, the </a:t>
            </a:r>
            <a:r>
              <a:rPr lang="fr-FR" altLang="fr-FR" dirty="0" err="1" smtClean="0"/>
              <a:t>evaluation</a:t>
            </a:r>
            <a:r>
              <a:rPr lang="fr-FR" altLang="fr-FR" dirty="0" smtClean="0"/>
              <a:t> </a:t>
            </a:r>
            <a:r>
              <a:rPr lang="fr-FR" altLang="fr-FR" dirty="0"/>
              <a:t>of </a:t>
            </a:r>
            <a:r>
              <a:rPr lang="fr-FR" altLang="fr-FR" b="1" dirty="0" err="1"/>
              <a:t>low</a:t>
            </a:r>
            <a:r>
              <a:rPr lang="fr-FR" altLang="fr-FR" b="1" dirty="0"/>
              <a:t> </a:t>
            </a:r>
            <a:r>
              <a:rPr lang="fr-FR" altLang="fr-FR" b="1" dirty="0" err="1"/>
              <a:t>temperature</a:t>
            </a:r>
            <a:r>
              <a:rPr lang="fr-FR" altLang="fr-FR" b="1" dirty="0"/>
              <a:t> </a:t>
            </a:r>
            <a:r>
              <a:rPr lang="fr-FR" altLang="fr-FR" b="1" dirty="0" err="1"/>
              <a:t>entrapment</a:t>
            </a:r>
            <a:r>
              <a:rPr lang="fr-FR" altLang="fr-FR" b="1" dirty="0"/>
              <a:t> </a:t>
            </a:r>
            <a:r>
              <a:rPr lang="fr-FR" altLang="fr-FR" dirty="0"/>
              <a:t>and </a:t>
            </a:r>
            <a:r>
              <a:rPr lang="fr-FR" altLang="fr-FR" b="1" dirty="0" err="1" smtClean="0"/>
              <a:t>thermodesorption</a:t>
            </a:r>
            <a:r>
              <a:rPr lang="fr-FR" altLang="fr-FR" dirty="0" smtClean="0"/>
              <a:t> of the </a:t>
            </a:r>
            <a:r>
              <a:rPr lang="fr-FR" altLang="fr-FR" dirty="0" err="1" smtClean="0"/>
              <a:t>molecules</a:t>
            </a:r>
            <a:r>
              <a:rPr lang="fr-FR" altLang="fr-FR" dirty="0" smtClean="0"/>
              <a:t>. </a:t>
            </a:r>
          </a:p>
          <a:p>
            <a:pPr lvl="0" algn="just" eaLnBrk="0" fontAlgn="base" hangingPunct="0">
              <a:spcBef>
                <a:spcPct val="0"/>
              </a:spcBef>
              <a:spcAft>
                <a:spcPct val="0"/>
              </a:spcAft>
            </a:pPr>
            <a:endParaRPr lang="fr-FR" altLang="fr-FR" dirty="0" smtClean="0"/>
          </a:p>
          <a:p>
            <a:pPr lvl="0" algn="just" eaLnBrk="0" fontAlgn="base" hangingPunct="0">
              <a:spcBef>
                <a:spcPct val="0"/>
              </a:spcBef>
              <a:spcAft>
                <a:spcPct val="0"/>
              </a:spcAft>
            </a:pPr>
            <a:r>
              <a:rPr lang="fr-FR" altLang="fr-FR" dirty="0" smtClean="0"/>
              <a:t>The </a:t>
            </a:r>
            <a:r>
              <a:rPr lang="fr-FR" altLang="fr-FR" dirty="0"/>
              <a:t>second </a:t>
            </a:r>
            <a:r>
              <a:rPr lang="fr-FR" altLang="fr-FR" dirty="0" err="1"/>
              <a:t>step</a:t>
            </a:r>
            <a:r>
              <a:rPr lang="fr-FR" altLang="fr-FR" dirty="0"/>
              <a:t> </a:t>
            </a:r>
            <a:r>
              <a:rPr lang="fr-FR" altLang="fr-FR" dirty="0" err="1"/>
              <a:t>is</a:t>
            </a:r>
            <a:r>
              <a:rPr lang="fr-FR" altLang="fr-FR" dirty="0"/>
              <a:t> to </a:t>
            </a:r>
            <a:r>
              <a:rPr lang="fr-FR" altLang="fr-FR" b="1" dirty="0" err="1"/>
              <a:t>characterize</a:t>
            </a:r>
            <a:r>
              <a:rPr lang="fr-FR" altLang="fr-FR" b="1" dirty="0"/>
              <a:t> the </a:t>
            </a:r>
            <a:r>
              <a:rPr lang="fr-FR" altLang="fr-FR" b="1" dirty="0" err="1"/>
              <a:t>separation</a:t>
            </a:r>
            <a:r>
              <a:rPr lang="fr-FR" altLang="fr-FR" b="1" dirty="0"/>
              <a:t> of the </a:t>
            </a:r>
            <a:r>
              <a:rPr lang="fr-FR" altLang="fr-FR" b="1" dirty="0" err="1"/>
              <a:t>chromatographic</a:t>
            </a:r>
            <a:r>
              <a:rPr lang="fr-FR" altLang="fr-FR" b="1" dirty="0"/>
              <a:t> </a:t>
            </a:r>
            <a:r>
              <a:rPr lang="fr-FR" altLang="fr-FR" b="1" dirty="0" err="1"/>
              <a:t>columns</a:t>
            </a:r>
            <a:r>
              <a:rPr lang="fr-FR" altLang="fr-FR" dirty="0"/>
              <a:t>. </a:t>
            </a:r>
            <a:endParaRPr lang="fr-FR" altLang="fr-FR" dirty="0" smtClean="0"/>
          </a:p>
          <a:p>
            <a:pPr lvl="0" algn="just" eaLnBrk="0" fontAlgn="base" hangingPunct="0">
              <a:spcBef>
                <a:spcPct val="0"/>
              </a:spcBef>
              <a:spcAft>
                <a:spcPct val="0"/>
              </a:spcAft>
            </a:pPr>
            <a:endParaRPr lang="fr-FR" altLang="fr-FR" dirty="0"/>
          </a:p>
          <a:p>
            <a:pPr lvl="0" algn="just" eaLnBrk="0" fontAlgn="base" hangingPunct="0">
              <a:spcBef>
                <a:spcPct val="0"/>
              </a:spcBef>
              <a:spcAft>
                <a:spcPct val="0"/>
              </a:spcAft>
            </a:pPr>
            <a:r>
              <a:rPr lang="fr-FR" altLang="fr-FR" dirty="0"/>
              <a:t>The </a:t>
            </a:r>
            <a:r>
              <a:rPr lang="fr-FR" altLang="fr-FR" dirty="0" err="1"/>
              <a:t>third</a:t>
            </a:r>
            <a:r>
              <a:rPr lang="fr-FR" altLang="fr-FR" dirty="0"/>
              <a:t> </a:t>
            </a:r>
            <a:r>
              <a:rPr lang="fr-FR" altLang="fr-FR" dirty="0" err="1"/>
              <a:t>step</a:t>
            </a:r>
            <a:r>
              <a:rPr lang="fr-FR" altLang="fr-FR" dirty="0"/>
              <a:t> </a:t>
            </a:r>
            <a:r>
              <a:rPr lang="fr-FR" altLang="fr-FR" dirty="0" err="1"/>
              <a:t>is</a:t>
            </a:r>
            <a:r>
              <a:rPr lang="fr-FR" altLang="fr-FR" dirty="0"/>
              <a:t> to </a:t>
            </a:r>
            <a:r>
              <a:rPr lang="fr-FR" altLang="fr-FR" b="1" dirty="0" err="1"/>
              <a:t>characterize</a:t>
            </a:r>
            <a:r>
              <a:rPr lang="fr-FR" altLang="fr-FR" b="1" dirty="0"/>
              <a:t> the </a:t>
            </a:r>
            <a:r>
              <a:rPr lang="fr-FR" altLang="fr-FR" b="1" dirty="0" err="1"/>
              <a:t>detection</a:t>
            </a:r>
            <a:r>
              <a:rPr lang="fr-FR" altLang="fr-FR" b="1" dirty="0"/>
              <a:t> phase</a:t>
            </a:r>
            <a:r>
              <a:rPr lang="fr-FR" altLang="fr-FR" dirty="0"/>
              <a:t>. </a:t>
            </a:r>
            <a:r>
              <a:rPr lang="fr-FR" altLang="fr-FR" dirty="0" err="1"/>
              <a:t>Characterize</a:t>
            </a:r>
            <a:r>
              <a:rPr lang="fr-FR" altLang="fr-FR" dirty="0"/>
              <a:t> </a:t>
            </a:r>
            <a:r>
              <a:rPr lang="fr-FR" altLang="fr-FR" dirty="0" smtClean="0"/>
              <a:t>the </a:t>
            </a:r>
            <a:r>
              <a:rPr lang="fr-FR" altLang="fr-FR" b="1" dirty="0" err="1" smtClean="0"/>
              <a:t>limit</a:t>
            </a:r>
            <a:r>
              <a:rPr lang="fr-FR" altLang="fr-FR" b="1" dirty="0" smtClean="0"/>
              <a:t> of </a:t>
            </a:r>
            <a:r>
              <a:rPr lang="fr-FR" altLang="fr-FR" b="1" dirty="0" err="1" smtClean="0"/>
              <a:t>detection</a:t>
            </a:r>
            <a:r>
              <a:rPr lang="fr-FR" altLang="fr-FR" dirty="0" smtClean="0"/>
              <a:t> </a:t>
            </a:r>
            <a:r>
              <a:rPr lang="fr-FR" altLang="fr-FR" dirty="0"/>
              <a:t>and the </a:t>
            </a:r>
            <a:r>
              <a:rPr lang="fr-FR" altLang="fr-FR" b="1" dirty="0" err="1"/>
              <a:t>linearity</a:t>
            </a:r>
            <a:r>
              <a:rPr lang="fr-FR" altLang="fr-FR" b="1" dirty="0"/>
              <a:t> range </a:t>
            </a:r>
            <a:r>
              <a:rPr lang="fr-FR" altLang="fr-FR" dirty="0"/>
              <a:t>of the detectors. </a:t>
            </a:r>
            <a:endParaRPr lang="fr-FR" altLang="fr-FR" dirty="0" smtClean="0"/>
          </a:p>
          <a:p>
            <a:pPr lvl="0" algn="just" eaLnBrk="0" fontAlgn="base" hangingPunct="0">
              <a:spcBef>
                <a:spcPct val="0"/>
              </a:spcBef>
              <a:spcAft>
                <a:spcPct val="0"/>
              </a:spcAft>
            </a:pPr>
            <a:endParaRPr lang="fr-FR" altLang="fr-FR" dirty="0"/>
          </a:p>
          <a:p>
            <a:pPr lvl="0" algn="just" eaLnBrk="0" fontAlgn="base" hangingPunct="0">
              <a:spcBef>
                <a:spcPct val="0"/>
              </a:spcBef>
              <a:spcAft>
                <a:spcPct val="0"/>
              </a:spcAft>
            </a:pPr>
            <a:r>
              <a:rPr lang="fr-FR" altLang="fr-FR" dirty="0"/>
              <a:t>The final </a:t>
            </a:r>
            <a:r>
              <a:rPr lang="fr-FR" altLang="fr-FR" dirty="0" err="1"/>
              <a:t>step</a:t>
            </a:r>
            <a:r>
              <a:rPr lang="fr-FR" altLang="fr-FR" dirty="0"/>
              <a:t> </a:t>
            </a:r>
            <a:r>
              <a:rPr lang="fr-FR" altLang="fr-FR" dirty="0" err="1"/>
              <a:t>is</a:t>
            </a:r>
            <a:r>
              <a:rPr lang="fr-FR" altLang="fr-FR" dirty="0"/>
              <a:t> to </a:t>
            </a:r>
            <a:r>
              <a:rPr lang="fr-FR" altLang="fr-FR" b="1" dirty="0"/>
              <a:t>assemble the </a:t>
            </a:r>
            <a:r>
              <a:rPr lang="fr-FR" altLang="fr-FR" b="1" dirty="0" err="1"/>
              <a:t>different</a:t>
            </a:r>
            <a:r>
              <a:rPr lang="fr-FR" altLang="fr-FR" b="1" dirty="0"/>
              <a:t> parts and test the </a:t>
            </a:r>
            <a:r>
              <a:rPr lang="fr-FR" altLang="fr-FR" b="1" dirty="0" err="1"/>
              <a:t>operation</a:t>
            </a:r>
            <a:r>
              <a:rPr lang="fr-FR" altLang="fr-FR" b="1" dirty="0"/>
              <a:t> and performance of the GC prototype</a:t>
            </a:r>
            <a:r>
              <a:rPr lang="fr-FR" altLang="fr-FR" dirty="0"/>
              <a:t>. </a:t>
            </a:r>
          </a:p>
          <a:p>
            <a:pPr lvl="0" algn="just" eaLnBrk="0" fontAlgn="base" hangingPunct="0">
              <a:spcBef>
                <a:spcPct val="0"/>
              </a:spcBef>
              <a:spcAft>
                <a:spcPct val="0"/>
              </a:spcAft>
            </a:pPr>
            <a:r>
              <a:rPr lang="fr-FR" altLang="fr-FR" dirty="0"/>
              <a:t>The </a:t>
            </a:r>
            <a:r>
              <a:rPr lang="fr-FR" altLang="fr-FR" dirty="0" err="1"/>
              <a:t>results</a:t>
            </a:r>
            <a:r>
              <a:rPr lang="fr-FR" altLang="fr-FR" dirty="0"/>
              <a:t> </a:t>
            </a:r>
            <a:r>
              <a:rPr lang="fr-FR" altLang="fr-FR" dirty="0" err="1"/>
              <a:t>obtained</a:t>
            </a:r>
            <a:r>
              <a:rPr lang="fr-FR" altLang="fr-FR" dirty="0"/>
              <a:t> show correct performance </a:t>
            </a:r>
            <a:r>
              <a:rPr lang="fr-FR" altLang="fr-FR" dirty="0" err="1"/>
              <a:t>from</a:t>
            </a:r>
            <a:r>
              <a:rPr lang="fr-FR" altLang="fr-FR" dirty="0"/>
              <a:t> an </a:t>
            </a:r>
            <a:r>
              <a:rPr lang="fr-FR" altLang="fr-FR" dirty="0" err="1"/>
              <a:t>analytical</a:t>
            </a:r>
            <a:r>
              <a:rPr lang="fr-FR" altLang="fr-FR" dirty="0"/>
              <a:t> point of </a:t>
            </a:r>
            <a:r>
              <a:rPr lang="fr-FR" altLang="fr-FR" dirty="0" err="1"/>
              <a:t>view</a:t>
            </a:r>
            <a:r>
              <a:rPr lang="fr-FR" altLang="fr-FR" dirty="0"/>
              <a:t>. </a:t>
            </a:r>
          </a:p>
        </p:txBody>
      </p:sp>
      <p:sp>
        <p:nvSpPr>
          <p:cNvPr id="17" name="Rectangle 16"/>
          <p:cNvSpPr/>
          <p:nvPr/>
        </p:nvSpPr>
        <p:spPr>
          <a:xfrm>
            <a:off x="0" y="5070"/>
            <a:ext cx="11608895" cy="830997"/>
          </a:xfrm>
          <a:prstGeom prst="rect">
            <a:avLst/>
          </a:prstGeom>
        </p:spPr>
        <p:txBody>
          <a:bodyPr wrap="square">
            <a:spAutoFit/>
          </a:bodyPr>
          <a:lstStyle/>
          <a:p>
            <a:pPr algn="ctr"/>
            <a:r>
              <a:rPr lang="en-GB" sz="2400" b="1" dirty="0">
                <a:latin typeface="Arial" panose="020B0604020202020204" pitchFamily="34" charset="0"/>
                <a:cs typeface="Arial" panose="020B0604020202020204" pitchFamily="34" charset="0"/>
              </a:rPr>
              <a:t>Gas chromatography based on Micro Electro Mechanical Systems (MEMS) for in situ space exploration of planetary environments: first development</a:t>
            </a:r>
            <a:endParaRPr lang="fr-FR" sz="2400" b="1" dirty="0">
              <a:latin typeface="Arial" panose="020B0604020202020204" pitchFamily="34" charset="0"/>
              <a:cs typeface="Arial" panose="020B0604020202020204" pitchFamily="34" charset="0"/>
            </a:endParaRPr>
          </a:p>
        </p:txBody>
      </p:sp>
      <p:grpSp>
        <p:nvGrpSpPr>
          <p:cNvPr id="18" name="Groupe 17"/>
          <p:cNvGrpSpPr/>
          <p:nvPr/>
        </p:nvGrpSpPr>
        <p:grpSpPr>
          <a:xfrm>
            <a:off x="240292" y="4669552"/>
            <a:ext cx="2426842" cy="1443753"/>
            <a:chOff x="7504080" y="2672066"/>
            <a:chExt cx="1895429" cy="1366292"/>
          </a:xfrm>
          <a:scene3d>
            <a:camera prst="orthographicFront">
              <a:rot lat="0" lon="0" rev="0"/>
            </a:camera>
            <a:lightRig rig="contrasting" dir="t">
              <a:rot lat="0" lon="0" rev="7800000"/>
            </a:lightRig>
          </a:scene3d>
        </p:grpSpPr>
        <p:pic>
          <p:nvPicPr>
            <p:cNvPr id="19" name="Imag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4080" y="2672066"/>
              <a:ext cx="1895429" cy="1366292"/>
            </a:xfrm>
            <a:prstGeom prst="rect">
              <a:avLst/>
            </a:prstGeom>
            <a:ln>
              <a:noFill/>
            </a:ln>
            <a:effectLst/>
            <a:sp3d>
              <a:bevelT w="139700" h="139700"/>
            </a:sp3d>
          </p:spPr>
        </p:pic>
        <p:cxnSp>
          <p:nvCxnSpPr>
            <p:cNvPr id="20" name="Connecteur droit 19"/>
            <p:cNvCxnSpPr/>
            <p:nvPr/>
          </p:nvCxnSpPr>
          <p:spPr>
            <a:xfrm flipV="1">
              <a:off x="7830355" y="2895688"/>
              <a:ext cx="1171977" cy="459524"/>
            </a:xfrm>
            <a:prstGeom prst="line">
              <a:avLst/>
            </a:prstGeom>
            <a:ln>
              <a:noFill/>
            </a:ln>
            <a:effectLst/>
            <a:sp3d>
              <a:bevelT w="139700" h="139700"/>
            </a:sp3d>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7830355" y="2766105"/>
              <a:ext cx="805029" cy="369332"/>
            </a:xfrm>
            <a:prstGeom prst="rect">
              <a:avLst/>
            </a:prstGeom>
            <a:noFill/>
            <a:ln>
              <a:noFill/>
            </a:ln>
            <a:effectLst/>
            <a:sp3d>
              <a:bevelT w="139700" h="139700"/>
            </a:sp3d>
          </p:spPr>
          <p:txBody>
            <a:bodyPr wrap="none" rtlCol="0">
              <a:spAutoFit/>
            </a:bodyPr>
            <a:lstStyle/>
            <a:p>
              <a:r>
                <a:rPr lang="fr-FR" dirty="0" smtClean="0"/>
                <a:t>~ 4 cm</a:t>
              </a:r>
              <a:endParaRPr lang="fr-FR" dirty="0"/>
            </a:p>
          </p:txBody>
        </p:sp>
      </p:grpSp>
      <p:grpSp>
        <p:nvGrpSpPr>
          <p:cNvPr id="22" name="Groupe 21"/>
          <p:cNvGrpSpPr/>
          <p:nvPr/>
        </p:nvGrpSpPr>
        <p:grpSpPr>
          <a:xfrm>
            <a:off x="6512703" y="4669552"/>
            <a:ext cx="2718155" cy="1443754"/>
            <a:chOff x="8185670" y="4609658"/>
            <a:chExt cx="2967715" cy="2204761"/>
          </a:xfrm>
          <a:scene3d>
            <a:camera prst="orthographicFront">
              <a:rot lat="0" lon="0" rev="0"/>
            </a:camera>
            <a:lightRig rig="contrasting" dir="t">
              <a:rot lat="0" lon="0" rev="7800000"/>
            </a:lightRig>
          </a:scene3d>
        </p:grpSpPr>
        <p:pic>
          <p:nvPicPr>
            <p:cNvPr id="23" name="Picture 2" descr="https://fbcdn-sphotos-b-a.akamaihd.net/hphotos-ak-frc1/526957_10151311812288790_231953531_n.jpg"/>
            <p:cNvPicPr>
              <a:picLocks noChangeAspect="1" noChangeArrowheads="1"/>
            </p:cNvPicPr>
            <p:nvPr/>
          </p:nvPicPr>
          <p:blipFill>
            <a:blip r:embed="rId3">
              <a:extLst>
                <a:ext uri="{28A0092B-C50C-407E-A947-70E740481C1C}">
                  <a14:useLocalDpi xmlns:a14="http://schemas.microsoft.com/office/drawing/2010/main" val="0"/>
                </a:ext>
              </a:extLst>
            </a:blip>
            <a:srcRect l="65471" t="49307" r="9377" b="32524"/>
            <a:stretch>
              <a:fillRect/>
            </a:stretch>
          </p:blipFill>
          <p:spPr bwMode="auto">
            <a:xfrm>
              <a:off x="8185670" y="4609658"/>
              <a:ext cx="2967715" cy="2204761"/>
            </a:xfrm>
            <a:prstGeom prst="rect">
              <a:avLst/>
            </a:prstGeom>
            <a:ln>
              <a:noFill/>
            </a:ln>
            <a:effectLst/>
            <a:sp3d>
              <a:bevelT w="139700" h="139700"/>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24" name="Connecteur droit 23"/>
            <p:cNvCxnSpPr/>
            <p:nvPr/>
          </p:nvCxnSpPr>
          <p:spPr>
            <a:xfrm>
              <a:off x="8327349" y="4862945"/>
              <a:ext cx="2340651" cy="208988"/>
            </a:xfrm>
            <a:prstGeom prst="line">
              <a:avLst/>
            </a:prstGeom>
            <a:ln>
              <a:noFill/>
            </a:ln>
            <a:effectLst/>
            <a:sp3d>
              <a:bevelT w="139700" h="139700"/>
            </a:sp3d>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9220888" y="4609658"/>
              <a:ext cx="553571" cy="253287"/>
            </a:xfrm>
            <a:prstGeom prst="rect">
              <a:avLst/>
            </a:prstGeom>
            <a:noFill/>
            <a:ln>
              <a:noFill/>
            </a:ln>
            <a:effectLst/>
            <a:sp3d>
              <a:bevelT w="139700" h="139700"/>
            </a:sp3d>
          </p:spPr>
          <p:txBody>
            <a:bodyPr wrap="none" rtlCol="0">
              <a:spAutoFit/>
            </a:bodyPr>
            <a:lstStyle/>
            <a:p>
              <a:r>
                <a:rPr lang="fr-FR" dirty="0" smtClean="0"/>
                <a:t>2-3 cm</a:t>
              </a:r>
              <a:endParaRPr lang="fr-FR" dirty="0"/>
            </a:p>
          </p:txBody>
        </p:sp>
      </p:grpSp>
      <p:grpSp>
        <p:nvGrpSpPr>
          <p:cNvPr id="26" name="Groupe 25"/>
          <p:cNvGrpSpPr/>
          <p:nvPr/>
        </p:nvGrpSpPr>
        <p:grpSpPr>
          <a:xfrm>
            <a:off x="3182451" y="4669552"/>
            <a:ext cx="2793639" cy="1443754"/>
            <a:chOff x="2727699" y="4182269"/>
            <a:chExt cx="2900893" cy="2175669"/>
          </a:xfrm>
          <a:scene3d>
            <a:camera prst="orthographicFront">
              <a:rot lat="0" lon="0" rev="0"/>
            </a:camera>
            <a:lightRig rig="contrasting" dir="t">
              <a:rot lat="0" lon="0" rev="7800000"/>
            </a:lightRig>
          </a:scene3d>
        </p:grpSpPr>
        <p:pic>
          <p:nvPicPr>
            <p:cNvPr id="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7699" y="4182269"/>
              <a:ext cx="2900893" cy="2175669"/>
            </a:xfrm>
            <a:prstGeom prst="rect">
              <a:avLst/>
            </a:prstGeom>
            <a:ln>
              <a:noFill/>
            </a:ln>
            <a:effectLst/>
            <a:sp3d>
              <a:bevelT w="139700" h="139700"/>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28" name="Connecteur droit 27"/>
            <p:cNvCxnSpPr/>
            <p:nvPr/>
          </p:nvCxnSpPr>
          <p:spPr>
            <a:xfrm flipV="1">
              <a:off x="3817536" y="5589280"/>
              <a:ext cx="721217" cy="502277"/>
            </a:xfrm>
            <a:prstGeom prst="line">
              <a:avLst/>
            </a:prstGeom>
            <a:ln>
              <a:noFill/>
            </a:ln>
            <a:effectLst/>
            <a:sp3d>
              <a:bevelT w="139700" h="139700"/>
            </a:sp3d>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4178144" y="5790244"/>
              <a:ext cx="636713" cy="369332"/>
            </a:xfrm>
            <a:prstGeom prst="rect">
              <a:avLst/>
            </a:prstGeom>
            <a:noFill/>
            <a:ln>
              <a:noFill/>
            </a:ln>
            <a:effectLst/>
            <a:sp3d>
              <a:bevelT w="139700" h="139700"/>
            </a:sp3d>
          </p:spPr>
          <p:txBody>
            <a:bodyPr wrap="none" rtlCol="0">
              <a:spAutoFit/>
            </a:bodyPr>
            <a:lstStyle/>
            <a:p>
              <a:r>
                <a:rPr lang="fr-FR" dirty="0" smtClean="0"/>
                <a:t>4 cm</a:t>
              </a:r>
              <a:endParaRPr lang="fr-FR" dirty="0"/>
            </a:p>
          </p:txBody>
        </p:sp>
      </p:grpSp>
      <p:cxnSp>
        <p:nvCxnSpPr>
          <p:cNvPr id="3" name="Connecteur droit 2"/>
          <p:cNvCxnSpPr/>
          <p:nvPr/>
        </p:nvCxnSpPr>
        <p:spPr>
          <a:xfrm flipV="1">
            <a:off x="684602" y="4861712"/>
            <a:ext cx="1590741" cy="5297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flipV="1">
            <a:off x="4231994" y="5590087"/>
            <a:ext cx="724061" cy="39158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6649039" y="4861712"/>
            <a:ext cx="2143822" cy="13471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703787" y="6078258"/>
            <a:ext cx="1300356" cy="523220"/>
          </a:xfrm>
          <a:prstGeom prst="rect">
            <a:avLst/>
          </a:prstGeom>
          <a:noFill/>
        </p:spPr>
        <p:txBody>
          <a:bodyPr wrap="none" rtlCol="0">
            <a:spAutoFit/>
          </a:bodyPr>
          <a:lstStyle/>
          <a:p>
            <a:pPr algn="ctr"/>
            <a:r>
              <a:rPr lang="fr-FR" sz="1400" b="1" dirty="0" err="1" smtClean="0"/>
              <a:t>Trap</a:t>
            </a:r>
            <a:endParaRPr lang="fr-FR" sz="1400" b="1" dirty="0" smtClean="0"/>
          </a:p>
          <a:p>
            <a:pPr lvl="0" algn="ctr"/>
            <a:r>
              <a:rPr lang="fr-FR" altLang="fr-FR" sz="1400" dirty="0" smtClean="0">
                <a:latin typeface="Arial" panose="020B0604020202020204" pitchFamily="34" charset="0"/>
                <a:cs typeface="Arial" panose="020B0604020202020204" pitchFamily="34" charset="0"/>
              </a:rPr>
              <a:t>Point injection</a:t>
            </a:r>
            <a:endParaRPr lang="fr-FR" sz="1400" dirty="0" smtClean="0">
              <a:latin typeface="Arial" panose="020B0604020202020204" pitchFamily="34" charset="0"/>
              <a:cs typeface="Arial" panose="020B0604020202020204" pitchFamily="34" charset="0"/>
            </a:endParaRPr>
          </a:p>
        </p:txBody>
      </p:sp>
      <p:sp>
        <p:nvSpPr>
          <p:cNvPr id="39" name="ZoneTexte 38"/>
          <p:cNvSpPr txBox="1"/>
          <p:nvPr/>
        </p:nvSpPr>
        <p:spPr>
          <a:xfrm>
            <a:off x="4054125" y="6054459"/>
            <a:ext cx="1050288" cy="523220"/>
          </a:xfrm>
          <a:prstGeom prst="rect">
            <a:avLst/>
          </a:prstGeom>
          <a:noFill/>
        </p:spPr>
        <p:txBody>
          <a:bodyPr wrap="none" rtlCol="0">
            <a:spAutoFit/>
          </a:bodyPr>
          <a:lstStyle/>
          <a:p>
            <a:pPr algn="ctr"/>
            <a:r>
              <a:rPr lang="fr-FR" sz="1400" b="1" dirty="0" err="1" smtClean="0"/>
              <a:t>Column</a:t>
            </a:r>
            <a:endParaRPr lang="fr-FR" sz="1400" b="1" dirty="0" smtClean="0"/>
          </a:p>
          <a:p>
            <a:pPr lvl="0" algn="ctr"/>
            <a:r>
              <a:rPr lang="fr-FR" sz="1400" dirty="0" err="1" smtClean="0">
                <a:latin typeface="Arial" panose="020B0604020202020204" pitchFamily="34" charset="0"/>
                <a:cs typeface="Arial" panose="020B0604020202020204" pitchFamily="34" charset="0"/>
              </a:rPr>
              <a:t>Separation</a:t>
            </a:r>
            <a:endParaRPr lang="fr-FR" sz="1400" dirty="0" smtClean="0">
              <a:latin typeface="Arial" panose="020B0604020202020204" pitchFamily="34" charset="0"/>
              <a:cs typeface="Arial" panose="020B0604020202020204" pitchFamily="34" charset="0"/>
            </a:endParaRPr>
          </a:p>
        </p:txBody>
      </p:sp>
      <p:sp>
        <p:nvSpPr>
          <p:cNvPr id="40" name="ZoneTexte 39"/>
          <p:cNvSpPr txBox="1"/>
          <p:nvPr/>
        </p:nvSpPr>
        <p:spPr>
          <a:xfrm>
            <a:off x="8874881" y="6054459"/>
            <a:ext cx="992579" cy="523220"/>
          </a:xfrm>
          <a:prstGeom prst="rect">
            <a:avLst/>
          </a:prstGeom>
          <a:noFill/>
        </p:spPr>
        <p:txBody>
          <a:bodyPr wrap="none" rtlCol="0">
            <a:spAutoFit/>
          </a:bodyPr>
          <a:lstStyle/>
          <a:p>
            <a:pPr algn="ctr"/>
            <a:r>
              <a:rPr lang="fr-FR" sz="1400" b="1" dirty="0" smtClean="0"/>
              <a:t>Detector</a:t>
            </a:r>
            <a:endParaRPr lang="fr-FR" sz="1400" dirty="0"/>
          </a:p>
          <a:p>
            <a:pPr algn="ctr"/>
            <a:r>
              <a:rPr lang="fr-FR" sz="1400" dirty="0" err="1">
                <a:latin typeface="Arial" panose="020B0604020202020204" pitchFamily="34" charset="0"/>
                <a:cs typeface="Arial" panose="020B0604020202020204" pitchFamily="34" charset="0"/>
              </a:rPr>
              <a:t>Sensitivity</a:t>
            </a:r>
            <a:endParaRPr lang="fr-FR" sz="1400" dirty="0">
              <a:latin typeface="Arial" panose="020B0604020202020204" pitchFamily="34" charset="0"/>
              <a:cs typeface="Arial" panose="020B0604020202020204" pitchFamily="34" charset="0"/>
            </a:endParaRPr>
          </a:p>
        </p:txBody>
      </p:sp>
      <p:sp>
        <p:nvSpPr>
          <p:cNvPr id="41" name="Rectangle 20"/>
          <p:cNvSpPr>
            <a:spLocks noChangeArrowheads="1"/>
          </p:cNvSpPr>
          <p:nvPr/>
        </p:nvSpPr>
        <p:spPr bwMode="auto">
          <a:xfrm>
            <a:off x="240292" y="1289830"/>
            <a:ext cx="1763851" cy="475661"/>
          </a:xfrm>
          <a:prstGeom prst="rect">
            <a:avLst/>
          </a:prstGeom>
          <a:solidFill>
            <a:srgbClr val="99CC00">
              <a:alpha val="70000"/>
            </a:srgbClr>
          </a:solidFill>
          <a:ln w="38100">
            <a:solidFill>
              <a:schemeClr val="accent6">
                <a:lumMod val="75000"/>
              </a:schemeClr>
            </a:solidFill>
            <a:miter lim="800000"/>
            <a:headEnd/>
            <a:tailEnd/>
          </a:ln>
          <a:effectLst/>
        </p:spPr>
        <p:txBody>
          <a:bodyPr wrap="none" anchor="ctr"/>
          <a:lstStyle/>
          <a:p>
            <a:pPr algn="ctr"/>
            <a:r>
              <a:rPr lang="nl-NL" dirty="0" err="1" smtClean="0"/>
              <a:t>Introduction</a:t>
            </a:r>
            <a:endParaRPr lang="en-GB" dirty="0"/>
          </a:p>
        </p:txBody>
      </p:sp>
      <p:grpSp>
        <p:nvGrpSpPr>
          <p:cNvPr id="31" name="Groupe 30"/>
          <p:cNvGrpSpPr/>
          <p:nvPr/>
        </p:nvGrpSpPr>
        <p:grpSpPr>
          <a:xfrm>
            <a:off x="9465809" y="4658304"/>
            <a:ext cx="2467857" cy="1493252"/>
            <a:chOff x="9188371" y="3880114"/>
            <a:chExt cx="2467857" cy="1715893"/>
          </a:xfrm>
        </p:grpSpPr>
        <p:pic>
          <p:nvPicPr>
            <p:cNvPr id="36" name="Image 35"/>
            <p:cNvPicPr>
              <a:picLocks noChangeAspect="1"/>
            </p:cNvPicPr>
            <p:nvPr/>
          </p:nvPicPr>
          <p:blipFill>
            <a:blip r:embed="rId5"/>
            <a:stretch>
              <a:fillRect/>
            </a:stretch>
          </p:blipFill>
          <p:spPr>
            <a:xfrm>
              <a:off x="9188371" y="3880114"/>
              <a:ext cx="2467857" cy="1715893"/>
            </a:xfrm>
            <a:prstGeom prst="rect">
              <a:avLst/>
            </a:prstGeom>
          </p:spPr>
        </p:pic>
        <p:cxnSp>
          <p:nvCxnSpPr>
            <p:cNvPr id="37" name="Connecteur droit 36"/>
            <p:cNvCxnSpPr/>
            <p:nvPr/>
          </p:nvCxnSpPr>
          <p:spPr>
            <a:xfrm>
              <a:off x="9278792" y="5155653"/>
              <a:ext cx="2287013" cy="242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10011672" y="5167780"/>
              <a:ext cx="805029" cy="369332"/>
            </a:xfrm>
            <a:prstGeom prst="rect">
              <a:avLst/>
            </a:prstGeom>
            <a:noFill/>
          </p:spPr>
          <p:txBody>
            <a:bodyPr wrap="none" rtlCol="0">
              <a:spAutoFit/>
            </a:bodyPr>
            <a:lstStyle/>
            <a:p>
              <a:r>
                <a:rPr lang="fr-FR" dirty="0" smtClean="0"/>
                <a:t>~ 3 cm</a:t>
              </a:r>
              <a:endParaRPr lang="fr-FR" dirty="0"/>
            </a:p>
          </p:txBody>
        </p:sp>
      </p:grpSp>
      <p:sp>
        <p:nvSpPr>
          <p:cNvPr id="11" name="Bouton d’action : Suivant 10">
            <a:hlinkClick r:id="" action="ppaction://hlinkshowjump?jump=nextslide" highlightClick="1"/>
          </p:cNvPr>
          <p:cNvSpPr/>
          <p:nvPr/>
        </p:nvSpPr>
        <p:spPr bwMode="auto">
          <a:xfrm>
            <a:off x="11554691" y="6036112"/>
            <a:ext cx="626755" cy="530317"/>
          </a:xfrm>
          <a:prstGeom prst="actionButtonForwardNex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2" name="Bouton d'action : Début 11">
            <a:hlinkClick r:id="" action="ppaction://hlinkshowjump?jump=firstslide" highlightClick="1"/>
          </p:cNvPr>
          <p:cNvSpPr/>
          <p:nvPr/>
        </p:nvSpPr>
        <p:spPr bwMode="auto">
          <a:xfrm>
            <a:off x="10410040" y="6036111"/>
            <a:ext cx="579397" cy="530319"/>
          </a:xfrm>
          <a:prstGeom prst="actionButtonBeginning">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5" name="Bouton d'action : Précédent 14">
            <a:hlinkClick r:id="" action="ppaction://hlinkshowjump?jump=previousslide" highlightClick="1"/>
          </p:cNvPr>
          <p:cNvSpPr/>
          <p:nvPr/>
        </p:nvSpPr>
        <p:spPr bwMode="auto">
          <a:xfrm>
            <a:off x="10989437" y="6036111"/>
            <a:ext cx="565254" cy="530318"/>
          </a:xfrm>
          <a:prstGeom prst="actionButtonBackPrevious">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35" name="ZoneTexte 34"/>
          <p:cNvSpPr txBox="1"/>
          <p:nvPr/>
        </p:nvSpPr>
        <p:spPr>
          <a:xfrm>
            <a:off x="887276" y="6564767"/>
            <a:ext cx="11304724"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fr-FR" sz="1200" dirty="0"/>
              <a:t>l</a:t>
            </a:r>
            <a:r>
              <a:rPr lang="fr-FR" sz="1200" dirty="0" smtClean="0"/>
              <a:t>eila.bouchra@latmos.ipsl.fr                                                                                                    Pico4.14 - EGU2018                                                                                                      </a:t>
            </a:r>
            <a:r>
              <a:rPr lang="fr-FR" sz="1200" dirty="0" smtClean="0"/>
              <a:t>       </a:t>
            </a:r>
            <a:r>
              <a:rPr lang="fr-FR" sz="1200" dirty="0" smtClean="0"/>
              <a:t>10 April 2016</a:t>
            </a:r>
            <a:endParaRPr lang="fr-FR" sz="1200" dirty="0"/>
          </a:p>
        </p:txBody>
      </p:sp>
      <p:pic>
        <p:nvPicPr>
          <p:cNvPr id="42" name="Image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156" y="6541099"/>
            <a:ext cx="905431" cy="316901"/>
          </a:xfrm>
          <a:prstGeom prst="rect">
            <a:avLst/>
          </a:prstGeom>
        </p:spPr>
      </p:pic>
    </p:spTree>
    <p:extLst>
      <p:ext uri="{BB962C8B-B14F-4D97-AF65-F5344CB8AC3E}">
        <p14:creationId xmlns:p14="http://schemas.microsoft.com/office/powerpoint/2010/main" val="59754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outon d’action : Suivant 10">
            <a:hlinkClick r:id="" action="ppaction://hlinkshowjump?jump=nextslide" highlightClick="1"/>
          </p:cNvPr>
          <p:cNvSpPr/>
          <p:nvPr/>
        </p:nvSpPr>
        <p:spPr bwMode="auto">
          <a:xfrm>
            <a:off x="11554691" y="6036112"/>
            <a:ext cx="626755" cy="530317"/>
          </a:xfrm>
          <a:prstGeom prst="actionButtonForwardNex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2" name="Bouton d'action : Début 11">
            <a:hlinkClick r:id="" action="ppaction://hlinkshowjump?jump=firstslide" highlightClick="1"/>
          </p:cNvPr>
          <p:cNvSpPr/>
          <p:nvPr/>
        </p:nvSpPr>
        <p:spPr bwMode="auto">
          <a:xfrm>
            <a:off x="10410040" y="6036111"/>
            <a:ext cx="579397" cy="530319"/>
          </a:xfrm>
          <a:prstGeom prst="actionButtonBeginning">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5" name="Bouton d'action : Précédent 14">
            <a:hlinkClick r:id="" action="ppaction://hlinkshowjump?jump=previousslide" highlightClick="1"/>
          </p:cNvPr>
          <p:cNvSpPr/>
          <p:nvPr/>
        </p:nvSpPr>
        <p:spPr bwMode="auto">
          <a:xfrm>
            <a:off x="10989437" y="6036111"/>
            <a:ext cx="565254" cy="530318"/>
          </a:xfrm>
          <a:prstGeom prst="actionButtonBackPrevious">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7" name="Rectangle 16"/>
          <p:cNvSpPr/>
          <p:nvPr/>
        </p:nvSpPr>
        <p:spPr>
          <a:xfrm>
            <a:off x="0" y="5070"/>
            <a:ext cx="11608895" cy="830997"/>
          </a:xfrm>
          <a:prstGeom prst="rect">
            <a:avLst/>
          </a:prstGeom>
        </p:spPr>
        <p:txBody>
          <a:bodyPr wrap="square">
            <a:spAutoFit/>
          </a:bodyPr>
          <a:lstStyle/>
          <a:p>
            <a:pPr algn="ctr"/>
            <a:r>
              <a:rPr lang="en-GB" sz="2400" b="1" dirty="0">
                <a:latin typeface="Arial" panose="020B0604020202020204" pitchFamily="34" charset="0"/>
                <a:cs typeface="Arial" panose="020B0604020202020204" pitchFamily="34" charset="0"/>
              </a:rPr>
              <a:t>Gas chromatography based on Micro Electro Mechanical Systems (MEMS) for in situ space exploration of planetary environments: first development</a:t>
            </a:r>
            <a:endParaRPr lang="fr-FR" sz="2400" b="1" dirty="0">
              <a:latin typeface="Arial" panose="020B0604020202020204" pitchFamily="34" charset="0"/>
              <a:cs typeface="Arial" panose="020B0604020202020204" pitchFamily="34" charset="0"/>
            </a:endParaRPr>
          </a:p>
        </p:txBody>
      </p:sp>
      <p:grpSp>
        <p:nvGrpSpPr>
          <p:cNvPr id="8" name="Groupe 7"/>
          <p:cNvGrpSpPr/>
          <p:nvPr/>
        </p:nvGrpSpPr>
        <p:grpSpPr>
          <a:xfrm>
            <a:off x="129278" y="2159003"/>
            <a:ext cx="6797995" cy="3504574"/>
            <a:chOff x="1634836" y="1198445"/>
            <a:chExt cx="9448971" cy="3527980"/>
          </a:xfrm>
        </p:grpSpPr>
        <p:pic>
          <p:nvPicPr>
            <p:cNvPr id="16" name="Espace réservé du contenu 7" descr="chrom-ms.png"/>
            <p:cNvPicPr>
              <a:picLocks noChangeAspect="1"/>
            </p:cNvPicPr>
            <p:nvPr/>
          </p:nvPicPr>
          <p:blipFill>
            <a:blip r:embed="rId2" cstate="email">
              <a:extLst>
                <a:ext uri="{28A0092B-C50C-407E-A947-70E740481C1C}">
                  <a14:useLocalDpi xmlns:a14="http://schemas.microsoft.com/office/drawing/2010/main" val="0"/>
                </a:ext>
              </a:extLst>
            </a:blip>
            <a:srcRect l="-4117" r="-4117"/>
            <a:stretch>
              <a:fillRect/>
            </a:stretch>
          </p:blipFill>
          <p:spPr>
            <a:xfrm>
              <a:off x="1634836" y="1198445"/>
              <a:ext cx="9448971" cy="3491311"/>
            </a:xfrm>
            <a:prstGeom prst="rect">
              <a:avLst/>
            </a:prstGeom>
          </p:spPr>
        </p:pic>
        <p:grpSp>
          <p:nvGrpSpPr>
            <p:cNvPr id="7" name="Groupe 6"/>
            <p:cNvGrpSpPr/>
            <p:nvPr/>
          </p:nvGrpSpPr>
          <p:grpSpPr>
            <a:xfrm>
              <a:off x="2036618" y="1483166"/>
              <a:ext cx="8077200" cy="3243259"/>
              <a:chOff x="2036618" y="1483166"/>
              <a:chExt cx="8077200" cy="3243259"/>
            </a:xfrm>
          </p:grpSpPr>
          <p:sp>
            <p:nvSpPr>
              <p:cNvPr id="2" name="ZoneTexte 1"/>
              <p:cNvSpPr txBox="1"/>
              <p:nvPr/>
            </p:nvSpPr>
            <p:spPr>
              <a:xfrm>
                <a:off x="2036618" y="3735198"/>
                <a:ext cx="1427017" cy="369332"/>
              </a:xfrm>
              <a:prstGeom prst="rect">
                <a:avLst/>
              </a:prstGeom>
              <a:solidFill>
                <a:schemeClr val="bg1"/>
              </a:solidFill>
            </p:spPr>
            <p:txBody>
              <a:bodyPr wrap="square" rtlCol="0">
                <a:spAutoFit/>
              </a:bodyPr>
              <a:lstStyle/>
              <a:p>
                <a:r>
                  <a:rPr lang="fr-FR" dirty="0" err="1" smtClean="0"/>
                  <a:t>Sample</a:t>
                </a:r>
                <a:endParaRPr lang="fr-FR" dirty="0"/>
              </a:p>
            </p:txBody>
          </p:sp>
          <p:sp>
            <p:nvSpPr>
              <p:cNvPr id="18" name="ZoneTexte 17"/>
              <p:cNvSpPr txBox="1"/>
              <p:nvPr/>
            </p:nvSpPr>
            <p:spPr>
              <a:xfrm>
                <a:off x="2216728" y="4357093"/>
                <a:ext cx="1856508" cy="369332"/>
              </a:xfrm>
              <a:prstGeom prst="rect">
                <a:avLst/>
              </a:prstGeom>
              <a:solidFill>
                <a:schemeClr val="bg1"/>
              </a:solidFill>
            </p:spPr>
            <p:txBody>
              <a:bodyPr wrap="square" rtlCol="0">
                <a:spAutoFit/>
              </a:bodyPr>
              <a:lstStyle/>
              <a:p>
                <a:pPr algn="ctr"/>
                <a:r>
                  <a:rPr lang="fr-FR" dirty="0" smtClean="0"/>
                  <a:t>Carrier </a:t>
                </a:r>
                <a:r>
                  <a:rPr lang="fr-FR" dirty="0" err="1" smtClean="0"/>
                  <a:t>Gas</a:t>
                </a:r>
                <a:endParaRPr lang="fr-FR" dirty="0"/>
              </a:p>
            </p:txBody>
          </p:sp>
          <p:cxnSp>
            <p:nvCxnSpPr>
              <p:cNvPr id="5" name="Connecteur droit 4"/>
              <p:cNvCxnSpPr/>
              <p:nvPr/>
            </p:nvCxnSpPr>
            <p:spPr>
              <a:xfrm flipV="1">
                <a:off x="3285511" y="3735198"/>
                <a:ext cx="41563" cy="406339"/>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4073236" y="3788238"/>
                <a:ext cx="3602182" cy="369332"/>
              </a:xfrm>
              <a:prstGeom prst="rect">
                <a:avLst/>
              </a:prstGeom>
              <a:solidFill>
                <a:schemeClr val="bg1"/>
              </a:solidFill>
            </p:spPr>
            <p:txBody>
              <a:bodyPr wrap="square" rtlCol="0">
                <a:spAutoFit/>
              </a:bodyPr>
              <a:lstStyle/>
              <a:p>
                <a:pPr algn="ctr"/>
                <a:r>
                  <a:rPr lang="fr-FR" dirty="0" err="1" smtClean="0"/>
                  <a:t>Chromatographic</a:t>
                </a:r>
                <a:r>
                  <a:rPr lang="fr-FR" dirty="0" smtClean="0"/>
                  <a:t> </a:t>
                </a:r>
                <a:r>
                  <a:rPr lang="fr-FR" dirty="0" err="1"/>
                  <a:t>C</a:t>
                </a:r>
                <a:r>
                  <a:rPr lang="fr-FR" dirty="0" err="1" smtClean="0"/>
                  <a:t>olumn</a:t>
                </a:r>
                <a:endParaRPr lang="fr-FR" dirty="0"/>
              </a:p>
            </p:txBody>
          </p:sp>
          <p:sp>
            <p:nvSpPr>
              <p:cNvPr id="20" name="ZoneTexte 19"/>
              <p:cNvSpPr txBox="1"/>
              <p:nvPr/>
            </p:nvSpPr>
            <p:spPr>
              <a:xfrm>
                <a:off x="4558230" y="2478552"/>
                <a:ext cx="3117188" cy="369332"/>
              </a:xfrm>
              <a:prstGeom prst="rect">
                <a:avLst/>
              </a:prstGeom>
              <a:solidFill>
                <a:schemeClr val="bg1"/>
              </a:solidFill>
            </p:spPr>
            <p:txBody>
              <a:bodyPr wrap="square" rtlCol="0">
                <a:spAutoFit/>
              </a:bodyPr>
              <a:lstStyle/>
              <a:p>
                <a:pPr algn="ctr"/>
                <a:r>
                  <a:rPr lang="fr-FR" dirty="0" err="1" smtClean="0"/>
                  <a:t>Stationnary</a:t>
                </a:r>
                <a:r>
                  <a:rPr lang="fr-FR" dirty="0" smtClean="0"/>
                  <a:t> Phase</a:t>
                </a:r>
                <a:endParaRPr lang="fr-FR" dirty="0"/>
              </a:p>
            </p:txBody>
          </p:sp>
          <p:sp>
            <p:nvSpPr>
              <p:cNvPr id="22" name="ZoneTexte 21"/>
              <p:cNvSpPr txBox="1"/>
              <p:nvPr/>
            </p:nvSpPr>
            <p:spPr>
              <a:xfrm>
                <a:off x="3927850" y="2426772"/>
                <a:ext cx="948952" cy="369332"/>
              </a:xfrm>
              <a:prstGeom prst="rect">
                <a:avLst/>
              </a:prstGeom>
              <a:solidFill>
                <a:schemeClr val="bg1"/>
              </a:solidFill>
            </p:spPr>
            <p:txBody>
              <a:bodyPr wrap="square" rtlCol="0">
                <a:spAutoFit/>
              </a:bodyPr>
              <a:lstStyle/>
              <a:p>
                <a:r>
                  <a:rPr lang="fr-FR" dirty="0" smtClean="0"/>
                  <a:t>Tube</a:t>
                </a:r>
                <a:endParaRPr lang="fr-FR" dirty="0"/>
              </a:p>
            </p:txBody>
          </p:sp>
          <p:sp>
            <p:nvSpPr>
              <p:cNvPr id="23" name="ZoneTexte 22"/>
              <p:cNvSpPr txBox="1"/>
              <p:nvPr/>
            </p:nvSpPr>
            <p:spPr>
              <a:xfrm>
                <a:off x="5008502" y="1483166"/>
                <a:ext cx="2216642" cy="646331"/>
              </a:xfrm>
              <a:prstGeom prst="rect">
                <a:avLst/>
              </a:prstGeom>
              <a:solidFill>
                <a:schemeClr val="bg1"/>
              </a:solidFill>
            </p:spPr>
            <p:txBody>
              <a:bodyPr wrap="square" rtlCol="0">
                <a:spAutoFit/>
              </a:bodyPr>
              <a:lstStyle/>
              <a:p>
                <a:r>
                  <a:rPr lang="fr-FR" dirty="0" smtClean="0"/>
                  <a:t>Mass </a:t>
                </a:r>
                <a:r>
                  <a:rPr lang="fr-FR" dirty="0" err="1" smtClean="0"/>
                  <a:t>Spectrometer</a:t>
                </a:r>
                <a:endParaRPr lang="fr-FR" dirty="0" smtClean="0"/>
              </a:p>
              <a:p>
                <a:endParaRPr lang="fr-FR" dirty="0"/>
              </a:p>
            </p:txBody>
          </p:sp>
          <p:sp>
            <p:nvSpPr>
              <p:cNvPr id="24" name="ZoneTexte 23"/>
              <p:cNvSpPr txBox="1"/>
              <p:nvPr/>
            </p:nvSpPr>
            <p:spPr>
              <a:xfrm>
                <a:off x="7813963" y="3812597"/>
                <a:ext cx="2299855" cy="369332"/>
              </a:xfrm>
              <a:prstGeom prst="rect">
                <a:avLst/>
              </a:prstGeom>
              <a:solidFill>
                <a:schemeClr val="bg1"/>
              </a:solidFill>
            </p:spPr>
            <p:txBody>
              <a:bodyPr wrap="square" rtlCol="0">
                <a:spAutoFit/>
              </a:bodyPr>
              <a:lstStyle/>
              <a:p>
                <a:pPr algn="ctr"/>
                <a:r>
                  <a:rPr lang="fr-FR" dirty="0" err="1" smtClean="0"/>
                  <a:t>Chromatogram</a:t>
                </a:r>
                <a:endParaRPr lang="fr-FR" dirty="0"/>
              </a:p>
            </p:txBody>
          </p:sp>
        </p:grpSp>
      </p:grpSp>
      <p:sp>
        <p:nvSpPr>
          <p:cNvPr id="9" name="ZoneTexte 8"/>
          <p:cNvSpPr txBox="1"/>
          <p:nvPr/>
        </p:nvSpPr>
        <p:spPr>
          <a:xfrm>
            <a:off x="7106487" y="1152296"/>
            <a:ext cx="4652344" cy="4801314"/>
          </a:xfrm>
          <a:prstGeom prst="rect">
            <a:avLst/>
          </a:prstGeom>
          <a:noFill/>
          <a:ln>
            <a:solidFill>
              <a:schemeClr val="bg2">
                <a:lumMod val="50000"/>
              </a:schemeClr>
            </a:solidFill>
          </a:ln>
        </p:spPr>
        <p:txBody>
          <a:bodyPr wrap="square" rtlCol="0">
            <a:spAutoFit/>
          </a:bodyPr>
          <a:lstStyle/>
          <a:p>
            <a:pPr algn="just"/>
            <a:r>
              <a:rPr lang="en-US" dirty="0"/>
              <a:t>A mixture of molecules in the gaseous state (sample) is sent in the chromatographic column using a carrier gas (mobile phase). </a:t>
            </a:r>
            <a:endParaRPr lang="en-US" dirty="0" smtClean="0"/>
          </a:p>
          <a:p>
            <a:pPr algn="just"/>
            <a:endParaRPr lang="en-US" dirty="0" smtClean="0"/>
          </a:p>
          <a:p>
            <a:pPr algn="just"/>
            <a:r>
              <a:rPr lang="en-US" dirty="0" smtClean="0"/>
              <a:t>This </a:t>
            </a:r>
            <a:r>
              <a:rPr lang="en-US" dirty="0"/>
              <a:t>column inside </a:t>
            </a:r>
            <a:r>
              <a:rPr lang="en-US" dirty="0" smtClean="0"/>
              <a:t>is covered </a:t>
            </a:r>
            <a:r>
              <a:rPr lang="en-US" dirty="0"/>
              <a:t>with a resin (stationary phase) and based on the attraction with </a:t>
            </a:r>
            <a:r>
              <a:rPr lang="en-US" dirty="0" smtClean="0"/>
              <a:t>this phase, </a:t>
            </a:r>
            <a:r>
              <a:rPr lang="en-US" dirty="0"/>
              <a:t>molecules pass through the column at different speeds. </a:t>
            </a:r>
            <a:endParaRPr lang="en-US" dirty="0" smtClean="0"/>
          </a:p>
          <a:p>
            <a:pPr algn="just"/>
            <a:endParaRPr lang="en-US" dirty="0" smtClean="0"/>
          </a:p>
          <a:p>
            <a:pPr algn="just"/>
            <a:r>
              <a:rPr lang="en-US" dirty="0" smtClean="0"/>
              <a:t>At </a:t>
            </a:r>
            <a:r>
              <a:rPr lang="en-US" dirty="0"/>
              <a:t>the end of the column, the molecules are detected and we obtain a chromatogram. </a:t>
            </a:r>
            <a:endParaRPr lang="en-US" dirty="0" smtClean="0"/>
          </a:p>
          <a:p>
            <a:pPr algn="just"/>
            <a:endParaRPr lang="en-US" dirty="0" smtClean="0"/>
          </a:p>
          <a:p>
            <a:pPr algn="just"/>
            <a:r>
              <a:rPr lang="en-US" dirty="0" smtClean="0"/>
              <a:t>This </a:t>
            </a:r>
            <a:r>
              <a:rPr lang="en-US" dirty="0"/>
              <a:t>chromatogram </a:t>
            </a:r>
            <a:r>
              <a:rPr lang="en-US" dirty="0" smtClean="0"/>
              <a:t>represents  </a:t>
            </a:r>
            <a:r>
              <a:rPr lang="en-US" dirty="0"/>
              <a:t>exit time, called </a:t>
            </a:r>
            <a:r>
              <a:rPr lang="en-US" b="1" dirty="0"/>
              <a:t>retention time</a:t>
            </a:r>
            <a:r>
              <a:rPr lang="en-US" dirty="0"/>
              <a:t>, </a:t>
            </a:r>
            <a:r>
              <a:rPr lang="en-US" dirty="0" smtClean="0"/>
              <a:t>of different </a:t>
            </a:r>
            <a:r>
              <a:rPr lang="en-US" dirty="0"/>
              <a:t>molecules. </a:t>
            </a:r>
            <a:endParaRPr lang="en-US" dirty="0" smtClean="0"/>
          </a:p>
          <a:p>
            <a:pPr algn="just"/>
            <a:endParaRPr lang="en-US" dirty="0" smtClean="0"/>
          </a:p>
          <a:p>
            <a:pPr algn="just"/>
            <a:r>
              <a:rPr lang="en-US" dirty="0" smtClean="0"/>
              <a:t>And </a:t>
            </a:r>
            <a:r>
              <a:rPr lang="en-US" dirty="0"/>
              <a:t>coupled with a mass spectrometer, we can assign a time to a molecule.</a:t>
            </a:r>
            <a:endParaRPr lang="fr-FR" dirty="0"/>
          </a:p>
        </p:txBody>
      </p:sp>
      <p:sp>
        <p:nvSpPr>
          <p:cNvPr id="27" name="Rectangle 20"/>
          <p:cNvSpPr>
            <a:spLocks noChangeArrowheads="1"/>
          </p:cNvSpPr>
          <p:nvPr/>
        </p:nvSpPr>
        <p:spPr bwMode="auto">
          <a:xfrm>
            <a:off x="306106" y="1164981"/>
            <a:ext cx="1763851" cy="475661"/>
          </a:xfrm>
          <a:prstGeom prst="rect">
            <a:avLst/>
          </a:prstGeom>
          <a:solidFill>
            <a:schemeClr val="accent1">
              <a:alpha val="70000"/>
            </a:schemeClr>
          </a:solidFill>
          <a:ln w="38100">
            <a:solidFill>
              <a:schemeClr val="accent1">
                <a:lumMod val="50000"/>
              </a:schemeClr>
            </a:solidFill>
            <a:miter lim="800000"/>
            <a:headEnd/>
            <a:tailEnd/>
          </a:ln>
          <a:effectLst/>
        </p:spPr>
        <p:txBody>
          <a:bodyPr wrap="none" anchor="ctr"/>
          <a:lstStyle/>
          <a:p>
            <a:pPr algn="ctr"/>
            <a:r>
              <a:rPr lang="nl-NL" dirty="0" err="1" smtClean="0"/>
              <a:t>Principle</a:t>
            </a:r>
            <a:endParaRPr lang="en-GB" dirty="0"/>
          </a:p>
        </p:txBody>
      </p:sp>
      <p:sp>
        <p:nvSpPr>
          <p:cNvPr id="25" name="ZoneTexte 24"/>
          <p:cNvSpPr txBox="1"/>
          <p:nvPr/>
        </p:nvSpPr>
        <p:spPr>
          <a:xfrm>
            <a:off x="887276" y="6564767"/>
            <a:ext cx="11304724"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fr-FR" sz="1200" dirty="0"/>
              <a:t>l</a:t>
            </a:r>
            <a:r>
              <a:rPr lang="fr-FR" sz="1200" dirty="0" smtClean="0"/>
              <a:t>eila.bouchra@latmos.ipsl.fr                                                                                                    Pico4.14 - EGU2018                                                                                                      </a:t>
            </a:r>
            <a:r>
              <a:rPr lang="fr-FR" sz="1200" dirty="0" smtClean="0"/>
              <a:t>       </a:t>
            </a:r>
            <a:r>
              <a:rPr lang="fr-FR" sz="1200" dirty="0" smtClean="0"/>
              <a:t>10 April 2016</a:t>
            </a:r>
            <a:endParaRPr lang="fr-FR" sz="1200" dirty="0"/>
          </a:p>
        </p:txBody>
      </p:sp>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56" y="6541099"/>
            <a:ext cx="905431" cy="316901"/>
          </a:xfrm>
          <a:prstGeom prst="rect">
            <a:avLst/>
          </a:prstGeom>
        </p:spPr>
      </p:pic>
    </p:spTree>
    <p:extLst>
      <p:ext uri="{BB962C8B-B14F-4D97-AF65-F5344CB8AC3E}">
        <p14:creationId xmlns:p14="http://schemas.microsoft.com/office/powerpoint/2010/main" val="3995015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outon d’action : Suivant 10">
            <a:hlinkClick r:id="" action="ppaction://hlinkshowjump?jump=nextslide" highlightClick="1"/>
          </p:cNvPr>
          <p:cNvSpPr/>
          <p:nvPr/>
        </p:nvSpPr>
        <p:spPr bwMode="auto">
          <a:xfrm>
            <a:off x="11554691" y="6036112"/>
            <a:ext cx="626755" cy="530317"/>
          </a:xfrm>
          <a:prstGeom prst="actionButtonForwardNex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2" name="Bouton d'action : Début 11">
            <a:hlinkClick r:id="" action="ppaction://hlinkshowjump?jump=firstslide" highlightClick="1"/>
          </p:cNvPr>
          <p:cNvSpPr/>
          <p:nvPr/>
        </p:nvSpPr>
        <p:spPr bwMode="auto">
          <a:xfrm>
            <a:off x="10410040" y="6036111"/>
            <a:ext cx="579397" cy="530319"/>
          </a:xfrm>
          <a:prstGeom prst="actionButtonBeginning">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5" name="Bouton d'action : Précédent 14">
            <a:hlinkClick r:id="" action="ppaction://hlinkshowjump?jump=previousslide" highlightClick="1"/>
          </p:cNvPr>
          <p:cNvSpPr/>
          <p:nvPr/>
        </p:nvSpPr>
        <p:spPr bwMode="auto">
          <a:xfrm>
            <a:off x="10989437" y="6036111"/>
            <a:ext cx="565254" cy="530318"/>
          </a:xfrm>
          <a:prstGeom prst="actionButtonBackPrevious">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7" name="Rectangle 16"/>
          <p:cNvSpPr/>
          <p:nvPr/>
        </p:nvSpPr>
        <p:spPr>
          <a:xfrm>
            <a:off x="0" y="5070"/>
            <a:ext cx="11608895" cy="830997"/>
          </a:xfrm>
          <a:prstGeom prst="rect">
            <a:avLst/>
          </a:prstGeom>
        </p:spPr>
        <p:txBody>
          <a:bodyPr wrap="square">
            <a:spAutoFit/>
          </a:bodyPr>
          <a:lstStyle/>
          <a:p>
            <a:pPr algn="ctr"/>
            <a:r>
              <a:rPr lang="en-GB" sz="2400" b="1" dirty="0">
                <a:latin typeface="Arial" panose="020B0604020202020204" pitchFamily="34" charset="0"/>
                <a:cs typeface="Arial" panose="020B0604020202020204" pitchFamily="34" charset="0"/>
              </a:rPr>
              <a:t>Gas chromatography based on Micro Electro Mechanical Systems (MEMS) for in situ space exploration of planetary environments: first development</a:t>
            </a:r>
            <a:endParaRPr lang="fr-FR" sz="2400" b="1" dirty="0">
              <a:latin typeface="Arial" panose="020B0604020202020204" pitchFamily="34" charset="0"/>
              <a:cs typeface="Arial" panose="020B0604020202020204" pitchFamily="34" charset="0"/>
            </a:endParaRPr>
          </a:p>
        </p:txBody>
      </p:sp>
      <p:sp>
        <p:nvSpPr>
          <p:cNvPr id="9" name="ZoneTexte 8"/>
          <p:cNvSpPr txBox="1"/>
          <p:nvPr/>
        </p:nvSpPr>
        <p:spPr>
          <a:xfrm>
            <a:off x="7966364" y="1143078"/>
            <a:ext cx="3958722" cy="4801314"/>
          </a:xfrm>
          <a:prstGeom prst="rect">
            <a:avLst/>
          </a:prstGeom>
          <a:noFill/>
          <a:ln>
            <a:solidFill>
              <a:schemeClr val="bg2">
                <a:lumMod val="50000"/>
              </a:schemeClr>
            </a:solidFill>
          </a:ln>
        </p:spPr>
        <p:txBody>
          <a:bodyPr wrap="square" rtlCol="0">
            <a:spAutoFit/>
          </a:bodyPr>
          <a:lstStyle/>
          <a:p>
            <a:pPr algn="just"/>
            <a:r>
              <a:rPr lang="en-US" dirty="0"/>
              <a:t>The first step of the GC is to </a:t>
            </a:r>
            <a:r>
              <a:rPr lang="en-US" b="1" dirty="0"/>
              <a:t>trap molecules </a:t>
            </a:r>
            <a:r>
              <a:rPr lang="en-US" dirty="0"/>
              <a:t>so that they enter the column at the same time. </a:t>
            </a:r>
            <a:endParaRPr lang="en-US" dirty="0" smtClean="0"/>
          </a:p>
          <a:p>
            <a:pPr algn="just"/>
            <a:endParaRPr lang="en-US" dirty="0" smtClean="0"/>
          </a:p>
          <a:p>
            <a:pPr algn="just"/>
            <a:r>
              <a:rPr lang="en-US" dirty="0" smtClean="0"/>
              <a:t>The </a:t>
            </a:r>
            <a:r>
              <a:rPr lang="en-US" dirty="0" err="1" smtClean="0"/>
              <a:t>thermodesorption</a:t>
            </a:r>
            <a:r>
              <a:rPr lang="en-US" dirty="0" smtClean="0"/>
              <a:t> injector (TI) </a:t>
            </a:r>
            <a:r>
              <a:rPr lang="en-US" dirty="0"/>
              <a:t>is </a:t>
            </a:r>
            <a:r>
              <a:rPr lang="en-US" dirty="0" smtClean="0"/>
              <a:t>like a tube filled </a:t>
            </a:r>
            <a:r>
              <a:rPr lang="en-US" dirty="0"/>
              <a:t>with a </a:t>
            </a:r>
            <a:r>
              <a:rPr lang="en-US" dirty="0" smtClean="0"/>
              <a:t>powder, </a:t>
            </a:r>
            <a:r>
              <a:rPr lang="en-US" dirty="0"/>
              <a:t>called </a:t>
            </a:r>
            <a:r>
              <a:rPr lang="en-US" b="1" dirty="0"/>
              <a:t>adsorbent</a:t>
            </a:r>
            <a:r>
              <a:rPr lang="en-US" dirty="0"/>
              <a:t>, allowing the capture of molecules.  </a:t>
            </a:r>
            <a:endParaRPr lang="en-US" dirty="0" smtClean="0"/>
          </a:p>
          <a:p>
            <a:pPr algn="just"/>
            <a:endParaRPr lang="en-US" dirty="0"/>
          </a:p>
          <a:p>
            <a:pPr algn="just"/>
            <a:r>
              <a:rPr lang="en-US" dirty="0" smtClean="0"/>
              <a:t>The </a:t>
            </a:r>
            <a:r>
              <a:rPr lang="en-US" dirty="0"/>
              <a:t>molecules are injected </a:t>
            </a:r>
            <a:r>
              <a:rPr lang="en-US" dirty="0" smtClean="0"/>
              <a:t>into the TI </a:t>
            </a:r>
            <a:r>
              <a:rPr lang="en-US" dirty="0"/>
              <a:t>when it is in low temperature (0 </a:t>
            </a:r>
            <a:r>
              <a:rPr lang="en-US" dirty="0" smtClean="0"/>
              <a:t>°C to -</a:t>
            </a:r>
            <a:r>
              <a:rPr lang="en-US" dirty="0"/>
              <a:t>10 </a:t>
            </a:r>
            <a:r>
              <a:rPr lang="en-US" dirty="0" smtClean="0"/>
              <a:t>°C) via a Peltier module.</a:t>
            </a:r>
          </a:p>
          <a:p>
            <a:pPr algn="just"/>
            <a:endParaRPr lang="en-US" dirty="0"/>
          </a:p>
          <a:p>
            <a:pPr lvl="0" algn="just"/>
            <a:r>
              <a:rPr lang="en-US" dirty="0" smtClean="0"/>
              <a:t>Then the TI </a:t>
            </a:r>
            <a:r>
              <a:rPr lang="en-US" dirty="0"/>
              <a:t>is heated to 180 </a:t>
            </a:r>
            <a:r>
              <a:rPr lang="en-US" dirty="0" smtClean="0"/>
              <a:t>°C </a:t>
            </a:r>
            <a:r>
              <a:rPr lang="en-US" dirty="0"/>
              <a:t>in a few </a:t>
            </a:r>
            <a:r>
              <a:rPr lang="en-US" dirty="0" smtClean="0"/>
              <a:t>seconds, </a:t>
            </a:r>
            <a:r>
              <a:rPr lang="fr-FR" altLang="fr-FR" dirty="0">
                <a:cs typeface="Arial" panose="020B0604020202020204" pitchFamily="34" charset="0"/>
              </a:rPr>
              <a:t>by </a:t>
            </a:r>
            <a:r>
              <a:rPr lang="fr-FR" altLang="fr-FR" dirty="0" err="1">
                <a:cs typeface="Arial" panose="020B0604020202020204" pitchFamily="34" charset="0"/>
              </a:rPr>
              <a:t>integrated</a:t>
            </a:r>
            <a:r>
              <a:rPr lang="fr-FR" altLang="fr-FR" dirty="0">
                <a:cs typeface="Arial" panose="020B0604020202020204" pitchFamily="34" charset="0"/>
              </a:rPr>
              <a:t> </a:t>
            </a:r>
            <a:r>
              <a:rPr lang="fr-FR" altLang="fr-FR" dirty="0" err="1">
                <a:cs typeface="Arial" panose="020B0604020202020204" pitchFamily="34" charset="0"/>
              </a:rPr>
              <a:t>resistance</a:t>
            </a:r>
            <a:r>
              <a:rPr lang="fr-FR" altLang="fr-FR" dirty="0">
                <a:cs typeface="Arial" panose="020B0604020202020204" pitchFamily="34" charset="0"/>
              </a:rPr>
              <a:t> in the </a:t>
            </a:r>
            <a:r>
              <a:rPr lang="fr-FR" altLang="fr-FR" dirty="0" smtClean="0">
                <a:cs typeface="Arial" panose="020B0604020202020204" pitchFamily="34" charset="0"/>
              </a:rPr>
              <a:t>TI</a:t>
            </a:r>
            <a:r>
              <a:rPr lang="fr-FR" altLang="fr-FR" dirty="0" smtClean="0"/>
              <a:t>,</a:t>
            </a:r>
            <a:r>
              <a:rPr lang="fr-FR" altLang="fr-FR" dirty="0" smtClean="0">
                <a:latin typeface="Arial Unicode MS"/>
              </a:rPr>
              <a:t> </a:t>
            </a:r>
            <a:r>
              <a:rPr lang="en-US" dirty="0" smtClean="0"/>
              <a:t>(1 to 5 </a:t>
            </a:r>
            <a:r>
              <a:rPr lang="en-US" dirty="0"/>
              <a:t>seconds) to free molecules in the column.</a:t>
            </a:r>
            <a:endParaRPr lang="fr-FR" dirty="0"/>
          </a:p>
        </p:txBody>
      </p:sp>
      <p:sp>
        <p:nvSpPr>
          <p:cNvPr id="21" name="Rectangle 18"/>
          <p:cNvSpPr>
            <a:spLocks noChangeArrowheads="1"/>
          </p:cNvSpPr>
          <p:nvPr/>
        </p:nvSpPr>
        <p:spPr bwMode="auto">
          <a:xfrm>
            <a:off x="125647" y="1162353"/>
            <a:ext cx="1062385" cy="480918"/>
          </a:xfrm>
          <a:prstGeom prst="rect">
            <a:avLst/>
          </a:prstGeom>
          <a:solidFill>
            <a:srgbClr val="FF9900">
              <a:alpha val="70000"/>
            </a:srgbClr>
          </a:solidFill>
          <a:ln w="38100">
            <a:solidFill>
              <a:schemeClr val="accent2">
                <a:lumMod val="75000"/>
              </a:schemeClr>
            </a:solidFill>
            <a:miter lim="800000"/>
            <a:headEnd/>
            <a:tailEnd/>
          </a:ln>
          <a:effectLst/>
        </p:spPr>
        <p:txBody>
          <a:bodyPr wrap="none" anchor="ctr"/>
          <a:lstStyle/>
          <a:p>
            <a:pPr algn="ctr"/>
            <a:r>
              <a:rPr lang="nl-NL" dirty="0" smtClean="0"/>
              <a:t>Trap</a:t>
            </a:r>
            <a:endParaRPr lang="en-GB" dirty="0"/>
          </a:p>
        </p:txBody>
      </p:sp>
      <p:grpSp>
        <p:nvGrpSpPr>
          <p:cNvPr id="3" name="Groupe 2"/>
          <p:cNvGrpSpPr/>
          <p:nvPr/>
        </p:nvGrpSpPr>
        <p:grpSpPr>
          <a:xfrm>
            <a:off x="3742426" y="1346069"/>
            <a:ext cx="3896687" cy="1257542"/>
            <a:chOff x="656839" y="2233741"/>
            <a:chExt cx="3896687" cy="1257542"/>
          </a:xfrm>
        </p:grpSpPr>
        <p:pic>
          <p:nvPicPr>
            <p:cNvPr id="25" name="Imag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839" y="2233741"/>
              <a:ext cx="3896687" cy="755996"/>
            </a:xfrm>
            <a:prstGeom prst="rect">
              <a:avLst/>
            </a:prstGeom>
          </p:spPr>
        </p:pic>
        <p:sp>
          <p:nvSpPr>
            <p:cNvPr id="26" name="Line 390"/>
            <p:cNvSpPr>
              <a:spLocks noChangeShapeType="1"/>
            </p:cNvSpPr>
            <p:nvPr/>
          </p:nvSpPr>
          <p:spPr bwMode="auto">
            <a:xfrm flipV="1">
              <a:off x="2452255" y="2729344"/>
              <a:ext cx="0" cy="45720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27" name="Text Box 391"/>
            <p:cNvSpPr txBox="1">
              <a:spLocks noChangeArrowheads="1"/>
            </p:cNvSpPr>
            <p:nvPr/>
          </p:nvSpPr>
          <p:spPr bwMode="auto">
            <a:xfrm>
              <a:off x="1846623" y="3183506"/>
              <a:ext cx="1090363"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fr-FR" sz="1400" dirty="0" smtClean="0">
                  <a:latin typeface="Arial" panose="020B0604020202020204" pitchFamily="34" charset="0"/>
                  <a:cs typeface="Arial" panose="020B0604020202020204" pitchFamily="34" charset="0"/>
                </a:rPr>
                <a:t>Adsorbents</a:t>
              </a:r>
              <a:endParaRPr lang="en-US" altLang="fr-FR" sz="1400" dirty="0" smtClean="0">
                <a:latin typeface="Arial" panose="020B0604020202020204" pitchFamily="34" charset="0"/>
              </a:endParaRPr>
            </a:p>
          </p:txBody>
        </p:sp>
      </p:grpSp>
      <p:pic>
        <p:nvPicPr>
          <p:cNvPr id="28" name="Image 27"/>
          <p:cNvPicPr>
            <a:picLocks noChangeAspect="1"/>
          </p:cNvPicPr>
          <p:nvPr/>
        </p:nvPicPr>
        <p:blipFill>
          <a:blip r:embed="rId3"/>
          <a:stretch>
            <a:fillRect/>
          </a:stretch>
        </p:blipFill>
        <p:spPr>
          <a:xfrm>
            <a:off x="1355826" y="2828126"/>
            <a:ext cx="2512118" cy="3306767"/>
          </a:xfrm>
          <a:prstGeom prst="rect">
            <a:avLst/>
          </a:prstGeom>
        </p:spPr>
      </p:pic>
      <p:sp>
        <p:nvSpPr>
          <p:cNvPr id="4" name="ZoneTexte 3"/>
          <p:cNvSpPr txBox="1"/>
          <p:nvPr/>
        </p:nvSpPr>
        <p:spPr>
          <a:xfrm>
            <a:off x="1620651" y="6165670"/>
            <a:ext cx="1944763" cy="307777"/>
          </a:xfrm>
          <a:prstGeom prst="rect">
            <a:avLst/>
          </a:prstGeom>
          <a:noFill/>
        </p:spPr>
        <p:txBody>
          <a:bodyPr wrap="none" rtlCol="0">
            <a:spAutoFit/>
          </a:bodyPr>
          <a:lstStyle/>
          <a:p>
            <a:r>
              <a:rPr lang="fr-FR" sz="1400" dirty="0" smtClean="0">
                <a:latin typeface="Arial" panose="020B0604020202020204" pitchFamily="34" charset="0"/>
                <a:cs typeface="Arial" panose="020B0604020202020204" pitchFamily="34" charset="0"/>
              </a:rPr>
              <a:t>TI </a:t>
            </a:r>
            <a:r>
              <a:rPr lang="fr-FR" sz="1400" dirty="0" err="1" smtClean="0">
                <a:latin typeface="Arial" panose="020B0604020202020204" pitchFamily="34" charset="0"/>
                <a:cs typeface="Arial" panose="020B0604020202020204" pitchFamily="34" charset="0"/>
              </a:rPr>
              <a:t>mechanical</a:t>
            </a:r>
            <a:r>
              <a:rPr lang="fr-FR" sz="1400" dirty="0" smtClean="0">
                <a:latin typeface="Arial" panose="020B0604020202020204" pitchFamily="34" charset="0"/>
                <a:cs typeface="Arial" panose="020B0604020202020204" pitchFamily="34" charset="0"/>
              </a:rPr>
              <a:t> support</a:t>
            </a:r>
            <a:endParaRPr lang="fr-FR" sz="1400" dirty="0">
              <a:latin typeface="Arial" panose="020B0604020202020204" pitchFamily="34" charset="0"/>
              <a:cs typeface="Arial" panose="020B0604020202020204" pitchFamily="34" charset="0"/>
            </a:endParaRPr>
          </a:p>
        </p:txBody>
      </p:sp>
      <p:sp>
        <p:nvSpPr>
          <p:cNvPr id="6" name="ZoneTexte 5"/>
          <p:cNvSpPr txBox="1"/>
          <p:nvPr/>
        </p:nvSpPr>
        <p:spPr>
          <a:xfrm>
            <a:off x="-10554" y="3430945"/>
            <a:ext cx="1256113"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Metal plate to keep </a:t>
            </a:r>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the </a:t>
            </a:r>
            <a:r>
              <a:rPr lang="en-US" sz="1400" dirty="0">
                <a:latin typeface="Arial" panose="020B0604020202020204" pitchFamily="34" charset="0"/>
                <a:cs typeface="Arial" panose="020B0604020202020204" pitchFamily="34" charset="0"/>
              </a:rPr>
              <a:t>whole</a:t>
            </a:r>
            <a:endParaRPr lang="fr-FR" sz="1400" dirty="0" smtClean="0">
              <a:latin typeface="Arial" panose="020B0604020202020204" pitchFamily="34" charset="0"/>
              <a:cs typeface="Arial" panose="020B0604020202020204" pitchFamily="34" charset="0"/>
            </a:endParaRPr>
          </a:p>
        </p:txBody>
      </p:sp>
      <p:sp>
        <p:nvSpPr>
          <p:cNvPr id="29" name="ZoneTexte 28"/>
          <p:cNvSpPr txBox="1"/>
          <p:nvPr/>
        </p:nvSpPr>
        <p:spPr>
          <a:xfrm>
            <a:off x="-49533" y="5180137"/>
            <a:ext cx="1670184"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Fan to </a:t>
            </a:r>
            <a:r>
              <a:rPr lang="en-US" sz="1400" dirty="0" smtClean="0">
                <a:latin typeface="Arial" panose="020B0604020202020204" pitchFamily="34" charset="0"/>
                <a:cs typeface="Arial" panose="020B0604020202020204" pitchFamily="34" charset="0"/>
              </a:rPr>
              <a:t>regulate </a:t>
            </a:r>
          </a:p>
          <a:p>
            <a:r>
              <a:rPr lang="en-US" sz="1400" dirty="0" smtClean="0">
                <a:latin typeface="Arial" panose="020B0604020202020204" pitchFamily="34" charset="0"/>
                <a:cs typeface="Arial" panose="020B0604020202020204" pitchFamily="34" charset="0"/>
              </a:rPr>
              <a:t>the </a:t>
            </a:r>
            <a:r>
              <a:rPr lang="en-US" sz="1400" dirty="0">
                <a:latin typeface="Arial" panose="020B0604020202020204" pitchFamily="34" charset="0"/>
                <a:cs typeface="Arial" panose="020B0604020202020204" pitchFamily="34" charset="0"/>
              </a:rPr>
              <a:t>temperature</a:t>
            </a:r>
            <a:endParaRPr lang="fr-FR" sz="1400" dirty="0" smtClean="0">
              <a:latin typeface="Arial" panose="020B0604020202020204" pitchFamily="34" charset="0"/>
              <a:cs typeface="Arial" panose="020B0604020202020204" pitchFamily="34" charset="0"/>
            </a:endParaRPr>
          </a:p>
        </p:txBody>
      </p:sp>
      <p:pic>
        <p:nvPicPr>
          <p:cNvPr id="14" name="Image 13"/>
          <p:cNvPicPr>
            <a:picLocks noChangeAspect="1"/>
          </p:cNvPicPr>
          <p:nvPr/>
        </p:nvPicPr>
        <p:blipFill rotWithShape="1">
          <a:blip r:embed="rId4" cstate="print">
            <a:extLst>
              <a:ext uri="{28A0092B-C50C-407E-A947-70E740481C1C}">
                <a14:useLocalDpi xmlns:a14="http://schemas.microsoft.com/office/drawing/2010/main" val="0"/>
              </a:ext>
            </a:extLst>
          </a:blip>
          <a:srcRect r="4546" b="27174"/>
          <a:stretch/>
        </p:blipFill>
        <p:spPr>
          <a:xfrm>
            <a:off x="4518662" y="3828203"/>
            <a:ext cx="2400818" cy="1508486"/>
          </a:xfrm>
          <a:prstGeom prst="rect">
            <a:avLst/>
          </a:prstGeom>
        </p:spPr>
      </p:pic>
      <p:cxnSp>
        <p:nvCxnSpPr>
          <p:cNvPr id="31" name="Connecteur droit avec flèche 30"/>
          <p:cNvCxnSpPr/>
          <p:nvPr/>
        </p:nvCxnSpPr>
        <p:spPr>
          <a:xfrm>
            <a:off x="950528" y="3800277"/>
            <a:ext cx="107431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1245559" y="5432024"/>
            <a:ext cx="107431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4224025" y="3346036"/>
            <a:ext cx="1670184"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Cover to protect TI</a:t>
            </a:r>
            <a:endParaRPr lang="fr-FR" sz="1400" dirty="0" smtClean="0">
              <a:latin typeface="Arial" panose="020B0604020202020204" pitchFamily="34" charset="0"/>
              <a:cs typeface="Arial" panose="020B0604020202020204" pitchFamily="34" charset="0"/>
            </a:endParaRPr>
          </a:p>
        </p:txBody>
      </p:sp>
      <p:sp>
        <p:nvSpPr>
          <p:cNvPr id="35" name="ZoneTexte 34"/>
          <p:cNvSpPr txBox="1"/>
          <p:nvPr/>
        </p:nvSpPr>
        <p:spPr>
          <a:xfrm>
            <a:off x="4134263" y="5534229"/>
            <a:ext cx="1670184"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Ceramic plate </a:t>
            </a:r>
            <a:endParaRPr lang="fr-FR" sz="1400" dirty="0" smtClean="0">
              <a:latin typeface="Arial" panose="020B0604020202020204" pitchFamily="34" charset="0"/>
              <a:cs typeface="Arial" panose="020B0604020202020204" pitchFamily="34" charset="0"/>
            </a:endParaRPr>
          </a:p>
        </p:txBody>
      </p:sp>
      <p:sp>
        <p:nvSpPr>
          <p:cNvPr id="36" name="ZoneTexte 35"/>
          <p:cNvSpPr txBox="1"/>
          <p:nvPr/>
        </p:nvSpPr>
        <p:spPr>
          <a:xfrm>
            <a:off x="5948653" y="5534228"/>
            <a:ext cx="1606901"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Peltier module</a:t>
            </a:r>
            <a:endParaRPr lang="fr-FR" sz="1400" dirty="0" smtClean="0">
              <a:latin typeface="Arial" panose="020B0604020202020204" pitchFamily="34" charset="0"/>
              <a:cs typeface="Arial" panose="020B0604020202020204" pitchFamily="34" charset="0"/>
            </a:endParaRPr>
          </a:p>
        </p:txBody>
      </p:sp>
      <p:cxnSp>
        <p:nvCxnSpPr>
          <p:cNvPr id="38" name="Connecteur droit avec flèche 37"/>
          <p:cNvCxnSpPr/>
          <p:nvPr/>
        </p:nvCxnSpPr>
        <p:spPr>
          <a:xfrm>
            <a:off x="4969355" y="3666736"/>
            <a:ext cx="0" cy="5341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flipV="1">
            <a:off x="4844654" y="4375263"/>
            <a:ext cx="693188" cy="11228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flipH="1" flipV="1">
            <a:off x="5918417" y="4538406"/>
            <a:ext cx="666309" cy="9958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ZoneTexte 50"/>
          <p:cNvSpPr txBox="1"/>
          <p:nvPr/>
        </p:nvSpPr>
        <p:spPr>
          <a:xfrm>
            <a:off x="3876540" y="3810557"/>
            <a:ext cx="619460"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Trap</a:t>
            </a:r>
          </a:p>
        </p:txBody>
      </p:sp>
      <p:cxnSp>
        <p:nvCxnSpPr>
          <p:cNvPr id="52" name="Connecteur droit avec flèche 51"/>
          <p:cNvCxnSpPr/>
          <p:nvPr/>
        </p:nvCxnSpPr>
        <p:spPr>
          <a:xfrm flipH="1">
            <a:off x="2884089" y="4088489"/>
            <a:ext cx="1191652" cy="3593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p:nvPr/>
        </p:nvCxnSpPr>
        <p:spPr>
          <a:xfrm>
            <a:off x="4063220" y="4089274"/>
            <a:ext cx="1451581" cy="226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887276" y="6564767"/>
            <a:ext cx="11304724"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fr-FR" sz="1200" dirty="0"/>
              <a:t>l</a:t>
            </a:r>
            <a:r>
              <a:rPr lang="fr-FR" sz="1200" dirty="0" smtClean="0"/>
              <a:t>eila.bouchra@latmos.ipsl.fr                                                                                                    Pico4.14 - EGU2018                                                                                                      </a:t>
            </a:r>
            <a:r>
              <a:rPr lang="fr-FR" sz="1200" dirty="0" smtClean="0"/>
              <a:t>       </a:t>
            </a:r>
            <a:r>
              <a:rPr lang="fr-FR" sz="1200" dirty="0" smtClean="0"/>
              <a:t>10 April 2016</a:t>
            </a:r>
            <a:endParaRPr lang="fr-FR" sz="1200" dirty="0"/>
          </a:p>
        </p:txBody>
      </p:sp>
      <p:pic>
        <p:nvPicPr>
          <p:cNvPr id="37" name="Imag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56" y="6541099"/>
            <a:ext cx="905431" cy="316901"/>
          </a:xfrm>
          <a:prstGeom prst="rect">
            <a:avLst/>
          </a:prstGeom>
        </p:spPr>
      </p:pic>
    </p:spTree>
    <p:extLst>
      <p:ext uri="{BB962C8B-B14F-4D97-AF65-F5344CB8AC3E}">
        <p14:creationId xmlns:p14="http://schemas.microsoft.com/office/powerpoint/2010/main" val="3565771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5070"/>
            <a:ext cx="11608895" cy="830997"/>
          </a:xfrm>
          <a:prstGeom prst="rect">
            <a:avLst/>
          </a:prstGeom>
        </p:spPr>
        <p:txBody>
          <a:bodyPr wrap="square">
            <a:spAutoFit/>
          </a:bodyPr>
          <a:lstStyle/>
          <a:p>
            <a:pPr algn="ctr"/>
            <a:r>
              <a:rPr lang="en-GB" sz="2400" b="1" dirty="0">
                <a:latin typeface="Arial" panose="020B0604020202020204" pitchFamily="34" charset="0"/>
                <a:cs typeface="Arial" panose="020B0604020202020204" pitchFamily="34" charset="0"/>
              </a:rPr>
              <a:t>Gas chromatography based on Micro Electro Mechanical Systems (MEMS) for in situ space exploration of planetary environments: first development</a:t>
            </a:r>
            <a:endParaRPr lang="fr-FR" sz="2400" b="1" dirty="0">
              <a:latin typeface="Arial" panose="020B0604020202020204" pitchFamily="34" charset="0"/>
              <a:cs typeface="Arial" panose="020B0604020202020204" pitchFamily="34" charset="0"/>
            </a:endParaRPr>
          </a:p>
        </p:txBody>
      </p:sp>
      <p:sp>
        <p:nvSpPr>
          <p:cNvPr id="21" name="Rectangle 18"/>
          <p:cNvSpPr>
            <a:spLocks noChangeArrowheads="1"/>
          </p:cNvSpPr>
          <p:nvPr/>
        </p:nvSpPr>
        <p:spPr bwMode="auto">
          <a:xfrm>
            <a:off x="125647" y="1162353"/>
            <a:ext cx="1062385" cy="480918"/>
          </a:xfrm>
          <a:prstGeom prst="rect">
            <a:avLst/>
          </a:prstGeom>
          <a:solidFill>
            <a:srgbClr val="FF9900">
              <a:alpha val="70000"/>
            </a:srgbClr>
          </a:solidFill>
          <a:ln w="38100">
            <a:solidFill>
              <a:schemeClr val="accent2">
                <a:lumMod val="75000"/>
              </a:schemeClr>
            </a:solidFill>
            <a:miter lim="800000"/>
            <a:headEnd/>
            <a:tailEnd/>
          </a:ln>
          <a:effectLst/>
        </p:spPr>
        <p:txBody>
          <a:bodyPr wrap="none" anchor="ctr"/>
          <a:lstStyle/>
          <a:p>
            <a:pPr algn="ctr"/>
            <a:r>
              <a:rPr lang="nl-NL" dirty="0" smtClean="0"/>
              <a:t>Trap</a:t>
            </a:r>
            <a:endParaRPr lang="en-GB" dirty="0"/>
          </a:p>
        </p:txBody>
      </p:sp>
      <p:pic>
        <p:nvPicPr>
          <p:cNvPr id="2" name="Image 1"/>
          <p:cNvPicPr>
            <a:picLocks noChangeAspect="1"/>
          </p:cNvPicPr>
          <p:nvPr/>
        </p:nvPicPr>
        <p:blipFill>
          <a:blip r:embed="rId3"/>
          <a:stretch>
            <a:fillRect/>
          </a:stretch>
        </p:blipFill>
        <p:spPr>
          <a:xfrm>
            <a:off x="125647" y="2129025"/>
            <a:ext cx="4765008" cy="3275668"/>
          </a:xfrm>
          <a:prstGeom prst="rect">
            <a:avLst/>
          </a:prstGeom>
        </p:spPr>
      </p:pic>
      <p:sp>
        <p:nvSpPr>
          <p:cNvPr id="8" name="ZoneTexte 7"/>
          <p:cNvSpPr txBox="1"/>
          <p:nvPr/>
        </p:nvSpPr>
        <p:spPr>
          <a:xfrm>
            <a:off x="1571884" y="1047373"/>
            <a:ext cx="8465126" cy="923330"/>
          </a:xfrm>
          <a:prstGeom prst="rect">
            <a:avLst/>
          </a:prstGeom>
          <a:noFill/>
          <a:ln>
            <a:solidFill>
              <a:schemeClr val="bg2">
                <a:lumMod val="50000"/>
              </a:schemeClr>
            </a:solidFill>
          </a:ln>
        </p:spPr>
        <p:txBody>
          <a:bodyPr wrap="square" rtlCol="0">
            <a:spAutoFit/>
          </a:bodyPr>
          <a:lstStyle/>
          <a:p>
            <a:pPr algn="just"/>
            <a:r>
              <a:rPr lang="en-US" dirty="0"/>
              <a:t>The different test was performed using a gaseous mixture of hydrocarbons to 100 ppm, said Crystal, composed of</a:t>
            </a:r>
            <a:r>
              <a:rPr lang="en-US" dirty="0" smtClean="0"/>
              <a:t>:</a:t>
            </a:r>
          </a:p>
          <a:p>
            <a:pPr algn="just"/>
            <a:r>
              <a:rPr lang="fr-FR" dirty="0" smtClean="0"/>
              <a:t>1.CO2</a:t>
            </a:r>
            <a:r>
              <a:rPr lang="fr-FR" dirty="0"/>
              <a:t>; </a:t>
            </a:r>
            <a:r>
              <a:rPr lang="fr-FR" dirty="0" smtClean="0"/>
              <a:t>2.N-Butane</a:t>
            </a:r>
            <a:r>
              <a:rPr lang="fr-FR" dirty="0"/>
              <a:t>; </a:t>
            </a:r>
            <a:r>
              <a:rPr lang="fr-FR" dirty="0" smtClean="0"/>
              <a:t>3.N-Pentane</a:t>
            </a:r>
            <a:r>
              <a:rPr lang="fr-FR" dirty="0"/>
              <a:t>; </a:t>
            </a:r>
            <a:r>
              <a:rPr lang="fr-FR" dirty="0" smtClean="0"/>
              <a:t>4.Hexane</a:t>
            </a:r>
            <a:r>
              <a:rPr lang="fr-FR" dirty="0"/>
              <a:t>; </a:t>
            </a:r>
            <a:r>
              <a:rPr lang="fr-FR" dirty="0" smtClean="0"/>
              <a:t>5.Benzene; 6.Toluene.</a:t>
            </a:r>
            <a:endParaRPr lang="fr-FR" dirty="0"/>
          </a:p>
        </p:txBody>
      </p:sp>
      <p:sp>
        <p:nvSpPr>
          <p:cNvPr id="16" name="ZoneTexte 15"/>
          <p:cNvSpPr txBox="1"/>
          <p:nvPr/>
        </p:nvSpPr>
        <p:spPr>
          <a:xfrm>
            <a:off x="183609" y="5396216"/>
            <a:ext cx="11997837" cy="923330"/>
          </a:xfrm>
          <a:prstGeom prst="rect">
            <a:avLst/>
          </a:prstGeom>
          <a:noFill/>
          <a:ln>
            <a:solidFill>
              <a:schemeClr val="bg2">
                <a:lumMod val="50000"/>
              </a:schemeClr>
            </a:solidFill>
          </a:ln>
        </p:spPr>
        <p:txBody>
          <a:bodyPr wrap="square" rtlCol="0">
            <a:spAutoFit/>
          </a:bodyPr>
          <a:lstStyle/>
          <a:p>
            <a:pPr algn="just"/>
            <a:r>
              <a:rPr lang="fr-FR" dirty="0" smtClean="0"/>
              <a:t>A – </a:t>
            </a:r>
            <a:r>
              <a:rPr lang="en-US" dirty="0"/>
              <a:t>The Crystal mixture </a:t>
            </a:r>
            <a:r>
              <a:rPr lang="en-US" b="1" dirty="0"/>
              <a:t>was injected </a:t>
            </a:r>
            <a:r>
              <a:rPr lang="en-US" b="1" dirty="0" smtClean="0"/>
              <a:t>into the TI </a:t>
            </a:r>
            <a:r>
              <a:rPr lang="en-US" b="1" dirty="0"/>
              <a:t>at 0 </a:t>
            </a:r>
            <a:r>
              <a:rPr lang="en-US" b="1" dirty="0" smtClean="0"/>
              <a:t>°C </a:t>
            </a:r>
            <a:r>
              <a:rPr lang="en-US" b="1" dirty="0"/>
              <a:t>and maintained at temperature for 30mins </a:t>
            </a:r>
            <a:r>
              <a:rPr lang="en-US" dirty="0"/>
              <a:t>to check trapping.  </a:t>
            </a:r>
            <a:endParaRPr lang="en-US" dirty="0" smtClean="0"/>
          </a:p>
          <a:p>
            <a:pPr algn="just"/>
            <a:r>
              <a:rPr lang="en-US" dirty="0" smtClean="0"/>
              <a:t>The </a:t>
            </a:r>
            <a:r>
              <a:rPr lang="en-US" dirty="0"/>
              <a:t>trapping of 30mins time was chosen based on the time of preparation of the samples on the Curiosity mission.  </a:t>
            </a:r>
            <a:endParaRPr lang="en-US" dirty="0" smtClean="0"/>
          </a:p>
          <a:p>
            <a:pPr algn="just"/>
            <a:r>
              <a:rPr lang="en-US" dirty="0" smtClean="0"/>
              <a:t>We </a:t>
            </a:r>
            <a:r>
              <a:rPr lang="en-US" dirty="0"/>
              <a:t>see that there is </a:t>
            </a:r>
            <a:r>
              <a:rPr lang="en-US" b="1" dirty="0"/>
              <a:t>no hole in the trap during the cooling phase</a:t>
            </a:r>
            <a:r>
              <a:rPr lang="en-US" dirty="0"/>
              <a:t>.</a:t>
            </a:r>
            <a:endParaRPr lang="fr-FR" dirty="0" smtClean="0"/>
          </a:p>
        </p:txBody>
      </p:sp>
      <p:sp>
        <p:nvSpPr>
          <p:cNvPr id="9" name="ZoneTexte 8"/>
          <p:cNvSpPr txBox="1"/>
          <p:nvPr/>
        </p:nvSpPr>
        <p:spPr>
          <a:xfrm>
            <a:off x="183609" y="2000659"/>
            <a:ext cx="317716" cy="369332"/>
          </a:xfrm>
          <a:prstGeom prst="rect">
            <a:avLst/>
          </a:prstGeom>
          <a:noFill/>
        </p:spPr>
        <p:txBody>
          <a:bodyPr wrap="none" rtlCol="0">
            <a:spAutoFit/>
          </a:bodyPr>
          <a:lstStyle/>
          <a:p>
            <a:r>
              <a:rPr lang="fr-FR" dirty="0" smtClean="0"/>
              <a:t>A</a:t>
            </a:r>
            <a:endParaRPr lang="fr-FR" dirty="0"/>
          </a:p>
        </p:txBody>
      </p:sp>
      <p:sp>
        <p:nvSpPr>
          <p:cNvPr id="19" name="ZoneTexte 18"/>
          <p:cNvSpPr txBox="1"/>
          <p:nvPr/>
        </p:nvSpPr>
        <p:spPr>
          <a:xfrm>
            <a:off x="6987569" y="2000171"/>
            <a:ext cx="309700" cy="369332"/>
          </a:xfrm>
          <a:prstGeom prst="rect">
            <a:avLst/>
          </a:prstGeom>
          <a:noFill/>
        </p:spPr>
        <p:txBody>
          <a:bodyPr wrap="none" rtlCol="0">
            <a:spAutoFit/>
          </a:bodyPr>
          <a:lstStyle/>
          <a:p>
            <a:r>
              <a:rPr lang="fr-FR" dirty="0"/>
              <a:t>B</a:t>
            </a:r>
          </a:p>
        </p:txBody>
      </p:sp>
      <p:sp>
        <p:nvSpPr>
          <p:cNvPr id="11" name="Bouton d’action : Suivant 10">
            <a:hlinkClick r:id="" action="ppaction://hlinkshowjump?jump=nextslide" highlightClick="1"/>
          </p:cNvPr>
          <p:cNvSpPr/>
          <p:nvPr/>
        </p:nvSpPr>
        <p:spPr bwMode="auto">
          <a:xfrm>
            <a:off x="11554691" y="6036112"/>
            <a:ext cx="626755" cy="530317"/>
          </a:xfrm>
          <a:prstGeom prst="actionButtonForwardNex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2" name="Bouton d'action : Début 11">
            <a:hlinkClick r:id="" action="ppaction://hlinkshowjump?jump=firstslide" highlightClick="1"/>
          </p:cNvPr>
          <p:cNvSpPr/>
          <p:nvPr/>
        </p:nvSpPr>
        <p:spPr bwMode="auto">
          <a:xfrm>
            <a:off x="10410040" y="6036111"/>
            <a:ext cx="579397" cy="530319"/>
          </a:xfrm>
          <a:prstGeom prst="actionButtonBeginning">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5" name="Bouton d'action : Précédent 14">
            <a:hlinkClick r:id="" action="ppaction://hlinkshowjump?jump=previousslide" highlightClick="1"/>
          </p:cNvPr>
          <p:cNvSpPr/>
          <p:nvPr/>
        </p:nvSpPr>
        <p:spPr bwMode="auto">
          <a:xfrm>
            <a:off x="10989437" y="6036111"/>
            <a:ext cx="565254" cy="530318"/>
          </a:xfrm>
          <a:prstGeom prst="actionButtonBackPrevious">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pic>
        <p:nvPicPr>
          <p:cNvPr id="14" name="Image 13"/>
          <p:cNvPicPr>
            <a:picLocks noChangeAspect="1"/>
          </p:cNvPicPr>
          <p:nvPr/>
        </p:nvPicPr>
        <p:blipFill>
          <a:blip r:embed="rId4"/>
          <a:stretch>
            <a:fillRect/>
          </a:stretch>
        </p:blipFill>
        <p:spPr>
          <a:xfrm>
            <a:off x="6987569" y="1997804"/>
            <a:ext cx="4890325" cy="3428116"/>
          </a:xfrm>
          <a:prstGeom prst="rect">
            <a:avLst/>
          </a:prstGeom>
        </p:spPr>
      </p:pic>
      <p:sp>
        <p:nvSpPr>
          <p:cNvPr id="18" name="ZoneTexte 17"/>
          <p:cNvSpPr txBox="1"/>
          <p:nvPr/>
        </p:nvSpPr>
        <p:spPr>
          <a:xfrm>
            <a:off x="887276" y="6564767"/>
            <a:ext cx="11304724"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fr-FR" sz="1200" dirty="0"/>
              <a:t>l</a:t>
            </a:r>
            <a:r>
              <a:rPr lang="fr-FR" sz="1200" dirty="0" smtClean="0"/>
              <a:t>eila.bouchra@latmos.ipsl.fr                                                                                                    Pico4.14 - EGU2018                                                                                                      </a:t>
            </a:r>
            <a:r>
              <a:rPr lang="fr-FR" sz="1200" dirty="0" smtClean="0"/>
              <a:t>       </a:t>
            </a:r>
            <a:r>
              <a:rPr lang="fr-FR" sz="1200" dirty="0" smtClean="0"/>
              <a:t>10 April 2016</a:t>
            </a:r>
            <a:endParaRPr lang="fr-FR" sz="1200" dirty="0"/>
          </a:p>
        </p:txBody>
      </p:sp>
      <p:pic>
        <p:nvPicPr>
          <p:cNvPr id="22" name="Imag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56" y="6541099"/>
            <a:ext cx="905431" cy="316901"/>
          </a:xfrm>
          <a:prstGeom prst="rect">
            <a:avLst/>
          </a:prstGeom>
        </p:spPr>
      </p:pic>
    </p:spTree>
    <p:extLst>
      <p:ext uri="{BB962C8B-B14F-4D97-AF65-F5344CB8AC3E}">
        <p14:creationId xmlns:p14="http://schemas.microsoft.com/office/powerpoint/2010/main" val="2228653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5070"/>
            <a:ext cx="11608895" cy="830997"/>
          </a:xfrm>
          <a:prstGeom prst="rect">
            <a:avLst/>
          </a:prstGeom>
        </p:spPr>
        <p:txBody>
          <a:bodyPr wrap="square">
            <a:spAutoFit/>
          </a:bodyPr>
          <a:lstStyle/>
          <a:p>
            <a:pPr algn="ctr"/>
            <a:r>
              <a:rPr lang="en-GB" sz="2400" b="1" dirty="0">
                <a:latin typeface="Arial" panose="020B0604020202020204" pitchFamily="34" charset="0"/>
                <a:cs typeface="Arial" panose="020B0604020202020204" pitchFamily="34" charset="0"/>
              </a:rPr>
              <a:t>Gas chromatography based on Micro Electro Mechanical Systems (MEMS) for in situ space exploration of planetary environments: first development</a:t>
            </a:r>
            <a:endParaRPr lang="fr-FR" sz="2400" b="1" dirty="0">
              <a:latin typeface="Arial" panose="020B0604020202020204" pitchFamily="34" charset="0"/>
              <a:cs typeface="Arial" panose="020B0604020202020204" pitchFamily="34" charset="0"/>
            </a:endParaRPr>
          </a:p>
        </p:txBody>
      </p:sp>
      <p:sp>
        <p:nvSpPr>
          <p:cNvPr id="21" name="Rectangle 18"/>
          <p:cNvSpPr>
            <a:spLocks noChangeArrowheads="1"/>
          </p:cNvSpPr>
          <p:nvPr/>
        </p:nvSpPr>
        <p:spPr bwMode="auto">
          <a:xfrm>
            <a:off x="125647" y="1162353"/>
            <a:ext cx="1062385" cy="480918"/>
          </a:xfrm>
          <a:prstGeom prst="rect">
            <a:avLst/>
          </a:prstGeom>
          <a:solidFill>
            <a:srgbClr val="FF9900">
              <a:alpha val="70000"/>
            </a:srgbClr>
          </a:solidFill>
          <a:ln w="38100">
            <a:solidFill>
              <a:schemeClr val="accent2">
                <a:lumMod val="75000"/>
              </a:schemeClr>
            </a:solidFill>
            <a:miter lim="800000"/>
            <a:headEnd/>
            <a:tailEnd/>
          </a:ln>
          <a:effectLst/>
        </p:spPr>
        <p:txBody>
          <a:bodyPr wrap="none" anchor="ctr"/>
          <a:lstStyle/>
          <a:p>
            <a:pPr algn="ctr"/>
            <a:r>
              <a:rPr lang="nl-NL" dirty="0" smtClean="0"/>
              <a:t>Trap</a:t>
            </a:r>
            <a:endParaRPr lang="en-GB" dirty="0"/>
          </a:p>
        </p:txBody>
      </p:sp>
      <p:pic>
        <p:nvPicPr>
          <p:cNvPr id="2" name="Image 1"/>
          <p:cNvPicPr>
            <a:picLocks noChangeAspect="1"/>
          </p:cNvPicPr>
          <p:nvPr/>
        </p:nvPicPr>
        <p:blipFill>
          <a:blip r:embed="rId2"/>
          <a:stretch>
            <a:fillRect/>
          </a:stretch>
        </p:blipFill>
        <p:spPr>
          <a:xfrm>
            <a:off x="125647" y="2129025"/>
            <a:ext cx="4765008" cy="3275668"/>
          </a:xfrm>
          <a:prstGeom prst="rect">
            <a:avLst/>
          </a:prstGeom>
        </p:spPr>
      </p:pic>
      <p:sp>
        <p:nvSpPr>
          <p:cNvPr id="8" name="ZoneTexte 7"/>
          <p:cNvSpPr txBox="1"/>
          <p:nvPr/>
        </p:nvSpPr>
        <p:spPr>
          <a:xfrm>
            <a:off x="1571884" y="1047373"/>
            <a:ext cx="8465126" cy="923330"/>
          </a:xfrm>
          <a:prstGeom prst="rect">
            <a:avLst/>
          </a:prstGeom>
          <a:noFill/>
          <a:ln>
            <a:solidFill>
              <a:schemeClr val="bg2">
                <a:lumMod val="50000"/>
              </a:schemeClr>
            </a:solidFill>
          </a:ln>
        </p:spPr>
        <p:txBody>
          <a:bodyPr wrap="square" rtlCol="0">
            <a:spAutoFit/>
          </a:bodyPr>
          <a:lstStyle/>
          <a:p>
            <a:pPr algn="just"/>
            <a:r>
              <a:rPr lang="en-US" dirty="0"/>
              <a:t>The different test was performed using a gaseous mixture of hydrocarbons to 100 ppm, said Crystal, composed of:</a:t>
            </a:r>
          </a:p>
          <a:p>
            <a:pPr algn="just"/>
            <a:r>
              <a:rPr lang="fr-FR" dirty="0" smtClean="0"/>
              <a:t>1.CO2</a:t>
            </a:r>
            <a:r>
              <a:rPr lang="fr-FR" dirty="0"/>
              <a:t>; </a:t>
            </a:r>
            <a:r>
              <a:rPr lang="fr-FR" dirty="0" smtClean="0"/>
              <a:t>2.N-Butane</a:t>
            </a:r>
            <a:r>
              <a:rPr lang="fr-FR" dirty="0"/>
              <a:t>; </a:t>
            </a:r>
            <a:r>
              <a:rPr lang="fr-FR" dirty="0" smtClean="0"/>
              <a:t>3.N-Pentane</a:t>
            </a:r>
            <a:r>
              <a:rPr lang="fr-FR" dirty="0"/>
              <a:t>; </a:t>
            </a:r>
            <a:r>
              <a:rPr lang="fr-FR" dirty="0" smtClean="0"/>
              <a:t>4.Hexane</a:t>
            </a:r>
            <a:r>
              <a:rPr lang="fr-FR" dirty="0"/>
              <a:t>; </a:t>
            </a:r>
            <a:r>
              <a:rPr lang="fr-FR" dirty="0" smtClean="0"/>
              <a:t>5.Benzène; 6.Toluène.</a:t>
            </a:r>
            <a:endParaRPr lang="fr-FR" dirty="0"/>
          </a:p>
        </p:txBody>
      </p:sp>
      <p:sp>
        <p:nvSpPr>
          <p:cNvPr id="16" name="ZoneTexte 15"/>
          <p:cNvSpPr txBox="1"/>
          <p:nvPr/>
        </p:nvSpPr>
        <p:spPr>
          <a:xfrm>
            <a:off x="183609" y="5396216"/>
            <a:ext cx="11997837" cy="923330"/>
          </a:xfrm>
          <a:prstGeom prst="rect">
            <a:avLst/>
          </a:prstGeom>
          <a:noFill/>
          <a:ln>
            <a:solidFill>
              <a:schemeClr val="bg2">
                <a:lumMod val="50000"/>
              </a:schemeClr>
            </a:solidFill>
          </a:ln>
        </p:spPr>
        <p:txBody>
          <a:bodyPr wrap="square" rtlCol="0">
            <a:spAutoFit/>
          </a:bodyPr>
          <a:lstStyle/>
          <a:p>
            <a:pPr algn="just"/>
            <a:r>
              <a:rPr lang="fr-FR" dirty="0"/>
              <a:t>B</a:t>
            </a:r>
            <a:r>
              <a:rPr lang="fr-FR" dirty="0" smtClean="0"/>
              <a:t> – </a:t>
            </a:r>
            <a:r>
              <a:rPr lang="en-US" dirty="0" smtClean="0"/>
              <a:t>The trap has been </a:t>
            </a:r>
            <a:r>
              <a:rPr lang="en-US" b="1" dirty="0" smtClean="0"/>
              <a:t>heated at 180 °C for 10s </a:t>
            </a:r>
            <a:r>
              <a:rPr lang="en-US" dirty="0" smtClean="0"/>
              <a:t>in order to inject the Crystal mixture in the column.  The presence of peaks on the chromatogram indicates the release of the mix after heating the TI. </a:t>
            </a:r>
          </a:p>
          <a:p>
            <a:pPr algn="just"/>
            <a:r>
              <a:rPr lang="en-US" dirty="0" smtClean="0"/>
              <a:t>Which confirms the </a:t>
            </a:r>
            <a:r>
              <a:rPr lang="en-US" b="1" dirty="0" smtClean="0"/>
              <a:t>good functioning of the desorption of the trap</a:t>
            </a:r>
            <a:r>
              <a:rPr lang="en-US" dirty="0" smtClean="0"/>
              <a:t>.</a:t>
            </a:r>
            <a:endParaRPr lang="fr-FR" dirty="0" smtClean="0"/>
          </a:p>
        </p:txBody>
      </p:sp>
      <p:sp>
        <p:nvSpPr>
          <p:cNvPr id="9" name="ZoneTexte 8"/>
          <p:cNvSpPr txBox="1"/>
          <p:nvPr/>
        </p:nvSpPr>
        <p:spPr>
          <a:xfrm>
            <a:off x="183609" y="2000659"/>
            <a:ext cx="317716" cy="369332"/>
          </a:xfrm>
          <a:prstGeom prst="rect">
            <a:avLst/>
          </a:prstGeom>
          <a:noFill/>
        </p:spPr>
        <p:txBody>
          <a:bodyPr wrap="none" rtlCol="0">
            <a:spAutoFit/>
          </a:bodyPr>
          <a:lstStyle/>
          <a:p>
            <a:r>
              <a:rPr lang="fr-FR" dirty="0" smtClean="0"/>
              <a:t>A</a:t>
            </a:r>
            <a:endParaRPr lang="fr-FR" dirty="0"/>
          </a:p>
        </p:txBody>
      </p:sp>
      <p:sp>
        <p:nvSpPr>
          <p:cNvPr id="19" name="ZoneTexte 18"/>
          <p:cNvSpPr txBox="1"/>
          <p:nvPr/>
        </p:nvSpPr>
        <p:spPr>
          <a:xfrm>
            <a:off x="6987569" y="2000171"/>
            <a:ext cx="309700" cy="369332"/>
          </a:xfrm>
          <a:prstGeom prst="rect">
            <a:avLst/>
          </a:prstGeom>
          <a:noFill/>
        </p:spPr>
        <p:txBody>
          <a:bodyPr wrap="none" rtlCol="0">
            <a:spAutoFit/>
          </a:bodyPr>
          <a:lstStyle/>
          <a:p>
            <a:r>
              <a:rPr lang="fr-FR" dirty="0"/>
              <a:t>B</a:t>
            </a:r>
          </a:p>
        </p:txBody>
      </p:sp>
      <p:pic>
        <p:nvPicPr>
          <p:cNvPr id="3" name="Image 2"/>
          <p:cNvPicPr>
            <a:picLocks noChangeAspect="1"/>
          </p:cNvPicPr>
          <p:nvPr/>
        </p:nvPicPr>
        <p:blipFill>
          <a:blip r:embed="rId3"/>
          <a:stretch>
            <a:fillRect/>
          </a:stretch>
        </p:blipFill>
        <p:spPr>
          <a:xfrm>
            <a:off x="6987569" y="1997804"/>
            <a:ext cx="4890325" cy="3428116"/>
          </a:xfrm>
          <a:prstGeom prst="rect">
            <a:avLst/>
          </a:prstGeom>
        </p:spPr>
      </p:pic>
      <p:sp>
        <p:nvSpPr>
          <p:cNvPr id="11" name="Bouton d’action : Suivant 10">
            <a:hlinkClick r:id="" action="ppaction://hlinkshowjump?jump=nextslide" highlightClick="1"/>
          </p:cNvPr>
          <p:cNvSpPr/>
          <p:nvPr/>
        </p:nvSpPr>
        <p:spPr bwMode="auto">
          <a:xfrm>
            <a:off x="11554691" y="6036112"/>
            <a:ext cx="626755" cy="530317"/>
          </a:xfrm>
          <a:prstGeom prst="actionButtonForwardNex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2" name="Bouton d'action : Début 11">
            <a:hlinkClick r:id="" action="ppaction://hlinkshowjump?jump=firstslide" highlightClick="1"/>
          </p:cNvPr>
          <p:cNvSpPr/>
          <p:nvPr/>
        </p:nvSpPr>
        <p:spPr bwMode="auto">
          <a:xfrm>
            <a:off x="10410040" y="6036111"/>
            <a:ext cx="579397" cy="530319"/>
          </a:xfrm>
          <a:prstGeom prst="actionButtonBeginning">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5" name="Bouton d'action : Précédent 14">
            <a:hlinkClick r:id="" action="ppaction://hlinkshowjump?jump=previousslide" highlightClick="1"/>
          </p:cNvPr>
          <p:cNvSpPr/>
          <p:nvPr/>
        </p:nvSpPr>
        <p:spPr bwMode="auto">
          <a:xfrm>
            <a:off x="10989437" y="6036111"/>
            <a:ext cx="565254" cy="530318"/>
          </a:xfrm>
          <a:prstGeom prst="actionButtonBackPrevious">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4" name="ZoneTexte 13"/>
          <p:cNvSpPr txBox="1"/>
          <p:nvPr/>
        </p:nvSpPr>
        <p:spPr>
          <a:xfrm>
            <a:off x="887276" y="6564767"/>
            <a:ext cx="11304724"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fr-FR" sz="1200" dirty="0"/>
              <a:t>l</a:t>
            </a:r>
            <a:r>
              <a:rPr lang="fr-FR" sz="1200" dirty="0" smtClean="0"/>
              <a:t>eila.bouchra@latmos.ipsl.fr                                                                                                    Pico4.14 - EGU2018                                                                                                      </a:t>
            </a:r>
            <a:r>
              <a:rPr lang="fr-FR" sz="1200" dirty="0" smtClean="0"/>
              <a:t>       </a:t>
            </a:r>
            <a:r>
              <a:rPr lang="fr-FR" sz="1200" dirty="0" smtClean="0"/>
              <a:t>10 April 2016</a:t>
            </a:r>
            <a:endParaRPr lang="fr-FR" sz="1200" dirty="0"/>
          </a:p>
        </p:txBody>
      </p:sp>
      <p:pic>
        <p:nvPicPr>
          <p:cNvPr id="20" name="Imag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56" y="6541099"/>
            <a:ext cx="905431" cy="316901"/>
          </a:xfrm>
          <a:prstGeom prst="rect">
            <a:avLst/>
          </a:prstGeom>
        </p:spPr>
      </p:pic>
    </p:spTree>
    <p:extLst>
      <p:ext uri="{BB962C8B-B14F-4D97-AF65-F5344CB8AC3E}">
        <p14:creationId xmlns:p14="http://schemas.microsoft.com/office/powerpoint/2010/main" val="1753852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outon d’action : Suivant 10">
            <a:hlinkClick r:id="" action="ppaction://hlinkshowjump?jump=nextslide" highlightClick="1"/>
          </p:cNvPr>
          <p:cNvSpPr/>
          <p:nvPr/>
        </p:nvSpPr>
        <p:spPr bwMode="auto">
          <a:xfrm>
            <a:off x="11554691" y="6036112"/>
            <a:ext cx="626755" cy="530317"/>
          </a:xfrm>
          <a:prstGeom prst="actionButtonForwardNex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2" name="Bouton d'action : Début 11">
            <a:hlinkClick r:id="" action="ppaction://hlinkshowjump?jump=firstslide" highlightClick="1"/>
          </p:cNvPr>
          <p:cNvSpPr/>
          <p:nvPr/>
        </p:nvSpPr>
        <p:spPr bwMode="auto">
          <a:xfrm>
            <a:off x="10410040" y="6036111"/>
            <a:ext cx="579397" cy="530319"/>
          </a:xfrm>
          <a:prstGeom prst="actionButtonBeginning">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5" name="Bouton d'action : Précédent 14">
            <a:hlinkClick r:id="" action="ppaction://hlinkshowjump?jump=previousslide" highlightClick="1"/>
          </p:cNvPr>
          <p:cNvSpPr/>
          <p:nvPr/>
        </p:nvSpPr>
        <p:spPr bwMode="auto">
          <a:xfrm>
            <a:off x="10989437" y="6036111"/>
            <a:ext cx="565254" cy="530318"/>
          </a:xfrm>
          <a:prstGeom prst="actionButtonBackPrevious">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7" name="Rectangle 16"/>
          <p:cNvSpPr/>
          <p:nvPr/>
        </p:nvSpPr>
        <p:spPr>
          <a:xfrm>
            <a:off x="0" y="5070"/>
            <a:ext cx="11608895" cy="830997"/>
          </a:xfrm>
          <a:prstGeom prst="rect">
            <a:avLst/>
          </a:prstGeom>
        </p:spPr>
        <p:txBody>
          <a:bodyPr wrap="square">
            <a:spAutoFit/>
          </a:bodyPr>
          <a:lstStyle/>
          <a:p>
            <a:pPr algn="ctr"/>
            <a:r>
              <a:rPr lang="en-GB" sz="2400" b="1" dirty="0">
                <a:latin typeface="Arial" panose="020B0604020202020204" pitchFamily="34" charset="0"/>
                <a:cs typeface="Arial" panose="020B0604020202020204" pitchFamily="34" charset="0"/>
              </a:rPr>
              <a:t>Gas chromatography based on Micro Electro Mechanical Systems (MEMS) for in situ space exploration of planetary environments: first development</a:t>
            </a:r>
            <a:endParaRPr lang="fr-FR" sz="2400" b="1" dirty="0">
              <a:latin typeface="Arial" panose="020B0604020202020204" pitchFamily="34" charset="0"/>
              <a:cs typeface="Arial" panose="020B0604020202020204" pitchFamily="34" charset="0"/>
            </a:endParaRPr>
          </a:p>
        </p:txBody>
      </p:sp>
      <p:sp>
        <p:nvSpPr>
          <p:cNvPr id="21" name="Rectangle 18">
            <a:hlinkClick r:id="rId2" action="ppaction://hlinksldjump"/>
          </p:cNvPr>
          <p:cNvSpPr>
            <a:spLocks noChangeArrowheads="1"/>
          </p:cNvSpPr>
          <p:nvPr/>
        </p:nvSpPr>
        <p:spPr bwMode="auto">
          <a:xfrm>
            <a:off x="125647" y="1162353"/>
            <a:ext cx="1062385" cy="480918"/>
          </a:xfrm>
          <a:prstGeom prst="rect">
            <a:avLst/>
          </a:prstGeom>
          <a:solidFill>
            <a:srgbClr val="FF9900">
              <a:alpha val="70000"/>
            </a:srgbClr>
          </a:solidFill>
          <a:ln w="38100">
            <a:solidFill>
              <a:schemeClr val="accent2">
                <a:lumMod val="75000"/>
              </a:schemeClr>
            </a:solidFill>
            <a:miter lim="800000"/>
            <a:headEnd/>
            <a:tailEnd/>
          </a:ln>
          <a:effectLst/>
        </p:spPr>
        <p:txBody>
          <a:bodyPr wrap="none" anchor="ctr"/>
          <a:lstStyle/>
          <a:p>
            <a:pPr algn="ctr"/>
            <a:r>
              <a:rPr lang="nl-NL" dirty="0" smtClean="0"/>
              <a:t>Trap</a:t>
            </a:r>
            <a:endParaRPr lang="en-GB" dirty="0"/>
          </a:p>
        </p:txBody>
      </p:sp>
      <p:sp>
        <p:nvSpPr>
          <p:cNvPr id="8" name="ZoneTexte 7"/>
          <p:cNvSpPr txBox="1"/>
          <p:nvPr/>
        </p:nvSpPr>
        <p:spPr>
          <a:xfrm>
            <a:off x="1571884" y="1047373"/>
            <a:ext cx="8465126" cy="923330"/>
          </a:xfrm>
          <a:prstGeom prst="rect">
            <a:avLst/>
          </a:prstGeom>
          <a:noFill/>
          <a:ln>
            <a:solidFill>
              <a:schemeClr val="bg2">
                <a:lumMod val="50000"/>
              </a:schemeClr>
            </a:solidFill>
          </a:ln>
        </p:spPr>
        <p:txBody>
          <a:bodyPr wrap="square" rtlCol="0">
            <a:spAutoFit/>
          </a:bodyPr>
          <a:lstStyle/>
          <a:p>
            <a:pPr algn="just"/>
            <a:r>
              <a:rPr lang="en-US" dirty="0"/>
              <a:t>The different test was performed using a gaseous mixture of hydrocarbons to 100 ppm, said Crystal, composed of:</a:t>
            </a:r>
          </a:p>
          <a:p>
            <a:pPr algn="just"/>
            <a:r>
              <a:rPr lang="fr-FR" dirty="0" smtClean="0"/>
              <a:t>1.CO2</a:t>
            </a:r>
            <a:r>
              <a:rPr lang="fr-FR" dirty="0"/>
              <a:t>; </a:t>
            </a:r>
            <a:r>
              <a:rPr lang="fr-FR" dirty="0" smtClean="0"/>
              <a:t>2.N-Butane</a:t>
            </a:r>
            <a:r>
              <a:rPr lang="fr-FR" dirty="0"/>
              <a:t>; </a:t>
            </a:r>
            <a:r>
              <a:rPr lang="fr-FR" dirty="0" smtClean="0"/>
              <a:t>3.N-Pentane</a:t>
            </a:r>
            <a:r>
              <a:rPr lang="fr-FR" dirty="0"/>
              <a:t>; </a:t>
            </a:r>
            <a:r>
              <a:rPr lang="fr-FR" dirty="0" smtClean="0"/>
              <a:t>4.Hexane</a:t>
            </a:r>
            <a:r>
              <a:rPr lang="fr-FR" dirty="0"/>
              <a:t>; </a:t>
            </a:r>
            <a:r>
              <a:rPr lang="fr-FR" dirty="0" smtClean="0"/>
              <a:t>5.Benzène; 6.Toluène.</a:t>
            </a:r>
            <a:endParaRPr lang="fr-FR" dirty="0"/>
          </a:p>
        </p:txBody>
      </p:sp>
      <p:sp>
        <p:nvSpPr>
          <p:cNvPr id="16" name="ZoneTexte 15"/>
          <p:cNvSpPr txBox="1"/>
          <p:nvPr/>
        </p:nvSpPr>
        <p:spPr>
          <a:xfrm>
            <a:off x="5082464" y="2182009"/>
            <a:ext cx="6894850" cy="3693319"/>
          </a:xfrm>
          <a:prstGeom prst="rect">
            <a:avLst/>
          </a:prstGeom>
          <a:noFill/>
          <a:ln>
            <a:solidFill>
              <a:schemeClr val="bg2">
                <a:lumMod val="50000"/>
              </a:schemeClr>
            </a:solidFill>
          </a:ln>
        </p:spPr>
        <p:txBody>
          <a:bodyPr wrap="square" rtlCol="0">
            <a:spAutoFit/>
          </a:bodyPr>
          <a:lstStyle/>
          <a:p>
            <a:pPr algn="just"/>
            <a:r>
              <a:rPr lang="fr-FR" dirty="0" smtClean="0"/>
              <a:t>C – </a:t>
            </a:r>
            <a:r>
              <a:rPr lang="en-US" dirty="0" smtClean="0"/>
              <a:t>The Crystal mixture was injected into the trap at 0 °C and maintained at temperature for 40 seconds then was heated at 180 °C for 10 s.  </a:t>
            </a:r>
          </a:p>
          <a:p>
            <a:pPr algn="just"/>
            <a:r>
              <a:rPr lang="en-US" dirty="0" smtClean="0"/>
              <a:t>There is the presence of 5 peaks on the chromatogram, the mixture compounds were detected.  </a:t>
            </a:r>
          </a:p>
          <a:p>
            <a:pPr algn="just"/>
            <a:r>
              <a:rPr lang="en-US" b="1" dirty="0" smtClean="0"/>
              <a:t>The trapping and desorption of the TI phase has been validated.</a:t>
            </a:r>
            <a:r>
              <a:rPr lang="en-US" dirty="0" smtClean="0"/>
              <a:t>   </a:t>
            </a:r>
          </a:p>
          <a:p>
            <a:pPr algn="just"/>
            <a:endParaRPr lang="en-US" dirty="0"/>
          </a:p>
          <a:p>
            <a:pPr algn="just"/>
            <a:r>
              <a:rPr lang="en-US" dirty="0" smtClean="0"/>
              <a:t>However, during the test, a fall significant intensity of the peaks was observed. The presence of a leak in the seals of capillaries of the TI level has been detected, resulting in the loss of material during time of trapping and the absence of pentane peak in the chromatogram B.  </a:t>
            </a:r>
          </a:p>
          <a:p>
            <a:pPr algn="just"/>
            <a:endParaRPr lang="en-US" dirty="0"/>
          </a:p>
          <a:p>
            <a:pPr algn="just"/>
            <a:r>
              <a:rPr lang="en-US" dirty="0" smtClean="0"/>
              <a:t>Treatment of the leakage is currently underway.</a:t>
            </a:r>
            <a:endParaRPr lang="fr-FR" dirty="0"/>
          </a:p>
        </p:txBody>
      </p:sp>
      <p:pic>
        <p:nvPicPr>
          <p:cNvPr id="14" name="Image 13"/>
          <p:cNvPicPr>
            <a:picLocks noChangeAspect="1"/>
          </p:cNvPicPr>
          <p:nvPr/>
        </p:nvPicPr>
        <p:blipFill>
          <a:blip r:embed="rId3"/>
          <a:stretch>
            <a:fillRect/>
          </a:stretch>
        </p:blipFill>
        <p:spPr>
          <a:xfrm>
            <a:off x="125647" y="1969557"/>
            <a:ext cx="4956817" cy="3789669"/>
          </a:xfrm>
          <a:prstGeom prst="rect">
            <a:avLst/>
          </a:prstGeom>
        </p:spPr>
      </p:pic>
      <p:sp>
        <p:nvSpPr>
          <p:cNvPr id="18" name="ZoneTexte 17"/>
          <p:cNvSpPr txBox="1"/>
          <p:nvPr/>
        </p:nvSpPr>
        <p:spPr>
          <a:xfrm>
            <a:off x="183609" y="2000659"/>
            <a:ext cx="308098" cy="369332"/>
          </a:xfrm>
          <a:prstGeom prst="rect">
            <a:avLst/>
          </a:prstGeom>
          <a:noFill/>
        </p:spPr>
        <p:txBody>
          <a:bodyPr wrap="none" rtlCol="0">
            <a:spAutoFit/>
          </a:bodyPr>
          <a:lstStyle/>
          <a:p>
            <a:r>
              <a:rPr lang="fr-FR" dirty="0"/>
              <a:t>C</a:t>
            </a:r>
          </a:p>
        </p:txBody>
      </p:sp>
      <p:sp>
        <p:nvSpPr>
          <p:cNvPr id="13" name="ZoneTexte 12"/>
          <p:cNvSpPr txBox="1"/>
          <p:nvPr/>
        </p:nvSpPr>
        <p:spPr>
          <a:xfrm>
            <a:off x="887276" y="6564767"/>
            <a:ext cx="11304724"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fr-FR" sz="1200" dirty="0"/>
              <a:t>l</a:t>
            </a:r>
            <a:r>
              <a:rPr lang="fr-FR" sz="1200" dirty="0" smtClean="0"/>
              <a:t>eila.bouchra@latmos.ipsl.fr                                                                                                    Pico4.14 - EGU2018                                                                                                      </a:t>
            </a:r>
            <a:r>
              <a:rPr lang="fr-FR" sz="1200" dirty="0" smtClean="0"/>
              <a:t>       </a:t>
            </a:r>
            <a:r>
              <a:rPr lang="fr-FR" sz="1200" dirty="0" smtClean="0"/>
              <a:t>10 April 2016</a:t>
            </a:r>
            <a:endParaRPr lang="fr-FR" sz="1200" dirty="0"/>
          </a:p>
        </p:txBody>
      </p:sp>
      <p:pic>
        <p:nvPicPr>
          <p:cNvPr id="19" name="Imag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56" y="6541099"/>
            <a:ext cx="905431" cy="316901"/>
          </a:xfrm>
          <a:prstGeom prst="rect">
            <a:avLst/>
          </a:prstGeom>
        </p:spPr>
      </p:pic>
    </p:spTree>
    <p:extLst>
      <p:ext uri="{BB962C8B-B14F-4D97-AF65-F5344CB8AC3E}">
        <p14:creationId xmlns:p14="http://schemas.microsoft.com/office/powerpoint/2010/main" val="2369741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5070"/>
            <a:ext cx="11608895" cy="830997"/>
          </a:xfrm>
          <a:prstGeom prst="rect">
            <a:avLst/>
          </a:prstGeom>
        </p:spPr>
        <p:txBody>
          <a:bodyPr wrap="square">
            <a:spAutoFit/>
          </a:bodyPr>
          <a:lstStyle/>
          <a:p>
            <a:pPr algn="ctr"/>
            <a:r>
              <a:rPr lang="en-GB" sz="2400" b="1" dirty="0">
                <a:latin typeface="Arial" panose="020B0604020202020204" pitchFamily="34" charset="0"/>
                <a:cs typeface="Arial" panose="020B0604020202020204" pitchFamily="34" charset="0"/>
              </a:rPr>
              <a:t>Gas chromatography based on Micro Electro Mechanical Systems (MEMS) for in situ space exploration of planetary environments: first development</a:t>
            </a:r>
            <a:endParaRPr lang="fr-FR" sz="2400" b="1" dirty="0">
              <a:latin typeface="Arial" panose="020B0604020202020204" pitchFamily="34" charset="0"/>
              <a:cs typeface="Arial" panose="020B0604020202020204" pitchFamily="34" charset="0"/>
            </a:endParaRPr>
          </a:p>
        </p:txBody>
      </p:sp>
      <p:sp>
        <p:nvSpPr>
          <p:cNvPr id="13" name="Rectangle 19"/>
          <p:cNvSpPr>
            <a:spLocks noChangeArrowheads="1"/>
          </p:cNvSpPr>
          <p:nvPr/>
        </p:nvSpPr>
        <p:spPr bwMode="auto">
          <a:xfrm>
            <a:off x="179828" y="1132542"/>
            <a:ext cx="1702089" cy="467687"/>
          </a:xfrm>
          <a:prstGeom prst="rect">
            <a:avLst/>
          </a:prstGeom>
          <a:solidFill>
            <a:srgbClr val="FF5050">
              <a:alpha val="69804"/>
            </a:srgbClr>
          </a:solidFill>
          <a:ln w="38100">
            <a:solidFill>
              <a:srgbClr val="C00000"/>
            </a:solidFill>
            <a:miter lim="800000"/>
            <a:headEnd/>
            <a:tailEnd/>
          </a:ln>
          <a:effectLst/>
        </p:spPr>
        <p:txBody>
          <a:bodyPr wrap="none" anchor="ctr"/>
          <a:lstStyle/>
          <a:p>
            <a:pPr algn="ctr"/>
            <a:r>
              <a:rPr lang="nl-NL" dirty="0" err="1" smtClean="0"/>
              <a:t>Adsorbent</a:t>
            </a:r>
            <a:endParaRPr lang="en-GB" dirty="0"/>
          </a:p>
        </p:txBody>
      </p:sp>
      <p:graphicFrame>
        <p:nvGraphicFramePr>
          <p:cNvPr id="19" name="Espace réservé du contenu 3"/>
          <p:cNvGraphicFramePr>
            <a:graphicFrameLocks/>
          </p:cNvGraphicFramePr>
          <p:nvPr>
            <p:extLst>
              <p:ext uri="{D42A27DB-BD31-4B8C-83A1-F6EECF244321}">
                <p14:modId xmlns:p14="http://schemas.microsoft.com/office/powerpoint/2010/main" val="852837232"/>
              </p:ext>
            </p:extLst>
          </p:nvPr>
        </p:nvGraphicFramePr>
        <p:xfrm>
          <a:off x="243481" y="2462058"/>
          <a:ext cx="6005012" cy="3276624"/>
        </p:xfrm>
        <a:graphic>
          <a:graphicData uri="http://schemas.openxmlformats.org/drawingml/2006/table">
            <a:tbl>
              <a:tblPr firstRow="1" firstCol="1" bandRow="1">
                <a:tableStyleId>{5C22544A-7EE6-4342-B048-85BDC9FD1C3A}</a:tableStyleId>
              </a:tblPr>
              <a:tblGrid>
                <a:gridCol w="1882760">
                  <a:extLst>
                    <a:ext uri="{9D8B030D-6E8A-4147-A177-3AD203B41FA5}">
                      <a16:colId xmlns:a16="http://schemas.microsoft.com/office/drawing/2014/main" val="3317898873"/>
                    </a:ext>
                  </a:extLst>
                </a:gridCol>
                <a:gridCol w="1288205">
                  <a:extLst>
                    <a:ext uri="{9D8B030D-6E8A-4147-A177-3AD203B41FA5}">
                      <a16:colId xmlns:a16="http://schemas.microsoft.com/office/drawing/2014/main" val="3107520543"/>
                    </a:ext>
                  </a:extLst>
                </a:gridCol>
                <a:gridCol w="1486388">
                  <a:extLst>
                    <a:ext uri="{9D8B030D-6E8A-4147-A177-3AD203B41FA5}">
                      <a16:colId xmlns:a16="http://schemas.microsoft.com/office/drawing/2014/main" val="2076791139"/>
                    </a:ext>
                  </a:extLst>
                </a:gridCol>
                <a:gridCol w="1347659">
                  <a:extLst>
                    <a:ext uri="{9D8B030D-6E8A-4147-A177-3AD203B41FA5}">
                      <a16:colId xmlns:a16="http://schemas.microsoft.com/office/drawing/2014/main" val="2563718071"/>
                    </a:ext>
                  </a:extLst>
                </a:gridCol>
              </a:tblGrid>
              <a:tr h="635628">
                <a:tc>
                  <a:txBody>
                    <a:bodyPr/>
                    <a:lstStyle/>
                    <a:p>
                      <a:pPr algn="ctr">
                        <a:lnSpc>
                          <a:spcPct val="107000"/>
                        </a:lnSpc>
                        <a:spcAft>
                          <a:spcPts val="0"/>
                        </a:spcAft>
                      </a:pPr>
                      <a:r>
                        <a:rPr lang="fr-FR" sz="1600" dirty="0" smtClean="0">
                          <a:effectLst/>
                          <a:latin typeface="+mn-lt"/>
                          <a:ea typeface="+mn-ea"/>
                          <a:cs typeface="+mn-cs"/>
                        </a:rPr>
                        <a:t>Name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dirty="0" err="1" smtClean="0">
                          <a:effectLst/>
                        </a:rPr>
                        <a:t>Density</a:t>
                      </a:r>
                      <a:r>
                        <a:rPr lang="fr-FR" sz="1600" dirty="0" smtClean="0">
                          <a:effectLst/>
                        </a:rPr>
                        <a:t> </a:t>
                      </a:r>
                      <a:r>
                        <a:rPr lang="fr-FR" sz="1600" dirty="0">
                          <a:effectLst/>
                        </a:rPr>
                        <a:t>(g/</a:t>
                      </a:r>
                      <a:r>
                        <a:rPr lang="fr-FR" sz="1600" dirty="0" err="1">
                          <a:effectLst/>
                        </a:rPr>
                        <a:t>mL</a:t>
                      </a:r>
                      <a:r>
                        <a:rPr lang="fr-FR" sz="1600" dirty="0">
                          <a:effectLst/>
                        </a:rPr>
                        <a: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dirty="0" err="1" smtClean="0">
                          <a:effectLst/>
                        </a:rPr>
                        <a:t>Granulometry</a:t>
                      </a:r>
                      <a:r>
                        <a:rPr lang="fr-FR" sz="1600" dirty="0" smtClean="0">
                          <a:effectLst/>
                        </a:rPr>
                        <a:t> </a:t>
                      </a:r>
                      <a:r>
                        <a:rPr lang="fr-FR" sz="1600" dirty="0">
                          <a:effectLst/>
                        </a:rPr>
                        <a:t>(</a:t>
                      </a:r>
                      <a:r>
                        <a:rPr lang="fr-FR" sz="1600" dirty="0" err="1">
                          <a:effectLst/>
                        </a:rPr>
                        <a:t>mesh</a:t>
                      </a:r>
                      <a:r>
                        <a:rPr lang="fr-FR" sz="1600" dirty="0">
                          <a:effectLst/>
                        </a:rPr>
                        <a: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dirty="0" err="1" smtClean="0">
                          <a:effectLst/>
                        </a:rPr>
                        <a:t>Temperature</a:t>
                      </a:r>
                      <a:r>
                        <a:rPr lang="fr-FR" sz="1600" dirty="0" smtClean="0">
                          <a:effectLst/>
                        </a:rPr>
                        <a:t> </a:t>
                      </a:r>
                      <a:r>
                        <a:rPr lang="fr-FR" sz="1600" dirty="0">
                          <a:effectLst/>
                        </a:rPr>
                        <a:t>max. (°C)</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90811122"/>
                  </a:ext>
                </a:extLst>
              </a:tr>
              <a:tr h="325029">
                <a:tc>
                  <a:txBody>
                    <a:bodyPr/>
                    <a:lstStyle/>
                    <a:p>
                      <a:pPr>
                        <a:lnSpc>
                          <a:spcPct val="107000"/>
                        </a:lnSpc>
                        <a:spcAft>
                          <a:spcPts val="0"/>
                        </a:spcAft>
                      </a:pPr>
                      <a:r>
                        <a:rPr lang="fr-FR" sz="1600">
                          <a:effectLst/>
                        </a:rPr>
                        <a:t>Carbopack C</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FR" sz="1600" dirty="0">
                          <a:effectLst/>
                        </a:rPr>
                        <a:t>0,64</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FR" sz="1600" dirty="0">
                          <a:effectLst/>
                        </a:rPr>
                        <a:t>80-100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FR" sz="1600" dirty="0">
                          <a:effectLst/>
                        </a:rPr>
                        <a:t>400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49397714"/>
                  </a:ext>
                </a:extLst>
              </a:tr>
              <a:tr h="325029">
                <a:tc>
                  <a:txBody>
                    <a:bodyPr/>
                    <a:lstStyle/>
                    <a:p>
                      <a:pPr>
                        <a:lnSpc>
                          <a:spcPct val="107000"/>
                        </a:lnSpc>
                        <a:spcAft>
                          <a:spcPts val="0"/>
                        </a:spcAft>
                      </a:pPr>
                      <a:r>
                        <a:rPr lang="fr-FR" sz="1600">
                          <a:effectLst/>
                        </a:rPr>
                        <a:t>Carbopack B</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FR" sz="1600">
                          <a:effectLst/>
                        </a:rPr>
                        <a:t>0,38</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FR" sz="1600" dirty="0">
                          <a:effectLst/>
                        </a:rPr>
                        <a:t>60-80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FR" sz="1600" dirty="0">
                          <a:effectLst/>
                        </a:rPr>
                        <a:t>400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09150694"/>
                  </a:ext>
                </a:extLst>
              </a:tr>
              <a:tr h="325029">
                <a:tc>
                  <a:txBody>
                    <a:bodyPr/>
                    <a:lstStyle/>
                    <a:p>
                      <a:pPr>
                        <a:lnSpc>
                          <a:spcPct val="107000"/>
                        </a:lnSpc>
                        <a:spcAft>
                          <a:spcPts val="0"/>
                        </a:spcAft>
                      </a:pPr>
                      <a:r>
                        <a:rPr lang="fr-FR" sz="1600" dirty="0" err="1">
                          <a:effectLst/>
                        </a:rPr>
                        <a:t>Tenax</a:t>
                      </a:r>
                      <a:r>
                        <a:rPr lang="fr-FR" sz="1600" dirty="0">
                          <a:effectLst/>
                        </a:rPr>
                        <a:t> TA</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FR" sz="1600">
                          <a:effectLst/>
                        </a:rPr>
                        <a:t>0,25</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FR" sz="1600">
                          <a:effectLst/>
                        </a:rPr>
                        <a:t>60-80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FR" sz="1600" dirty="0">
                          <a:effectLst/>
                        </a:rPr>
                        <a:t>350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0140370"/>
                  </a:ext>
                </a:extLst>
              </a:tr>
              <a:tr h="325029">
                <a:tc>
                  <a:txBody>
                    <a:bodyPr/>
                    <a:lstStyle/>
                    <a:p>
                      <a:pPr>
                        <a:lnSpc>
                          <a:spcPct val="107000"/>
                        </a:lnSpc>
                        <a:spcAft>
                          <a:spcPts val="0"/>
                        </a:spcAft>
                      </a:pPr>
                      <a:r>
                        <a:rPr lang="fr-FR" sz="1600">
                          <a:effectLst/>
                        </a:rPr>
                        <a:t>Tenax TA</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FR" sz="1600">
                          <a:effectLst/>
                        </a:rPr>
                        <a:t>0,29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FR" sz="1600">
                          <a:effectLst/>
                        </a:rPr>
                        <a:t>80-100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FR" sz="1600" dirty="0">
                          <a:effectLst/>
                        </a:rPr>
                        <a:t>350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45629828"/>
                  </a:ext>
                </a:extLst>
              </a:tr>
              <a:tr h="325029">
                <a:tc>
                  <a:txBody>
                    <a:bodyPr/>
                    <a:lstStyle/>
                    <a:p>
                      <a:pPr>
                        <a:lnSpc>
                          <a:spcPct val="107000"/>
                        </a:lnSpc>
                        <a:spcAft>
                          <a:spcPts val="0"/>
                        </a:spcAft>
                      </a:pPr>
                      <a:r>
                        <a:rPr lang="fr-FR" sz="1600">
                          <a:effectLst/>
                        </a:rPr>
                        <a:t>Tenax GR</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FR" sz="1600">
                          <a:effectLst/>
                        </a:rPr>
                        <a:t>0,4</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fr-FR" sz="1600">
                        <a:effectLst/>
                        <a:latin typeface="Calibri" panose="020F0502020204030204" pitchFamily="34" charset="0"/>
                      </a:endParaRPr>
                    </a:p>
                  </a:txBody>
                  <a:tcPr marL="44450" marR="44450" marT="0" marB="0" anchor="b"/>
                </a:tc>
                <a:tc>
                  <a:txBody>
                    <a:bodyPr/>
                    <a:lstStyle/>
                    <a:p>
                      <a:pPr algn="r">
                        <a:lnSpc>
                          <a:spcPct val="107000"/>
                        </a:lnSpc>
                        <a:spcAft>
                          <a:spcPts val="0"/>
                        </a:spcAft>
                      </a:pPr>
                      <a:r>
                        <a:rPr lang="fr-FR" sz="1600" dirty="0">
                          <a:effectLst/>
                        </a:rPr>
                        <a:t>350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86953639"/>
                  </a:ext>
                </a:extLst>
              </a:tr>
              <a:tr h="325029">
                <a:tc>
                  <a:txBody>
                    <a:bodyPr/>
                    <a:lstStyle/>
                    <a:p>
                      <a:pPr>
                        <a:lnSpc>
                          <a:spcPct val="107000"/>
                        </a:lnSpc>
                        <a:spcAft>
                          <a:spcPts val="0"/>
                        </a:spcAft>
                      </a:pPr>
                      <a:r>
                        <a:rPr lang="fr-FR" sz="1600" dirty="0" err="1">
                          <a:effectLst/>
                        </a:rPr>
                        <a:t>Carbosieve</a:t>
                      </a:r>
                      <a:r>
                        <a:rPr lang="fr-FR" sz="1600" dirty="0">
                          <a:effectLst/>
                        </a:rPr>
                        <a:t> SIII</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FR" sz="1600">
                          <a:effectLst/>
                        </a:rPr>
                        <a:t>0,72</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fr-FR" sz="1600">
                        <a:effectLst/>
                        <a:latin typeface="Calibri" panose="020F0502020204030204" pitchFamily="34" charset="0"/>
                      </a:endParaRPr>
                    </a:p>
                  </a:txBody>
                  <a:tcPr marL="44450" marR="44450" marT="0" marB="0" anchor="b"/>
                </a:tc>
                <a:tc>
                  <a:txBody>
                    <a:bodyPr/>
                    <a:lstStyle/>
                    <a:p>
                      <a:pPr algn="r">
                        <a:lnSpc>
                          <a:spcPct val="107000"/>
                        </a:lnSpc>
                        <a:spcAft>
                          <a:spcPts val="0"/>
                        </a:spcAft>
                      </a:pPr>
                      <a:r>
                        <a:rPr lang="fr-FR" sz="1600" dirty="0">
                          <a:effectLst/>
                        </a:rPr>
                        <a:t>400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41439441"/>
                  </a:ext>
                </a:extLst>
              </a:tr>
              <a:tr h="365793">
                <a:tc>
                  <a:txBody>
                    <a:bodyPr/>
                    <a:lstStyle/>
                    <a:p>
                      <a:pPr>
                        <a:lnSpc>
                          <a:spcPct val="107000"/>
                        </a:lnSpc>
                        <a:spcAft>
                          <a:spcPts val="0"/>
                        </a:spcAft>
                      </a:pPr>
                      <a:r>
                        <a:rPr lang="fr-FR" sz="1600" dirty="0" err="1">
                          <a:effectLst/>
                        </a:rPr>
                        <a:t>Molecular</a:t>
                      </a:r>
                      <a:r>
                        <a:rPr lang="fr-FR" sz="1600" dirty="0">
                          <a:effectLst/>
                        </a:rPr>
                        <a:t> </a:t>
                      </a:r>
                      <a:r>
                        <a:rPr lang="fr-FR" sz="1600" dirty="0" err="1">
                          <a:effectLst/>
                        </a:rPr>
                        <a:t>sieve</a:t>
                      </a:r>
                      <a:r>
                        <a:rPr lang="fr-FR" sz="1600" dirty="0">
                          <a:effectLst/>
                        </a:rPr>
                        <a:t> 5A</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FR" sz="1600">
                          <a:effectLst/>
                        </a:rPr>
                        <a:t>0,34</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FR" sz="1600">
                          <a:effectLst/>
                        </a:rPr>
                        <a:t>80-120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fr-FR" sz="1600" dirty="0">
                        <a:effectLst/>
                        <a:latin typeface="Calibri" panose="020F0502020204030204" pitchFamily="34" charset="0"/>
                      </a:endParaRPr>
                    </a:p>
                  </a:txBody>
                  <a:tcPr marL="44450" marR="44450" marT="0" marB="0" anchor="b"/>
                </a:tc>
                <a:extLst>
                  <a:ext uri="{0D108BD9-81ED-4DB2-BD59-A6C34878D82A}">
                    <a16:rowId xmlns:a16="http://schemas.microsoft.com/office/drawing/2014/main" val="1043197978"/>
                  </a:ext>
                </a:extLst>
              </a:tr>
              <a:tr h="325029">
                <a:tc>
                  <a:txBody>
                    <a:bodyPr/>
                    <a:lstStyle/>
                    <a:p>
                      <a:pPr>
                        <a:lnSpc>
                          <a:spcPct val="107000"/>
                        </a:lnSpc>
                        <a:spcAft>
                          <a:spcPts val="0"/>
                        </a:spcAft>
                      </a:pPr>
                      <a:r>
                        <a:rPr lang="fr-FR" sz="1600">
                          <a:effectLst/>
                        </a:rPr>
                        <a:t>Porapak Q</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FR" sz="1600" dirty="0">
                          <a:effectLst/>
                        </a:rPr>
                        <a:t>0,66</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FR" sz="1600">
                          <a:effectLst/>
                        </a:rPr>
                        <a:t>50-80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FR" sz="1600" dirty="0">
                          <a:effectLst/>
                        </a:rPr>
                        <a:t>250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62210343"/>
                  </a:ext>
                </a:extLst>
              </a:tr>
            </a:tbl>
          </a:graphicData>
        </a:graphic>
      </p:graphicFrame>
      <p:sp>
        <p:nvSpPr>
          <p:cNvPr id="22" name="Rectangle 1"/>
          <p:cNvSpPr>
            <a:spLocks noChangeArrowheads="1"/>
          </p:cNvSpPr>
          <p:nvPr/>
        </p:nvSpPr>
        <p:spPr bwMode="auto">
          <a:xfrm>
            <a:off x="193965" y="5749446"/>
            <a:ext cx="30240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Sigma-Aldrich</a:t>
            </a:r>
            <a:endParaRPr kumimoji="0" lang="fr-FR" altLang="fr-FR" sz="1200" b="0" i="0" u="none" strike="noStrike" cap="none" normalizeH="0" baseline="0" dirty="0" smtClean="0">
              <a:ln>
                <a:noFill/>
              </a:ln>
              <a:solidFill>
                <a:schemeClr val="tx1"/>
              </a:solidFill>
              <a:effectLst/>
              <a:latin typeface="Arial" panose="020B0604020202020204" pitchFamily="34" charset="0"/>
            </a:endParaRPr>
          </a:p>
        </p:txBody>
      </p:sp>
      <p:sp>
        <p:nvSpPr>
          <p:cNvPr id="23" name="ZoneTexte 22"/>
          <p:cNvSpPr txBox="1"/>
          <p:nvPr/>
        </p:nvSpPr>
        <p:spPr>
          <a:xfrm>
            <a:off x="2259760" y="1112465"/>
            <a:ext cx="9709327" cy="1200329"/>
          </a:xfrm>
          <a:prstGeom prst="rect">
            <a:avLst/>
          </a:prstGeom>
          <a:noFill/>
          <a:ln>
            <a:solidFill>
              <a:schemeClr val="bg2">
                <a:lumMod val="50000"/>
              </a:schemeClr>
            </a:solidFill>
          </a:ln>
        </p:spPr>
        <p:txBody>
          <a:bodyPr wrap="square" rtlCol="0">
            <a:spAutoFit/>
          </a:bodyPr>
          <a:lstStyle/>
          <a:p>
            <a:pPr algn="just"/>
            <a:r>
              <a:rPr lang="en-US" dirty="0" smtClean="0"/>
              <a:t>The TI being filled with an adsorbent, a study was conducted on these.  </a:t>
            </a:r>
          </a:p>
          <a:p>
            <a:pPr algn="just"/>
            <a:r>
              <a:rPr lang="en-US" dirty="0" smtClean="0"/>
              <a:t>There are 2 types of adsorbents: </a:t>
            </a:r>
            <a:r>
              <a:rPr lang="en-US" b="1" dirty="0" smtClean="0"/>
              <a:t>sieves carbons </a:t>
            </a:r>
            <a:r>
              <a:rPr lang="en-US" dirty="0" smtClean="0"/>
              <a:t>(carbon-based) and </a:t>
            </a:r>
            <a:r>
              <a:rPr lang="en-US" b="1" dirty="0" smtClean="0"/>
              <a:t>porous polymers </a:t>
            </a:r>
            <a:r>
              <a:rPr lang="en-US" dirty="0" smtClean="0"/>
              <a:t>(at base of polymer). Each adsorbent have different characteristics (table below) and a </a:t>
            </a:r>
            <a:r>
              <a:rPr lang="en-US" b="1" dirty="0" smtClean="0"/>
              <a:t>study of the thermal properties</a:t>
            </a:r>
            <a:r>
              <a:rPr lang="en-US" dirty="0" smtClean="0"/>
              <a:t> of each of them was conducted.</a:t>
            </a:r>
            <a:endParaRPr lang="fr-FR" dirty="0"/>
          </a:p>
        </p:txBody>
      </p:sp>
      <p:sp>
        <p:nvSpPr>
          <p:cNvPr id="24" name="ZoneTexte 23"/>
          <p:cNvSpPr txBox="1"/>
          <p:nvPr/>
        </p:nvSpPr>
        <p:spPr>
          <a:xfrm>
            <a:off x="6718390" y="3188685"/>
            <a:ext cx="1229824" cy="307777"/>
          </a:xfrm>
          <a:prstGeom prst="rect">
            <a:avLst/>
          </a:prstGeom>
          <a:noFill/>
        </p:spPr>
        <p:txBody>
          <a:bodyPr wrap="none" rtlCol="0">
            <a:spAutoFit/>
          </a:bodyPr>
          <a:lstStyle/>
          <a:p>
            <a:r>
              <a:rPr lang="fr-FR" sz="1400" dirty="0" err="1" smtClean="0">
                <a:latin typeface="Arial" panose="020B0604020202020204" pitchFamily="34" charset="0"/>
                <a:cs typeface="Arial" panose="020B0604020202020204" pitchFamily="34" charset="0"/>
              </a:rPr>
              <a:t>Sieve</a:t>
            </a:r>
            <a:r>
              <a:rPr lang="fr-FR" sz="1400" dirty="0" smtClean="0">
                <a:latin typeface="Arial" panose="020B0604020202020204" pitchFamily="34" charset="0"/>
                <a:cs typeface="Arial" panose="020B0604020202020204" pitchFamily="34" charset="0"/>
              </a:rPr>
              <a:t> </a:t>
            </a:r>
            <a:r>
              <a:rPr lang="fr-FR" sz="1400" dirty="0" err="1" smtClean="0">
                <a:latin typeface="Arial" panose="020B0604020202020204" pitchFamily="34" charset="0"/>
                <a:cs typeface="Arial" panose="020B0604020202020204" pitchFamily="34" charset="0"/>
              </a:rPr>
              <a:t>carbon</a:t>
            </a:r>
            <a:endParaRPr lang="fr-FR" sz="1400" dirty="0">
              <a:latin typeface="Arial" panose="020B0604020202020204" pitchFamily="34" charset="0"/>
              <a:cs typeface="Arial" panose="020B0604020202020204" pitchFamily="34" charset="0"/>
            </a:endParaRPr>
          </a:p>
        </p:txBody>
      </p:sp>
      <p:sp>
        <p:nvSpPr>
          <p:cNvPr id="25" name="ZoneTexte 24"/>
          <p:cNvSpPr txBox="1"/>
          <p:nvPr/>
        </p:nvSpPr>
        <p:spPr>
          <a:xfrm>
            <a:off x="6718390" y="3886152"/>
            <a:ext cx="1438214" cy="307777"/>
          </a:xfrm>
          <a:prstGeom prst="rect">
            <a:avLst/>
          </a:prstGeom>
          <a:noFill/>
        </p:spPr>
        <p:txBody>
          <a:bodyPr wrap="none" rtlCol="0">
            <a:spAutoFit/>
          </a:bodyPr>
          <a:lstStyle/>
          <a:p>
            <a:r>
              <a:rPr lang="fr-FR" sz="1400" dirty="0" err="1" smtClean="0">
                <a:latin typeface="Arial" panose="020B0604020202020204" pitchFamily="34" charset="0"/>
                <a:cs typeface="Arial" panose="020B0604020202020204" pitchFamily="34" charset="0"/>
              </a:rPr>
              <a:t>Porous</a:t>
            </a:r>
            <a:r>
              <a:rPr lang="fr-FR" sz="1400" dirty="0" smtClean="0">
                <a:latin typeface="Arial" panose="020B0604020202020204" pitchFamily="34" charset="0"/>
                <a:cs typeface="Arial" panose="020B0604020202020204" pitchFamily="34" charset="0"/>
              </a:rPr>
              <a:t> </a:t>
            </a:r>
            <a:r>
              <a:rPr lang="fr-FR" sz="1400" dirty="0" err="1" smtClean="0">
                <a:latin typeface="Arial" panose="020B0604020202020204" pitchFamily="34" charset="0"/>
                <a:cs typeface="Arial" panose="020B0604020202020204" pitchFamily="34" charset="0"/>
              </a:rPr>
              <a:t>polymer</a:t>
            </a:r>
            <a:endParaRPr lang="fr-FR" sz="1400" dirty="0">
              <a:latin typeface="Arial" panose="020B0604020202020204" pitchFamily="34" charset="0"/>
              <a:cs typeface="Arial" panose="020B0604020202020204" pitchFamily="34" charset="0"/>
            </a:endParaRPr>
          </a:p>
        </p:txBody>
      </p:sp>
      <p:cxnSp>
        <p:nvCxnSpPr>
          <p:cNvPr id="26" name="Connecteur droit avec flèche 25"/>
          <p:cNvCxnSpPr>
            <a:stCxn id="24" idx="1"/>
          </p:cNvCxnSpPr>
          <p:nvPr/>
        </p:nvCxnSpPr>
        <p:spPr>
          <a:xfrm flipH="1" flipV="1">
            <a:off x="6274638" y="3188686"/>
            <a:ext cx="443752" cy="153888"/>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stCxn id="24" idx="1"/>
          </p:cNvCxnSpPr>
          <p:nvPr/>
        </p:nvCxnSpPr>
        <p:spPr>
          <a:xfrm flipH="1">
            <a:off x="6294440" y="3342574"/>
            <a:ext cx="423950" cy="215443"/>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a:stCxn id="24" idx="1"/>
          </p:cNvCxnSpPr>
          <p:nvPr/>
        </p:nvCxnSpPr>
        <p:spPr>
          <a:xfrm flipH="1">
            <a:off x="6274638" y="3342574"/>
            <a:ext cx="443752" cy="1957299"/>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25" idx="1"/>
          </p:cNvCxnSpPr>
          <p:nvPr/>
        </p:nvCxnSpPr>
        <p:spPr>
          <a:xfrm flipH="1" flipV="1">
            <a:off x="6235034" y="3857980"/>
            <a:ext cx="483356" cy="182061"/>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stCxn id="25" idx="1"/>
          </p:cNvCxnSpPr>
          <p:nvPr/>
        </p:nvCxnSpPr>
        <p:spPr>
          <a:xfrm flipH="1">
            <a:off x="6248493" y="4040041"/>
            <a:ext cx="469897" cy="554448"/>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stCxn id="25" idx="1"/>
          </p:cNvCxnSpPr>
          <p:nvPr/>
        </p:nvCxnSpPr>
        <p:spPr>
          <a:xfrm flipH="1">
            <a:off x="6235034" y="4040041"/>
            <a:ext cx="483356" cy="1537761"/>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stCxn id="24" idx="1"/>
          </p:cNvCxnSpPr>
          <p:nvPr/>
        </p:nvCxnSpPr>
        <p:spPr>
          <a:xfrm flipH="1">
            <a:off x="6248494" y="3342574"/>
            <a:ext cx="469896" cy="1563439"/>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8146986" y="2438075"/>
            <a:ext cx="4001823" cy="3416320"/>
          </a:xfrm>
          <a:prstGeom prst="rect">
            <a:avLst/>
          </a:prstGeom>
          <a:noFill/>
          <a:ln>
            <a:solidFill>
              <a:schemeClr val="bg2">
                <a:lumMod val="50000"/>
              </a:schemeClr>
            </a:solidFill>
          </a:ln>
        </p:spPr>
        <p:txBody>
          <a:bodyPr wrap="square" rtlCol="0">
            <a:spAutoFit/>
          </a:bodyPr>
          <a:lstStyle/>
          <a:p>
            <a:pPr algn="just"/>
            <a:r>
              <a:rPr lang="fr-FR" b="1" dirty="0" err="1" smtClean="0"/>
              <a:t>Tenax</a:t>
            </a:r>
            <a:r>
              <a:rPr lang="fr-FR" b="1" dirty="0" smtClean="0"/>
              <a:t> TA and GR </a:t>
            </a:r>
            <a:r>
              <a:rPr lang="fr-FR" dirty="0" smtClean="0"/>
              <a:t>are </a:t>
            </a:r>
            <a:r>
              <a:rPr lang="fr-FR" dirty="0" err="1" smtClean="0"/>
              <a:t>used</a:t>
            </a:r>
            <a:r>
              <a:rPr lang="fr-FR" dirty="0" smtClean="0"/>
              <a:t> for </a:t>
            </a:r>
            <a:r>
              <a:rPr lang="fr-FR" dirty="0" err="1" smtClean="0"/>
              <a:t>respectively</a:t>
            </a:r>
            <a:r>
              <a:rPr lang="fr-FR" dirty="0" smtClean="0"/>
              <a:t> </a:t>
            </a:r>
            <a:r>
              <a:rPr lang="fr-FR" b="1" dirty="0" err="1" smtClean="0"/>
              <a:t>organic</a:t>
            </a:r>
            <a:r>
              <a:rPr lang="fr-FR" b="1" dirty="0" smtClean="0"/>
              <a:t> and light </a:t>
            </a:r>
            <a:r>
              <a:rPr lang="fr-FR" b="1" dirty="0" err="1" smtClean="0"/>
              <a:t>inorganic</a:t>
            </a:r>
            <a:r>
              <a:rPr lang="fr-FR" b="1" dirty="0" smtClean="0"/>
              <a:t> </a:t>
            </a:r>
            <a:r>
              <a:rPr lang="fr-FR" b="1" dirty="0" err="1" smtClean="0"/>
              <a:t>molecules</a:t>
            </a:r>
            <a:r>
              <a:rPr lang="fr-FR" b="1" dirty="0" smtClean="0"/>
              <a:t>. </a:t>
            </a:r>
          </a:p>
          <a:p>
            <a:pPr algn="just"/>
            <a:r>
              <a:rPr lang="fr-FR" b="1" dirty="0" err="1" smtClean="0"/>
              <a:t>Carbopack</a:t>
            </a:r>
            <a:r>
              <a:rPr lang="fr-FR" b="1" dirty="0" smtClean="0"/>
              <a:t> B and C </a:t>
            </a:r>
            <a:r>
              <a:rPr lang="fr-FR" dirty="0" smtClean="0"/>
              <a:t>are </a:t>
            </a:r>
            <a:r>
              <a:rPr lang="fr-FR" dirty="0" err="1" smtClean="0"/>
              <a:t>used</a:t>
            </a:r>
            <a:r>
              <a:rPr lang="fr-FR" dirty="0" smtClean="0"/>
              <a:t> for </a:t>
            </a:r>
            <a:r>
              <a:rPr lang="fr-FR" b="1" dirty="0" err="1" smtClean="0"/>
              <a:t>heavy</a:t>
            </a:r>
            <a:r>
              <a:rPr lang="fr-FR" b="1" dirty="0" smtClean="0"/>
              <a:t> </a:t>
            </a:r>
            <a:r>
              <a:rPr lang="fr-FR" b="1" dirty="0" err="1" smtClean="0"/>
              <a:t>molecules</a:t>
            </a:r>
            <a:r>
              <a:rPr lang="fr-FR" b="1" dirty="0" smtClean="0"/>
              <a:t> (C3 - C20). </a:t>
            </a:r>
            <a:r>
              <a:rPr lang="fr-FR" dirty="0" err="1" smtClean="0"/>
              <a:t>Carbopack</a:t>
            </a:r>
            <a:r>
              <a:rPr lang="fr-FR" dirty="0" smtClean="0"/>
              <a:t> B </a:t>
            </a:r>
            <a:r>
              <a:rPr lang="fr-FR" dirty="0"/>
              <a:t>has a relative adsorption </a:t>
            </a:r>
            <a:r>
              <a:rPr lang="fr-FR" dirty="0" smtClean="0"/>
              <a:t>force </a:t>
            </a:r>
            <a:r>
              <a:rPr lang="fr-FR" dirty="0" err="1" smtClean="0"/>
              <a:t>stronger</a:t>
            </a:r>
            <a:r>
              <a:rPr lang="fr-FR" dirty="0" smtClean="0"/>
              <a:t> </a:t>
            </a:r>
            <a:r>
              <a:rPr lang="fr-FR" dirty="0" err="1" smtClean="0"/>
              <a:t>than</a:t>
            </a:r>
            <a:r>
              <a:rPr lang="fr-FR" dirty="0" smtClean="0"/>
              <a:t> the </a:t>
            </a:r>
            <a:r>
              <a:rPr lang="fr-FR" dirty="0" err="1" smtClean="0"/>
              <a:t>Carbopack</a:t>
            </a:r>
            <a:r>
              <a:rPr lang="fr-FR" dirty="0" smtClean="0"/>
              <a:t> C.  </a:t>
            </a:r>
          </a:p>
          <a:p>
            <a:pPr algn="just"/>
            <a:r>
              <a:rPr lang="fr-FR" b="1" dirty="0" err="1" smtClean="0"/>
              <a:t>Carbosieve</a:t>
            </a:r>
            <a:r>
              <a:rPr lang="fr-FR" b="1" dirty="0" smtClean="0"/>
              <a:t> SIII </a:t>
            </a:r>
            <a:r>
              <a:rPr lang="fr-FR" dirty="0" err="1" smtClean="0"/>
              <a:t>is</a:t>
            </a:r>
            <a:r>
              <a:rPr lang="fr-FR" dirty="0" smtClean="0"/>
              <a:t> </a:t>
            </a:r>
            <a:r>
              <a:rPr lang="fr-FR" dirty="0" err="1" smtClean="0"/>
              <a:t>used</a:t>
            </a:r>
            <a:r>
              <a:rPr lang="fr-FR" dirty="0" smtClean="0"/>
              <a:t> for </a:t>
            </a:r>
            <a:r>
              <a:rPr lang="fr-FR" b="1" dirty="0" err="1" smtClean="0"/>
              <a:t>small</a:t>
            </a:r>
            <a:r>
              <a:rPr lang="fr-FR" b="1" dirty="0" smtClean="0"/>
              <a:t> </a:t>
            </a:r>
            <a:r>
              <a:rPr lang="fr-FR" b="1" dirty="0" err="1" smtClean="0"/>
              <a:t>molecules</a:t>
            </a:r>
            <a:r>
              <a:rPr lang="fr-FR" b="1" dirty="0" smtClean="0"/>
              <a:t> (C2 - C5). </a:t>
            </a:r>
          </a:p>
          <a:p>
            <a:pPr algn="just"/>
            <a:r>
              <a:rPr lang="fr-FR" b="1" dirty="0" err="1" smtClean="0"/>
              <a:t>Molecular</a:t>
            </a:r>
            <a:r>
              <a:rPr lang="fr-FR" b="1" dirty="0" smtClean="0"/>
              <a:t> </a:t>
            </a:r>
            <a:r>
              <a:rPr lang="fr-FR" b="1" dirty="0" err="1" smtClean="0"/>
              <a:t>sieve</a:t>
            </a:r>
            <a:r>
              <a:rPr lang="fr-FR" b="1" dirty="0" smtClean="0"/>
              <a:t> 5A </a:t>
            </a:r>
            <a:r>
              <a:rPr lang="fr-FR" dirty="0" err="1" smtClean="0"/>
              <a:t>is</a:t>
            </a:r>
            <a:r>
              <a:rPr lang="fr-FR" dirty="0" smtClean="0"/>
              <a:t> </a:t>
            </a:r>
            <a:r>
              <a:rPr lang="fr-FR" dirty="0" err="1" smtClean="0"/>
              <a:t>used</a:t>
            </a:r>
            <a:r>
              <a:rPr lang="fr-FR" dirty="0" smtClean="0"/>
              <a:t> for </a:t>
            </a:r>
            <a:r>
              <a:rPr lang="fr-FR" b="1" dirty="0" err="1" smtClean="0"/>
              <a:t>small</a:t>
            </a:r>
            <a:r>
              <a:rPr lang="fr-FR" b="1" dirty="0" smtClean="0"/>
              <a:t> </a:t>
            </a:r>
            <a:r>
              <a:rPr lang="fr-FR" b="1" dirty="0" err="1" smtClean="0"/>
              <a:t>molecules</a:t>
            </a:r>
            <a:r>
              <a:rPr lang="fr-FR" b="1" dirty="0" smtClean="0"/>
              <a:t> (C4 - C6). </a:t>
            </a:r>
          </a:p>
          <a:p>
            <a:pPr algn="just"/>
            <a:r>
              <a:rPr lang="fr-FR" b="1" dirty="0" err="1" smtClean="0"/>
              <a:t>Porapak</a:t>
            </a:r>
            <a:r>
              <a:rPr lang="fr-FR" b="1" dirty="0" smtClean="0"/>
              <a:t> Q </a:t>
            </a:r>
            <a:r>
              <a:rPr lang="fr-FR" dirty="0" err="1" smtClean="0"/>
              <a:t>is</a:t>
            </a:r>
            <a:r>
              <a:rPr lang="fr-FR" dirty="0" smtClean="0"/>
              <a:t> effective for </a:t>
            </a:r>
            <a:r>
              <a:rPr lang="fr-FR" b="1" dirty="0" err="1" smtClean="0"/>
              <a:t>hydrocarbons</a:t>
            </a:r>
            <a:r>
              <a:rPr lang="fr-FR" b="1" dirty="0" smtClean="0"/>
              <a:t>.</a:t>
            </a:r>
            <a:endParaRPr lang="fr-FR" b="1" dirty="0"/>
          </a:p>
        </p:txBody>
      </p:sp>
      <p:sp>
        <p:nvSpPr>
          <p:cNvPr id="11" name="Bouton d’action : Suivant 10">
            <a:hlinkClick r:id="" action="ppaction://hlinkshowjump?jump=nextslide" highlightClick="1"/>
          </p:cNvPr>
          <p:cNvSpPr/>
          <p:nvPr/>
        </p:nvSpPr>
        <p:spPr bwMode="auto">
          <a:xfrm>
            <a:off x="11554691" y="6036112"/>
            <a:ext cx="626755" cy="530317"/>
          </a:xfrm>
          <a:prstGeom prst="actionButtonForwardNex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2" name="Bouton d'action : Début 11">
            <a:hlinkClick r:id="" action="ppaction://hlinkshowjump?jump=firstslide" highlightClick="1"/>
          </p:cNvPr>
          <p:cNvSpPr/>
          <p:nvPr/>
        </p:nvSpPr>
        <p:spPr bwMode="auto">
          <a:xfrm>
            <a:off x="10410040" y="6036111"/>
            <a:ext cx="579397" cy="530319"/>
          </a:xfrm>
          <a:prstGeom prst="actionButtonBeginning">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5" name="Bouton d'action : Précédent 14">
            <a:hlinkClick r:id="" action="ppaction://hlinkshowjump?jump=previousslide" highlightClick="1"/>
          </p:cNvPr>
          <p:cNvSpPr/>
          <p:nvPr/>
        </p:nvSpPr>
        <p:spPr bwMode="auto">
          <a:xfrm>
            <a:off x="10989437" y="6036111"/>
            <a:ext cx="565254" cy="530318"/>
          </a:xfrm>
          <a:prstGeom prst="actionButtonBackPrevious">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21" name="ZoneTexte 20"/>
          <p:cNvSpPr txBox="1"/>
          <p:nvPr/>
        </p:nvSpPr>
        <p:spPr>
          <a:xfrm>
            <a:off x="887276" y="6564767"/>
            <a:ext cx="11304724"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fr-FR" sz="1200" dirty="0"/>
              <a:t>l</a:t>
            </a:r>
            <a:r>
              <a:rPr lang="fr-FR" sz="1200" dirty="0" smtClean="0"/>
              <a:t>eila.bouchra@latmos.ipsl.fr                                                                                                    Pico4.14 - EGU2018                                                                                                      </a:t>
            </a:r>
            <a:r>
              <a:rPr lang="fr-FR" sz="1200" dirty="0" smtClean="0"/>
              <a:t>       </a:t>
            </a:r>
            <a:r>
              <a:rPr lang="fr-FR" sz="1200" dirty="0" smtClean="0"/>
              <a:t>10 April 2016</a:t>
            </a:r>
            <a:endParaRPr lang="fr-FR" sz="1200" dirty="0"/>
          </a:p>
        </p:txBody>
      </p:sp>
      <p:pic>
        <p:nvPicPr>
          <p:cNvPr id="34" name="Imag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56" y="6541099"/>
            <a:ext cx="905431" cy="316901"/>
          </a:xfrm>
          <a:prstGeom prst="rect">
            <a:avLst/>
          </a:prstGeom>
        </p:spPr>
      </p:pic>
    </p:spTree>
    <p:extLst>
      <p:ext uri="{BB962C8B-B14F-4D97-AF65-F5344CB8AC3E}">
        <p14:creationId xmlns:p14="http://schemas.microsoft.com/office/powerpoint/2010/main" val="3918803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4580</TotalTime>
  <Words>3615</Words>
  <Application>Microsoft Office PowerPoint</Application>
  <PresentationFormat>Grand écran</PresentationFormat>
  <Paragraphs>466</Paragraphs>
  <Slides>24</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24</vt:i4>
      </vt:variant>
    </vt:vector>
  </HeadingPairs>
  <TitlesOfParts>
    <vt:vector size="31" baseType="lpstr">
      <vt:lpstr>Arial</vt:lpstr>
      <vt:lpstr>Arial Narrow</vt:lpstr>
      <vt:lpstr>Arial Unicode MS</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dc:title>
  <dc:creator>Leila Bouchra</dc:creator>
  <cp:lastModifiedBy>Leila Bouchra</cp:lastModifiedBy>
  <cp:revision>316</cp:revision>
  <dcterms:created xsi:type="dcterms:W3CDTF">2017-06-09T12:06:03Z</dcterms:created>
  <dcterms:modified xsi:type="dcterms:W3CDTF">2018-04-25T07:52:08Z</dcterms:modified>
</cp:coreProperties>
</file>