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1"/>
  </p:notesMasterIdLst>
  <p:sldIdLst>
    <p:sldId id="256" r:id="rId2"/>
    <p:sldId id="264" r:id="rId3"/>
    <p:sldId id="265" r:id="rId4"/>
    <p:sldId id="266" r:id="rId5"/>
    <p:sldId id="262" r:id="rId6"/>
    <p:sldId id="258" r:id="rId7"/>
    <p:sldId id="275" r:id="rId8"/>
    <p:sldId id="259" r:id="rId9"/>
    <p:sldId id="261" r:id="rId10"/>
    <p:sldId id="269" r:id="rId11"/>
    <p:sldId id="270" r:id="rId12"/>
    <p:sldId id="274" r:id="rId13"/>
    <p:sldId id="271" r:id="rId14"/>
    <p:sldId id="272" r:id="rId15"/>
    <p:sldId id="263" r:id="rId16"/>
    <p:sldId id="267" r:id="rId17"/>
    <p:sldId id="268" r:id="rId18"/>
    <p:sldId id="273" r:id="rId19"/>
    <p:sldId id="27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9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5" autoAdjust="0"/>
    <p:restoredTop sz="83818" autoAdjust="0"/>
  </p:normalViewPr>
  <p:slideViewPr>
    <p:cSldViewPr snapToGrid="0">
      <p:cViewPr varScale="1">
        <p:scale>
          <a:sx n="50" d="100"/>
          <a:sy n="50" d="100"/>
        </p:scale>
        <p:origin x="36" y="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E0B29-8A1A-43C2-9695-E34FA9E6ADF8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03AA1-AB92-4790-B34B-5FB2E3515A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84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03AA1-AB92-4790-B34B-5FB2E3515A5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99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03AA1-AB92-4790-B34B-5FB2E3515A5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99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03AA1-AB92-4790-B34B-5FB2E3515A5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23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03AA1-AB92-4790-B34B-5FB2E3515A5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07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03AA1-AB92-4790-B34B-5FB2E3515A5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12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03AA1-AB92-4790-B34B-5FB2E3515A5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7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Monomineralic</a:t>
            </a:r>
            <a:r>
              <a:rPr lang="en-US" dirty="0" smtClean="0"/>
              <a:t> inclusion of </a:t>
            </a:r>
            <a:r>
              <a:rPr lang="en-US" dirty="0" err="1" smtClean="0"/>
              <a:t>clinopyroxene</a:t>
            </a:r>
            <a:r>
              <a:rPr lang="en-US" dirty="0" smtClean="0"/>
              <a:t> can be </a:t>
            </a:r>
            <a:r>
              <a:rPr lang="en-US" dirty="0" err="1" smtClean="0"/>
              <a:t>idiogenous</a:t>
            </a:r>
            <a:r>
              <a:rPr lang="en-US" dirty="0" smtClean="0"/>
              <a:t> host garnet.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03AA1-AB92-4790-B34B-5FB2E3515A5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61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03AA1-AB92-4790-B34B-5FB2E3515A5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48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03AA1-AB92-4790-B34B-5FB2E3515A5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63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polymineralic inclusion within Cr-</a:t>
            </a:r>
            <a:r>
              <a:rPr lang="en-US" dirty="0" err="1" smtClean="0"/>
              <a:t>diopside</a:t>
            </a:r>
            <a:r>
              <a:rPr lang="en-US" dirty="0" smtClean="0"/>
              <a:t> is surrounded by a halo of micro-inclusions of </a:t>
            </a:r>
            <a:r>
              <a:rPr lang="en-US" dirty="0" err="1" smtClean="0"/>
              <a:t>phlogopite</a:t>
            </a:r>
            <a:r>
              <a:rPr lang="en-US" dirty="0" smtClean="0"/>
              <a:t> and calcite within We interpret this halo as a reaction rim between incoming melt and the original host phase.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03AA1-AB92-4790-B34B-5FB2E3515A5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69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03AA1-AB92-4790-B34B-5FB2E3515A5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21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03AA1-AB92-4790-B34B-5FB2E3515A5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45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8798-2EB2-4DE7-AD7E-6AAA5319252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FD560-671B-4510-B7F6-19E766C840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346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8798-2EB2-4DE7-AD7E-6AAA5319252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FD560-671B-4510-B7F6-19E766C840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2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8798-2EB2-4DE7-AD7E-6AAA5319252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FD560-671B-4510-B7F6-19E766C840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15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8798-2EB2-4DE7-AD7E-6AAA5319252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FD560-671B-4510-B7F6-19E766C840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073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8798-2EB2-4DE7-AD7E-6AAA5319252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FD560-671B-4510-B7F6-19E766C840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082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8798-2EB2-4DE7-AD7E-6AAA5319252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FD560-671B-4510-B7F6-19E766C840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435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8798-2EB2-4DE7-AD7E-6AAA5319252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FD560-671B-4510-B7F6-19E766C840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24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8798-2EB2-4DE7-AD7E-6AAA5319252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FD560-671B-4510-B7F6-19E766C840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3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8798-2EB2-4DE7-AD7E-6AAA5319252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FD560-671B-4510-B7F6-19E766C840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417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8798-2EB2-4DE7-AD7E-6AAA5319252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FD560-671B-4510-B7F6-19E766C840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436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8798-2EB2-4DE7-AD7E-6AAA5319252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FD560-671B-4510-B7F6-19E766C840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934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058798-2EB2-4DE7-AD7E-6AAA53192525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FD560-671B-4510-B7F6-19E766C840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73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7.xml"/><Relationship Id="rId18" Type="http://schemas.openxmlformats.org/officeDocument/2006/relationships/slide" Target="slide15.xml"/><Relationship Id="rId3" Type="http://schemas.openxmlformats.org/officeDocument/2006/relationships/image" Target="../media/image2.png"/><Relationship Id="rId21" Type="http://schemas.openxmlformats.org/officeDocument/2006/relationships/slide" Target="slide18.xml"/><Relationship Id="rId7" Type="http://schemas.openxmlformats.org/officeDocument/2006/relationships/image" Target="../media/image6.png"/><Relationship Id="rId12" Type="http://schemas.openxmlformats.org/officeDocument/2006/relationships/slide" Target="slide6.xml"/><Relationship Id="rId17" Type="http://schemas.openxmlformats.org/officeDocument/2006/relationships/slide" Target="slide14.xml"/><Relationship Id="rId2" Type="http://schemas.openxmlformats.org/officeDocument/2006/relationships/image" Target="../media/image1.png"/><Relationship Id="rId16" Type="http://schemas.openxmlformats.org/officeDocument/2006/relationships/slide" Target="slide13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slide" Target="slide11.xml"/><Relationship Id="rId10" Type="http://schemas.openxmlformats.org/officeDocument/2006/relationships/image" Target="../media/image9.png"/><Relationship Id="rId19" Type="http://schemas.openxmlformats.org/officeDocument/2006/relationships/slide" Target="slide16.xml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18" Type="http://schemas.openxmlformats.org/officeDocument/2006/relationships/slide" Target="slide10.xml"/><Relationship Id="rId3" Type="http://schemas.openxmlformats.org/officeDocument/2006/relationships/image" Target="../media/image44.png"/><Relationship Id="rId21" Type="http://schemas.openxmlformats.org/officeDocument/2006/relationships/slide" Target="slide14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slide" Target="slide7.xml"/><Relationship Id="rId2" Type="http://schemas.openxmlformats.org/officeDocument/2006/relationships/slide" Target="slide9.xml"/><Relationship Id="rId16" Type="http://schemas.openxmlformats.org/officeDocument/2006/relationships/slide" Target="slide6.xml"/><Relationship Id="rId20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6.png"/><Relationship Id="rId24" Type="http://schemas.openxmlformats.org/officeDocument/2006/relationships/slide" Target="slide17.xml"/><Relationship Id="rId5" Type="http://schemas.openxmlformats.org/officeDocument/2006/relationships/image" Target="../media/image19.png"/><Relationship Id="rId15" Type="http://schemas.openxmlformats.org/officeDocument/2006/relationships/image" Target="../media/image10.png"/><Relationship Id="rId23" Type="http://schemas.openxmlformats.org/officeDocument/2006/relationships/slide" Target="slide16.xml"/><Relationship Id="rId10" Type="http://schemas.openxmlformats.org/officeDocument/2006/relationships/image" Target="../media/image5.png"/><Relationship Id="rId19" Type="http://schemas.openxmlformats.org/officeDocument/2006/relationships/slide" Target="slide11.xml"/><Relationship Id="rId4" Type="http://schemas.openxmlformats.org/officeDocument/2006/relationships/image" Target="../media/image18.png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18" Type="http://schemas.openxmlformats.org/officeDocument/2006/relationships/slide" Target="slide11.xml"/><Relationship Id="rId3" Type="http://schemas.openxmlformats.org/officeDocument/2006/relationships/slide" Target="slide10.xml"/><Relationship Id="rId21" Type="http://schemas.openxmlformats.org/officeDocument/2006/relationships/slide" Target="slide15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slide" Target="slide7.xml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openxmlformats.org/officeDocument/2006/relationships/slide" Target="slide6.xml"/><Relationship Id="rId20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6.png"/><Relationship Id="rId24" Type="http://schemas.openxmlformats.org/officeDocument/2006/relationships/slide" Target="slide1.xml"/><Relationship Id="rId5" Type="http://schemas.openxmlformats.org/officeDocument/2006/relationships/image" Target="../media/image47.png"/><Relationship Id="rId15" Type="http://schemas.openxmlformats.org/officeDocument/2006/relationships/image" Target="../media/image10.png"/><Relationship Id="rId23" Type="http://schemas.openxmlformats.org/officeDocument/2006/relationships/slide" Target="slide17.xml"/><Relationship Id="rId10" Type="http://schemas.openxmlformats.org/officeDocument/2006/relationships/image" Target="../media/image5.png"/><Relationship Id="rId19" Type="http://schemas.openxmlformats.org/officeDocument/2006/relationships/slide" Target="slide13.xml"/><Relationship Id="rId4" Type="http://schemas.openxmlformats.org/officeDocument/2006/relationships/image" Target="../media/image46.png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18" Type="http://schemas.openxmlformats.org/officeDocument/2006/relationships/slide" Target="slide10.xml"/><Relationship Id="rId3" Type="http://schemas.openxmlformats.org/officeDocument/2006/relationships/slide" Target="slide11.xml"/><Relationship Id="rId21" Type="http://schemas.openxmlformats.org/officeDocument/2006/relationships/slide" Target="slide15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slide" Target="slide7.xml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6" Type="http://schemas.openxmlformats.org/officeDocument/2006/relationships/slide" Target="slide6.xml"/><Relationship Id="rId20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6.png"/><Relationship Id="rId24" Type="http://schemas.openxmlformats.org/officeDocument/2006/relationships/slide" Target="slide1.xml"/><Relationship Id="rId5" Type="http://schemas.openxmlformats.org/officeDocument/2006/relationships/image" Target="../media/image49.png"/><Relationship Id="rId15" Type="http://schemas.openxmlformats.org/officeDocument/2006/relationships/image" Target="../media/image10.png"/><Relationship Id="rId23" Type="http://schemas.openxmlformats.org/officeDocument/2006/relationships/slide" Target="slide17.xml"/><Relationship Id="rId10" Type="http://schemas.openxmlformats.org/officeDocument/2006/relationships/image" Target="../media/image5.png"/><Relationship Id="rId19" Type="http://schemas.openxmlformats.org/officeDocument/2006/relationships/slide" Target="slide13.xml"/><Relationship Id="rId4" Type="http://schemas.openxmlformats.org/officeDocument/2006/relationships/image" Target="../media/image46.png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.png"/><Relationship Id="rId18" Type="http://schemas.openxmlformats.org/officeDocument/2006/relationships/slide" Target="slide6.xml"/><Relationship Id="rId26" Type="http://schemas.openxmlformats.org/officeDocument/2006/relationships/slide" Target="slide17.xml"/><Relationship Id="rId3" Type="http://schemas.openxmlformats.org/officeDocument/2006/relationships/slide" Target="slide12.xml"/><Relationship Id="rId21" Type="http://schemas.openxmlformats.org/officeDocument/2006/relationships/slide" Target="slide11.xml"/><Relationship Id="rId7" Type="http://schemas.openxmlformats.org/officeDocument/2006/relationships/image" Target="../media/image54.png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5" Type="http://schemas.openxmlformats.org/officeDocument/2006/relationships/slide" Target="slide16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.png"/><Relationship Id="rId20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4.png"/><Relationship Id="rId24" Type="http://schemas.openxmlformats.org/officeDocument/2006/relationships/slide" Target="slide15.xml"/><Relationship Id="rId5" Type="http://schemas.openxmlformats.org/officeDocument/2006/relationships/image" Target="../media/image52.png"/><Relationship Id="rId15" Type="http://schemas.openxmlformats.org/officeDocument/2006/relationships/image" Target="../media/image8.png"/><Relationship Id="rId23" Type="http://schemas.openxmlformats.org/officeDocument/2006/relationships/slide" Target="slide14.xml"/><Relationship Id="rId28" Type="http://schemas.openxmlformats.org/officeDocument/2006/relationships/image" Target="../media/image12.png"/><Relationship Id="rId10" Type="http://schemas.openxmlformats.org/officeDocument/2006/relationships/image" Target="../media/image3.jpeg"/><Relationship Id="rId19" Type="http://schemas.openxmlformats.org/officeDocument/2006/relationships/slide" Target="slide7.xml"/><Relationship Id="rId4" Type="http://schemas.openxmlformats.org/officeDocument/2006/relationships/image" Target="../media/image51.png"/><Relationship Id="rId9" Type="http://schemas.openxmlformats.org/officeDocument/2006/relationships/image" Target="../media/image2.png"/><Relationship Id="rId14" Type="http://schemas.openxmlformats.org/officeDocument/2006/relationships/image" Target="../media/image7.png"/><Relationship Id="rId22" Type="http://schemas.openxmlformats.org/officeDocument/2006/relationships/slide" Target="slide13.xml"/><Relationship Id="rId27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slide" Target="slide14.xml"/><Relationship Id="rId3" Type="http://schemas.openxmlformats.org/officeDocument/2006/relationships/image" Target="../media/image56.png"/><Relationship Id="rId21" Type="http://schemas.openxmlformats.org/officeDocument/2006/relationships/slide" Target="slide1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slide" Target="slide11.xml"/><Relationship Id="rId2" Type="http://schemas.openxmlformats.org/officeDocument/2006/relationships/slide" Target="slide13.xml"/><Relationship Id="rId16" Type="http://schemas.openxmlformats.org/officeDocument/2006/relationships/slide" Target="slide10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24" Type="http://schemas.openxmlformats.org/officeDocument/2006/relationships/image" Target="../media/image58.png"/><Relationship Id="rId5" Type="http://schemas.openxmlformats.org/officeDocument/2006/relationships/image" Target="../media/image2.png"/><Relationship Id="rId15" Type="http://schemas.openxmlformats.org/officeDocument/2006/relationships/slide" Target="slide7.xml"/><Relationship Id="rId23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slide" Target="slide15.xml"/><Relationship Id="rId4" Type="http://schemas.openxmlformats.org/officeDocument/2006/relationships/image" Target="../media/image57.png"/><Relationship Id="rId9" Type="http://schemas.openxmlformats.org/officeDocument/2006/relationships/image" Target="../media/image6.png"/><Relationship Id="rId14" Type="http://schemas.openxmlformats.org/officeDocument/2006/relationships/slide" Target="slide6.xml"/><Relationship Id="rId22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slide" Target="slide7.xml"/><Relationship Id="rId26" Type="http://schemas.openxmlformats.org/officeDocument/2006/relationships/image" Target="../media/image12.png"/><Relationship Id="rId3" Type="http://schemas.openxmlformats.org/officeDocument/2006/relationships/slide" Target="slide14.xml"/><Relationship Id="rId21" Type="http://schemas.openxmlformats.org/officeDocument/2006/relationships/slide" Target="slide13.xml"/><Relationship Id="rId7" Type="http://schemas.openxmlformats.org/officeDocument/2006/relationships/image" Target="../media/image62.png"/><Relationship Id="rId12" Type="http://schemas.openxmlformats.org/officeDocument/2006/relationships/image" Target="../media/image6.png"/><Relationship Id="rId17" Type="http://schemas.openxmlformats.org/officeDocument/2006/relationships/slide" Target="slide6.xml"/><Relationship Id="rId25" Type="http://schemas.openxmlformats.org/officeDocument/2006/relationships/slide" Target="slide1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.png"/><Relationship Id="rId20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5.png"/><Relationship Id="rId24" Type="http://schemas.openxmlformats.org/officeDocument/2006/relationships/slide" Target="slide17.xml"/><Relationship Id="rId5" Type="http://schemas.openxmlformats.org/officeDocument/2006/relationships/image" Target="../media/image60.png"/><Relationship Id="rId15" Type="http://schemas.openxmlformats.org/officeDocument/2006/relationships/image" Target="../media/image9.png"/><Relationship Id="rId23" Type="http://schemas.openxmlformats.org/officeDocument/2006/relationships/slide" Target="slide16.xml"/><Relationship Id="rId10" Type="http://schemas.openxmlformats.org/officeDocument/2006/relationships/image" Target="../media/image4.png"/><Relationship Id="rId19" Type="http://schemas.openxmlformats.org/officeDocument/2006/relationships/slide" Target="slide10.xml"/><Relationship Id="rId4" Type="http://schemas.openxmlformats.org/officeDocument/2006/relationships/image" Target="../media/image59.png"/><Relationship Id="rId9" Type="http://schemas.openxmlformats.org/officeDocument/2006/relationships/image" Target="../media/image3.jpeg"/><Relationship Id="rId14" Type="http://schemas.openxmlformats.org/officeDocument/2006/relationships/image" Target="../media/image8.png"/><Relationship Id="rId22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slide" Target="slide11.xml"/><Relationship Id="rId3" Type="http://schemas.openxmlformats.org/officeDocument/2006/relationships/image" Target="../media/image63.png"/><Relationship Id="rId21" Type="http://schemas.openxmlformats.org/officeDocument/2006/relationships/slide" Target="slide16.xml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17" Type="http://schemas.openxmlformats.org/officeDocument/2006/relationships/slide" Target="slide10.xml"/><Relationship Id="rId25" Type="http://schemas.openxmlformats.org/officeDocument/2006/relationships/image" Target="../media/image66.png"/><Relationship Id="rId2" Type="http://schemas.openxmlformats.org/officeDocument/2006/relationships/slide" Target="slide15.xml"/><Relationship Id="rId16" Type="http://schemas.openxmlformats.org/officeDocument/2006/relationships/slide" Target="slide7.xml"/><Relationship Id="rId20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12.png"/><Relationship Id="rId5" Type="http://schemas.openxmlformats.org/officeDocument/2006/relationships/image" Target="../media/image65.png"/><Relationship Id="rId15" Type="http://schemas.openxmlformats.org/officeDocument/2006/relationships/slide" Target="slide6.xml"/><Relationship Id="rId23" Type="http://schemas.openxmlformats.org/officeDocument/2006/relationships/slide" Target="slide1.xml"/><Relationship Id="rId10" Type="http://schemas.openxmlformats.org/officeDocument/2006/relationships/image" Target="../media/image6.png"/><Relationship Id="rId19" Type="http://schemas.openxmlformats.org/officeDocument/2006/relationships/slide" Target="slide13.xml"/><Relationship Id="rId4" Type="http://schemas.openxmlformats.org/officeDocument/2006/relationships/image" Target="../media/image64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6.png"/><Relationship Id="rId18" Type="http://schemas.openxmlformats.org/officeDocument/2006/relationships/slide" Target="slide6.xml"/><Relationship Id="rId26" Type="http://schemas.openxmlformats.org/officeDocument/2006/relationships/slide" Target="slide1.xml"/><Relationship Id="rId3" Type="http://schemas.openxmlformats.org/officeDocument/2006/relationships/slide" Target="slide16.xml"/><Relationship Id="rId21" Type="http://schemas.openxmlformats.org/officeDocument/2006/relationships/slide" Target="slide11.xml"/><Relationship Id="rId7" Type="http://schemas.openxmlformats.org/officeDocument/2006/relationships/image" Target="../media/image70.png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5" Type="http://schemas.openxmlformats.org/officeDocument/2006/relationships/slide" Target="slide17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.png"/><Relationship Id="rId20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4.png"/><Relationship Id="rId24" Type="http://schemas.openxmlformats.org/officeDocument/2006/relationships/slide" Target="slide15.xml"/><Relationship Id="rId5" Type="http://schemas.openxmlformats.org/officeDocument/2006/relationships/image" Target="../media/image68.png"/><Relationship Id="rId15" Type="http://schemas.openxmlformats.org/officeDocument/2006/relationships/image" Target="../media/image8.png"/><Relationship Id="rId23" Type="http://schemas.openxmlformats.org/officeDocument/2006/relationships/slide" Target="slide14.xml"/><Relationship Id="rId10" Type="http://schemas.openxmlformats.org/officeDocument/2006/relationships/image" Target="../media/image3.jpeg"/><Relationship Id="rId19" Type="http://schemas.openxmlformats.org/officeDocument/2006/relationships/slide" Target="slide7.xml"/><Relationship Id="rId4" Type="http://schemas.openxmlformats.org/officeDocument/2006/relationships/image" Target="../media/image67.png"/><Relationship Id="rId9" Type="http://schemas.openxmlformats.org/officeDocument/2006/relationships/image" Target="../media/image2.png"/><Relationship Id="rId14" Type="http://schemas.openxmlformats.org/officeDocument/2006/relationships/image" Target="../media/image7.png"/><Relationship Id="rId22" Type="http://schemas.openxmlformats.org/officeDocument/2006/relationships/slide" Target="slide13.xml"/><Relationship Id="rId27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6.xml"/><Relationship Id="rId18" Type="http://schemas.openxmlformats.org/officeDocument/2006/relationships/slide" Target="slide14.xml"/><Relationship Id="rId3" Type="http://schemas.openxmlformats.org/officeDocument/2006/relationships/slide" Target="slide17.xml"/><Relationship Id="rId21" Type="http://schemas.openxmlformats.org/officeDocument/2006/relationships/slide" Target="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slide" Target="slide13.xml"/><Relationship Id="rId2" Type="http://schemas.openxmlformats.org/officeDocument/2006/relationships/notesSlide" Target="../notesSlides/notesSlide11.xml"/><Relationship Id="rId16" Type="http://schemas.openxmlformats.org/officeDocument/2006/relationships/slide" Target="slide11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slide" Target="slide10.xml"/><Relationship Id="rId10" Type="http://schemas.openxmlformats.org/officeDocument/2006/relationships/image" Target="../media/image8.png"/><Relationship Id="rId19" Type="http://schemas.openxmlformats.org/officeDocument/2006/relationships/slide" Target="slide15.xm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slide" Target="slide7.xml"/><Relationship Id="rId2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6.xml"/><Relationship Id="rId18" Type="http://schemas.openxmlformats.org/officeDocument/2006/relationships/slide" Target="slide14.xml"/><Relationship Id="rId3" Type="http://schemas.openxmlformats.org/officeDocument/2006/relationships/slide" Target="slide18.xml"/><Relationship Id="rId21" Type="http://schemas.openxmlformats.org/officeDocument/2006/relationships/slide" Target="slide17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slide" Target="slide13.xml"/><Relationship Id="rId2" Type="http://schemas.openxmlformats.org/officeDocument/2006/relationships/notesSlide" Target="../notesSlides/notesSlide12.xml"/><Relationship Id="rId16" Type="http://schemas.openxmlformats.org/officeDocument/2006/relationships/slide" Target="slide11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slide" Target="slide10.xml"/><Relationship Id="rId23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slide" Target="slide15.xm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slide" Target="slide7.xml"/><Relationship Id="rId22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18" Type="http://schemas.openxmlformats.org/officeDocument/2006/relationships/slide" Target="slide10.xml"/><Relationship Id="rId3" Type="http://schemas.openxmlformats.org/officeDocument/2006/relationships/image" Target="../media/image11.jpeg"/><Relationship Id="rId21" Type="http://schemas.openxmlformats.org/officeDocument/2006/relationships/slide" Target="slide14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20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6.png"/><Relationship Id="rId24" Type="http://schemas.openxmlformats.org/officeDocument/2006/relationships/slide" Target="slide17.xml"/><Relationship Id="rId5" Type="http://schemas.openxmlformats.org/officeDocument/2006/relationships/image" Target="../media/image12.png"/><Relationship Id="rId15" Type="http://schemas.openxmlformats.org/officeDocument/2006/relationships/image" Target="../media/image10.png"/><Relationship Id="rId23" Type="http://schemas.openxmlformats.org/officeDocument/2006/relationships/slide" Target="slide16.xml"/><Relationship Id="rId10" Type="http://schemas.openxmlformats.org/officeDocument/2006/relationships/image" Target="../media/image5.png"/><Relationship Id="rId19" Type="http://schemas.openxmlformats.org/officeDocument/2006/relationships/slide" Target="slide11.xml"/><Relationship Id="rId4" Type="http://schemas.openxmlformats.org/officeDocument/2006/relationships/slide" Target="slide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slide" Target="slide7.xml"/><Relationship Id="rId26" Type="http://schemas.openxmlformats.org/officeDocument/2006/relationships/slide" Target="slide1.xml"/><Relationship Id="rId3" Type="http://schemas.openxmlformats.org/officeDocument/2006/relationships/slide" Target="slide2.xml"/><Relationship Id="rId21" Type="http://schemas.openxmlformats.org/officeDocument/2006/relationships/slide" Target="slide13.xml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17" Type="http://schemas.openxmlformats.org/officeDocument/2006/relationships/slide" Target="slide6.xml"/><Relationship Id="rId25" Type="http://schemas.openxmlformats.org/officeDocument/2006/relationships/slide" Target="slide1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png"/><Relationship Id="rId20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5.png"/><Relationship Id="rId24" Type="http://schemas.openxmlformats.org/officeDocument/2006/relationships/slide" Target="slide16.xml"/><Relationship Id="rId5" Type="http://schemas.openxmlformats.org/officeDocument/2006/relationships/image" Target="../media/image15.png"/><Relationship Id="rId15" Type="http://schemas.openxmlformats.org/officeDocument/2006/relationships/image" Target="../media/image9.png"/><Relationship Id="rId23" Type="http://schemas.openxmlformats.org/officeDocument/2006/relationships/slide" Target="slide15.xml"/><Relationship Id="rId10" Type="http://schemas.openxmlformats.org/officeDocument/2006/relationships/image" Target="../media/image4.png"/><Relationship Id="rId19" Type="http://schemas.openxmlformats.org/officeDocument/2006/relationships/slide" Target="slide10.xml"/><Relationship Id="rId4" Type="http://schemas.openxmlformats.org/officeDocument/2006/relationships/image" Target="../media/image14.png"/><Relationship Id="rId9" Type="http://schemas.openxmlformats.org/officeDocument/2006/relationships/image" Target="../media/image3.jpeg"/><Relationship Id="rId14" Type="http://schemas.openxmlformats.org/officeDocument/2006/relationships/image" Target="../media/image8.png"/><Relationship Id="rId22" Type="http://schemas.openxmlformats.org/officeDocument/2006/relationships/slide" Target="slide14.xml"/><Relationship Id="rId27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26" Type="http://schemas.openxmlformats.org/officeDocument/2006/relationships/slide" Target="slide16.xml"/><Relationship Id="rId3" Type="http://schemas.openxmlformats.org/officeDocument/2006/relationships/slide" Target="slide3.xml"/><Relationship Id="rId21" Type="http://schemas.openxmlformats.org/officeDocument/2006/relationships/slide" Target="slide10.xml"/><Relationship Id="rId7" Type="http://schemas.openxmlformats.org/officeDocument/2006/relationships/image" Target="../media/image21.png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5" Type="http://schemas.openxmlformats.org/officeDocument/2006/relationships/slide" Target="slide15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png"/><Relationship Id="rId20" Type="http://schemas.openxmlformats.org/officeDocument/2006/relationships/slide" Target="slide7.xml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.jpeg"/><Relationship Id="rId24" Type="http://schemas.openxmlformats.org/officeDocument/2006/relationships/slide" Target="slide14.xml"/><Relationship Id="rId5" Type="http://schemas.openxmlformats.org/officeDocument/2006/relationships/image" Target="../media/image19.png"/><Relationship Id="rId15" Type="http://schemas.openxmlformats.org/officeDocument/2006/relationships/image" Target="../media/image7.png"/><Relationship Id="rId23" Type="http://schemas.openxmlformats.org/officeDocument/2006/relationships/slide" Target="slide13.xml"/><Relationship Id="rId28" Type="http://schemas.openxmlformats.org/officeDocument/2006/relationships/slide" Target="slide1.xml"/><Relationship Id="rId10" Type="http://schemas.openxmlformats.org/officeDocument/2006/relationships/image" Target="../media/image2.png"/><Relationship Id="rId19" Type="http://schemas.openxmlformats.org/officeDocument/2006/relationships/slide" Target="slide6.xml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6.png"/><Relationship Id="rId22" Type="http://schemas.openxmlformats.org/officeDocument/2006/relationships/slide" Target="slide11.xml"/><Relationship Id="rId27" Type="http://schemas.openxmlformats.org/officeDocument/2006/relationships/slide" Target="slide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slide" Target="slide13.xml"/><Relationship Id="rId3" Type="http://schemas.openxmlformats.org/officeDocument/2006/relationships/slide" Target="slide4.xml"/><Relationship Id="rId21" Type="http://schemas.openxmlformats.org/officeDocument/2006/relationships/image" Target="../media/image1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6.png"/><Relationship Id="rId25" Type="http://schemas.openxmlformats.org/officeDocument/2006/relationships/slide" Target="slide11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slide" Target="slide10.xml"/><Relationship Id="rId32" Type="http://schemas.openxmlformats.org/officeDocument/2006/relationships/image" Target="../media/image12.png"/><Relationship Id="rId5" Type="http://schemas.openxmlformats.org/officeDocument/2006/relationships/image" Target="../media/image25.png"/><Relationship Id="rId15" Type="http://schemas.openxmlformats.org/officeDocument/2006/relationships/image" Target="../media/image4.png"/><Relationship Id="rId23" Type="http://schemas.openxmlformats.org/officeDocument/2006/relationships/slide" Target="slide7.xml"/><Relationship Id="rId28" Type="http://schemas.openxmlformats.org/officeDocument/2006/relationships/slide" Target="slide15.xml"/><Relationship Id="rId10" Type="http://schemas.openxmlformats.org/officeDocument/2006/relationships/image" Target="../media/image30.png"/><Relationship Id="rId19" Type="http://schemas.openxmlformats.org/officeDocument/2006/relationships/image" Target="../media/image8.png"/><Relationship Id="rId31" Type="http://schemas.openxmlformats.org/officeDocument/2006/relationships/slide" Target="slide1.xml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.jpeg"/><Relationship Id="rId22" Type="http://schemas.openxmlformats.org/officeDocument/2006/relationships/slide" Target="slide6.xml"/><Relationship Id="rId27" Type="http://schemas.openxmlformats.org/officeDocument/2006/relationships/slide" Target="slide14.xml"/><Relationship Id="rId30" Type="http://schemas.openxmlformats.org/officeDocument/2006/relationships/slide" Target="slide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slide" Target="slide13.xml"/><Relationship Id="rId3" Type="http://schemas.openxmlformats.org/officeDocument/2006/relationships/image" Target="../media/image33.png"/><Relationship Id="rId21" Type="http://schemas.openxmlformats.org/officeDocument/2006/relationships/slide" Target="slide16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slide" Target="slide11.xml"/><Relationship Id="rId2" Type="http://schemas.openxmlformats.org/officeDocument/2006/relationships/slide" Target="slide5.xml"/><Relationship Id="rId16" Type="http://schemas.openxmlformats.org/officeDocument/2006/relationships/slide" Target="slide10.xml"/><Relationship Id="rId20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24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openxmlformats.org/officeDocument/2006/relationships/slide" Target="slide7.xml"/><Relationship Id="rId23" Type="http://schemas.openxmlformats.org/officeDocument/2006/relationships/slide" Target="slide1.xml"/><Relationship Id="rId10" Type="http://schemas.openxmlformats.org/officeDocument/2006/relationships/image" Target="../media/image7.png"/><Relationship Id="rId19" Type="http://schemas.openxmlformats.org/officeDocument/2006/relationships/slide" Target="slide14.xml"/><Relationship Id="rId4" Type="http://schemas.openxmlformats.org/officeDocument/2006/relationships/image" Target="../media/image34.jpeg"/><Relationship Id="rId9" Type="http://schemas.openxmlformats.org/officeDocument/2006/relationships/image" Target="../media/image6.png"/><Relationship Id="rId14" Type="http://schemas.openxmlformats.org/officeDocument/2006/relationships/slide" Target="slide6.xml"/><Relationship Id="rId22" Type="http://schemas.openxmlformats.org/officeDocument/2006/relationships/slide" Target="slide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26" Type="http://schemas.openxmlformats.org/officeDocument/2006/relationships/slide" Target="slide16.xml"/><Relationship Id="rId3" Type="http://schemas.openxmlformats.org/officeDocument/2006/relationships/slide" Target="slide6.xml"/><Relationship Id="rId21" Type="http://schemas.openxmlformats.org/officeDocument/2006/relationships/slide" Target="slide10.xml"/><Relationship Id="rId7" Type="http://schemas.openxmlformats.org/officeDocument/2006/relationships/image" Target="../media/image38.png"/><Relationship Id="rId12" Type="http://schemas.openxmlformats.org/officeDocument/2006/relationships/image" Target="../media/image3.jpeg"/><Relationship Id="rId17" Type="http://schemas.openxmlformats.org/officeDocument/2006/relationships/image" Target="../media/image8.png"/><Relationship Id="rId25" Type="http://schemas.openxmlformats.org/officeDocument/2006/relationships/slide" Target="slide15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.png"/><Relationship Id="rId20" Type="http://schemas.openxmlformats.org/officeDocument/2006/relationships/slide" Target="slide7.xml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2.png"/><Relationship Id="rId24" Type="http://schemas.openxmlformats.org/officeDocument/2006/relationships/slide" Target="slide14.xml"/><Relationship Id="rId5" Type="http://schemas.openxmlformats.org/officeDocument/2006/relationships/image" Target="../media/image36.png"/><Relationship Id="rId15" Type="http://schemas.openxmlformats.org/officeDocument/2006/relationships/image" Target="../media/image6.png"/><Relationship Id="rId23" Type="http://schemas.openxmlformats.org/officeDocument/2006/relationships/slide" Target="slide13.xml"/><Relationship Id="rId28" Type="http://schemas.openxmlformats.org/officeDocument/2006/relationships/slide" Target="slide1.xml"/><Relationship Id="rId10" Type="http://schemas.openxmlformats.org/officeDocument/2006/relationships/image" Target="../media/image41.tiff"/><Relationship Id="rId19" Type="http://schemas.openxmlformats.org/officeDocument/2006/relationships/image" Target="../media/image10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openxmlformats.org/officeDocument/2006/relationships/image" Target="../media/image5.png"/><Relationship Id="rId22" Type="http://schemas.openxmlformats.org/officeDocument/2006/relationships/slide" Target="slide11.xml"/><Relationship Id="rId27" Type="http://schemas.openxmlformats.org/officeDocument/2006/relationships/slide" Target="slide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slide" Target="slide14.xml"/><Relationship Id="rId3" Type="http://schemas.openxmlformats.org/officeDocument/2006/relationships/image" Target="../media/image42.png"/><Relationship Id="rId21" Type="http://schemas.openxmlformats.org/officeDocument/2006/relationships/slide" Target="slide1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slide" Target="slide13.xml"/><Relationship Id="rId2" Type="http://schemas.openxmlformats.org/officeDocument/2006/relationships/slide" Target="slide7.xml"/><Relationship Id="rId16" Type="http://schemas.openxmlformats.org/officeDocument/2006/relationships/slide" Target="slide11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slide" Target="slide10.xml"/><Relationship Id="rId23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slide" Target="slide15.xml"/><Relationship Id="rId4" Type="http://schemas.openxmlformats.org/officeDocument/2006/relationships/image" Target="../media/image14.png"/><Relationship Id="rId9" Type="http://schemas.openxmlformats.org/officeDocument/2006/relationships/image" Target="../media/image6.png"/><Relationship Id="rId14" Type="http://schemas.openxmlformats.org/officeDocument/2006/relationships/slide" Target="slide6.xml"/><Relationship Id="rId22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6.xml"/><Relationship Id="rId18" Type="http://schemas.openxmlformats.org/officeDocument/2006/relationships/slide" Target="slide14.xml"/><Relationship Id="rId3" Type="http://schemas.openxmlformats.org/officeDocument/2006/relationships/image" Target="../media/image43.jpeg"/><Relationship Id="rId21" Type="http://schemas.openxmlformats.org/officeDocument/2006/relationships/slide" Target="slide17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slide" Target="slide13.xml"/><Relationship Id="rId2" Type="http://schemas.openxmlformats.org/officeDocument/2006/relationships/slide" Target="slide8.xml"/><Relationship Id="rId16" Type="http://schemas.openxmlformats.org/officeDocument/2006/relationships/slide" Target="slide11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slide" Target="slide10.xml"/><Relationship Id="rId23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slide" Target="slide15.xm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slide" Target="slide7.xml"/><Relationship Id="rId22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90000" r="85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9845" y="619172"/>
            <a:ext cx="8739171" cy="2946585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Mono-and polymineralic inclusions within garnet </a:t>
            </a:r>
            <a:r>
              <a:rPr lang="en-US" sz="4000" dirty="0" err="1" smtClean="0"/>
              <a:t>megacrysts</a:t>
            </a:r>
            <a:r>
              <a:rPr lang="en-US" sz="4000" dirty="0" smtClean="0"/>
              <a:t> from the </a:t>
            </a:r>
            <a:r>
              <a:rPr lang="en-US" sz="4000" dirty="0" err="1"/>
              <a:t>G</a:t>
            </a:r>
            <a:r>
              <a:rPr lang="en-US" sz="4000" dirty="0" err="1" smtClean="0"/>
              <a:t>rib</a:t>
            </a:r>
            <a:r>
              <a:rPr lang="en-US" sz="4000" dirty="0" smtClean="0"/>
              <a:t> kimberlite, Arkhangelsk province, Russia : evidence for kimberlite melt evolution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8554" y="4062178"/>
            <a:ext cx="9861755" cy="1618976"/>
          </a:xfrm>
        </p:spPr>
        <p:txBody>
          <a:bodyPr>
            <a:normAutofit fontScale="77500" lnSpcReduction="20000"/>
          </a:bodyPr>
          <a:lstStyle/>
          <a:p>
            <a:r>
              <a:rPr lang="en-US" sz="2900" dirty="0" err="1"/>
              <a:t>Nataliya</a:t>
            </a:r>
            <a:r>
              <a:rPr lang="en-US" sz="2900" dirty="0"/>
              <a:t> </a:t>
            </a:r>
            <a:r>
              <a:rPr lang="en-US" sz="2900" dirty="0" err="1"/>
              <a:t>Lebedeva</a:t>
            </a:r>
            <a:r>
              <a:rPr lang="en-US" sz="2900" dirty="0"/>
              <a:t> </a:t>
            </a:r>
            <a:r>
              <a:rPr lang="en-US" sz="2900" baseline="30000" dirty="0"/>
              <a:t>(1)</a:t>
            </a:r>
            <a:r>
              <a:rPr lang="en-US" sz="2900" dirty="0"/>
              <a:t>, Anna </a:t>
            </a:r>
            <a:r>
              <a:rPr lang="en-US" sz="2900" dirty="0" err="1"/>
              <a:t>Nosova</a:t>
            </a:r>
            <a:r>
              <a:rPr lang="en-US" sz="2900" dirty="0"/>
              <a:t> </a:t>
            </a:r>
            <a:r>
              <a:rPr lang="en-US" sz="2900" baseline="30000" dirty="0"/>
              <a:t>(1)</a:t>
            </a:r>
            <a:r>
              <a:rPr lang="en-US" sz="2900" dirty="0"/>
              <a:t>, Alexey </a:t>
            </a:r>
            <a:r>
              <a:rPr lang="en-US" sz="2900" dirty="0" err="1"/>
              <a:t>Kargin</a:t>
            </a:r>
            <a:r>
              <a:rPr lang="en-US" sz="2900" dirty="0"/>
              <a:t> </a:t>
            </a:r>
            <a:r>
              <a:rPr lang="en-US" sz="2900" baseline="30000" dirty="0"/>
              <a:t>(1)</a:t>
            </a:r>
            <a:r>
              <a:rPr lang="en-US" sz="2900" dirty="0"/>
              <a:t>, Lyudmila </a:t>
            </a:r>
            <a:r>
              <a:rPr lang="en-US" sz="2900" dirty="0" err="1"/>
              <a:t>Sazonova</a:t>
            </a:r>
            <a:r>
              <a:rPr lang="en-US" sz="2900" dirty="0"/>
              <a:t> </a:t>
            </a:r>
            <a:r>
              <a:rPr lang="en-US" sz="2900" baseline="30000" dirty="0"/>
              <a:t>(1, 2)</a:t>
            </a:r>
            <a:r>
              <a:rPr lang="en-US" sz="2900" dirty="0"/>
              <a:t>, Ekaterina </a:t>
            </a:r>
            <a:r>
              <a:rPr lang="en-US" sz="2900" dirty="0" err="1"/>
              <a:t>Peresetskaya</a:t>
            </a:r>
            <a:r>
              <a:rPr lang="en-US" sz="2900" dirty="0"/>
              <a:t> </a:t>
            </a:r>
            <a:r>
              <a:rPr lang="en-US" sz="2900" baseline="30000" dirty="0"/>
              <a:t>(2)</a:t>
            </a:r>
            <a:endParaRPr lang="ru-RU" sz="2900" baseline="30000" dirty="0"/>
          </a:p>
          <a:p>
            <a:r>
              <a:rPr lang="en-US" sz="2900" dirty="0" smtClean="0"/>
              <a:t>(1) Institute </a:t>
            </a:r>
            <a:r>
              <a:rPr lang="en-US" sz="2900" dirty="0"/>
              <a:t>of Geology of Ore Deposits, Petrography, Mineralogy and Geochemistry, Moscow, Russia, </a:t>
            </a:r>
          </a:p>
          <a:p>
            <a:r>
              <a:rPr lang="en-US" sz="2900" dirty="0" smtClean="0"/>
              <a:t>(</a:t>
            </a:r>
            <a:r>
              <a:rPr lang="en-US" sz="2900" dirty="0"/>
              <a:t>2) </a:t>
            </a:r>
            <a:r>
              <a:rPr lang="en-US" sz="2900" dirty="0" err="1"/>
              <a:t>Lomonosov</a:t>
            </a:r>
            <a:r>
              <a:rPr lang="en-US" sz="2900" dirty="0"/>
              <a:t> Moscow State University, Moscow, Russia.  </a:t>
            </a:r>
            <a:endParaRPr lang="ru-RU" sz="2900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трелка вниз 4"/>
          <p:cNvSpPr/>
          <p:nvPr/>
        </p:nvSpPr>
        <p:spPr>
          <a:xfrm>
            <a:off x="11741427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4" t="7922" r="4262" b="35073"/>
          <a:stretch/>
        </p:blipFill>
        <p:spPr>
          <a:xfrm>
            <a:off x="11715353" y="235015"/>
            <a:ext cx="432079" cy="5333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13" y="832512"/>
            <a:ext cx="507647" cy="5030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11449232" y="1564077"/>
            <a:ext cx="669128" cy="5046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4" t="45434"/>
          <a:stretch/>
        </p:blipFill>
        <p:spPr>
          <a:xfrm>
            <a:off x="11449232" y="2255737"/>
            <a:ext cx="607648" cy="4547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7" r="3744"/>
          <a:stretch/>
        </p:blipFill>
        <p:spPr>
          <a:xfrm>
            <a:off x="11428675" y="2876545"/>
            <a:ext cx="668010" cy="510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675" y="3532805"/>
            <a:ext cx="453722" cy="5430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089" y="4375980"/>
            <a:ext cx="558690" cy="4191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9" b="52643"/>
          <a:stretch/>
        </p:blipFill>
        <p:spPr>
          <a:xfrm>
            <a:off x="11430550" y="4887080"/>
            <a:ext cx="594798" cy="4503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48853" b="67025"/>
          <a:stretch/>
        </p:blipFill>
        <p:spPr>
          <a:xfrm>
            <a:off x="11413428" y="5490511"/>
            <a:ext cx="643452" cy="485226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</p:cNvPr>
          <p:cNvSpPr txBox="1"/>
          <p:nvPr/>
        </p:nvSpPr>
        <p:spPr>
          <a:xfrm>
            <a:off x="10623432" y="2944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16" name="TextBox 15">
            <a:hlinkClick r:id="rId13" action="ppaction://hlinksldjump"/>
          </p:cNvPr>
          <p:cNvSpPr txBox="1"/>
          <p:nvPr/>
        </p:nvSpPr>
        <p:spPr>
          <a:xfrm>
            <a:off x="10623432" y="66755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 </a:t>
            </a:r>
          </a:p>
          <a:p>
            <a:r>
              <a:rPr lang="en-US" dirty="0" smtClean="0"/>
              <a:t>garnet</a:t>
            </a:r>
            <a:endParaRPr lang="en-US" dirty="0"/>
          </a:p>
        </p:txBody>
      </p:sp>
      <p:sp>
        <p:nvSpPr>
          <p:cNvPr id="17" name="TextBox 16">
            <a:hlinkClick r:id="rId14" action="ppaction://hlinksldjump"/>
          </p:cNvPr>
          <p:cNvSpPr txBox="1"/>
          <p:nvPr/>
        </p:nvSpPr>
        <p:spPr>
          <a:xfrm>
            <a:off x="10594360" y="150848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type</a:t>
            </a:r>
            <a:endParaRPr lang="en-US" dirty="0"/>
          </a:p>
        </p:txBody>
      </p:sp>
      <p:sp>
        <p:nvSpPr>
          <p:cNvPr id="18" name="TextBox 17">
            <a:hlinkClick r:id="rId15" action="ppaction://hlinksldjump"/>
          </p:cNvPr>
          <p:cNvSpPr txBox="1"/>
          <p:nvPr/>
        </p:nvSpPr>
        <p:spPr>
          <a:xfrm>
            <a:off x="10623432" y="210215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type</a:t>
            </a:r>
            <a:endParaRPr lang="en-US" dirty="0"/>
          </a:p>
        </p:txBody>
      </p:sp>
      <p:sp>
        <p:nvSpPr>
          <p:cNvPr id="19" name="TextBox 18">
            <a:hlinkClick r:id="rId16" action="ppaction://hlinksldjump"/>
          </p:cNvPr>
          <p:cNvSpPr txBox="1"/>
          <p:nvPr/>
        </p:nvSpPr>
        <p:spPr>
          <a:xfrm>
            <a:off x="10623432" y="28640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type</a:t>
            </a:r>
            <a:endParaRPr lang="en-US" dirty="0"/>
          </a:p>
        </p:txBody>
      </p:sp>
      <p:sp>
        <p:nvSpPr>
          <p:cNvPr id="20" name="TextBox 19">
            <a:hlinkClick r:id="rId17" action="ppaction://hlinksldjump"/>
          </p:cNvPr>
          <p:cNvSpPr txBox="1"/>
          <p:nvPr/>
        </p:nvSpPr>
        <p:spPr>
          <a:xfrm>
            <a:off x="10666675" y="341815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Phl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Amph</a:t>
            </a:r>
            <a:endParaRPr lang="en-US" dirty="0" smtClean="0"/>
          </a:p>
        </p:txBody>
      </p:sp>
      <p:sp>
        <p:nvSpPr>
          <p:cNvPr id="21" name="TextBox 20">
            <a:hlinkClick r:id="rId18" action="ppaction://hlinksldjump"/>
          </p:cNvPr>
          <p:cNvSpPr txBox="1"/>
          <p:nvPr/>
        </p:nvSpPr>
        <p:spPr>
          <a:xfrm>
            <a:off x="10651428" y="430977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Cpx</a:t>
            </a:r>
            <a:endParaRPr lang="en-US" dirty="0"/>
          </a:p>
        </p:txBody>
      </p:sp>
      <p:sp>
        <p:nvSpPr>
          <p:cNvPr id="22" name="TextBox 21">
            <a:hlinkClick r:id="rId19" action="ppaction://hlinksldjump"/>
          </p:cNvPr>
          <p:cNvSpPr txBox="1"/>
          <p:nvPr/>
        </p:nvSpPr>
        <p:spPr>
          <a:xfrm>
            <a:off x="10623432" y="48716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Ilm</a:t>
            </a:r>
            <a:endParaRPr lang="en-US" dirty="0"/>
          </a:p>
        </p:txBody>
      </p:sp>
      <p:sp>
        <p:nvSpPr>
          <p:cNvPr id="23" name="TextBox 22">
            <a:hlinkClick r:id="rId20" action="ppaction://hlinksldjump"/>
          </p:cNvPr>
          <p:cNvSpPr txBox="1"/>
          <p:nvPr/>
        </p:nvSpPr>
        <p:spPr>
          <a:xfrm>
            <a:off x="10623432" y="55259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Serp</a:t>
            </a:r>
            <a:endParaRPr lang="en-US" dirty="0"/>
          </a:p>
        </p:txBody>
      </p:sp>
      <p:sp>
        <p:nvSpPr>
          <p:cNvPr id="24" name="TextBox 23">
            <a:hlinkClick r:id="rId21" action="ppaction://hlinksldjump"/>
          </p:cNvPr>
          <p:cNvSpPr txBox="1"/>
          <p:nvPr/>
        </p:nvSpPr>
        <p:spPr>
          <a:xfrm>
            <a:off x="10623432" y="608778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6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7120" y="299086"/>
            <a:ext cx="5506280" cy="795115"/>
          </a:xfrm>
        </p:spPr>
        <p:txBody>
          <a:bodyPr>
            <a:normAutofit/>
          </a:bodyPr>
          <a:lstStyle/>
          <a:p>
            <a:r>
              <a:rPr lang="en-US" dirty="0" smtClean="0"/>
              <a:t>1 type of inclusion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9458" y="4784931"/>
            <a:ext cx="5519528" cy="2073069"/>
          </a:xfrm>
        </p:spPr>
        <p:txBody>
          <a:bodyPr/>
          <a:lstStyle/>
          <a:p>
            <a:r>
              <a:rPr lang="en-US" dirty="0" smtClean="0"/>
              <a:t>The angular inclusions consist of relict mineral assemblages represented by </a:t>
            </a:r>
            <a:r>
              <a:rPr lang="en-US" dirty="0" err="1" smtClean="0"/>
              <a:t>Cpx</a:t>
            </a:r>
            <a:r>
              <a:rPr lang="en-US" dirty="0" smtClean="0"/>
              <a:t> grains, </a:t>
            </a:r>
            <a:r>
              <a:rPr lang="en-US" dirty="0" err="1" smtClean="0"/>
              <a:t>Ilm</a:t>
            </a:r>
            <a:r>
              <a:rPr lang="en-US" dirty="0" smtClean="0"/>
              <a:t> or Cr-</a:t>
            </a:r>
            <a:r>
              <a:rPr lang="en-US" dirty="0" err="1" smtClean="0"/>
              <a:t>Spl</a:t>
            </a:r>
            <a:r>
              <a:rPr lang="en-US" dirty="0" smtClean="0"/>
              <a:t> and </a:t>
            </a:r>
            <a:r>
              <a:rPr lang="en-US" dirty="0" err="1" smtClean="0"/>
              <a:t>Serp</a:t>
            </a:r>
            <a:r>
              <a:rPr lang="en-US" dirty="0" smtClean="0"/>
              <a:t> groundmass</a:t>
            </a:r>
            <a:r>
              <a:rPr lang="en-US" sz="2400" dirty="0" smtClean="0"/>
              <a:t>.</a:t>
            </a:r>
            <a:endParaRPr lang="ru-RU" sz="2400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1741427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>
            <a:hlinkClick r:id="rId2" action="ppaction://hlinksldjump"/>
          </p:cNvPr>
          <p:cNvSpPr/>
          <p:nvPr/>
        </p:nvSpPr>
        <p:spPr>
          <a:xfrm rot="10800000">
            <a:off x="10721840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0" y="120908"/>
            <a:ext cx="3861065" cy="37038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344781" y="4002927"/>
            <a:ext cx="3768064" cy="28419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5" t="71419" r="52489" b="238"/>
          <a:stretch/>
        </p:blipFill>
        <p:spPr>
          <a:xfrm>
            <a:off x="4112844" y="1876372"/>
            <a:ext cx="3711914" cy="27770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0" t="-1293" r="51528" b="66078"/>
          <a:stretch/>
        </p:blipFill>
        <p:spPr>
          <a:xfrm>
            <a:off x="7705498" y="-69360"/>
            <a:ext cx="3047785" cy="23271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4" t="7922" r="4262" b="35073"/>
          <a:stretch/>
        </p:blipFill>
        <p:spPr>
          <a:xfrm>
            <a:off x="11715353" y="235015"/>
            <a:ext cx="432079" cy="5333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13" y="832512"/>
            <a:ext cx="507647" cy="5030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11449232" y="1564077"/>
            <a:ext cx="669128" cy="5046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4" t="45434"/>
          <a:stretch/>
        </p:blipFill>
        <p:spPr>
          <a:xfrm>
            <a:off x="11449232" y="2255737"/>
            <a:ext cx="607648" cy="4547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7" r="3744"/>
          <a:stretch/>
        </p:blipFill>
        <p:spPr>
          <a:xfrm>
            <a:off x="11428675" y="2876545"/>
            <a:ext cx="668010" cy="5102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675" y="3532805"/>
            <a:ext cx="453722" cy="5430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089" y="4375980"/>
            <a:ext cx="558690" cy="4191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9" b="52643"/>
          <a:stretch/>
        </p:blipFill>
        <p:spPr>
          <a:xfrm>
            <a:off x="11430550" y="4887080"/>
            <a:ext cx="594798" cy="45034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48853" b="67025"/>
          <a:stretch/>
        </p:blipFill>
        <p:spPr>
          <a:xfrm>
            <a:off x="11413428" y="5490511"/>
            <a:ext cx="643452" cy="485226"/>
          </a:xfrm>
          <a:prstGeom prst="rect">
            <a:avLst/>
          </a:prstGeom>
        </p:spPr>
      </p:pic>
      <p:sp>
        <p:nvSpPr>
          <p:cNvPr id="22" name="TextBox 21">
            <a:hlinkClick r:id="rId16" action="ppaction://hlinksldjump"/>
          </p:cNvPr>
          <p:cNvSpPr txBox="1"/>
          <p:nvPr/>
        </p:nvSpPr>
        <p:spPr>
          <a:xfrm>
            <a:off x="10623432" y="2944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23" name="TextBox 22">
            <a:hlinkClick r:id="rId17" action="ppaction://hlinksldjump"/>
          </p:cNvPr>
          <p:cNvSpPr txBox="1"/>
          <p:nvPr/>
        </p:nvSpPr>
        <p:spPr>
          <a:xfrm>
            <a:off x="10623432" y="66755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 </a:t>
            </a:r>
          </a:p>
          <a:p>
            <a:r>
              <a:rPr lang="en-US" dirty="0" smtClean="0"/>
              <a:t>garnet</a:t>
            </a:r>
            <a:endParaRPr lang="en-US" dirty="0"/>
          </a:p>
        </p:txBody>
      </p:sp>
      <p:sp>
        <p:nvSpPr>
          <p:cNvPr id="24" name="TextBox 23">
            <a:hlinkClick r:id="rId18" action="ppaction://hlinksldjump"/>
          </p:cNvPr>
          <p:cNvSpPr txBox="1"/>
          <p:nvPr/>
        </p:nvSpPr>
        <p:spPr>
          <a:xfrm>
            <a:off x="10594360" y="150848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type</a:t>
            </a:r>
            <a:endParaRPr lang="en-US" dirty="0"/>
          </a:p>
        </p:txBody>
      </p:sp>
      <p:sp>
        <p:nvSpPr>
          <p:cNvPr id="25" name="TextBox 24">
            <a:hlinkClick r:id="rId19" action="ppaction://hlinksldjump"/>
          </p:cNvPr>
          <p:cNvSpPr txBox="1"/>
          <p:nvPr/>
        </p:nvSpPr>
        <p:spPr>
          <a:xfrm>
            <a:off x="10574607" y="228907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type</a:t>
            </a:r>
            <a:endParaRPr lang="en-US" dirty="0"/>
          </a:p>
        </p:txBody>
      </p:sp>
      <p:sp>
        <p:nvSpPr>
          <p:cNvPr id="26" name="TextBox 25">
            <a:hlinkClick r:id="rId20" action="ppaction://hlinksldjump"/>
          </p:cNvPr>
          <p:cNvSpPr txBox="1"/>
          <p:nvPr/>
        </p:nvSpPr>
        <p:spPr>
          <a:xfrm>
            <a:off x="10623432" y="28640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type</a:t>
            </a:r>
            <a:endParaRPr lang="en-US" dirty="0"/>
          </a:p>
        </p:txBody>
      </p:sp>
      <p:sp>
        <p:nvSpPr>
          <p:cNvPr id="27" name="TextBox 26">
            <a:hlinkClick r:id="rId21" action="ppaction://hlinksldjump"/>
          </p:cNvPr>
          <p:cNvSpPr txBox="1"/>
          <p:nvPr/>
        </p:nvSpPr>
        <p:spPr>
          <a:xfrm>
            <a:off x="10666675" y="341815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Phl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Amph</a:t>
            </a:r>
            <a:endParaRPr lang="en-US" dirty="0" smtClean="0"/>
          </a:p>
        </p:txBody>
      </p:sp>
      <p:sp>
        <p:nvSpPr>
          <p:cNvPr id="28" name="TextBox 27">
            <a:hlinkClick r:id="rId22" action="ppaction://hlinksldjump"/>
          </p:cNvPr>
          <p:cNvSpPr txBox="1"/>
          <p:nvPr/>
        </p:nvSpPr>
        <p:spPr>
          <a:xfrm>
            <a:off x="10594360" y="430996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Cpx</a:t>
            </a:r>
            <a:endParaRPr lang="en-US" dirty="0"/>
          </a:p>
        </p:txBody>
      </p:sp>
      <p:sp>
        <p:nvSpPr>
          <p:cNvPr id="29" name="TextBox 28">
            <a:hlinkClick r:id="rId23" action="ppaction://hlinksldjump"/>
          </p:cNvPr>
          <p:cNvSpPr txBox="1"/>
          <p:nvPr/>
        </p:nvSpPr>
        <p:spPr>
          <a:xfrm>
            <a:off x="10623432" y="48716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Ilm</a:t>
            </a:r>
            <a:endParaRPr lang="en-US" dirty="0"/>
          </a:p>
        </p:txBody>
      </p:sp>
      <p:sp>
        <p:nvSpPr>
          <p:cNvPr id="30" name="TextBox 29">
            <a:hlinkClick r:id="rId24" action="ppaction://hlinksldjump"/>
          </p:cNvPr>
          <p:cNvSpPr txBox="1"/>
          <p:nvPr/>
        </p:nvSpPr>
        <p:spPr>
          <a:xfrm>
            <a:off x="10623432" y="55259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61587" y="2585544"/>
            <a:ext cx="2526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Composition </a:t>
            </a:r>
            <a:r>
              <a:rPr lang="en-US" dirty="0" err="1" smtClean="0"/>
              <a:t>Cpx</a:t>
            </a:r>
            <a:r>
              <a:rPr lang="en-US" dirty="0" smtClean="0"/>
              <a:t> from polymineralic inclusions overlap with </a:t>
            </a:r>
            <a:r>
              <a:rPr lang="en-US" dirty="0" err="1" smtClean="0"/>
              <a:t>monominerlic</a:t>
            </a:r>
            <a:r>
              <a:rPr lang="en-US" dirty="0" smtClean="0"/>
              <a:t> inclusion.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8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8257" y="67532"/>
            <a:ext cx="5506280" cy="795115"/>
          </a:xfrm>
        </p:spPr>
        <p:txBody>
          <a:bodyPr>
            <a:normAutofit/>
          </a:bodyPr>
          <a:lstStyle/>
          <a:p>
            <a:r>
              <a:rPr lang="en-US" dirty="0" smtClean="0"/>
              <a:t>2 type of inclusion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78147" y="741628"/>
            <a:ext cx="5519528" cy="207306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inclusions consist of relicts </a:t>
            </a:r>
            <a:r>
              <a:rPr lang="en-US" dirty="0" err="1" smtClean="0"/>
              <a:t>Prv</a:t>
            </a:r>
            <a:r>
              <a:rPr lang="en-US" dirty="0" smtClean="0"/>
              <a:t>, </a:t>
            </a:r>
            <a:r>
              <a:rPr lang="en-US" dirty="0" err="1" smtClean="0"/>
              <a:t>Ilm</a:t>
            </a:r>
            <a:r>
              <a:rPr lang="en-US" dirty="0" smtClean="0"/>
              <a:t>, Cr-</a:t>
            </a:r>
            <a:r>
              <a:rPr lang="en-US" dirty="0" err="1" smtClean="0"/>
              <a:t>Spl</a:t>
            </a:r>
            <a:r>
              <a:rPr lang="en-US" dirty="0" smtClean="0"/>
              <a:t> with Carb, </a:t>
            </a:r>
            <a:r>
              <a:rPr lang="en-US" dirty="0" err="1" smtClean="0"/>
              <a:t>Cpx</a:t>
            </a:r>
            <a:r>
              <a:rPr lang="en-US" dirty="0" smtClean="0"/>
              <a:t>. </a:t>
            </a:r>
          </a:p>
          <a:p>
            <a:r>
              <a:rPr lang="en-US" dirty="0" smtClean="0"/>
              <a:t>The 2a type inclusions have carbonate-silicate matrix and  the 2b type ones have </a:t>
            </a:r>
            <a:r>
              <a:rPr lang="en-US" dirty="0" err="1" smtClean="0"/>
              <a:t>sulphate</a:t>
            </a:r>
            <a:r>
              <a:rPr lang="en-US" dirty="0" smtClean="0"/>
              <a:t> matrix. 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1741427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>
            <a:hlinkClick r:id="rId3" action="ppaction://hlinksldjump"/>
          </p:cNvPr>
          <p:cNvSpPr/>
          <p:nvPr/>
        </p:nvSpPr>
        <p:spPr>
          <a:xfrm rot="10800000">
            <a:off x="10721840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9"/>
            <a:ext cx="3969440" cy="38078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0144" y="2689110"/>
            <a:ext cx="2503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2a </a:t>
            </a:r>
            <a:r>
              <a:rPr lang="en-US" dirty="0" smtClean="0"/>
              <a:t>have </a:t>
            </a:r>
          </a:p>
          <a:p>
            <a:pPr algn="ctr"/>
            <a:r>
              <a:rPr lang="en-US" dirty="0" smtClean="0"/>
              <a:t>carbonate-silicate </a:t>
            </a:r>
            <a:r>
              <a:rPr lang="en-US" dirty="0"/>
              <a:t>matrix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681219" y="2689109"/>
            <a:ext cx="2246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2b </a:t>
            </a:r>
            <a:r>
              <a:rPr lang="en-US" dirty="0" smtClean="0"/>
              <a:t>have </a:t>
            </a:r>
            <a:r>
              <a:rPr lang="en-US" dirty="0" err="1"/>
              <a:t>sulphate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composition </a:t>
            </a:r>
            <a:r>
              <a:rPr lang="en-US" dirty="0"/>
              <a:t>of matrix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586" y="3310182"/>
            <a:ext cx="4274414" cy="31018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95" y="3310182"/>
            <a:ext cx="5374140" cy="3551417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6347635" y="3310182"/>
            <a:ext cx="0" cy="354781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4" t="7922" r="4262" b="35073"/>
          <a:stretch/>
        </p:blipFill>
        <p:spPr>
          <a:xfrm>
            <a:off x="11715353" y="235015"/>
            <a:ext cx="432079" cy="5333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13" y="832512"/>
            <a:ext cx="507647" cy="50301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11449232" y="1564077"/>
            <a:ext cx="669128" cy="5046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4" t="45434"/>
          <a:stretch/>
        </p:blipFill>
        <p:spPr>
          <a:xfrm>
            <a:off x="11449232" y="2255737"/>
            <a:ext cx="607648" cy="45479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7" r="3744"/>
          <a:stretch/>
        </p:blipFill>
        <p:spPr>
          <a:xfrm>
            <a:off x="11428675" y="2876545"/>
            <a:ext cx="668010" cy="5102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675" y="3532805"/>
            <a:ext cx="453722" cy="5430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089" y="4375980"/>
            <a:ext cx="558690" cy="41914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9" b="52643"/>
          <a:stretch/>
        </p:blipFill>
        <p:spPr>
          <a:xfrm>
            <a:off x="11430550" y="4887080"/>
            <a:ext cx="594798" cy="45034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48853" b="67025"/>
          <a:stretch/>
        </p:blipFill>
        <p:spPr>
          <a:xfrm>
            <a:off x="11413428" y="5490511"/>
            <a:ext cx="643452" cy="485226"/>
          </a:xfrm>
          <a:prstGeom prst="rect">
            <a:avLst/>
          </a:prstGeom>
        </p:spPr>
      </p:pic>
      <p:sp>
        <p:nvSpPr>
          <p:cNvPr id="24" name="TextBox 23">
            <a:hlinkClick r:id="rId16" action="ppaction://hlinksldjump"/>
          </p:cNvPr>
          <p:cNvSpPr txBox="1"/>
          <p:nvPr/>
        </p:nvSpPr>
        <p:spPr>
          <a:xfrm>
            <a:off x="10623432" y="2944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25" name="TextBox 24">
            <a:hlinkClick r:id="rId17" action="ppaction://hlinksldjump"/>
          </p:cNvPr>
          <p:cNvSpPr txBox="1"/>
          <p:nvPr/>
        </p:nvSpPr>
        <p:spPr>
          <a:xfrm>
            <a:off x="10623432" y="66755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 </a:t>
            </a:r>
          </a:p>
          <a:p>
            <a:r>
              <a:rPr lang="en-US" dirty="0" smtClean="0"/>
              <a:t>garnet</a:t>
            </a:r>
            <a:endParaRPr lang="en-US" dirty="0"/>
          </a:p>
        </p:txBody>
      </p:sp>
      <p:sp>
        <p:nvSpPr>
          <p:cNvPr id="26" name="TextBox 25">
            <a:hlinkClick r:id="rId3" action="ppaction://hlinksldjump"/>
          </p:cNvPr>
          <p:cNvSpPr txBox="1"/>
          <p:nvPr/>
        </p:nvSpPr>
        <p:spPr>
          <a:xfrm>
            <a:off x="10594360" y="150848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type</a:t>
            </a:r>
            <a:endParaRPr lang="en-US" dirty="0"/>
          </a:p>
        </p:txBody>
      </p:sp>
      <p:sp>
        <p:nvSpPr>
          <p:cNvPr id="27" name="TextBox 26">
            <a:hlinkClick r:id="rId18" action="ppaction://hlinksldjump"/>
          </p:cNvPr>
          <p:cNvSpPr txBox="1"/>
          <p:nvPr/>
        </p:nvSpPr>
        <p:spPr>
          <a:xfrm>
            <a:off x="10623432" y="229232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type</a:t>
            </a:r>
            <a:endParaRPr lang="en-US" dirty="0"/>
          </a:p>
        </p:txBody>
      </p:sp>
      <p:sp>
        <p:nvSpPr>
          <p:cNvPr id="28" name="TextBox 27">
            <a:hlinkClick r:id="rId19" action="ppaction://hlinksldjump"/>
          </p:cNvPr>
          <p:cNvSpPr txBox="1"/>
          <p:nvPr/>
        </p:nvSpPr>
        <p:spPr>
          <a:xfrm>
            <a:off x="10623432" y="28640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type</a:t>
            </a:r>
            <a:endParaRPr lang="en-US" dirty="0"/>
          </a:p>
        </p:txBody>
      </p:sp>
      <p:sp>
        <p:nvSpPr>
          <p:cNvPr id="29" name="TextBox 28">
            <a:hlinkClick r:id="rId20" action="ppaction://hlinksldjump"/>
          </p:cNvPr>
          <p:cNvSpPr txBox="1"/>
          <p:nvPr/>
        </p:nvSpPr>
        <p:spPr>
          <a:xfrm>
            <a:off x="10666675" y="341815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Phl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Amph</a:t>
            </a:r>
            <a:endParaRPr lang="en-US" dirty="0" smtClean="0"/>
          </a:p>
        </p:txBody>
      </p:sp>
      <p:sp>
        <p:nvSpPr>
          <p:cNvPr id="30" name="TextBox 29">
            <a:hlinkClick r:id="rId21" action="ppaction://hlinksldjump"/>
          </p:cNvPr>
          <p:cNvSpPr txBox="1"/>
          <p:nvPr/>
        </p:nvSpPr>
        <p:spPr>
          <a:xfrm>
            <a:off x="10594360" y="435704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Cpx</a:t>
            </a:r>
            <a:endParaRPr lang="en-US" dirty="0"/>
          </a:p>
        </p:txBody>
      </p:sp>
      <p:sp>
        <p:nvSpPr>
          <p:cNvPr id="31" name="TextBox 30">
            <a:hlinkClick r:id="rId22" action="ppaction://hlinksldjump"/>
          </p:cNvPr>
          <p:cNvSpPr txBox="1"/>
          <p:nvPr/>
        </p:nvSpPr>
        <p:spPr>
          <a:xfrm>
            <a:off x="10623432" y="48716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Ilm</a:t>
            </a:r>
            <a:endParaRPr lang="en-US" dirty="0"/>
          </a:p>
        </p:txBody>
      </p:sp>
      <p:sp>
        <p:nvSpPr>
          <p:cNvPr id="32" name="TextBox 31">
            <a:hlinkClick r:id="rId23" action="ppaction://hlinksldjump"/>
          </p:cNvPr>
          <p:cNvSpPr txBox="1"/>
          <p:nvPr/>
        </p:nvSpPr>
        <p:spPr>
          <a:xfrm>
            <a:off x="10623432" y="55259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Serp</a:t>
            </a:r>
            <a:endParaRPr lang="en-US" dirty="0"/>
          </a:p>
        </p:txBody>
      </p:sp>
      <p:pic>
        <p:nvPicPr>
          <p:cNvPr id="33" name="Picture 2" descr="https://png.icons8.com/metro/1600/camping-tent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676" y="6180137"/>
            <a:ext cx="516488" cy="5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06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3372" y="0"/>
            <a:ext cx="5506280" cy="795115"/>
          </a:xfrm>
        </p:spPr>
        <p:txBody>
          <a:bodyPr>
            <a:normAutofit/>
          </a:bodyPr>
          <a:lstStyle/>
          <a:p>
            <a:r>
              <a:rPr lang="en-US" dirty="0" smtClean="0"/>
              <a:t>2a type of inclusion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1016" y="247056"/>
            <a:ext cx="5268984" cy="2073069"/>
          </a:xfrm>
        </p:spPr>
        <p:txBody>
          <a:bodyPr>
            <a:normAutofit/>
          </a:bodyPr>
          <a:lstStyle/>
          <a:p>
            <a:r>
              <a:rPr lang="en-US" dirty="0" smtClean="0"/>
              <a:t>Relicts Cr-Spinel within polymineralic inclusion have small carbonate </a:t>
            </a:r>
            <a:r>
              <a:rPr lang="en-US" dirty="0"/>
              <a:t>inclusion. 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1741427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>
            <a:hlinkClick r:id="rId3" action="ppaction://hlinksldjump"/>
          </p:cNvPr>
          <p:cNvSpPr/>
          <p:nvPr/>
        </p:nvSpPr>
        <p:spPr>
          <a:xfrm rot="10800000">
            <a:off x="10721840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00"/>
            <a:ext cx="3802747" cy="36478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15" y="2536109"/>
            <a:ext cx="6093251" cy="42896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652" y="1283590"/>
            <a:ext cx="3570559" cy="32318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4" t="7922" r="4262" b="35073"/>
          <a:stretch/>
        </p:blipFill>
        <p:spPr>
          <a:xfrm>
            <a:off x="11715353" y="235015"/>
            <a:ext cx="432079" cy="5333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13" y="832512"/>
            <a:ext cx="507647" cy="5030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11449232" y="1564077"/>
            <a:ext cx="669128" cy="5046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4" t="45434"/>
          <a:stretch/>
        </p:blipFill>
        <p:spPr>
          <a:xfrm>
            <a:off x="11449232" y="2255737"/>
            <a:ext cx="607648" cy="4547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7" r="3744"/>
          <a:stretch/>
        </p:blipFill>
        <p:spPr>
          <a:xfrm>
            <a:off x="11428675" y="2876545"/>
            <a:ext cx="668010" cy="5102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675" y="3532805"/>
            <a:ext cx="453722" cy="5430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089" y="4375980"/>
            <a:ext cx="558690" cy="4191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9" b="52643"/>
          <a:stretch/>
        </p:blipFill>
        <p:spPr>
          <a:xfrm>
            <a:off x="11430550" y="4887080"/>
            <a:ext cx="594798" cy="45034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48853" b="67025"/>
          <a:stretch/>
        </p:blipFill>
        <p:spPr>
          <a:xfrm>
            <a:off x="11413428" y="5490511"/>
            <a:ext cx="643452" cy="485226"/>
          </a:xfrm>
          <a:prstGeom prst="rect">
            <a:avLst/>
          </a:prstGeom>
        </p:spPr>
      </p:pic>
      <p:sp>
        <p:nvSpPr>
          <p:cNvPr id="22" name="TextBox 21">
            <a:hlinkClick r:id="rId16" action="ppaction://hlinksldjump"/>
          </p:cNvPr>
          <p:cNvSpPr txBox="1"/>
          <p:nvPr/>
        </p:nvSpPr>
        <p:spPr>
          <a:xfrm>
            <a:off x="10623432" y="2944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23" name="TextBox 22">
            <a:hlinkClick r:id="rId17" action="ppaction://hlinksldjump"/>
          </p:cNvPr>
          <p:cNvSpPr txBox="1"/>
          <p:nvPr/>
        </p:nvSpPr>
        <p:spPr>
          <a:xfrm>
            <a:off x="10623432" y="66755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 </a:t>
            </a:r>
          </a:p>
          <a:p>
            <a:r>
              <a:rPr lang="en-US" dirty="0" smtClean="0"/>
              <a:t>garnet</a:t>
            </a:r>
            <a:endParaRPr lang="en-US" dirty="0"/>
          </a:p>
        </p:txBody>
      </p:sp>
      <p:sp>
        <p:nvSpPr>
          <p:cNvPr id="24" name="TextBox 23">
            <a:hlinkClick r:id="rId18" action="ppaction://hlinksldjump"/>
          </p:cNvPr>
          <p:cNvSpPr txBox="1"/>
          <p:nvPr/>
        </p:nvSpPr>
        <p:spPr>
          <a:xfrm>
            <a:off x="10594360" y="150848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type</a:t>
            </a:r>
            <a:endParaRPr lang="en-US" dirty="0"/>
          </a:p>
        </p:txBody>
      </p:sp>
      <p:sp>
        <p:nvSpPr>
          <p:cNvPr id="25" name="TextBox 24">
            <a:hlinkClick r:id="rId3" action="ppaction://hlinksldjump"/>
          </p:cNvPr>
          <p:cNvSpPr txBox="1"/>
          <p:nvPr/>
        </p:nvSpPr>
        <p:spPr>
          <a:xfrm>
            <a:off x="10623432" y="210215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type</a:t>
            </a:r>
            <a:endParaRPr lang="en-US" dirty="0"/>
          </a:p>
        </p:txBody>
      </p:sp>
      <p:sp>
        <p:nvSpPr>
          <p:cNvPr id="26" name="TextBox 25">
            <a:hlinkClick r:id="rId19" action="ppaction://hlinksldjump"/>
          </p:cNvPr>
          <p:cNvSpPr txBox="1"/>
          <p:nvPr/>
        </p:nvSpPr>
        <p:spPr>
          <a:xfrm>
            <a:off x="10623432" y="28640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type</a:t>
            </a:r>
            <a:endParaRPr lang="en-US" dirty="0"/>
          </a:p>
        </p:txBody>
      </p:sp>
      <p:sp>
        <p:nvSpPr>
          <p:cNvPr id="27" name="TextBox 26">
            <a:hlinkClick r:id="rId20" action="ppaction://hlinksldjump"/>
          </p:cNvPr>
          <p:cNvSpPr txBox="1"/>
          <p:nvPr/>
        </p:nvSpPr>
        <p:spPr>
          <a:xfrm>
            <a:off x="10666675" y="341815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Phl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Amph</a:t>
            </a:r>
            <a:endParaRPr lang="en-US" dirty="0" smtClean="0"/>
          </a:p>
        </p:txBody>
      </p:sp>
      <p:sp>
        <p:nvSpPr>
          <p:cNvPr id="28" name="TextBox 27">
            <a:hlinkClick r:id="rId21" action="ppaction://hlinksldjump"/>
          </p:cNvPr>
          <p:cNvSpPr txBox="1"/>
          <p:nvPr/>
        </p:nvSpPr>
        <p:spPr>
          <a:xfrm>
            <a:off x="10651428" y="430977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Cpx</a:t>
            </a:r>
            <a:endParaRPr lang="en-US" dirty="0"/>
          </a:p>
        </p:txBody>
      </p:sp>
      <p:sp>
        <p:nvSpPr>
          <p:cNvPr id="29" name="TextBox 28">
            <a:hlinkClick r:id="rId22" action="ppaction://hlinksldjump"/>
          </p:cNvPr>
          <p:cNvSpPr txBox="1"/>
          <p:nvPr/>
        </p:nvSpPr>
        <p:spPr>
          <a:xfrm>
            <a:off x="10623432" y="48716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Ilm</a:t>
            </a:r>
            <a:endParaRPr lang="en-US" dirty="0"/>
          </a:p>
        </p:txBody>
      </p:sp>
      <p:sp>
        <p:nvSpPr>
          <p:cNvPr id="30" name="TextBox 29">
            <a:hlinkClick r:id="rId23" action="ppaction://hlinksldjump"/>
          </p:cNvPr>
          <p:cNvSpPr txBox="1"/>
          <p:nvPr/>
        </p:nvSpPr>
        <p:spPr>
          <a:xfrm>
            <a:off x="10623432" y="55259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Serp</a:t>
            </a:r>
            <a:endParaRPr lang="en-US" dirty="0"/>
          </a:p>
        </p:txBody>
      </p:sp>
      <p:pic>
        <p:nvPicPr>
          <p:cNvPr id="31" name="Picture 2" descr="https://png.icons8.com/metro/1600/camping-tent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676" y="6180137"/>
            <a:ext cx="516488" cy="5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7535917" y="3233352"/>
            <a:ext cx="662152" cy="831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40221" y="5056332"/>
            <a:ext cx="3311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Composition these Cr-</a:t>
            </a:r>
            <a:r>
              <a:rPr lang="en-US" sz="2000" dirty="0" err="1" smtClean="0"/>
              <a:t>Sp</a:t>
            </a:r>
            <a:r>
              <a:rPr lang="en-US" sz="2000" dirty="0" smtClean="0"/>
              <a:t> differ from zonal Cr-Sp. It same as </a:t>
            </a:r>
            <a:r>
              <a:rPr lang="en-US" sz="2000" dirty="0"/>
              <a:t>kimberlite </a:t>
            </a:r>
            <a:r>
              <a:rPr lang="en-US" sz="2000" dirty="0" smtClean="0"/>
              <a:t>trend according to Mitchell.</a:t>
            </a:r>
            <a:endParaRPr lang="en-US" sz="2000" dirty="0"/>
          </a:p>
        </p:txBody>
      </p:sp>
      <p:cxnSp>
        <p:nvCxnSpPr>
          <p:cNvPr id="33" name="Прямая со стрелкой 32"/>
          <p:cNvCxnSpPr/>
          <p:nvPr/>
        </p:nvCxnSpPr>
        <p:spPr>
          <a:xfrm flipH="1" flipV="1">
            <a:off x="7866993" y="4075865"/>
            <a:ext cx="189186" cy="11651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62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0892" y="0"/>
            <a:ext cx="5506280" cy="795115"/>
          </a:xfrm>
        </p:spPr>
        <p:txBody>
          <a:bodyPr>
            <a:normAutofit/>
          </a:bodyPr>
          <a:lstStyle/>
          <a:p>
            <a:r>
              <a:rPr lang="en-US" dirty="0" smtClean="0"/>
              <a:t>3 type of inclusion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3333372"/>
            <a:ext cx="7245417" cy="90651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elliptic and angular inclusions consist of Amp, </a:t>
            </a:r>
            <a:r>
              <a:rPr lang="en-US" dirty="0" err="1" smtClean="0"/>
              <a:t>Phl</a:t>
            </a:r>
            <a:r>
              <a:rPr lang="en-US" dirty="0" smtClean="0"/>
              <a:t>, Cr-Sp, </a:t>
            </a:r>
            <a:r>
              <a:rPr lang="en-US" dirty="0" err="1" smtClean="0"/>
              <a:t>Carb</a:t>
            </a:r>
            <a:r>
              <a:rPr lang="en-US" dirty="0" smtClean="0"/>
              <a:t> and </a:t>
            </a:r>
            <a:r>
              <a:rPr lang="en-US" dirty="0" err="1" smtClean="0"/>
              <a:t>Serp-Chl</a:t>
            </a:r>
            <a:r>
              <a:rPr lang="en-US" dirty="0" smtClean="0"/>
              <a:t> groundmass.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1741427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>
            <a:hlinkClick r:id="rId3" action="ppaction://hlinksldjump"/>
          </p:cNvPr>
          <p:cNvSpPr/>
          <p:nvPr/>
        </p:nvSpPr>
        <p:spPr>
          <a:xfrm rot="10800000">
            <a:off x="10721840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9" y="0"/>
            <a:ext cx="3474871" cy="33333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29" y="659614"/>
            <a:ext cx="3534163" cy="26518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19" y="4106936"/>
            <a:ext cx="3538052" cy="26535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0" t="34483" r="378" b="33563"/>
          <a:stretch/>
        </p:blipFill>
        <p:spPr>
          <a:xfrm>
            <a:off x="-31081" y="4106936"/>
            <a:ext cx="3614022" cy="26720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633" y="795114"/>
            <a:ext cx="3417379" cy="55960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4" t="7922" r="4262" b="35073"/>
          <a:stretch/>
        </p:blipFill>
        <p:spPr>
          <a:xfrm>
            <a:off x="11715353" y="235015"/>
            <a:ext cx="432079" cy="5333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13" y="832512"/>
            <a:ext cx="507647" cy="50301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11449232" y="1564077"/>
            <a:ext cx="669128" cy="5046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4" t="45434"/>
          <a:stretch/>
        </p:blipFill>
        <p:spPr>
          <a:xfrm>
            <a:off x="11449232" y="2255737"/>
            <a:ext cx="607648" cy="45479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7" r="3744"/>
          <a:stretch/>
        </p:blipFill>
        <p:spPr>
          <a:xfrm>
            <a:off x="11428675" y="2876545"/>
            <a:ext cx="668010" cy="5102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675" y="3532805"/>
            <a:ext cx="453722" cy="5430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089" y="4375980"/>
            <a:ext cx="558690" cy="41914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9" b="52643"/>
          <a:stretch/>
        </p:blipFill>
        <p:spPr>
          <a:xfrm>
            <a:off x="11430550" y="4887080"/>
            <a:ext cx="594798" cy="45034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48853" b="67025"/>
          <a:stretch/>
        </p:blipFill>
        <p:spPr>
          <a:xfrm>
            <a:off x="11413428" y="5490511"/>
            <a:ext cx="643452" cy="485226"/>
          </a:xfrm>
          <a:prstGeom prst="rect">
            <a:avLst/>
          </a:prstGeom>
        </p:spPr>
      </p:pic>
      <p:sp>
        <p:nvSpPr>
          <p:cNvPr id="24" name="TextBox 23">
            <a:hlinkClick r:id="rId18" action="ppaction://hlinksldjump"/>
          </p:cNvPr>
          <p:cNvSpPr txBox="1"/>
          <p:nvPr/>
        </p:nvSpPr>
        <p:spPr>
          <a:xfrm>
            <a:off x="10623432" y="2944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25" name="TextBox 24">
            <a:hlinkClick r:id="rId19" action="ppaction://hlinksldjump"/>
          </p:cNvPr>
          <p:cNvSpPr txBox="1"/>
          <p:nvPr/>
        </p:nvSpPr>
        <p:spPr>
          <a:xfrm>
            <a:off x="10623432" y="66755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 </a:t>
            </a:r>
          </a:p>
          <a:p>
            <a:r>
              <a:rPr lang="en-US" dirty="0" smtClean="0"/>
              <a:t>garnet</a:t>
            </a:r>
            <a:endParaRPr lang="en-US" dirty="0"/>
          </a:p>
        </p:txBody>
      </p:sp>
      <p:sp>
        <p:nvSpPr>
          <p:cNvPr id="26" name="TextBox 25">
            <a:hlinkClick r:id="rId20" action="ppaction://hlinksldjump"/>
          </p:cNvPr>
          <p:cNvSpPr txBox="1"/>
          <p:nvPr/>
        </p:nvSpPr>
        <p:spPr>
          <a:xfrm>
            <a:off x="10594360" y="150848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type</a:t>
            </a:r>
            <a:endParaRPr lang="en-US" dirty="0"/>
          </a:p>
        </p:txBody>
      </p:sp>
      <p:sp>
        <p:nvSpPr>
          <p:cNvPr id="27" name="TextBox 26">
            <a:hlinkClick r:id="rId21" action="ppaction://hlinksldjump"/>
          </p:cNvPr>
          <p:cNvSpPr txBox="1"/>
          <p:nvPr/>
        </p:nvSpPr>
        <p:spPr>
          <a:xfrm>
            <a:off x="10623432" y="210215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type</a:t>
            </a:r>
            <a:endParaRPr lang="en-US" dirty="0"/>
          </a:p>
        </p:txBody>
      </p:sp>
      <p:sp>
        <p:nvSpPr>
          <p:cNvPr id="28" name="TextBox 27">
            <a:hlinkClick r:id="rId22" action="ppaction://hlinksldjump"/>
          </p:cNvPr>
          <p:cNvSpPr txBox="1"/>
          <p:nvPr/>
        </p:nvSpPr>
        <p:spPr>
          <a:xfrm>
            <a:off x="10623432" y="28640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type</a:t>
            </a:r>
            <a:endParaRPr lang="en-US" dirty="0"/>
          </a:p>
        </p:txBody>
      </p:sp>
      <p:sp>
        <p:nvSpPr>
          <p:cNvPr id="29" name="TextBox 28">
            <a:hlinkClick r:id="rId23" action="ppaction://hlinksldjump"/>
          </p:cNvPr>
          <p:cNvSpPr txBox="1"/>
          <p:nvPr/>
        </p:nvSpPr>
        <p:spPr>
          <a:xfrm>
            <a:off x="10666675" y="341815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Phl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Amph</a:t>
            </a:r>
            <a:endParaRPr lang="en-US" dirty="0" smtClean="0"/>
          </a:p>
        </p:txBody>
      </p:sp>
      <p:sp>
        <p:nvSpPr>
          <p:cNvPr id="30" name="TextBox 29">
            <a:hlinkClick r:id="rId24" action="ppaction://hlinksldjump"/>
          </p:cNvPr>
          <p:cNvSpPr txBox="1"/>
          <p:nvPr/>
        </p:nvSpPr>
        <p:spPr>
          <a:xfrm>
            <a:off x="10651428" y="430977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Cpx</a:t>
            </a:r>
            <a:endParaRPr lang="en-US" dirty="0"/>
          </a:p>
        </p:txBody>
      </p:sp>
      <p:sp>
        <p:nvSpPr>
          <p:cNvPr id="31" name="TextBox 30">
            <a:hlinkClick r:id="rId25" action="ppaction://hlinksldjump"/>
          </p:cNvPr>
          <p:cNvSpPr txBox="1"/>
          <p:nvPr/>
        </p:nvSpPr>
        <p:spPr>
          <a:xfrm>
            <a:off x="10623432" y="48716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Ilm</a:t>
            </a:r>
            <a:endParaRPr lang="en-US" dirty="0"/>
          </a:p>
        </p:txBody>
      </p:sp>
      <p:sp>
        <p:nvSpPr>
          <p:cNvPr id="32" name="TextBox 31">
            <a:hlinkClick r:id="rId26" action="ppaction://hlinksldjump"/>
          </p:cNvPr>
          <p:cNvSpPr txBox="1"/>
          <p:nvPr/>
        </p:nvSpPr>
        <p:spPr>
          <a:xfrm>
            <a:off x="10623432" y="55259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Serp</a:t>
            </a:r>
            <a:endParaRPr lang="en-US" dirty="0"/>
          </a:p>
        </p:txBody>
      </p:sp>
      <p:pic>
        <p:nvPicPr>
          <p:cNvPr id="33" name="Picture 2" descr="https://png.icons8.com/metro/1600/camping-tent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676" y="6180137"/>
            <a:ext cx="516488" cy="5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21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34" y="24005"/>
            <a:ext cx="10609006" cy="63582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Phl</a:t>
            </a:r>
            <a:r>
              <a:rPr lang="en-US" dirty="0" smtClean="0"/>
              <a:t> and </a:t>
            </a:r>
            <a:r>
              <a:rPr lang="en-US" dirty="0" err="1" smtClean="0"/>
              <a:t>Amph</a:t>
            </a:r>
            <a:r>
              <a:rPr lang="en-US" dirty="0" smtClean="0"/>
              <a:t> composition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5044967"/>
            <a:ext cx="4587723" cy="1813034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Fine flakes high-</a:t>
            </a:r>
            <a:r>
              <a:rPr lang="en-US" dirty="0" err="1" smtClean="0"/>
              <a:t>Ti</a:t>
            </a:r>
            <a:r>
              <a:rPr lang="en-US" dirty="0" smtClean="0"/>
              <a:t> and Cr </a:t>
            </a:r>
            <a:r>
              <a:rPr lang="en-US" dirty="0" err="1" smtClean="0"/>
              <a:t>Phl</a:t>
            </a:r>
            <a:r>
              <a:rPr lang="en-US" dirty="0" smtClean="0"/>
              <a:t> from kimberlite groundmass crystallized from kimberlite melt.</a:t>
            </a:r>
          </a:p>
          <a:p>
            <a:r>
              <a:rPr lang="en-US" dirty="0" smtClean="0"/>
              <a:t>                </a:t>
            </a:r>
            <a:r>
              <a:rPr lang="en-US" dirty="0" err="1" smtClean="0"/>
              <a:t>Phlogopite</a:t>
            </a:r>
            <a:r>
              <a:rPr lang="en-US" dirty="0" smtClean="0"/>
              <a:t> composition depends on garnet composition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1741427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>
            <a:hlinkClick r:id="rId2" action="ppaction://hlinksldjump"/>
          </p:cNvPr>
          <p:cNvSpPr/>
          <p:nvPr/>
        </p:nvSpPr>
        <p:spPr>
          <a:xfrm rot="10800000">
            <a:off x="10721840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75" y="3691116"/>
            <a:ext cx="2589826" cy="30997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05" y="24005"/>
            <a:ext cx="4773495" cy="43165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41970" y="4525396"/>
            <a:ext cx="3369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All amphiboles are </a:t>
            </a:r>
            <a:r>
              <a:rPr lang="en-US" sz="2000" dirty="0" err="1" smtClean="0"/>
              <a:t>pargasite</a:t>
            </a:r>
            <a:r>
              <a:rPr lang="en-US" sz="2000" dirty="0" smtClean="0"/>
              <a:t>.</a:t>
            </a:r>
          </a:p>
          <a:p>
            <a:r>
              <a:rPr lang="en-US" sz="2000" dirty="0" err="1"/>
              <a:t>Pargasite</a:t>
            </a:r>
            <a:r>
              <a:rPr lang="en-US" sz="2000" dirty="0"/>
              <a:t> are stable at depths corresponding to P &lt;3 </a:t>
            </a:r>
            <a:r>
              <a:rPr lang="en-US" sz="2000" dirty="0" err="1"/>
              <a:t>GPa</a:t>
            </a:r>
            <a:endParaRPr lang="en-US" sz="2000" dirty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4" t="7922" r="4262" b="35073"/>
          <a:stretch/>
        </p:blipFill>
        <p:spPr>
          <a:xfrm>
            <a:off x="11715353" y="235015"/>
            <a:ext cx="432079" cy="5333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13" y="832512"/>
            <a:ext cx="507647" cy="5030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11449232" y="1564077"/>
            <a:ext cx="669128" cy="50467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4" t="45434"/>
          <a:stretch/>
        </p:blipFill>
        <p:spPr>
          <a:xfrm>
            <a:off x="11449232" y="2255737"/>
            <a:ext cx="607648" cy="4547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7" r="3744"/>
          <a:stretch/>
        </p:blipFill>
        <p:spPr>
          <a:xfrm>
            <a:off x="11428675" y="2876545"/>
            <a:ext cx="668010" cy="51029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675" y="3532805"/>
            <a:ext cx="453722" cy="54306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089" y="4375980"/>
            <a:ext cx="558690" cy="4191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9" b="52643"/>
          <a:stretch/>
        </p:blipFill>
        <p:spPr>
          <a:xfrm>
            <a:off x="11430550" y="4887080"/>
            <a:ext cx="594798" cy="45034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48853" b="67025"/>
          <a:stretch/>
        </p:blipFill>
        <p:spPr>
          <a:xfrm>
            <a:off x="11413428" y="5490511"/>
            <a:ext cx="643452" cy="485226"/>
          </a:xfrm>
          <a:prstGeom prst="rect">
            <a:avLst/>
          </a:prstGeom>
        </p:spPr>
      </p:pic>
      <p:sp>
        <p:nvSpPr>
          <p:cNvPr id="23" name="TextBox 22">
            <a:hlinkClick r:id="rId14" action="ppaction://hlinksldjump"/>
          </p:cNvPr>
          <p:cNvSpPr txBox="1"/>
          <p:nvPr/>
        </p:nvSpPr>
        <p:spPr>
          <a:xfrm>
            <a:off x="10623432" y="2944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24" name="TextBox 23">
            <a:hlinkClick r:id="rId15" action="ppaction://hlinksldjump"/>
          </p:cNvPr>
          <p:cNvSpPr txBox="1"/>
          <p:nvPr/>
        </p:nvSpPr>
        <p:spPr>
          <a:xfrm>
            <a:off x="10623432" y="66755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 </a:t>
            </a:r>
          </a:p>
          <a:p>
            <a:r>
              <a:rPr lang="en-US" dirty="0" smtClean="0"/>
              <a:t>garnet</a:t>
            </a:r>
            <a:endParaRPr lang="en-US" dirty="0"/>
          </a:p>
        </p:txBody>
      </p:sp>
      <p:sp>
        <p:nvSpPr>
          <p:cNvPr id="25" name="TextBox 24">
            <a:hlinkClick r:id="rId16" action="ppaction://hlinksldjump"/>
          </p:cNvPr>
          <p:cNvSpPr txBox="1"/>
          <p:nvPr/>
        </p:nvSpPr>
        <p:spPr>
          <a:xfrm>
            <a:off x="10572685" y="158685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type</a:t>
            </a:r>
            <a:endParaRPr lang="en-US" dirty="0"/>
          </a:p>
        </p:txBody>
      </p:sp>
      <p:sp>
        <p:nvSpPr>
          <p:cNvPr id="26" name="TextBox 25">
            <a:hlinkClick r:id="rId17" action="ppaction://hlinksldjump"/>
          </p:cNvPr>
          <p:cNvSpPr txBox="1"/>
          <p:nvPr/>
        </p:nvSpPr>
        <p:spPr>
          <a:xfrm>
            <a:off x="10623432" y="222728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type</a:t>
            </a:r>
            <a:endParaRPr lang="en-US" dirty="0"/>
          </a:p>
        </p:txBody>
      </p:sp>
      <p:sp>
        <p:nvSpPr>
          <p:cNvPr id="27" name="TextBox 26">
            <a:hlinkClick r:id="rId2" action="ppaction://hlinksldjump"/>
          </p:cNvPr>
          <p:cNvSpPr txBox="1"/>
          <p:nvPr/>
        </p:nvSpPr>
        <p:spPr>
          <a:xfrm>
            <a:off x="10623432" y="28640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type</a:t>
            </a:r>
            <a:endParaRPr lang="en-US" dirty="0"/>
          </a:p>
        </p:txBody>
      </p:sp>
      <p:sp>
        <p:nvSpPr>
          <p:cNvPr id="28" name="TextBox 27">
            <a:hlinkClick r:id="rId18" action="ppaction://hlinksldjump"/>
          </p:cNvPr>
          <p:cNvSpPr txBox="1"/>
          <p:nvPr/>
        </p:nvSpPr>
        <p:spPr>
          <a:xfrm>
            <a:off x="10666675" y="341815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Phl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Amph</a:t>
            </a:r>
            <a:endParaRPr lang="en-US" dirty="0" smtClean="0"/>
          </a:p>
        </p:txBody>
      </p:sp>
      <p:sp>
        <p:nvSpPr>
          <p:cNvPr id="29" name="TextBox 28">
            <a:hlinkClick r:id="rId19" action="ppaction://hlinksldjump"/>
          </p:cNvPr>
          <p:cNvSpPr txBox="1"/>
          <p:nvPr/>
        </p:nvSpPr>
        <p:spPr>
          <a:xfrm>
            <a:off x="10651428" y="430977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Cpx</a:t>
            </a:r>
            <a:endParaRPr lang="en-US" dirty="0"/>
          </a:p>
        </p:txBody>
      </p:sp>
      <p:sp>
        <p:nvSpPr>
          <p:cNvPr id="30" name="TextBox 29">
            <a:hlinkClick r:id="rId20" action="ppaction://hlinksldjump"/>
          </p:cNvPr>
          <p:cNvSpPr txBox="1"/>
          <p:nvPr/>
        </p:nvSpPr>
        <p:spPr>
          <a:xfrm>
            <a:off x="10623432" y="48716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Ilm</a:t>
            </a:r>
            <a:endParaRPr lang="en-US" dirty="0"/>
          </a:p>
        </p:txBody>
      </p:sp>
      <p:sp>
        <p:nvSpPr>
          <p:cNvPr id="31" name="TextBox 30">
            <a:hlinkClick r:id="rId21" action="ppaction://hlinksldjump"/>
          </p:cNvPr>
          <p:cNvSpPr txBox="1"/>
          <p:nvPr/>
        </p:nvSpPr>
        <p:spPr>
          <a:xfrm>
            <a:off x="10623432" y="55259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Serp</a:t>
            </a:r>
            <a:endParaRPr lang="en-US" dirty="0"/>
          </a:p>
        </p:txBody>
      </p:sp>
      <p:pic>
        <p:nvPicPr>
          <p:cNvPr id="32" name="Picture 2" descr="https://png.icons8.com/metro/1600/camping-tent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676" y="6180137"/>
            <a:ext cx="516488" cy="5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" y="750506"/>
            <a:ext cx="5110904" cy="452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1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4776" y="189883"/>
            <a:ext cx="8382350" cy="79511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Monomineralic</a:t>
            </a:r>
            <a:r>
              <a:rPr lang="en-US" dirty="0" smtClean="0"/>
              <a:t> inclusion. </a:t>
            </a:r>
            <a:br>
              <a:rPr lang="en-US" dirty="0" smtClean="0"/>
            </a:br>
            <a:r>
              <a:rPr lang="en-US" dirty="0" err="1" smtClean="0"/>
              <a:t>Clinopyroxene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3298" y="6532185"/>
            <a:ext cx="5519528" cy="464332"/>
          </a:xfrm>
        </p:spPr>
        <p:txBody>
          <a:bodyPr>
            <a:normAutofit/>
          </a:bodyPr>
          <a:lstStyle/>
          <a:p>
            <a:r>
              <a:rPr lang="en-US" sz="1800" b="1" dirty="0"/>
              <a:t>For </a:t>
            </a:r>
            <a:r>
              <a:rPr lang="en-US" sz="1800" b="1" dirty="0" err="1"/>
              <a:t>Cpx</a:t>
            </a:r>
            <a:r>
              <a:rPr lang="en-US" sz="1800" b="1" dirty="0"/>
              <a:t> T: </a:t>
            </a:r>
            <a:r>
              <a:rPr lang="ru-RU" sz="1800" b="1" dirty="0"/>
              <a:t>1082-1188</a:t>
            </a:r>
            <a:r>
              <a:rPr lang="ru-RU" sz="1800" b="1" baseline="30000" dirty="0"/>
              <a:t>о</a:t>
            </a:r>
            <a:r>
              <a:rPr lang="ru-RU" sz="1800" b="1" dirty="0"/>
              <a:t>С </a:t>
            </a:r>
            <a:r>
              <a:rPr lang="en-US" sz="1800" b="1" dirty="0"/>
              <a:t>P: 5GPa (</a:t>
            </a:r>
            <a:r>
              <a:rPr lang="en-US" sz="1800" b="1" dirty="0" err="1"/>
              <a:t>Nimis</a:t>
            </a:r>
            <a:r>
              <a:rPr lang="en-US" sz="1800" b="1" dirty="0"/>
              <a:t> 2000)</a:t>
            </a:r>
            <a:endParaRPr lang="ru-RU" sz="1800" b="1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1741427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>
            <a:hlinkClick r:id="rId3" action="ppaction://hlinksldjump"/>
          </p:cNvPr>
          <p:cNvSpPr/>
          <p:nvPr/>
        </p:nvSpPr>
        <p:spPr>
          <a:xfrm rot="10800000">
            <a:off x="10721840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" y="0"/>
            <a:ext cx="3546962" cy="34025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005" y="4197643"/>
            <a:ext cx="3320262" cy="23452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9" r="-1" b="32501"/>
          <a:stretch/>
        </p:blipFill>
        <p:spPr>
          <a:xfrm>
            <a:off x="5867465" y="783181"/>
            <a:ext cx="4755328" cy="34547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8" y="3462880"/>
            <a:ext cx="4310388" cy="32337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7522" y="2414880"/>
            <a:ext cx="20449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P: 3.6-4.7 </a:t>
            </a:r>
            <a:r>
              <a:rPr lang="en-US" dirty="0" err="1" smtClean="0">
                <a:solidFill>
                  <a:srgbClr val="0070C0"/>
                </a:solidFill>
              </a:rPr>
              <a:t>GPa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T: 765-992 </a:t>
            </a:r>
            <a:r>
              <a:rPr lang="ru-RU" baseline="30000" dirty="0" err="1" smtClean="0">
                <a:solidFill>
                  <a:srgbClr val="0070C0"/>
                </a:solidFill>
              </a:rPr>
              <a:t>о</a:t>
            </a:r>
            <a:r>
              <a:rPr lang="ru-RU" dirty="0" err="1" smtClean="0">
                <a:solidFill>
                  <a:srgbClr val="0070C0"/>
                </a:solidFill>
              </a:rPr>
              <a:t>С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(</a:t>
            </a:r>
            <a:r>
              <a:rPr lang="en-US" dirty="0" err="1" smtClean="0">
                <a:solidFill>
                  <a:srgbClr val="0070C0"/>
                </a:solidFill>
              </a:rPr>
              <a:t>Kargin</a:t>
            </a:r>
            <a:r>
              <a:rPr lang="en-US" dirty="0" smtClean="0">
                <a:solidFill>
                  <a:srgbClr val="0070C0"/>
                </a:solidFill>
              </a:rPr>
              <a:t> et al., 2017)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33676" y="-85772"/>
            <a:ext cx="20102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P: 4.3-4.4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GPa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T: 730-841 </a:t>
            </a:r>
            <a:r>
              <a:rPr lang="ru-RU" baseline="30000" dirty="0" err="1" smtClean="0">
                <a:solidFill>
                  <a:schemeClr val="accent6">
                    <a:lumMod val="75000"/>
                  </a:schemeClr>
                </a:solidFill>
              </a:rPr>
              <a:t>о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С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Kargin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et al., 2016)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4" t="7922" r="4262" b="35073"/>
          <a:stretch/>
        </p:blipFill>
        <p:spPr>
          <a:xfrm>
            <a:off x="11715353" y="235015"/>
            <a:ext cx="432079" cy="5333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13" y="832512"/>
            <a:ext cx="507647" cy="50301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11449232" y="1564077"/>
            <a:ext cx="669128" cy="5046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4" t="45434"/>
          <a:stretch/>
        </p:blipFill>
        <p:spPr>
          <a:xfrm>
            <a:off x="11449232" y="2255737"/>
            <a:ext cx="607648" cy="45479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7" r="3744"/>
          <a:stretch/>
        </p:blipFill>
        <p:spPr>
          <a:xfrm>
            <a:off x="11428675" y="2876545"/>
            <a:ext cx="668010" cy="5102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675" y="3532805"/>
            <a:ext cx="453722" cy="5430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089" y="4375980"/>
            <a:ext cx="558690" cy="41914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9" b="52643"/>
          <a:stretch/>
        </p:blipFill>
        <p:spPr>
          <a:xfrm>
            <a:off x="11430550" y="4887080"/>
            <a:ext cx="594798" cy="45034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48853" b="67025"/>
          <a:stretch/>
        </p:blipFill>
        <p:spPr>
          <a:xfrm>
            <a:off x="11413428" y="5490511"/>
            <a:ext cx="643452" cy="485226"/>
          </a:xfrm>
          <a:prstGeom prst="rect">
            <a:avLst/>
          </a:prstGeom>
        </p:spPr>
      </p:pic>
      <p:sp>
        <p:nvSpPr>
          <p:cNvPr id="24" name="TextBox 23">
            <a:hlinkClick r:id="rId17" action="ppaction://hlinksldjump"/>
          </p:cNvPr>
          <p:cNvSpPr txBox="1"/>
          <p:nvPr/>
        </p:nvSpPr>
        <p:spPr>
          <a:xfrm>
            <a:off x="10623432" y="2944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25" name="TextBox 24">
            <a:hlinkClick r:id="rId18" action="ppaction://hlinksldjump"/>
          </p:cNvPr>
          <p:cNvSpPr txBox="1"/>
          <p:nvPr/>
        </p:nvSpPr>
        <p:spPr>
          <a:xfrm>
            <a:off x="10623432" y="66755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 </a:t>
            </a:r>
          </a:p>
          <a:p>
            <a:r>
              <a:rPr lang="en-US" dirty="0" smtClean="0"/>
              <a:t>garnet</a:t>
            </a:r>
            <a:endParaRPr lang="en-US" dirty="0"/>
          </a:p>
        </p:txBody>
      </p:sp>
      <p:sp>
        <p:nvSpPr>
          <p:cNvPr id="26" name="TextBox 25">
            <a:hlinkClick r:id="rId19" action="ppaction://hlinksldjump"/>
          </p:cNvPr>
          <p:cNvSpPr txBox="1"/>
          <p:nvPr/>
        </p:nvSpPr>
        <p:spPr>
          <a:xfrm>
            <a:off x="10594360" y="160292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type</a:t>
            </a:r>
            <a:endParaRPr lang="en-US" dirty="0"/>
          </a:p>
        </p:txBody>
      </p:sp>
      <p:sp>
        <p:nvSpPr>
          <p:cNvPr id="27" name="TextBox 26">
            <a:hlinkClick r:id="rId20" action="ppaction://hlinksldjump"/>
          </p:cNvPr>
          <p:cNvSpPr txBox="1"/>
          <p:nvPr/>
        </p:nvSpPr>
        <p:spPr>
          <a:xfrm>
            <a:off x="10613691" y="22589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type</a:t>
            </a:r>
            <a:endParaRPr lang="en-US" dirty="0"/>
          </a:p>
        </p:txBody>
      </p:sp>
      <p:sp>
        <p:nvSpPr>
          <p:cNvPr id="28" name="TextBox 27">
            <a:hlinkClick r:id="rId21" action="ppaction://hlinksldjump"/>
          </p:cNvPr>
          <p:cNvSpPr txBox="1"/>
          <p:nvPr/>
        </p:nvSpPr>
        <p:spPr>
          <a:xfrm>
            <a:off x="10623432" y="28640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type</a:t>
            </a:r>
            <a:endParaRPr lang="en-US" dirty="0"/>
          </a:p>
        </p:txBody>
      </p:sp>
      <p:sp>
        <p:nvSpPr>
          <p:cNvPr id="29" name="TextBox 28">
            <a:hlinkClick r:id="rId3" action="ppaction://hlinksldjump"/>
          </p:cNvPr>
          <p:cNvSpPr txBox="1"/>
          <p:nvPr/>
        </p:nvSpPr>
        <p:spPr>
          <a:xfrm>
            <a:off x="10666675" y="341815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Phl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Amph</a:t>
            </a:r>
            <a:endParaRPr lang="en-US" dirty="0" smtClean="0"/>
          </a:p>
        </p:txBody>
      </p:sp>
      <p:sp>
        <p:nvSpPr>
          <p:cNvPr id="30" name="TextBox 29">
            <a:hlinkClick r:id="rId22" action="ppaction://hlinksldjump"/>
          </p:cNvPr>
          <p:cNvSpPr txBox="1"/>
          <p:nvPr/>
        </p:nvSpPr>
        <p:spPr>
          <a:xfrm>
            <a:off x="10651428" y="430977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Cpx</a:t>
            </a:r>
            <a:endParaRPr lang="en-US" dirty="0"/>
          </a:p>
        </p:txBody>
      </p:sp>
      <p:sp>
        <p:nvSpPr>
          <p:cNvPr id="31" name="TextBox 30">
            <a:hlinkClick r:id="rId23" action="ppaction://hlinksldjump"/>
          </p:cNvPr>
          <p:cNvSpPr txBox="1"/>
          <p:nvPr/>
        </p:nvSpPr>
        <p:spPr>
          <a:xfrm>
            <a:off x="10623432" y="48716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Ilm</a:t>
            </a:r>
            <a:endParaRPr lang="en-US" dirty="0"/>
          </a:p>
        </p:txBody>
      </p:sp>
      <p:sp>
        <p:nvSpPr>
          <p:cNvPr id="32" name="TextBox 31">
            <a:hlinkClick r:id="rId24" action="ppaction://hlinksldjump"/>
          </p:cNvPr>
          <p:cNvSpPr txBox="1"/>
          <p:nvPr/>
        </p:nvSpPr>
        <p:spPr>
          <a:xfrm>
            <a:off x="10623432" y="55259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Serp</a:t>
            </a:r>
            <a:endParaRPr lang="en-US" dirty="0"/>
          </a:p>
        </p:txBody>
      </p:sp>
      <p:pic>
        <p:nvPicPr>
          <p:cNvPr id="33" name="Picture 2" descr="https://png.icons8.com/metro/1600/camping-tent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676" y="6180137"/>
            <a:ext cx="516488" cy="5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995917"/>
              </p:ext>
            </p:extLst>
          </p:nvPr>
        </p:nvGraphicFramePr>
        <p:xfrm>
          <a:off x="4861578" y="4990073"/>
          <a:ext cx="2308164" cy="1215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220">
                  <a:extLst>
                    <a:ext uri="{9D8B030D-6E8A-4147-A177-3AD203B41FA5}">
                      <a16:colId xmlns="" xmlns:a16="http://schemas.microsoft.com/office/drawing/2014/main" val="1753526417"/>
                    </a:ext>
                  </a:extLst>
                </a:gridCol>
                <a:gridCol w="839355">
                  <a:extLst>
                    <a:ext uri="{9D8B030D-6E8A-4147-A177-3AD203B41FA5}">
                      <a16:colId xmlns="" xmlns:a16="http://schemas.microsoft.com/office/drawing/2014/main" val="395892456"/>
                    </a:ext>
                  </a:extLst>
                </a:gridCol>
                <a:gridCol w="819589">
                  <a:extLst>
                    <a:ext uri="{9D8B030D-6E8A-4147-A177-3AD203B41FA5}">
                      <a16:colId xmlns="" xmlns:a16="http://schemas.microsoft.com/office/drawing/2014/main" val="4087074884"/>
                    </a:ext>
                  </a:extLst>
                </a:gridCol>
              </a:tblGrid>
              <a:tr h="30117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(La/</a:t>
                      </a:r>
                      <a:r>
                        <a:rPr lang="en-US" sz="1200" dirty="0" err="1" smtClean="0"/>
                        <a:t>Yb</a:t>
                      </a:r>
                      <a:r>
                        <a:rPr lang="en-US" sz="1200" dirty="0" smtClean="0"/>
                        <a:t>)</a:t>
                      </a:r>
                      <a:r>
                        <a:rPr lang="en-US" sz="1200" baseline="-25000" dirty="0" smtClean="0"/>
                        <a:t>CI</a:t>
                      </a:r>
                      <a:endParaRPr 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2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Gd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ru-RU" sz="12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47977070"/>
                  </a:ext>
                </a:extLst>
              </a:tr>
              <a:tr h="30117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mono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9.53-14.14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1.08-1.24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17935314"/>
                  </a:ext>
                </a:extLst>
              </a:tr>
              <a:tr h="30117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poly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15.50-19.88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2.52-3.40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90299700"/>
                  </a:ext>
                </a:extLst>
              </a:tr>
            </a:tbl>
          </a:graphicData>
        </a:graphic>
      </p:graphicFrame>
      <p:cxnSp>
        <p:nvCxnSpPr>
          <p:cNvPr id="35" name="Прямая соединительная линия 34"/>
          <p:cNvCxnSpPr/>
          <p:nvPr/>
        </p:nvCxnSpPr>
        <p:spPr>
          <a:xfrm>
            <a:off x="5376041" y="3402528"/>
            <a:ext cx="1842078" cy="4018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962347" y="1378879"/>
            <a:ext cx="20102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P: 7 </a:t>
            </a:r>
            <a:r>
              <a:rPr lang="en-US" dirty="0" err="1" smtClean="0">
                <a:solidFill>
                  <a:srgbClr val="C00000"/>
                </a:solidFill>
              </a:rPr>
              <a:t>GPa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T: 1200 </a:t>
            </a:r>
            <a:r>
              <a:rPr lang="ru-RU" baseline="30000" dirty="0" err="1" smtClean="0">
                <a:solidFill>
                  <a:srgbClr val="C00000"/>
                </a:solidFill>
              </a:rPr>
              <a:t>о</a:t>
            </a:r>
            <a:r>
              <a:rPr lang="ru-RU" dirty="0" err="1" smtClean="0">
                <a:solidFill>
                  <a:srgbClr val="C00000"/>
                </a:solidFill>
              </a:rPr>
              <a:t>С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(</a:t>
            </a:r>
            <a:r>
              <a:rPr lang="en-US" dirty="0" err="1" smtClean="0">
                <a:solidFill>
                  <a:srgbClr val="C00000"/>
                </a:solidFill>
              </a:rPr>
              <a:t>Kargin</a:t>
            </a:r>
            <a:r>
              <a:rPr lang="en-US" dirty="0" smtClean="0">
                <a:solidFill>
                  <a:srgbClr val="C00000"/>
                </a:solidFill>
              </a:rPr>
              <a:t> et al., 2016)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flipV="1">
            <a:off x="5549462" y="1734207"/>
            <a:ext cx="562979" cy="23805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80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5045" y="0"/>
            <a:ext cx="8382350" cy="795115"/>
          </a:xfrm>
        </p:spPr>
        <p:txBody>
          <a:bodyPr>
            <a:normAutofit/>
          </a:bodyPr>
          <a:lstStyle/>
          <a:p>
            <a:r>
              <a:rPr lang="en-US" dirty="0" err="1" smtClean="0"/>
              <a:t>Monomineralic</a:t>
            </a:r>
            <a:r>
              <a:rPr lang="en-US" dirty="0" smtClean="0"/>
              <a:t> inclusion. Ilmenite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61714" y="3760726"/>
            <a:ext cx="6360126" cy="126344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Ilmenite have different form and close by composition.</a:t>
            </a:r>
          </a:p>
          <a:p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1741427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>
            <a:hlinkClick r:id="rId2" action="ppaction://hlinksldjump"/>
          </p:cNvPr>
          <p:cNvSpPr/>
          <p:nvPr/>
        </p:nvSpPr>
        <p:spPr>
          <a:xfrm rot="10800000">
            <a:off x="10721840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8" y="0"/>
            <a:ext cx="3883158" cy="37250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38" y="769967"/>
            <a:ext cx="3934073" cy="29550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9" b="52643"/>
          <a:stretch/>
        </p:blipFill>
        <p:spPr>
          <a:xfrm>
            <a:off x="358386" y="3826942"/>
            <a:ext cx="4003328" cy="30310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4" t="7922" r="4262" b="35073"/>
          <a:stretch/>
        </p:blipFill>
        <p:spPr>
          <a:xfrm>
            <a:off x="11715353" y="235015"/>
            <a:ext cx="432079" cy="5333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13" y="832512"/>
            <a:ext cx="507647" cy="5030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11449232" y="1564077"/>
            <a:ext cx="669128" cy="5046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4" t="45434"/>
          <a:stretch/>
        </p:blipFill>
        <p:spPr>
          <a:xfrm>
            <a:off x="11449232" y="2255737"/>
            <a:ext cx="607648" cy="4547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7" r="3744"/>
          <a:stretch/>
        </p:blipFill>
        <p:spPr>
          <a:xfrm>
            <a:off x="11428675" y="2876545"/>
            <a:ext cx="668010" cy="5102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675" y="3532805"/>
            <a:ext cx="453722" cy="5430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089" y="4375980"/>
            <a:ext cx="558690" cy="4191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9" b="52643"/>
          <a:stretch/>
        </p:blipFill>
        <p:spPr>
          <a:xfrm>
            <a:off x="11430550" y="4887080"/>
            <a:ext cx="594798" cy="45034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48853" b="67025"/>
          <a:stretch/>
        </p:blipFill>
        <p:spPr>
          <a:xfrm>
            <a:off x="11413428" y="5490511"/>
            <a:ext cx="643452" cy="485226"/>
          </a:xfrm>
          <a:prstGeom prst="rect">
            <a:avLst/>
          </a:prstGeom>
        </p:spPr>
      </p:pic>
      <p:sp>
        <p:nvSpPr>
          <p:cNvPr id="22" name="TextBox 21">
            <a:hlinkClick r:id="rId15" action="ppaction://hlinksldjump"/>
          </p:cNvPr>
          <p:cNvSpPr txBox="1"/>
          <p:nvPr/>
        </p:nvSpPr>
        <p:spPr>
          <a:xfrm>
            <a:off x="10623432" y="2944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23" name="TextBox 22">
            <a:hlinkClick r:id="rId16" action="ppaction://hlinksldjump"/>
          </p:cNvPr>
          <p:cNvSpPr txBox="1"/>
          <p:nvPr/>
        </p:nvSpPr>
        <p:spPr>
          <a:xfrm>
            <a:off x="10623432" y="66755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 </a:t>
            </a:r>
          </a:p>
          <a:p>
            <a:r>
              <a:rPr lang="en-US" dirty="0" smtClean="0"/>
              <a:t>garnet</a:t>
            </a:r>
            <a:endParaRPr lang="en-US" dirty="0"/>
          </a:p>
        </p:txBody>
      </p:sp>
      <p:sp>
        <p:nvSpPr>
          <p:cNvPr id="24" name="TextBox 23">
            <a:hlinkClick r:id="rId17" action="ppaction://hlinksldjump"/>
          </p:cNvPr>
          <p:cNvSpPr txBox="1"/>
          <p:nvPr/>
        </p:nvSpPr>
        <p:spPr>
          <a:xfrm>
            <a:off x="10594360" y="150848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type</a:t>
            </a:r>
            <a:endParaRPr lang="en-US" dirty="0"/>
          </a:p>
        </p:txBody>
      </p:sp>
      <p:sp>
        <p:nvSpPr>
          <p:cNvPr id="25" name="TextBox 24">
            <a:hlinkClick r:id="rId18" action="ppaction://hlinksldjump"/>
          </p:cNvPr>
          <p:cNvSpPr txBox="1"/>
          <p:nvPr/>
        </p:nvSpPr>
        <p:spPr>
          <a:xfrm>
            <a:off x="10623432" y="210215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type</a:t>
            </a:r>
            <a:endParaRPr lang="en-US" dirty="0"/>
          </a:p>
        </p:txBody>
      </p:sp>
      <p:sp>
        <p:nvSpPr>
          <p:cNvPr id="26" name="TextBox 25">
            <a:hlinkClick r:id="rId19" action="ppaction://hlinksldjump"/>
          </p:cNvPr>
          <p:cNvSpPr txBox="1"/>
          <p:nvPr/>
        </p:nvSpPr>
        <p:spPr>
          <a:xfrm>
            <a:off x="10623432" y="28640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type</a:t>
            </a:r>
            <a:endParaRPr lang="en-US" dirty="0"/>
          </a:p>
        </p:txBody>
      </p:sp>
      <p:sp>
        <p:nvSpPr>
          <p:cNvPr id="27" name="TextBox 26">
            <a:hlinkClick r:id="rId20" action="ppaction://hlinksldjump"/>
          </p:cNvPr>
          <p:cNvSpPr txBox="1"/>
          <p:nvPr/>
        </p:nvSpPr>
        <p:spPr>
          <a:xfrm>
            <a:off x="10666675" y="341815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Phl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Amph</a:t>
            </a:r>
            <a:endParaRPr lang="en-US" dirty="0" smtClean="0"/>
          </a:p>
        </p:txBody>
      </p:sp>
      <p:sp>
        <p:nvSpPr>
          <p:cNvPr id="28" name="TextBox 27">
            <a:hlinkClick r:id="rId2" action="ppaction://hlinksldjump"/>
          </p:cNvPr>
          <p:cNvSpPr txBox="1"/>
          <p:nvPr/>
        </p:nvSpPr>
        <p:spPr>
          <a:xfrm>
            <a:off x="10651428" y="430977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Cpx</a:t>
            </a:r>
            <a:endParaRPr lang="en-US" dirty="0"/>
          </a:p>
        </p:txBody>
      </p:sp>
      <p:sp>
        <p:nvSpPr>
          <p:cNvPr id="29" name="TextBox 28">
            <a:hlinkClick r:id="rId21" action="ppaction://hlinksldjump"/>
          </p:cNvPr>
          <p:cNvSpPr txBox="1"/>
          <p:nvPr/>
        </p:nvSpPr>
        <p:spPr>
          <a:xfrm>
            <a:off x="10623432" y="48716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Ilm</a:t>
            </a:r>
            <a:endParaRPr lang="en-US" dirty="0"/>
          </a:p>
        </p:txBody>
      </p:sp>
      <p:sp>
        <p:nvSpPr>
          <p:cNvPr id="30" name="TextBox 29">
            <a:hlinkClick r:id="rId22" action="ppaction://hlinksldjump"/>
          </p:cNvPr>
          <p:cNvSpPr txBox="1"/>
          <p:nvPr/>
        </p:nvSpPr>
        <p:spPr>
          <a:xfrm>
            <a:off x="10623432" y="55259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Serp</a:t>
            </a:r>
            <a:endParaRPr lang="en-US" dirty="0"/>
          </a:p>
        </p:txBody>
      </p:sp>
      <p:pic>
        <p:nvPicPr>
          <p:cNvPr id="31" name="Picture 2" descr="https://png.icons8.com/metro/1600/camping-tent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676" y="6180137"/>
            <a:ext cx="516488" cy="5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19" y="4494445"/>
            <a:ext cx="5961062" cy="223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3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543" y="137197"/>
            <a:ext cx="6303155" cy="79511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Monomineralic</a:t>
            </a:r>
            <a:r>
              <a:rPr lang="en-US" dirty="0" smtClean="0"/>
              <a:t> inclusion. </a:t>
            </a:r>
            <a:br>
              <a:rPr lang="en-US" dirty="0" smtClean="0"/>
            </a:br>
            <a:r>
              <a:rPr lang="en-US" dirty="0" smtClean="0"/>
              <a:t>Serpentine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1741427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>
            <a:hlinkClick r:id="rId3" action="ppaction://hlinksldjump"/>
          </p:cNvPr>
          <p:cNvSpPr/>
          <p:nvPr/>
        </p:nvSpPr>
        <p:spPr>
          <a:xfrm rot="10800000">
            <a:off x="10721840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51742" cy="32152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25" y="0"/>
            <a:ext cx="3254265" cy="6858000"/>
          </a:xfrm>
          <a:prstGeom prst="rect">
            <a:avLst/>
          </a:prstGeom>
        </p:spPr>
      </p:pic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41422" y="6378052"/>
            <a:ext cx="3380581" cy="47994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Inclusion altered </a:t>
            </a:r>
            <a:r>
              <a:rPr lang="en-US" dirty="0" err="1" smtClean="0"/>
              <a:t>Ol</a:t>
            </a:r>
            <a:r>
              <a:rPr lang="en-US" dirty="0" smtClean="0"/>
              <a:t> within low-Cr garnet</a:t>
            </a:r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4" r="53331"/>
          <a:stretch/>
        </p:blipFill>
        <p:spPr>
          <a:xfrm>
            <a:off x="3854244" y="3658942"/>
            <a:ext cx="3388219" cy="25754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48853" b="67025"/>
          <a:stretch/>
        </p:blipFill>
        <p:spPr>
          <a:xfrm>
            <a:off x="41422" y="3723780"/>
            <a:ext cx="3380581" cy="25492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243" y="1018822"/>
            <a:ext cx="3388219" cy="25411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4" t="7922" r="4262" b="35073"/>
          <a:stretch/>
        </p:blipFill>
        <p:spPr>
          <a:xfrm>
            <a:off x="11715353" y="235015"/>
            <a:ext cx="432079" cy="5333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13" y="832512"/>
            <a:ext cx="507647" cy="50301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11449232" y="1564077"/>
            <a:ext cx="669128" cy="5046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4" t="45434"/>
          <a:stretch/>
        </p:blipFill>
        <p:spPr>
          <a:xfrm>
            <a:off x="11449232" y="2255737"/>
            <a:ext cx="607648" cy="45479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7" r="3744"/>
          <a:stretch/>
        </p:blipFill>
        <p:spPr>
          <a:xfrm>
            <a:off x="11428675" y="2876545"/>
            <a:ext cx="668010" cy="5102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675" y="3532805"/>
            <a:ext cx="453722" cy="5430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089" y="4375980"/>
            <a:ext cx="558690" cy="41914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9" b="52643"/>
          <a:stretch/>
        </p:blipFill>
        <p:spPr>
          <a:xfrm>
            <a:off x="11430550" y="4887080"/>
            <a:ext cx="594798" cy="45034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48853" b="67025"/>
          <a:stretch/>
        </p:blipFill>
        <p:spPr>
          <a:xfrm>
            <a:off x="11413428" y="5490511"/>
            <a:ext cx="643452" cy="485226"/>
          </a:xfrm>
          <a:prstGeom prst="rect">
            <a:avLst/>
          </a:prstGeom>
        </p:spPr>
      </p:pic>
      <p:sp>
        <p:nvSpPr>
          <p:cNvPr id="24" name="TextBox 23">
            <a:hlinkClick r:id="rId18" action="ppaction://hlinksldjump"/>
          </p:cNvPr>
          <p:cNvSpPr txBox="1"/>
          <p:nvPr/>
        </p:nvSpPr>
        <p:spPr>
          <a:xfrm>
            <a:off x="10623432" y="2944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25" name="TextBox 24">
            <a:hlinkClick r:id="rId19" action="ppaction://hlinksldjump"/>
          </p:cNvPr>
          <p:cNvSpPr txBox="1"/>
          <p:nvPr/>
        </p:nvSpPr>
        <p:spPr>
          <a:xfrm>
            <a:off x="10623432" y="66755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 </a:t>
            </a:r>
          </a:p>
          <a:p>
            <a:r>
              <a:rPr lang="en-US" dirty="0" smtClean="0"/>
              <a:t>garnet</a:t>
            </a:r>
            <a:endParaRPr lang="en-US" dirty="0"/>
          </a:p>
        </p:txBody>
      </p:sp>
      <p:sp>
        <p:nvSpPr>
          <p:cNvPr id="26" name="TextBox 25">
            <a:hlinkClick r:id="rId20" action="ppaction://hlinksldjump"/>
          </p:cNvPr>
          <p:cNvSpPr txBox="1"/>
          <p:nvPr/>
        </p:nvSpPr>
        <p:spPr>
          <a:xfrm>
            <a:off x="10594360" y="150848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type</a:t>
            </a:r>
            <a:endParaRPr lang="en-US" dirty="0"/>
          </a:p>
        </p:txBody>
      </p:sp>
      <p:sp>
        <p:nvSpPr>
          <p:cNvPr id="27" name="TextBox 26">
            <a:hlinkClick r:id="rId21" action="ppaction://hlinksldjump"/>
          </p:cNvPr>
          <p:cNvSpPr txBox="1"/>
          <p:nvPr/>
        </p:nvSpPr>
        <p:spPr>
          <a:xfrm>
            <a:off x="10623432" y="210215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type</a:t>
            </a:r>
            <a:endParaRPr lang="en-US" dirty="0"/>
          </a:p>
        </p:txBody>
      </p:sp>
      <p:sp>
        <p:nvSpPr>
          <p:cNvPr id="28" name="TextBox 27">
            <a:hlinkClick r:id="rId22" action="ppaction://hlinksldjump"/>
          </p:cNvPr>
          <p:cNvSpPr txBox="1"/>
          <p:nvPr/>
        </p:nvSpPr>
        <p:spPr>
          <a:xfrm>
            <a:off x="10623432" y="28640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type</a:t>
            </a:r>
            <a:endParaRPr lang="en-US" dirty="0"/>
          </a:p>
        </p:txBody>
      </p:sp>
      <p:sp>
        <p:nvSpPr>
          <p:cNvPr id="29" name="TextBox 28">
            <a:hlinkClick r:id="rId23" action="ppaction://hlinksldjump"/>
          </p:cNvPr>
          <p:cNvSpPr txBox="1"/>
          <p:nvPr/>
        </p:nvSpPr>
        <p:spPr>
          <a:xfrm>
            <a:off x="10666675" y="341815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Phl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Amph</a:t>
            </a:r>
            <a:endParaRPr lang="en-US" dirty="0" smtClean="0"/>
          </a:p>
        </p:txBody>
      </p:sp>
      <p:sp>
        <p:nvSpPr>
          <p:cNvPr id="30" name="TextBox 29">
            <a:hlinkClick r:id="rId24" action="ppaction://hlinksldjump"/>
          </p:cNvPr>
          <p:cNvSpPr txBox="1"/>
          <p:nvPr/>
        </p:nvSpPr>
        <p:spPr>
          <a:xfrm>
            <a:off x="10651428" y="430977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Cpx</a:t>
            </a:r>
            <a:endParaRPr lang="en-US" dirty="0"/>
          </a:p>
        </p:txBody>
      </p:sp>
      <p:sp>
        <p:nvSpPr>
          <p:cNvPr id="31" name="TextBox 30">
            <a:hlinkClick r:id="rId3" action="ppaction://hlinksldjump"/>
          </p:cNvPr>
          <p:cNvSpPr txBox="1"/>
          <p:nvPr/>
        </p:nvSpPr>
        <p:spPr>
          <a:xfrm>
            <a:off x="10623432" y="48716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Ilm</a:t>
            </a:r>
            <a:endParaRPr lang="en-US" dirty="0"/>
          </a:p>
        </p:txBody>
      </p:sp>
      <p:sp>
        <p:nvSpPr>
          <p:cNvPr id="32" name="TextBox 31">
            <a:hlinkClick r:id="rId25" action="ppaction://hlinksldjump"/>
          </p:cNvPr>
          <p:cNvSpPr txBox="1"/>
          <p:nvPr/>
        </p:nvSpPr>
        <p:spPr>
          <a:xfrm>
            <a:off x="10623432" y="55259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Serp</a:t>
            </a:r>
            <a:endParaRPr lang="en-US" dirty="0"/>
          </a:p>
        </p:txBody>
      </p:sp>
      <p:pic>
        <p:nvPicPr>
          <p:cNvPr id="33" name="Picture 2" descr="https://png.icons8.com/metro/1600/camping-tent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676" y="6180137"/>
            <a:ext cx="516488" cy="5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4243" y="6270560"/>
            <a:ext cx="3205320" cy="671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Zoned </a:t>
            </a:r>
            <a:r>
              <a:rPr lang="en-US" dirty="0" err="1" smtClean="0"/>
              <a:t>Serp-Chl</a:t>
            </a:r>
            <a:r>
              <a:rPr lang="en-US" dirty="0" smtClean="0"/>
              <a:t> inclusion within high-Cr garnet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0542" y="76441"/>
            <a:ext cx="8382350" cy="795115"/>
          </a:xfrm>
        </p:spPr>
        <p:txBody>
          <a:bodyPr>
            <a:normAutofit/>
          </a:bodyPr>
          <a:lstStyle/>
          <a:p>
            <a:r>
              <a:rPr lang="en-US" dirty="0" smtClean="0"/>
              <a:t>Kimberlite evolution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645" y="1130710"/>
            <a:ext cx="10196052" cy="5358580"/>
          </a:xfrm>
        </p:spPr>
        <p:txBody>
          <a:bodyPr>
            <a:normAutofit/>
          </a:bodyPr>
          <a:lstStyle/>
          <a:p>
            <a:r>
              <a:rPr lang="en-US" dirty="0" smtClean="0"/>
              <a:t>1 stage: Garnet </a:t>
            </a:r>
            <a:r>
              <a:rPr lang="en-US" dirty="0" err="1" smtClean="0"/>
              <a:t>megacryst</a:t>
            </a:r>
            <a:r>
              <a:rPr lang="en-US" dirty="0" smtClean="0"/>
              <a:t> were formed by mantle </a:t>
            </a:r>
            <a:r>
              <a:rPr lang="en-US" dirty="0" err="1" smtClean="0"/>
              <a:t>metasomatism</a:t>
            </a:r>
            <a:r>
              <a:rPr lang="en-US" dirty="0" smtClean="0"/>
              <a:t>. Probably perovskite, Ilmenite and </a:t>
            </a:r>
            <a:r>
              <a:rPr lang="en-US" dirty="0" err="1" smtClean="0"/>
              <a:t>clinopyroxene</a:t>
            </a:r>
            <a:r>
              <a:rPr lang="en-US" dirty="0" smtClean="0"/>
              <a:t> were </a:t>
            </a:r>
            <a:r>
              <a:rPr lang="en-US" dirty="0"/>
              <a:t>formed at that moment and </a:t>
            </a:r>
            <a:r>
              <a:rPr lang="en-US" dirty="0" smtClean="0"/>
              <a:t>then the garnets were captured by host melt. Depth </a:t>
            </a:r>
            <a:r>
              <a:rPr lang="en-US" dirty="0"/>
              <a:t>of </a:t>
            </a:r>
            <a:r>
              <a:rPr lang="en-US" dirty="0" smtClean="0"/>
              <a:t>capture could be corresponded to P = 5 </a:t>
            </a:r>
            <a:r>
              <a:rPr lang="en-US" dirty="0" err="1" smtClean="0"/>
              <a:t>GPa</a:t>
            </a:r>
            <a:r>
              <a:rPr lang="en-US" dirty="0" smtClean="0"/>
              <a:t> and T around </a:t>
            </a:r>
            <a:r>
              <a:rPr lang="ru-RU" dirty="0" smtClean="0"/>
              <a:t>1082-1188 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 (for </a:t>
            </a:r>
            <a:r>
              <a:rPr lang="en-US" dirty="0" err="1" smtClean="0"/>
              <a:t>Cpx</a:t>
            </a:r>
            <a:r>
              <a:rPr lang="en-US" dirty="0" smtClean="0"/>
              <a:t>, </a:t>
            </a:r>
            <a:r>
              <a:rPr lang="en-US" dirty="0" err="1" smtClean="0"/>
              <a:t>Nimis</a:t>
            </a:r>
            <a:r>
              <a:rPr lang="en-US" dirty="0" smtClean="0"/>
              <a:t> 2000).</a:t>
            </a:r>
            <a:endParaRPr lang="en-US" dirty="0"/>
          </a:p>
          <a:p>
            <a:r>
              <a:rPr lang="en-US" dirty="0" smtClean="0"/>
              <a:t>2 stage: High-Ti host kimberlite melt carried </a:t>
            </a:r>
            <a:r>
              <a:rPr lang="en-US" dirty="0" err="1" smtClean="0"/>
              <a:t>megacrysts</a:t>
            </a:r>
            <a:r>
              <a:rPr lang="en-US" dirty="0" smtClean="0"/>
              <a:t> and fragments of peridotite and </a:t>
            </a:r>
            <a:r>
              <a:rPr lang="en-US" dirty="0" err="1" smtClean="0"/>
              <a:t>eclogite</a:t>
            </a:r>
            <a:r>
              <a:rPr lang="en-US" dirty="0"/>
              <a:t>. </a:t>
            </a:r>
            <a:r>
              <a:rPr lang="en-US" dirty="0" smtClean="0"/>
              <a:t>The garnet cracked </a:t>
            </a:r>
            <a:r>
              <a:rPr lang="en-US" dirty="0"/>
              <a:t>and </a:t>
            </a:r>
            <a:r>
              <a:rPr lang="en-US" dirty="0" err="1" smtClean="0"/>
              <a:t>veinlets</a:t>
            </a:r>
            <a:r>
              <a:rPr lang="en-US" dirty="0" smtClean="0"/>
              <a:t> have been formed. High-Ti </a:t>
            </a:r>
            <a:r>
              <a:rPr lang="en-US" dirty="0" err="1" smtClean="0"/>
              <a:t>Phl</a:t>
            </a:r>
            <a:r>
              <a:rPr lang="en-US" dirty="0" smtClean="0"/>
              <a:t> had been formed at that </a:t>
            </a:r>
            <a:r>
              <a:rPr lang="en-US" dirty="0" err="1" smtClean="0"/>
              <a:t>veinlets</a:t>
            </a:r>
            <a:r>
              <a:rPr lang="en-US" dirty="0" smtClean="0"/>
              <a:t> and within the early inclusions. Probably the garnet were </a:t>
            </a:r>
            <a:r>
              <a:rPr lang="en-US" dirty="0" err="1" smtClean="0"/>
              <a:t>partialy</a:t>
            </a:r>
            <a:r>
              <a:rPr lang="en-US" dirty="0" smtClean="0"/>
              <a:t> melted under influence of the </a:t>
            </a:r>
            <a:r>
              <a:rPr lang="en-US" dirty="0" err="1" smtClean="0"/>
              <a:t>kimberlite</a:t>
            </a:r>
            <a:r>
              <a:rPr lang="en-US" dirty="0" smtClean="0"/>
              <a:t> melt</a:t>
            </a:r>
            <a:r>
              <a:rPr lang="en-US" i="1" dirty="0" smtClean="0"/>
              <a:t>.</a:t>
            </a:r>
          </a:p>
          <a:p>
            <a:r>
              <a:rPr lang="en-US" dirty="0" smtClean="0"/>
              <a:t>3 stage</a:t>
            </a:r>
            <a:r>
              <a:rPr lang="en-US" dirty="0"/>
              <a:t>: </a:t>
            </a:r>
            <a:r>
              <a:rPr lang="en-US" dirty="0" smtClean="0"/>
              <a:t>Post-emplacement alteration are effected due to low-Ti ,Cr and high-Ba, </a:t>
            </a:r>
            <a:r>
              <a:rPr lang="en-US" dirty="0" err="1" smtClean="0"/>
              <a:t>Sr</a:t>
            </a:r>
            <a:r>
              <a:rPr lang="en-US" dirty="0" smtClean="0"/>
              <a:t> post-kimberlite fluid. Amphibole, serpentine, chlorite,  barite and </a:t>
            </a:r>
            <a:r>
              <a:rPr lang="en-US" dirty="0" err="1" smtClean="0"/>
              <a:t>celestine</a:t>
            </a:r>
            <a:r>
              <a:rPr lang="en-US" dirty="0" smtClean="0"/>
              <a:t>  formed within inclusions. </a:t>
            </a:r>
          </a:p>
          <a:p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1741427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>
            <a:hlinkClick r:id="rId3" action="ppaction://hlinksldjump"/>
          </p:cNvPr>
          <p:cNvSpPr/>
          <p:nvPr/>
        </p:nvSpPr>
        <p:spPr>
          <a:xfrm rot="10800000">
            <a:off x="10721840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4" t="7922" r="4262" b="35073"/>
          <a:stretch/>
        </p:blipFill>
        <p:spPr>
          <a:xfrm>
            <a:off x="11715353" y="235015"/>
            <a:ext cx="432079" cy="5333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13" y="832512"/>
            <a:ext cx="507647" cy="5030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11449232" y="1564077"/>
            <a:ext cx="669128" cy="5046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4" t="45434"/>
          <a:stretch/>
        </p:blipFill>
        <p:spPr>
          <a:xfrm>
            <a:off x="11449232" y="2255737"/>
            <a:ext cx="607648" cy="4547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7" r="3744"/>
          <a:stretch/>
        </p:blipFill>
        <p:spPr>
          <a:xfrm>
            <a:off x="11428675" y="2876545"/>
            <a:ext cx="668010" cy="5102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675" y="3532805"/>
            <a:ext cx="453722" cy="5430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089" y="4375980"/>
            <a:ext cx="558690" cy="4191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9" b="52643"/>
          <a:stretch/>
        </p:blipFill>
        <p:spPr>
          <a:xfrm>
            <a:off x="11430550" y="4887080"/>
            <a:ext cx="594798" cy="4503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48853" b="67025"/>
          <a:stretch/>
        </p:blipFill>
        <p:spPr>
          <a:xfrm>
            <a:off x="11413428" y="5490511"/>
            <a:ext cx="643452" cy="485226"/>
          </a:xfrm>
          <a:prstGeom prst="rect">
            <a:avLst/>
          </a:prstGeom>
        </p:spPr>
      </p:pic>
      <p:sp>
        <p:nvSpPr>
          <p:cNvPr id="18" name="TextBox 17">
            <a:hlinkClick r:id="rId13" action="ppaction://hlinksldjump"/>
          </p:cNvPr>
          <p:cNvSpPr txBox="1"/>
          <p:nvPr/>
        </p:nvSpPr>
        <p:spPr>
          <a:xfrm>
            <a:off x="10623432" y="2944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19" name="TextBox 18">
            <a:hlinkClick r:id="rId14" action="ppaction://hlinksldjump"/>
          </p:cNvPr>
          <p:cNvSpPr txBox="1"/>
          <p:nvPr/>
        </p:nvSpPr>
        <p:spPr>
          <a:xfrm>
            <a:off x="10623432" y="66755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 </a:t>
            </a:r>
          </a:p>
          <a:p>
            <a:r>
              <a:rPr lang="en-US" dirty="0" smtClean="0"/>
              <a:t>garnet</a:t>
            </a:r>
            <a:endParaRPr lang="en-US" dirty="0"/>
          </a:p>
        </p:txBody>
      </p:sp>
      <p:sp>
        <p:nvSpPr>
          <p:cNvPr id="20" name="TextBox 19">
            <a:hlinkClick r:id="rId15" action="ppaction://hlinksldjump"/>
          </p:cNvPr>
          <p:cNvSpPr txBox="1"/>
          <p:nvPr/>
        </p:nvSpPr>
        <p:spPr>
          <a:xfrm>
            <a:off x="10594360" y="150848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type</a:t>
            </a:r>
            <a:endParaRPr lang="en-US" dirty="0"/>
          </a:p>
        </p:txBody>
      </p:sp>
      <p:sp>
        <p:nvSpPr>
          <p:cNvPr id="21" name="TextBox 20">
            <a:hlinkClick r:id="rId16" action="ppaction://hlinksldjump"/>
          </p:cNvPr>
          <p:cNvSpPr txBox="1"/>
          <p:nvPr/>
        </p:nvSpPr>
        <p:spPr>
          <a:xfrm>
            <a:off x="10623432" y="210215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type</a:t>
            </a:r>
            <a:endParaRPr lang="en-US" dirty="0"/>
          </a:p>
        </p:txBody>
      </p:sp>
      <p:sp>
        <p:nvSpPr>
          <p:cNvPr id="22" name="TextBox 21">
            <a:hlinkClick r:id="rId17" action="ppaction://hlinksldjump"/>
          </p:cNvPr>
          <p:cNvSpPr txBox="1"/>
          <p:nvPr/>
        </p:nvSpPr>
        <p:spPr>
          <a:xfrm>
            <a:off x="10623432" y="28640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type</a:t>
            </a:r>
            <a:endParaRPr lang="en-US" dirty="0"/>
          </a:p>
        </p:txBody>
      </p:sp>
      <p:sp>
        <p:nvSpPr>
          <p:cNvPr id="23" name="TextBox 22">
            <a:hlinkClick r:id="rId18" action="ppaction://hlinksldjump"/>
          </p:cNvPr>
          <p:cNvSpPr txBox="1"/>
          <p:nvPr/>
        </p:nvSpPr>
        <p:spPr>
          <a:xfrm>
            <a:off x="10666675" y="341815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Phl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Amph</a:t>
            </a:r>
            <a:endParaRPr lang="en-US" dirty="0" smtClean="0"/>
          </a:p>
        </p:txBody>
      </p:sp>
      <p:sp>
        <p:nvSpPr>
          <p:cNvPr id="24" name="TextBox 23">
            <a:hlinkClick r:id="rId19" action="ppaction://hlinksldjump"/>
          </p:cNvPr>
          <p:cNvSpPr txBox="1"/>
          <p:nvPr/>
        </p:nvSpPr>
        <p:spPr>
          <a:xfrm>
            <a:off x="10651428" y="430977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Cpx</a:t>
            </a:r>
            <a:endParaRPr lang="en-US" dirty="0"/>
          </a:p>
        </p:txBody>
      </p:sp>
      <p:sp>
        <p:nvSpPr>
          <p:cNvPr id="25" name="TextBox 24">
            <a:hlinkClick r:id="rId20" action="ppaction://hlinksldjump"/>
          </p:cNvPr>
          <p:cNvSpPr txBox="1"/>
          <p:nvPr/>
        </p:nvSpPr>
        <p:spPr>
          <a:xfrm>
            <a:off x="10623432" y="48716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Ilm</a:t>
            </a:r>
            <a:endParaRPr lang="en-US" dirty="0"/>
          </a:p>
        </p:txBody>
      </p:sp>
      <p:sp>
        <p:nvSpPr>
          <p:cNvPr id="26" name="TextBox 25">
            <a:hlinkClick r:id="rId3" action="ppaction://hlinksldjump"/>
          </p:cNvPr>
          <p:cNvSpPr txBox="1"/>
          <p:nvPr/>
        </p:nvSpPr>
        <p:spPr>
          <a:xfrm>
            <a:off x="10623432" y="55259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Serp</a:t>
            </a:r>
            <a:endParaRPr lang="en-US" dirty="0"/>
          </a:p>
        </p:txBody>
      </p:sp>
      <p:pic>
        <p:nvPicPr>
          <p:cNvPr id="27" name="Picture 2" descr="https://png.icons8.com/metro/1600/camping-tent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676" y="6180137"/>
            <a:ext cx="516488" cy="5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71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80" y="1907790"/>
            <a:ext cx="10515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Thank you for your attention!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1741427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>
            <a:hlinkClick r:id="rId3" action="ppaction://hlinksldjump"/>
          </p:cNvPr>
          <p:cNvSpPr/>
          <p:nvPr/>
        </p:nvSpPr>
        <p:spPr>
          <a:xfrm rot="10800000">
            <a:off x="10721840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4" t="7922" r="4262" b="35073"/>
          <a:stretch/>
        </p:blipFill>
        <p:spPr>
          <a:xfrm>
            <a:off x="11715353" y="235015"/>
            <a:ext cx="432079" cy="5333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13" y="832512"/>
            <a:ext cx="507647" cy="5030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11449232" y="1564077"/>
            <a:ext cx="669128" cy="5046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4" t="45434"/>
          <a:stretch/>
        </p:blipFill>
        <p:spPr>
          <a:xfrm>
            <a:off x="11449232" y="2255737"/>
            <a:ext cx="607648" cy="4547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7" r="3744"/>
          <a:stretch/>
        </p:blipFill>
        <p:spPr>
          <a:xfrm>
            <a:off x="11428675" y="2876545"/>
            <a:ext cx="668010" cy="5102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675" y="3532805"/>
            <a:ext cx="453722" cy="5430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089" y="4375980"/>
            <a:ext cx="558690" cy="4191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9" b="52643"/>
          <a:stretch/>
        </p:blipFill>
        <p:spPr>
          <a:xfrm>
            <a:off x="11430550" y="4887080"/>
            <a:ext cx="594798" cy="4503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48853" b="67025"/>
          <a:stretch/>
        </p:blipFill>
        <p:spPr>
          <a:xfrm>
            <a:off x="11413428" y="5490511"/>
            <a:ext cx="643452" cy="485226"/>
          </a:xfrm>
          <a:prstGeom prst="rect">
            <a:avLst/>
          </a:prstGeom>
        </p:spPr>
      </p:pic>
      <p:sp>
        <p:nvSpPr>
          <p:cNvPr id="18" name="TextBox 17">
            <a:hlinkClick r:id="rId13" action="ppaction://hlinksldjump"/>
          </p:cNvPr>
          <p:cNvSpPr txBox="1"/>
          <p:nvPr/>
        </p:nvSpPr>
        <p:spPr>
          <a:xfrm>
            <a:off x="10623432" y="2944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19" name="TextBox 18">
            <a:hlinkClick r:id="rId14" action="ppaction://hlinksldjump"/>
          </p:cNvPr>
          <p:cNvSpPr txBox="1"/>
          <p:nvPr/>
        </p:nvSpPr>
        <p:spPr>
          <a:xfrm>
            <a:off x="10623432" y="66755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 </a:t>
            </a:r>
          </a:p>
          <a:p>
            <a:r>
              <a:rPr lang="en-US" dirty="0" smtClean="0"/>
              <a:t>garnet</a:t>
            </a:r>
            <a:endParaRPr lang="en-US" dirty="0"/>
          </a:p>
        </p:txBody>
      </p:sp>
      <p:sp>
        <p:nvSpPr>
          <p:cNvPr id="20" name="TextBox 19">
            <a:hlinkClick r:id="rId15" action="ppaction://hlinksldjump"/>
          </p:cNvPr>
          <p:cNvSpPr txBox="1"/>
          <p:nvPr/>
        </p:nvSpPr>
        <p:spPr>
          <a:xfrm>
            <a:off x="10594360" y="150848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type</a:t>
            </a:r>
            <a:endParaRPr lang="en-US" dirty="0"/>
          </a:p>
        </p:txBody>
      </p:sp>
      <p:sp>
        <p:nvSpPr>
          <p:cNvPr id="21" name="TextBox 20">
            <a:hlinkClick r:id="rId16" action="ppaction://hlinksldjump"/>
          </p:cNvPr>
          <p:cNvSpPr txBox="1"/>
          <p:nvPr/>
        </p:nvSpPr>
        <p:spPr>
          <a:xfrm>
            <a:off x="10623432" y="210215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type</a:t>
            </a:r>
            <a:endParaRPr lang="en-US" dirty="0"/>
          </a:p>
        </p:txBody>
      </p:sp>
      <p:sp>
        <p:nvSpPr>
          <p:cNvPr id="22" name="TextBox 21">
            <a:hlinkClick r:id="rId17" action="ppaction://hlinksldjump"/>
          </p:cNvPr>
          <p:cNvSpPr txBox="1"/>
          <p:nvPr/>
        </p:nvSpPr>
        <p:spPr>
          <a:xfrm>
            <a:off x="10623432" y="28640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type</a:t>
            </a:r>
            <a:endParaRPr lang="en-US" dirty="0"/>
          </a:p>
        </p:txBody>
      </p:sp>
      <p:sp>
        <p:nvSpPr>
          <p:cNvPr id="23" name="TextBox 22">
            <a:hlinkClick r:id="rId18" action="ppaction://hlinksldjump"/>
          </p:cNvPr>
          <p:cNvSpPr txBox="1"/>
          <p:nvPr/>
        </p:nvSpPr>
        <p:spPr>
          <a:xfrm>
            <a:off x="10666675" y="341815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Phl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Amph</a:t>
            </a:r>
            <a:endParaRPr lang="en-US" dirty="0" smtClean="0"/>
          </a:p>
        </p:txBody>
      </p:sp>
      <p:sp>
        <p:nvSpPr>
          <p:cNvPr id="24" name="TextBox 23">
            <a:hlinkClick r:id="rId19" action="ppaction://hlinksldjump"/>
          </p:cNvPr>
          <p:cNvSpPr txBox="1"/>
          <p:nvPr/>
        </p:nvSpPr>
        <p:spPr>
          <a:xfrm>
            <a:off x="10651428" y="430977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Cpx</a:t>
            </a:r>
            <a:endParaRPr lang="en-US" dirty="0"/>
          </a:p>
        </p:txBody>
      </p:sp>
      <p:sp>
        <p:nvSpPr>
          <p:cNvPr id="25" name="TextBox 24">
            <a:hlinkClick r:id="rId20" action="ppaction://hlinksldjump"/>
          </p:cNvPr>
          <p:cNvSpPr txBox="1"/>
          <p:nvPr/>
        </p:nvSpPr>
        <p:spPr>
          <a:xfrm>
            <a:off x="10623432" y="48716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Ilm</a:t>
            </a:r>
            <a:endParaRPr lang="en-US" dirty="0"/>
          </a:p>
        </p:txBody>
      </p:sp>
      <p:sp>
        <p:nvSpPr>
          <p:cNvPr id="26" name="TextBox 25">
            <a:hlinkClick r:id="rId21" action="ppaction://hlinksldjump"/>
          </p:cNvPr>
          <p:cNvSpPr txBox="1"/>
          <p:nvPr/>
        </p:nvSpPr>
        <p:spPr>
          <a:xfrm>
            <a:off x="10623432" y="55259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Serp</a:t>
            </a:r>
            <a:endParaRPr lang="en-US" dirty="0"/>
          </a:p>
        </p:txBody>
      </p:sp>
      <p:pic>
        <p:nvPicPr>
          <p:cNvPr id="27" name="Picture 2" descr="https://png.icons8.com/metro/1600/camping-tent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676" y="6180137"/>
            <a:ext cx="516488" cy="5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59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139" y="3279383"/>
            <a:ext cx="3572980" cy="35403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1307" y="442439"/>
            <a:ext cx="3175819" cy="14167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Problems </a:t>
            </a:r>
            <a:br>
              <a:rPr lang="en-US" dirty="0" smtClean="0"/>
            </a:b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solution methods </a:t>
            </a:r>
            <a:endParaRPr lang="ru-RU" dirty="0"/>
          </a:p>
        </p:txBody>
      </p:sp>
      <p:pic>
        <p:nvPicPr>
          <p:cNvPr id="8" name="Picture 2" descr="https://png.icons8.com/metro/1600/camping-tent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676" y="6180137"/>
            <a:ext cx="516488" cy="5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низ 8"/>
          <p:cNvSpPr/>
          <p:nvPr/>
        </p:nvSpPr>
        <p:spPr>
          <a:xfrm>
            <a:off x="11741427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>
            <a:hlinkClick r:id="rId4" action="ppaction://hlinksldjump"/>
          </p:cNvPr>
          <p:cNvSpPr/>
          <p:nvPr/>
        </p:nvSpPr>
        <p:spPr>
          <a:xfrm rot="10800000">
            <a:off x="10721840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6037" y="2350815"/>
            <a:ext cx="10123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Polymineralic inclusions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within garnet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megacrysts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peridotite,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eclogite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kimberlite (Group I)</a:t>
            </a:r>
          </a:p>
          <a:p>
            <a:pPr algn="ctr"/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Archangelsk Diamond Provinces, Russia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1198" y="7186150"/>
            <a:ext cx="10515600" cy="612094"/>
          </a:xfrm>
        </p:spPr>
        <p:txBody>
          <a:bodyPr/>
          <a:lstStyle/>
          <a:p>
            <a:r>
              <a:rPr lang="en-US" dirty="0" smtClean="0"/>
              <a:t>d</a:t>
            </a:r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-18793" y="-1"/>
            <a:ext cx="10686792" cy="2579446"/>
            <a:chOff x="4315973" y="-27000"/>
            <a:chExt cx="6183527" cy="3436697"/>
          </a:xfrm>
        </p:grpSpPr>
        <p:sp>
          <p:nvSpPr>
            <p:cNvPr id="11" name="TextBox 10"/>
            <p:cNvSpPr txBox="1"/>
            <p:nvPr/>
          </p:nvSpPr>
          <p:spPr>
            <a:xfrm>
              <a:off x="4336293" y="711703"/>
              <a:ext cx="4400340" cy="492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Experiments</a:t>
              </a: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Dalton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Presnall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1998;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Dasgupta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et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al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., 2009;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Foley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et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al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., 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2009 </a:t>
              </a:r>
              <a:r>
                <a: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etc</a:t>
              </a:r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15974" y="1076411"/>
              <a:ext cx="5253658" cy="492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Petrological modelling based on kimberlite composition (</a:t>
              </a:r>
              <a:r>
                <a:rPr lang="ru-RU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Price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et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al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., 2000,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Kopylova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et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al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., 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2007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15973" y="1485799"/>
              <a:ext cx="4948541" cy="492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Melt inclusion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whitin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Ol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Cr-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Spl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Grt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Mnt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Kamenetsky</a:t>
              </a:r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2013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Abersteiner</a:t>
              </a:r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 </a:t>
              </a:r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al., 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2017</a:t>
              </a:r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15974" y="1810452"/>
              <a:ext cx="3840081" cy="1599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Polymineralic inclusion within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Cpx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Grt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megacryst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and</a:t>
              </a:r>
            </a:p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inerals from xenolith 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Achtenbergh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al., </a:t>
              </a:r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2004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Bussweiler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al., </a:t>
              </a:r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2016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4315974" y="-27000"/>
              <a:ext cx="6183526" cy="3003305"/>
            </a:xfrm>
            <a:prstGeom prst="rect">
              <a:avLst/>
            </a:prstGeom>
            <a:noFill/>
            <a:ln>
              <a:solidFill>
                <a:srgbClr val="E09B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748549" y="6443517"/>
            <a:ext cx="122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17</a:t>
            </a:r>
            <a:r>
              <a:rPr lang="en-US" dirty="0" smtClean="0">
                <a:solidFill>
                  <a:srgbClr val="FF0000"/>
                </a:solidFill>
              </a:rPr>
              <a:t>Gr</a:t>
            </a:r>
            <a:r>
              <a:rPr lang="ru-RU" dirty="0" smtClean="0">
                <a:solidFill>
                  <a:srgbClr val="FF0000"/>
                </a:solidFill>
              </a:rPr>
              <a:t>1-8/1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881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cap="small" dirty="0">
                <a:solidFill>
                  <a:schemeClr val="bg2">
                    <a:lumMod val="50000"/>
                  </a:schemeClr>
                </a:solidFill>
                <a:latin typeface="Rockwell" panose="02060603020205020403" pitchFamily="18" charset="0"/>
              </a:rPr>
              <a:t>2-MINUTE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9" t="50804" r="-311" b="24828"/>
          <a:stretch/>
        </p:blipFill>
        <p:spPr>
          <a:xfrm>
            <a:off x="61035" y="2743037"/>
            <a:ext cx="3336664" cy="336844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75776" r="63763" b="-149"/>
          <a:stretch/>
        </p:blipFill>
        <p:spPr>
          <a:xfrm>
            <a:off x="7015559" y="2882574"/>
            <a:ext cx="3531855" cy="35833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4" t="7922" r="4262" b="35073"/>
          <a:stretch/>
        </p:blipFill>
        <p:spPr>
          <a:xfrm>
            <a:off x="11715353" y="235015"/>
            <a:ext cx="432079" cy="53331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13" y="832512"/>
            <a:ext cx="507647" cy="50301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11449232" y="1564077"/>
            <a:ext cx="669128" cy="50467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4" t="45434"/>
          <a:stretch/>
        </p:blipFill>
        <p:spPr>
          <a:xfrm>
            <a:off x="11449232" y="2255737"/>
            <a:ext cx="607648" cy="45479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7" r="3744"/>
          <a:stretch/>
        </p:blipFill>
        <p:spPr>
          <a:xfrm>
            <a:off x="11428675" y="2876545"/>
            <a:ext cx="668010" cy="51029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675" y="3532805"/>
            <a:ext cx="453722" cy="54306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089" y="4375980"/>
            <a:ext cx="558690" cy="41914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9" b="52643"/>
          <a:stretch/>
        </p:blipFill>
        <p:spPr>
          <a:xfrm>
            <a:off x="11430550" y="4887080"/>
            <a:ext cx="594798" cy="45034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48853" b="67025"/>
          <a:stretch/>
        </p:blipFill>
        <p:spPr>
          <a:xfrm>
            <a:off x="11413428" y="5490511"/>
            <a:ext cx="643452" cy="485226"/>
          </a:xfrm>
          <a:prstGeom prst="rect">
            <a:avLst/>
          </a:prstGeom>
        </p:spPr>
      </p:pic>
      <p:sp>
        <p:nvSpPr>
          <p:cNvPr id="31" name="TextBox 30">
            <a:hlinkClick r:id="rId16" action="ppaction://hlinksldjump"/>
          </p:cNvPr>
          <p:cNvSpPr txBox="1"/>
          <p:nvPr/>
        </p:nvSpPr>
        <p:spPr>
          <a:xfrm>
            <a:off x="10623432" y="2944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32" name="TextBox 31">
            <a:hlinkClick r:id="rId17" action="ppaction://hlinksldjump"/>
          </p:cNvPr>
          <p:cNvSpPr txBox="1"/>
          <p:nvPr/>
        </p:nvSpPr>
        <p:spPr>
          <a:xfrm>
            <a:off x="10623432" y="66755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 </a:t>
            </a:r>
          </a:p>
          <a:p>
            <a:r>
              <a:rPr lang="en-US" dirty="0" smtClean="0"/>
              <a:t>garnet</a:t>
            </a:r>
            <a:endParaRPr lang="en-US" dirty="0"/>
          </a:p>
        </p:txBody>
      </p:sp>
      <p:sp>
        <p:nvSpPr>
          <p:cNvPr id="33" name="TextBox 32">
            <a:hlinkClick r:id="rId18" action="ppaction://hlinksldjump"/>
          </p:cNvPr>
          <p:cNvSpPr txBox="1"/>
          <p:nvPr/>
        </p:nvSpPr>
        <p:spPr>
          <a:xfrm>
            <a:off x="10594360" y="150848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type</a:t>
            </a:r>
            <a:endParaRPr lang="en-US" dirty="0"/>
          </a:p>
        </p:txBody>
      </p:sp>
      <p:sp>
        <p:nvSpPr>
          <p:cNvPr id="34" name="TextBox 33">
            <a:hlinkClick r:id="rId19" action="ppaction://hlinksldjump"/>
          </p:cNvPr>
          <p:cNvSpPr txBox="1"/>
          <p:nvPr/>
        </p:nvSpPr>
        <p:spPr>
          <a:xfrm>
            <a:off x="10623432" y="210215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type</a:t>
            </a:r>
            <a:endParaRPr lang="en-US" dirty="0"/>
          </a:p>
        </p:txBody>
      </p:sp>
      <p:sp>
        <p:nvSpPr>
          <p:cNvPr id="35" name="TextBox 34">
            <a:hlinkClick r:id="rId20" action="ppaction://hlinksldjump"/>
          </p:cNvPr>
          <p:cNvSpPr txBox="1"/>
          <p:nvPr/>
        </p:nvSpPr>
        <p:spPr>
          <a:xfrm>
            <a:off x="10623432" y="28640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type</a:t>
            </a:r>
            <a:endParaRPr lang="en-US" dirty="0"/>
          </a:p>
        </p:txBody>
      </p:sp>
      <p:sp>
        <p:nvSpPr>
          <p:cNvPr id="36" name="TextBox 35">
            <a:hlinkClick r:id="rId21" action="ppaction://hlinksldjump"/>
          </p:cNvPr>
          <p:cNvSpPr txBox="1"/>
          <p:nvPr/>
        </p:nvSpPr>
        <p:spPr>
          <a:xfrm>
            <a:off x="10666675" y="341815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Phl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Amph</a:t>
            </a:r>
            <a:endParaRPr lang="en-US" dirty="0" smtClean="0"/>
          </a:p>
        </p:txBody>
      </p:sp>
      <p:sp>
        <p:nvSpPr>
          <p:cNvPr id="37" name="TextBox 36">
            <a:hlinkClick r:id="rId22" action="ppaction://hlinksldjump"/>
          </p:cNvPr>
          <p:cNvSpPr txBox="1"/>
          <p:nvPr/>
        </p:nvSpPr>
        <p:spPr>
          <a:xfrm>
            <a:off x="10651428" y="430977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Cpx</a:t>
            </a:r>
            <a:endParaRPr lang="en-US" dirty="0"/>
          </a:p>
        </p:txBody>
      </p:sp>
      <p:sp>
        <p:nvSpPr>
          <p:cNvPr id="38" name="TextBox 37">
            <a:hlinkClick r:id="rId23" action="ppaction://hlinksldjump"/>
          </p:cNvPr>
          <p:cNvSpPr txBox="1"/>
          <p:nvPr/>
        </p:nvSpPr>
        <p:spPr>
          <a:xfrm>
            <a:off x="10623432" y="48716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Ilm</a:t>
            </a:r>
            <a:endParaRPr lang="en-US" dirty="0"/>
          </a:p>
        </p:txBody>
      </p:sp>
      <p:sp>
        <p:nvSpPr>
          <p:cNvPr id="39" name="TextBox 38">
            <a:hlinkClick r:id="rId24" action="ppaction://hlinksldjump"/>
          </p:cNvPr>
          <p:cNvSpPr txBox="1"/>
          <p:nvPr/>
        </p:nvSpPr>
        <p:spPr>
          <a:xfrm>
            <a:off x="10623432" y="55259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78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6186" y="-1333874"/>
            <a:ext cx="4384255" cy="7951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Problems</a:t>
            </a:r>
            <a:r>
              <a:rPr lang="ru-RU" dirty="0" smtClean="0"/>
              <a:t>, </a:t>
            </a:r>
            <a:r>
              <a:rPr lang="en-US" dirty="0" smtClean="0"/>
              <a:t>Samples</a:t>
            </a:r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11741427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>
            <a:hlinkClick r:id="rId3" action="ppaction://hlinksldjump"/>
          </p:cNvPr>
          <p:cNvSpPr/>
          <p:nvPr/>
        </p:nvSpPr>
        <p:spPr>
          <a:xfrm rot="10800000">
            <a:off x="10721840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1198" y="7186150"/>
            <a:ext cx="10515600" cy="612094"/>
          </a:xfrm>
        </p:spPr>
        <p:txBody>
          <a:bodyPr/>
          <a:lstStyle/>
          <a:p>
            <a:r>
              <a:rPr lang="en-US" dirty="0" smtClean="0"/>
              <a:t>d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881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cap="small" dirty="0">
                <a:solidFill>
                  <a:schemeClr val="bg2">
                    <a:lumMod val="50000"/>
                  </a:schemeClr>
                </a:solidFill>
                <a:latin typeface="Rockwell" panose="02060603020205020403" pitchFamily="18" charset="0"/>
              </a:rPr>
              <a:t>2-MINUTE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246074" y="28801"/>
            <a:ext cx="3807284" cy="795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Garnet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019253" y="3691018"/>
            <a:ext cx="13115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(</a:t>
            </a:r>
            <a:r>
              <a:rPr lang="en-US" sz="1050" dirty="0" err="1"/>
              <a:t>Grutter</a:t>
            </a:r>
            <a:r>
              <a:rPr lang="en-US" sz="1050" dirty="0"/>
              <a:t> et al., 2004)</a:t>
            </a:r>
            <a:endParaRPr lang="ru-RU" sz="105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53" y="4299007"/>
            <a:ext cx="7629160" cy="24932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" r="38628" b="54695"/>
          <a:stretch/>
        </p:blipFill>
        <p:spPr>
          <a:xfrm>
            <a:off x="1623996" y="411510"/>
            <a:ext cx="4354017" cy="35334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94"/>
          <a:stretch/>
        </p:blipFill>
        <p:spPr>
          <a:xfrm>
            <a:off x="6053013" y="623248"/>
            <a:ext cx="4224567" cy="29092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73545" y="6266412"/>
            <a:ext cx="1310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Griffin et al., 1999</a:t>
            </a:r>
            <a:endParaRPr lang="ru-RU" sz="1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 r="62602"/>
          <a:stretch/>
        </p:blipFill>
        <p:spPr>
          <a:xfrm>
            <a:off x="31531" y="394844"/>
            <a:ext cx="1566202" cy="63017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01004" y="4295959"/>
            <a:ext cx="1310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Griffin et al., 1999</a:t>
            </a:r>
            <a:endParaRPr lang="ru-RU" sz="12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4" t="7922" r="4262" b="35073"/>
          <a:stretch/>
        </p:blipFill>
        <p:spPr>
          <a:xfrm>
            <a:off x="11715353" y="235015"/>
            <a:ext cx="432079" cy="53331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13" y="832512"/>
            <a:ext cx="507647" cy="50301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11449232" y="1564077"/>
            <a:ext cx="669128" cy="50467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4" t="45434"/>
          <a:stretch/>
        </p:blipFill>
        <p:spPr>
          <a:xfrm>
            <a:off x="11449232" y="2255737"/>
            <a:ext cx="607648" cy="45479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7" r="3744"/>
          <a:stretch/>
        </p:blipFill>
        <p:spPr>
          <a:xfrm>
            <a:off x="11428675" y="2876545"/>
            <a:ext cx="668010" cy="51029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675" y="3532805"/>
            <a:ext cx="453722" cy="54306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089" y="4375980"/>
            <a:ext cx="558690" cy="41914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9" b="52643"/>
          <a:stretch/>
        </p:blipFill>
        <p:spPr>
          <a:xfrm>
            <a:off x="11430550" y="4887080"/>
            <a:ext cx="594798" cy="45034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48853" b="67025"/>
          <a:stretch/>
        </p:blipFill>
        <p:spPr>
          <a:xfrm>
            <a:off x="11413428" y="5490511"/>
            <a:ext cx="643452" cy="485226"/>
          </a:xfrm>
          <a:prstGeom prst="rect">
            <a:avLst/>
          </a:prstGeom>
        </p:spPr>
      </p:pic>
      <p:sp>
        <p:nvSpPr>
          <p:cNvPr id="26" name="TextBox 25">
            <a:hlinkClick r:id="rId17" action="ppaction://hlinksldjump"/>
          </p:cNvPr>
          <p:cNvSpPr txBox="1"/>
          <p:nvPr/>
        </p:nvSpPr>
        <p:spPr>
          <a:xfrm>
            <a:off x="10623432" y="2944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27" name="TextBox 26">
            <a:hlinkClick r:id="rId18" action="ppaction://hlinksldjump"/>
          </p:cNvPr>
          <p:cNvSpPr txBox="1"/>
          <p:nvPr/>
        </p:nvSpPr>
        <p:spPr>
          <a:xfrm>
            <a:off x="10623432" y="66755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 </a:t>
            </a:r>
          </a:p>
          <a:p>
            <a:r>
              <a:rPr lang="en-US" dirty="0" smtClean="0"/>
              <a:t>garnet</a:t>
            </a:r>
            <a:endParaRPr lang="en-US" dirty="0"/>
          </a:p>
        </p:txBody>
      </p:sp>
      <p:sp>
        <p:nvSpPr>
          <p:cNvPr id="28" name="TextBox 27">
            <a:hlinkClick r:id="rId19" action="ppaction://hlinksldjump"/>
          </p:cNvPr>
          <p:cNvSpPr txBox="1"/>
          <p:nvPr/>
        </p:nvSpPr>
        <p:spPr>
          <a:xfrm>
            <a:off x="10594360" y="150848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type</a:t>
            </a:r>
            <a:endParaRPr lang="en-US" dirty="0"/>
          </a:p>
        </p:txBody>
      </p:sp>
      <p:sp>
        <p:nvSpPr>
          <p:cNvPr id="29" name="TextBox 28">
            <a:hlinkClick r:id="rId20" action="ppaction://hlinksldjump"/>
          </p:cNvPr>
          <p:cNvSpPr txBox="1"/>
          <p:nvPr/>
        </p:nvSpPr>
        <p:spPr>
          <a:xfrm>
            <a:off x="10607438" y="222749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type</a:t>
            </a:r>
            <a:endParaRPr lang="en-US" dirty="0"/>
          </a:p>
        </p:txBody>
      </p:sp>
      <p:sp>
        <p:nvSpPr>
          <p:cNvPr id="30" name="TextBox 29">
            <a:hlinkClick r:id="rId21" action="ppaction://hlinksldjump"/>
          </p:cNvPr>
          <p:cNvSpPr txBox="1"/>
          <p:nvPr/>
        </p:nvSpPr>
        <p:spPr>
          <a:xfrm>
            <a:off x="10623432" y="28640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type</a:t>
            </a:r>
            <a:endParaRPr lang="en-US" dirty="0"/>
          </a:p>
        </p:txBody>
      </p:sp>
      <p:sp>
        <p:nvSpPr>
          <p:cNvPr id="31" name="TextBox 30">
            <a:hlinkClick r:id="rId22" action="ppaction://hlinksldjump"/>
          </p:cNvPr>
          <p:cNvSpPr txBox="1"/>
          <p:nvPr/>
        </p:nvSpPr>
        <p:spPr>
          <a:xfrm>
            <a:off x="10666675" y="341815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Phl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Amph</a:t>
            </a:r>
            <a:endParaRPr lang="en-US" dirty="0" smtClean="0"/>
          </a:p>
        </p:txBody>
      </p:sp>
      <p:sp>
        <p:nvSpPr>
          <p:cNvPr id="32" name="TextBox 31">
            <a:hlinkClick r:id="rId23" action="ppaction://hlinksldjump"/>
          </p:cNvPr>
          <p:cNvSpPr txBox="1"/>
          <p:nvPr/>
        </p:nvSpPr>
        <p:spPr>
          <a:xfrm>
            <a:off x="10623432" y="43253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Cpx</a:t>
            </a:r>
            <a:endParaRPr lang="en-US" dirty="0"/>
          </a:p>
        </p:txBody>
      </p:sp>
      <p:sp>
        <p:nvSpPr>
          <p:cNvPr id="33" name="TextBox 32">
            <a:hlinkClick r:id="rId24" action="ppaction://hlinksldjump"/>
          </p:cNvPr>
          <p:cNvSpPr txBox="1"/>
          <p:nvPr/>
        </p:nvSpPr>
        <p:spPr>
          <a:xfrm>
            <a:off x="10623432" y="48716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Ilm</a:t>
            </a:r>
            <a:endParaRPr lang="en-US" dirty="0"/>
          </a:p>
        </p:txBody>
      </p:sp>
      <p:sp>
        <p:nvSpPr>
          <p:cNvPr id="34" name="TextBox 33">
            <a:hlinkClick r:id="rId25" action="ppaction://hlinksldjump"/>
          </p:cNvPr>
          <p:cNvSpPr txBox="1"/>
          <p:nvPr/>
        </p:nvSpPr>
        <p:spPr>
          <a:xfrm>
            <a:off x="10623432" y="55259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Serp</a:t>
            </a:r>
            <a:endParaRPr lang="en-US" dirty="0"/>
          </a:p>
        </p:txBody>
      </p:sp>
      <p:pic>
        <p:nvPicPr>
          <p:cNvPr id="35" name="Picture 2" descr="https://png.icons8.com/metro/1600/camping-tent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676" y="6180137"/>
            <a:ext cx="516488" cy="5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887310" y="3944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15352"/>
              </p:ext>
            </p:extLst>
          </p:nvPr>
        </p:nvGraphicFramePr>
        <p:xfrm>
          <a:off x="8040077" y="2336926"/>
          <a:ext cx="2298065" cy="831660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862965">
                  <a:extLst>
                    <a:ext uri="{9D8B030D-6E8A-4147-A177-3AD203B41FA5}">
                      <a16:colId xmlns="" xmlns:a16="http://schemas.microsoft.com/office/drawing/2014/main" val="2954023422"/>
                    </a:ext>
                  </a:extLst>
                </a:gridCol>
                <a:gridCol w="798830">
                  <a:extLst>
                    <a:ext uri="{9D8B030D-6E8A-4147-A177-3AD203B41FA5}">
                      <a16:colId xmlns="" xmlns:a16="http://schemas.microsoft.com/office/drawing/2014/main" val="900353555"/>
                    </a:ext>
                  </a:extLst>
                </a:gridCol>
                <a:gridCol w="636270">
                  <a:extLst>
                    <a:ext uri="{9D8B030D-6E8A-4147-A177-3AD203B41FA5}">
                      <a16:colId xmlns="" xmlns:a16="http://schemas.microsoft.com/office/drawing/2014/main" val="11771344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(La/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Yb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CI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Eu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Gd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CI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6079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High</a:t>
                      </a:r>
                      <a:r>
                        <a:rPr lang="ru-RU" sz="1000" dirty="0" smtClean="0">
                          <a:effectLst/>
                        </a:rPr>
                        <a:t>-</a:t>
                      </a:r>
                      <a:r>
                        <a:rPr lang="en-US" sz="1000" dirty="0">
                          <a:effectLst/>
                        </a:rPr>
                        <a:t>Cr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0.009-0.01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0.81-0.93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98707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Average</a:t>
                      </a:r>
                      <a:r>
                        <a:rPr lang="ru-RU" sz="1000" dirty="0" smtClean="0">
                          <a:effectLst/>
                        </a:rPr>
                        <a:t>-</a:t>
                      </a:r>
                      <a:r>
                        <a:rPr lang="en-US" sz="1000" dirty="0">
                          <a:effectLst/>
                        </a:rPr>
                        <a:t>Cr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0.003-0.02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0.91-0.94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33348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Low</a:t>
                      </a:r>
                      <a:r>
                        <a:rPr lang="ru-RU" sz="1000" dirty="0" smtClean="0">
                          <a:effectLst/>
                        </a:rPr>
                        <a:t>-С</a:t>
                      </a:r>
                      <a:r>
                        <a:rPr lang="en-US" sz="1000" dirty="0">
                          <a:effectLst/>
                        </a:rPr>
                        <a:t>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0.002-0.006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0.86-0.94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565318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</a:rPr>
                        <a:t>Eclogite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0.01-0.02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0.99-2.00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44825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6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4015" y="-20828"/>
            <a:ext cx="7187883" cy="7951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Type of polymineralic inclusions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81852" y="5024682"/>
            <a:ext cx="3495596" cy="1771727"/>
          </a:xfrm>
        </p:spPr>
        <p:txBody>
          <a:bodyPr>
            <a:normAutofit/>
          </a:bodyPr>
          <a:lstStyle/>
          <a:p>
            <a:r>
              <a:rPr lang="en-US" sz="2200" dirty="0"/>
              <a:t>The elliptic and angular </a:t>
            </a:r>
            <a:r>
              <a:rPr lang="en-US" sz="2200" dirty="0" smtClean="0"/>
              <a:t>inclusions </a:t>
            </a:r>
            <a:r>
              <a:rPr lang="en-US" sz="2200" dirty="0"/>
              <a:t>consist of Amp, </a:t>
            </a:r>
            <a:r>
              <a:rPr lang="en-US" sz="2200" dirty="0" err="1"/>
              <a:t>Phl</a:t>
            </a:r>
            <a:r>
              <a:rPr lang="en-US" sz="2200" dirty="0"/>
              <a:t>, Cr-Sp, Carb and </a:t>
            </a:r>
            <a:r>
              <a:rPr lang="en-US" sz="2200" dirty="0" err="1"/>
              <a:t>Serp-Chl</a:t>
            </a:r>
            <a:r>
              <a:rPr lang="en-US" sz="2200" dirty="0"/>
              <a:t> groundmass.</a:t>
            </a:r>
            <a:endParaRPr lang="ru-RU" sz="2200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1741427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>
            <a:hlinkClick r:id="rId3" action="ppaction://hlinksldjump"/>
          </p:cNvPr>
          <p:cNvSpPr/>
          <p:nvPr/>
        </p:nvSpPr>
        <p:spPr>
          <a:xfrm rot="10800000">
            <a:off x="10721840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1894015" y="886921"/>
            <a:ext cx="2342737" cy="17669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5" t="71419" r="52489" b="238"/>
          <a:stretch/>
        </p:blipFill>
        <p:spPr>
          <a:xfrm>
            <a:off x="4633624" y="877088"/>
            <a:ext cx="2361800" cy="17669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1529" y="2879156"/>
            <a:ext cx="14798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 </a:t>
            </a:r>
            <a:r>
              <a:rPr lang="en-US" sz="2800" dirty="0"/>
              <a:t>type of</a:t>
            </a:r>
          </a:p>
          <a:p>
            <a:r>
              <a:rPr lang="en-US" sz="2800" dirty="0" smtClean="0"/>
              <a:t>inclusion</a:t>
            </a:r>
            <a:endParaRPr lang="ru-RU" sz="2800" dirty="0"/>
          </a:p>
          <a:p>
            <a:endParaRPr lang="ru-R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43138" y="5015271"/>
            <a:ext cx="14798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3 </a:t>
            </a:r>
            <a:r>
              <a:rPr lang="en-US" sz="2800" dirty="0"/>
              <a:t>type of</a:t>
            </a:r>
          </a:p>
          <a:p>
            <a:r>
              <a:rPr lang="en-US" sz="2800" dirty="0" smtClean="0"/>
              <a:t>inclusion</a:t>
            </a:r>
            <a:endParaRPr lang="ru-RU" sz="2800" dirty="0"/>
          </a:p>
          <a:p>
            <a:endParaRPr lang="ru-RU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243138" y="933178"/>
            <a:ext cx="14798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 </a:t>
            </a:r>
            <a:r>
              <a:rPr lang="en-US" sz="2800" dirty="0"/>
              <a:t>type of</a:t>
            </a:r>
          </a:p>
          <a:p>
            <a:r>
              <a:rPr lang="en-US" sz="2800" dirty="0" smtClean="0"/>
              <a:t>inclusion</a:t>
            </a:r>
            <a:endParaRPr lang="ru-RU" sz="2800" dirty="0"/>
          </a:p>
          <a:p>
            <a:endParaRPr lang="ru-RU" sz="2800" dirty="0"/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6995424" y="2789691"/>
            <a:ext cx="3654498" cy="2136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The inclusions consist </a:t>
            </a:r>
            <a:r>
              <a:rPr lang="en-US" sz="1800" dirty="0"/>
              <a:t>of </a:t>
            </a:r>
            <a:r>
              <a:rPr lang="en-US" sz="1800" dirty="0" smtClean="0"/>
              <a:t>relicts </a:t>
            </a:r>
            <a:r>
              <a:rPr lang="en-US" sz="1800" dirty="0" err="1" smtClean="0"/>
              <a:t>Prv</a:t>
            </a:r>
            <a:r>
              <a:rPr lang="en-US" sz="1800" dirty="0"/>
              <a:t>, </a:t>
            </a:r>
            <a:r>
              <a:rPr lang="en-US" sz="1800" dirty="0" err="1"/>
              <a:t>Ilm</a:t>
            </a:r>
            <a:r>
              <a:rPr lang="en-US" sz="1800" dirty="0"/>
              <a:t>, </a:t>
            </a:r>
            <a:r>
              <a:rPr lang="en-US" sz="1800" dirty="0" smtClean="0"/>
              <a:t>Cr-</a:t>
            </a:r>
            <a:r>
              <a:rPr lang="en-US" sz="1800" dirty="0" err="1" smtClean="0"/>
              <a:t>Spl</a:t>
            </a:r>
            <a:r>
              <a:rPr lang="en-US" sz="1800" dirty="0" smtClean="0"/>
              <a:t> </a:t>
            </a:r>
            <a:r>
              <a:rPr lang="en-US" sz="1800" dirty="0"/>
              <a:t>with Carb, </a:t>
            </a:r>
            <a:r>
              <a:rPr lang="en-US" sz="1800" dirty="0" err="1"/>
              <a:t>Cpx</a:t>
            </a:r>
            <a:r>
              <a:rPr lang="en-US" sz="1800" dirty="0"/>
              <a:t>, </a:t>
            </a:r>
            <a:r>
              <a:rPr lang="en-US" sz="1800" dirty="0" err="1" smtClean="0"/>
              <a:t>Phl</a:t>
            </a:r>
            <a:r>
              <a:rPr lang="en-US" sz="1800" dirty="0" smtClean="0"/>
              <a:t>. </a:t>
            </a:r>
          </a:p>
          <a:p>
            <a:r>
              <a:rPr lang="en-US" sz="1800" dirty="0"/>
              <a:t>Depending on the substitute matrix, we identified two </a:t>
            </a:r>
            <a:r>
              <a:rPr lang="en-US" sz="1800" dirty="0" smtClean="0"/>
              <a:t>subgroups: The 2a </a:t>
            </a:r>
            <a:r>
              <a:rPr lang="en-US" sz="1800" dirty="0"/>
              <a:t>type </a:t>
            </a:r>
            <a:r>
              <a:rPr lang="en-US" sz="1800" dirty="0" smtClean="0"/>
              <a:t>inclusions </a:t>
            </a:r>
            <a:r>
              <a:rPr lang="en-US" sz="1800" dirty="0"/>
              <a:t>have carbonate-silicate matrix and  </a:t>
            </a:r>
            <a:r>
              <a:rPr lang="en-US" sz="1800" dirty="0" smtClean="0"/>
              <a:t>the 2b type ones have </a:t>
            </a:r>
            <a:r>
              <a:rPr lang="en-US" sz="1800" dirty="0" err="1"/>
              <a:t>sulphate</a:t>
            </a:r>
            <a:r>
              <a:rPr lang="en-US" sz="1800" dirty="0"/>
              <a:t> </a:t>
            </a:r>
            <a:r>
              <a:rPr lang="en-US" sz="1800" dirty="0" smtClean="0"/>
              <a:t>matrix</a:t>
            </a:r>
            <a:r>
              <a:rPr lang="en-US" sz="1800" dirty="0"/>
              <a:t>. </a:t>
            </a:r>
            <a:endParaRPr lang="ru-RU" sz="1800" dirty="0"/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7110843" y="933178"/>
            <a:ext cx="3495596" cy="1771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The angular inclusions consist of relict mineral assemblages represented by </a:t>
            </a:r>
            <a:r>
              <a:rPr lang="en-US" sz="2200" dirty="0" err="1" smtClean="0"/>
              <a:t>Cpx</a:t>
            </a:r>
            <a:r>
              <a:rPr lang="en-US" sz="2200" dirty="0" smtClean="0"/>
              <a:t> grains, </a:t>
            </a:r>
            <a:r>
              <a:rPr lang="en-US" sz="2200" dirty="0" err="1" smtClean="0"/>
              <a:t>Ilm</a:t>
            </a:r>
            <a:r>
              <a:rPr lang="en-US" sz="2200" dirty="0" smtClean="0"/>
              <a:t> and </a:t>
            </a:r>
            <a:r>
              <a:rPr lang="en-US" sz="2200" dirty="0" err="1" smtClean="0"/>
              <a:t>Serp</a:t>
            </a:r>
            <a:r>
              <a:rPr lang="en-US" sz="2200" dirty="0" smtClean="0"/>
              <a:t> groundmass</a:t>
            </a:r>
            <a:r>
              <a:rPr lang="en-US" sz="2000" dirty="0" smtClean="0"/>
              <a:t>.</a:t>
            </a:r>
            <a:endParaRPr lang="ru-RU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0"/>
            <a:ext cx="1881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cap="small" dirty="0">
                <a:solidFill>
                  <a:schemeClr val="bg2">
                    <a:lumMod val="50000"/>
                  </a:schemeClr>
                </a:solidFill>
                <a:latin typeface="Rockwell" panose="02060603020205020403" pitchFamily="18" charset="0"/>
              </a:rPr>
              <a:t>2-MINUTE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3" t="-553" r="232" b="55153"/>
          <a:stretch/>
        </p:blipFill>
        <p:spPr>
          <a:xfrm>
            <a:off x="1894015" y="2879156"/>
            <a:ext cx="2341009" cy="174352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4" t="45434"/>
          <a:stretch/>
        </p:blipFill>
        <p:spPr>
          <a:xfrm>
            <a:off x="4695893" y="2904634"/>
            <a:ext cx="2299532" cy="17210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90" y="4903222"/>
            <a:ext cx="2361934" cy="17714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015" y="4847945"/>
            <a:ext cx="2418196" cy="181451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4" t="7922" r="4262" b="35073"/>
          <a:stretch/>
        </p:blipFill>
        <p:spPr>
          <a:xfrm>
            <a:off x="11715353" y="235015"/>
            <a:ext cx="432079" cy="53331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13" y="832512"/>
            <a:ext cx="507647" cy="50301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11449232" y="1564077"/>
            <a:ext cx="669128" cy="50467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4" t="45434"/>
          <a:stretch/>
        </p:blipFill>
        <p:spPr>
          <a:xfrm>
            <a:off x="11449232" y="2255737"/>
            <a:ext cx="607648" cy="45479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7" r="3744"/>
          <a:stretch/>
        </p:blipFill>
        <p:spPr>
          <a:xfrm>
            <a:off x="11428675" y="2876545"/>
            <a:ext cx="668010" cy="51029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675" y="3532805"/>
            <a:ext cx="453722" cy="54306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089" y="4375980"/>
            <a:ext cx="558690" cy="41914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9" b="52643"/>
          <a:stretch/>
        </p:blipFill>
        <p:spPr>
          <a:xfrm>
            <a:off x="11430550" y="4887080"/>
            <a:ext cx="594798" cy="45034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48853" b="67025"/>
          <a:stretch/>
        </p:blipFill>
        <p:spPr>
          <a:xfrm>
            <a:off x="11413428" y="5490511"/>
            <a:ext cx="643452" cy="485226"/>
          </a:xfrm>
          <a:prstGeom prst="rect">
            <a:avLst/>
          </a:prstGeom>
        </p:spPr>
      </p:pic>
      <p:sp>
        <p:nvSpPr>
          <p:cNvPr id="34" name="TextBox 33">
            <a:hlinkClick r:id="rId19" action="ppaction://hlinksldjump"/>
          </p:cNvPr>
          <p:cNvSpPr txBox="1"/>
          <p:nvPr/>
        </p:nvSpPr>
        <p:spPr>
          <a:xfrm>
            <a:off x="10623432" y="2944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35" name="TextBox 34">
            <a:hlinkClick r:id="rId20" action="ppaction://hlinksldjump"/>
          </p:cNvPr>
          <p:cNvSpPr txBox="1"/>
          <p:nvPr/>
        </p:nvSpPr>
        <p:spPr>
          <a:xfrm>
            <a:off x="10623432" y="66755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 </a:t>
            </a:r>
          </a:p>
          <a:p>
            <a:r>
              <a:rPr lang="en-US" dirty="0" smtClean="0"/>
              <a:t>garnet</a:t>
            </a:r>
            <a:endParaRPr lang="en-US" dirty="0"/>
          </a:p>
        </p:txBody>
      </p:sp>
      <p:sp>
        <p:nvSpPr>
          <p:cNvPr id="36" name="TextBox 35">
            <a:hlinkClick r:id="rId21" action="ppaction://hlinksldjump"/>
          </p:cNvPr>
          <p:cNvSpPr txBox="1"/>
          <p:nvPr/>
        </p:nvSpPr>
        <p:spPr>
          <a:xfrm>
            <a:off x="10592541" y="15720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type</a:t>
            </a:r>
            <a:endParaRPr lang="en-US" dirty="0"/>
          </a:p>
        </p:txBody>
      </p:sp>
      <p:sp>
        <p:nvSpPr>
          <p:cNvPr id="37" name="TextBox 36">
            <a:hlinkClick r:id="rId22" action="ppaction://hlinksldjump"/>
          </p:cNvPr>
          <p:cNvSpPr txBox="1"/>
          <p:nvPr/>
        </p:nvSpPr>
        <p:spPr>
          <a:xfrm>
            <a:off x="10592541" y="22589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type</a:t>
            </a:r>
            <a:endParaRPr lang="en-US" dirty="0"/>
          </a:p>
        </p:txBody>
      </p:sp>
      <p:sp>
        <p:nvSpPr>
          <p:cNvPr id="38" name="TextBox 37">
            <a:hlinkClick r:id="rId23" action="ppaction://hlinksldjump"/>
          </p:cNvPr>
          <p:cNvSpPr txBox="1"/>
          <p:nvPr/>
        </p:nvSpPr>
        <p:spPr>
          <a:xfrm>
            <a:off x="10623432" y="28640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type</a:t>
            </a:r>
            <a:endParaRPr lang="en-US" dirty="0"/>
          </a:p>
        </p:txBody>
      </p:sp>
      <p:sp>
        <p:nvSpPr>
          <p:cNvPr id="39" name="TextBox 38">
            <a:hlinkClick r:id="rId24" action="ppaction://hlinksldjump"/>
          </p:cNvPr>
          <p:cNvSpPr txBox="1"/>
          <p:nvPr/>
        </p:nvSpPr>
        <p:spPr>
          <a:xfrm>
            <a:off x="10666675" y="341815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Phl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Amph</a:t>
            </a:r>
            <a:endParaRPr lang="en-US" dirty="0" smtClean="0"/>
          </a:p>
        </p:txBody>
      </p:sp>
      <p:sp>
        <p:nvSpPr>
          <p:cNvPr id="40" name="TextBox 39">
            <a:hlinkClick r:id="rId25" action="ppaction://hlinksldjump"/>
          </p:cNvPr>
          <p:cNvSpPr txBox="1"/>
          <p:nvPr/>
        </p:nvSpPr>
        <p:spPr>
          <a:xfrm>
            <a:off x="10623432" y="434164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Cpx</a:t>
            </a:r>
            <a:endParaRPr lang="en-US" dirty="0"/>
          </a:p>
        </p:txBody>
      </p:sp>
      <p:sp>
        <p:nvSpPr>
          <p:cNvPr id="41" name="TextBox 40">
            <a:hlinkClick r:id="rId26" action="ppaction://hlinksldjump"/>
          </p:cNvPr>
          <p:cNvSpPr txBox="1"/>
          <p:nvPr/>
        </p:nvSpPr>
        <p:spPr>
          <a:xfrm>
            <a:off x="10623432" y="48716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Ilm</a:t>
            </a:r>
            <a:endParaRPr lang="en-US" dirty="0"/>
          </a:p>
        </p:txBody>
      </p:sp>
      <p:sp>
        <p:nvSpPr>
          <p:cNvPr id="42" name="TextBox 41">
            <a:hlinkClick r:id="rId27" action="ppaction://hlinksldjump"/>
          </p:cNvPr>
          <p:cNvSpPr txBox="1"/>
          <p:nvPr/>
        </p:nvSpPr>
        <p:spPr>
          <a:xfrm>
            <a:off x="10623432" y="55259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Serp</a:t>
            </a:r>
            <a:endParaRPr lang="en-US" dirty="0"/>
          </a:p>
        </p:txBody>
      </p:sp>
      <p:pic>
        <p:nvPicPr>
          <p:cNvPr id="43" name="Picture 2" descr="https://png.icons8.com/metro/1600/camping-tent.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676" y="6180137"/>
            <a:ext cx="516488" cy="5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36144" y="4264151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33490" y="425334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0628" y="-65018"/>
            <a:ext cx="5171989" cy="795115"/>
          </a:xfrm>
        </p:spPr>
        <p:txBody>
          <a:bodyPr>
            <a:normAutofit/>
          </a:bodyPr>
          <a:lstStyle/>
          <a:p>
            <a:r>
              <a:rPr lang="en-US" dirty="0" smtClean="0"/>
              <a:t>Kimberlite evolution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881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cap="small" dirty="0">
                <a:solidFill>
                  <a:schemeClr val="bg2">
                    <a:lumMod val="50000"/>
                  </a:schemeClr>
                </a:solidFill>
                <a:latin typeface="Rockwell" panose="02060603020205020403" pitchFamily="18" charset="0"/>
              </a:rPr>
              <a:t>2-MINUTE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11741427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>
            <a:hlinkClick r:id="rId3" action="ppaction://hlinksldjump"/>
          </p:cNvPr>
          <p:cNvSpPr/>
          <p:nvPr/>
        </p:nvSpPr>
        <p:spPr>
          <a:xfrm rot="10800000">
            <a:off x="10721840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779252" y="1995758"/>
            <a:ext cx="2706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For </a:t>
            </a:r>
            <a:r>
              <a:rPr lang="en-US" sz="1600" b="1" dirty="0" err="1" smtClean="0"/>
              <a:t>Cpx</a:t>
            </a:r>
            <a:r>
              <a:rPr lang="en-US" sz="1600" b="1" dirty="0" smtClean="0"/>
              <a:t>: T=</a:t>
            </a:r>
            <a:r>
              <a:rPr lang="ru-RU" sz="1600" b="1" dirty="0" smtClean="0"/>
              <a:t>1082-1188</a:t>
            </a:r>
            <a:r>
              <a:rPr lang="ru-RU" sz="1600" b="1" baseline="30000" dirty="0" smtClean="0"/>
              <a:t>о</a:t>
            </a:r>
            <a:r>
              <a:rPr lang="ru-RU" sz="1600" b="1" dirty="0" smtClean="0"/>
              <a:t>С </a:t>
            </a:r>
            <a:r>
              <a:rPr lang="en-US" sz="1600" b="1" dirty="0" smtClean="0"/>
              <a:t>P: 5GPa (</a:t>
            </a:r>
            <a:r>
              <a:rPr lang="en-US" sz="1600" b="1" dirty="0" err="1" smtClean="0"/>
              <a:t>Nimis</a:t>
            </a:r>
            <a:r>
              <a:rPr lang="en-US" sz="1600" b="1" dirty="0" smtClean="0"/>
              <a:t> 2000)</a:t>
            </a:r>
            <a:endParaRPr lang="ru-RU" sz="1600" b="1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2408796" y="710323"/>
            <a:ext cx="2486569" cy="18754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4" t="49130" r="51267" b="-1305"/>
          <a:stretch/>
        </p:blipFill>
        <p:spPr>
          <a:xfrm>
            <a:off x="-79906" y="4909860"/>
            <a:ext cx="2171433" cy="199214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5" y="792565"/>
            <a:ext cx="2319560" cy="163841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668865" y="4853144"/>
            <a:ext cx="296269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stage: </a:t>
            </a:r>
            <a:r>
              <a:rPr lang="en-US" dirty="0"/>
              <a:t>post-emplacement </a:t>
            </a:r>
            <a:r>
              <a:rPr lang="en-US" dirty="0" smtClean="0"/>
              <a:t>alteration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Groundmass 2b </a:t>
            </a:r>
            <a:r>
              <a:rPr lang="en-US" dirty="0"/>
              <a:t>type of inclusion </a:t>
            </a:r>
          </a:p>
          <a:p>
            <a:r>
              <a:rPr lang="en-US" sz="1600" b="1" dirty="0" err="1" smtClean="0"/>
              <a:t>Pargasite</a:t>
            </a:r>
            <a:r>
              <a:rPr lang="en-US" sz="1600" b="1" dirty="0" smtClean="0"/>
              <a:t> </a:t>
            </a:r>
            <a:r>
              <a:rPr lang="en-US" sz="1600" b="1" dirty="0"/>
              <a:t>are stable at depths corresponding to P &lt;3 </a:t>
            </a:r>
            <a:r>
              <a:rPr lang="en-US" sz="1600" b="1" dirty="0" err="1"/>
              <a:t>GPa</a:t>
            </a:r>
            <a:endParaRPr lang="en-US" sz="1600" b="1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2389139" y="1"/>
            <a:ext cx="30461" cy="685799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2784" y="2556205"/>
            <a:ext cx="10581428" cy="48657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61982" y="4871684"/>
            <a:ext cx="10581428" cy="48657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0" y="2882533"/>
            <a:ext cx="1677867" cy="200823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779252" y="289383"/>
            <a:ext cx="2995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stage: </a:t>
            </a:r>
          </a:p>
          <a:p>
            <a:r>
              <a:rPr lang="en-US" dirty="0" smtClean="0"/>
              <a:t>Mantle </a:t>
            </a:r>
            <a:r>
              <a:rPr lang="en-US" dirty="0" err="1" smtClean="0"/>
              <a:t>metasomatism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type of </a:t>
            </a:r>
            <a:r>
              <a:rPr lang="en-US" dirty="0"/>
              <a:t>inclusion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Relicts </a:t>
            </a:r>
            <a:r>
              <a:rPr lang="en-US" dirty="0" err="1" smtClean="0"/>
              <a:t>Prv</a:t>
            </a:r>
            <a:r>
              <a:rPr lang="en-US" dirty="0" smtClean="0"/>
              <a:t>, </a:t>
            </a:r>
            <a:r>
              <a:rPr lang="en-US" dirty="0" err="1" smtClean="0"/>
              <a:t>Ilm,Cr-Sp</a:t>
            </a:r>
            <a:r>
              <a:rPr lang="en-US" dirty="0" smtClean="0"/>
              <a:t> from 2 type of inclusion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7737171" y="2812583"/>
            <a:ext cx="28798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stage: </a:t>
            </a:r>
            <a:endParaRPr lang="en-US" dirty="0" smtClean="0"/>
          </a:p>
          <a:p>
            <a:r>
              <a:rPr lang="en-US" dirty="0" smtClean="0"/>
              <a:t>High-</a:t>
            </a:r>
            <a:r>
              <a:rPr lang="en-US" dirty="0" err="1" smtClean="0"/>
              <a:t>Ti</a:t>
            </a:r>
            <a:r>
              <a:rPr lang="en-US" dirty="0" smtClean="0"/>
              <a:t> host kimberlite melt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Groundmass 2a </a:t>
            </a:r>
            <a:r>
              <a:rPr lang="en-US" dirty="0"/>
              <a:t>type of inclusion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788" y="2882309"/>
            <a:ext cx="2464077" cy="184805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505" y="710323"/>
            <a:ext cx="2460450" cy="18458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" t="54483" r="-1"/>
          <a:stretch/>
        </p:blipFill>
        <p:spPr>
          <a:xfrm>
            <a:off x="2474236" y="2934025"/>
            <a:ext cx="2435387" cy="18162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49" y="5041710"/>
            <a:ext cx="2308516" cy="17310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65" y="4978048"/>
            <a:ext cx="2392300" cy="179474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4" t="7922" r="4262" b="35073"/>
          <a:stretch/>
        </p:blipFill>
        <p:spPr>
          <a:xfrm>
            <a:off x="11715353" y="235015"/>
            <a:ext cx="432079" cy="53331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13" y="832512"/>
            <a:ext cx="507647" cy="50301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11449232" y="1564077"/>
            <a:ext cx="669128" cy="50467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4" t="45434"/>
          <a:stretch/>
        </p:blipFill>
        <p:spPr>
          <a:xfrm>
            <a:off x="11449232" y="2255737"/>
            <a:ext cx="607648" cy="45479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7" r="3744"/>
          <a:stretch/>
        </p:blipFill>
        <p:spPr>
          <a:xfrm>
            <a:off x="11428675" y="2876545"/>
            <a:ext cx="668010" cy="51029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675" y="3532805"/>
            <a:ext cx="453722" cy="54306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089" y="4375980"/>
            <a:ext cx="558690" cy="41914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9" b="52643"/>
          <a:stretch/>
        </p:blipFill>
        <p:spPr>
          <a:xfrm>
            <a:off x="11430550" y="4887080"/>
            <a:ext cx="594798" cy="45034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48853" b="67025"/>
          <a:stretch/>
        </p:blipFill>
        <p:spPr>
          <a:xfrm>
            <a:off x="11413428" y="5490511"/>
            <a:ext cx="643452" cy="485226"/>
          </a:xfrm>
          <a:prstGeom prst="rect">
            <a:avLst/>
          </a:prstGeom>
        </p:spPr>
      </p:pic>
      <p:sp>
        <p:nvSpPr>
          <p:cNvPr id="38" name="TextBox 37">
            <a:hlinkClick r:id="rId22" action="ppaction://hlinksldjump"/>
          </p:cNvPr>
          <p:cNvSpPr txBox="1"/>
          <p:nvPr/>
        </p:nvSpPr>
        <p:spPr>
          <a:xfrm>
            <a:off x="10623432" y="2944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39" name="TextBox 38">
            <a:hlinkClick r:id="rId23" action="ppaction://hlinksldjump"/>
          </p:cNvPr>
          <p:cNvSpPr txBox="1"/>
          <p:nvPr/>
        </p:nvSpPr>
        <p:spPr>
          <a:xfrm>
            <a:off x="10623432" y="66755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 </a:t>
            </a:r>
          </a:p>
          <a:p>
            <a:r>
              <a:rPr lang="en-US" dirty="0" smtClean="0"/>
              <a:t>garnet</a:t>
            </a:r>
            <a:endParaRPr lang="en-US" dirty="0"/>
          </a:p>
        </p:txBody>
      </p:sp>
      <p:sp>
        <p:nvSpPr>
          <p:cNvPr id="42" name="TextBox 41">
            <a:hlinkClick r:id="rId24" action="ppaction://hlinksldjump"/>
          </p:cNvPr>
          <p:cNvSpPr txBox="1"/>
          <p:nvPr/>
        </p:nvSpPr>
        <p:spPr>
          <a:xfrm>
            <a:off x="10594360" y="150848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type</a:t>
            </a:r>
            <a:endParaRPr lang="en-US" dirty="0"/>
          </a:p>
        </p:txBody>
      </p:sp>
      <p:sp>
        <p:nvSpPr>
          <p:cNvPr id="43" name="TextBox 42">
            <a:hlinkClick r:id="rId25" action="ppaction://hlinksldjump"/>
          </p:cNvPr>
          <p:cNvSpPr txBox="1"/>
          <p:nvPr/>
        </p:nvSpPr>
        <p:spPr>
          <a:xfrm>
            <a:off x="10608802" y="224348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type</a:t>
            </a:r>
            <a:endParaRPr lang="en-US" dirty="0"/>
          </a:p>
        </p:txBody>
      </p:sp>
      <p:sp>
        <p:nvSpPr>
          <p:cNvPr id="44" name="TextBox 43">
            <a:hlinkClick r:id="rId26" action="ppaction://hlinksldjump"/>
          </p:cNvPr>
          <p:cNvSpPr txBox="1"/>
          <p:nvPr/>
        </p:nvSpPr>
        <p:spPr>
          <a:xfrm>
            <a:off x="10623432" y="28640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type</a:t>
            </a:r>
            <a:endParaRPr lang="en-US" dirty="0"/>
          </a:p>
        </p:txBody>
      </p:sp>
      <p:sp>
        <p:nvSpPr>
          <p:cNvPr id="45" name="TextBox 44">
            <a:hlinkClick r:id="rId27" action="ppaction://hlinksldjump"/>
          </p:cNvPr>
          <p:cNvSpPr txBox="1"/>
          <p:nvPr/>
        </p:nvSpPr>
        <p:spPr>
          <a:xfrm>
            <a:off x="10666675" y="341815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Phl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Amph</a:t>
            </a:r>
            <a:endParaRPr lang="en-US" dirty="0" smtClean="0"/>
          </a:p>
        </p:txBody>
      </p:sp>
      <p:sp>
        <p:nvSpPr>
          <p:cNvPr id="46" name="TextBox 45">
            <a:hlinkClick r:id="rId28" action="ppaction://hlinksldjump"/>
          </p:cNvPr>
          <p:cNvSpPr txBox="1"/>
          <p:nvPr/>
        </p:nvSpPr>
        <p:spPr>
          <a:xfrm>
            <a:off x="10619013" y="437287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Cpx</a:t>
            </a:r>
            <a:endParaRPr lang="en-US" dirty="0"/>
          </a:p>
        </p:txBody>
      </p:sp>
      <p:sp>
        <p:nvSpPr>
          <p:cNvPr id="47" name="TextBox 46">
            <a:hlinkClick r:id="rId29" action="ppaction://hlinksldjump"/>
          </p:cNvPr>
          <p:cNvSpPr txBox="1"/>
          <p:nvPr/>
        </p:nvSpPr>
        <p:spPr>
          <a:xfrm>
            <a:off x="10623432" y="48716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Ilm</a:t>
            </a:r>
            <a:endParaRPr lang="en-US" dirty="0"/>
          </a:p>
        </p:txBody>
      </p:sp>
      <p:sp>
        <p:nvSpPr>
          <p:cNvPr id="48" name="TextBox 47">
            <a:hlinkClick r:id="rId30" action="ppaction://hlinksldjump"/>
          </p:cNvPr>
          <p:cNvSpPr txBox="1"/>
          <p:nvPr/>
        </p:nvSpPr>
        <p:spPr>
          <a:xfrm>
            <a:off x="10623432" y="55259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Serp</a:t>
            </a:r>
            <a:endParaRPr lang="en-US" dirty="0"/>
          </a:p>
        </p:txBody>
      </p:sp>
      <p:pic>
        <p:nvPicPr>
          <p:cNvPr id="49" name="Picture 2" descr="https://png.icons8.com/metro/1600/camping-ten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676" y="6180137"/>
            <a:ext cx="516488" cy="5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2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043" y="0"/>
            <a:ext cx="5506280" cy="795115"/>
          </a:xfrm>
        </p:spPr>
        <p:txBody>
          <a:bodyPr>
            <a:normAutofit/>
          </a:bodyPr>
          <a:lstStyle/>
          <a:p>
            <a:r>
              <a:rPr lang="en-US" dirty="0" smtClean="0"/>
              <a:t>Geological settings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84931"/>
            <a:ext cx="5115754" cy="207306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/>
              <a:t>The </a:t>
            </a:r>
            <a:r>
              <a:rPr lang="en-US" dirty="0" err="1"/>
              <a:t>Grib</a:t>
            </a:r>
            <a:r>
              <a:rPr lang="en-US" dirty="0"/>
              <a:t> kimberlite pipe (376±3 Ma, </a:t>
            </a:r>
            <a:r>
              <a:rPr lang="en-US" dirty="0" err="1"/>
              <a:t>Larionova</a:t>
            </a:r>
            <a:r>
              <a:rPr lang="en-US" dirty="0"/>
              <a:t> et al., 2016) is located in the central part of Arkhangelsk diamond province in the Paleoproterozoic collisional suture zone underlain by the AR lithosphere roots. 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1741427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>
            <a:hlinkClick r:id="rId2" action="ppaction://hlinksldjump"/>
          </p:cNvPr>
          <p:cNvSpPr/>
          <p:nvPr/>
        </p:nvSpPr>
        <p:spPr>
          <a:xfrm rot="10800000">
            <a:off x="10721840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4" t="7922" r="4262" b="35073"/>
          <a:stretch/>
        </p:blipFill>
        <p:spPr>
          <a:xfrm>
            <a:off x="5235025" y="266528"/>
            <a:ext cx="5340210" cy="6591472"/>
          </a:xfrm>
          <a:prstGeom prst="rect">
            <a:avLst/>
          </a:prstGeom>
        </p:spPr>
      </p:pic>
      <p:pic>
        <p:nvPicPr>
          <p:cNvPr id="1028" name="Picture 4" descr="http://www.geokniga.org/maps/additional/GEOMA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r="4331"/>
          <a:stretch/>
        </p:blipFill>
        <p:spPr bwMode="auto">
          <a:xfrm>
            <a:off x="0" y="795115"/>
            <a:ext cx="5245689" cy="398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07029" y="2940173"/>
            <a:ext cx="209863" cy="2398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конечная звезда 8"/>
          <p:cNvSpPr/>
          <p:nvPr/>
        </p:nvSpPr>
        <p:spPr>
          <a:xfrm>
            <a:off x="7346731" y="3180016"/>
            <a:ext cx="457200" cy="49335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4" t="7922" r="4262" b="35073"/>
          <a:stretch/>
        </p:blipFill>
        <p:spPr>
          <a:xfrm>
            <a:off x="11715353" y="235015"/>
            <a:ext cx="432079" cy="5333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13" y="832512"/>
            <a:ext cx="507647" cy="5030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11449232" y="1564077"/>
            <a:ext cx="669128" cy="5046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4" t="45434"/>
          <a:stretch/>
        </p:blipFill>
        <p:spPr>
          <a:xfrm>
            <a:off x="11449232" y="2255737"/>
            <a:ext cx="607648" cy="4547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7" r="3744"/>
          <a:stretch/>
        </p:blipFill>
        <p:spPr>
          <a:xfrm>
            <a:off x="11428675" y="2876545"/>
            <a:ext cx="668010" cy="51029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675" y="3532805"/>
            <a:ext cx="453722" cy="54306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089" y="4375980"/>
            <a:ext cx="558690" cy="41914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9" b="52643"/>
          <a:stretch/>
        </p:blipFill>
        <p:spPr>
          <a:xfrm>
            <a:off x="11430550" y="4887080"/>
            <a:ext cx="594798" cy="45034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48853" b="67025"/>
          <a:stretch/>
        </p:blipFill>
        <p:spPr>
          <a:xfrm>
            <a:off x="11413428" y="5490511"/>
            <a:ext cx="643452" cy="485226"/>
          </a:xfrm>
          <a:prstGeom prst="rect">
            <a:avLst/>
          </a:prstGeom>
        </p:spPr>
      </p:pic>
      <p:sp>
        <p:nvSpPr>
          <p:cNvPr id="21" name="TextBox 20">
            <a:hlinkClick r:id="rId14" action="ppaction://hlinksldjump"/>
          </p:cNvPr>
          <p:cNvSpPr txBox="1"/>
          <p:nvPr/>
        </p:nvSpPr>
        <p:spPr>
          <a:xfrm>
            <a:off x="10623432" y="2944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22" name="TextBox 21">
            <a:hlinkClick r:id="rId15" action="ppaction://hlinksldjump"/>
          </p:cNvPr>
          <p:cNvSpPr txBox="1"/>
          <p:nvPr/>
        </p:nvSpPr>
        <p:spPr>
          <a:xfrm>
            <a:off x="10623432" y="66755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 </a:t>
            </a:r>
          </a:p>
          <a:p>
            <a:r>
              <a:rPr lang="en-US" dirty="0" smtClean="0"/>
              <a:t>garnet</a:t>
            </a:r>
            <a:endParaRPr lang="en-US" dirty="0"/>
          </a:p>
        </p:txBody>
      </p:sp>
      <p:sp>
        <p:nvSpPr>
          <p:cNvPr id="23" name="TextBox 22">
            <a:hlinkClick r:id="rId16" action="ppaction://hlinksldjump"/>
          </p:cNvPr>
          <p:cNvSpPr txBox="1"/>
          <p:nvPr/>
        </p:nvSpPr>
        <p:spPr>
          <a:xfrm>
            <a:off x="10594360" y="150848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type</a:t>
            </a:r>
            <a:endParaRPr lang="en-US" dirty="0"/>
          </a:p>
        </p:txBody>
      </p:sp>
      <p:sp>
        <p:nvSpPr>
          <p:cNvPr id="24" name="TextBox 23">
            <a:hlinkClick r:id="rId17" action="ppaction://hlinksldjump"/>
          </p:cNvPr>
          <p:cNvSpPr txBox="1"/>
          <p:nvPr/>
        </p:nvSpPr>
        <p:spPr>
          <a:xfrm>
            <a:off x="10623432" y="22589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type</a:t>
            </a:r>
            <a:endParaRPr lang="en-US" dirty="0"/>
          </a:p>
        </p:txBody>
      </p:sp>
      <p:sp>
        <p:nvSpPr>
          <p:cNvPr id="25" name="TextBox 24">
            <a:hlinkClick r:id="rId18" action="ppaction://hlinksldjump"/>
          </p:cNvPr>
          <p:cNvSpPr txBox="1"/>
          <p:nvPr/>
        </p:nvSpPr>
        <p:spPr>
          <a:xfrm>
            <a:off x="10623432" y="28640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type</a:t>
            </a:r>
            <a:endParaRPr lang="en-US" dirty="0"/>
          </a:p>
        </p:txBody>
      </p:sp>
      <p:sp>
        <p:nvSpPr>
          <p:cNvPr id="26" name="TextBox 25">
            <a:hlinkClick r:id="rId19" action="ppaction://hlinksldjump"/>
          </p:cNvPr>
          <p:cNvSpPr txBox="1"/>
          <p:nvPr/>
        </p:nvSpPr>
        <p:spPr>
          <a:xfrm>
            <a:off x="10666675" y="341815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Phl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Amph</a:t>
            </a:r>
            <a:endParaRPr lang="en-US" dirty="0" smtClean="0"/>
          </a:p>
        </p:txBody>
      </p:sp>
      <p:sp>
        <p:nvSpPr>
          <p:cNvPr id="27" name="TextBox 26">
            <a:hlinkClick r:id="rId20" action="ppaction://hlinksldjump"/>
          </p:cNvPr>
          <p:cNvSpPr txBox="1"/>
          <p:nvPr/>
        </p:nvSpPr>
        <p:spPr>
          <a:xfrm>
            <a:off x="10594360" y="435735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Cpx</a:t>
            </a:r>
            <a:endParaRPr lang="en-US" dirty="0"/>
          </a:p>
        </p:txBody>
      </p:sp>
      <p:sp>
        <p:nvSpPr>
          <p:cNvPr id="28" name="TextBox 27">
            <a:hlinkClick r:id="rId21" action="ppaction://hlinksldjump"/>
          </p:cNvPr>
          <p:cNvSpPr txBox="1"/>
          <p:nvPr/>
        </p:nvSpPr>
        <p:spPr>
          <a:xfrm>
            <a:off x="10623432" y="48716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Ilm</a:t>
            </a:r>
            <a:endParaRPr lang="en-US" dirty="0"/>
          </a:p>
        </p:txBody>
      </p:sp>
      <p:sp>
        <p:nvSpPr>
          <p:cNvPr id="29" name="TextBox 28">
            <a:hlinkClick r:id="rId22" action="ppaction://hlinksldjump"/>
          </p:cNvPr>
          <p:cNvSpPr txBox="1"/>
          <p:nvPr/>
        </p:nvSpPr>
        <p:spPr>
          <a:xfrm>
            <a:off x="10623432" y="55259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Serp</a:t>
            </a:r>
            <a:endParaRPr lang="en-US" dirty="0"/>
          </a:p>
        </p:txBody>
      </p:sp>
      <p:pic>
        <p:nvPicPr>
          <p:cNvPr id="30" name="Picture 2" descr="https://png.icons8.com/metro/1600/camping-tent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676" y="6180137"/>
            <a:ext cx="516488" cy="5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66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5296" y="-95768"/>
            <a:ext cx="5200783" cy="7951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Host garnet composition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1741427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>
            <a:hlinkClick r:id="rId3" action="ppaction://hlinksldjump"/>
          </p:cNvPr>
          <p:cNvSpPr/>
          <p:nvPr/>
        </p:nvSpPr>
        <p:spPr>
          <a:xfrm rot="10800000">
            <a:off x="10721840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0" t="4731" r="38861" b="56559"/>
          <a:stretch/>
        </p:blipFill>
        <p:spPr>
          <a:xfrm>
            <a:off x="6808616" y="516276"/>
            <a:ext cx="4524879" cy="34609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7" t="54279" r="41028" b="-907"/>
          <a:stretch/>
        </p:blipFill>
        <p:spPr>
          <a:xfrm>
            <a:off x="4269836" y="1715196"/>
            <a:ext cx="3797439" cy="36020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922" y="4013195"/>
            <a:ext cx="3381143" cy="2854354"/>
          </a:xfrm>
          <a:prstGeom prst="rect">
            <a:avLst/>
          </a:prstGeom>
        </p:spPr>
      </p:pic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1676084" y="5336822"/>
            <a:ext cx="5782954" cy="121399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We investigate 15 samples of garnet with inclusions, which have “</a:t>
            </a:r>
            <a:r>
              <a:rPr lang="en-US" dirty="0" err="1" smtClean="0"/>
              <a:t>megacrysts</a:t>
            </a:r>
            <a:r>
              <a:rPr lang="en-US" dirty="0" smtClean="0"/>
              <a:t> image”</a:t>
            </a:r>
          </a:p>
          <a:p>
            <a:r>
              <a:rPr lang="en-US" dirty="0" smtClean="0"/>
              <a:t>All </a:t>
            </a:r>
            <a:r>
              <a:rPr lang="en-US" dirty="0" err="1" smtClean="0"/>
              <a:t>megacrysts</a:t>
            </a:r>
            <a:r>
              <a:rPr lang="en-US" dirty="0" smtClean="0"/>
              <a:t>, peridotite and </a:t>
            </a:r>
            <a:r>
              <a:rPr lang="en-US" dirty="0" err="1" smtClean="0"/>
              <a:t>eclogite</a:t>
            </a:r>
            <a:r>
              <a:rPr lang="en-US" dirty="0" smtClean="0"/>
              <a:t> A have </a:t>
            </a:r>
            <a:r>
              <a:rPr lang="ru-RU" dirty="0"/>
              <a:t>68-77 </a:t>
            </a:r>
            <a:r>
              <a:rPr lang="en-US" dirty="0" smtClean="0"/>
              <a:t>% </a:t>
            </a:r>
            <a:r>
              <a:rPr lang="en-US" dirty="0" err="1" smtClean="0"/>
              <a:t>Py</a:t>
            </a:r>
            <a:r>
              <a:rPr lang="en-US" dirty="0" smtClean="0"/>
              <a:t>, </a:t>
            </a:r>
            <a:r>
              <a:rPr lang="en-US" dirty="0" err="1" smtClean="0"/>
              <a:t>eclogite</a:t>
            </a:r>
            <a:r>
              <a:rPr lang="en-US" dirty="0" smtClean="0"/>
              <a:t> C have content about 29 % </a:t>
            </a:r>
            <a:r>
              <a:rPr lang="en-US" dirty="0" err="1" smtClean="0"/>
              <a:t>Py</a:t>
            </a:r>
            <a:r>
              <a:rPr lang="en-US" dirty="0" smtClean="0"/>
              <a:t> component.</a:t>
            </a:r>
          </a:p>
          <a:p>
            <a:endParaRPr lang="en-US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"/>
          <a:stretch/>
        </p:blipFill>
        <p:spPr>
          <a:xfrm>
            <a:off x="0" y="0"/>
            <a:ext cx="4152221" cy="55418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77"/>
          <a:stretch/>
        </p:blipFill>
        <p:spPr>
          <a:xfrm>
            <a:off x="2873380" y="-9527"/>
            <a:ext cx="1541105" cy="13538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36" y="-45646"/>
            <a:ext cx="1387305" cy="13746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0179"/>
            <a:ext cx="1450427" cy="10878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58377" y="-95768"/>
            <a:ext cx="190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High-Cr </a:t>
            </a:r>
            <a:r>
              <a:rPr lang="en-US" dirty="0" err="1" smtClean="0">
                <a:solidFill>
                  <a:schemeClr val="bg1"/>
                </a:solidFill>
              </a:rPr>
              <a:t>megacryst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6173" y="1283347"/>
            <a:ext cx="222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Average-Cr </a:t>
            </a:r>
            <a:r>
              <a:rPr lang="en-US" dirty="0" err="1" smtClean="0"/>
              <a:t>megacryst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2719667"/>
            <a:ext cx="1811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low-Cr </a:t>
            </a:r>
            <a:r>
              <a:rPr lang="en-US" dirty="0" err="1" smtClean="0"/>
              <a:t>megacryst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54427" y="4130777"/>
            <a:ext cx="1141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Eclogitic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-64758" y="5452990"/>
            <a:ext cx="111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Peridotite</a:t>
            </a:r>
            <a:endParaRPr lang="en-US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4" t="7922" r="4262" b="35073"/>
          <a:stretch/>
        </p:blipFill>
        <p:spPr>
          <a:xfrm>
            <a:off x="11715353" y="235015"/>
            <a:ext cx="432079" cy="53331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13" y="832512"/>
            <a:ext cx="507647" cy="50301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11449232" y="1564077"/>
            <a:ext cx="669128" cy="50467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4" t="45434"/>
          <a:stretch/>
        </p:blipFill>
        <p:spPr>
          <a:xfrm>
            <a:off x="11449232" y="2255737"/>
            <a:ext cx="607648" cy="45479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7" r="3744"/>
          <a:stretch/>
        </p:blipFill>
        <p:spPr>
          <a:xfrm>
            <a:off x="11428675" y="2876545"/>
            <a:ext cx="668010" cy="51029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675" y="3532805"/>
            <a:ext cx="453722" cy="54306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089" y="4375980"/>
            <a:ext cx="558690" cy="41914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9" b="52643"/>
          <a:stretch/>
        </p:blipFill>
        <p:spPr>
          <a:xfrm>
            <a:off x="11430550" y="4887080"/>
            <a:ext cx="594798" cy="45034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48853" b="67025"/>
          <a:stretch/>
        </p:blipFill>
        <p:spPr>
          <a:xfrm>
            <a:off x="11413428" y="5490511"/>
            <a:ext cx="643452" cy="485226"/>
          </a:xfrm>
          <a:prstGeom prst="rect">
            <a:avLst/>
          </a:prstGeom>
        </p:spPr>
      </p:pic>
      <p:sp>
        <p:nvSpPr>
          <p:cNvPr id="31" name="TextBox 30">
            <a:hlinkClick r:id="rId3" action="ppaction://hlinksldjump"/>
          </p:cNvPr>
          <p:cNvSpPr txBox="1"/>
          <p:nvPr/>
        </p:nvSpPr>
        <p:spPr>
          <a:xfrm>
            <a:off x="10623432" y="2944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32" name="TextBox 31">
            <a:hlinkClick r:id="rId20" action="ppaction://hlinksldjump"/>
          </p:cNvPr>
          <p:cNvSpPr txBox="1"/>
          <p:nvPr/>
        </p:nvSpPr>
        <p:spPr>
          <a:xfrm>
            <a:off x="10623432" y="66755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 </a:t>
            </a:r>
          </a:p>
          <a:p>
            <a:r>
              <a:rPr lang="en-US" dirty="0" smtClean="0"/>
              <a:t>garnet</a:t>
            </a:r>
            <a:endParaRPr lang="en-US" dirty="0"/>
          </a:p>
        </p:txBody>
      </p:sp>
      <p:sp>
        <p:nvSpPr>
          <p:cNvPr id="33" name="TextBox 32">
            <a:hlinkClick r:id="rId21" action="ppaction://hlinksldjump"/>
          </p:cNvPr>
          <p:cNvSpPr txBox="1"/>
          <p:nvPr/>
        </p:nvSpPr>
        <p:spPr>
          <a:xfrm>
            <a:off x="10594360" y="150848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type</a:t>
            </a:r>
            <a:endParaRPr lang="en-US" dirty="0"/>
          </a:p>
        </p:txBody>
      </p:sp>
      <p:sp>
        <p:nvSpPr>
          <p:cNvPr id="34" name="TextBox 33">
            <a:hlinkClick r:id="rId22" action="ppaction://hlinksldjump"/>
          </p:cNvPr>
          <p:cNvSpPr txBox="1"/>
          <p:nvPr/>
        </p:nvSpPr>
        <p:spPr>
          <a:xfrm>
            <a:off x="10623432" y="22589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type</a:t>
            </a:r>
            <a:endParaRPr lang="en-US" dirty="0"/>
          </a:p>
        </p:txBody>
      </p:sp>
      <p:sp>
        <p:nvSpPr>
          <p:cNvPr id="35" name="TextBox 34">
            <a:hlinkClick r:id="rId23" action="ppaction://hlinksldjump"/>
          </p:cNvPr>
          <p:cNvSpPr txBox="1"/>
          <p:nvPr/>
        </p:nvSpPr>
        <p:spPr>
          <a:xfrm>
            <a:off x="10623432" y="28640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type</a:t>
            </a:r>
            <a:endParaRPr lang="en-US" dirty="0"/>
          </a:p>
        </p:txBody>
      </p:sp>
      <p:sp>
        <p:nvSpPr>
          <p:cNvPr id="36" name="TextBox 35">
            <a:hlinkClick r:id="rId24" action="ppaction://hlinksldjump"/>
          </p:cNvPr>
          <p:cNvSpPr txBox="1"/>
          <p:nvPr/>
        </p:nvSpPr>
        <p:spPr>
          <a:xfrm>
            <a:off x="10666675" y="341815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Phl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Amph</a:t>
            </a:r>
            <a:endParaRPr lang="en-US" dirty="0" smtClean="0"/>
          </a:p>
        </p:txBody>
      </p:sp>
      <p:sp>
        <p:nvSpPr>
          <p:cNvPr id="37" name="TextBox 36">
            <a:hlinkClick r:id="rId25" action="ppaction://hlinksldjump"/>
          </p:cNvPr>
          <p:cNvSpPr txBox="1"/>
          <p:nvPr/>
        </p:nvSpPr>
        <p:spPr>
          <a:xfrm>
            <a:off x="10609470" y="435771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Cpx</a:t>
            </a:r>
            <a:endParaRPr lang="en-US" dirty="0"/>
          </a:p>
        </p:txBody>
      </p:sp>
      <p:sp>
        <p:nvSpPr>
          <p:cNvPr id="38" name="TextBox 37">
            <a:hlinkClick r:id="rId26" action="ppaction://hlinksldjump"/>
          </p:cNvPr>
          <p:cNvSpPr txBox="1"/>
          <p:nvPr/>
        </p:nvSpPr>
        <p:spPr>
          <a:xfrm>
            <a:off x="10623432" y="48716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Ilm</a:t>
            </a:r>
            <a:endParaRPr lang="en-US" dirty="0"/>
          </a:p>
        </p:txBody>
      </p:sp>
      <p:sp>
        <p:nvSpPr>
          <p:cNvPr id="39" name="TextBox 38">
            <a:hlinkClick r:id="rId27" action="ppaction://hlinksldjump"/>
          </p:cNvPr>
          <p:cNvSpPr txBox="1"/>
          <p:nvPr/>
        </p:nvSpPr>
        <p:spPr>
          <a:xfrm>
            <a:off x="10623432" y="55259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Serp</a:t>
            </a:r>
            <a:endParaRPr lang="en-US" dirty="0"/>
          </a:p>
        </p:txBody>
      </p:sp>
      <p:pic>
        <p:nvPicPr>
          <p:cNvPr id="40" name="Picture 2" descr="https://png.icons8.com/metro/1600/camping-tent.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676" y="6180137"/>
            <a:ext cx="516488" cy="5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46199" y="4382234"/>
            <a:ext cx="918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Eclogite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96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1858" y="-96187"/>
            <a:ext cx="5948515" cy="795115"/>
          </a:xfrm>
        </p:spPr>
        <p:txBody>
          <a:bodyPr>
            <a:normAutofit/>
          </a:bodyPr>
          <a:lstStyle/>
          <a:p>
            <a:r>
              <a:rPr lang="en-US" dirty="0" smtClean="0"/>
              <a:t>Host garnet composition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8726" y="3890311"/>
            <a:ext cx="2506717" cy="32004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High </a:t>
            </a:r>
            <a:r>
              <a:rPr lang="en-US" dirty="0" err="1"/>
              <a:t>Ti</a:t>
            </a:r>
            <a:r>
              <a:rPr lang="en-US" dirty="0"/>
              <a:t>, </a:t>
            </a:r>
            <a:r>
              <a:rPr lang="en-US" dirty="0" err="1"/>
              <a:t>Zr</a:t>
            </a:r>
            <a:r>
              <a:rPr lang="en-US" dirty="0"/>
              <a:t>, Y contents in all </a:t>
            </a:r>
            <a:r>
              <a:rPr lang="en-US" dirty="0" err="1"/>
              <a:t>megacrysts</a:t>
            </a:r>
            <a:r>
              <a:rPr lang="en-US" dirty="0"/>
              <a:t> suggest that they were formed as a result of high-temperature melt-associated mantle </a:t>
            </a:r>
            <a:r>
              <a:rPr lang="en-US" dirty="0" err="1"/>
              <a:t>metasomatism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1741427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>
            <a:hlinkClick r:id="rId2" action="ppaction://hlinksldjump"/>
          </p:cNvPr>
          <p:cNvSpPr/>
          <p:nvPr/>
        </p:nvSpPr>
        <p:spPr>
          <a:xfrm rot="10800000">
            <a:off x="10721840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" y="574693"/>
            <a:ext cx="8349305" cy="28924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925" y="4138932"/>
            <a:ext cx="7898793" cy="25813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45353" y="4000325"/>
            <a:ext cx="1310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Griffin et al., 1999</a:t>
            </a:r>
            <a:endParaRPr lang="ru-RU" sz="12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4" t="7922" r="4262" b="35073"/>
          <a:stretch/>
        </p:blipFill>
        <p:spPr>
          <a:xfrm>
            <a:off x="11715353" y="235015"/>
            <a:ext cx="432079" cy="5333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13" y="832512"/>
            <a:ext cx="507647" cy="5030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11449232" y="1564077"/>
            <a:ext cx="669128" cy="50467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4" t="45434"/>
          <a:stretch/>
        </p:blipFill>
        <p:spPr>
          <a:xfrm>
            <a:off x="11449232" y="2255737"/>
            <a:ext cx="607648" cy="4547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7" r="3744"/>
          <a:stretch/>
        </p:blipFill>
        <p:spPr>
          <a:xfrm>
            <a:off x="11428675" y="2876545"/>
            <a:ext cx="668010" cy="51029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675" y="3532805"/>
            <a:ext cx="453722" cy="54306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089" y="4375980"/>
            <a:ext cx="558690" cy="4191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9" b="52643"/>
          <a:stretch/>
        </p:blipFill>
        <p:spPr>
          <a:xfrm>
            <a:off x="11430550" y="4887080"/>
            <a:ext cx="594798" cy="45034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48853" b="67025"/>
          <a:stretch/>
        </p:blipFill>
        <p:spPr>
          <a:xfrm>
            <a:off x="11413428" y="5490511"/>
            <a:ext cx="643452" cy="485226"/>
          </a:xfrm>
          <a:prstGeom prst="rect">
            <a:avLst/>
          </a:prstGeom>
        </p:spPr>
      </p:pic>
      <p:sp>
        <p:nvSpPr>
          <p:cNvPr id="23" name="TextBox 22">
            <a:hlinkClick r:id="rId14" action="ppaction://hlinksldjump"/>
          </p:cNvPr>
          <p:cNvSpPr txBox="1"/>
          <p:nvPr/>
        </p:nvSpPr>
        <p:spPr>
          <a:xfrm>
            <a:off x="10623432" y="2944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24" name="TextBox 23">
            <a:hlinkClick r:id="rId2" action="ppaction://hlinksldjump"/>
          </p:cNvPr>
          <p:cNvSpPr txBox="1"/>
          <p:nvPr/>
        </p:nvSpPr>
        <p:spPr>
          <a:xfrm>
            <a:off x="10623432" y="66755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 </a:t>
            </a:r>
          </a:p>
          <a:p>
            <a:r>
              <a:rPr lang="en-US" dirty="0" smtClean="0"/>
              <a:t>garnet</a:t>
            </a:r>
            <a:endParaRPr lang="en-US" dirty="0"/>
          </a:p>
        </p:txBody>
      </p:sp>
      <p:sp>
        <p:nvSpPr>
          <p:cNvPr id="25" name="TextBox 24">
            <a:hlinkClick r:id="rId15" action="ppaction://hlinksldjump"/>
          </p:cNvPr>
          <p:cNvSpPr txBox="1"/>
          <p:nvPr/>
        </p:nvSpPr>
        <p:spPr>
          <a:xfrm>
            <a:off x="10594360" y="150848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type</a:t>
            </a:r>
            <a:endParaRPr lang="en-US" dirty="0"/>
          </a:p>
        </p:txBody>
      </p:sp>
      <p:sp>
        <p:nvSpPr>
          <p:cNvPr id="26" name="TextBox 25">
            <a:hlinkClick r:id="rId16" action="ppaction://hlinksldjump"/>
          </p:cNvPr>
          <p:cNvSpPr txBox="1"/>
          <p:nvPr/>
        </p:nvSpPr>
        <p:spPr>
          <a:xfrm>
            <a:off x="10623432" y="229028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type</a:t>
            </a:r>
            <a:endParaRPr lang="en-US" dirty="0"/>
          </a:p>
        </p:txBody>
      </p:sp>
      <p:sp>
        <p:nvSpPr>
          <p:cNvPr id="27" name="TextBox 26">
            <a:hlinkClick r:id="rId17" action="ppaction://hlinksldjump"/>
          </p:cNvPr>
          <p:cNvSpPr txBox="1"/>
          <p:nvPr/>
        </p:nvSpPr>
        <p:spPr>
          <a:xfrm>
            <a:off x="10623432" y="28640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type</a:t>
            </a:r>
            <a:endParaRPr lang="en-US" dirty="0"/>
          </a:p>
        </p:txBody>
      </p:sp>
      <p:sp>
        <p:nvSpPr>
          <p:cNvPr id="28" name="TextBox 27">
            <a:hlinkClick r:id="rId18" action="ppaction://hlinksldjump"/>
          </p:cNvPr>
          <p:cNvSpPr txBox="1"/>
          <p:nvPr/>
        </p:nvSpPr>
        <p:spPr>
          <a:xfrm>
            <a:off x="10666675" y="341815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Phl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Amph</a:t>
            </a:r>
            <a:endParaRPr lang="en-US" dirty="0" smtClean="0"/>
          </a:p>
        </p:txBody>
      </p:sp>
      <p:sp>
        <p:nvSpPr>
          <p:cNvPr id="29" name="TextBox 28">
            <a:hlinkClick r:id="rId19" action="ppaction://hlinksldjump"/>
          </p:cNvPr>
          <p:cNvSpPr txBox="1"/>
          <p:nvPr/>
        </p:nvSpPr>
        <p:spPr>
          <a:xfrm>
            <a:off x="10594360" y="43253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Cpx</a:t>
            </a:r>
            <a:endParaRPr lang="en-US" dirty="0"/>
          </a:p>
        </p:txBody>
      </p:sp>
      <p:sp>
        <p:nvSpPr>
          <p:cNvPr id="30" name="TextBox 29">
            <a:hlinkClick r:id="rId20" action="ppaction://hlinksldjump"/>
          </p:cNvPr>
          <p:cNvSpPr txBox="1"/>
          <p:nvPr/>
        </p:nvSpPr>
        <p:spPr>
          <a:xfrm>
            <a:off x="10623432" y="48716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Ilm</a:t>
            </a:r>
            <a:endParaRPr lang="en-US" dirty="0"/>
          </a:p>
        </p:txBody>
      </p:sp>
      <p:sp>
        <p:nvSpPr>
          <p:cNvPr id="31" name="TextBox 30">
            <a:hlinkClick r:id="rId21" action="ppaction://hlinksldjump"/>
          </p:cNvPr>
          <p:cNvSpPr txBox="1"/>
          <p:nvPr/>
        </p:nvSpPr>
        <p:spPr>
          <a:xfrm>
            <a:off x="10623432" y="55259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Serp</a:t>
            </a:r>
            <a:endParaRPr lang="en-US" dirty="0"/>
          </a:p>
        </p:txBody>
      </p:sp>
      <p:pic>
        <p:nvPicPr>
          <p:cNvPr id="32" name="Picture 2" descr="https://png.icons8.com/metro/1600/camping-tent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676" y="6180137"/>
            <a:ext cx="516488" cy="5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Объект 2"/>
          <p:cNvSpPr txBox="1">
            <a:spLocks/>
          </p:cNvSpPr>
          <p:nvPr/>
        </p:nvSpPr>
        <p:spPr>
          <a:xfrm>
            <a:off x="8178441" y="112996"/>
            <a:ext cx="2633471" cy="4164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From low-Cr to high-Cr </a:t>
            </a:r>
            <a:r>
              <a:rPr lang="en-US" sz="1500" dirty="0" err="1"/>
              <a:t>megacryst</a:t>
            </a:r>
            <a:r>
              <a:rPr lang="en-US" sz="1500" dirty="0"/>
              <a:t> are observed increase LREE </a:t>
            </a:r>
            <a:r>
              <a:rPr lang="en-US" sz="1500" dirty="0" smtClean="0"/>
              <a:t>concentration.</a:t>
            </a:r>
          </a:p>
          <a:p>
            <a:r>
              <a:rPr lang="en-US" sz="1500" dirty="0"/>
              <a:t>The absence of signs of sinusoidal REE distribution for average and high-Cr </a:t>
            </a:r>
            <a:r>
              <a:rPr lang="en-US" sz="1500" dirty="0" err="1"/>
              <a:t>megacrysts</a:t>
            </a:r>
            <a:r>
              <a:rPr lang="en-US" sz="1500" dirty="0"/>
              <a:t> indicates that the </a:t>
            </a:r>
            <a:r>
              <a:rPr lang="en-US" sz="1500" dirty="0" err="1"/>
              <a:t>grt</a:t>
            </a:r>
            <a:r>
              <a:rPr lang="en-US" sz="1500" dirty="0"/>
              <a:t> were in equilibrium with the LREE-enriched kimberlite melt. Low-Cr </a:t>
            </a:r>
            <a:r>
              <a:rPr lang="en-US" sz="1500" dirty="0" err="1"/>
              <a:t>megacrust</a:t>
            </a:r>
            <a:r>
              <a:rPr lang="en-US" sz="1500" dirty="0"/>
              <a:t> show </a:t>
            </a:r>
            <a:r>
              <a:rPr lang="en-US" sz="1500" dirty="0" err="1"/>
              <a:t>flatt</a:t>
            </a:r>
            <a:r>
              <a:rPr lang="en-US" sz="1500" dirty="0"/>
              <a:t> patterns of distributions near </a:t>
            </a:r>
            <a:r>
              <a:rPr lang="en-US" sz="1500" dirty="0" err="1"/>
              <a:t>Gd</a:t>
            </a:r>
            <a:r>
              <a:rPr lang="en-US" sz="1500" dirty="0"/>
              <a:t>, it can be relict link with parent peridotite. </a:t>
            </a:r>
          </a:p>
          <a:p>
            <a:r>
              <a:rPr lang="en-US" sz="1500" dirty="0" err="1" smtClean="0"/>
              <a:t>Eclogitic</a:t>
            </a:r>
            <a:r>
              <a:rPr lang="en-US" sz="1500" dirty="0" smtClean="0"/>
              <a:t> </a:t>
            </a:r>
            <a:r>
              <a:rPr lang="en-US" sz="1500" dirty="0" err="1"/>
              <a:t>Grt</a:t>
            </a:r>
            <a:r>
              <a:rPr lang="en-US" sz="1500" dirty="0"/>
              <a:t> </a:t>
            </a:r>
            <a:r>
              <a:rPr lang="en-US" sz="1500" dirty="0" smtClean="0"/>
              <a:t>were </a:t>
            </a:r>
            <a:r>
              <a:rPr lang="en-US" sz="1500" dirty="0"/>
              <a:t>not in equilibrium with the kimberlite melt</a:t>
            </a:r>
            <a:endParaRPr lang="ru-RU" sz="1500" dirty="0"/>
          </a:p>
        </p:txBody>
      </p:sp>
      <p:graphicFrame>
        <p:nvGraphicFramePr>
          <p:cNvPr id="34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125921"/>
              </p:ext>
            </p:extLst>
          </p:nvPr>
        </p:nvGraphicFramePr>
        <p:xfrm>
          <a:off x="1827133" y="2217026"/>
          <a:ext cx="2298065" cy="831660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862965">
                  <a:extLst>
                    <a:ext uri="{9D8B030D-6E8A-4147-A177-3AD203B41FA5}">
                      <a16:colId xmlns="" xmlns:a16="http://schemas.microsoft.com/office/drawing/2014/main" val="2954023422"/>
                    </a:ext>
                  </a:extLst>
                </a:gridCol>
                <a:gridCol w="798830">
                  <a:extLst>
                    <a:ext uri="{9D8B030D-6E8A-4147-A177-3AD203B41FA5}">
                      <a16:colId xmlns="" xmlns:a16="http://schemas.microsoft.com/office/drawing/2014/main" val="900353555"/>
                    </a:ext>
                  </a:extLst>
                </a:gridCol>
                <a:gridCol w="636270">
                  <a:extLst>
                    <a:ext uri="{9D8B030D-6E8A-4147-A177-3AD203B41FA5}">
                      <a16:colId xmlns="" xmlns:a16="http://schemas.microsoft.com/office/drawing/2014/main" val="11771344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(La/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Yb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CI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Eu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Gd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CI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6079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High</a:t>
                      </a:r>
                      <a:r>
                        <a:rPr lang="ru-RU" sz="1000" dirty="0" smtClean="0">
                          <a:effectLst/>
                        </a:rPr>
                        <a:t>-</a:t>
                      </a:r>
                      <a:r>
                        <a:rPr lang="en-US" sz="1000" dirty="0">
                          <a:effectLst/>
                        </a:rPr>
                        <a:t>Cr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0.009-0.01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0.81-0.93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98707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Average</a:t>
                      </a:r>
                      <a:r>
                        <a:rPr lang="ru-RU" sz="1000" dirty="0" smtClean="0">
                          <a:effectLst/>
                        </a:rPr>
                        <a:t>-</a:t>
                      </a:r>
                      <a:r>
                        <a:rPr lang="en-US" sz="1000" dirty="0">
                          <a:effectLst/>
                        </a:rPr>
                        <a:t>Cr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0.003-0.02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0.91-0.94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33348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Low</a:t>
                      </a:r>
                      <a:r>
                        <a:rPr lang="ru-RU" sz="1000" dirty="0" smtClean="0">
                          <a:effectLst/>
                        </a:rPr>
                        <a:t>-С</a:t>
                      </a:r>
                      <a:r>
                        <a:rPr lang="en-US" sz="1000" dirty="0">
                          <a:effectLst/>
                        </a:rPr>
                        <a:t>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0.002-0.006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0.86-0.94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565318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</a:rPr>
                        <a:t>Eclogite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0.01-0.02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0.99-2.00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44825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04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043" y="0"/>
            <a:ext cx="5506280" cy="795115"/>
          </a:xfrm>
        </p:spPr>
        <p:txBody>
          <a:bodyPr>
            <a:normAutofit/>
          </a:bodyPr>
          <a:lstStyle/>
          <a:p>
            <a:r>
              <a:rPr lang="en-US" dirty="0" smtClean="0"/>
              <a:t>Some host garnet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271" y="1094201"/>
            <a:ext cx="3036053" cy="2073069"/>
          </a:xfrm>
        </p:spPr>
        <p:txBody>
          <a:bodyPr/>
          <a:lstStyle/>
          <a:p>
            <a:r>
              <a:rPr lang="en-US" dirty="0" smtClean="0"/>
              <a:t>g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1741427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>
            <a:hlinkClick r:id="rId2" action="ppaction://hlinksldjump"/>
          </p:cNvPr>
          <p:cNvSpPr/>
          <p:nvPr/>
        </p:nvSpPr>
        <p:spPr>
          <a:xfrm rot="10800000">
            <a:off x="10721840" y="6180137"/>
            <a:ext cx="450573" cy="516488"/>
          </a:xfrm>
          <a:prstGeom prst="downArrow">
            <a:avLst/>
          </a:prstGeom>
          <a:solidFill>
            <a:srgbClr val="E0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4" y="634553"/>
            <a:ext cx="9079655" cy="62234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4" t="7922" r="4262" b="35073"/>
          <a:stretch/>
        </p:blipFill>
        <p:spPr>
          <a:xfrm>
            <a:off x="11715353" y="235015"/>
            <a:ext cx="432079" cy="5333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13" y="832512"/>
            <a:ext cx="507647" cy="5030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70714"/>
          <a:stretch/>
        </p:blipFill>
        <p:spPr>
          <a:xfrm>
            <a:off x="11449232" y="1564077"/>
            <a:ext cx="669128" cy="5046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4" t="45434"/>
          <a:stretch/>
        </p:blipFill>
        <p:spPr>
          <a:xfrm>
            <a:off x="11449232" y="2255737"/>
            <a:ext cx="607648" cy="4547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7" r="3744"/>
          <a:stretch/>
        </p:blipFill>
        <p:spPr>
          <a:xfrm>
            <a:off x="11428675" y="2876545"/>
            <a:ext cx="668010" cy="5102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675" y="3532805"/>
            <a:ext cx="453722" cy="5430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089" y="4375980"/>
            <a:ext cx="558690" cy="4191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9" b="52643"/>
          <a:stretch/>
        </p:blipFill>
        <p:spPr>
          <a:xfrm>
            <a:off x="11430550" y="4887080"/>
            <a:ext cx="594798" cy="4503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48853" b="67025"/>
          <a:stretch/>
        </p:blipFill>
        <p:spPr>
          <a:xfrm>
            <a:off x="11413428" y="5490511"/>
            <a:ext cx="643452" cy="485226"/>
          </a:xfrm>
          <a:prstGeom prst="rect">
            <a:avLst/>
          </a:prstGeom>
        </p:spPr>
      </p:pic>
      <p:sp>
        <p:nvSpPr>
          <p:cNvPr id="18" name="TextBox 17">
            <a:hlinkClick r:id="rId13" action="ppaction://hlinksldjump"/>
          </p:cNvPr>
          <p:cNvSpPr txBox="1"/>
          <p:nvPr/>
        </p:nvSpPr>
        <p:spPr>
          <a:xfrm>
            <a:off x="10623432" y="2944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19" name="TextBox 18">
            <a:hlinkClick r:id="rId14" action="ppaction://hlinksldjump"/>
          </p:cNvPr>
          <p:cNvSpPr txBox="1"/>
          <p:nvPr/>
        </p:nvSpPr>
        <p:spPr>
          <a:xfrm>
            <a:off x="10623432" y="66755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Host </a:t>
            </a:r>
          </a:p>
          <a:p>
            <a:r>
              <a:rPr lang="en-US" dirty="0" smtClean="0"/>
              <a:t>garnet</a:t>
            </a:r>
            <a:endParaRPr lang="en-US" dirty="0"/>
          </a:p>
        </p:txBody>
      </p:sp>
      <p:sp>
        <p:nvSpPr>
          <p:cNvPr id="20" name="TextBox 19">
            <a:hlinkClick r:id="rId15" action="ppaction://hlinksldjump"/>
          </p:cNvPr>
          <p:cNvSpPr txBox="1"/>
          <p:nvPr/>
        </p:nvSpPr>
        <p:spPr>
          <a:xfrm>
            <a:off x="10594360" y="150848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type</a:t>
            </a:r>
            <a:endParaRPr lang="en-US" dirty="0"/>
          </a:p>
        </p:txBody>
      </p:sp>
      <p:sp>
        <p:nvSpPr>
          <p:cNvPr id="21" name="TextBox 20">
            <a:hlinkClick r:id="rId16" action="ppaction://hlinksldjump"/>
          </p:cNvPr>
          <p:cNvSpPr txBox="1"/>
          <p:nvPr/>
        </p:nvSpPr>
        <p:spPr>
          <a:xfrm>
            <a:off x="10623432" y="227845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type</a:t>
            </a:r>
            <a:endParaRPr lang="en-US" dirty="0"/>
          </a:p>
        </p:txBody>
      </p:sp>
      <p:sp>
        <p:nvSpPr>
          <p:cNvPr id="22" name="TextBox 21">
            <a:hlinkClick r:id="rId17" action="ppaction://hlinksldjump"/>
          </p:cNvPr>
          <p:cNvSpPr txBox="1"/>
          <p:nvPr/>
        </p:nvSpPr>
        <p:spPr>
          <a:xfrm>
            <a:off x="10623432" y="28640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type</a:t>
            </a:r>
            <a:endParaRPr lang="en-US" dirty="0"/>
          </a:p>
        </p:txBody>
      </p:sp>
      <p:sp>
        <p:nvSpPr>
          <p:cNvPr id="23" name="TextBox 22">
            <a:hlinkClick r:id="rId18" action="ppaction://hlinksldjump"/>
          </p:cNvPr>
          <p:cNvSpPr txBox="1"/>
          <p:nvPr/>
        </p:nvSpPr>
        <p:spPr>
          <a:xfrm>
            <a:off x="10666675" y="341815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Phl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Amph</a:t>
            </a:r>
            <a:endParaRPr lang="en-US" dirty="0" smtClean="0"/>
          </a:p>
        </p:txBody>
      </p:sp>
      <p:sp>
        <p:nvSpPr>
          <p:cNvPr id="24" name="TextBox 23">
            <a:hlinkClick r:id="rId19" action="ppaction://hlinksldjump"/>
          </p:cNvPr>
          <p:cNvSpPr txBox="1"/>
          <p:nvPr/>
        </p:nvSpPr>
        <p:spPr>
          <a:xfrm>
            <a:off x="10594360" y="434095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Cpx</a:t>
            </a:r>
            <a:endParaRPr lang="en-US" dirty="0"/>
          </a:p>
        </p:txBody>
      </p:sp>
      <p:sp>
        <p:nvSpPr>
          <p:cNvPr id="25" name="TextBox 24">
            <a:hlinkClick r:id="rId20" action="ppaction://hlinksldjump"/>
          </p:cNvPr>
          <p:cNvSpPr txBox="1"/>
          <p:nvPr/>
        </p:nvSpPr>
        <p:spPr>
          <a:xfrm>
            <a:off x="10623432" y="48716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Ilm</a:t>
            </a:r>
            <a:endParaRPr lang="en-US" dirty="0"/>
          </a:p>
        </p:txBody>
      </p:sp>
      <p:sp>
        <p:nvSpPr>
          <p:cNvPr id="26" name="TextBox 25">
            <a:hlinkClick r:id="rId21" action="ppaction://hlinksldjump"/>
          </p:cNvPr>
          <p:cNvSpPr txBox="1"/>
          <p:nvPr/>
        </p:nvSpPr>
        <p:spPr>
          <a:xfrm>
            <a:off x="10623432" y="55259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Serp</a:t>
            </a:r>
            <a:endParaRPr lang="en-US" dirty="0"/>
          </a:p>
        </p:txBody>
      </p:sp>
      <p:pic>
        <p:nvPicPr>
          <p:cNvPr id="27" name="Picture 2" descr="https://png.icons8.com/metro/1600/camping-tent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676" y="6180137"/>
            <a:ext cx="516488" cy="5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47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TM02900771[[fn=Сектор]]</Template>
  <TotalTime>2427</TotalTime>
  <Words>1408</Words>
  <Application>Microsoft Office PowerPoint</Application>
  <PresentationFormat>Широкоэкранный</PresentationFormat>
  <Paragraphs>376</Paragraphs>
  <Slides>19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Rockwell</vt:lpstr>
      <vt:lpstr>Times New Roman</vt:lpstr>
      <vt:lpstr>Wingdings 2</vt:lpstr>
      <vt:lpstr>HDOfficeLightV0</vt:lpstr>
      <vt:lpstr>Mono-and polymineralic inclusions within garnet megacrysts from the Grib kimberlite, Arkhangelsk province, Russia : evidence for kimberlite melt evolution</vt:lpstr>
      <vt:lpstr>Problems  and solution methods </vt:lpstr>
      <vt:lpstr>Problems, Samples</vt:lpstr>
      <vt:lpstr>Type of polymineralic inclusions</vt:lpstr>
      <vt:lpstr>Kimberlite evolution</vt:lpstr>
      <vt:lpstr>Geological settings</vt:lpstr>
      <vt:lpstr>Host garnet composition</vt:lpstr>
      <vt:lpstr>Host garnet composition</vt:lpstr>
      <vt:lpstr>Some host garnet</vt:lpstr>
      <vt:lpstr>1 type of inclusion</vt:lpstr>
      <vt:lpstr>2 type of inclusion</vt:lpstr>
      <vt:lpstr>2a type of inclusion</vt:lpstr>
      <vt:lpstr>3 type of inclusion</vt:lpstr>
      <vt:lpstr>Phl and Amph composition</vt:lpstr>
      <vt:lpstr>Monomineralic inclusion.  Clinopyroxene</vt:lpstr>
      <vt:lpstr>Monomineralic inclusion. Ilmenite</vt:lpstr>
      <vt:lpstr>Monomineralic inclusion.  Serpentine</vt:lpstr>
      <vt:lpstr>Kimberlite evolution</vt:lpstr>
      <vt:lpstr>Thank you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Mono-and polymineralic inclusions within garnet megacrysts from thr grib kimberlite, Arkhanglsk province, Russia:evidence for kimberlite melt evolution</dc:title>
  <dc:creator>User</dc:creator>
  <cp:lastModifiedBy>User</cp:lastModifiedBy>
  <cp:revision>151</cp:revision>
  <dcterms:created xsi:type="dcterms:W3CDTF">2018-03-14T11:31:34Z</dcterms:created>
  <dcterms:modified xsi:type="dcterms:W3CDTF">2018-04-23T14:54:20Z</dcterms:modified>
</cp:coreProperties>
</file>