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431" r:id="rId2"/>
    <p:sldId id="458" r:id="rId3"/>
    <p:sldId id="462" r:id="rId4"/>
    <p:sldId id="466" r:id="rId5"/>
    <p:sldId id="467" r:id="rId6"/>
    <p:sldId id="468" r:id="rId7"/>
    <p:sldId id="4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3"/>
    <p:restoredTop sz="94678"/>
  </p:normalViewPr>
  <p:slideViewPr>
    <p:cSldViewPr snapToGrid="0" snapToObjects="1">
      <p:cViewPr varScale="1">
        <p:scale>
          <a:sx n="78" d="100"/>
          <a:sy n="78" d="100"/>
        </p:scale>
        <p:origin x="176" y="10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E0C567-CAA7-0046-B342-7FF281155743}" type="datetimeFigureOut">
              <a:rPr lang="en-GB" smtClean="0"/>
              <a:t>19/04/2018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53A4B2-386B-3A42-9A56-948631F6D6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2083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7158E59-37E1-4541-AF94-27436AF6A85C}" type="slidenum">
              <a:rPr lang="fr-FR" altLang="en-US" smtClean="0"/>
              <a:pPr>
                <a:defRPr/>
              </a:pPr>
              <a:t>1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984955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834A888-F691-4748-A98A-7CEDB98DD653}" type="slidenum">
              <a:rPr lang="fr-FR" altLang="en-US">
                <a:ea typeface="WenQuanYi Micro Hei" charset="0"/>
                <a:cs typeface="WenQuanYi Micro Hei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fr-FR" altLang="en-US">
              <a:ea typeface="WenQuanYi Micro Hei" charset="0"/>
              <a:cs typeface="WenQuanYi Micro Hei" charset="0"/>
            </a:endParaRPr>
          </a:p>
        </p:txBody>
      </p:sp>
      <p:sp>
        <p:nvSpPr>
          <p:cNvPr id="18435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4888" cy="34242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" name="Notes Placeholder 1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912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834A888-F691-4748-A98A-7CEDB98DD653}" type="slidenum">
              <a:rPr lang="fr-FR" altLang="en-US">
                <a:ea typeface="WenQuanYi Micro Hei" charset="0"/>
                <a:cs typeface="WenQuanYi Micro Hei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fr-FR" altLang="en-US">
              <a:ea typeface="WenQuanYi Micro Hei" charset="0"/>
              <a:cs typeface="WenQuanYi Micro Hei" charset="0"/>
            </a:endParaRPr>
          </a:p>
        </p:txBody>
      </p:sp>
      <p:sp>
        <p:nvSpPr>
          <p:cNvPr id="18435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4888" cy="34242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" name="Notes Placeholder 1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6833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834A888-F691-4748-A98A-7CEDB98DD653}" type="slidenum">
              <a:rPr lang="fr-FR" altLang="en-US">
                <a:ea typeface="WenQuanYi Micro Hei" charset="0"/>
                <a:cs typeface="WenQuanYi Micro Hei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fr-FR" altLang="en-US">
              <a:ea typeface="WenQuanYi Micro Hei" charset="0"/>
              <a:cs typeface="WenQuanYi Micro Hei" charset="0"/>
            </a:endParaRPr>
          </a:p>
        </p:txBody>
      </p:sp>
      <p:sp>
        <p:nvSpPr>
          <p:cNvPr id="18435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4888" cy="34242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" name="Notes Placeholder 1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8404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834A888-F691-4748-A98A-7CEDB98DD653}" type="slidenum">
              <a:rPr lang="fr-FR" altLang="en-US">
                <a:ea typeface="WenQuanYi Micro Hei" charset="0"/>
                <a:cs typeface="WenQuanYi Micro Hei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fr-FR" altLang="en-US">
              <a:ea typeface="WenQuanYi Micro Hei" charset="0"/>
              <a:cs typeface="WenQuanYi Micro Hei" charset="0"/>
            </a:endParaRPr>
          </a:p>
        </p:txBody>
      </p:sp>
      <p:sp>
        <p:nvSpPr>
          <p:cNvPr id="18435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4888" cy="34242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" name="Notes Placeholder 1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85288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834A888-F691-4748-A98A-7CEDB98DD653}" type="slidenum">
              <a:rPr lang="fr-FR" altLang="en-US">
                <a:ea typeface="WenQuanYi Micro Hei" charset="0"/>
                <a:cs typeface="WenQuanYi Micro Hei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fr-FR" altLang="en-US">
              <a:ea typeface="WenQuanYi Micro Hei" charset="0"/>
              <a:cs typeface="WenQuanYi Micro Hei" charset="0"/>
            </a:endParaRPr>
          </a:p>
        </p:txBody>
      </p:sp>
      <p:sp>
        <p:nvSpPr>
          <p:cNvPr id="18435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4888" cy="34242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" name="Notes Placeholder 1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7931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834A888-F691-4748-A98A-7CEDB98DD653}" type="slidenum">
              <a:rPr lang="fr-FR" altLang="en-US">
                <a:ea typeface="WenQuanYi Micro Hei" charset="0"/>
                <a:cs typeface="WenQuanYi Micro Hei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fr-FR" altLang="en-US">
              <a:ea typeface="WenQuanYi Micro Hei" charset="0"/>
              <a:cs typeface="WenQuanYi Micro Hei" charset="0"/>
            </a:endParaRPr>
          </a:p>
        </p:txBody>
      </p:sp>
      <p:sp>
        <p:nvSpPr>
          <p:cNvPr id="18435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4888" cy="34242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" name="Notes Placeholder 1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3151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E304-94D5-D44B-8E0E-0E8E3A4273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24C4D0-D58D-A049-AC03-7A91FD616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B29EA8-E5FD-5846-927F-AE2529C1E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C3B22-7280-C949-84C6-958E38D01F03}" type="datetimeFigureOut">
              <a:rPr lang="en-GB" smtClean="0"/>
              <a:t>19/04/2018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D6307B-0628-ED42-BE2A-A0CB9CC09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12C415-2408-4043-B10F-19A1239A7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43989-3D22-6941-8E97-CD6E2C7CCA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0860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0CA21-AA17-614D-90B2-F28ABCFD8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74BDA3-E5F1-4346-A23E-38E02BCA9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6AE862-9344-0942-953B-35C0F2AD0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C3B22-7280-C949-84C6-958E38D01F03}" type="datetimeFigureOut">
              <a:rPr lang="en-GB" smtClean="0"/>
              <a:t>19/04/2018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D28BB-1A19-0B42-A336-D58148A12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3A9DA3-F491-544E-B719-6D20E2CBE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43989-3D22-6941-8E97-CD6E2C7CCA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9453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EE2BDC-D191-0C45-82E7-D5F2D15AC6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C13DCE-4A22-7341-948F-E3589B1F1C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43143-A974-4142-84A2-3D4C1B5C5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C3B22-7280-C949-84C6-958E38D01F03}" type="datetimeFigureOut">
              <a:rPr lang="en-GB" smtClean="0"/>
              <a:t>19/04/2018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D73D0-8602-254C-8690-E3E998456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B47F8-A5E7-AA4F-B8CB-AE41E7D89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43989-3D22-6941-8E97-CD6E2C7CCA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6010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C50AA-D7A0-724B-ADEA-E85ED18C3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C045B9-3EF6-4246-94C4-C9C43B7020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BA8C5A-302E-BD49-917C-11EEEDFB4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C3B22-7280-C949-84C6-958E38D01F03}" type="datetimeFigureOut">
              <a:rPr lang="en-GB" smtClean="0"/>
              <a:t>19/04/2018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CFA137-25FA-7944-8675-13E2328D5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D3E48-BEAD-C24D-8983-C18E7433C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43989-3D22-6941-8E97-CD6E2C7CCA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8162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F5D73-90F8-0047-AA1C-74210852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9EB38D-63EA-D144-ACDD-42154CAE8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3FF2C9-5B07-D74E-A670-3B3A317AC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C3B22-7280-C949-84C6-958E38D01F03}" type="datetimeFigureOut">
              <a:rPr lang="en-GB" smtClean="0"/>
              <a:t>19/04/2018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106800-A6DF-4342-9477-31F444E1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77CE05-FEDB-4745-B10E-FF16E962E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43989-3D22-6941-8E97-CD6E2C7CCA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3444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15729-CBB9-2748-976F-F73AFEE02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20DD4-CC93-EF42-96BC-2D5E8B3457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6F55A8-2980-A246-A9A8-4906191DD2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506ACA-00BD-7945-970E-F5DEE72C9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C3B22-7280-C949-84C6-958E38D01F03}" type="datetimeFigureOut">
              <a:rPr lang="en-GB" smtClean="0"/>
              <a:t>19/04/2018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16A484-DB97-4C41-BC09-9ED795580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6F838B-F7F0-5D47-80DA-D5637035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43989-3D22-6941-8E97-CD6E2C7CCA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4554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D95B9-BE17-8B44-A2FE-B830B5DF8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8AB1F4-A2E5-1445-8F5A-4150969AD0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23ECC5-2CF4-614C-8D40-CDA8D9B8A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94C69-AF92-5C4D-93F3-5B75966617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CE9F90-A342-024E-9BDB-5AD2BEB9E1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6A0C42-248D-D44B-A03C-B9214A65A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C3B22-7280-C949-84C6-958E38D01F03}" type="datetimeFigureOut">
              <a:rPr lang="en-GB" smtClean="0"/>
              <a:t>19/04/2018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D45CC5-8B13-D049-8CAB-B0081D1EA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0F08C3-C828-BF48-BCC4-75130D955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43989-3D22-6941-8E97-CD6E2C7CCA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8556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F213E-EB55-2342-ADDC-FEB0CFE3F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35E062-5E18-C74E-B10A-991227BD4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C3B22-7280-C949-84C6-958E38D01F03}" type="datetimeFigureOut">
              <a:rPr lang="en-GB" smtClean="0"/>
              <a:t>19/04/2018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0DE907-47E0-1945-8E1A-214A015DF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5D3F97-4DF2-E54B-A5FB-A09CC6437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43989-3D22-6941-8E97-CD6E2C7CCA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9959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72895D-A074-AB41-884D-CFE81E6B4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C3B22-7280-C949-84C6-958E38D01F03}" type="datetimeFigureOut">
              <a:rPr lang="en-GB" smtClean="0"/>
              <a:t>19/04/2018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20B531-5ED7-3A40-93ED-45A54DECC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F0547-BC48-9840-8CCC-77F3A1AAB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43989-3D22-6941-8E97-CD6E2C7CCA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9854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3A731-2E85-9D4F-A261-A683D9A27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335C09-EC81-4541-A187-1DB41547CB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9165E9-7117-494F-AE60-F70DE4C976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7584EC-3CA4-E24B-944E-576F49694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C3B22-7280-C949-84C6-958E38D01F03}" type="datetimeFigureOut">
              <a:rPr lang="en-GB" smtClean="0"/>
              <a:t>19/04/2018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5BFB8-2541-C940-A459-94B739703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36A3CC-1435-F54C-9B57-9D25EF36D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43989-3D22-6941-8E97-CD6E2C7CCA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4155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D2697-B956-CA42-8A98-9574383A2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DF5347-F798-D24E-AD6D-82E2954770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398623-E3F8-1644-AF5A-733CA404FF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B45A21-9F87-4543-AC04-36CC6D704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C3B22-7280-C949-84C6-958E38D01F03}" type="datetimeFigureOut">
              <a:rPr lang="en-GB" smtClean="0"/>
              <a:t>19/04/2018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ED754-D384-CB41-A91B-35FF95E46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A11967-6CFC-A643-9C1A-72A1872C5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43989-3D22-6941-8E97-CD6E2C7CCA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7983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8493CE-7B24-C34A-9F64-D3FFFBDEE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8AAE7E-8A6A-9B44-9EC4-E130ADBF82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912425-B1A9-0849-87C2-784D5EFE30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C3B22-7280-C949-84C6-958E38D01F03}" type="datetimeFigureOut">
              <a:rPr lang="en-GB" smtClean="0"/>
              <a:t>19/04/2018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AB423-DC48-B24A-88C6-78A7B9561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A81C06-4032-8F4D-A2FF-BDECB1F0C8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43989-3D22-6941-8E97-CD6E2C7CCA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5430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.jpeg"/><Relationship Id="rId7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5.png"/><Relationship Id="rId5" Type="http://schemas.openxmlformats.org/officeDocument/2006/relationships/image" Target="../media/image3.jpeg"/><Relationship Id="rId10" Type="http://schemas.openxmlformats.org/officeDocument/2006/relationships/slide" Target="slide7.xml"/><Relationship Id="rId4" Type="http://schemas.openxmlformats.org/officeDocument/2006/relationships/image" Target="../media/image2.png"/><Relationship Id="rId9" Type="http://schemas.openxmlformats.org/officeDocument/2006/relationships/slide" Target="slide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10.emf"/><Relationship Id="rId3" Type="http://schemas.microsoft.com/office/2007/relationships/media" Target="../media/media2.wav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9.emf"/><Relationship Id="rId2" Type="http://schemas.openxmlformats.org/officeDocument/2006/relationships/audio" Target="../media/media1.wav"/><Relationship Id="rId16" Type="http://schemas.openxmlformats.org/officeDocument/2006/relationships/image" Target="../media/image5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image" Target="../media/image8.emf"/><Relationship Id="rId5" Type="http://schemas.microsoft.com/office/2007/relationships/media" Target="../media/media3.wav"/><Relationship Id="rId15" Type="http://schemas.openxmlformats.org/officeDocument/2006/relationships/image" Target="../media/image12.png"/><Relationship Id="rId10" Type="http://schemas.openxmlformats.org/officeDocument/2006/relationships/image" Target="../media/image7.jpeg"/><Relationship Id="rId4" Type="http://schemas.openxmlformats.org/officeDocument/2006/relationships/audio" Target="../media/media2.wav"/><Relationship Id="rId9" Type="http://schemas.openxmlformats.org/officeDocument/2006/relationships/image" Target="../media/image6.png"/><Relationship Id="rId14" Type="http://schemas.openxmlformats.org/officeDocument/2006/relationships/image" Target="../media/image1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3.emf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5.png"/><Relationship Id="rId3" Type="http://schemas.microsoft.com/office/2007/relationships/media" Target="../media/media5.wav"/><Relationship Id="rId7" Type="http://schemas.openxmlformats.org/officeDocument/2006/relationships/image" Target="../media/image6.png"/><Relationship Id="rId12" Type="http://schemas.openxmlformats.org/officeDocument/2006/relationships/slide" Target="slide6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6.emf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2.png"/><Relationship Id="rId4" Type="http://schemas.openxmlformats.org/officeDocument/2006/relationships/audio" Target="../media/media5.wav"/><Relationship Id="rId9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emf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7.emf"/><Relationship Id="rId11" Type="http://schemas.openxmlformats.org/officeDocument/2006/relationships/image" Target="../media/image5.pn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emf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6.png"/><Relationship Id="rId5" Type="http://schemas.openxmlformats.org/officeDocument/2006/relationships/image" Target="../media/image19.emf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"/>
            <a:ext cx="10363200" cy="110849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Passive Acoustic Monitoring from gliders</a:t>
            </a:r>
            <a:br>
              <a:rPr lang="en-US" altLang="en-US" sz="1333" b="1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</a:br>
            <a:br>
              <a:rPr lang="en-US" altLang="en-US" sz="1333" b="1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</a:br>
            <a:r>
              <a:rPr lang="en-US" altLang="en-US" sz="1800" b="1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Pierre Cauchy</a:t>
            </a:r>
            <a:r>
              <a:rPr lang="en-US" altLang="en-US" sz="1800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, K. J. Heywood, B. Y. </a:t>
            </a:r>
            <a:r>
              <a:rPr lang="en-US" altLang="en-US" sz="1800" dirty="0" err="1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Queste</a:t>
            </a:r>
            <a:r>
              <a:rPr lang="en-US" altLang="en-US" sz="1800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, N. D. Merchant, D. </a:t>
            </a:r>
            <a:r>
              <a:rPr lang="en-US" altLang="en-US" sz="1800" dirty="0" err="1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Risch</a:t>
            </a:r>
            <a:r>
              <a:rPr lang="en-US" altLang="en-US" sz="1800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, P. </a:t>
            </a:r>
            <a:r>
              <a:rPr lang="en-US" altLang="en-US" sz="1800" dirty="0" err="1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Testor</a:t>
            </a:r>
            <a:endParaRPr lang="en-GB" sz="1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Picture 2" descr="seaglider_sm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40" b="47"/>
          <a:stretch/>
        </p:blipFill>
        <p:spPr bwMode="auto">
          <a:xfrm>
            <a:off x="0" y="1841483"/>
            <a:ext cx="12192000" cy="5157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7760677" y="6531249"/>
            <a:ext cx="4384756" cy="413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0000" tIns="62400" rIns="120000" bIns="624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WenQuanYi Micro Hei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WenQuanYi Micro Hei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WenQuanYi Micro Hei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WenQuanYi Micro Hei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WenQuanYi Micro Hei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WenQuanYi Micro Hei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WenQuanYi Micro Hei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WenQuanYi Micro Hei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WenQuanYi Micro Hei" charset="0"/>
              </a:defRPr>
            </a:lvl9pPr>
          </a:lstStyle>
          <a:p>
            <a:pPr algn="r">
              <a:spcBef>
                <a:spcPts val="1167"/>
              </a:spcBef>
              <a:buClrTx/>
            </a:pPr>
            <a:r>
              <a:rPr lang="en-GB" altLang="en-US" sz="1867" dirty="0">
                <a:solidFill>
                  <a:schemeClr val="bg1"/>
                </a:solidFill>
                <a:latin typeface="Arial" charset="0"/>
                <a:ea typeface="Arial" charset="0"/>
              </a:rPr>
              <a:t>EGU General Assembly 2018</a:t>
            </a:r>
          </a:p>
        </p:txBody>
      </p:sp>
      <p:pic>
        <p:nvPicPr>
          <p:cNvPr id="12" name="Picture 2" descr="mage result for cefas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411" y="1107902"/>
            <a:ext cx="2422800" cy="71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B39CB6-299A-E846-9175-8590305ADC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65" t="19215" r="49032" b="22837"/>
          <a:stretch/>
        </p:blipFill>
        <p:spPr>
          <a:xfrm>
            <a:off x="9602079" y="1107038"/>
            <a:ext cx="2566800" cy="720507"/>
          </a:xfrm>
          <a:prstGeom prst="rect">
            <a:avLst/>
          </a:prstGeom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6" y="1107038"/>
            <a:ext cx="1202400" cy="719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hlinkClick r:id="rId7" action="ppaction://hlinksldjump"/>
            <a:extLst>
              <a:ext uri="{FF2B5EF4-FFF2-40B4-BE49-F238E27FC236}">
                <a16:creationId xmlns:a16="http://schemas.microsoft.com/office/drawing/2014/main" id="{D13292FF-D291-E745-89FE-C6721EB37693}"/>
              </a:ext>
            </a:extLst>
          </p:cNvPr>
          <p:cNvSpPr/>
          <p:nvPr/>
        </p:nvSpPr>
        <p:spPr>
          <a:xfrm>
            <a:off x="185058" y="2410536"/>
            <a:ext cx="4340353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751"/>
              </a:spcBef>
              <a:buClr>
                <a:srgbClr val="7F7F7F"/>
              </a:buClr>
            </a:pPr>
            <a:r>
              <a:rPr lang="en-GB" sz="2800" b="1" dirty="0">
                <a:solidFill>
                  <a:schemeClr val="accent1">
                    <a:lumMod val="50000"/>
                  </a:schemeClr>
                </a:solidFill>
                <a:ea typeface="Arial" charset="0"/>
              </a:rPr>
              <a:t>Gliders for PAM</a:t>
            </a:r>
          </a:p>
        </p:txBody>
      </p:sp>
      <p:sp>
        <p:nvSpPr>
          <p:cNvPr id="13" name="Rectangle 12">
            <a:hlinkClick r:id="rId8" action="ppaction://hlinksldjump"/>
            <a:extLst>
              <a:ext uri="{FF2B5EF4-FFF2-40B4-BE49-F238E27FC236}">
                <a16:creationId xmlns:a16="http://schemas.microsoft.com/office/drawing/2014/main" id="{33A3B4D2-3B26-F240-A150-767C8DAAB7B3}"/>
              </a:ext>
            </a:extLst>
          </p:cNvPr>
          <p:cNvSpPr/>
          <p:nvPr/>
        </p:nvSpPr>
        <p:spPr>
          <a:xfrm>
            <a:off x="185058" y="3546040"/>
            <a:ext cx="4340353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751"/>
              </a:spcBef>
              <a:buClr>
                <a:srgbClr val="7F7F7F"/>
              </a:buClr>
            </a:pPr>
            <a:r>
              <a:rPr lang="en-GB" sz="2800" b="1" dirty="0">
                <a:solidFill>
                  <a:schemeClr val="accent1">
                    <a:lumMod val="50000"/>
                  </a:schemeClr>
                </a:solidFill>
                <a:ea typeface="Arial" charset="0"/>
              </a:rPr>
              <a:t>Wind speed measurements</a:t>
            </a:r>
          </a:p>
        </p:txBody>
      </p:sp>
      <p:sp>
        <p:nvSpPr>
          <p:cNvPr id="14" name="Rectangle 13">
            <a:hlinkClick r:id="rId9" action="ppaction://hlinksldjump"/>
            <a:extLst>
              <a:ext uri="{FF2B5EF4-FFF2-40B4-BE49-F238E27FC236}">
                <a16:creationId xmlns:a16="http://schemas.microsoft.com/office/drawing/2014/main" id="{135C06A7-D9BF-2A43-A8D0-5CCE0E4BE226}"/>
              </a:ext>
            </a:extLst>
          </p:cNvPr>
          <p:cNvSpPr/>
          <p:nvPr/>
        </p:nvSpPr>
        <p:spPr>
          <a:xfrm>
            <a:off x="185058" y="4681544"/>
            <a:ext cx="4340353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751"/>
              </a:spcBef>
              <a:buClr>
                <a:srgbClr val="7F7F7F"/>
              </a:buClr>
            </a:pPr>
            <a:r>
              <a:rPr lang="en-GB" sz="2800" b="1" dirty="0">
                <a:solidFill>
                  <a:schemeClr val="accent1">
                    <a:lumMod val="50000"/>
                  </a:schemeClr>
                </a:solidFill>
                <a:ea typeface="Arial" charset="0"/>
              </a:rPr>
              <a:t>Marine life monitoring</a:t>
            </a:r>
          </a:p>
        </p:txBody>
      </p:sp>
      <p:sp>
        <p:nvSpPr>
          <p:cNvPr id="15" name="Rectangle 14">
            <a:hlinkClick r:id="rId10" action="ppaction://hlinksldjump"/>
            <a:extLst>
              <a:ext uri="{FF2B5EF4-FFF2-40B4-BE49-F238E27FC236}">
                <a16:creationId xmlns:a16="http://schemas.microsoft.com/office/drawing/2014/main" id="{347DB556-110E-B940-BA7E-75455ABA0E6A}"/>
              </a:ext>
            </a:extLst>
          </p:cNvPr>
          <p:cNvSpPr/>
          <p:nvPr/>
        </p:nvSpPr>
        <p:spPr>
          <a:xfrm>
            <a:off x="185058" y="5817048"/>
            <a:ext cx="4340353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751"/>
              </a:spcBef>
              <a:buClr>
                <a:srgbClr val="7F7F7F"/>
              </a:buClr>
            </a:pPr>
            <a:r>
              <a:rPr lang="en-GB" sz="2800" b="1" dirty="0">
                <a:solidFill>
                  <a:schemeClr val="accent1">
                    <a:lumMod val="50000"/>
                  </a:schemeClr>
                </a:solidFill>
                <a:ea typeface="Arial" charset="0"/>
              </a:rPr>
              <a:t>Anthropogenic noise</a:t>
            </a:r>
          </a:p>
        </p:txBody>
      </p:sp>
      <p:pic>
        <p:nvPicPr>
          <p:cNvPr id="1026" name="Picture 2" descr="https://meetingorganizer.copernicus.org/webfiles/img/CreativeCommons_Attribution_License.png">
            <a:extLst>
              <a:ext uri="{FF2B5EF4-FFF2-40B4-BE49-F238E27FC236}">
                <a16:creationId xmlns:a16="http://schemas.microsoft.com/office/drawing/2014/main" id="{15C9BC2F-DA87-864F-8C05-20C16512A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400" y="93279"/>
            <a:ext cx="1604400" cy="56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122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18" y="579074"/>
            <a:ext cx="8667749" cy="65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660402" y="20272"/>
            <a:ext cx="10860617" cy="624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8880" tIns="49440" rIns="98880" bIns="4944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WenQuanYi Micro Hei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WenQuanYi Micro Hei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WenQuanYi Micro Hei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WenQuanYi Micro Hei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WenQuanYi Micro Hei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WenQuanYi Micro Hei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WenQuanYi Micro Hei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WenQuanYi Micro Hei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WenQuanYi Micro Hei" charset="0"/>
              </a:defRPr>
            </a:lvl9pPr>
          </a:lstStyle>
          <a:p>
            <a:pPr eaLnBrk="1">
              <a:lnSpc>
                <a:spcPct val="104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b="1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</a:rPr>
              <a:t>Gliders for Passive Acoustic Monitoring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2D01C2-9FA6-704B-8744-D5C1017515EF}"/>
              </a:ext>
            </a:extLst>
          </p:cNvPr>
          <p:cNvSpPr/>
          <p:nvPr/>
        </p:nvSpPr>
        <p:spPr>
          <a:xfrm>
            <a:off x="466574" y="1165993"/>
            <a:ext cx="5246914" cy="32419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751"/>
              </a:spcBef>
              <a:buClr>
                <a:srgbClr val="7F7F7F"/>
              </a:buClr>
              <a:buBlip>
                <a:blip r:embed="rId10"/>
              </a:buBlip>
            </a:pP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sym typeface="Lucida Grande" charset="0"/>
              </a:rPr>
              <a:t>24/7/365 monitoring</a:t>
            </a:r>
            <a:endParaRPr lang="en-US" altLang="en-US" sz="800" b="1" dirty="0">
              <a:solidFill>
                <a:schemeClr val="accent1">
                  <a:lumMod val="50000"/>
                </a:schemeClr>
              </a:solidFill>
              <a:latin typeface="Arial" charset="0"/>
              <a:ea typeface="Arial" charset="0"/>
              <a:sym typeface="Lucida Grande" charset="0"/>
            </a:endParaRPr>
          </a:p>
          <a:p>
            <a:pPr>
              <a:spcBef>
                <a:spcPts val="751"/>
              </a:spcBef>
              <a:buClr>
                <a:srgbClr val="7F7F7F"/>
              </a:buClr>
              <a:buBlip>
                <a:blip r:embed="rId10"/>
              </a:buBlip>
            </a:pPr>
            <a:endParaRPr lang="en-US" altLang="en-US" sz="800" b="1" dirty="0">
              <a:solidFill>
                <a:schemeClr val="accent1">
                  <a:lumMod val="50000"/>
                </a:schemeClr>
              </a:solidFill>
              <a:latin typeface="Arial" charset="0"/>
              <a:ea typeface="Arial" charset="0"/>
              <a:sym typeface="Lucida Grande" charset="0"/>
            </a:endParaRPr>
          </a:p>
          <a:p>
            <a:pPr>
              <a:spcBef>
                <a:spcPts val="751"/>
              </a:spcBef>
              <a:buClr>
                <a:srgbClr val="7F7F7F"/>
              </a:buClr>
              <a:buBlip>
                <a:blip r:embed="rId10"/>
              </a:buBlip>
            </a:pP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sym typeface="Lucida Grande" charset="0"/>
              </a:rPr>
              <a:t>Surface to bottom</a:t>
            </a:r>
            <a:endParaRPr lang="en-US" altLang="en-US" sz="800" b="1" dirty="0">
              <a:solidFill>
                <a:schemeClr val="accent1">
                  <a:lumMod val="50000"/>
                </a:schemeClr>
              </a:solidFill>
              <a:latin typeface="Arial" charset="0"/>
              <a:ea typeface="Arial" charset="0"/>
              <a:sym typeface="Lucida Grande" charset="0"/>
            </a:endParaRPr>
          </a:p>
          <a:p>
            <a:pPr>
              <a:spcBef>
                <a:spcPts val="751"/>
              </a:spcBef>
              <a:buClr>
                <a:srgbClr val="7F7F7F"/>
              </a:buClr>
              <a:buBlip>
                <a:blip r:embed="rId10"/>
              </a:buBlip>
            </a:pPr>
            <a:endParaRPr lang="en-US" altLang="en-US" sz="800" b="1" dirty="0">
              <a:solidFill>
                <a:schemeClr val="accent1">
                  <a:lumMod val="50000"/>
                </a:schemeClr>
              </a:solidFill>
              <a:latin typeface="Arial" charset="0"/>
              <a:ea typeface="Arial" charset="0"/>
              <a:sym typeface="Lucida Grande" charset="0"/>
            </a:endParaRPr>
          </a:p>
          <a:p>
            <a:pPr>
              <a:spcBef>
                <a:spcPts val="751"/>
              </a:spcBef>
              <a:buClr>
                <a:srgbClr val="7F7F7F"/>
              </a:buClr>
              <a:buBlip>
                <a:blip r:embed="rId10"/>
              </a:buBlip>
            </a:pP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sym typeface="Lucida Grande" charset="0"/>
              </a:rPr>
              <a:t>Spatial coverage</a:t>
            </a:r>
            <a:endParaRPr lang="en-US" altLang="en-US" sz="800" b="1" dirty="0">
              <a:solidFill>
                <a:schemeClr val="accent1">
                  <a:lumMod val="50000"/>
                </a:schemeClr>
              </a:solidFill>
              <a:latin typeface="Arial" charset="0"/>
              <a:ea typeface="Arial" charset="0"/>
              <a:sym typeface="Lucida Grande" charset="0"/>
            </a:endParaRPr>
          </a:p>
          <a:p>
            <a:pPr>
              <a:spcBef>
                <a:spcPts val="751"/>
              </a:spcBef>
              <a:buClr>
                <a:srgbClr val="7F7F7F"/>
              </a:buClr>
              <a:buBlip>
                <a:blip r:embed="rId10"/>
              </a:buBlip>
            </a:pPr>
            <a:endParaRPr lang="en-US" altLang="en-US" sz="800" b="1" dirty="0">
              <a:solidFill>
                <a:schemeClr val="accent1">
                  <a:lumMod val="50000"/>
                </a:schemeClr>
              </a:solidFill>
              <a:latin typeface="Arial" charset="0"/>
              <a:ea typeface="Arial" charset="0"/>
              <a:sym typeface="Lucida Grande" charset="0"/>
            </a:endParaRPr>
          </a:p>
          <a:p>
            <a:pPr>
              <a:spcBef>
                <a:spcPts val="751"/>
              </a:spcBef>
              <a:buClr>
                <a:srgbClr val="7F7F7F"/>
              </a:buClr>
              <a:buBlip>
                <a:blip r:embed="rId10"/>
              </a:buBlip>
            </a:pP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sym typeface="Lucida Grande" charset="0"/>
              </a:rPr>
              <a:t>Silent platform </a:t>
            </a:r>
          </a:p>
          <a:p>
            <a:pPr>
              <a:spcBef>
                <a:spcPts val="751"/>
              </a:spcBef>
              <a:buClr>
                <a:srgbClr val="7F7F7F"/>
              </a:buClr>
            </a:pPr>
            <a:r>
              <a:rPr lang="en-US" altLang="en-US" sz="20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sym typeface="Lucida Grande" charset="0"/>
              </a:rPr>
              <a:t>(99% of the time)</a:t>
            </a:r>
            <a:r>
              <a:rPr lang="en-GB" sz="22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sym typeface="Lucida Grande" charset="0"/>
              </a:rPr>
              <a:t> </a:t>
            </a:r>
            <a:endParaRPr lang="en-US" sz="2200" dirty="0">
              <a:solidFill>
                <a:schemeClr val="accent1">
                  <a:lumMod val="50000"/>
                </a:schemeClr>
              </a:solidFill>
              <a:latin typeface="Arial" charset="0"/>
              <a:ea typeface="Arial" charset="0"/>
              <a:sym typeface="Lucida Grande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2C2329-5916-2D4A-B16F-DF841D6A092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032" t="13811" r="26584" b="7091"/>
          <a:stretch/>
        </p:blipFill>
        <p:spPr>
          <a:xfrm>
            <a:off x="5373777" y="669468"/>
            <a:ext cx="6613074" cy="3905847"/>
          </a:xfrm>
          <a:prstGeom prst="rect">
            <a:avLst/>
          </a:prstGeom>
        </p:spPr>
      </p:pic>
      <p:sp>
        <p:nvSpPr>
          <p:cNvPr id="3" name="Action Button: Return 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36A5DB08-ECF9-A145-BE54-153B19672F04}"/>
              </a:ext>
            </a:extLst>
          </p:cNvPr>
          <p:cNvSpPr/>
          <p:nvPr/>
        </p:nvSpPr>
        <p:spPr>
          <a:xfrm>
            <a:off x="11707537" y="140760"/>
            <a:ext cx="360000" cy="360000"/>
          </a:xfrm>
          <a:prstGeom prst="actionButtonReturn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ction Button: Forward or Next 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285D540-478F-2246-ACAD-A90E8E96876B}"/>
              </a:ext>
            </a:extLst>
          </p:cNvPr>
          <p:cNvSpPr/>
          <p:nvPr/>
        </p:nvSpPr>
        <p:spPr>
          <a:xfrm>
            <a:off x="11289320" y="140760"/>
            <a:ext cx="360000" cy="360000"/>
          </a:xfrm>
          <a:prstGeom prst="actionButtonForwardNex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ction Button: Back or Previous 8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782EA4E5-07A7-F04F-8968-B92587D0D5BF}"/>
              </a:ext>
            </a:extLst>
          </p:cNvPr>
          <p:cNvSpPr/>
          <p:nvPr/>
        </p:nvSpPr>
        <p:spPr>
          <a:xfrm>
            <a:off x="10870701" y="140760"/>
            <a:ext cx="360000" cy="360000"/>
          </a:xfrm>
          <a:prstGeom prst="actionButtonBackPrevious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F44F3E-F6D8-2F4F-AC18-3A74617A85C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098" r="4507"/>
          <a:stretch/>
        </p:blipFill>
        <p:spPr>
          <a:xfrm>
            <a:off x="0" y="5014267"/>
            <a:ext cx="4196861" cy="17634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7A7BEC5-DA51-4B4F-AF56-C68AC7D0989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9661" r="4138"/>
          <a:stretch/>
        </p:blipFill>
        <p:spPr>
          <a:xfrm>
            <a:off x="4267199" y="5014267"/>
            <a:ext cx="3915508" cy="17634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399ED93-3DA4-BB4A-8921-2B419201956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9540" r="3742"/>
          <a:stretch/>
        </p:blipFill>
        <p:spPr>
          <a:xfrm>
            <a:off x="8253046" y="5014267"/>
            <a:ext cx="3938954" cy="176348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343F198-BE5A-BD49-80B7-1700E7741725}"/>
              </a:ext>
            </a:extLst>
          </p:cNvPr>
          <p:cNvSpPr txBox="1"/>
          <p:nvPr/>
        </p:nvSpPr>
        <p:spPr>
          <a:xfrm>
            <a:off x="338078" y="4702508"/>
            <a:ext cx="381159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dirty="0">
                <a:latin typeface="Arial" charset="0"/>
                <a:ea typeface="Arial" charset="0"/>
              </a:rPr>
              <a:t>Battery position adjustment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0F70C1-EBA3-5C4A-A5B1-518DCC6D295E}"/>
              </a:ext>
            </a:extLst>
          </p:cNvPr>
          <p:cNvSpPr txBox="1"/>
          <p:nvPr/>
        </p:nvSpPr>
        <p:spPr>
          <a:xfrm>
            <a:off x="4310895" y="4696433"/>
            <a:ext cx="381159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dirty="0">
                <a:latin typeface="Arial" charset="0"/>
                <a:ea typeface="Arial" charset="0"/>
              </a:rPr>
              <a:t>Altimeter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3083E5-3F30-D14A-8152-546EB8883885}"/>
              </a:ext>
            </a:extLst>
          </p:cNvPr>
          <p:cNvSpPr txBox="1"/>
          <p:nvPr/>
        </p:nvSpPr>
        <p:spPr>
          <a:xfrm>
            <a:off x="8316726" y="4696573"/>
            <a:ext cx="381159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dirty="0">
                <a:latin typeface="Arial" charset="0"/>
                <a:ea typeface="Arial" charset="0"/>
              </a:rPr>
              <a:t>Pump</a:t>
            </a:r>
          </a:p>
        </p:txBody>
      </p:sp>
      <p:pic>
        <p:nvPicPr>
          <p:cNvPr id="6" name="adjust.wav">
            <a:hlinkClick r:id="" action="ppaction://media"/>
            <a:extLst>
              <a:ext uri="{FF2B5EF4-FFF2-40B4-BE49-F238E27FC236}">
                <a16:creationId xmlns:a16="http://schemas.microsoft.com/office/drawing/2014/main" id="{B97F4AE7-06DE-024C-9476-118BFC1256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789671" y="6030494"/>
            <a:ext cx="360000" cy="360000"/>
          </a:xfrm>
          <a:prstGeom prst="rect">
            <a:avLst/>
          </a:prstGeom>
        </p:spPr>
      </p:pic>
      <p:pic>
        <p:nvPicPr>
          <p:cNvPr id="10" name="altim.wav">
            <a:hlinkClick r:id="" action="ppaction://media"/>
            <a:extLst>
              <a:ext uri="{FF2B5EF4-FFF2-40B4-BE49-F238E27FC236}">
                <a16:creationId xmlns:a16="http://schemas.microsoft.com/office/drawing/2014/main" id="{482679BE-723C-6343-A19F-07C3D57E12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759342" y="6030494"/>
            <a:ext cx="360000" cy="360000"/>
          </a:xfrm>
          <a:prstGeom prst="rect">
            <a:avLst/>
          </a:prstGeom>
        </p:spPr>
      </p:pic>
      <p:pic>
        <p:nvPicPr>
          <p:cNvPr id="11" name="pump.wav">
            <a:hlinkClick r:id="" action="ppaction://media"/>
            <a:extLst>
              <a:ext uri="{FF2B5EF4-FFF2-40B4-BE49-F238E27FC236}">
                <a16:creationId xmlns:a16="http://schemas.microsoft.com/office/drawing/2014/main" id="{12143301-D2F0-684A-9E19-6054EBBC537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768319" y="6030494"/>
            <a:ext cx="360000" cy="360000"/>
          </a:xfrm>
          <a:prstGeom prst="rect">
            <a:avLst/>
          </a:prstGeom>
        </p:spPr>
      </p:pic>
      <p:pic>
        <p:nvPicPr>
          <p:cNvPr id="19" name="Picture 2" descr="https://meetingorganizer.copernicus.org/webfiles/img/CreativeCommons_Attribution_License.png">
            <a:extLst>
              <a:ext uri="{FF2B5EF4-FFF2-40B4-BE49-F238E27FC236}">
                <a16:creationId xmlns:a16="http://schemas.microsoft.com/office/drawing/2014/main" id="{751F55A8-5C0E-DB42-8078-3ED9CAF71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400" y="93279"/>
            <a:ext cx="1604400" cy="56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4772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6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77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5"/>
            </p:par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18" y="579074"/>
            <a:ext cx="8667749" cy="65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660402" y="20272"/>
            <a:ext cx="10860617" cy="624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8880" tIns="49440" rIns="98880" bIns="4944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WenQuanYi Micro Hei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WenQuanYi Micro Hei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WenQuanYi Micro Hei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WenQuanYi Micro Hei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WenQuanYi Micro Hei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WenQuanYi Micro Hei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WenQuanYi Micro Hei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WenQuanYi Micro Hei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WenQuanYi Micro Hei" charset="0"/>
              </a:defRPr>
            </a:lvl9pPr>
          </a:lstStyle>
          <a:p>
            <a:pPr eaLnBrk="1">
              <a:lnSpc>
                <a:spcPct val="104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b="1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</a:rPr>
              <a:t>Wind speed measurements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2D01C2-9FA6-704B-8744-D5C1017515EF}"/>
              </a:ext>
            </a:extLst>
          </p:cNvPr>
          <p:cNvSpPr/>
          <p:nvPr/>
        </p:nvSpPr>
        <p:spPr>
          <a:xfrm>
            <a:off x="304800" y="907318"/>
            <a:ext cx="5380892" cy="10567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751"/>
              </a:spcBef>
              <a:buClr>
                <a:srgbClr val="7F7F7F"/>
              </a:buClr>
              <a:buBlip>
                <a:blip r:embed="rId4"/>
              </a:buBlip>
            </a:pPr>
            <a:r>
              <a:rPr lang="en-GB" sz="2800" b="1" dirty="0">
                <a:solidFill>
                  <a:schemeClr val="accent1">
                    <a:lumMod val="50000"/>
                  </a:schemeClr>
                </a:solidFill>
                <a:ea typeface="Arial" charset="0"/>
              </a:rPr>
              <a:t>Air sea interactions</a:t>
            </a:r>
          </a:p>
          <a:p>
            <a:pPr>
              <a:spcBef>
                <a:spcPts val="751"/>
              </a:spcBef>
              <a:buClr>
                <a:srgbClr val="7F7F7F"/>
              </a:buClr>
              <a:buBlip>
                <a:blip r:embed="rId4"/>
              </a:buBlip>
            </a:pPr>
            <a:r>
              <a:rPr lang="en-GB" sz="2800" b="1" dirty="0">
                <a:solidFill>
                  <a:schemeClr val="accent1">
                    <a:lumMod val="50000"/>
                  </a:schemeClr>
                </a:solidFill>
                <a:ea typeface="Arial" charset="0"/>
              </a:rPr>
              <a:t>Can measure during hurricanes!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35D845B-BF5A-A043-985E-E3D3A73F0A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11713"/>
            <a:ext cx="12371614" cy="246383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FECCEDB-2A6D-E44C-92DB-32ED2EE5C5B7}"/>
              </a:ext>
            </a:extLst>
          </p:cNvPr>
          <p:cNvGrpSpPr/>
          <p:nvPr/>
        </p:nvGrpSpPr>
        <p:grpSpPr>
          <a:xfrm>
            <a:off x="0" y="2334980"/>
            <a:ext cx="12371614" cy="3540224"/>
            <a:chOff x="0" y="2792186"/>
            <a:chExt cx="12371614" cy="354022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68E2151-D464-F542-AD82-93ADE9BC3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483706"/>
              <a:ext cx="12371614" cy="1848704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9D7D4C4-C965-8C40-80A3-675BA3379F1B}"/>
                </a:ext>
              </a:extLst>
            </p:cNvPr>
            <p:cNvSpPr/>
            <p:nvPr/>
          </p:nvSpPr>
          <p:spPr>
            <a:xfrm>
              <a:off x="660402" y="2792186"/>
              <a:ext cx="11226798" cy="457200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CA52ABA-B14F-1E4B-8712-506472905F20}"/>
              </a:ext>
            </a:extLst>
          </p:cNvPr>
          <p:cNvSpPr txBox="1"/>
          <p:nvPr/>
        </p:nvSpPr>
        <p:spPr>
          <a:xfrm>
            <a:off x="849087" y="5915766"/>
            <a:ext cx="1090748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dirty="0">
                <a:latin typeface="Arial" charset="0"/>
                <a:ea typeface="Arial" charset="0"/>
              </a:rPr>
              <a:t>Cauchy et al. </a:t>
            </a:r>
            <a:r>
              <a:rPr lang="en-US" altLang="en-US" b="1" dirty="0">
                <a:latin typeface="Arial" charset="0"/>
                <a:ea typeface="Arial" charset="0"/>
              </a:rPr>
              <a:t>Wind speed measured from underwater gliders using passive acoustics</a:t>
            </a:r>
          </a:p>
          <a:p>
            <a:pPr>
              <a:spcBef>
                <a:spcPct val="0"/>
              </a:spcBef>
            </a:pPr>
            <a:r>
              <a:rPr lang="en-US" altLang="en-US" dirty="0">
                <a:latin typeface="Arial" charset="0"/>
                <a:ea typeface="Arial" charset="0"/>
              </a:rPr>
              <a:t>Under review: Journal of Atmospheric and Oceanic Technology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F316D7-B672-1848-BE0C-BCBFD3527649}"/>
              </a:ext>
            </a:extLst>
          </p:cNvPr>
          <p:cNvSpPr/>
          <p:nvPr/>
        </p:nvSpPr>
        <p:spPr>
          <a:xfrm>
            <a:off x="6057900" y="907318"/>
            <a:ext cx="5736781" cy="105670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751"/>
              </a:spcBef>
              <a:buClr>
                <a:srgbClr val="7F7F7F"/>
              </a:buClr>
            </a:pPr>
            <a:r>
              <a:rPr lang="en-GB" sz="2800" b="1" dirty="0">
                <a:solidFill>
                  <a:schemeClr val="accent1">
                    <a:lumMod val="50000"/>
                  </a:schemeClr>
                </a:solidFill>
                <a:ea typeface="Arial" charset="0"/>
              </a:rPr>
              <a:t>Calibration of satellite measurements</a:t>
            </a:r>
          </a:p>
          <a:p>
            <a:pPr>
              <a:spcBef>
                <a:spcPts val="751"/>
              </a:spcBef>
              <a:buClr>
                <a:srgbClr val="7F7F7F"/>
              </a:buClr>
            </a:pPr>
            <a:r>
              <a:rPr lang="en-GB" sz="2800" b="1" dirty="0">
                <a:solidFill>
                  <a:schemeClr val="accent1">
                    <a:lumMod val="50000"/>
                  </a:schemeClr>
                </a:solidFill>
                <a:ea typeface="Arial" charset="0"/>
              </a:rPr>
              <a:t>Improvement of climate models</a:t>
            </a:r>
          </a:p>
        </p:txBody>
      </p:sp>
      <p:sp>
        <p:nvSpPr>
          <p:cNvPr id="15" name="Action Button: Return 14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53065602-73EA-744B-9BB5-E3ECAF12E3A5}"/>
              </a:ext>
            </a:extLst>
          </p:cNvPr>
          <p:cNvSpPr/>
          <p:nvPr/>
        </p:nvSpPr>
        <p:spPr>
          <a:xfrm>
            <a:off x="11707537" y="140760"/>
            <a:ext cx="360000" cy="360000"/>
          </a:xfrm>
          <a:prstGeom prst="actionButtonReturn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Action Button: Forward or Next 1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35DE7D6-0A8A-8B46-9ABF-5A89AFE61D54}"/>
              </a:ext>
            </a:extLst>
          </p:cNvPr>
          <p:cNvSpPr/>
          <p:nvPr/>
        </p:nvSpPr>
        <p:spPr>
          <a:xfrm>
            <a:off x="11289320" y="140760"/>
            <a:ext cx="360000" cy="360000"/>
          </a:xfrm>
          <a:prstGeom prst="actionButtonForwardNex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ction Button: Back or Previous 1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2098DDC-3F8B-F146-8D7E-8A1A9619E422}"/>
              </a:ext>
            </a:extLst>
          </p:cNvPr>
          <p:cNvSpPr/>
          <p:nvPr/>
        </p:nvSpPr>
        <p:spPr>
          <a:xfrm>
            <a:off x="10870701" y="140760"/>
            <a:ext cx="360000" cy="360000"/>
          </a:xfrm>
          <a:prstGeom prst="actionButtonBackPrevious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2" descr="https://meetingorganizer.copernicus.org/webfiles/img/CreativeCommons_Attribution_License.png">
            <a:extLst>
              <a:ext uri="{FF2B5EF4-FFF2-40B4-BE49-F238E27FC236}">
                <a16:creationId xmlns:a16="http://schemas.microsoft.com/office/drawing/2014/main" id="{2C2BE956-728A-EC4A-9507-D660279FD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400" y="93279"/>
            <a:ext cx="1604400" cy="56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3054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18" y="579074"/>
            <a:ext cx="8667749" cy="65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660402" y="20272"/>
            <a:ext cx="10860617" cy="624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8880" tIns="49440" rIns="98880" bIns="4944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WenQuanYi Micro Hei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WenQuanYi Micro Hei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WenQuanYi Micro Hei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WenQuanYi Micro Hei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WenQuanYi Micro Hei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WenQuanYi Micro Hei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WenQuanYi Micro Hei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WenQuanYi Micro Hei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WenQuanYi Micro Hei" charset="0"/>
              </a:defRPr>
            </a:lvl9pPr>
          </a:lstStyle>
          <a:p>
            <a:pPr eaLnBrk="1">
              <a:lnSpc>
                <a:spcPct val="104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b="1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</a:rPr>
              <a:t>Marine life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2D01C2-9FA6-704B-8744-D5C1017515EF}"/>
              </a:ext>
            </a:extLst>
          </p:cNvPr>
          <p:cNvSpPr/>
          <p:nvPr/>
        </p:nvSpPr>
        <p:spPr>
          <a:xfrm>
            <a:off x="304800" y="907318"/>
            <a:ext cx="4626430" cy="31906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751"/>
              </a:spcBef>
              <a:buClr>
                <a:srgbClr val="7F7F7F"/>
              </a:buClr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sym typeface="Lucida Grande" charset="0"/>
              </a:rPr>
              <a:t>Fish night chorus</a:t>
            </a:r>
          </a:p>
          <a:p>
            <a:pPr>
              <a:spcBef>
                <a:spcPts val="751"/>
              </a:spcBef>
              <a:buClr>
                <a:srgbClr val="7F7F7F"/>
              </a:buClr>
              <a:buBlip>
                <a:blip r:embed="rId4"/>
              </a:buBlip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sym typeface="Lucida Grande" charset="0"/>
              </a:rPr>
              <a:t>Population monitoring</a:t>
            </a:r>
          </a:p>
          <a:p>
            <a:pPr>
              <a:spcBef>
                <a:spcPts val="751"/>
              </a:spcBef>
              <a:buClr>
                <a:srgbClr val="7F7F7F"/>
              </a:buClr>
              <a:buBlip>
                <a:blip r:embed="rId4"/>
              </a:buBlip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sym typeface="Lucida Grande" charset="0"/>
              </a:rPr>
              <a:t>Long term – large scale</a:t>
            </a:r>
          </a:p>
          <a:p>
            <a:pPr>
              <a:spcBef>
                <a:spcPts val="751"/>
              </a:spcBef>
              <a:buClr>
                <a:srgbClr val="7F7F7F"/>
              </a:buClr>
              <a:buBlip>
                <a:blip r:embed="rId4"/>
              </a:buBlip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sym typeface="Lucida Grande" charset="0"/>
              </a:rPr>
              <a:t>Marine protected areas</a:t>
            </a:r>
          </a:p>
          <a:p>
            <a:pPr>
              <a:spcBef>
                <a:spcPts val="751"/>
              </a:spcBef>
              <a:buClr>
                <a:srgbClr val="7F7F7F"/>
              </a:buClr>
              <a:buBlip>
                <a:blip r:embed="rId4"/>
              </a:buBlip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sym typeface="Lucida Grande" charset="0"/>
              </a:rPr>
              <a:t>Hidden individuals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Arial" charset="0"/>
              <a:ea typeface="Arial" charset="0"/>
              <a:sym typeface="Lucida Grande" charset="0"/>
            </a:endParaRPr>
          </a:p>
          <a:p>
            <a:pPr>
              <a:spcBef>
                <a:spcPts val="751"/>
              </a:spcBef>
              <a:buClr>
                <a:srgbClr val="7F7F7F"/>
              </a:buClr>
              <a:buBlip>
                <a:blip r:embed="rId4"/>
              </a:buBlip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sym typeface="Lucida Grande" charset="0"/>
              </a:rPr>
              <a:t>Non invasive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66C79A-5FD1-E640-A5AB-A0C1AE1FB2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09999"/>
            <a:ext cx="12371614" cy="246383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CC488F0-660B-F445-86B7-D88E99307B13}"/>
              </a:ext>
            </a:extLst>
          </p:cNvPr>
          <p:cNvGrpSpPr/>
          <p:nvPr/>
        </p:nvGrpSpPr>
        <p:grpSpPr>
          <a:xfrm>
            <a:off x="1188362" y="5548414"/>
            <a:ext cx="10470237" cy="795053"/>
            <a:chOff x="1188362" y="5548414"/>
            <a:chExt cx="10470237" cy="79505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ED19D92-8F9D-0A43-A442-07F39CC34126}"/>
                </a:ext>
              </a:extLst>
            </p:cNvPr>
            <p:cNvSpPr/>
            <p:nvPr/>
          </p:nvSpPr>
          <p:spPr>
            <a:xfrm>
              <a:off x="1188362" y="5548414"/>
              <a:ext cx="1309909" cy="789614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9C7546D-5EE6-4745-B0EC-39FC34650372}"/>
                </a:ext>
              </a:extLst>
            </p:cNvPr>
            <p:cNvSpPr/>
            <p:nvPr/>
          </p:nvSpPr>
          <p:spPr>
            <a:xfrm>
              <a:off x="6320988" y="5553853"/>
              <a:ext cx="3361855" cy="789614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D73FCB0-B472-4446-818F-53BC4F42C722}"/>
                </a:ext>
              </a:extLst>
            </p:cNvPr>
            <p:cNvSpPr txBox="1"/>
            <p:nvPr/>
          </p:nvSpPr>
          <p:spPr>
            <a:xfrm>
              <a:off x="9773862" y="5915766"/>
              <a:ext cx="1884737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latin typeface="Arial" panose="020B0604020202020204" pitchFamily="34" charset="0"/>
                  <a:cs typeface="Arial" panose="020B0604020202020204" pitchFamily="34" charset="0"/>
                </a:rPr>
                <a:t>Fish choruses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DEA6E60-1397-D74E-8FC5-F2CDB8DC3B4F}"/>
              </a:ext>
            </a:extLst>
          </p:cNvPr>
          <p:cNvGrpSpPr/>
          <p:nvPr/>
        </p:nvGrpSpPr>
        <p:grpSpPr>
          <a:xfrm>
            <a:off x="4620986" y="2199558"/>
            <a:ext cx="7266218" cy="1311914"/>
            <a:chOff x="4539341" y="3048648"/>
            <a:chExt cx="7266218" cy="131191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0DF283D-759C-EE48-8233-64D88BD4E271}"/>
                </a:ext>
              </a:extLst>
            </p:cNvPr>
            <p:cNvSpPr txBox="1"/>
            <p:nvPr/>
          </p:nvSpPr>
          <p:spPr>
            <a:xfrm>
              <a:off x="4539341" y="3714231"/>
              <a:ext cx="7266218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GB" dirty="0"/>
                <a:t>Di </a:t>
              </a:r>
              <a:r>
                <a:rPr lang="en-GB" dirty="0" err="1"/>
                <a:t>Iorio</a:t>
              </a:r>
              <a:r>
                <a:rPr lang="en-GB" dirty="0"/>
                <a:t> et al. </a:t>
              </a:r>
              <a:r>
                <a:rPr lang="en-GB" b="1" dirty="0"/>
                <a:t>‘</a:t>
              </a:r>
              <a:r>
                <a:rPr lang="en-GB" b="1" dirty="0" err="1"/>
                <a:t>Posidonia</a:t>
              </a:r>
              <a:r>
                <a:rPr lang="en-GB" b="1" dirty="0"/>
                <a:t> meadows calling’: a ubiquitous fish sound with monitoring potential. </a:t>
              </a:r>
              <a:r>
                <a:rPr lang="en-GB" i="1" dirty="0"/>
                <a:t>Remote Sensing in Ecology and Conservation</a:t>
              </a:r>
              <a:r>
                <a:rPr lang="en-GB" dirty="0"/>
                <a:t> (2018).</a:t>
              </a:r>
              <a:endParaRPr lang="en-US" altLang="en-US" dirty="0">
                <a:latin typeface="Arial" charset="0"/>
                <a:ea typeface="Arial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C79197A-B993-BB4D-B01E-D5F4A6761A7F}"/>
                </a:ext>
              </a:extLst>
            </p:cNvPr>
            <p:cNvSpPr/>
            <p:nvPr/>
          </p:nvSpPr>
          <p:spPr>
            <a:xfrm>
              <a:off x="4686301" y="3048648"/>
              <a:ext cx="697229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751"/>
                </a:spcBef>
                <a:buClr>
                  <a:srgbClr val="7F7F7F"/>
                </a:buClr>
              </a:pPr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  <a:latin typeface="Arial" charset="0"/>
                  <a:ea typeface="Arial" charset="0"/>
                  <a:sym typeface="Lucida Grande" charset="0"/>
                </a:rPr>
                <a:t>Potential indicator for ecosystem health</a:t>
              </a:r>
              <a:endParaRPr lang="en-US" sz="2800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sym typeface="Lucida Grande" charset="0"/>
              </a:endParaRPr>
            </a:p>
          </p:txBody>
        </p:sp>
      </p:grpSp>
      <p:sp>
        <p:nvSpPr>
          <p:cNvPr id="21" name="Action Button: Return 20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8F41D542-34B6-0A43-AB14-665D2B585CEF}"/>
              </a:ext>
            </a:extLst>
          </p:cNvPr>
          <p:cNvSpPr/>
          <p:nvPr/>
        </p:nvSpPr>
        <p:spPr>
          <a:xfrm>
            <a:off x="11707537" y="140760"/>
            <a:ext cx="360000" cy="360000"/>
          </a:xfrm>
          <a:prstGeom prst="actionButtonReturn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Action Button: Forward or Next 2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7BDD320-23F5-9F4B-BBC3-CF89C055C455}"/>
              </a:ext>
            </a:extLst>
          </p:cNvPr>
          <p:cNvSpPr/>
          <p:nvPr/>
        </p:nvSpPr>
        <p:spPr>
          <a:xfrm>
            <a:off x="11289320" y="140760"/>
            <a:ext cx="360000" cy="360000"/>
          </a:xfrm>
          <a:prstGeom prst="actionButtonForwardNex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Action Button: Back or Previous 2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A14FA76D-9FEE-554C-9330-F8403CFB27FF}"/>
              </a:ext>
            </a:extLst>
          </p:cNvPr>
          <p:cNvSpPr/>
          <p:nvPr/>
        </p:nvSpPr>
        <p:spPr>
          <a:xfrm>
            <a:off x="10870701" y="140760"/>
            <a:ext cx="360000" cy="360000"/>
          </a:xfrm>
          <a:prstGeom prst="actionButtonBackPrevious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" name="Picture 2" descr="https://meetingorganizer.copernicus.org/webfiles/img/CreativeCommons_Attribution_License.png">
            <a:extLst>
              <a:ext uri="{FF2B5EF4-FFF2-40B4-BE49-F238E27FC236}">
                <a16:creationId xmlns:a16="http://schemas.microsoft.com/office/drawing/2014/main" id="{61C2CC0F-585E-354D-AE70-690AD3351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400" y="93279"/>
            <a:ext cx="1604400" cy="56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4905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18" y="579074"/>
            <a:ext cx="8667749" cy="65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660402" y="20272"/>
            <a:ext cx="10860617" cy="624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8880" tIns="49440" rIns="98880" bIns="4944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WenQuanYi Micro Hei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WenQuanYi Micro Hei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WenQuanYi Micro Hei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WenQuanYi Micro Hei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WenQuanYi Micro Hei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WenQuanYi Micro Hei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WenQuanYi Micro Hei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WenQuanYi Micro Hei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WenQuanYi Micro Hei" charset="0"/>
              </a:defRPr>
            </a:lvl9pPr>
          </a:lstStyle>
          <a:p>
            <a:pPr eaLnBrk="1">
              <a:lnSpc>
                <a:spcPct val="104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b="1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</a:rPr>
              <a:t>Marine life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2D01C2-9FA6-704B-8744-D5C1017515EF}"/>
              </a:ext>
            </a:extLst>
          </p:cNvPr>
          <p:cNvSpPr/>
          <p:nvPr/>
        </p:nvSpPr>
        <p:spPr>
          <a:xfrm>
            <a:off x="304799" y="1201235"/>
            <a:ext cx="4806043" cy="43191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751"/>
              </a:spcBef>
              <a:buClr>
                <a:srgbClr val="7F7F7F"/>
              </a:buClr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sym typeface="Lucida Grande" charset="0"/>
              </a:rPr>
              <a:t>Whales</a:t>
            </a:r>
            <a:endParaRPr lang="en-US" sz="800" b="1" dirty="0">
              <a:solidFill>
                <a:schemeClr val="accent1">
                  <a:lumMod val="50000"/>
                </a:schemeClr>
              </a:solidFill>
              <a:latin typeface="Arial" charset="0"/>
              <a:ea typeface="Arial" charset="0"/>
              <a:sym typeface="Lucida Grande" charset="0"/>
            </a:endParaRPr>
          </a:p>
          <a:p>
            <a:pPr>
              <a:spcBef>
                <a:spcPts val="751"/>
              </a:spcBef>
              <a:buClr>
                <a:srgbClr val="7F7F7F"/>
              </a:buClr>
            </a:pPr>
            <a:endParaRPr lang="en-US" sz="800" b="1" dirty="0">
              <a:solidFill>
                <a:schemeClr val="accent1">
                  <a:lumMod val="50000"/>
                </a:schemeClr>
              </a:solidFill>
              <a:latin typeface="Arial" charset="0"/>
              <a:ea typeface="Arial" charset="0"/>
              <a:sym typeface="Lucida Grande" charset="0"/>
            </a:endParaRPr>
          </a:p>
          <a:p>
            <a:pPr>
              <a:spcBef>
                <a:spcPts val="751"/>
              </a:spcBef>
              <a:buClr>
                <a:srgbClr val="7F7F7F"/>
              </a:buClr>
              <a:buBlip>
                <a:blip r:embed="rId8"/>
              </a:buBlip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sym typeface="Lucida Grande" charset="0"/>
              </a:rPr>
              <a:t>Population monitoring</a:t>
            </a:r>
            <a:endParaRPr lang="en-US" sz="800" b="1" dirty="0">
              <a:solidFill>
                <a:schemeClr val="accent1">
                  <a:lumMod val="50000"/>
                </a:schemeClr>
              </a:solidFill>
              <a:latin typeface="Arial" charset="0"/>
              <a:ea typeface="Arial" charset="0"/>
              <a:sym typeface="Lucida Grande" charset="0"/>
            </a:endParaRPr>
          </a:p>
          <a:p>
            <a:pPr>
              <a:spcBef>
                <a:spcPts val="751"/>
              </a:spcBef>
              <a:buClr>
                <a:srgbClr val="7F7F7F"/>
              </a:buClr>
            </a:pPr>
            <a:endParaRPr lang="en-US" sz="800" b="1" dirty="0">
              <a:solidFill>
                <a:schemeClr val="accent1">
                  <a:lumMod val="50000"/>
                </a:schemeClr>
              </a:solidFill>
              <a:latin typeface="Arial" charset="0"/>
              <a:ea typeface="Arial" charset="0"/>
              <a:sym typeface="Lucida Grande" charset="0"/>
            </a:endParaRPr>
          </a:p>
          <a:p>
            <a:pPr>
              <a:spcBef>
                <a:spcPts val="751"/>
              </a:spcBef>
              <a:buClr>
                <a:srgbClr val="7F7F7F"/>
              </a:buClr>
              <a:buBlip>
                <a:blip r:embed="rId8"/>
              </a:buBlip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sym typeface="Lucida Grande" charset="0"/>
              </a:rPr>
              <a:t>Habitat modelling</a:t>
            </a:r>
            <a:endParaRPr lang="en-US" sz="800" b="1" dirty="0">
              <a:solidFill>
                <a:schemeClr val="accent1">
                  <a:lumMod val="50000"/>
                </a:schemeClr>
              </a:solidFill>
              <a:latin typeface="Arial" charset="0"/>
              <a:ea typeface="Arial" charset="0"/>
              <a:sym typeface="Lucida Grande" charset="0"/>
            </a:endParaRPr>
          </a:p>
          <a:p>
            <a:pPr>
              <a:spcBef>
                <a:spcPts val="751"/>
              </a:spcBef>
              <a:buClr>
                <a:srgbClr val="7F7F7F"/>
              </a:buClr>
              <a:buBlip>
                <a:blip r:embed="rId8"/>
              </a:buBlip>
            </a:pPr>
            <a:endParaRPr lang="en-US" sz="800" b="1" dirty="0">
              <a:solidFill>
                <a:schemeClr val="accent1">
                  <a:lumMod val="50000"/>
                </a:schemeClr>
              </a:solidFill>
              <a:latin typeface="Arial" charset="0"/>
              <a:ea typeface="Arial" charset="0"/>
              <a:sym typeface="Lucida Grande" charset="0"/>
            </a:endParaRPr>
          </a:p>
          <a:p>
            <a:pPr>
              <a:spcBef>
                <a:spcPts val="751"/>
              </a:spcBef>
              <a:buClr>
                <a:srgbClr val="7F7F7F"/>
              </a:buClr>
              <a:buBlip>
                <a:blip r:embed="rId8"/>
              </a:buBlip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sym typeface="Lucida Grande" charset="0"/>
              </a:rPr>
              <a:t>Mapping</a:t>
            </a:r>
            <a:endParaRPr lang="en-US" sz="800" b="1" dirty="0">
              <a:solidFill>
                <a:schemeClr val="accent1">
                  <a:lumMod val="50000"/>
                </a:schemeClr>
              </a:solidFill>
              <a:latin typeface="Arial" charset="0"/>
              <a:ea typeface="Arial" charset="0"/>
              <a:sym typeface="Lucida Grande" charset="0"/>
            </a:endParaRPr>
          </a:p>
          <a:p>
            <a:pPr>
              <a:spcBef>
                <a:spcPts val="751"/>
              </a:spcBef>
              <a:buClr>
                <a:srgbClr val="7F7F7F"/>
              </a:buClr>
              <a:buBlip>
                <a:blip r:embed="rId8"/>
              </a:buBlip>
            </a:pPr>
            <a:endParaRPr lang="en-US" sz="800" b="1" dirty="0">
              <a:solidFill>
                <a:schemeClr val="accent1">
                  <a:lumMod val="50000"/>
                </a:schemeClr>
              </a:solidFill>
              <a:latin typeface="Arial" charset="0"/>
              <a:ea typeface="Arial" charset="0"/>
              <a:sym typeface="Lucida Grande" charset="0"/>
            </a:endParaRPr>
          </a:p>
          <a:p>
            <a:pPr>
              <a:spcBef>
                <a:spcPts val="751"/>
              </a:spcBef>
              <a:buClr>
                <a:srgbClr val="7F7F7F"/>
              </a:buClr>
              <a:buBlip>
                <a:blip r:embed="rId8"/>
              </a:buBlip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sym typeface="Lucida Grande" charset="0"/>
              </a:rPr>
              <a:t>Density estimation</a:t>
            </a:r>
            <a:endParaRPr lang="en-US" sz="800" b="1" dirty="0">
              <a:solidFill>
                <a:schemeClr val="accent1">
                  <a:lumMod val="50000"/>
                </a:schemeClr>
              </a:solidFill>
              <a:latin typeface="Arial" charset="0"/>
              <a:ea typeface="Arial" charset="0"/>
              <a:sym typeface="Lucida Grande" charset="0"/>
            </a:endParaRPr>
          </a:p>
          <a:p>
            <a:pPr>
              <a:spcBef>
                <a:spcPts val="751"/>
              </a:spcBef>
              <a:buClr>
                <a:srgbClr val="7F7F7F"/>
              </a:buClr>
              <a:buBlip>
                <a:blip r:embed="rId8"/>
              </a:buBlip>
            </a:pPr>
            <a:endParaRPr lang="en-US" sz="800" b="1" dirty="0">
              <a:solidFill>
                <a:schemeClr val="accent1">
                  <a:lumMod val="50000"/>
                </a:schemeClr>
              </a:solidFill>
              <a:latin typeface="Arial" charset="0"/>
              <a:ea typeface="Arial" charset="0"/>
              <a:sym typeface="Lucida Grande" charset="0"/>
            </a:endParaRPr>
          </a:p>
          <a:p>
            <a:pPr>
              <a:spcBef>
                <a:spcPts val="751"/>
              </a:spcBef>
              <a:buClr>
                <a:srgbClr val="7F7F7F"/>
              </a:buClr>
              <a:buBlip>
                <a:blip r:embed="rId8"/>
              </a:buBlip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sym typeface="Lucida Grande" charset="0"/>
              </a:rPr>
              <a:t>Animal characterization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20CFF72-2E82-7249-A610-440FC39402A7}"/>
              </a:ext>
            </a:extLst>
          </p:cNvPr>
          <p:cNvGrpSpPr/>
          <p:nvPr/>
        </p:nvGrpSpPr>
        <p:grpSpPr>
          <a:xfrm>
            <a:off x="4769754" y="3819265"/>
            <a:ext cx="7388253" cy="2885448"/>
            <a:chOff x="4769754" y="700486"/>
            <a:chExt cx="7388253" cy="288544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363EDD9-7BF5-4B49-923F-8B255C1FE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69754" y="909577"/>
              <a:ext cx="7388253" cy="2676357"/>
            </a:xfrm>
            <a:prstGeom prst="rect">
              <a:avLst/>
            </a:prstGeom>
          </p:spPr>
        </p:pic>
        <p:pic>
          <p:nvPicPr>
            <p:cNvPr id="25" name="pilot_whales.wav">
              <a:hlinkClick r:id="" action="ppaction://media"/>
              <a:extLst>
                <a:ext uri="{FF2B5EF4-FFF2-40B4-BE49-F238E27FC236}">
                  <a16:creationId xmlns:a16="http://schemas.microsoft.com/office/drawing/2014/main" id="{655B16A5-ED52-524E-8F89-A7544E0048BE}"/>
                </a:ext>
              </a:extLst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10"/>
            <a:stretch>
              <a:fillRect/>
            </a:stretch>
          </p:blipFill>
          <p:spPr>
            <a:xfrm>
              <a:off x="11058506" y="2671476"/>
              <a:ext cx="360000" cy="3600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032D654-F996-1541-8B30-80999495443E}"/>
                </a:ext>
              </a:extLst>
            </p:cNvPr>
            <p:cNvSpPr txBox="1"/>
            <p:nvPr/>
          </p:nvSpPr>
          <p:spPr>
            <a:xfrm>
              <a:off x="5715000" y="700486"/>
              <a:ext cx="5752632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en-US" dirty="0">
                  <a:latin typeface="Arial" charset="0"/>
                  <a:ea typeface="Arial" charset="0"/>
                </a:rPr>
                <a:t>Long-finned pilot whales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F04389F-E47A-8640-9600-E342BA7C82C2}"/>
              </a:ext>
            </a:extLst>
          </p:cNvPr>
          <p:cNvGrpSpPr/>
          <p:nvPr/>
        </p:nvGrpSpPr>
        <p:grpSpPr>
          <a:xfrm>
            <a:off x="4769753" y="689584"/>
            <a:ext cx="7388253" cy="2877706"/>
            <a:chOff x="4769753" y="3694059"/>
            <a:chExt cx="7388253" cy="287770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5850B3-10E7-5440-8068-0A7A42C7F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769753" y="3895409"/>
              <a:ext cx="7388253" cy="2676356"/>
            </a:xfrm>
            <a:prstGeom prst="rect">
              <a:avLst/>
            </a:prstGeom>
          </p:spPr>
        </p:pic>
        <p:pic>
          <p:nvPicPr>
            <p:cNvPr id="26" name="sw_dolphin.wav">
              <a:hlinkClick r:id="" action="ppaction://media"/>
              <a:extLst>
                <a:ext uri="{FF2B5EF4-FFF2-40B4-BE49-F238E27FC236}">
                  <a16:creationId xmlns:a16="http://schemas.microsoft.com/office/drawing/2014/main" id="{B0D928FC-F2B4-FA42-8C89-EAD237B1F0FB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0"/>
            <a:stretch>
              <a:fillRect/>
            </a:stretch>
          </p:blipFill>
          <p:spPr>
            <a:xfrm>
              <a:off x="11058506" y="5647618"/>
              <a:ext cx="360000" cy="3600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841D545-7C60-F44E-B3E8-6D35F8200B4A}"/>
                </a:ext>
              </a:extLst>
            </p:cNvPr>
            <p:cNvSpPr txBox="1"/>
            <p:nvPr/>
          </p:nvSpPr>
          <p:spPr>
            <a:xfrm>
              <a:off x="5720439" y="3694059"/>
              <a:ext cx="5752632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en-US" dirty="0">
                  <a:latin typeface="Arial" charset="0"/>
                  <a:ea typeface="Arial" charset="0"/>
                </a:rPr>
                <a:t>Sperm whale and dolphin echolocation clicks</a:t>
              </a:r>
            </a:p>
          </p:txBody>
        </p:sp>
        <p:sp>
          <p:nvSpPr>
            <p:cNvPr id="21" name="TextBox 20">
              <a:hlinkClick r:id="rId12" action="ppaction://hlinksldjump"/>
              <a:extLst>
                <a:ext uri="{FF2B5EF4-FFF2-40B4-BE49-F238E27FC236}">
                  <a16:creationId xmlns:a16="http://schemas.microsoft.com/office/drawing/2014/main" id="{38DD9162-71A7-A74B-9650-F49981DCAF31}"/>
                </a:ext>
              </a:extLst>
            </p:cNvPr>
            <p:cNvSpPr txBox="1"/>
            <p:nvPr/>
          </p:nvSpPr>
          <p:spPr>
            <a:xfrm>
              <a:off x="6988631" y="5543838"/>
              <a:ext cx="3494311" cy="40011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latin typeface="Arial" panose="020B0604020202020204" pitchFamily="34" charset="0"/>
                  <a:cs typeface="Arial" panose="020B0604020202020204" pitchFamily="34" charset="0"/>
                </a:rPr>
                <a:t>Sperm whale size estimation</a:t>
              </a:r>
            </a:p>
          </p:txBody>
        </p:sp>
      </p:grpSp>
      <p:sp>
        <p:nvSpPr>
          <p:cNvPr id="16" name="Action Button: Return 15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1052148D-9468-904B-B42A-A5B0DEA3E520}"/>
              </a:ext>
            </a:extLst>
          </p:cNvPr>
          <p:cNvSpPr/>
          <p:nvPr/>
        </p:nvSpPr>
        <p:spPr>
          <a:xfrm>
            <a:off x="11707537" y="140760"/>
            <a:ext cx="360000" cy="360000"/>
          </a:xfrm>
          <a:prstGeom prst="actionButtonReturn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Action Button: Forward or Next 1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FEBF1CB-160C-1845-975E-0E34130A4885}"/>
              </a:ext>
            </a:extLst>
          </p:cNvPr>
          <p:cNvSpPr/>
          <p:nvPr/>
        </p:nvSpPr>
        <p:spPr>
          <a:xfrm>
            <a:off x="11289320" y="140760"/>
            <a:ext cx="360000" cy="360000"/>
          </a:xfrm>
          <a:prstGeom prst="actionButtonForwardNex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Action Button: Back or Previous 19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10FC21C0-9BD9-4F46-A6EA-DD344FAA1558}"/>
              </a:ext>
            </a:extLst>
          </p:cNvPr>
          <p:cNvSpPr/>
          <p:nvPr/>
        </p:nvSpPr>
        <p:spPr>
          <a:xfrm>
            <a:off x="10870701" y="140760"/>
            <a:ext cx="360000" cy="360000"/>
          </a:xfrm>
          <a:prstGeom prst="actionButtonBackPrevious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" descr="https://meetingorganizer.copernicus.org/webfiles/img/CreativeCommons_Attribution_License.png">
            <a:extLst>
              <a:ext uri="{FF2B5EF4-FFF2-40B4-BE49-F238E27FC236}">
                <a16:creationId xmlns:a16="http://schemas.microsoft.com/office/drawing/2014/main" id="{CC1DD0BC-5F09-4142-8D2E-4C87D7983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400" y="93279"/>
            <a:ext cx="1604400" cy="56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2096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par>
              <p:cTn id="2"/>
            </p:par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B2D01C2-9FA6-704B-8744-D5C1017515EF}"/>
              </a:ext>
            </a:extLst>
          </p:cNvPr>
          <p:cNvSpPr/>
          <p:nvPr/>
        </p:nvSpPr>
        <p:spPr>
          <a:xfrm>
            <a:off x="304799" y="1201235"/>
            <a:ext cx="4806043" cy="43191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751"/>
              </a:spcBef>
              <a:buClr>
                <a:srgbClr val="7F7F7F"/>
              </a:buClr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sym typeface="Lucida Grande" charset="0"/>
              </a:rPr>
              <a:t>Whales</a:t>
            </a:r>
            <a:endParaRPr lang="en-US" sz="800" b="1" dirty="0">
              <a:solidFill>
                <a:schemeClr val="accent1">
                  <a:lumMod val="50000"/>
                </a:schemeClr>
              </a:solidFill>
              <a:latin typeface="Arial" charset="0"/>
              <a:ea typeface="Arial" charset="0"/>
              <a:sym typeface="Lucida Grande" charset="0"/>
            </a:endParaRPr>
          </a:p>
          <a:p>
            <a:pPr>
              <a:spcBef>
                <a:spcPts val="751"/>
              </a:spcBef>
              <a:buClr>
                <a:srgbClr val="7F7F7F"/>
              </a:buClr>
            </a:pPr>
            <a:endParaRPr lang="en-US" sz="800" b="1" dirty="0">
              <a:solidFill>
                <a:schemeClr val="accent1">
                  <a:lumMod val="50000"/>
                </a:schemeClr>
              </a:solidFill>
              <a:latin typeface="Arial" charset="0"/>
              <a:ea typeface="Arial" charset="0"/>
              <a:sym typeface="Lucida Grande" charset="0"/>
            </a:endParaRPr>
          </a:p>
          <a:p>
            <a:pPr>
              <a:spcBef>
                <a:spcPts val="751"/>
              </a:spcBef>
              <a:buClr>
                <a:srgbClr val="7F7F7F"/>
              </a:buClr>
              <a:buBlip>
                <a:blip r:embed="rId5"/>
              </a:buBlip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sym typeface="Lucida Grande" charset="0"/>
              </a:rPr>
              <a:t>Population monitoring</a:t>
            </a:r>
            <a:endParaRPr lang="en-US" sz="800" b="1" dirty="0">
              <a:solidFill>
                <a:schemeClr val="accent1">
                  <a:lumMod val="50000"/>
                </a:schemeClr>
              </a:solidFill>
              <a:latin typeface="Arial" charset="0"/>
              <a:ea typeface="Arial" charset="0"/>
              <a:sym typeface="Lucida Grande" charset="0"/>
            </a:endParaRPr>
          </a:p>
          <a:p>
            <a:pPr>
              <a:spcBef>
                <a:spcPts val="751"/>
              </a:spcBef>
              <a:buClr>
                <a:srgbClr val="7F7F7F"/>
              </a:buClr>
            </a:pPr>
            <a:endParaRPr lang="en-US" sz="800" b="1" dirty="0">
              <a:solidFill>
                <a:schemeClr val="accent1">
                  <a:lumMod val="50000"/>
                </a:schemeClr>
              </a:solidFill>
              <a:latin typeface="Arial" charset="0"/>
              <a:ea typeface="Arial" charset="0"/>
              <a:sym typeface="Lucida Grande" charset="0"/>
            </a:endParaRPr>
          </a:p>
          <a:p>
            <a:pPr>
              <a:spcBef>
                <a:spcPts val="751"/>
              </a:spcBef>
              <a:buClr>
                <a:srgbClr val="7F7F7F"/>
              </a:buClr>
              <a:buBlip>
                <a:blip r:embed="rId5"/>
              </a:buBlip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sym typeface="Lucida Grande" charset="0"/>
              </a:rPr>
              <a:t>Habitat modelling</a:t>
            </a:r>
            <a:endParaRPr lang="en-US" sz="800" b="1" dirty="0">
              <a:solidFill>
                <a:schemeClr val="accent1">
                  <a:lumMod val="50000"/>
                </a:schemeClr>
              </a:solidFill>
              <a:latin typeface="Arial" charset="0"/>
              <a:ea typeface="Arial" charset="0"/>
              <a:sym typeface="Lucida Grande" charset="0"/>
            </a:endParaRPr>
          </a:p>
          <a:p>
            <a:pPr>
              <a:spcBef>
                <a:spcPts val="751"/>
              </a:spcBef>
              <a:buClr>
                <a:srgbClr val="7F7F7F"/>
              </a:buClr>
              <a:buBlip>
                <a:blip r:embed="rId5"/>
              </a:buBlip>
            </a:pPr>
            <a:endParaRPr lang="en-US" sz="800" b="1" dirty="0">
              <a:solidFill>
                <a:schemeClr val="accent1">
                  <a:lumMod val="50000"/>
                </a:schemeClr>
              </a:solidFill>
              <a:latin typeface="Arial" charset="0"/>
              <a:ea typeface="Arial" charset="0"/>
              <a:sym typeface="Lucida Grande" charset="0"/>
            </a:endParaRPr>
          </a:p>
          <a:p>
            <a:pPr>
              <a:spcBef>
                <a:spcPts val="751"/>
              </a:spcBef>
              <a:buClr>
                <a:srgbClr val="7F7F7F"/>
              </a:buClr>
              <a:buBlip>
                <a:blip r:embed="rId5"/>
              </a:buBlip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sym typeface="Lucida Grande" charset="0"/>
              </a:rPr>
              <a:t>Mapping</a:t>
            </a:r>
            <a:endParaRPr lang="en-US" sz="800" b="1" dirty="0">
              <a:solidFill>
                <a:schemeClr val="accent1">
                  <a:lumMod val="50000"/>
                </a:schemeClr>
              </a:solidFill>
              <a:latin typeface="Arial" charset="0"/>
              <a:ea typeface="Arial" charset="0"/>
              <a:sym typeface="Lucida Grande" charset="0"/>
            </a:endParaRPr>
          </a:p>
          <a:p>
            <a:pPr>
              <a:spcBef>
                <a:spcPts val="751"/>
              </a:spcBef>
              <a:buClr>
                <a:srgbClr val="7F7F7F"/>
              </a:buClr>
              <a:buBlip>
                <a:blip r:embed="rId5"/>
              </a:buBlip>
            </a:pPr>
            <a:endParaRPr lang="en-US" sz="800" b="1" dirty="0">
              <a:solidFill>
                <a:schemeClr val="accent1">
                  <a:lumMod val="50000"/>
                </a:schemeClr>
              </a:solidFill>
              <a:latin typeface="Arial" charset="0"/>
              <a:ea typeface="Arial" charset="0"/>
              <a:sym typeface="Lucida Grande" charset="0"/>
            </a:endParaRPr>
          </a:p>
          <a:p>
            <a:pPr>
              <a:spcBef>
                <a:spcPts val="751"/>
              </a:spcBef>
              <a:buClr>
                <a:srgbClr val="7F7F7F"/>
              </a:buClr>
              <a:buBlip>
                <a:blip r:embed="rId5"/>
              </a:buBlip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sym typeface="Lucida Grande" charset="0"/>
              </a:rPr>
              <a:t>Density estimation</a:t>
            </a:r>
            <a:endParaRPr lang="en-US" sz="800" b="1" dirty="0">
              <a:solidFill>
                <a:schemeClr val="accent1">
                  <a:lumMod val="50000"/>
                </a:schemeClr>
              </a:solidFill>
              <a:latin typeface="Arial" charset="0"/>
              <a:ea typeface="Arial" charset="0"/>
              <a:sym typeface="Lucida Grande" charset="0"/>
            </a:endParaRPr>
          </a:p>
          <a:p>
            <a:pPr>
              <a:spcBef>
                <a:spcPts val="751"/>
              </a:spcBef>
              <a:buClr>
                <a:srgbClr val="7F7F7F"/>
              </a:buClr>
              <a:buBlip>
                <a:blip r:embed="rId5"/>
              </a:buBlip>
            </a:pPr>
            <a:endParaRPr lang="en-US" sz="800" b="1" dirty="0">
              <a:solidFill>
                <a:schemeClr val="accent1">
                  <a:lumMod val="50000"/>
                </a:schemeClr>
              </a:solidFill>
              <a:latin typeface="Arial" charset="0"/>
              <a:ea typeface="Arial" charset="0"/>
              <a:sym typeface="Lucida Grande" charset="0"/>
            </a:endParaRPr>
          </a:p>
          <a:p>
            <a:pPr>
              <a:spcBef>
                <a:spcPts val="751"/>
              </a:spcBef>
              <a:buClr>
                <a:srgbClr val="7F7F7F"/>
              </a:buClr>
              <a:buBlip>
                <a:blip r:embed="rId5"/>
              </a:buBlip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sym typeface="Lucida Grande" charset="0"/>
              </a:rPr>
              <a:t>Animal characterization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3C16A0E-AB2D-3845-9E5F-B57BBC408704}"/>
              </a:ext>
            </a:extLst>
          </p:cNvPr>
          <p:cNvSpPr/>
          <p:nvPr/>
        </p:nvSpPr>
        <p:spPr>
          <a:xfrm>
            <a:off x="88900" y="20272"/>
            <a:ext cx="11912600" cy="6837728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424CCD5-082B-174B-91BB-AE51DB747042}"/>
              </a:ext>
            </a:extLst>
          </p:cNvPr>
          <p:cNvGrpSpPr/>
          <p:nvPr/>
        </p:nvGrpSpPr>
        <p:grpSpPr>
          <a:xfrm>
            <a:off x="4963886" y="2662460"/>
            <a:ext cx="6894000" cy="4303184"/>
            <a:chOff x="4963886" y="2637060"/>
            <a:chExt cx="6894000" cy="430318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6018661-CA3C-C44A-AFE0-4F89646CF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63886" y="4263750"/>
              <a:ext cx="6894000" cy="2676494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F4B980B-D217-9A4B-8B65-9FD28DA47983}"/>
                </a:ext>
              </a:extLst>
            </p:cNvPr>
            <p:cNvGrpSpPr/>
            <p:nvPr/>
          </p:nvGrpSpPr>
          <p:grpSpPr>
            <a:xfrm>
              <a:off x="4963886" y="2637060"/>
              <a:ext cx="6892864" cy="2481799"/>
              <a:chOff x="4963886" y="2653389"/>
              <a:chExt cx="6892864" cy="2481799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CA20D8AE-4AC0-E144-B235-F04F61C70D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b="7259"/>
              <a:stretch/>
            </p:blipFill>
            <p:spPr>
              <a:xfrm>
                <a:off x="4963886" y="2653389"/>
                <a:ext cx="6892864" cy="2481799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E89E562-C362-0740-B1CB-9B24D701B447}"/>
                  </a:ext>
                </a:extLst>
              </p:cNvPr>
              <p:cNvSpPr/>
              <p:nvPr/>
            </p:nvSpPr>
            <p:spPr>
              <a:xfrm>
                <a:off x="6711043" y="3567290"/>
                <a:ext cx="163286" cy="1249639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F91CB51-206B-C041-B377-D57D3708E2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20439" y="4800600"/>
              <a:ext cx="990605" cy="415956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0844816-5979-FB49-98A4-510778DC9340}"/>
                </a:ext>
              </a:extLst>
            </p:cNvPr>
            <p:cNvCxnSpPr/>
            <p:nvPr/>
          </p:nvCxnSpPr>
          <p:spPr>
            <a:xfrm>
              <a:off x="6874329" y="4800600"/>
              <a:ext cx="4593303" cy="415956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18" y="579074"/>
            <a:ext cx="8667749" cy="65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660402" y="20272"/>
            <a:ext cx="10860617" cy="624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8880" tIns="49440" rIns="98880" bIns="4944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WenQuanYi Micro Hei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WenQuanYi Micro Hei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WenQuanYi Micro Hei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WenQuanYi Micro Hei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WenQuanYi Micro Hei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WenQuanYi Micro Hei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WenQuanYi Micro Hei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WenQuanYi Micro Hei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WenQuanYi Micro Hei" charset="0"/>
              </a:defRPr>
            </a:lvl9pPr>
          </a:lstStyle>
          <a:p>
            <a:pPr eaLnBrk="1">
              <a:lnSpc>
                <a:spcPct val="104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b="1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</a:rPr>
              <a:t>Marine life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F04389F-E47A-8640-9600-E342BA7C82C2}"/>
              </a:ext>
            </a:extLst>
          </p:cNvPr>
          <p:cNvGrpSpPr/>
          <p:nvPr/>
        </p:nvGrpSpPr>
        <p:grpSpPr>
          <a:xfrm>
            <a:off x="4769753" y="689584"/>
            <a:ext cx="7388253" cy="2877706"/>
            <a:chOff x="4769753" y="3694059"/>
            <a:chExt cx="7388253" cy="287770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5850B3-10E7-5440-8068-0A7A42C7F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69753" y="3895409"/>
              <a:ext cx="7388253" cy="2676356"/>
            </a:xfrm>
            <a:prstGeom prst="rect">
              <a:avLst/>
            </a:prstGeom>
          </p:spPr>
        </p:pic>
        <p:pic>
          <p:nvPicPr>
            <p:cNvPr id="26" name="sw_dolphin.wav">
              <a:hlinkClick r:id="" action="ppaction://media"/>
              <a:extLst>
                <a:ext uri="{FF2B5EF4-FFF2-40B4-BE49-F238E27FC236}">
                  <a16:creationId xmlns:a16="http://schemas.microsoft.com/office/drawing/2014/main" id="{B0D928FC-F2B4-FA42-8C89-EAD237B1F0FB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0"/>
            <a:stretch>
              <a:fillRect/>
            </a:stretch>
          </p:blipFill>
          <p:spPr>
            <a:xfrm>
              <a:off x="11058506" y="5647618"/>
              <a:ext cx="360000" cy="3600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841D545-7C60-F44E-B3E8-6D35F8200B4A}"/>
                </a:ext>
              </a:extLst>
            </p:cNvPr>
            <p:cNvSpPr txBox="1"/>
            <p:nvPr/>
          </p:nvSpPr>
          <p:spPr>
            <a:xfrm>
              <a:off x="5720439" y="3694059"/>
              <a:ext cx="5752632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en-US" dirty="0">
                  <a:latin typeface="Arial" charset="0"/>
                  <a:ea typeface="Arial" charset="0"/>
                </a:rPr>
                <a:t>Sperm whale and dolphin echolocation clicks</a:t>
              </a:r>
            </a:p>
          </p:txBody>
        </p:sp>
      </p:grpSp>
      <p:sp>
        <p:nvSpPr>
          <p:cNvPr id="33" name="TextBox 3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77E3E1A-689F-F749-97BD-16BD09A8BEAB}"/>
              </a:ext>
            </a:extLst>
          </p:cNvPr>
          <p:cNvSpPr txBox="1"/>
          <p:nvPr/>
        </p:nvSpPr>
        <p:spPr>
          <a:xfrm>
            <a:off x="319618" y="2103906"/>
            <a:ext cx="4450135" cy="286232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Sperm whale size estimation</a:t>
            </a:r>
          </a:p>
          <a:p>
            <a:pPr algn="ctr"/>
            <a:endParaRPr lang="en-GB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GB" sz="2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Growcott</a:t>
            </a:r>
            <a:r>
              <a:rPr lang="en-GB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(2011):</a:t>
            </a:r>
          </a:p>
          <a:p>
            <a:pPr algn="ctr"/>
            <a:endParaRPr lang="en-GB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length = 1.258 x IPI + 5.736</a:t>
            </a:r>
          </a:p>
          <a:p>
            <a:endParaRPr lang="en-GB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 Pulse Interval (IPI) = 5 </a:t>
            </a:r>
            <a:r>
              <a:rPr lang="en-GB" sz="2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GB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GB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Sperm whale size = 12 m.</a:t>
            </a:r>
          </a:p>
        </p:txBody>
      </p:sp>
      <p:sp>
        <p:nvSpPr>
          <p:cNvPr id="34" name="Right Brace 33">
            <a:extLst>
              <a:ext uri="{FF2B5EF4-FFF2-40B4-BE49-F238E27FC236}">
                <a16:creationId xmlns:a16="http://schemas.microsoft.com/office/drawing/2014/main" id="{8DA9C681-B4FE-874B-BDDD-C4814067ADC0}"/>
              </a:ext>
            </a:extLst>
          </p:cNvPr>
          <p:cNvSpPr/>
          <p:nvPr/>
        </p:nvSpPr>
        <p:spPr>
          <a:xfrm rot="16200000">
            <a:off x="6129782" y="5241543"/>
            <a:ext cx="178276" cy="338362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81E65B7-5320-1544-9716-6DC664684B8D}"/>
              </a:ext>
            </a:extLst>
          </p:cNvPr>
          <p:cNvSpPr txBox="1"/>
          <p:nvPr/>
        </p:nvSpPr>
        <p:spPr>
          <a:xfrm>
            <a:off x="6519350" y="5252902"/>
            <a:ext cx="124170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dirty="0">
                <a:latin typeface="Arial" charset="0"/>
                <a:ea typeface="Arial" charset="0"/>
              </a:rPr>
              <a:t>IPI = 5 </a:t>
            </a:r>
            <a:r>
              <a:rPr lang="en-US" altLang="en-US" dirty="0" err="1">
                <a:latin typeface="Arial" charset="0"/>
                <a:ea typeface="Arial" charset="0"/>
              </a:rPr>
              <a:t>ms</a:t>
            </a:r>
            <a:endParaRPr lang="en-US" altLang="en-US" dirty="0">
              <a:latin typeface="Arial" charset="0"/>
              <a:ea typeface="Arial" charset="0"/>
            </a:endParaRPr>
          </a:p>
        </p:txBody>
      </p:sp>
      <p:sp>
        <p:nvSpPr>
          <p:cNvPr id="22" name="Action Button: Return 21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34F803A-BC30-5247-A809-4D5A819D4430}"/>
              </a:ext>
            </a:extLst>
          </p:cNvPr>
          <p:cNvSpPr/>
          <p:nvPr/>
        </p:nvSpPr>
        <p:spPr>
          <a:xfrm>
            <a:off x="11707537" y="140760"/>
            <a:ext cx="360000" cy="360000"/>
          </a:xfrm>
          <a:prstGeom prst="actionButtonReturn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Action Button: Forward or Next 2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AB86C3A-856E-5849-AB6B-53233D1E809D}"/>
              </a:ext>
            </a:extLst>
          </p:cNvPr>
          <p:cNvSpPr/>
          <p:nvPr/>
        </p:nvSpPr>
        <p:spPr>
          <a:xfrm>
            <a:off x="11289320" y="140760"/>
            <a:ext cx="360000" cy="360000"/>
          </a:xfrm>
          <a:prstGeom prst="actionButtonForwardNex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Action Button: Back or Previous 23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486AEBEF-0009-3140-BF4A-ADB303AB2A26}"/>
              </a:ext>
            </a:extLst>
          </p:cNvPr>
          <p:cNvSpPr/>
          <p:nvPr/>
        </p:nvSpPr>
        <p:spPr>
          <a:xfrm>
            <a:off x="10870701" y="140760"/>
            <a:ext cx="360000" cy="360000"/>
          </a:xfrm>
          <a:prstGeom prst="actionButtonBackPrevious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Picture 2" descr="https://meetingorganizer.copernicus.org/webfiles/img/CreativeCommons_Attribution_License.png">
            <a:extLst>
              <a:ext uri="{FF2B5EF4-FFF2-40B4-BE49-F238E27FC236}">
                <a16:creationId xmlns:a16="http://schemas.microsoft.com/office/drawing/2014/main" id="{54B924FE-4563-4740-B970-DFBEBA327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400" y="93279"/>
            <a:ext cx="1604400" cy="56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583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par>
              <p:cTn id="2"/>
            </p:par>
            <p:par>
              <p:cTn id="3"/>
            </p:par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9D97452-D9C1-1244-8009-452AB73921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6749" y="913794"/>
            <a:ext cx="7675665" cy="2979964"/>
          </a:xfrm>
          <a:prstGeom prst="rect">
            <a:avLst/>
          </a:prstGeom>
        </p:spPr>
      </p:pic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18" y="579074"/>
            <a:ext cx="8667749" cy="65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660402" y="20272"/>
            <a:ext cx="10860617" cy="624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8880" tIns="49440" rIns="98880" bIns="4944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WenQuanYi Micro Hei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WenQuanYi Micro Hei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WenQuanYi Micro Hei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WenQuanYi Micro Hei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WenQuanYi Micro Hei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WenQuanYi Micro Hei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WenQuanYi Micro Hei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WenQuanYi Micro Hei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WenQuanYi Micro Hei" charset="0"/>
              </a:defRPr>
            </a:lvl9pPr>
          </a:lstStyle>
          <a:p>
            <a:pPr eaLnBrk="1">
              <a:lnSpc>
                <a:spcPct val="104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b="1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</a:rPr>
              <a:t>Anthropogenic sounds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1E687C9-59F7-D547-97C2-2BA4F6A8F2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6749" y="4100845"/>
            <a:ext cx="7675200" cy="2979783"/>
          </a:xfrm>
          <a:prstGeom prst="rect">
            <a:avLst/>
          </a:prstGeom>
        </p:spPr>
      </p:pic>
      <p:sp>
        <p:nvSpPr>
          <p:cNvPr id="8" name="Action Button: Return 7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DC1E15E3-1E3E-C94F-88CC-6FA3DD8AC0E5}"/>
              </a:ext>
            </a:extLst>
          </p:cNvPr>
          <p:cNvSpPr/>
          <p:nvPr/>
        </p:nvSpPr>
        <p:spPr>
          <a:xfrm>
            <a:off x="11707537" y="140760"/>
            <a:ext cx="360000" cy="360000"/>
          </a:xfrm>
          <a:prstGeom prst="actionButtonReturn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ction Button: Forward or Next 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B87F063-43DE-F944-8450-A94A5064F808}"/>
              </a:ext>
            </a:extLst>
          </p:cNvPr>
          <p:cNvSpPr/>
          <p:nvPr/>
        </p:nvSpPr>
        <p:spPr>
          <a:xfrm>
            <a:off x="11289320" y="140760"/>
            <a:ext cx="360000" cy="360000"/>
          </a:xfrm>
          <a:prstGeom prst="actionButtonForwardNex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ction Button: Back or Previous 9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F98989E5-8E5F-6242-9669-C889CFB30BA0}"/>
              </a:ext>
            </a:extLst>
          </p:cNvPr>
          <p:cNvSpPr/>
          <p:nvPr/>
        </p:nvSpPr>
        <p:spPr>
          <a:xfrm>
            <a:off x="10870701" y="140760"/>
            <a:ext cx="360000" cy="360000"/>
          </a:xfrm>
          <a:prstGeom prst="actionButtonBackPrevious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seismic.wav">
            <a:hlinkClick r:id="" action="ppaction://media"/>
            <a:extLst>
              <a:ext uri="{FF2B5EF4-FFF2-40B4-BE49-F238E27FC236}">
                <a16:creationId xmlns:a16="http://schemas.microsoft.com/office/drawing/2014/main" id="{B6689933-69C4-904C-9D4C-DA255CC4CC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47537" y="2890326"/>
            <a:ext cx="360000" cy="360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5884207-0BEB-B844-8994-FBCFC15CB1D5}"/>
              </a:ext>
            </a:extLst>
          </p:cNvPr>
          <p:cNvSpPr/>
          <p:nvPr/>
        </p:nvSpPr>
        <p:spPr>
          <a:xfrm>
            <a:off x="304799" y="2068738"/>
            <a:ext cx="5122986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751"/>
              </a:spcBef>
              <a:buClr>
                <a:srgbClr val="7F7F7F"/>
              </a:buClr>
              <a:buBlip>
                <a:blip r:embed="rId9"/>
              </a:buBlip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sym typeface="Lucida Grande" charset="0"/>
              </a:rPr>
              <a:t>Impact of activities</a:t>
            </a:r>
            <a:endParaRPr lang="en-US" sz="800" b="1" dirty="0">
              <a:solidFill>
                <a:schemeClr val="accent1">
                  <a:lumMod val="50000"/>
                </a:schemeClr>
              </a:solidFill>
              <a:latin typeface="Arial" charset="0"/>
              <a:ea typeface="Arial" charset="0"/>
              <a:sym typeface="Lucida Grande" charset="0"/>
            </a:endParaRPr>
          </a:p>
          <a:p>
            <a:pPr>
              <a:spcBef>
                <a:spcPts val="751"/>
              </a:spcBef>
              <a:buClr>
                <a:srgbClr val="7F7F7F"/>
              </a:buClr>
            </a:pPr>
            <a:endParaRPr lang="en-US" sz="800" b="1" dirty="0">
              <a:solidFill>
                <a:schemeClr val="accent1">
                  <a:lumMod val="50000"/>
                </a:schemeClr>
              </a:solidFill>
              <a:latin typeface="Arial" charset="0"/>
              <a:ea typeface="Arial" charset="0"/>
              <a:sym typeface="Lucida Grande" charset="0"/>
            </a:endParaRPr>
          </a:p>
          <a:p>
            <a:pPr>
              <a:spcBef>
                <a:spcPts val="751"/>
              </a:spcBef>
              <a:buClr>
                <a:srgbClr val="7F7F7F"/>
              </a:buClr>
              <a:buBlip>
                <a:blip r:embed="rId9"/>
              </a:buBlip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sym typeface="Lucida Grande" charset="0"/>
              </a:rPr>
              <a:t>Noise pollution</a:t>
            </a:r>
            <a:endParaRPr lang="en-US" sz="800" b="1" dirty="0">
              <a:solidFill>
                <a:schemeClr val="accent1">
                  <a:lumMod val="50000"/>
                </a:schemeClr>
              </a:solidFill>
              <a:latin typeface="Arial" charset="0"/>
              <a:ea typeface="Arial" charset="0"/>
              <a:sym typeface="Lucida Grande" charset="0"/>
            </a:endParaRPr>
          </a:p>
          <a:p>
            <a:pPr>
              <a:spcBef>
                <a:spcPts val="751"/>
              </a:spcBef>
              <a:buClr>
                <a:srgbClr val="7F7F7F"/>
              </a:buClr>
            </a:pPr>
            <a:endParaRPr lang="en-US" sz="800" b="1" dirty="0">
              <a:solidFill>
                <a:schemeClr val="accent1">
                  <a:lumMod val="50000"/>
                </a:schemeClr>
              </a:solidFill>
              <a:latin typeface="Arial" charset="0"/>
              <a:ea typeface="Arial" charset="0"/>
              <a:sym typeface="Lucida Grande" charset="0"/>
            </a:endParaRPr>
          </a:p>
          <a:p>
            <a:pPr>
              <a:spcBef>
                <a:spcPts val="751"/>
              </a:spcBef>
              <a:buClr>
                <a:srgbClr val="7F7F7F"/>
              </a:buClr>
              <a:buBlip>
                <a:blip r:embed="rId9"/>
              </a:buBlip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sym typeface="Lucida Grande" charset="0"/>
              </a:rPr>
              <a:t>Regulations</a:t>
            </a:r>
            <a:endParaRPr lang="en-US" sz="800" b="1" dirty="0">
              <a:solidFill>
                <a:schemeClr val="accent1">
                  <a:lumMod val="50000"/>
                </a:schemeClr>
              </a:solidFill>
              <a:latin typeface="Arial" charset="0"/>
              <a:ea typeface="Arial" charset="0"/>
              <a:sym typeface="Lucida Grande" charset="0"/>
            </a:endParaRPr>
          </a:p>
          <a:p>
            <a:pPr>
              <a:spcBef>
                <a:spcPts val="751"/>
              </a:spcBef>
              <a:buClr>
                <a:srgbClr val="7F7F7F"/>
              </a:buClr>
              <a:buBlip>
                <a:blip r:embed="rId9"/>
              </a:buBlip>
            </a:pPr>
            <a:endParaRPr lang="en-US" sz="800" b="1" dirty="0">
              <a:solidFill>
                <a:schemeClr val="accent1">
                  <a:lumMod val="50000"/>
                </a:schemeClr>
              </a:solidFill>
              <a:latin typeface="Arial" charset="0"/>
              <a:ea typeface="Arial" charset="0"/>
              <a:sym typeface="Lucida Grande" charset="0"/>
            </a:endParaRPr>
          </a:p>
          <a:p>
            <a:pPr>
              <a:spcBef>
                <a:spcPts val="751"/>
              </a:spcBef>
              <a:buClr>
                <a:srgbClr val="7F7F7F"/>
              </a:buClr>
              <a:buBlip>
                <a:blip r:embed="rId9"/>
              </a:buBlip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sym typeface="Lucida Grande" charset="0"/>
              </a:rPr>
              <a:t>Marine protected areas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525908-ED18-4244-BEAB-0C6F2138DF78}"/>
              </a:ext>
            </a:extLst>
          </p:cNvPr>
          <p:cNvSpPr txBox="1"/>
          <p:nvPr/>
        </p:nvSpPr>
        <p:spPr>
          <a:xfrm>
            <a:off x="5322276" y="3889603"/>
            <a:ext cx="640284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dirty="0">
                <a:latin typeface="Arial" charset="0"/>
                <a:ea typeface="Arial" charset="0"/>
              </a:rPr>
              <a:t>Ship detection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487BCD-51B4-954B-8B75-01A9FAC8AD71}"/>
              </a:ext>
            </a:extLst>
          </p:cNvPr>
          <p:cNvSpPr txBox="1"/>
          <p:nvPr/>
        </p:nvSpPr>
        <p:spPr>
          <a:xfrm>
            <a:off x="5322276" y="676833"/>
            <a:ext cx="640666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dirty="0">
                <a:latin typeface="Arial" charset="0"/>
                <a:ea typeface="Arial" charset="0"/>
              </a:rPr>
              <a:t>Seismic survey</a:t>
            </a:r>
          </a:p>
        </p:txBody>
      </p:sp>
      <p:pic>
        <p:nvPicPr>
          <p:cNvPr id="14" name="Picture 2" descr="https://meetingorganizer.copernicus.org/webfiles/img/CreativeCommons_Attribution_License.png">
            <a:extLst>
              <a:ext uri="{FF2B5EF4-FFF2-40B4-BE49-F238E27FC236}">
                <a16:creationId xmlns:a16="http://schemas.microsoft.com/office/drawing/2014/main" id="{A4CDE33B-A27A-354B-8886-FCA580B5B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400" y="93279"/>
            <a:ext cx="1604400" cy="56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6950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3133</TotalTime>
  <Words>246</Words>
  <Application>Microsoft Macintosh PowerPoint</Application>
  <PresentationFormat>Widescreen</PresentationFormat>
  <Paragraphs>90</Paragraphs>
  <Slides>7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Lucida Grande</vt:lpstr>
      <vt:lpstr>Times New Roman</vt:lpstr>
      <vt:lpstr>WenQuanYi Micro Hei</vt:lpstr>
      <vt:lpstr>Office Theme</vt:lpstr>
      <vt:lpstr>Passive Acoustic Monitoring from gliders  Pierre Cauchy, K. J. Heywood, B. Y. Queste, N. D. Merchant, D. Risch, P. Testor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Marine soundscape recorded from ocean gliders  Pierre Cauchy, K. J. Heywood, B. Y. Queste, N. D. Merchant, D. Risch, P. Testor</dc:title>
  <dc:creator>Pierre Cauchy (ENV - Student)</dc:creator>
  <cp:lastModifiedBy>Pierre Cauchy (ENV - Student)</cp:lastModifiedBy>
  <cp:revision>88</cp:revision>
  <dcterms:created xsi:type="dcterms:W3CDTF">2018-03-30T10:40:07Z</dcterms:created>
  <dcterms:modified xsi:type="dcterms:W3CDTF">2018-04-19T07:07:51Z</dcterms:modified>
</cp:coreProperties>
</file>