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sldIdLst>
    <p:sldId id="256" r:id="rId2"/>
    <p:sldId id="266" r:id="rId3"/>
    <p:sldId id="267" r:id="rId4"/>
    <p:sldId id="265" r:id="rId5"/>
    <p:sldId id="271" r:id="rId6"/>
    <p:sldId id="269" r:id="rId7"/>
    <p:sldId id="268" r:id="rId8"/>
    <p:sldId id="277" r:id="rId9"/>
    <p:sldId id="272" r:id="rId10"/>
    <p:sldId id="279" r:id="rId11"/>
    <p:sldId id="278" r:id="rId12"/>
    <p:sldId id="280" r:id="rId13"/>
    <p:sldId id="274" r:id="rId14"/>
    <p:sldId id="273" r:id="rId15"/>
    <p:sldId id="275" r:id="rId16"/>
    <p:sldId id="276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FFFF"/>
    <a:srgbClr val="FF00FF"/>
    <a:srgbClr val="9966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C28B2-6F9F-4E68-9A88-49A55C37AB15}" type="doc">
      <dgm:prSet loTypeId="urn:microsoft.com/office/officeart/2005/8/layout/vList4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1AE0865-65B0-4A1C-BFE8-9225ED664F9C}">
      <dgm:prSet phldrT="[Testo]"/>
      <dgm:spPr>
        <a:xfrm>
          <a:off x="0" y="0"/>
          <a:ext cx="2974890" cy="871386"/>
        </a:xfrm>
        <a:prstGeom prst="roundRect">
          <a:avLst>
            <a:gd name="adj" fmla="val 10000"/>
          </a:avLst>
        </a:prstGeom>
        <a:solidFill>
          <a:srgbClr val="AAEFD1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GB" b="1" dirty="0" smtClean="0">
              <a:solidFill>
                <a:srgbClr val="333399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Detection of irrigated areas</a:t>
          </a:r>
          <a:endParaRPr lang="en-GB" b="1" dirty="0">
            <a:solidFill>
              <a:srgbClr val="333399">
                <a:lumMod val="50000"/>
              </a:srgbClr>
            </a:solidFill>
            <a:latin typeface="Calibri"/>
            <a:ea typeface="+mn-ea"/>
            <a:cs typeface="+mn-cs"/>
          </a:endParaRPr>
        </a:p>
      </dgm:t>
    </dgm:pt>
    <dgm:pt modelId="{83A59519-822D-46EB-B91C-ACD0BA60C536}" type="parTrans" cxnId="{0107A1DA-9671-45CF-812A-B8181484C825}">
      <dgm:prSet/>
      <dgm:spPr/>
      <dgm:t>
        <a:bodyPr/>
        <a:lstStyle/>
        <a:p>
          <a:endParaRPr lang="en-GB"/>
        </a:p>
      </dgm:t>
    </dgm:pt>
    <dgm:pt modelId="{5D106477-A907-4150-9C17-BDF9213495A2}" type="sibTrans" cxnId="{0107A1DA-9671-45CF-812A-B8181484C825}">
      <dgm:prSet/>
      <dgm:spPr/>
      <dgm:t>
        <a:bodyPr/>
        <a:lstStyle/>
        <a:p>
          <a:endParaRPr lang="en-GB"/>
        </a:p>
      </dgm:t>
    </dgm:pt>
    <dgm:pt modelId="{84B69437-0062-497D-8C6C-A62E51479A9E}">
      <dgm:prSet phldrT="[Testo]"/>
      <dgm:spPr>
        <a:xfrm>
          <a:off x="0" y="958525"/>
          <a:ext cx="2974890" cy="871386"/>
        </a:xfrm>
        <a:prstGeom prst="roundRect">
          <a:avLst>
            <a:gd name="adj" fmla="val 10000"/>
          </a:avLst>
        </a:prstGeom>
        <a:solidFill>
          <a:srgbClr val="AAEFD1">
            <a:hueOff val="-6323450"/>
            <a:satOff val="30831"/>
            <a:lumOff val="-3470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GB" b="1" dirty="0" smtClean="0">
              <a:solidFill>
                <a:srgbClr val="333399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Quantification of irrigation water</a:t>
          </a:r>
          <a:endParaRPr lang="en-GB" b="1" dirty="0">
            <a:solidFill>
              <a:srgbClr val="333399">
                <a:lumMod val="50000"/>
              </a:srgbClr>
            </a:solidFill>
            <a:latin typeface="Calibri"/>
            <a:ea typeface="+mn-ea"/>
            <a:cs typeface="+mn-cs"/>
          </a:endParaRPr>
        </a:p>
      </dgm:t>
    </dgm:pt>
    <dgm:pt modelId="{45AA6495-A08C-446F-9013-DB9827704618}" type="parTrans" cxnId="{2106DB4C-B529-4370-8E40-E88EE86C25E7}">
      <dgm:prSet/>
      <dgm:spPr/>
      <dgm:t>
        <a:bodyPr/>
        <a:lstStyle/>
        <a:p>
          <a:endParaRPr lang="en-GB"/>
        </a:p>
      </dgm:t>
    </dgm:pt>
    <dgm:pt modelId="{7234A29C-6057-4631-8749-2A1D21E49918}" type="sibTrans" cxnId="{2106DB4C-B529-4370-8E40-E88EE86C25E7}">
      <dgm:prSet/>
      <dgm:spPr/>
      <dgm:t>
        <a:bodyPr/>
        <a:lstStyle/>
        <a:p>
          <a:endParaRPr lang="en-GB"/>
        </a:p>
      </dgm:t>
    </dgm:pt>
    <dgm:pt modelId="{10E626C3-7FB3-4BC6-922B-372689469E38}" type="pres">
      <dgm:prSet presAssocID="{4F3C28B2-6F9F-4E68-9A88-49A55C37AB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D0617E9-1121-45AD-8E80-9C1A72C85C33}" type="pres">
      <dgm:prSet presAssocID="{41AE0865-65B0-4A1C-BFE8-9225ED664F9C}" presName="comp" presStyleCnt="0"/>
      <dgm:spPr/>
    </dgm:pt>
    <dgm:pt modelId="{2F7FE670-1458-4330-95D7-ECC148405990}" type="pres">
      <dgm:prSet presAssocID="{41AE0865-65B0-4A1C-BFE8-9225ED664F9C}" presName="box" presStyleLbl="node1" presStyleIdx="0" presStyleCnt="2" custLinFactY="-2639" custLinFactNeighborX="-64273" custLinFactNeighborY="-100000"/>
      <dgm:spPr/>
      <dgm:t>
        <a:bodyPr/>
        <a:lstStyle/>
        <a:p>
          <a:endParaRPr lang="en-GB"/>
        </a:p>
      </dgm:t>
    </dgm:pt>
    <dgm:pt modelId="{447CD27B-002E-431A-AAEE-FE029FDE45BE}" type="pres">
      <dgm:prSet presAssocID="{41AE0865-65B0-4A1C-BFE8-9225ED664F9C}" presName="img" presStyleLbl="fgImgPlace1" presStyleIdx="0" presStyleCnt="2"/>
      <dgm:spPr>
        <a:xfrm>
          <a:off x="87138" y="87138"/>
          <a:ext cx="594978" cy="6971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endParaRPr lang="it-IT"/>
        </a:p>
      </dgm:t>
    </dgm:pt>
    <dgm:pt modelId="{BF64910F-752C-4F50-A7E7-2F915A8A0207}" type="pres">
      <dgm:prSet presAssocID="{41AE0865-65B0-4A1C-BFE8-9225ED664F9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FC790A-823A-4611-B80E-148FAB479CF9}" type="pres">
      <dgm:prSet presAssocID="{5D106477-A907-4150-9C17-BDF9213495A2}" presName="spacer" presStyleCnt="0"/>
      <dgm:spPr/>
    </dgm:pt>
    <dgm:pt modelId="{17716C9C-87B2-4831-8E61-02359B982086}" type="pres">
      <dgm:prSet presAssocID="{84B69437-0062-497D-8C6C-A62E51479A9E}" presName="comp" presStyleCnt="0"/>
      <dgm:spPr/>
    </dgm:pt>
    <dgm:pt modelId="{C844EC60-EFAB-4AD8-862C-A69CC3594AC1}" type="pres">
      <dgm:prSet presAssocID="{84B69437-0062-497D-8C6C-A62E51479A9E}" presName="box" presStyleLbl="node1" presStyleIdx="1" presStyleCnt="2"/>
      <dgm:spPr/>
      <dgm:t>
        <a:bodyPr/>
        <a:lstStyle/>
        <a:p>
          <a:endParaRPr lang="en-GB"/>
        </a:p>
      </dgm:t>
    </dgm:pt>
    <dgm:pt modelId="{4591959F-A546-4452-8FB4-E515EB65F707}" type="pres">
      <dgm:prSet presAssocID="{84B69437-0062-497D-8C6C-A62E51479A9E}" presName="img" presStyleLbl="fgImgPlace1" presStyleIdx="1" presStyleCnt="2"/>
      <dgm:spPr>
        <a:xfrm>
          <a:off x="87138" y="1045664"/>
          <a:ext cx="594978" cy="6971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endParaRPr lang="it-IT"/>
        </a:p>
      </dgm:t>
    </dgm:pt>
    <dgm:pt modelId="{5E76A83D-08EB-46CA-8DA9-BC24A1023161}" type="pres">
      <dgm:prSet presAssocID="{84B69437-0062-497D-8C6C-A62E51479A9E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2F8FAE0-F1B5-40BF-912A-49B0832BB225}" type="presOf" srcId="{4F3C28B2-6F9F-4E68-9A88-49A55C37AB15}" destId="{10E626C3-7FB3-4BC6-922B-372689469E38}" srcOrd="0" destOrd="0" presId="urn:microsoft.com/office/officeart/2005/8/layout/vList4"/>
    <dgm:cxn modelId="{29073730-EF72-4BF2-B7DC-A233D49B154D}" type="presOf" srcId="{84B69437-0062-497D-8C6C-A62E51479A9E}" destId="{5E76A83D-08EB-46CA-8DA9-BC24A1023161}" srcOrd="1" destOrd="0" presId="urn:microsoft.com/office/officeart/2005/8/layout/vList4"/>
    <dgm:cxn modelId="{0107A1DA-9671-45CF-812A-B8181484C825}" srcId="{4F3C28B2-6F9F-4E68-9A88-49A55C37AB15}" destId="{41AE0865-65B0-4A1C-BFE8-9225ED664F9C}" srcOrd="0" destOrd="0" parTransId="{83A59519-822D-46EB-B91C-ACD0BA60C536}" sibTransId="{5D106477-A907-4150-9C17-BDF9213495A2}"/>
    <dgm:cxn modelId="{2106DB4C-B529-4370-8E40-E88EE86C25E7}" srcId="{4F3C28B2-6F9F-4E68-9A88-49A55C37AB15}" destId="{84B69437-0062-497D-8C6C-A62E51479A9E}" srcOrd="1" destOrd="0" parTransId="{45AA6495-A08C-446F-9013-DB9827704618}" sibTransId="{7234A29C-6057-4631-8749-2A1D21E49918}"/>
    <dgm:cxn modelId="{8E55E350-E1BC-40EE-8109-80EE3A71DAB6}" type="presOf" srcId="{41AE0865-65B0-4A1C-BFE8-9225ED664F9C}" destId="{2F7FE670-1458-4330-95D7-ECC148405990}" srcOrd="0" destOrd="0" presId="urn:microsoft.com/office/officeart/2005/8/layout/vList4"/>
    <dgm:cxn modelId="{D58A23CC-C824-4EF1-9299-987E3054942E}" type="presOf" srcId="{84B69437-0062-497D-8C6C-A62E51479A9E}" destId="{C844EC60-EFAB-4AD8-862C-A69CC3594AC1}" srcOrd="0" destOrd="0" presId="urn:microsoft.com/office/officeart/2005/8/layout/vList4"/>
    <dgm:cxn modelId="{1F8454B3-051A-4EDC-A472-2D39B5A1E805}" type="presOf" srcId="{41AE0865-65B0-4A1C-BFE8-9225ED664F9C}" destId="{BF64910F-752C-4F50-A7E7-2F915A8A0207}" srcOrd="1" destOrd="0" presId="urn:microsoft.com/office/officeart/2005/8/layout/vList4"/>
    <dgm:cxn modelId="{605A7174-2513-4BA0-96DD-A46EE487FD8E}" type="presParOf" srcId="{10E626C3-7FB3-4BC6-922B-372689469E38}" destId="{FD0617E9-1121-45AD-8E80-9C1A72C85C33}" srcOrd="0" destOrd="0" presId="urn:microsoft.com/office/officeart/2005/8/layout/vList4"/>
    <dgm:cxn modelId="{63BD9D6A-96A4-4FB6-8379-670AA74BA4E1}" type="presParOf" srcId="{FD0617E9-1121-45AD-8E80-9C1A72C85C33}" destId="{2F7FE670-1458-4330-95D7-ECC148405990}" srcOrd="0" destOrd="0" presId="urn:microsoft.com/office/officeart/2005/8/layout/vList4"/>
    <dgm:cxn modelId="{793D0A9F-299B-45EB-98B2-4638BEF3FC6E}" type="presParOf" srcId="{FD0617E9-1121-45AD-8E80-9C1A72C85C33}" destId="{447CD27B-002E-431A-AAEE-FE029FDE45BE}" srcOrd="1" destOrd="0" presId="urn:microsoft.com/office/officeart/2005/8/layout/vList4"/>
    <dgm:cxn modelId="{9FE1B85A-98A6-4BBF-B125-63D3AD6F5E97}" type="presParOf" srcId="{FD0617E9-1121-45AD-8E80-9C1A72C85C33}" destId="{BF64910F-752C-4F50-A7E7-2F915A8A0207}" srcOrd="2" destOrd="0" presId="urn:microsoft.com/office/officeart/2005/8/layout/vList4"/>
    <dgm:cxn modelId="{6D071D07-6005-4FCC-AA18-8E801E46C53D}" type="presParOf" srcId="{10E626C3-7FB3-4BC6-922B-372689469E38}" destId="{2AFC790A-823A-4611-B80E-148FAB479CF9}" srcOrd="1" destOrd="0" presId="urn:microsoft.com/office/officeart/2005/8/layout/vList4"/>
    <dgm:cxn modelId="{5ED23523-32B5-4DBF-9934-E27B49EB81C7}" type="presParOf" srcId="{10E626C3-7FB3-4BC6-922B-372689469E38}" destId="{17716C9C-87B2-4831-8E61-02359B982086}" srcOrd="2" destOrd="0" presId="urn:microsoft.com/office/officeart/2005/8/layout/vList4"/>
    <dgm:cxn modelId="{43D03E8A-FC94-4167-9CC0-ED1BE471D5AA}" type="presParOf" srcId="{17716C9C-87B2-4831-8E61-02359B982086}" destId="{C844EC60-EFAB-4AD8-862C-A69CC3594AC1}" srcOrd="0" destOrd="0" presId="urn:microsoft.com/office/officeart/2005/8/layout/vList4"/>
    <dgm:cxn modelId="{7ABCD261-6A75-4726-A006-851188CAE491}" type="presParOf" srcId="{17716C9C-87B2-4831-8E61-02359B982086}" destId="{4591959F-A546-4452-8FB4-E515EB65F707}" srcOrd="1" destOrd="0" presId="urn:microsoft.com/office/officeart/2005/8/layout/vList4"/>
    <dgm:cxn modelId="{2E0DB6E9-3598-482B-80C7-F1440F961062}" type="presParOf" srcId="{17716C9C-87B2-4831-8E61-02359B982086}" destId="{5E76A83D-08EB-46CA-8DA9-BC24A102316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8BDB0E-29D9-4884-AAF2-BB6347AE3462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A7B0C010-EBD4-40E3-814C-DF6DB97B4DC2}">
      <dgm:prSet phldrT="[Testo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noProof="0" dirty="0" smtClean="0"/>
            <a:t>We can use </a:t>
          </a:r>
          <a:r>
            <a:rPr lang="en-US" b="1" noProof="0" dirty="0" smtClean="0"/>
            <a:t>in situ </a:t>
          </a:r>
          <a:r>
            <a:rPr lang="en-US" noProof="0" dirty="0" smtClean="0"/>
            <a:t>soil moisture observations for quantifying irrigation through the adapted SM2RAIN</a:t>
          </a:r>
          <a:endParaRPr lang="en-US" noProof="0" dirty="0"/>
        </a:p>
      </dgm:t>
    </dgm:pt>
    <dgm:pt modelId="{683326C8-D497-4159-B070-D57B2D947796}" type="parTrans" cxnId="{68ABAB83-2885-4EA4-A8F6-1788DF826B0C}">
      <dgm:prSet/>
      <dgm:spPr/>
      <dgm:t>
        <a:bodyPr/>
        <a:lstStyle/>
        <a:p>
          <a:endParaRPr lang="it-IT"/>
        </a:p>
      </dgm:t>
    </dgm:pt>
    <dgm:pt modelId="{DED3D037-AFF6-41E3-82F4-DAE799F20A70}" type="sibTrans" cxnId="{68ABAB83-2885-4EA4-A8F6-1788DF826B0C}">
      <dgm:prSet/>
      <dgm:spPr/>
      <dgm:t>
        <a:bodyPr/>
        <a:lstStyle/>
        <a:p>
          <a:endParaRPr lang="it-IT"/>
        </a:p>
      </dgm:t>
    </dgm:pt>
    <dgm:pt modelId="{D17919C2-6E4B-4A84-85EB-710E5A1FF196}">
      <dgm:prSet phldrT="[Tes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noProof="0" dirty="0" smtClean="0"/>
            <a:t>Coarse resolution </a:t>
          </a:r>
          <a:r>
            <a:rPr lang="en-US" noProof="0" dirty="0" smtClean="0"/>
            <a:t>satellite soil moisture products have shown some potential</a:t>
          </a:r>
          <a:endParaRPr lang="en-US" noProof="0" dirty="0"/>
        </a:p>
      </dgm:t>
    </dgm:pt>
    <dgm:pt modelId="{2BBCF4E5-4FD9-48E1-BBE1-FF44E6DDCE59}" type="parTrans" cxnId="{E0CFAA39-1746-4FF4-ADA2-688CC06BA92E}">
      <dgm:prSet/>
      <dgm:spPr/>
      <dgm:t>
        <a:bodyPr/>
        <a:lstStyle/>
        <a:p>
          <a:endParaRPr lang="it-IT"/>
        </a:p>
      </dgm:t>
    </dgm:pt>
    <dgm:pt modelId="{C4136E5D-7BA7-4671-9391-3F375EFCF53F}" type="sibTrans" cxnId="{E0CFAA39-1746-4FF4-ADA2-688CC06BA92E}">
      <dgm:prSet/>
      <dgm:spPr/>
      <dgm:t>
        <a:bodyPr/>
        <a:lstStyle/>
        <a:p>
          <a:endParaRPr lang="it-IT"/>
        </a:p>
      </dgm:t>
    </dgm:pt>
    <dgm:pt modelId="{1CC1C57A-7A1B-441B-844E-5237F529C7A4}">
      <dgm:prSet phldrT="[Tes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noProof="0" dirty="0" smtClean="0"/>
            <a:t>High resolution </a:t>
          </a:r>
          <a:r>
            <a:rPr lang="en-US" noProof="0" dirty="0" smtClean="0"/>
            <a:t>satellite soil moisture products are more appropriate for irrigation quantification</a:t>
          </a:r>
          <a:endParaRPr lang="en-US" noProof="0" dirty="0"/>
        </a:p>
      </dgm:t>
    </dgm:pt>
    <dgm:pt modelId="{B46C45C4-FA9A-4232-871C-F09382B30E36}" type="parTrans" cxnId="{033B10C6-39C8-46EB-B86F-819FA5707345}">
      <dgm:prSet/>
      <dgm:spPr/>
      <dgm:t>
        <a:bodyPr/>
        <a:lstStyle/>
        <a:p>
          <a:endParaRPr lang="it-IT"/>
        </a:p>
      </dgm:t>
    </dgm:pt>
    <dgm:pt modelId="{39582974-2773-44BF-AF62-A68E61C16794}" type="sibTrans" cxnId="{033B10C6-39C8-46EB-B86F-819FA5707345}">
      <dgm:prSet/>
      <dgm:spPr/>
      <dgm:t>
        <a:bodyPr/>
        <a:lstStyle/>
        <a:p>
          <a:endParaRPr lang="it-IT"/>
        </a:p>
      </dgm:t>
    </dgm:pt>
    <dgm:pt modelId="{84E8C287-E872-4544-9C20-72A24A7924B3}" type="pres">
      <dgm:prSet presAssocID="{A18BDB0E-29D9-4884-AAF2-BB6347AE346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E0B1CFC-A8DB-4DCD-90B9-A614D7A5DE8F}" type="pres">
      <dgm:prSet presAssocID="{A7B0C010-EBD4-40E3-814C-DF6DB97B4DC2}" presName="comp" presStyleCnt="0"/>
      <dgm:spPr/>
    </dgm:pt>
    <dgm:pt modelId="{5453B084-E4DF-4267-B141-F814BDF874DA}" type="pres">
      <dgm:prSet presAssocID="{A7B0C010-EBD4-40E3-814C-DF6DB97B4DC2}" presName="box" presStyleLbl="node1" presStyleIdx="0" presStyleCnt="3"/>
      <dgm:spPr/>
      <dgm:t>
        <a:bodyPr/>
        <a:lstStyle/>
        <a:p>
          <a:endParaRPr lang="it-IT"/>
        </a:p>
      </dgm:t>
    </dgm:pt>
    <dgm:pt modelId="{99732780-4922-4DBE-9652-BA7BCB56C817}" type="pres">
      <dgm:prSet presAssocID="{A7B0C010-EBD4-40E3-814C-DF6DB97B4DC2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4FF85B5-32D7-47EB-90C1-A9195F8E44A5}" type="pres">
      <dgm:prSet presAssocID="{A7B0C010-EBD4-40E3-814C-DF6DB97B4DC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00B9D5-FBCF-4C15-8C90-2736D0FB87D4}" type="pres">
      <dgm:prSet presAssocID="{DED3D037-AFF6-41E3-82F4-DAE799F20A70}" presName="spacer" presStyleCnt="0"/>
      <dgm:spPr/>
    </dgm:pt>
    <dgm:pt modelId="{6E41DD6B-E595-431D-A570-6A44FB614A5D}" type="pres">
      <dgm:prSet presAssocID="{D17919C2-6E4B-4A84-85EB-710E5A1FF196}" presName="comp" presStyleCnt="0"/>
      <dgm:spPr/>
    </dgm:pt>
    <dgm:pt modelId="{ED0103E0-D552-4D4A-976C-635F909B592B}" type="pres">
      <dgm:prSet presAssocID="{D17919C2-6E4B-4A84-85EB-710E5A1FF196}" presName="box" presStyleLbl="node1" presStyleIdx="1" presStyleCnt="3"/>
      <dgm:spPr/>
      <dgm:t>
        <a:bodyPr/>
        <a:lstStyle/>
        <a:p>
          <a:endParaRPr lang="it-IT"/>
        </a:p>
      </dgm:t>
    </dgm:pt>
    <dgm:pt modelId="{087455EF-5BDE-45B6-A7DE-64C3DCDC2213}" type="pres">
      <dgm:prSet presAssocID="{D17919C2-6E4B-4A84-85EB-710E5A1FF196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0B6FC9D5-853A-4738-9672-341FDA59E021}" type="pres">
      <dgm:prSet presAssocID="{D17919C2-6E4B-4A84-85EB-710E5A1FF19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4F9A584-5628-4257-B701-50F115DAB362}" type="pres">
      <dgm:prSet presAssocID="{C4136E5D-7BA7-4671-9391-3F375EFCF53F}" presName="spacer" presStyleCnt="0"/>
      <dgm:spPr/>
    </dgm:pt>
    <dgm:pt modelId="{690AEB72-D2E6-464D-B616-508BBEE618D3}" type="pres">
      <dgm:prSet presAssocID="{1CC1C57A-7A1B-441B-844E-5237F529C7A4}" presName="comp" presStyleCnt="0"/>
      <dgm:spPr/>
    </dgm:pt>
    <dgm:pt modelId="{803D9555-B55E-40DF-8EF1-391CFFC5E29A}" type="pres">
      <dgm:prSet presAssocID="{1CC1C57A-7A1B-441B-844E-5237F529C7A4}" presName="box" presStyleLbl="node1" presStyleIdx="2" presStyleCnt="3" custLinFactNeighborX="-193"/>
      <dgm:spPr/>
      <dgm:t>
        <a:bodyPr/>
        <a:lstStyle/>
        <a:p>
          <a:endParaRPr lang="it-IT"/>
        </a:p>
      </dgm:t>
    </dgm:pt>
    <dgm:pt modelId="{810D2964-2BDC-4630-AEF9-FFBF1BB8D5E0}" type="pres">
      <dgm:prSet presAssocID="{1CC1C57A-7A1B-441B-844E-5237F529C7A4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FDE237DB-E6D3-440C-846B-347CD986D43A}" type="pres">
      <dgm:prSet presAssocID="{1CC1C57A-7A1B-441B-844E-5237F529C7A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0CFAA39-1746-4FF4-ADA2-688CC06BA92E}" srcId="{A18BDB0E-29D9-4884-AAF2-BB6347AE3462}" destId="{D17919C2-6E4B-4A84-85EB-710E5A1FF196}" srcOrd="1" destOrd="0" parTransId="{2BBCF4E5-4FD9-48E1-BBE1-FF44E6DDCE59}" sibTransId="{C4136E5D-7BA7-4671-9391-3F375EFCF53F}"/>
    <dgm:cxn modelId="{28C71782-36BB-4C9E-BD4B-BACDCB0C93CD}" type="presOf" srcId="{D17919C2-6E4B-4A84-85EB-710E5A1FF196}" destId="{0B6FC9D5-853A-4738-9672-341FDA59E021}" srcOrd="1" destOrd="0" presId="urn:microsoft.com/office/officeart/2005/8/layout/vList4"/>
    <dgm:cxn modelId="{9955DA21-08BF-4B75-98AE-621B7A17CED4}" type="presOf" srcId="{1CC1C57A-7A1B-441B-844E-5237F529C7A4}" destId="{FDE237DB-E6D3-440C-846B-347CD986D43A}" srcOrd="1" destOrd="0" presId="urn:microsoft.com/office/officeart/2005/8/layout/vList4"/>
    <dgm:cxn modelId="{82D48450-501B-4858-A702-5A35DAF76250}" type="presOf" srcId="{1CC1C57A-7A1B-441B-844E-5237F529C7A4}" destId="{803D9555-B55E-40DF-8EF1-391CFFC5E29A}" srcOrd="0" destOrd="0" presId="urn:microsoft.com/office/officeart/2005/8/layout/vList4"/>
    <dgm:cxn modelId="{F785EAFB-F651-41A0-A257-EF0B5899C5CD}" type="presOf" srcId="{A7B0C010-EBD4-40E3-814C-DF6DB97B4DC2}" destId="{5453B084-E4DF-4267-B141-F814BDF874DA}" srcOrd="0" destOrd="0" presId="urn:microsoft.com/office/officeart/2005/8/layout/vList4"/>
    <dgm:cxn modelId="{9BE6646A-BC2B-4DEA-9625-BBF65FC66F61}" type="presOf" srcId="{A7B0C010-EBD4-40E3-814C-DF6DB97B4DC2}" destId="{F4FF85B5-32D7-47EB-90C1-A9195F8E44A5}" srcOrd="1" destOrd="0" presId="urn:microsoft.com/office/officeart/2005/8/layout/vList4"/>
    <dgm:cxn modelId="{6CFEC90C-CBF4-4C82-89CF-60B470363267}" type="presOf" srcId="{A18BDB0E-29D9-4884-AAF2-BB6347AE3462}" destId="{84E8C287-E872-4544-9C20-72A24A7924B3}" srcOrd="0" destOrd="0" presId="urn:microsoft.com/office/officeart/2005/8/layout/vList4"/>
    <dgm:cxn modelId="{68ABAB83-2885-4EA4-A8F6-1788DF826B0C}" srcId="{A18BDB0E-29D9-4884-AAF2-BB6347AE3462}" destId="{A7B0C010-EBD4-40E3-814C-DF6DB97B4DC2}" srcOrd="0" destOrd="0" parTransId="{683326C8-D497-4159-B070-D57B2D947796}" sibTransId="{DED3D037-AFF6-41E3-82F4-DAE799F20A70}"/>
    <dgm:cxn modelId="{033B10C6-39C8-46EB-B86F-819FA5707345}" srcId="{A18BDB0E-29D9-4884-AAF2-BB6347AE3462}" destId="{1CC1C57A-7A1B-441B-844E-5237F529C7A4}" srcOrd="2" destOrd="0" parTransId="{B46C45C4-FA9A-4232-871C-F09382B30E36}" sibTransId="{39582974-2773-44BF-AF62-A68E61C16794}"/>
    <dgm:cxn modelId="{C73413D3-AAFE-48FF-80F0-1A1270DEABB6}" type="presOf" srcId="{D17919C2-6E4B-4A84-85EB-710E5A1FF196}" destId="{ED0103E0-D552-4D4A-976C-635F909B592B}" srcOrd="0" destOrd="0" presId="urn:microsoft.com/office/officeart/2005/8/layout/vList4"/>
    <dgm:cxn modelId="{7E60771C-6733-4AED-A088-88B6C3F9C1F9}" type="presParOf" srcId="{84E8C287-E872-4544-9C20-72A24A7924B3}" destId="{2E0B1CFC-A8DB-4DCD-90B9-A614D7A5DE8F}" srcOrd="0" destOrd="0" presId="urn:microsoft.com/office/officeart/2005/8/layout/vList4"/>
    <dgm:cxn modelId="{0A56F412-8E77-46A6-A2A0-908BD1D0FD6C}" type="presParOf" srcId="{2E0B1CFC-A8DB-4DCD-90B9-A614D7A5DE8F}" destId="{5453B084-E4DF-4267-B141-F814BDF874DA}" srcOrd="0" destOrd="0" presId="urn:microsoft.com/office/officeart/2005/8/layout/vList4"/>
    <dgm:cxn modelId="{5967AAF5-CDC6-4A2A-9FE6-80465D87A9F7}" type="presParOf" srcId="{2E0B1CFC-A8DB-4DCD-90B9-A614D7A5DE8F}" destId="{99732780-4922-4DBE-9652-BA7BCB56C817}" srcOrd="1" destOrd="0" presId="urn:microsoft.com/office/officeart/2005/8/layout/vList4"/>
    <dgm:cxn modelId="{287E8ACA-9470-4ED3-8094-39B82E148066}" type="presParOf" srcId="{2E0B1CFC-A8DB-4DCD-90B9-A614D7A5DE8F}" destId="{F4FF85B5-32D7-47EB-90C1-A9195F8E44A5}" srcOrd="2" destOrd="0" presId="urn:microsoft.com/office/officeart/2005/8/layout/vList4"/>
    <dgm:cxn modelId="{B564F53C-010F-439C-9826-951D33605EE0}" type="presParOf" srcId="{84E8C287-E872-4544-9C20-72A24A7924B3}" destId="{EB00B9D5-FBCF-4C15-8C90-2736D0FB87D4}" srcOrd="1" destOrd="0" presId="urn:microsoft.com/office/officeart/2005/8/layout/vList4"/>
    <dgm:cxn modelId="{21CFD69C-0BBF-4986-8FBE-9B5254B058D9}" type="presParOf" srcId="{84E8C287-E872-4544-9C20-72A24A7924B3}" destId="{6E41DD6B-E595-431D-A570-6A44FB614A5D}" srcOrd="2" destOrd="0" presId="urn:microsoft.com/office/officeart/2005/8/layout/vList4"/>
    <dgm:cxn modelId="{B1808D8D-44F7-45F9-8290-8C6B1675AFD9}" type="presParOf" srcId="{6E41DD6B-E595-431D-A570-6A44FB614A5D}" destId="{ED0103E0-D552-4D4A-976C-635F909B592B}" srcOrd="0" destOrd="0" presId="urn:microsoft.com/office/officeart/2005/8/layout/vList4"/>
    <dgm:cxn modelId="{2886CBCD-C21F-48E7-B784-7A556D882589}" type="presParOf" srcId="{6E41DD6B-E595-431D-A570-6A44FB614A5D}" destId="{087455EF-5BDE-45B6-A7DE-64C3DCDC2213}" srcOrd="1" destOrd="0" presId="urn:microsoft.com/office/officeart/2005/8/layout/vList4"/>
    <dgm:cxn modelId="{7536680B-DE3B-482B-B0F4-83D622508489}" type="presParOf" srcId="{6E41DD6B-E595-431D-A570-6A44FB614A5D}" destId="{0B6FC9D5-853A-4738-9672-341FDA59E021}" srcOrd="2" destOrd="0" presId="urn:microsoft.com/office/officeart/2005/8/layout/vList4"/>
    <dgm:cxn modelId="{649D8B79-DE70-4200-B675-0CA8A758DBDE}" type="presParOf" srcId="{84E8C287-E872-4544-9C20-72A24A7924B3}" destId="{44F9A584-5628-4257-B701-50F115DAB362}" srcOrd="3" destOrd="0" presId="urn:microsoft.com/office/officeart/2005/8/layout/vList4"/>
    <dgm:cxn modelId="{C76FEF2E-5667-441B-B3A1-85556F4BA9BE}" type="presParOf" srcId="{84E8C287-E872-4544-9C20-72A24A7924B3}" destId="{690AEB72-D2E6-464D-B616-508BBEE618D3}" srcOrd="4" destOrd="0" presId="urn:microsoft.com/office/officeart/2005/8/layout/vList4"/>
    <dgm:cxn modelId="{954FA883-CCEB-4DDA-B599-1462FDB312DD}" type="presParOf" srcId="{690AEB72-D2E6-464D-B616-508BBEE618D3}" destId="{803D9555-B55E-40DF-8EF1-391CFFC5E29A}" srcOrd="0" destOrd="0" presId="urn:microsoft.com/office/officeart/2005/8/layout/vList4"/>
    <dgm:cxn modelId="{725C3440-92C6-4E38-B342-7A0D4CD7B374}" type="presParOf" srcId="{690AEB72-D2E6-464D-B616-508BBEE618D3}" destId="{810D2964-2BDC-4630-AEF9-FFBF1BB8D5E0}" srcOrd="1" destOrd="0" presId="urn:microsoft.com/office/officeart/2005/8/layout/vList4"/>
    <dgm:cxn modelId="{1B9A86A2-60FE-4503-A36F-93EF41F2B515}" type="presParOf" srcId="{690AEB72-D2E6-464D-B616-508BBEE618D3}" destId="{FDE237DB-E6D3-440C-846B-347CD986D4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FE670-1458-4330-95D7-ECC148405990}">
      <dsp:nvSpPr>
        <dsp:cNvPr id="0" name=""/>
        <dsp:cNvSpPr/>
      </dsp:nvSpPr>
      <dsp:spPr>
        <a:xfrm>
          <a:off x="0" y="0"/>
          <a:ext cx="2974890" cy="871386"/>
        </a:xfrm>
        <a:prstGeom prst="roundRect">
          <a:avLst>
            <a:gd name="adj" fmla="val 10000"/>
          </a:avLst>
        </a:prstGeom>
        <a:solidFill>
          <a:srgbClr val="AAEFD1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>
              <a:solidFill>
                <a:srgbClr val="333399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Detection of irrigated areas</a:t>
          </a:r>
          <a:endParaRPr lang="en-GB" sz="2300" b="1" kern="1200" dirty="0">
            <a:solidFill>
              <a:srgbClr val="333399">
                <a:lumMod val="50000"/>
              </a:srgbClr>
            </a:solidFill>
            <a:latin typeface="Calibri"/>
            <a:ea typeface="+mn-ea"/>
            <a:cs typeface="+mn-cs"/>
          </a:endParaRPr>
        </a:p>
      </dsp:txBody>
      <dsp:txXfrm>
        <a:off x="707638" y="25522"/>
        <a:ext cx="2241729" cy="820342"/>
      </dsp:txXfrm>
    </dsp:sp>
    <dsp:sp modelId="{447CD27B-002E-431A-AAEE-FE029FDE45BE}">
      <dsp:nvSpPr>
        <dsp:cNvPr id="0" name=""/>
        <dsp:cNvSpPr/>
      </dsp:nvSpPr>
      <dsp:spPr>
        <a:xfrm>
          <a:off x="87138" y="87138"/>
          <a:ext cx="594978" cy="6971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8000" r="-8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44EC60-EFAB-4AD8-862C-A69CC3594AC1}">
      <dsp:nvSpPr>
        <dsp:cNvPr id="0" name=""/>
        <dsp:cNvSpPr/>
      </dsp:nvSpPr>
      <dsp:spPr>
        <a:xfrm>
          <a:off x="0" y="958525"/>
          <a:ext cx="2974890" cy="871386"/>
        </a:xfrm>
        <a:prstGeom prst="roundRect">
          <a:avLst>
            <a:gd name="adj" fmla="val 10000"/>
          </a:avLst>
        </a:prstGeom>
        <a:solidFill>
          <a:srgbClr val="AAEFD1">
            <a:hueOff val="-6323450"/>
            <a:satOff val="30831"/>
            <a:lumOff val="-3470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>
              <a:solidFill>
                <a:srgbClr val="333399">
                  <a:lumMod val="5000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Quantification of irrigation water</a:t>
          </a:r>
          <a:endParaRPr lang="en-GB" sz="2300" b="1" kern="1200" dirty="0">
            <a:solidFill>
              <a:srgbClr val="333399">
                <a:lumMod val="50000"/>
              </a:srgbClr>
            </a:solidFill>
            <a:latin typeface="Calibri"/>
            <a:ea typeface="+mn-ea"/>
            <a:cs typeface="+mn-cs"/>
          </a:endParaRPr>
        </a:p>
      </dsp:txBody>
      <dsp:txXfrm>
        <a:off x="707638" y="984047"/>
        <a:ext cx="2241729" cy="820342"/>
      </dsp:txXfrm>
    </dsp:sp>
    <dsp:sp modelId="{4591959F-A546-4452-8FB4-E515EB65F707}">
      <dsp:nvSpPr>
        <dsp:cNvPr id="0" name=""/>
        <dsp:cNvSpPr/>
      </dsp:nvSpPr>
      <dsp:spPr>
        <a:xfrm>
          <a:off x="87138" y="1045664"/>
          <a:ext cx="594978" cy="6971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3B084-E4DF-4267-B141-F814BDF874DA}">
      <dsp:nvSpPr>
        <dsp:cNvPr id="0" name=""/>
        <dsp:cNvSpPr/>
      </dsp:nvSpPr>
      <dsp:spPr>
        <a:xfrm>
          <a:off x="0" y="0"/>
          <a:ext cx="9845988" cy="1479398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noProof="0" dirty="0" smtClean="0"/>
            <a:t>We can use </a:t>
          </a:r>
          <a:r>
            <a:rPr lang="en-US" sz="2900" b="1" kern="1200" noProof="0" dirty="0" smtClean="0"/>
            <a:t>in situ </a:t>
          </a:r>
          <a:r>
            <a:rPr lang="en-US" sz="2900" kern="1200" noProof="0" dirty="0" smtClean="0"/>
            <a:t>soil moisture observations for quantifying irrigation through the adapted SM2RAIN</a:t>
          </a:r>
          <a:endParaRPr lang="en-US" sz="2900" kern="1200" noProof="0" dirty="0"/>
        </a:p>
      </dsp:txBody>
      <dsp:txXfrm>
        <a:off x="2117137" y="0"/>
        <a:ext cx="7728850" cy="1479398"/>
      </dsp:txXfrm>
    </dsp:sp>
    <dsp:sp modelId="{99732780-4922-4DBE-9652-BA7BCB56C817}">
      <dsp:nvSpPr>
        <dsp:cNvPr id="0" name=""/>
        <dsp:cNvSpPr/>
      </dsp:nvSpPr>
      <dsp:spPr>
        <a:xfrm>
          <a:off x="147939" y="147939"/>
          <a:ext cx="1969197" cy="11835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103E0-D552-4D4A-976C-635F909B592B}">
      <dsp:nvSpPr>
        <dsp:cNvPr id="0" name=""/>
        <dsp:cNvSpPr/>
      </dsp:nvSpPr>
      <dsp:spPr>
        <a:xfrm>
          <a:off x="0" y="1627338"/>
          <a:ext cx="9845988" cy="1479398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noProof="0" dirty="0" smtClean="0"/>
            <a:t>Coarse resolution </a:t>
          </a:r>
          <a:r>
            <a:rPr lang="en-US" sz="2900" kern="1200" noProof="0" dirty="0" smtClean="0"/>
            <a:t>satellite soil moisture products have shown some potential</a:t>
          </a:r>
          <a:endParaRPr lang="en-US" sz="2900" kern="1200" noProof="0" dirty="0"/>
        </a:p>
      </dsp:txBody>
      <dsp:txXfrm>
        <a:off x="2117137" y="1627338"/>
        <a:ext cx="7728850" cy="1479398"/>
      </dsp:txXfrm>
    </dsp:sp>
    <dsp:sp modelId="{087455EF-5BDE-45B6-A7DE-64C3DCDC2213}">
      <dsp:nvSpPr>
        <dsp:cNvPr id="0" name=""/>
        <dsp:cNvSpPr/>
      </dsp:nvSpPr>
      <dsp:spPr>
        <a:xfrm>
          <a:off x="147939" y="1775278"/>
          <a:ext cx="1969197" cy="11835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D9555-B55E-40DF-8EF1-391CFFC5E29A}">
      <dsp:nvSpPr>
        <dsp:cNvPr id="0" name=""/>
        <dsp:cNvSpPr/>
      </dsp:nvSpPr>
      <dsp:spPr>
        <a:xfrm>
          <a:off x="0" y="3254676"/>
          <a:ext cx="9845988" cy="14793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noProof="0" dirty="0" smtClean="0"/>
            <a:t>High resolution </a:t>
          </a:r>
          <a:r>
            <a:rPr lang="en-US" sz="2900" kern="1200" noProof="0" dirty="0" smtClean="0"/>
            <a:t>satellite soil moisture products are more appropriate for irrigation quantification</a:t>
          </a:r>
          <a:endParaRPr lang="en-US" sz="2900" kern="1200" noProof="0" dirty="0"/>
        </a:p>
      </dsp:txBody>
      <dsp:txXfrm>
        <a:off x="2117137" y="3254676"/>
        <a:ext cx="7728850" cy="1479398"/>
      </dsp:txXfrm>
    </dsp:sp>
    <dsp:sp modelId="{810D2964-2BDC-4630-AEF9-FFBF1BB8D5E0}">
      <dsp:nvSpPr>
        <dsp:cNvPr id="0" name=""/>
        <dsp:cNvSpPr/>
      </dsp:nvSpPr>
      <dsp:spPr>
        <a:xfrm>
          <a:off x="147939" y="3402616"/>
          <a:ext cx="1969197" cy="11835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8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5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2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2912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05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4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15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4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5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pic>
        <p:nvPicPr>
          <p:cNvPr id="7" name="Picture 2" descr="D:\WORK\PROGETTI\ESA\WACMOS_MED\MyContributions\logo_IRPI_NEW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424" y="6026224"/>
            <a:ext cx="755576" cy="7555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eetingorganizer.copernicus.org/webfiles/img/CreativeCommons_Attribution_Licens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18662"/>
            <a:ext cx="1331167" cy="4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8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1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26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77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6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5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3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3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11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mailto:luca.brocca@irpi.cnr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hyperlink" Target="https://www.linkedin.com/pulse/do-you-know-sm2rain-read-here-its-short-story-luca-brocca" TargetMode="Externa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6.gif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diagramDrawing" Target="../diagrams/drawing1.xml"/><Relationship Id="rId4" Type="http://schemas.openxmlformats.org/officeDocument/2006/relationships/image" Target="../media/image12.jpg"/><Relationship Id="rId9" Type="http://schemas.openxmlformats.org/officeDocument/2006/relationships/diagramColors" Target="../diagrams/colors1.xml"/><Relationship Id="rId14" Type="http://schemas.openxmlformats.org/officeDocument/2006/relationships/hyperlink" Target="http://hydrology.irpi.cnr.it/research/sm2rai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74442" y="277841"/>
            <a:ext cx="8472196" cy="300335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much water is used for irrigation?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3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approach exploiting satellite soil moisture observations</a:t>
            </a:r>
            <a:endParaRPr lang="it-IT" sz="35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39756" y="3494280"/>
            <a:ext cx="8900116" cy="25314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b="1" u="sng" dirty="0" smtClean="0"/>
              <a:t>Luca Brocca (1)</a:t>
            </a:r>
            <a:r>
              <a:rPr lang="it-IT" dirty="0" smtClean="0"/>
              <a:t>, Angelica Tarpanelli (1), Paolo Filippucci (1), Wouter </a:t>
            </a:r>
            <a:r>
              <a:rPr lang="it-IT" dirty="0"/>
              <a:t>Dorigo (2), Felix </a:t>
            </a:r>
            <a:r>
              <a:rPr lang="it-IT" dirty="0" err="1"/>
              <a:t>Zaussinger</a:t>
            </a:r>
            <a:r>
              <a:rPr lang="it-IT" dirty="0"/>
              <a:t> (2), Alexander Gruber (</a:t>
            </a:r>
            <a:r>
              <a:rPr lang="it-IT" dirty="0" smtClean="0"/>
              <a:t>2,3), Diego </a:t>
            </a:r>
            <a:r>
              <a:rPr lang="it-IT" dirty="0"/>
              <a:t>Fernandez </a:t>
            </a:r>
            <a:r>
              <a:rPr lang="it-IT" dirty="0" err="1"/>
              <a:t>Prieto</a:t>
            </a:r>
            <a:r>
              <a:rPr lang="it-IT" dirty="0"/>
              <a:t> </a:t>
            </a:r>
            <a:r>
              <a:rPr lang="it-IT" dirty="0" smtClean="0"/>
              <a:t>(4)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it-IT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Both"/>
            </a:pPr>
            <a:r>
              <a:rPr lang="en-GB" dirty="0" smtClean="0"/>
              <a:t>National Research Council, Research Institute for Geo-Hydrological Protection, Perugia, Italy (</a:t>
            </a:r>
            <a:r>
              <a:rPr lang="en-GB" u="sng" dirty="0" smtClean="0">
                <a:hlinkClick r:id="rId2"/>
              </a:rPr>
              <a:t>luca.brocca@irpi.cnr.it</a:t>
            </a:r>
            <a:r>
              <a:rPr lang="en-GB" dirty="0" smtClean="0"/>
              <a:t>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Both"/>
            </a:pPr>
            <a:r>
              <a:rPr lang="en-US" dirty="0" smtClean="0"/>
              <a:t>CLIMERS </a:t>
            </a:r>
            <a:r>
              <a:rPr lang="en-US" dirty="0"/>
              <a:t>– Research Group Climate and Environmental Remote Sensing, Department of Geodesy and </a:t>
            </a:r>
            <a:r>
              <a:rPr lang="en-US" dirty="0" err="1"/>
              <a:t>Geoinfomation</a:t>
            </a:r>
            <a:r>
              <a:rPr lang="en-US" dirty="0"/>
              <a:t>, Vienna University of Technology, Vienna, </a:t>
            </a:r>
            <a:r>
              <a:rPr lang="en-US" dirty="0" smtClean="0"/>
              <a:t>Austria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Both"/>
            </a:pPr>
            <a:r>
              <a:rPr lang="en-GB" dirty="0" smtClean="0"/>
              <a:t>Department </a:t>
            </a:r>
            <a:r>
              <a:rPr lang="en-GB" dirty="0"/>
              <a:t>of Earth and Environmental Sciences, KU Leuven, </a:t>
            </a:r>
            <a:r>
              <a:rPr lang="en-GB" dirty="0" err="1"/>
              <a:t>Heverlee</a:t>
            </a:r>
            <a:r>
              <a:rPr lang="en-GB" dirty="0"/>
              <a:t>, B-3001, Belgium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Both"/>
            </a:pPr>
            <a:r>
              <a:rPr lang="en-GB" dirty="0" smtClean="0"/>
              <a:t>European </a:t>
            </a:r>
            <a:r>
              <a:rPr lang="en-GB" dirty="0"/>
              <a:t>Space Agency, ESA-ESRIN, </a:t>
            </a:r>
            <a:r>
              <a:rPr lang="en-GB" dirty="0" err="1"/>
              <a:t>Frascati</a:t>
            </a:r>
            <a:r>
              <a:rPr lang="en-GB" dirty="0"/>
              <a:t>, </a:t>
            </a:r>
            <a:r>
              <a:rPr lang="en-GB" dirty="0" smtClean="0"/>
              <a:t>Italy</a:t>
            </a:r>
          </a:p>
        </p:txBody>
      </p:sp>
      <p:pic>
        <p:nvPicPr>
          <p:cNvPr id="4" name="Picture 2" descr="D:\WORK\PROGETTI\ESA\WACMOS_MED\MyContributions\logo_IRPI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418" y="3751261"/>
            <a:ext cx="973040" cy="9730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11217941" y="4724301"/>
            <a:ext cx="705951" cy="705951"/>
            <a:chOff x="1721420" y="5831525"/>
            <a:chExt cx="599923" cy="599923"/>
          </a:xfrm>
        </p:grpSpPr>
        <p:sp>
          <p:nvSpPr>
            <p:cNvPr id="27" name="Rettangolo 26"/>
            <p:cNvSpPr/>
            <p:nvPr/>
          </p:nvSpPr>
          <p:spPr>
            <a:xfrm>
              <a:off x="1762125" y="5875976"/>
              <a:ext cx="511593" cy="5268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3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420" y="5831525"/>
              <a:ext cx="599923" cy="59992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8" name="Rettangolo 27"/>
          <p:cNvSpPr/>
          <p:nvPr/>
        </p:nvSpPr>
        <p:spPr>
          <a:xfrm>
            <a:off x="0" y="1926"/>
            <a:ext cx="12163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1925300" algn="r"/>
              </a:tabLst>
            </a:pPr>
            <a:r>
              <a:rPr lang="en-GB" altLang="it-IT" sz="3200" b="1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General Assembly, Vienna	10</a:t>
            </a:r>
            <a:r>
              <a:rPr lang="en-GB" altLang="it-IT" sz="3200" b="1" baseline="300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altLang="it-IT" sz="3200" b="1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April, 2018</a:t>
            </a:r>
            <a:endParaRPr lang="en-GB" sz="3200" b="1" dirty="0">
              <a:ln>
                <a:solidFill>
                  <a:sysClr val="windowText" lastClr="000000"/>
                </a:solidFill>
              </a:ln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0" y="6291172"/>
            <a:ext cx="4761696" cy="553998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0" rIns="90000" bIns="0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http</a:t>
            </a:r>
            <a:r>
              <a:rPr lang="it-IT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://</a:t>
            </a:r>
            <a: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hydrology.irpi.cnr.it/people/luca-brocca</a:t>
            </a:r>
            <a:b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http</a:t>
            </a:r>
            <a:r>
              <a:rPr lang="it-IT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://</a:t>
            </a:r>
            <a: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hydrology.irpi.cnr.it </a:t>
            </a:r>
            <a:endParaRPr lang="it-IT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r="80174"/>
          <a:stretch/>
        </p:blipFill>
        <p:spPr>
          <a:xfrm>
            <a:off x="11190922" y="3789361"/>
            <a:ext cx="740428" cy="726173"/>
          </a:xfrm>
          <a:prstGeom prst="rect">
            <a:avLst/>
          </a:prstGeom>
        </p:spPr>
      </p:pic>
      <p:pic>
        <p:nvPicPr>
          <p:cNvPr id="1028" name="Picture 4" descr="Risultati immagini per esa logo"/>
          <p:cNvPicPr>
            <a:picLocks noChangeAspect="1" noChangeArrowheads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32233"/>
          <a:stretch/>
        </p:blipFill>
        <p:spPr bwMode="auto">
          <a:xfrm>
            <a:off x="9439001" y="4776608"/>
            <a:ext cx="1778940" cy="6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832" y="6369930"/>
            <a:ext cx="1331167" cy="4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72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7151" y="61645"/>
            <a:ext cx="485775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…finally the first irrigation + soil moisture observations last week!!!</a:t>
            </a:r>
            <a:endParaRPr lang="it-IT" sz="3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0" y="1621373"/>
            <a:ext cx="5179940" cy="23748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89" y="1621373"/>
            <a:ext cx="6586111" cy="523662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Rettangolo 6"/>
          <p:cNvSpPr/>
          <p:nvPr/>
        </p:nvSpPr>
        <p:spPr>
          <a:xfrm>
            <a:off x="-1" y="4030136"/>
            <a:ext cx="56058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GOAL: study the soil water content measuring the attenuation effects on gamma rays emitted by terrestrial radionuclides during a tomato crop </a:t>
            </a:r>
            <a:r>
              <a:rPr lang="en-US" sz="2000" dirty="0" smtClean="0">
                <a:solidFill>
                  <a:prstClr val="white"/>
                </a:solidFill>
              </a:rPr>
              <a:t>season.</a:t>
            </a:r>
          </a:p>
          <a:p>
            <a:pPr lvl="0"/>
            <a:r>
              <a:rPr lang="en-US" sz="2000" b="1" dirty="0" smtClean="0">
                <a:solidFill>
                  <a:srgbClr val="FF0000"/>
                </a:solidFill>
              </a:rPr>
              <a:t>Soil moisture, precipitation and irrigation are measured!!!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" y="5948898"/>
            <a:ext cx="5605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Courtesy by  F. </a:t>
            </a:r>
            <a:r>
              <a:rPr lang="en-US" sz="2200" b="1" dirty="0" err="1" smtClean="0">
                <a:solidFill>
                  <a:srgbClr val="FFFF00"/>
                </a:solidFill>
              </a:rPr>
              <a:t>Mantovani</a:t>
            </a:r>
            <a:r>
              <a:rPr lang="en-US" sz="2200" b="1" dirty="0" smtClean="0">
                <a:solidFill>
                  <a:srgbClr val="FFFF00"/>
                </a:solidFill>
              </a:rPr>
              <a:t>, V. Strati, and M. </a:t>
            </a:r>
            <a:r>
              <a:rPr lang="en-US" sz="2200" b="1" dirty="0" err="1" smtClean="0">
                <a:solidFill>
                  <a:srgbClr val="FFFF00"/>
                </a:solidFill>
              </a:rPr>
              <a:t>Baldoncini</a:t>
            </a:r>
            <a:r>
              <a:rPr lang="en-US" sz="2200" b="1" dirty="0" smtClean="0">
                <a:solidFill>
                  <a:srgbClr val="FFFF00"/>
                </a:solidFill>
              </a:rPr>
              <a:t> (UNIFE)</a:t>
            </a:r>
            <a:endParaRPr lang="it-IT" sz="2200" b="1" dirty="0">
              <a:solidFill>
                <a:srgbClr val="FFFF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672727" y="1034871"/>
            <a:ext cx="5393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Italy</a:t>
            </a:r>
            <a:endParaRPr lang="en-GB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00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SITU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SOIL MOISTURE DATA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4143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1092021"/>
            <a:ext cx="7612448" cy="570933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134351" y="1945362"/>
            <a:ext cx="3657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prstClr val="white"/>
                </a:solidFill>
              </a:rPr>
              <a:t>We apply the adapted SM2RAIN algorithm to gamma-ray soil moisture observations. Parameter values are calibrated against </a:t>
            </a:r>
            <a:r>
              <a:rPr 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precipitation observations</a:t>
            </a:r>
            <a:r>
              <a:rPr lang="en-US" sz="2000" dirty="0" smtClean="0">
                <a:solidFill>
                  <a:prstClr val="white"/>
                </a:solidFill>
              </a:rPr>
              <a:t> only.</a:t>
            </a:r>
          </a:p>
          <a:p>
            <a:pPr lvl="0"/>
            <a:endParaRPr lang="en-US" sz="2000" dirty="0" smtClean="0">
              <a:solidFill>
                <a:prstClr val="white"/>
              </a:solidFill>
            </a:endParaRPr>
          </a:p>
          <a:p>
            <a:pPr lvl="0"/>
            <a:r>
              <a:rPr lang="en-US" sz="2000" b="1" dirty="0" smtClean="0">
                <a:solidFill>
                  <a:prstClr val="white"/>
                </a:solidFill>
              </a:rPr>
              <a:t>The validation </a:t>
            </a:r>
            <a:r>
              <a:rPr lang="en-US" sz="2000" b="1" dirty="0" smtClean="0"/>
              <a:t>with</a:t>
            </a:r>
            <a:r>
              <a:rPr lang="en-US" sz="2000" b="1" dirty="0" smtClean="0">
                <a:solidFill>
                  <a:srgbClr val="00FF00"/>
                </a:solidFill>
              </a:rPr>
              <a:t> irrigation data (in green)</a:t>
            </a:r>
            <a:r>
              <a:rPr lang="en-US" sz="2000" b="1" dirty="0" smtClean="0">
                <a:solidFill>
                  <a:prstClr val="white"/>
                </a:solidFill>
              </a:rPr>
              <a:t> shows good performance of the proposed approach (agreement between </a:t>
            </a:r>
            <a:r>
              <a:rPr lang="en-US" sz="2000" b="1" dirty="0" smtClean="0">
                <a:solidFill>
                  <a:srgbClr val="FF0000"/>
                </a:solidFill>
              </a:rPr>
              <a:t>red line</a:t>
            </a:r>
            <a:r>
              <a:rPr lang="en-US" sz="2000" b="1" dirty="0" smtClean="0">
                <a:solidFill>
                  <a:prstClr val="white"/>
                </a:solidFill>
              </a:rPr>
              <a:t> and </a:t>
            </a:r>
            <a:r>
              <a:rPr lang="en-US" sz="2000" b="1" dirty="0" smtClean="0">
                <a:solidFill>
                  <a:srgbClr val="00FF00"/>
                </a:solidFill>
              </a:rPr>
              <a:t>green bar</a:t>
            </a:r>
            <a:r>
              <a:rPr lang="en-US" sz="2000" b="1" dirty="0" smtClean="0">
                <a:solidFill>
                  <a:prstClr val="white"/>
                </a:solidFill>
              </a:rPr>
              <a:t>) !!!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 rot="20699466">
            <a:off x="83029" y="531933"/>
            <a:ext cx="4631941" cy="12926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method works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forced with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 soil moisture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 (good quality)</a:t>
            </a:r>
            <a:endParaRPr lang="it-IT" sz="2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1163299" y="1034871"/>
            <a:ext cx="902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Italy</a:t>
            </a:r>
            <a:endParaRPr lang="en-GB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00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SITU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SOIL MOISTURE DATA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186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 descr="D:\WORK\PROGETTI\COPERNICUS\CopernicusMasters\Lake Urmiya pie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7" y="1702718"/>
            <a:ext cx="3201193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ttangolo 33"/>
          <p:cNvSpPr/>
          <p:nvPr/>
        </p:nvSpPr>
        <p:spPr>
          <a:xfrm>
            <a:off x="263352" y="1190399"/>
            <a:ext cx="3294732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200" dirty="0" smtClean="0"/>
              <a:t>URMIA LAKE (Iran)</a:t>
            </a:r>
            <a:endParaRPr lang="en-GB" sz="2200" dirty="0"/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99" y="1081992"/>
            <a:ext cx="7831236" cy="2625835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361297" y="3631782"/>
            <a:ext cx="26105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US" sz="2000" b="1" u="sng" dirty="0" smtClean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STUDY AREA</a:t>
            </a:r>
            <a:r>
              <a:rPr lang="en-US" sz="2000" u="sng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000" u="sng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Southern part of Urmia Lake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Miandoab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plain in West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Azarbayjan</a:t>
            </a:r>
            <a:r>
              <a:rPr lang="en-US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province of Iran. </a:t>
            </a:r>
            <a:endParaRPr lang="en-US" sz="2000" dirty="0" smtClean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Tabel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509226"/>
              </p:ext>
            </p:extLst>
          </p:nvPr>
        </p:nvGraphicFramePr>
        <p:xfrm>
          <a:off x="3359052" y="4064918"/>
          <a:ext cx="8064896" cy="2480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2910">
                  <a:extLst>
                    <a:ext uri="{9D8B030D-6E8A-4147-A177-3AD203B41FA5}">
                      <a16:colId xmlns:a16="http://schemas.microsoft.com/office/drawing/2014/main" val="257645630"/>
                    </a:ext>
                  </a:extLst>
                </a:gridCol>
                <a:gridCol w="1453913">
                  <a:extLst>
                    <a:ext uri="{9D8B030D-6E8A-4147-A177-3AD203B41FA5}">
                      <a16:colId xmlns:a16="http://schemas.microsoft.com/office/drawing/2014/main" val="3701964435"/>
                    </a:ext>
                  </a:extLst>
                </a:gridCol>
                <a:gridCol w="1447880">
                  <a:extLst>
                    <a:ext uri="{9D8B030D-6E8A-4147-A177-3AD203B41FA5}">
                      <a16:colId xmlns:a16="http://schemas.microsoft.com/office/drawing/2014/main" val="2893548290"/>
                    </a:ext>
                  </a:extLst>
                </a:gridCol>
                <a:gridCol w="1386546">
                  <a:extLst>
                    <a:ext uri="{9D8B030D-6E8A-4147-A177-3AD203B41FA5}">
                      <a16:colId xmlns:a16="http://schemas.microsoft.com/office/drawing/2014/main" val="2160528104"/>
                    </a:ext>
                  </a:extLst>
                </a:gridCol>
                <a:gridCol w="2323647">
                  <a:extLst>
                    <a:ext uri="{9D8B030D-6E8A-4147-A177-3AD203B41FA5}">
                      <a16:colId xmlns:a16="http://schemas.microsoft.com/office/drawing/2014/main" val="20037643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DATASETS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AGENCY PRODUCER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SPATIAL EXTENSION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PERIOD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SPATIAL/TEMPORAL SAMPLING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7783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GLEAM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ESA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Global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2011-2015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0.25-degree/1-day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2903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AMSR2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JAXA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Global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2012-continuing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0.25-degree/~1-day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490905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MSWEP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European Commission, Joint Research Centre (JRC)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Global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1979-2015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0.25/3 hours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4672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In-situ Precipitation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Meteorological Organization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-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1980-continuing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1-day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054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In-situ irrigation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B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WRM organization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-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2012-2015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1-day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5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24334"/>
                  </a:ext>
                </a:extLst>
              </a:tr>
            </a:tbl>
          </a:graphicData>
        </a:graphic>
      </p:graphicFrame>
      <p:sp>
        <p:nvSpPr>
          <p:cNvPr id="38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COARSE RESOLUTION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SATELLITE SOIL MOISTURE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996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5" y="1186254"/>
            <a:ext cx="7779308" cy="528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095279" y="1186254"/>
            <a:ext cx="3780749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ORAL (THIS MORNING !)</a:t>
            </a:r>
            <a:r>
              <a:rPr lang="en-GB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b="1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dirty="0">
                <a:solidFill>
                  <a:srgbClr val="C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Estimation of Irrigation Water Using Satellite Soil Moisture Data in a Semi-Arid Area</a:t>
            </a:r>
          </a:p>
          <a:p>
            <a:r>
              <a:rPr lang="en-GB" dirty="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Hashemi</a:t>
            </a:r>
            <a:r>
              <a:rPr lang="en-GB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al; Tue, 10 Apr, 09:45–10:00, Room 2.15</a:t>
            </a:r>
          </a:p>
        </p:txBody>
      </p:sp>
      <p:sp>
        <p:nvSpPr>
          <p:cNvPr id="5" name="Rettangolo 4"/>
          <p:cNvSpPr/>
          <p:nvPr/>
        </p:nvSpPr>
        <p:spPr>
          <a:xfrm>
            <a:off x="8095279" y="3307932"/>
            <a:ext cx="39707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For a very large irrigated area, AMSR2-JAXA soil moisture product is able to detect irrigation, the proposed approach provides reliable irrigation estimates</a:t>
            </a:r>
          </a:p>
        </p:txBody>
      </p:sp>
      <p:sp>
        <p:nvSpPr>
          <p:cNvPr id="7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COARSE RESOLUTION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SATELLITE SOIL MOISTURE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758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1176" r="7181" b="5845"/>
          <a:stretch/>
        </p:blipFill>
        <p:spPr>
          <a:xfrm>
            <a:off x="895350" y="1238249"/>
            <a:ext cx="6172200" cy="516255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70245" y="2820804"/>
            <a:ext cx="1326851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CALIFORNIA</a:t>
            </a:r>
            <a:endParaRPr lang="en-US" sz="1400" b="1" dirty="0"/>
          </a:p>
        </p:txBody>
      </p:sp>
      <p:cxnSp>
        <p:nvCxnSpPr>
          <p:cNvPr id="11" name="Connettore diritto 10"/>
          <p:cNvCxnSpPr>
            <a:stCxn id="10" idx="0"/>
          </p:cNvCxnSpPr>
          <p:nvPr/>
        </p:nvCxnSpPr>
        <p:spPr>
          <a:xfrm flipV="1">
            <a:off x="1133671" y="2404426"/>
            <a:ext cx="651024" cy="41637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809000" y="2382378"/>
            <a:ext cx="1118507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NEBRASKA</a:t>
            </a:r>
            <a:endParaRPr lang="en-US" sz="1400" b="1" dirty="0"/>
          </a:p>
        </p:txBody>
      </p:sp>
      <p:cxnSp>
        <p:nvCxnSpPr>
          <p:cNvPr id="13" name="Connettore diritto 12"/>
          <p:cNvCxnSpPr>
            <a:stCxn id="12" idx="0"/>
          </p:cNvCxnSpPr>
          <p:nvPr/>
        </p:nvCxnSpPr>
        <p:spPr>
          <a:xfrm flipV="1">
            <a:off x="3368254" y="1965999"/>
            <a:ext cx="755196" cy="41637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304996" y="2074601"/>
            <a:ext cx="1118507" cy="30777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MISSISSIPPI</a:t>
            </a:r>
            <a:endParaRPr lang="en-US" sz="1400" b="1" dirty="0"/>
          </a:p>
        </p:txBody>
      </p:sp>
      <p:cxnSp>
        <p:nvCxnSpPr>
          <p:cNvPr id="16" name="Connettore diritto 15"/>
          <p:cNvCxnSpPr>
            <a:endCxn id="15" idx="2"/>
          </p:cNvCxnSpPr>
          <p:nvPr/>
        </p:nvCxnSpPr>
        <p:spPr>
          <a:xfrm flipV="1">
            <a:off x="5290709" y="2382378"/>
            <a:ext cx="573541" cy="41637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2515755" y="5140208"/>
            <a:ext cx="1118507" cy="30777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MURCIA</a:t>
            </a:r>
            <a:endParaRPr lang="en-US" sz="14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89678" y="5167836"/>
            <a:ext cx="1345851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ANDALUSIA</a:t>
            </a:r>
            <a:endParaRPr lang="en-US" sz="1400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19336" y="4122387"/>
            <a:ext cx="1677760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CASTILLA Y LEON</a:t>
            </a:r>
            <a:endParaRPr lang="en-US" sz="1400" b="1" dirty="0"/>
          </a:p>
        </p:txBody>
      </p:sp>
      <p:cxnSp>
        <p:nvCxnSpPr>
          <p:cNvPr id="20" name="Connettore diritto 19"/>
          <p:cNvCxnSpPr>
            <a:stCxn id="21" idx="2"/>
          </p:cNvCxnSpPr>
          <p:nvPr/>
        </p:nvCxnSpPr>
        <p:spPr>
          <a:xfrm>
            <a:off x="5624851" y="4978315"/>
            <a:ext cx="798652" cy="36269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065597" y="4670538"/>
            <a:ext cx="1118507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YANCO</a:t>
            </a:r>
            <a:endParaRPr lang="en-US" sz="1400" b="1" dirty="0"/>
          </a:p>
        </p:txBody>
      </p:sp>
      <p:cxnSp>
        <p:nvCxnSpPr>
          <p:cNvPr id="22" name="Connettore diritto 21"/>
          <p:cNvCxnSpPr>
            <a:stCxn id="18" idx="3"/>
          </p:cNvCxnSpPr>
          <p:nvPr/>
        </p:nvCxnSpPr>
        <p:spPr>
          <a:xfrm flipV="1">
            <a:off x="1635529" y="5140209"/>
            <a:ext cx="304568" cy="1815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1767269" y="4294693"/>
            <a:ext cx="209977" cy="35059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Connettore diritto 23"/>
          <p:cNvCxnSpPr/>
          <p:nvPr/>
        </p:nvCxnSpPr>
        <p:spPr>
          <a:xfrm>
            <a:off x="2279576" y="5024481"/>
            <a:ext cx="236179" cy="26961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2458846" y="3926892"/>
            <a:ext cx="136080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ROMAGNA</a:t>
            </a:r>
            <a:endParaRPr lang="en-US" sz="1400" b="1" dirty="0"/>
          </a:p>
        </p:txBody>
      </p:sp>
      <p:cxnSp>
        <p:nvCxnSpPr>
          <p:cNvPr id="26" name="Connettore diritto 25"/>
          <p:cNvCxnSpPr>
            <a:endCxn id="25" idx="2"/>
          </p:cNvCxnSpPr>
          <p:nvPr/>
        </p:nvCxnSpPr>
        <p:spPr>
          <a:xfrm flipH="1" flipV="1">
            <a:off x="3139246" y="4234669"/>
            <a:ext cx="392072" cy="19549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2018620" y="5677389"/>
            <a:ext cx="1349634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MARRAKECH</a:t>
            </a:r>
            <a:endParaRPr lang="en-US" sz="1400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1222875" y="3343702"/>
            <a:ext cx="63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a)</a:t>
            </a:r>
            <a:endParaRPr lang="en-US" sz="20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1159422" y="5607379"/>
            <a:ext cx="63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b)</a:t>
            </a:r>
            <a:endParaRPr lang="en-US" sz="20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513319" y="5627665"/>
            <a:ext cx="63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c)</a:t>
            </a:r>
            <a:endParaRPr lang="en-US" sz="20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7176120" y="1124744"/>
            <a:ext cx="488991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400" b="1" u="sng" dirty="0" smtClean="0">
                <a:solidFill>
                  <a:srgbClr val="FFFF00"/>
                </a:solidFill>
                <a:latin typeface="+mn-lt"/>
              </a:rPr>
              <a:t>PILOT SITES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USA: California, Nebraska, Mississippi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AUSTRALIA: </a:t>
            </a:r>
            <a:r>
              <a:rPr lang="en-US" sz="2400" dirty="0" err="1" smtClean="0">
                <a:latin typeface="+mn-lt"/>
              </a:rPr>
              <a:t>Yanco</a:t>
            </a:r>
            <a:endParaRPr lang="en-US" sz="2400" dirty="0" smtClean="0">
              <a:latin typeface="+mn-lt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SPAIN: Andalusia, </a:t>
            </a:r>
            <a:r>
              <a:rPr lang="en-US" sz="2400" dirty="0" err="1" smtClean="0">
                <a:latin typeface="+mn-lt"/>
              </a:rPr>
              <a:t>Castilla</a:t>
            </a:r>
            <a:r>
              <a:rPr lang="en-US" sz="2400" dirty="0" smtClean="0">
                <a:latin typeface="+mn-lt"/>
              </a:rPr>
              <a:t> Y Leon, Murcia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ITALY: Romagna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MOROCCO: Marrakech</a:t>
            </a:r>
            <a:endParaRPr lang="en-US" sz="2400" dirty="0">
              <a:latin typeface="+mn-lt"/>
            </a:endParaRPr>
          </a:p>
        </p:txBody>
      </p:sp>
      <p:cxnSp>
        <p:nvCxnSpPr>
          <p:cNvPr id="32" name="Connettore diritto 31"/>
          <p:cNvCxnSpPr>
            <a:endCxn id="27" idx="1"/>
          </p:cNvCxnSpPr>
          <p:nvPr/>
        </p:nvCxnSpPr>
        <p:spPr>
          <a:xfrm>
            <a:off x="1670544" y="5677389"/>
            <a:ext cx="348076" cy="15388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COARSE RESOLUTION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SATELLITE SOIL MOISTURE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8969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"/>
          <a:stretch/>
        </p:blipFill>
        <p:spPr>
          <a:xfrm>
            <a:off x="249296" y="1159177"/>
            <a:ext cx="11816739" cy="396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82665" y="1159177"/>
            <a:ext cx="4483370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CALIFORNIA</a:t>
            </a:r>
            <a:endParaRPr lang="en-US" sz="3000" b="1" dirty="0"/>
          </a:p>
        </p:txBody>
      </p:sp>
      <p:sp>
        <p:nvSpPr>
          <p:cNvPr id="6" name="Rettangolo 5"/>
          <p:cNvSpPr/>
          <p:nvPr/>
        </p:nvSpPr>
        <p:spPr>
          <a:xfrm>
            <a:off x="249296" y="5241533"/>
            <a:ext cx="106663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Results for the different pilot sites are encouraging, but the unavailability of a benchmark (i.e., observed irrigation) does not allow to test properly the method… </a:t>
            </a:r>
            <a:br>
              <a:rPr lang="en-US" sz="24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GROUND OBSERVATIONS OF </a:t>
            </a:r>
            <a:r>
              <a:rPr lang="en-US" sz="24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IRRIGATION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ARE NEEDED!</a:t>
            </a:r>
          </a:p>
        </p:txBody>
      </p:sp>
      <p:sp>
        <p:nvSpPr>
          <p:cNvPr id="8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COARSE RESOLUTION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SATELLITE SOIL MOISTURE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709204" y="2892385"/>
            <a:ext cx="9701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chemeClr val="bg1"/>
                </a:solidFill>
                <a:effectLst/>
              </a:rPr>
              <a:t>SMOS</a:t>
            </a:r>
            <a:endParaRPr lang="it-IT" sz="22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29040" y="3951285"/>
            <a:ext cx="952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effectLst/>
              </a:rPr>
              <a:t>SMAP</a:t>
            </a:r>
            <a:endParaRPr lang="it-IT" sz="2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81151" y="3793641"/>
            <a:ext cx="1087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0000FF"/>
                </a:solidFill>
                <a:effectLst/>
              </a:rPr>
              <a:t>ASCAT</a:t>
            </a:r>
            <a:endParaRPr lang="it-IT" sz="22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810492" y="3392850"/>
            <a:ext cx="1978427" cy="43088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00FFFF"/>
                </a:solidFill>
                <a:effectLst/>
              </a:rPr>
              <a:t>AMSR2-JAXA</a:t>
            </a:r>
            <a:endParaRPr lang="it-IT" sz="2200" b="1" dirty="0">
              <a:solidFill>
                <a:srgbClr val="00FFFF"/>
              </a:solidFill>
              <a:effectLst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54637" y="4070262"/>
            <a:ext cx="19335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00FF00"/>
                </a:solidFill>
                <a:effectLst/>
              </a:rPr>
              <a:t>AMSR2-LPRM</a:t>
            </a:r>
            <a:endParaRPr lang="it-IT" sz="2200" b="1" dirty="0">
              <a:solidFill>
                <a:srgbClr val="00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0526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2" r="2418"/>
          <a:stretch/>
        </p:blipFill>
        <p:spPr>
          <a:xfrm>
            <a:off x="0" y="3356659"/>
            <a:ext cx="8458200" cy="2209996"/>
          </a:xfrm>
          <a:prstGeom prst="rect">
            <a:avLst/>
          </a:prstGeom>
        </p:spPr>
      </p:pic>
      <p:sp>
        <p:nvSpPr>
          <p:cNvPr id="14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HIGH RESOLUTION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SATELLITE SOIL MOISTURE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" b="49385"/>
          <a:stretch/>
        </p:blipFill>
        <p:spPr>
          <a:xfrm>
            <a:off x="0" y="1033478"/>
            <a:ext cx="8458200" cy="227688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16200000">
            <a:off x="-1655474" y="2921799"/>
            <a:ext cx="3842795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000" b="1"/>
            </a:lvl1pPr>
          </a:lstStyle>
          <a:p>
            <a:r>
              <a:rPr lang="en-US" dirty="0"/>
              <a:t>ROMAGNA (ITALY)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42922" y="1027773"/>
            <a:ext cx="259092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IRRIGATED PIXEL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324354" y="3362987"/>
            <a:ext cx="312926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NON-IRRIGATED PIXEL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39746" y="5577698"/>
            <a:ext cx="11504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Different high-resolution satellite soil moisture products (e.g., SMOS 1km, SMAP and AMSR2 9km) are used in Italy and Spain, where we have in situ data. Only with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Sentinel-1</a:t>
            </a:r>
            <a:r>
              <a:rPr lang="en-US" sz="2400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satisfactory results are obtained, so far!</a:t>
            </a:r>
            <a:endParaRPr lang="en-US" sz="2400" b="1" dirty="0" smtClean="0">
              <a:solidFill>
                <a:srgbClr val="FFFF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Risultati immagini per sentinel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24117">
            <a:off x="9785582" y="2399440"/>
            <a:ext cx="2178897" cy="217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 rot="20699466">
            <a:off x="8099517" y="4283541"/>
            <a:ext cx="4169327" cy="8925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Sentinel-1 sees irrigation over small areas !!!</a:t>
            </a:r>
            <a:endParaRPr lang="it-IT" sz="2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550546" y="1000507"/>
            <a:ext cx="3641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Courtesy by  B</a:t>
            </a:r>
            <a:r>
              <a:rPr lang="en-US" sz="2200" b="1" dirty="0">
                <a:solidFill>
                  <a:srgbClr val="FFFF00"/>
                </a:solidFill>
              </a:rPr>
              <a:t>. </a:t>
            </a:r>
            <a:r>
              <a:rPr lang="en-US" sz="2200" b="1" dirty="0" smtClean="0">
                <a:solidFill>
                  <a:srgbClr val="FFFF00"/>
                </a:solidFill>
              </a:rPr>
              <a:t>Bauer-</a:t>
            </a:r>
            <a:r>
              <a:rPr lang="en-US" sz="2200" b="1" dirty="0" err="1" smtClean="0">
                <a:solidFill>
                  <a:srgbClr val="FFFF00"/>
                </a:solidFill>
              </a:rPr>
              <a:t>Marschallinger</a:t>
            </a:r>
            <a:r>
              <a:rPr lang="en-US" sz="2200" b="1" dirty="0" smtClean="0">
                <a:solidFill>
                  <a:srgbClr val="FFFF00"/>
                </a:solidFill>
              </a:rPr>
              <a:t> (</a:t>
            </a:r>
            <a:r>
              <a:rPr lang="en-US" sz="2200" b="1" dirty="0" err="1" smtClean="0">
                <a:solidFill>
                  <a:srgbClr val="FFFF00"/>
                </a:solidFill>
              </a:rPr>
              <a:t>TUWien</a:t>
            </a:r>
            <a:r>
              <a:rPr lang="en-US" sz="2200" b="1" dirty="0" smtClean="0">
                <a:solidFill>
                  <a:srgbClr val="FFFF00"/>
                </a:solidFill>
              </a:rPr>
              <a:t>)</a:t>
            </a:r>
            <a:endParaRPr lang="it-IT" sz="2200" b="1" dirty="0">
              <a:solidFill>
                <a:srgbClr val="FFFF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211833" y="1776841"/>
            <a:ext cx="2426968" cy="707886"/>
          </a:xfrm>
          <a:prstGeom prst="rect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effectLst/>
              </a:rPr>
              <a:t>Simulated SM with IRRIGATION</a:t>
            </a:r>
            <a:endParaRPr lang="en-US" sz="2000" b="1" dirty="0">
              <a:solidFill>
                <a:srgbClr val="00FF00"/>
              </a:solidFill>
              <a:effectLst/>
            </a:endParaRPr>
          </a:p>
        </p:txBody>
      </p:sp>
      <p:cxnSp>
        <p:nvCxnSpPr>
          <p:cNvPr id="5" name="Connettore diritto 4"/>
          <p:cNvCxnSpPr>
            <a:stCxn id="12" idx="1"/>
          </p:cNvCxnSpPr>
          <p:nvPr/>
        </p:nvCxnSpPr>
        <p:spPr>
          <a:xfrm flipH="1" flipV="1">
            <a:off x="6516547" y="1776841"/>
            <a:ext cx="1695286" cy="353943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216966" y="2530495"/>
            <a:ext cx="2616982" cy="707886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/>
              </a:rPr>
              <a:t>Simulated SM without IRRIGATION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cxnSp>
        <p:nvCxnSpPr>
          <p:cNvPr id="16" name="Connettore diritto 15"/>
          <p:cNvCxnSpPr>
            <a:stCxn id="15" idx="1"/>
          </p:cNvCxnSpPr>
          <p:nvPr/>
        </p:nvCxnSpPr>
        <p:spPr>
          <a:xfrm flipH="1" flipV="1">
            <a:off x="6771190" y="2484196"/>
            <a:ext cx="1445776" cy="40024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6760779" y="2058274"/>
            <a:ext cx="1167503" cy="40011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/>
              </a:rPr>
              <a:t>ASCAT</a:t>
            </a:r>
            <a:endParaRPr lang="en-US" sz="20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5335929" y="1274917"/>
            <a:ext cx="2887479" cy="185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6888988" y="1166062"/>
            <a:ext cx="1487695" cy="40011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/>
              </a:rPr>
              <a:t>Sentinel-1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7633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TAKE HOME MESSAGES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7355695" y="5955056"/>
            <a:ext cx="40128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 smtClean="0">
                <a:solidFill>
                  <a:srgbClr val="FFFF00"/>
                </a:solidFill>
              </a:rPr>
              <a:t>QUESTIONS?</a:t>
            </a:r>
            <a:endParaRPr lang="it-IT" sz="5000" dirty="0">
              <a:solidFill>
                <a:srgbClr val="FFFF00"/>
              </a:solidFill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6291172"/>
            <a:ext cx="4761696" cy="553998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0" rIns="90000" bIns="0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http</a:t>
            </a:r>
            <a:r>
              <a:rPr lang="it-IT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://</a:t>
            </a:r>
            <a: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hydrology.irpi.cnr.it/people/luca-brocca</a:t>
            </a:r>
            <a:b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http</a:t>
            </a:r>
            <a:r>
              <a:rPr lang="it-IT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://</a:t>
            </a:r>
            <a:r>
              <a:rPr lang="it-IT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hydrology.irpi.cnr.it </a:t>
            </a:r>
            <a:endParaRPr lang="it-IT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2290" name="Picture 2" descr="Immagine correlat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832" y="2724150"/>
            <a:ext cx="2017368" cy="34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657450105"/>
              </p:ext>
            </p:extLst>
          </p:nvPr>
        </p:nvGraphicFramePr>
        <p:xfrm>
          <a:off x="531844" y="1144562"/>
          <a:ext cx="9845988" cy="473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9423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8"/>
          <p:cNvSpPr txBox="1">
            <a:spLocks/>
          </p:cNvSpPr>
          <p:nvPr/>
        </p:nvSpPr>
        <p:spPr>
          <a:xfrm>
            <a:off x="3455435" y="111230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irrigation problem</a:t>
            </a:r>
            <a:endParaRPr lang="it-IT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6002784" y="1111071"/>
            <a:ext cx="6773416" cy="6205131"/>
            <a:chOff x="6002784" y="1187271"/>
            <a:chExt cx="6773416" cy="6205131"/>
          </a:xfrm>
        </p:grpSpPr>
        <p:pic>
          <p:nvPicPr>
            <p:cNvPr id="45" name="Picture 2" descr="D:\LUCA\RICERCA\DROUGHT\Dekadal_C3S\C3S_Combined_anom_smooth_f2D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376" y="1600929"/>
              <a:ext cx="6515408" cy="579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6002784" y="1231900"/>
              <a:ext cx="766316" cy="5928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6104384" y="1384300"/>
              <a:ext cx="6671816" cy="994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12009884" y="1808029"/>
              <a:ext cx="766316" cy="5352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6104384" y="6702515"/>
              <a:ext cx="6507024" cy="458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6702319" y="1187271"/>
              <a:ext cx="539330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+mj-lt"/>
                </a:rPr>
                <a:t>Soil moisture anomalies in Europe in 2017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+mj-lt"/>
                </a:rPr>
                <a:t>Copernicus Climate Service (C3S)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+mj-lt"/>
                </a:rPr>
                <a:t>CNR Press Release by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+mj-lt"/>
                </a:rPr>
                <a:t>Luca Brocca and </a:t>
              </a:r>
              <a:r>
                <a:rPr lang="en-US" b="1" dirty="0" err="1">
                  <a:solidFill>
                    <a:schemeClr val="tx1"/>
                  </a:solidFill>
                  <a:latin typeface="+mj-lt"/>
                </a:rPr>
                <a:t>Wouter</a:t>
              </a:r>
              <a:r>
                <a:rPr lang="en-US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+mj-lt"/>
                </a:rPr>
                <a:t>Dorigo</a:t>
              </a:r>
              <a:r>
                <a:rPr lang="en-US" b="1" dirty="0">
                  <a:solidFill>
                    <a:schemeClr val="tx1"/>
                  </a:solidFill>
                  <a:latin typeface="+mj-lt"/>
                </a:rPr>
                <a:t> (1st July 2017)</a:t>
              </a:r>
              <a:endParaRPr lang="en-GB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7" name="Rettangolo 46"/>
          <p:cNvSpPr/>
          <p:nvPr/>
        </p:nvSpPr>
        <p:spPr>
          <a:xfrm>
            <a:off x="119335" y="1131624"/>
            <a:ext cx="6354567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l"/>
            <a:r>
              <a:rPr lang="en-US" sz="2000" dirty="0">
                <a:solidFill>
                  <a:srgbClr val="FF0000"/>
                </a:solidFill>
                <a:latin typeface="+mj-lt"/>
              </a:rPr>
              <a:t>Water scarcity </a:t>
            </a:r>
            <a:r>
              <a:rPr lang="en-US" sz="2000" b="0" dirty="0">
                <a:solidFill>
                  <a:srgbClr val="000000"/>
                </a:solidFill>
                <a:latin typeface="+mj-lt"/>
              </a:rPr>
              <a:t>is a current issue in many parts of the world, and particularly in Europe in the recent and current period. </a:t>
            </a:r>
            <a:r>
              <a:rPr lang="en-US" sz="2000" b="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+mj-lt"/>
              </a:rPr>
            </a:br>
            <a:r>
              <a:rPr lang="en-US" sz="2000" b="0" dirty="0" smtClean="0">
                <a:solidFill>
                  <a:srgbClr val="FF0000"/>
                </a:solidFill>
                <a:latin typeface="+mj-lt"/>
              </a:rPr>
              <a:t>Climate </a:t>
            </a:r>
            <a:r>
              <a:rPr lang="en-US" sz="2000" b="0" dirty="0">
                <a:solidFill>
                  <a:srgbClr val="FF0000"/>
                </a:solidFill>
                <a:latin typeface="+mj-lt"/>
              </a:rPr>
              <a:t>changing is expected to exacerbate the </a:t>
            </a:r>
            <a:r>
              <a:rPr lang="en-US" sz="2000" b="0" dirty="0" smtClean="0">
                <a:solidFill>
                  <a:srgbClr val="FF0000"/>
                </a:solidFill>
                <a:latin typeface="+mj-lt"/>
              </a:rPr>
              <a:t>problem.</a:t>
            </a:r>
            <a:endParaRPr lang="en-US" sz="20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119336" y="4101775"/>
            <a:ext cx="5461044" cy="163121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l"/>
            <a:r>
              <a:rPr lang="en-US" sz="2000" b="1" dirty="0" smtClean="0">
                <a:latin typeface="+mj-lt"/>
              </a:rPr>
              <a:t>We currently do not have information about the water used for irrigation, except for statistical inventories available for specific and small regions and/or at multiannual temporal scale</a:t>
            </a:r>
          </a:p>
        </p:txBody>
      </p:sp>
      <p:sp>
        <p:nvSpPr>
          <p:cNvPr id="49" name="Rettangolo 48"/>
          <p:cNvSpPr/>
          <p:nvPr/>
        </p:nvSpPr>
        <p:spPr>
          <a:xfrm>
            <a:off x="119336" y="5829900"/>
            <a:ext cx="659896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47675" lvl="0" indent="-447675" algn="l"/>
            <a:r>
              <a:rPr lang="en-US" sz="2400" b="0" dirty="0" smtClean="0">
                <a:solidFill>
                  <a:srgbClr val="333399">
                    <a:lumMod val="75000"/>
                  </a:srgbClr>
                </a:solidFill>
                <a:latin typeface="+mj-lt"/>
                <a:sym typeface="Wingdings" panose="05000000000000000000" pitchFamily="2" charset="2"/>
              </a:rPr>
              <a:t> 	</a:t>
            </a:r>
            <a:r>
              <a:rPr lang="en-US" sz="2400" dirty="0" smtClean="0">
                <a:solidFill>
                  <a:srgbClr val="333399">
                    <a:lumMod val="75000"/>
                  </a:srgbClr>
                </a:solidFill>
                <a:latin typeface="+mj-lt"/>
                <a:sym typeface="Wingdings" panose="05000000000000000000" pitchFamily="2" charset="2"/>
              </a:rPr>
              <a:t>Accurate information on </a:t>
            </a:r>
            <a:br>
              <a:rPr lang="en-US" sz="2400" dirty="0" smtClean="0">
                <a:solidFill>
                  <a:srgbClr val="333399">
                    <a:lumMod val="75000"/>
                  </a:srgbClr>
                </a:solidFill>
                <a:latin typeface="+mj-lt"/>
                <a:sym typeface="Wingdings" panose="05000000000000000000" pitchFamily="2" charset="2"/>
              </a:rPr>
            </a:b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irrigation water</a:t>
            </a:r>
            <a:r>
              <a:rPr lang="en-US" sz="2400" dirty="0" smtClean="0">
                <a:solidFill>
                  <a:srgbClr val="333399">
                    <a:lumMod val="75000"/>
                  </a:srgbClr>
                </a:solidFill>
                <a:latin typeface="+mj-lt"/>
                <a:sym typeface="Wingdings" panose="05000000000000000000" pitchFamily="2" charset="2"/>
              </a:rPr>
              <a:t> are desperately needed</a:t>
            </a:r>
            <a:endParaRPr lang="en-US" sz="2400" dirty="0">
              <a:solidFill>
                <a:srgbClr val="333399">
                  <a:lumMod val="75000"/>
                </a:srgbClr>
              </a:solidFill>
              <a:latin typeface="+mj-l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9336" y="276152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</a:rPr>
              <a:t>Irrigated agriculture accounts for about 70 percent of water withdrawn worldwide being the greatest human intervention in the hydrological cycle. </a:t>
            </a:r>
          </a:p>
        </p:txBody>
      </p:sp>
      <p:pic>
        <p:nvPicPr>
          <p:cNvPr id="2050" name="Picture 2" descr="Immagine correlat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24" y="4034890"/>
            <a:ext cx="1557526" cy="19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123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8"/>
          <p:cNvSpPr txBox="1">
            <a:spLocks/>
          </p:cNvSpPr>
          <p:nvPr/>
        </p:nvSpPr>
        <p:spPr>
          <a:xfrm>
            <a:off x="47406" y="111230"/>
            <a:ext cx="1201863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IDEA: using soil moisture for irrigation</a:t>
            </a:r>
            <a:endParaRPr lang="it-IT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672727" y="1034871"/>
            <a:ext cx="5393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From soil moisture to irrigation</a:t>
            </a:r>
            <a:endParaRPr lang="en-GB" sz="24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5" y="1151673"/>
            <a:ext cx="6948487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Freeform 4"/>
          <p:cNvSpPr>
            <a:spLocks/>
          </p:cNvSpPr>
          <p:nvPr/>
        </p:nvSpPr>
        <p:spPr bwMode="auto">
          <a:xfrm>
            <a:off x="1003080" y="3317023"/>
            <a:ext cx="1104900" cy="449262"/>
          </a:xfrm>
          <a:custGeom>
            <a:avLst/>
            <a:gdLst>
              <a:gd name="T0" fmla="*/ 0 w 499"/>
              <a:gd name="T1" fmla="*/ 0 h 273"/>
              <a:gd name="T2" fmla="*/ 136 w 499"/>
              <a:gd name="T3" fmla="*/ 137 h 273"/>
              <a:gd name="T4" fmla="*/ 318 w 499"/>
              <a:gd name="T5" fmla="*/ 227 h 273"/>
              <a:gd name="T6" fmla="*/ 499 w 499"/>
              <a:gd name="T7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273">
                <a:moveTo>
                  <a:pt x="0" y="0"/>
                </a:moveTo>
                <a:cubicBezTo>
                  <a:pt x="41" y="49"/>
                  <a:pt x="83" y="99"/>
                  <a:pt x="136" y="137"/>
                </a:cubicBezTo>
                <a:cubicBezTo>
                  <a:pt x="189" y="175"/>
                  <a:pt x="258" y="204"/>
                  <a:pt x="318" y="227"/>
                </a:cubicBezTo>
                <a:cubicBezTo>
                  <a:pt x="378" y="250"/>
                  <a:pt x="461" y="265"/>
                  <a:pt x="499" y="273"/>
                </a:cubicBezTo>
              </a:path>
            </a:pathLst>
          </a:custGeom>
          <a:noFill/>
          <a:ln w="38100">
            <a:solidFill>
              <a:srgbClr val="FFCF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0" name="Freeform 8"/>
          <p:cNvSpPr>
            <a:spLocks/>
          </p:cNvSpPr>
          <p:nvPr/>
        </p:nvSpPr>
        <p:spPr bwMode="auto">
          <a:xfrm>
            <a:off x="2117505" y="2150210"/>
            <a:ext cx="150812" cy="1635125"/>
          </a:xfrm>
          <a:custGeom>
            <a:avLst/>
            <a:gdLst>
              <a:gd name="T0" fmla="*/ 0 w 95"/>
              <a:gd name="T1" fmla="*/ 1030 h 1030"/>
              <a:gd name="T2" fmla="*/ 58 w 95"/>
              <a:gd name="T3" fmla="*/ 540 h 1030"/>
              <a:gd name="T4" fmla="*/ 86 w 95"/>
              <a:gd name="T5" fmla="*/ 174 h 1030"/>
              <a:gd name="T6" fmla="*/ 95 w 95"/>
              <a:gd name="T7" fmla="*/ 0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" h="1030">
                <a:moveTo>
                  <a:pt x="0" y="1030"/>
                </a:moveTo>
                <a:cubicBezTo>
                  <a:pt x="10" y="948"/>
                  <a:pt x="44" y="683"/>
                  <a:pt x="58" y="540"/>
                </a:cubicBezTo>
                <a:cubicBezTo>
                  <a:pt x="72" y="397"/>
                  <a:pt x="80" y="264"/>
                  <a:pt x="86" y="174"/>
                </a:cubicBezTo>
                <a:cubicBezTo>
                  <a:pt x="92" y="84"/>
                  <a:pt x="93" y="36"/>
                  <a:pt x="95" y="0"/>
                </a:cubicBezTo>
              </a:path>
            </a:pathLst>
          </a:custGeom>
          <a:noFill/>
          <a:ln w="38100">
            <a:solidFill>
              <a:srgbClr val="FFCF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1" name="Freeform 11"/>
          <p:cNvSpPr>
            <a:spLocks/>
          </p:cNvSpPr>
          <p:nvPr/>
        </p:nvSpPr>
        <p:spPr bwMode="auto">
          <a:xfrm>
            <a:off x="2279430" y="2147035"/>
            <a:ext cx="1174750" cy="796925"/>
          </a:xfrm>
          <a:custGeom>
            <a:avLst/>
            <a:gdLst>
              <a:gd name="T0" fmla="*/ 740 w 740"/>
              <a:gd name="T1" fmla="*/ 502 h 502"/>
              <a:gd name="T2" fmla="*/ 496 w 740"/>
              <a:gd name="T3" fmla="*/ 377 h 502"/>
              <a:gd name="T4" fmla="*/ 240 w 740"/>
              <a:gd name="T5" fmla="*/ 176 h 502"/>
              <a:gd name="T6" fmla="*/ 0 w 740"/>
              <a:gd name="T7" fmla="*/ 0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0" h="502">
                <a:moveTo>
                  <a:pt x="740" y="502"/>
                </a:moveTo>
                <a:cubicBezTo>
                  <a:pt x="699" y="481"/>
                  <a:pt x="579" y="431"/>
                  <a:pt x="496" y="377"/>
                </a:cubicBezTo>
                <a:cubicBezTo>
                  <a:pt x="413" y="323"/>
                  <a:pt x="323" y="239"/>
                  <a:pt x="240" y="176"/>
                </a:cubicBezTo>
                <a:cubicBezTo>
                  <a:pt x="157" y="113"/>
                  <a:pt x="50" y="37"/>
                  <a:pt x="0" y="0"/>
                </a:cubicBezTo>
              </a:path>
            </a:pathLst>
          </a:custGeom>
          <a:noFill/>
          <a:ln w="38100">
            <a:solidFill>
              <a:srgbClr val="FFCF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" name="Freeform 12"/>
          <p:cNvSpPr>
            <a:spLocks/>
          </p:cNvSpPr>
          <p:nvPr/>
        </p:nvSpPr>
        <p:spPr bwMode="auto">
          <a:xfrm>
            <a:off x="3504980" y="2939198"/>
            <a:ext cx="1463675" cy="633412"/>
          </a:xfrm>
          <a:custGeom>
            <a:avLst/>
            <a:gdLst>
              <a:gd name="T0" fmla="*/ 922 w 922"/>
              <a:gd name="T1" fmla="*/ 399 h 399"/>
              <a:gd name="T2" fmla="*/ 547 w 922"/>
              <a:gd name="T3" fmla="*/ 308 h 399"/>
              <a:gd name="T4" fmla="*/ 240 w 922"/>
              <a:gd name="T5" fmla="*/ 176 h 399"/>
              <a:gd name="T6" fmla="*/ 0 w 922"/>
              <a:gd name="T7" fmla="*/ 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2" h="399">
                <a:moveTo>
                  <a:pt x="922" y="399"/>
                </a:moveTo>
                <a:cubicBezTo>
                  <a:pt x="861" y="384"/>
                  <a:pt x="661" y="345"/>
                  <a:pt x="547" y="308"/>
                </a:cubicBezTo>
                <a:cubicBezTo>
                  <a:pt x="433" y="271"/>
                  <a:pt x="331" y="227"/>
                  <a:pt x="240" y="176"/>
                </a:cubicBezTo>
                <a:cubicBezTo>
                  <a:pt x="149" y="125"/>
                  <a:pt x="50" y="37"/>
                  <a:pt x="0" y="0"/>
                </a:cubicBezTo>
              </a:path>
            </a:pathLst>
          </a:custGeom>
          <a:noFill/>
          <a:ln w="38100">
            <a:solidFill>
              <a:srgbClr val="FFCF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3" name="Group 13"/>
          <p:cNvGrpSpPr>
            <a:grpSpLocks/>
          </p:cNvGrpSpPr>
          <p:nvPr/>
        </p:nvGrpSpPr>
        <p:grpSpPr bwMode="auto">
          <a:xfrm>
            <a:off x="4684492" y="2869348"/>
            <a:ext cx="720725" cy="788987"/>
            <a:chOff x="431" y="1436"/>
            <a:chExt cx="454" cy="497"/>
          </a:xfrm>
        </p:grpSpPr>
        <p:pic>
          <p:nvPicPr>
            <p:cNvPr id="54" name="Picture 15" descr="F:\METOP_low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436"/>
              <a:ext cx="45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39700" dir="2700000" algn="tl" rotWithShape="0">
                      <a:srgbClr val="333333">
                        <a:alpha val="64999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521" y="1797"/>
              <a:ext cx="136" cy="13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it-IT" sz="16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6" name="Group 16"/>
          <p:cNvGrpSpPr>
            <a:grpSpLocks/>
          </p:cNvGrpSpPr>
          <p:nvPr/>
        </p:nvGrpSpPr>
        <p:grpSpPr bwMode="auto">
          <a:xfrm>
            <a:off x="3216055" y="2289910"/>
            <a:ext cx="720725" cy="788988"/>
            <a:chOff x="431" y="1436"/>
            <a:chExt cx="454" cy="497"/>
          </a:xfrm>
        </p:grpSpPr>
        <p:pic>
          <p:nvPicPr>
            <p:cNvPr id="57" name="Picture 15" descr="F:\METOP_low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436"/>
              <a:ext cx="45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39700" dir="2700000" algn="tl" rotWithShape="0">
                      <a:srgbClr val="333333">
                        <a:alpha val="64999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8" name="Oval 18"/>
            <p:cNvSpPr>
              <a:spLocks noChangeArrowheads="1"/>
            </p:cNvSpPr>
            <p:nvPr/>
          </p:nvSpPr>
          <p:spPr bwMode="auto">
            <a:xfrm>
              <a:off x="521" y="1797"/>
              <a:ext cx="136" cy="13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it-IT" sz="16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9" name="Group 19"/>
          <p:cNvGrpSpPr>
            <a:grpSpLocks/>
          </p:cNvGrpSpPr>
          <p:nvPr/>
        </p:nvGrpSpPr>
        <p:grpSpPr bwMode="auto">
          <a:xfrm>
            <a:off x="2115369" y="1499427"/>
            <a:ext cx="720725" cy="788987"/>
            <a:chOff x="473" y="1436"/>
            <a:chExt cx="454" cy="497"/>
          </a:xfrm>
        </p:grpSpPr>
        <p:pic>
          <p:nvPicPr>
            <p:cNvPr id="60" name="Picture 15" descr="F:\METOP_low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" y="1436"/>
              <a:ext cx="45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39700" dir="2700000" algn="tl" rotWithShape="0">
                      <a:srgbClr val="333333">
                        <a:alpha val="64999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1" name="Oval 21"/>
            <p:cNvSpPr>
              <a:spLocks noChangeArrowheads="1"/>
            </p:cNvSpPr>
            <p:nvPr/>
          </p:nvSpPr>
          <p:spPr bwMode="auto">
            <a:xfrm>
              <a:off x="521" y="1797"/>
              <a:ext cx="136" cy="13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it-IT" sz="16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62" name="Immagine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1711" r="9978" b="9121"/>
          <a:stretch/>
        </p:blipFill>
        <p:spPr>
          <a:xfrm flipH="1">
            <a:off x="1007843" y="1297868"/>
            <a:ext cx="833262" cy="1008686"/>
          </a:xfrm>
          <a:prstGeom prst="rect">
            <a:avLst/>
          </a:prstGeom>
        </p:spPr>
      </p:pic>
      <p:sp>
        <p:nvSpPr>
          <p:cNvPr id="63" name="Freeform 4"/>
          <p:cNvSpPr>
            <a:spLocks/>
          </p:cNvSpPr>
          <p:nvPr/>
        </p:nvSpPr>
        <p:spPr bwMode="auto">
          <a:xfrm rot="21432449">
            <a:off x="1102668" y="3357670"/>
            <a:ext cx="1104900" cy="449262"/>
          </a:xfrm>
          <a:custGeom>
            <a:avLst/>
            <a:gdLst>
              <a:gd name="T0" fmla="*/ 0 w 499"/>
              <a:gd name="T1" fmla="*/ 0 h 273"/>
              <a:gd name="T2" fmla="*/ 136 w 499"/>
              <a:gd name="T3" fmla="*/ 137 h 273"/>
              <a:gd name="T4" fmla="*/ 318 w 499"/>
              <a:gd name="T5" fmla="*/ 227 h 273"/>
              <a:gd name="T6" fmla="*/ 499 w 499"/>
              <a:gd name="T7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273">
                <a:moveTo>
                  <a:pt x="0" y="0"/>
                </a:moveTo>
                <a:cubicBezTo>
                  <a:pt x="41" y="49"/>
                  <a:pt x="83" y="99"/>
                  <a:pt x="136" y="137"/>
                </a:cubicBezTo>
                <a:cubicBezTo>
                  <a:pt x="189" y="175"/>
                  <a:pt x="258" y="204"/>
                  <a:pt x="318" y="227"/>
                </a:cubicBezTo>
                <a:cubicBezTo>
                  <a:pt x="378" y="250"/>
                  <a:pt x="461" y="265"/>
                  <a:pt x="499" y="273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64" name="Group 5"/>
          <p:cNvGrpSpPr>
            <a:grpSpLocks/>
          </p:cNvGrpSpPr>
          <p:nvPr/>
        </p:nvGrpSpPr>
        <p:grpSpPr bwMode="auto">
          <a:xfrm>
            <a:off x="733205" y="2653451"/>
            <a:ext cx="720725" cy="788988"/>
            <a:chOff x="431" y="1436"/>
            <a:chExt cx="454" cy="497"/>
          </a:xfrm>
        </p:grpSpPr>
        <p:pic>
          <p:nvPicPr>
            <p:cNvPr id="65" name="Picture 15" descr="F:\METOP_low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436"/>
              <a:ext cx="45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39700" dir="2700000" algn="tl" rotWithShape="0">
                      <a:srgbClr val="333333">
                        <a:alpha val="64999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6" name="Oval 7"/>
            <p:cNvSpPr>
              <a:spLocks noChangeArrowheads="1"/>
            </p:cNvSpPr>
            <p:nvPr/>
          </p:nvSpPr>
          <p:spPr bwMode="auto">
            <a:xfrm>
              <a:off x="521" y="1797"/>
              <a:ext cx="136" cy="13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it-IT" sz="16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7" name="Freeform 11"/>
          <p:cNvSpPr>
            <a:spLocks/>
          </p:cNvSpPr>
          <p:nvPr/>
        </p:nvSpPr>
        <p:spPr bwMode="auto">
          <a:xfrm>
            <a:off x="2107981" y="3794859"/>
            <a:ext cx="1346199" cy="213945"/>
          </a:xfrm>
          <a:custGeom>
            <a:avLst/>
            <a:gdLst>
              <a:gd name="T0" fmla="*/ 740 w 740"/>
              <a:gd name="T1" fmla="*/ 502 h 502"/>
              <a:gd name="T2" fmla="*/ 496 w 740"/>
              <a:gd name="T3" fmla="*/ 377 h 502"/>
              <a:gd name="T4" fmla="*/ 240 w 740"/>
              <a:gd name="T5" fmla="*/ 176 h 502"/>
              <a:gd name="T6" fmla="*/ 0 w 740"/>
              <a:gd name="T7" fmla="*/ 0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0" h="502">
                <a:moveTo>
                  <a:pt x="740" y="502"/>
                </a:moveTo>
                <a:cubicBezTo>
                  <a:pt x="699" y="481"/>
                  <a:pt x="579" y="431"/>
                  <a:pt x="496" y="377"/>
                </a:cubicBezTo>
                <a:cubicBezTo>
                  <a:pt x="413" y="323"/>
                  <a:pt x="323" y="239"/>
                  <a:pt x="240" y="176"/>
                </a:cubicBezTo>
                <a:cubicBezTo>
                  <a:pt x="157" y="113"/>
                  <a:pt x="50" y="37"/>
                  <a:pt x="0" y="0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68" name="Group 22"/>
          <p:cNvGrpSpPr>
            <a:grpSpLocks/>
          </p:cNvGrpSpPr>
          <p:nvPr/>
        </p:nvGrpSpPr>
        <p:grpSpPr bwMode="auto">
          <a:xfrm>
            <a:off x="1847630" y="3082073"/>
            <a:ext cx="720725" cy="788987"/>
            <a:chOff x="431" y="1436"/>
            <a:chExt cx="454" cy="497"/>
          </a:xfrm>
        </p:grpSpPr>
        <p:pic>
          <p:nvPicPr>
            <p:cNvPr id="69" name="Picture 15" descr="F:\METOP_low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436"/>
              <a:ext cx="45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39700" dir="2700000" algn="tl" rotWithShape="0">
                      <a:srgbClr val="333333">
                        <a:alpha val="64999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0" name="Oval 24"/>
            <p:cNvSpPr>
              <a:spLocks noChangeArrowheads="1"/>
            </p:cNvSpPr>
            <p:nvPr/>
          </p:nvSpPr>
          <p:spPr bwMode="auto">
            <a:xfrm>
              <a:off x="521" y="1797"/>
              <a:ext cx="136" cy="13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it-IT" sz="1600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71" name="CasellaDiTesto 70"/>
          <p:cNvSpPr txBox="1"/>
          <p:nvPr/>
        </p:nvSpPr>
        <p:spPr>
          <a:xfrm>
            <a:off x="3834455" y="1280302"/>
            <a:ext cx="2621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  <a:cs typeface="Arial" charset="0"/>
              </a:rPr>
              <a:t>Modelling (climate/hydrology)</a:t>
            </a:r>
          </a:p>
        </p:txBody>
      </p:sp>
      <p:sp>
        <p:nvSpPr>
          <p:cNvPr id="72" name="CasellaDiTesto 71"/>
          <p:cNvSpPr txBox="1"/>
          <p:nvPr/>
        </p:nvSpPr>
        <p:spPr>
          <a:xfrm>
            <a:off x="3842963" y="1581895"/>
            <a:ext cx="1856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  <a:cs typeface="Arial" charset="0"/>
              </a:rPr>
              <a:t>Satellite observations</a:t>
            </a:r>
          </a:p>
        </p:txBody>
      </p:sp>
      <p:sp>
        <p:nvSpPr>
          <p:cNvPr id="73" name="Freeform 11"/>
          <p:cNvSpPr>
            <a:spLocks/>
          </p:cNvSpPr>
          <p:nvPr/>
        </p:nvSpPr>
        <p:spPr bwMode="auto">
          <a:xfrm>
            <a:off x="3450242" y="4009151"/>
            <a:ext cx="1485075" cy="50906"/>
          </a:xfrm>
          <a:custGeom>
            <a:avLst/>
            <a:gdLst>
              <a:gd name="T0" fmla="*/ 740 w 740"/>
              <a:gd name="T1" fmla="*/ 502 h 502"/>
              <a:gd name="T2" fmla="*/ 496 w 740"/>
              <a:gd name="T3" fmla="*/ 377 h 502"/>
              <a:gd name="T4" fmla="*/ 240 w 740"/>
              <a:gd name="T5" fmla="*/ 176 h 502"/>
              <a:gd name="T6" fmla="*/ 0 w 740"/>
              <a:gd name="T7" fmla="*/ 0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0" h="502">
                <a:moveTo>
                  <a:pt x="740" y="502"/>
                </a:moveTo>
                <a:cubicBezTo>
                  <a:pt x="699" y="481"/>
                  <a:pt x="579" y="431"/>
                  <a:pt x="496" y="377"/>
                </a:cubicBezTo>
                <a:cubicBezTo>
                  <a:pt x="413" y="323"/>
                  <a:pt x="323" y="239"/>
                  <a:pt x="240" y="176"/>
                </a:cubicBezTo>
                <a:cubicBezTo>
                  <a:pt x="157" y="113"/>
                  <a:pt x="50" y="37"/>
                  <a:pt x="0" y="0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it-IT" sz="16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4" name="Oval 18"/>
          <p:cNvSpPr>
            <a:spLocks noChangeArrowheads="1"/>
          </p:cNvSpPr>
          <p:nvPr/>
        </p:nvSpPr>
        <p:spPr bwMode="auto">
          <a:xfrm>
            <a:off x="3330594" y="3872687"/>
            <a:ext cx="215900" cy="215900"/>
          </a:xfrm>
          <a:prstGeom prst="ellipse">
            <a:avLst/>
          </a:prstGeom>
          <a:solidFill>
            <a:srgbClr val="0070C0"/>
          </a:solidFill>
          <a:ln w="25400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it-IT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5" name="Oval 18"/>
          <p:cNvSpPr>
            <a:spLocks noChangeArrowheads="1"/>
          </p:cNvSpPr>
          <p:nvPr/>
        </p:nvSpPr>
        <p:spPr bwMode="auto">
          <a:xfrm>
            <a:off x="4827367" y="3926654"/>
            <a:ext cx="215900" cy="215900"/>
          </a:xfrm>
          <a:prstGeom prst="ellipse">
            <a:avLst/>
          </a:prstGeom>
          <a:solidFill>
            <a:srgbClr val="0070C0"/>
          </a:solidFill>
          <a:ln w="25400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it-IT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76" name="Gruppo 75"/>
          <p:cNvGrpSpPr/>
          <p:nvPr/>
        </p:nvGrpSpPr>
        <p:grpSpPr>
          <a:xfrm>
            <a:off x="695477" y="1210411"/>
            <a:ext cx="5573836" cy="1234775"/>
            <a:chOff x="3579763" y="2613270"/>
            <a:chExt cx="5573836" cy="1234775"/>
          </a:xfrm>
        </p:grpSpPr>
        <p:sp>
          <p:nvSpPr>
            <p:cNvPr id="77" name="Rettangolo 1"/>
            <p:cNvSpPr>
              <a:spLocks noChangeArrowheads="1"/>
            </p:cNvSpPr>
            <p:nvPr/>
          </p:nvSpPr>
          <p:spPr bwMode="auto">
            <a:xfrm>
              <a:off x="4754712" y="2633607"/>
              <a:ext cx="196850" cy="1214438"/>
            </a:xfrm>
            <a:prstGeom prst="rect">
              <a:avLst/>
            </a:prstGeom>
            <a:solidFill>
              <a:srgbClr val="C0C0C0"/>
            </a:solidFill>
            <a:ln w="34925" algn="ctr">
              <a:solidFill>
                <a:srgbClr val="333399"/>
              </a:solidFill>
              <a:round/>
              <a:headEnd/>
              <a:tailEnd/>
            </a:ln>
          </p:spPr>
          <p:txBody>
            <a:bodyPr lIns="36000" tIns="36000" rIns="36000" bIns="36000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it-IT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cxnSp>
          <p:nvCxnSpPr>
            <p:cNvPr id="78" name="Connettore diritto 77"/>
            <p:cNvCxnSpPr/>
            <p:nvPr/>
          </p:nvCxnSpPr>
          <p:spPr bwMode="auto">
            <a:xfrm>
              <a:off x="3579763" y="2621786"/>
              <a:ext cx="1175541" cy="6925"/>
            </a:xfrm>
            <a:prstGeom prst="line">
              <a:avLst/>
            </a:prstGeom>
            <a:solidFill>
              <a:srgbClr val="00E4A8"/>
            </a:solidFill>
            <a:ln w="25400" cap="flat" cmpd="sng" algn="ctr">
              <a:solidFill>
                <a:srgbClr val="33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Connettore diritto 78"/>
            <p:cNvCxnSpPr/>
            <p:nvPr/>
          </p:nvCxnSpPr>
          <p:spPr bwMode="auto">
            <a:xfrm flipV="1">
              <a:off x="4947816" y="2613270"/>
              <a:ext cx="4205783" cy="17033"/>
            </a:xfrm>
            <a:prstGeom prst="line">
              <a:avLst/>
            </a:prstGeom>
            <a:solidFill>
              <a:srgbClr val="00E4A8"/>
            </a:solidFill>
            <a:ln w="25400" cap="flat" cmpd="sng" algn="ctr">
              <a:solidFill>
                <a:srgbClr val="33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0" name="Rettangolo 1"/>
          <p:cNvSpPr>
            <a:spLocks noChangeArrowheads="1"/>
          </p:cNvSpPr>
          <p:nvPr/>
        </p:nvSpPr>
        <p:spPr bwMode="auto">
          <a:xfrm>
            <a:off x="3424562" y="1962794"/>
            <a:ext cx="419033" cy="157041"/>
          </a:xfrm>
          <a:prstGeom prst="rect">
            <a:avLst/>
          </a:prstGeom>
          <a:solidFill>
            <a:srgbClr val="C0C0C0"/>
          </a:solidFill>
          <a:ln w="34925" algn="ctr">
            <a:solidFill>
              <a:srgbClr val="333399"/>
            </a:solidFill>
            <a:round/>
            <a:headEnd/>
            <a:tailEnd/>
          </a:ln>
        </p:spPr>
        <p:txBody>
          <a:bodyPr lIns="36000" tIns="36000" rIns="36000" bIns="36000" anchor="ctr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it-IT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1" name="Rettangolo 80"/>
          <p:cNvSpPr/>
          <p:nvPr/>
        </p:nvSpPr>
        <p:spPr>
          <a:xfrm>
            <a:off x="3842963" y="1875558"/>
            <a:ext cx="874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/>
                <a:cs typeface="Arial" charset="0"/>
              </a:rPr>
              <a:t>Irrigation</a:t>
            </a:r>
            <a:endParaRPr lang="en-US" sz="1400" b="1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grpSp>
        <p:nvGrpSpPr>
          <p:cNvPr id="82" name="Gruppo 81"/>
          <p:cNvGrpSpPr/>
          <p:nvPr/>
        </p:nvGrpSpPr>
        <p:grpSpPr>
          <a:xfrm>
            <a:off x="3258391" y="1349778"/>
            <a:ext cx="585204" cy="215900"/>
            <a:chOff x="6711603" y="2786403"/>
            <a:chExt cx="585204" cy="215900"/>
          </a:xfrm>
        </p:grpSpPr>
        <p:cxnSp>
          <p:nvCxnSpPr>
            <p:cNvPr id="83" name="Connettore diritto 82"/>
            <p:cNvCxnSpPr/>
            <p:nvPr/>
          </p:nvCxnSpPr>
          <p:spPr bwMode="auto">
            <a:xfrm flipV="1">
              <a:off x="6711603" y="2888639"/>
              <a:ext cx="585204" cy="115"/>
            </a:xfrm>
            <a:prstGeom prst="line">
              <a:avLst/>
            </a:prstGeom>
            <a:solidFill>
              <a:srgbClr val="00E4A8"/>
            </a:solidFill>
            <a:ln w="2540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Oval 18"/>
            <p:cNvSpPr>
              <a:spLocks noChangeArrowheads="1"/>
            </p:cNvSpPr>
            <p:nvPr/>
          </p:nvSpPr>
          <p:spPr bwMode="auto">
            <a:xfrm>
              <a:off x="6942757" y="2786403"/>
              <a:ext cx="215900" cy="215900"/>
            </a:xfrm>
            <a:prstGeom prst="ellipse">
              <a:avLst/>
            </a:prstGeom>
            <a:solidFill>
              <a:srgbClr val="0070C0"/>
            </a:solidFill>
            <a:ln w="25400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85" name="Gruppo 84"/>
          <p:cNvGrpSpPr/>
          <p:nvPr/>
        </p:nvGrpSpPr>
        <p:grpSpPr>
          <a:xfrm>
            <a:off x="3303287" y="1615544"/>
            <a:ext cx="540308" cy="215900"/>
            <a:chOff x="6756499" y="3128369"/>
            <a:chExt cx="540308" cy="215900"/>
          </a:xfrm>
        </p:grpSpPr>
        <p:cxnSp>
          <p:nvCxnSpPr>
            <p:cNvPr id="86" name="Connettore diritto 85"/>
            <p:cNvCxnSpPr/>
            <p:nvPr/>
          </p:nvCxnSpPr>
          <p:spPr bwMode="auto">
            <a:xfrm>
              <a:off x="6756499" y="3248608"/>
              <a:ext cx="540308" cy="250"/>
            </a:xfrm>
            <a:prstGeom prst="line">
              <a:avLst/>
            </a:prstGeom>
            <a:solidFill>
              <a:srgbClr val="00E4A8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7" name="Oval 15"/>
            <p:cNvSpPr>
              <a:spLocks noChangeArrowheads="1"/>
            </p:cNvSpPr>
            <p:nvPr/>
          </p:nvSpPr>
          <p:spPr bwMode="auto">
            <a:xfrm>
              <a:off x="6937771" y="3128369"/>
              <a:ext cx="215900" cy="2159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" y="4808934"/>
            <a:ext cx="2858588" cy="16024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9" name="Diagramma 88"/>
          <p:cNvGraphicFramePr/>
          <p:nvPr>
            <p:extLst>
              <p:ext uri="{D42A27DB-BD31-4B8C-83A1-F6EECF244321}">
                <p14:modId xmlns:p14="http://schemas.microsoft.com/office/powerpoint/2010/main" val="1388203965"/>
              </p:ext>
            </p:extLst>
          </p:nvPr>
        </p:nvGraphicFramePr>
        <p:xfrm>
          <a:off x="3071664" y="4694985"/>
          <a:ext cx="2974890" cy="1830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04" name="Gruppo 103"/>
          <p:cNvGrpSpPr/>
          <p:nvPr/>
        </p:nvGrpSpPr>
        <p:grpSpPr>
          <a:xfrm>
            <a:off x="7032530" y="982633"/>
            <a:ext cx="5134002" cy="5902751"/>
            <a:chOff x="7032530" y="982633"/>
            <a:chExt cx="5134002" cy="5902751"/>
          </a:xfrm>
        </p:grpSpPr>
        <p:sp>
          <p:nvSpPr>
            <p:cNvPr id="94" name="CasellaDiTesto 93"/>
            <p:cNvSpPr txBox="1"/>
            <p:nvPr/>
          </p:nvSpPr>
          <p:spPr>
            <a:xfrm>
              <a:off x="7265767" y="1997446"/>
              <a:ext cx="489197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2000" b="0"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GB" sz="1800" dirty="0"/>
                <a:t>SM2RAIN is a new “bottom-up” approach (Brocca et al., 2014 JGR) for estimating the ACCUMULATED RAINFALL from satellite (and in situ) soil moisture observations </a:t>
              </a:r>
            </a:p>
          </p:txBody>
        </p:sp>
        <p:sp>
          <p:nvSpPr>
            <p:cNvPr id="98" name="Rettangolo 97"/>
            <p:cNvSpPr/>
            <p:nvPr/>
          </p:nvSpPr>
          <p:spPr>
            <a:xfrm>
              <a:off x="7248127" y="1496781"/>
              <a:ext cx="4891971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sz="20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SM2RAIN</a:t>
              </a:r>
              <a:r>
                <a:rPr lang="en-GB" sz="2000" dirty="0" smtClean="0">
                  <a:latin typeface="Calibri" panose="020F0502020204030204" pitchFamily="34" charset="0"/>
                </a:rPr>
                <a:t>: From soil moisture to rainfall</a:t>
              </a:r>
              <a:endParaRPr lang="en-GB" sz="2000" dirty="0"/>
            </a:p>
          </p:txBody>
        </p:sp>
        <p:pic>
          <p:nvPicPr>
            <p:cNvPr id="93" name="Picture 2" descr="D:\LUCA\RICERCA\SM2RAIN\04_SIM\ASCAT\ASCAT_SM2RAIN_halfdegree\analisi_mensile\monthly_MAP_SM2RAIN_website2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330" y="4364405"/>
              <a:ext cx="4125238" cy="252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128" y="3068960"/>
              <a:ext cx="2768480" cy="13733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9" name="Connettore 1 40"/>
            <p:cNvCxnSpPr/>
            <p:nvPr/>
          </p:nvCxnSpPr>
          <p:spPr bwMode="auto">
            <a:xfrm>
              <a:off x="7032530" y="982633"/>
              <a:ext cx="0" cy="578646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0" name="Rettangolo 99"/>
            <p:cNvSpPr/>
            <p:nvPr/>
          </p:nvSpPr>
          <p:spPr>
            <a:xfrm>
              <a:off x="10907836" y="4088587"/>
              <a:ext cx="300732" cy="2796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Rettangolo 91"/>
            <p:cNvSpPr/>
            <p:nvPr/>
          </p:nvSpPr>
          <p:spPr>
            <a:xfrm>
              <a:off x="10907836" y="4465235"/>
              <a:ext cx="125869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200" b="0" dirty="0">
                  <a:latin typeface="Calibri" panose="020F0502020204030204" pitchFamily="34" charset="0"/>
                  <a:hlinkClick r:id="rId13"/>
                </a:rPr>
                <a:t>https://</a:t>
              </a:r>
              <a:r>
                <a:rPr lang="en-GB" sz="1200" b="0" dirty="0" smtClean="0">
                  <a:latin typeface="Calibri" panose="020F0502020204030204" pitchFamily="34" charset="0"/>
                  <a:hlinkClick r:id="rId13"/>
                </a:rPr>
                <a:t>www.linkedin.com/pulse/do-you-know-sm2rain-read-here-its-short-story-luca-brocca</a:t>
              </a:r>
              <a:endParaRPr lang="en-GB" sz="1200" b="0" dirty="0" smtClean="0">
                <a:latin typeface="Calibri" panose="020F0502020204030204" pitchFamily="34" charset="0"/>
              </a:endParaRPr>
            </a:p>
            <a:p>
              <a:pPr algn="l"/>
              <a:endParaRPr lang="en-GB" sz="1200" b="0" dirty="0">
                <a:latin typeface="Calibri" panose="020F0502020204030204" pitchFamily="34" charset="0"/>
              </a:endParaRPr>
            </a:p>
            <a:p>
              <a:pPr algn="l"/>
              <a:r>
                <a:rPr lang="en-GB" sz="1200" b="0" dirty="0">
                  <a:latin typeface="Calibri" panose="020F0502020204030204" pitchFamily="34" charset="0"/>
                  <a:hlinkClick r:id="rId14"/>
                </a:rPr>
                <a:t>http://</a:t>
              </a:r>
              <a:r>
                <a:rPr lang="en-GB" sz="1200" b="0" dirty="0" smtClean="0">
                  <a:latin typeface="Calibri" panose="020F0502020204030204" pitchFamily="34" charset="0"/>
                  <a:hlinkClick r:id="rId14"/>
                </a:rPr>
                <a:t>hydrology.irpi.cnr.it/research/sm2rain</a:t>
              </a:r>
              <a:r>
                <a:rPr lang="en-GB" sz="1200" b="0" dirty="0" smtClean="0">
                  <a:latin typeface="Calibri" panose="020F0502020204030204" pitchFamily="34" charset="0"/>
                </a:rPr>
                <a:t>  </a:t>
              </a:r>
              <a:endParaRPr lang="en-GB" sz="1200" b="0" dirty="0">
                <a:latin typeface="Calibri" panose="020F0502020204030204" pitchFamily="34" charset="0"/>
              </a:endParaRPr>
            </a:p>
          </p:txBody>
        </p:sp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386" y="2939198"/>
              <a:ext cx="2104965" cy="1785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" name="Rettangolo 101"/>
            <p:cNvSpPr/>
            <p:nvPr/>
          </p:nvSpPr>
          <p:spPr>
            <a:xfrm>
              <a:off x="7046963" y="4071496"/>
              <a:ext cx="150366" cy="2796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1" name="Rettangolo 100"/>
          <p:cNvSpPr/>
          <p:nvPr/>
        </p:nvSpPr>
        <p:spPr>
          <a:xfrm rot="19872700">
            <a:off x="7784135" y="2014269"/>
            <a:ext cx="376289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ORAL TOMORROW</a:t>
            </a:r>
            <a:br>
              <a:rPr lang="en-GB" sz="1600" b="1" dirty="0" smtClean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b="1" dirty="0">
                <a:solidFill>
                  <a:srgbClr val="C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Rainfall estimation from soil moisture observations, SM2RAIN: recent advances and future directions</a:t>
            </a:r>
            <a:r>
              <a:rPr lang="en-GB" sz="1600" dirty="0">
                <a:solidFill>
                  <a:srgbClr val="C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>
                <a:solidFill>
                  <a:srgbClr val="C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Brocca, L. et al; </a:t>
            </a:r>
            <a:r>
              <a:rPr lang="en-US" sz="1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</a:t>
            </a:r>
            <a:r>
              <a:rPr lang="en-US" sz="16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11 Apr, 15:30–15:45, Room B</a:t>
            </a:r>
            <a:endParaRPr lang="it-IT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3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63" grpId="0" animBg="1"/>
      <p:bldP spid="67" grpId="0" animBg="1"/>
      <p:bldP spid="73" grpId="0" animBg="1"/>
      <p:bldP spid="74" grpId="0" animBg="1"/>
      <p:bldP spid="75" grpId="0" animBg="1"/>
      <p:bldGraphic spid="89" grpId="0">
        <p:bldAsOne/>
      </p:bldGraphic>
      <p:bldP spid="1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WACMOS-IRRIGATION project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3" y="1730152"/>
            <a:ext cx="6346603" cy="23056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870243" y="5149593"/>
            <a:ext cx="8431956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</a:t>
            </a:r>
            <a:r>
              <a:rPr lang="en-GB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potential of satellite soil moisture data to obtain irrigation information on a global scale</a:t>
            </a:r>
          </a:p>
        </p:txBody>
      </p:sp>
      <p:pic>
        <p:nvPicPr>
          <p:cNvPr id="8" name="Immagine 7" descr="D:\WORK\PROGETTI\ESA\WACMOS_IRRIGATION\material\Flowchar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21" y="1420873"/>
            <a:ext cx="5883220" cy="3419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34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WACMOS-IRRIGATION project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1490" y="1467797"/>
            <a:ext cx="913061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DETECTING IRRIGATION THROUGH COARSE RESOLUTION SATELLITE SOIL MOISTURE PRODUCTS ON A GLOBAL SCALE</a:t>
            </a:r>
          </a:p>
          <a:p>
            <a:pPr marL="177800" lvl="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QUANTIFYING IRRIGATION</a:t>
            </a:r>
            <a:r>
              <a:rPr lang="en-US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THROUGH </a:t>
            </a:r>
            <a:r>
              <a:rPr lang="en-US" sz="2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SITU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MOISTURE DATA </a:t>
            </a: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6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lvl="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QUANTIFYING </a:t>
            </a:r>
            <a:r>
              <a:rPr lang="en-US" sz="26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</a:t>
            </a:r>
            <a:r>
              <a:rPr lang="en-US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THROUGH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COARSE RESOLUTION</a:t>
            </a:r>
            <a:r>
              <a:rPr lang="en-US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SATELLITE SOIL MOISTURE </a:t>
            </a: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 </a:t>
            </a:r>
          </a:p>
          <a:p>
            <a:pPr marL="177800" lvl="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lvl="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QUANTIFYING </a:t>
            </a:r>
            <a:r>
              <a:rPr lang="en-US" sz="26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</a:t>
            </a:r>
            <a:r>
              <a:rPr lang="en-US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THROUGH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RESOLUTION </a:t>
            </a:r>
            <a:r>
              <a:rPr lang="en-US" sz="2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 SOIL MOISTURE </a:t>
            </a:r>
            <a:r>
              <a:rPr lang="en-US" sz="2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</a:t>
            </a:r>
            <a:endParaRPr lang="en-US" sz="26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329608" y="1669534"/>
            <a:ext cx="186621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 not shown!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329608" y="3358634"/>
            <a:ext cx="126188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smtClean="0"/>
              <a:t>4 slides</a:t>
            </a:r>
            <a:endParaRPr lang="en-US" sz="2400" b="1" dirty="0"/>
          </a:p>
        </p:txBody>
      </p:sp>
      <p:sp>
        <p:nvSpPr>
          <p:cNvPr id="11" name="Rettangolo 10"/>
          <p:cNvSpPr/>
          <p:nvPr/>
        </p:nvSpPr>
        <p:spPr>
          <a:xfrm>
            <a:off x="9329608" y="4636869"/>
            <a:ext cx="12618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4</a:t>
            </a:r>
            <a:r>
              <a:rPr lang="en-US" sz="2400" b="1" dirty="0" smtClean="0"/>
              <a:t> slides</a:t>
            </a:r>
            <a:endParaRPr lang="en-US" sz="2400" b="1" dirty="0"/>
          </a:p>
        </p:txBody>
      </p:sp>
      <p:sp>
        <p:nvSpPr>
          <p:cNvPr id="12" name="Rettangolo 11"/>
          <p:cNvSpPr/>
          <p:nvPr/>
        </p:nvSpPr>
        <p:spPr>
          <a:xfrm>
            <a:off x="9329608" y="5949434"/>
            <a:ext cx="126188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1</a:t>
            </a:r>
            <a:r>
              <a:rPr lang="en-US" sz="2400" b="1" dirty="0" smtClean="0"/>
              <a:t> slides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05548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adapted “sm2rain” METHOD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80471" y="928609"/>
            <a:ext cx="7413838" cy="2085646"/>
            <a:chOff x="155361" y="610085"/>
            <a:chExt cx="7413838" cy="2085646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860512" y="844848"/>
              <a:ext cx="1097021" cy="3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precipitation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4929066" y="717185"/>
              <a:ext cx="1528070" cy="34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b="1" dirty="0">
                  <a:latin typeface="Calibri Light" panose="020F0302020204030204" pitchFamily="34" charset="0"/>
                </a:rPr>
                <a:t>surface</a:t>
              </a:r>
              <a:r>
                <a:rPr lang="en-GB" altLang="it-IT" dirty="0">
                  <a:latin typeface="Calibri Light" panose="020F0302020204030204" pitchFamily="34" charset="0"/>
                </a:rPr>
                <a:t> runoff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5053346" y="2346225"/>
              <a:ext cx="2302037" cy="3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 smtClean="0">
                  <a:latin typeface="Calibri Light" panose="020F0302020204030204" pitchFamily="34" charset="0"/>
                </a:rPr>
                <a:t>evapotranspiration</a:t>
              </a:r>
              <a:endParaRPr lang="en-GB" alt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6796689" y="750551"/>
              <a:ext cx="772510" cy="3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drainage</a:t>
              </a: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155361" y="2130585"/>
              <a:ext cx="1213927" cy="56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soil </a:t>
              </a:r>
              <a:r>
                <a:rPr lang="en-GB" altLang="it-IT" dirty="0" smtClean="0">
                  <a:latin typeface="Calibri Light" panose="020F0302020204030204" pitchFamily="34" charset="0"/>
                </a:rPr>
                <a:t>water capacity</a:t>
              </a:r>
              <a:endParaRPr lang="en-GB" alt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96977" y="610085"/>
              <a:ext cx="2051050" cy="349702"/>
            </a:xfrm>
            <a:prstGeom prst="rect">
              <a:avLst/>
            </a:prstGeom>
            <a:ln/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>
                  <a:latin typeface="Calibri Light" panose="020F0302020204030204" pitchFamily="34" charset="0"/>
                </a:rPr>
                <a:t>relative </a:t>
              </a:r>
              <a:r>
                <a:rPr lang="en-GB" altLang="it-IT" dirty="0" smtClean="0">
                  <a:latin typeface="Calibri Light" panose="020F0302020204030204" pitchFamily="34" charset="0"/>
                </a:rPr>
                <a:t>soil moisture</a:t>
              </a:r>
              <a:endParaRPr lang="en-GB" alt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1187576" y="989301"/>
              <a:ext cx="56505" cy="5795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 flipV="1">
              <a:off x="592274" y="1972621"/>
              <a:ext cx="170053" cy="2104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1402959" y="2318125"/>
              <a:ext cx="1863000" cy="31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it-IT" dirty="0" smtClean="0">
                  <a:latin typeface="Calibri Light" panose="020F0302020204030204" pitchFamily="34" charset="0"/>
                </a:rPr>
                <a:t>= soil depth X porosity</a:t>
              </a:r>
              <a:endParaRPr lang="en-GB" alt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 flipV="1">
              <a:off x="5787892" y="1944058"/>
              <a:ext cx="208258" cy="40216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H="1">
              <a:off x="4929065" y="1064307"/>
              <a:ext cx="320839" cy="49105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H="1">
              <a:off x="3102056" y="1207306"/>
              <a:ext cx="72231" cy="3588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>
              <a:off x="6811994" y="1099268"/>
              <a:ext cx="102641" cy="4788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36000" tIns="36000" rIns="36000" bIns="36000" anchor="ctr">
              <a:spAutoFit/>
            </a:bodyPr>
            <a:lstStyle/>
            <a:p>
              <a:endParaRPr lang="it-IT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12007" y="1444692"/>
              <a:ext cx="7117333" cy="5847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3800" dirty="0" smtClean="0"/>
                <a:t>Z*</a:t>
              </a:r>
              <a:r>
                <a:rPr lang="it-IT" sz="3800" dirty="0" err="1" smtClean="0"/>
                <a:t>ds</a:t>
              </a:r>
              <a:r>
                <a:rPr lang="it-IT" sz="3800" dirty="0" smtClean="0"/>
                <a:t>(t)/</a:t>
              </a:r>
              <a:r>
                <a:rPr lang="it-IT" sz="3800" dirty="0" err="1" smtClean="0"/>
                <a:t>dt</a:t>
              </a:r>
              <a:r>
                <a:rPr lang="it-IT" sz="3800" dirty="0" smtClean="0"/>
                <a:t>=p(t)+i(t)-r(t)-e(t)-g(t)</a:t>
              </a:r>
              <a:endParaRPr lang="it-IT" sz="3800" dirty="0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7901966" y="1078202"/>
            <a:ext cx="4151976" cy="4975915"/>
            <a:chOff x="8110316" y="1031902"/>
            <a:chExt cx="4151976" cy="4975915"/>
          </a:xfrm>
        </p:grpSpPr>
        <p:sp>
          <p:nvSpPr>
            <p:cNvPr id="28" name="Freeform 89"/>
            <p:cNvSpPr>
              <a:spLocks/>
            </p:cNvSpPr>
            <p:nvPr/>
          </p:nvSpPr>
          <p:spPr bwMode="auto">
            <a:xfrm>
              <a:off x="11190937" y="2379094"/>
              <a:ext cx="45719" cy="908050"/>
            </a:xfrm>
            <a:custGeom>
              <a:avLst/>
              <a:gdLst>
                <a:gd name="T0" fmla="*/ 0 w 1"/>
                <a:gd name="T1" fmla="*/ 0 h 1130"/>
                <a:gd name="T2" fmla="*/ 0 w 1"/>
                <a:gd name="T3" fmla="*/ 908050 h 1130"/>
                <a:gd name="T4" fmla="*/ 0 60000 65536"/>
                <a:gd name="T5" fmla="*/ 0 60000 65536"/>
                <a:gd name="T6" fmla="*/ 0 w 1"/>
                <a:gd name="T7" fmla="*/ 0 h 1130"/>
                <a:gd name="T8" fmla="*/ 1 w 1"/>
                <a:gd name="T9" fmla="*/ 1130 h 11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30">
                  <a:moveTo>
                    <a:pt x="0" y="0"/>
                  </a:moveTo>
                  <a:lnTo>
                    <a:pt x="0" y="1130"/>
                  </a:lnTo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GB" altLang="it-IT">
                <a:solidFill>
                  <a:srgbClr val="006600"/>
                </a:solidFill>
              </a:endParaRPr>
            </a:p>
          </p:txBody>
        </p:sp>
        <p:sp>
          <p:nvSpPr>
            <p:cNvPr id="30" name="Freeform 92"/>
            <p:cNvSpPr>
              <a:spLocks/>
            </p:cNvSpPr>
            <p:nvPr/>
          </p:nvSpPr>
          <p:spPr bwMode="auto">
            <a:xfrm flipV="1">
              <a:off x="9213182" y="2706265"/>
              <a:ext cx="473075" cy="1871663"/>
            </a:xfrm>
            <a:custGeom>
              <a:avLst/>
              <a:gdLst>
                <a:gd name="T0" fmla="*/ 0 w 1"/>
                <a:gd name="T1" fmla="*/ 0 h 1130"/>
                <a:gd name="T2" fmla="*/ 0 w 1"/>
                <a:gd name="T3" fmla="*/ 1871663 h 1130"/>
                <a:gd name="T4" fmla="*/ 0 60000 65536"/>
                <a:gd name="T5" fmla="*/ 0 60000 65536"/>
                <a:gd name="T6" fmla="*/ 0 w 1"/>
                <a:gd name="T7" fmla="*/ 0 h 1130"/>
                <a:gd name="T8" fmla="*/ 1 w 1"/>
                <a:gd name="T9" fmla="*/ 1130 h 11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30">
                  <a:moveTo>
                    <a:pt x="0" y="0"/>
                  </a:moveTo>
                  <a:lnTo>
                    <a:pt x="0" y="1130"/>
                  </a:lnTo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rot="10800000" wrap="none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GB" altLang="it-IT">
                <a:solidFill>
                  <a:srgbClr val="006600"/>
                </a:solidFill>
              </a:endParaRPr>
            </a:p>
          </p:txBody>
        </p:sp>
        <p:sp>
          <p:nvSpPr>
            <p:cNvPr id="31" name="Text Box 93"/>
            <p:cNvSpPr txBox="1">
              <a:spLocks noChangeArrowheads="1"/>
            </p:cNvSpPr>
            <p:nvPr/>
          </p:nvSpPr>
          <p:spPr bwMode="auto">
            <a:xfrm>
              <a:off x="8110316" y="2166680"/>
              <a:ext cx="17870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600" noProof="1">
                  <a:latin typeface="Calibri Light" panose="020F0302020204030204" pitchFamily="34" charset="0"/>
                </a:rPr>
                <a:t>e(t):</a:t>
              </a:r>
              <a:br>
                <a:rPr lang="it-IT" altLang="it-IT" sz="1600" noProof="1">
                  <a:latin typeface="Calibri Light" panose="020F0302020204030204" pitchFamily="34" charset="0"/>
                </a:rPr>
              </a:br>
              <a:r>
                <a:rPr lang="it-IT" altLang="it-IT" sz="1600" noProof="1">
                  <a:latin typeface="Calibri Light" panose="020F0302020204030204" pitchFamily="34" charset="0"/>
                </a:rPr>
                <a:t>evapotranspiration</a:t>
              </a:r>
            </a:p>
          </p:txBody>
        </p:sp>
        <p:pic>
          <p:nvPicPr>
            <p:cNvPr id="55" name="Picture 6" descr="Immagine correlat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3433" y="1350585"/>
              <a:ext cx="795017" cy="1216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 Box 93"/>
            <p:cNvSpPr txBox="1">
              <a:spLocks noChangeArrowheads="1"/>
            </p:cNvSpPr>
            <p:nvPr/>
          </p:nvSpPr>
          <p:spPr bwMode="auto">
            <a:xfrm>
              <a:off x="9582675" y="1031902"/>
              <a:ext cx="136336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600" noProof="1" smtClean="0">
                  <a:latin typeface="Calibri Light" panose="020F0302020204030204" pitchFamily="34" charset="0"/>
                </a:rPr>
                <a:t>p(t</a:t>
              </a:r>
              <a:r>
                <a:rPr lang="it-IT" altLang="it-IT" sz="1600" noProof="1">
                  <a:latin typeface="Calibri Light" panose="020F0302020204030204" pitchFamily="34" charset="0"/>
                </a:rPr>
                <a:t>):</a:t>
              </a:r>
              <a:br>
                <a:rPr lang="it-IT" altLang="it-IT" sz="1600" noProof="1">
                  <a:latin typeface="Calibri Light" panose="020F0302020204030204" pitchFamily="34" charset="0"/>
                </a:rPr>
              </a:br>
              <a:r>
                <a:rPr lang="it-IT" altLang="it-IT" sz="1600" noProof="1" smtClean="0">
                  <a:latin typeface="Calibri Light" panose="020F0302020204030204" pitchFamily="34" charset="0"/>
                </a:rPr>
                <a:t>precipitaition</a:t>
              </a:r>
              <a:endParaRPr lang="it-IT" altLang="it-IT" sz="1600" noProof="1">
                <a:latin typeface="Calibri Light" panose="020F0302020204030204" pitchFamily="34" charset="0"/>
              </a:endParaRPr>
            </a:p>
          </p:txBody>
        </p:sp>
        <p:sp>
          <p:nvSpPr>
            <p:cNvPr id="59" name="Freeform 89"/>
            <p:cNvSpPr>
              <a:spLocks/>
            </p:cNvSpPr>
            <p:nvPr/>
          </p:nvSpPr>
          <p:spPr bwMode="auto">
            <a:xfrm>
              <a:off x="10341208" y="2705790"/>
              <a:ext cx="61913" cy="908050"/>
            </a:xfrm>
            <a:custGeom>
              <a:avLst/>
              <a:gdLst>
                <a:gd name="T0" fmla="*/ 0 w 1"/>
                <a:gd name="T1" fmla="*/ 0 h 1130"/>
                <a:gd name="T2" fmla="*/ 0 w 1"/>
                <a:gd name="T3" fmla="*/ 908050 h 1130"/>
                <a:gd name="T4" fmla="*/ 0 60000 65536"/>
                <a:gd name="T5" fmla="*/ 0 60000 65536"/>
                <a:gd name="T6" fmla="*/ 0 w 1"/>
                <a:gd name="T7" fmla="*/ 0 h 1130"/>
                <a:gd name="T8" fmla="*/ 1 w 1"/>
                <a:gd name="T9" fmla="*/ 1130 h 11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30">
                  <a:moveTo>
                    <a:pt x="0" y="0"/>
                  </a:moveTo>
                  <a:lnTo>
                    <a:pt x="0" y="1130"/>
                  </a:lnTo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GB" altLang="it-IT">
                <a:solidFill>
                  <a:srgbClr val="006600"/>
                </a:solidFill>
              </a:endParaRPr>
            </a:p>
          </p:txBody>
        </p:sp>
        <p:sp>
          <p:nvSpPr>
            <p:cNvPr id="60" name="Text Box 93"/>
            <p:cNvSpPr txBox="1">
              <a:spLocks noChangeArrowheads="1"/>
            </p:cNvSpPr>
            <p:nvPr/>
          </p:nvSpPr>
          <p:spPr bwMode="auto">
            <a:xfrm>
              <a:off x="9213182" y="1789268"/>
              <a:ext cx="101302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600" noProof="1">
                  <a:latin typeface="Calibri Light" panose="020F0302020204030204" pitchFamily="34" charset="0"/>
                </a:rPr>
                <a:t>i</a:t>
              </a:r>
              <a:r>
                <a:rPr lang="it-IT" altLang="it-IT" sz="1600" noProof="1" smtClean="0">
                  <a:latin typeface="Calibri Light" panose="020F0302020204030204" pitchFamily="34" charset="0"/>
                </a:rPr>
                <a:t>(t</a:t>
              </a:r>
              <a:r>
                <a:rPr lang="it-IT" altLang="it-IT" sz="1600" noProof="1">
                  <a:latin typeface="Calibri Light" panose="020F0302020204030204" pitchFamily="34" charset="0"/>
                </a:rPr>
                <a:t>):</a:t>
              </a:r>
              <a:br>
                <a:rPr lang="it-IT" altLang="it-IT" sz="1600" noProof="1">
                  <a:latin typeface="Calibri Light" panose="020F0302020204030204" pitchFamily="34" charset="0"/>
                </a:rPr>
              </a:br>
              <a:r>
                <a:rPr lang="it-IT" altLang="it-IT" sz="1600" noProof="1" smtClean="0">
                  <a:latin typeface="Calibri Light" panose="020F0302020204030204" pitchFamily="34" charset="0"/>
                </a:rPr>
                <a:t>irrigation</a:t>
              </a:r>
              <a:endParaRPr lang="it-IT" altLang="it-IT" sz="1600" noProof="1">
                <a:latin typeface="Calibri Light" panose="020F0302020204030204" pitchFamily="34" charset="0"/>
              </a:endParaRPr>
            </a:p>
          </p:txBody>
        </p:sp>
        <p:sp>
          <p:nvSpPr>
            <p:cNvPr id="61" name="Line 88"/>
            <p:cNvSpPr>
              <a:spLocks noChangeShapeType="1"/>
            </p:cNvSpPr>
            <p:nvPr/>
          </p:nvSpPr>
          <p:spPr bwMode="auto">
            <a:xfrm>
              <a:off x="8698321" y="4657598"/>
              <a:ext cx="3053431" cy="393573"/>
            </a:xfrm>
            <a:prstGeom prst="line">
              <a:avLst/>
            </a:prstGeom>
            <a:noFill/>
            <a:ln w="1016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" name="Rettangolo 3"/>
            <p:cNvSpPr/>
            <p:nvPr/>
          </p:nvSpPr>
          <p:spPr>
            <a:xfrm rot="441424">
              <a:off x="9574437" y="4026624"/>
              <a:ext cx="162704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altLang="it-IT" sz="2600" b="1" noProof="1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SOIL LAYER</a:t>
              </a:r>
              <a:endParaRPr lang="it-IT" sz="2600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Freeform 87"/>
            <p:cNvSpPr>
              <a:spLocks/>
            </p:cNvSpPr>
            <p:nvPr/>
          </p:nvSpPr>
          <p:spPr bwMode="auto">
            <a:xfrm rot="16630831">
              <a:off x="11235994" y="3162419"/>
              <a:ext cx="257174" cy="995509"/>
            </a:xfrm>
            <a:custGeom>
              <a:avLst/>
              <a:gdLst>
                <a:gd name="T0" fmla="*/ 105962 w 99"/>
                <a:gd name="T1" fmla="*/ 0 h 428"/>
                <a:gd name="T2" fmla="*/ 18922 w 99"/>
                <a:gd name="T3" fmla="*/ 161717 h 428"/>
                <a:gd name="T4" fmla="*/ 187325 w 99"/>
                <a:gd name="T5" fmla="*/ 355778 h 428"/>
                <a:gd name="T6" fmla="*/ 13245 w 99"/>
                <a:gd name="T7" fmla="*/ 481109 h 428"/>
                <a:gd name="T8" fmla="*/ 104069 w 99"/>
                <a:gd name="T9" fmla="*/ 646870 h 428"/>
                <a:gd name="T10" fmla="*/ 105962 w 99"/>
                <a:gd name="T11" fmla="*/ 865188 h 4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428"/>
                <a:gd name="T20" fmla="*/ 99 w 99"/>
                <a:gd name="T21" fmla="*/ 428 h 4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428">
                  <a:moveTo>
                    <a:pt x="56" y="0"/>
                  </a:moveTo>
                  <a:cubicBezTo>
                    <a:pt x="47" y="13"/>
                    <a:pt x="3" y="51"/>
                    <a:pt x="10" y="80"/>
                  </a:cubicBezTo>
                  <a:cubicBezTo>
                    <a:pt x="17" y="109"/>
                    <a:pt x="99" y="150"/>
                    <a:pt x="99" y="176"/>
                  </a:cubicBezTo>
                  <a:cubicBezTo>
                    <a:pt x="99" y="202"/>
                    <a:pt x="14" y="214"/>
                    <a:pt x="7" y="238"/>
                  </a:cubicBezTo>
                  <a:cubicBezTo>
                    <a:pt x="0" y="262"/>
                    <a:pt x="47" y="288"/>
                    <a:pt x="55" y="320"/>
                  </a:cubicBezTo>
                  <a:cubicBezTo>
                    <a:pt x="63" y="352"/>
                    <a:pt x="56" y="406"/>
                    <a:pt x="56" y="428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GB" altLang="it-IT">
                <a:solidFill>
                  <a:srgbClr val="006600"/>
                </a:solidFill>
              </a:endParaRPr>
            </a:p>
          </p:txBody>
        </p:sp>
        <p:sp>
          <p:nvSpPr>
            <p:cNvPr id="63" name="Freeform 89"/>
            <p:cNvSpPr>
              <a:spLocks/>
            </p:cNvSpPr>
            <p:nvPr/>
          </p:nvSpPr>
          <p:spPr bwMode="auto">
            <a:xfrm>
              <a:off x="10119420" y="4629220"/>
              <a:ext cx="45719" cy="908050"/>
            </a:xfrm>
            <a:custGeom>
              <a:avLst/>
              <a:gdLst>
                <a:gd name="T0" fmla="*/ 0 w 1"/>
                <a:gd name="T1" fmla="*/ 0 h 1130"/>
                <a:gd name="T2" fmla="*/ 0 w 1"/>
                <a:gd name="T3" fmla="*/ 908050 h 1130"/>
                <a:gd name="T4" fmla="*/ 0 60000 65536"/>
                <a:gd name="T5" fmla="*/ 0 60000 65536"/>
                <a:gd name="T6" fmla="*/ 0 w 1"/>
                <a:gd name="T7" fmla="*/ 0 h 1130"/>
                <a:gd name="T8" fmla="*/ 1 w 1"/>
                <a:gd name="T9" fmla="*/ 1130 h 11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30">
                  <a:moveTo>
                    <a:pt x="0" y="0"/>
                  </a:moveTo>
                  <a:lnTo>
                    <a:pt x="0" y="1130"/>
                  </a:lnTo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GB" altLang="it-IT">
                <a:solidFill>
                  <a:srgbClr val="006600"/>
                </a:solidFill>
              </a:endParaRPr>
            </a:p>
          </p:txBody>
        </p:sp>
        <p:sp>
          <p:nvSpPr>
            <p:cNvPr id="64" name="Text Box 93"/>
            <p:cNvSpPr txBox="1">
              <a:spLocks noChangeArrowheads="1"/>
            </p:cNvSpPr>
            <p:nvPr/>
          </p:nvSpPr>
          <p:spPr bwMode="auto">
            <a:xfrm>
              <a:off x="10191008" y="4930599"/>
              <a:ext cx="177085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600" noProof="1">
                  <a:latin typeface="Calibri Light" panose="020F0302020204030204" pitchFamily="34" charset="0"/>
                </a:rPr>
                <a:t>g</a:t>
              </a:r>
              <a:r>
                <a:rPr lang="it-IT" altLang="it-IT" sz="1600" noProof="1" smtClean="0">
                  <a:latin typeface="Calibri Light" panose="020F0302020204030204" pitchFamily="34" charset="0"/>
                </a:rPr>
                <a:t>(t</a:t>
              </a:r>
              <a:r>
                <a:rPr lang="it-IT" altLang="it-IT" sz="1600" noProof="1">
                  <a:latin typeface="Calibri Light" panose="020F0302020204030204" pitchFamily="34" charset="0"/>
                </a:rPr>
                <a:t>):</a:t>
              </a:r>
              <a:br>
                <a:rPr lang="it-IT" altLang="it-IT" sz="1600" noProof="1">
                  <a:latin typeface="Calibri Light" panose="020F0302020204030204" pitchFamily="34" charset="0"/>
                </a:rPr>
              </a:br>
              <a:r>
                <a:rPr lang="it-IT" altLang="it-IT" sz="1600" noProof="1" smtClean="0">
                  <a:latin typeface="Calibri Light" panose="020F0302020204030204" pitchFamily="34" charset="0"/>
                </a:rPr>
                <a:t>drainage = </a:t>
              </a:r>
              <a:br>
                <a:rPr lang="it-IT" altLang="it-IT" sz="1600" noProof="1" smtClean="0">
                  <a:latin typeface="Calibri Light" panose="020F0302020204030204" pitchFamily="34" charset="0"/>
                </a:rPr>
              </a:br>
              <a:r>
                <a:rPr lang="it-IT" altLang="it-IT" sz="1600" noProof="1" smtClean="0">
                  <a:latin typeface="Calibri Light" panose="020F0302020204030204" pitchFamily="34" charset="0"/>
                </a:rPr>
                <a:t>deep percolation + subsurface runoff</a:t>
              </a:r>
              <a:endParaRPr lang="it-IT" altLang="it-IT" sz="1600" noProof="1">
                <a:latin typeface="Calibri Light" panose="020F0302020204030204" pitchFamily="34" charset="0"/>
              </a:endParaRPr>
            </a:p>
          </p:txBody>
        </p:sp>
        <p:sp>
          <p:nvSpPr>
            <p:cNvPr id="65" name="Freeform 89"/>
            <p:cNvSpPr>
              <a:spLocks/>
            </p:cNvSpPr>
            <p:nvPr/>
          </p:nvSpPr>
          <p:spPr bwMode="auto">
            <a:xfrm rot="16576831">
              <a:off x="10374863" y="3898191"/>
              <a:ext cx="582837" cy="1036184"/>
            </a:xfrm>
            <a:custGeom>
              <a:avLst/>
              <a:gdLst>
                <a:gd name="T0" fmla="*/ 0 w 1"/>
                <a:gd name="T1" fmla="*/ 0 h 1130"/>
                <a:gd name="T2" fmla="*/ 0 w 1"/>
                <a:gd name="T3" fmla="*/ 908050 h 1130"/>
                <a:gd name="T4" fmla="*/ 0 60000 65536"/>
                <a:gd name="T5" fmla="*/ 0 60000 65536"/>
                <a:gd name="T6" fmla="*/ 0 w 1"/>
                <a:gd name="T7" fmla="*/ 0 h 1130"/>
                <a:gd name="T8" fmla="*/ 1 w 1"/>
                <a:gd name="T9" fmla="*/ 1130 h 11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130">
                  <a:moveTo>
                    <a:pt x="0" y="0"/>
                  </a:moveTo>
                  <a:lnTo>
                    <a:pt x="0" y="1130"/>
                  </a:lnTo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/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GB" altLang="it-IT">
                <a:solidFill>
                  <a:srgbClr val="006600"/>
                </a:solidFill>
              </a:endParaRPr>
            </a:p>
          </p:txBody>
        </p:sp>
        <p:sp>
          <p:nvSpPr>
            <p:cNvPr id="66" name="Text Box 93"/>
            <p:cNvSpPr txBox="1">
              <a:spLocks noChangeArrowheads="1"/>
            </p:cNvSpPr>
            <p:nvPr/>
          </p:nvSpPr>
          <p:spPr bwMode="auto">
            <a:xfrm>
              <a:off x="11303150" y="2747938"/>
              <a:ext cx="95914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1600" noProof="1">
                  <a:latin typeface="Calibri Light" panose="020F0302020204030204" pitchFamily="34" charset="0"/>
                </a:rPr>
                <a:t>r</a:t>
              </a:r>
              <a:r>
                <a:rPr lang="it-IT" altLang="it-IT" sz="1600" noProof="1" smtClean="0">
                  <a:latin typeface="Calibri Light" panose="020F0302020204030204" pitchFamily="34" charset="0"/>
                </a:rPr>
                <a:t>(t</a:t>
              </a:r>
              <a:r>
                <a:rPr lang="it-IT" altLang="it-IT" sz="1600" noProof="1">
                  <a:latin typeface="Calibri Light" panose="020F0302020204030204" pitchFamily="34" charset="0"/>
                </a:rPr>
                <a:t>):</a:t>
              </a:r>
              <a:br>
                <a:rPr lang="it-IT" altLang="it-IT" sz="1600" noProof="1">
                  <a:latin typeface="Calibri Light" panose="020F0302020204030204" pitchFamily="34" charset="0"/>
                </a:rPr>
              </a:br>
              <a:r>
                <a:rPr lang="it-IT" altLang="it-IT" sz="1600" noProof="1" smtClean="0">
                  <a:latin typeface="Calibri Light" panose="020F0302020204030204" pitchFamily="34" charset="0"/>
                </a:rPr>
                <a:t>surface runoff</a:t>
              </a:r>
              <a:endParaRPr lang="it-IT" altLang="it-IT" sz="1600" noProof="1">
                <a:latin typeface="Calibri Light" panose="020F0302020204030204" pitchFamily="34" charset="0"/>
              </a:endParaRPr>
            </a:p>
          </p:txBody>
        </p:sp>
        <p:pic>
          <p:nvPicPr>
            <p:cNvPr id="1038" name="Picture 14" descr="Immagine correlata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3691">
              <a:off x="9117399" y="1779925"/>
              <a:ext cx="1367957" cy="1933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Line 88"/>
            <p:cNvSpPr>
              <a:spLocks noChangeShapeType="1"/>
            </p:cNvSpPr>
            <p:nvPr/>
          </p:nvSpPr>
          <p:spPr bwMode="auto">
            <a:xfrm>
              <a:off x="8776618" y="3569865"/>
              <a:ext cx="3053431" cy="393573"/>
            </a:xfrm>
            <a:prstGeom prst="line">
              <a:avLst/>
            </a:prstGeom>
            <a:noFill/>
            <a:ln w="1016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8" name="Rettangolo 67"/>
          <p:cNvSpPr/>
          <p:nvPr/>
        </p:nvSpPr>
        <p:spPr>
          <a:xfrm>
            <a:off x="231901" y="3192959"/>
            <a:ext cx="7154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it-IT" sz="2000" dirty="0" smtClean="0">
                <a:solidFill>
                  <a:srgbClr val="FFFF00"/>
                </a:solidFill>
                <a:latin typeface="+mj-lt"/>
              </a:rPr>
              <a:t>Inverting the water balance equation for </a:t>
            </a:r>
            <a:r>
              <a:rPr lang="en-GB" altLang="it-IT" sz="2000" dirty="0" err="1" smtClean="0">
                <a:solidFill>
                  <a:srgbClr val="FFFF00"/>
                </a:solidFill>
                <a:latin typeface="+mj-lt"/>
              </a:rPr>
              <a:t>i</a:t>
            </a:r>
            <a:r>
              <a:rPr lang="en-GB" altLang="it-IT" sz="2000" dirty="0" smtClean="0">
                <a:solidFill>
                  <a:srgbClr val="FFFF00"/>
                </a:solidFill>
                <a:latin typeface="+mj-lt"/>
              </a:rPr>
              <a:t>(t), assuming:</a:t>
            </a:r>
          </a:p>
        </p:txBody>
      </p:sp>
      <p:sp>
        <p:nvSpPr>
          <p:cNvPr id="69" name="Rettangolo 68"/>
          <p:cNvSpPr/>
          <p:nvPr/>
        </p:nvSpPr>
        <p:spPr>
          <a:xfrm>
            <a:off x="256055" y="3639394"/>
            <a:ext cx="19672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g(t</a:t>
            </a:r>
            <a:r>
              <a:rPr lang="it-IT" sz="2000" dirty="0" smtClean="0"/>
              <a:t>)=</a:t>
            </a:r>
            <a:r>
              <a:rPr lang="it-IT" sz="2000" dirty="0" err="1" smtClean="0"/>
              <a:t>as</a:t>
            </a:r>
            <a:r>
              <a:rPr lang="it-IT" sz="2000" dirty="0" smtClean="0"/>
              <a:t>(t)</a:t>
            </a:r>
            <a:r>
              <a:rPr lang="it-IT" sz="2000" baseline="30000" dirty="0" smtClean="0"/>
              <a:t>b</a:t>
            </a:r>
          </a:p>
          <a:p>
            <a:r>
              <a:rPr lang="it-IT" sz="2000" dirty="0" smtClean="0"/>
              <a:t>r(t)=0</a:t>
            </a:r>
          </a:p>
          <a:p>
            <a:r>
              <a:rPr lang="it-IT" sz="2000" dirty="0" smtClean="0"/>
              <a:t>e(t)=</a:t>
            </a:r>
            <a:r>
              <a:rPr lang="it-IT" sz="2000" dirty="0" err="1" smtClean="0"/>
              <a:t>ET</a:t>
            </a:r>
            <a:r>
              <a:rPr lang="it-IT" sz="2000" baseline="-25000" dirty="0" err="1" smtClean="0"/>
              <a:t>pot</a:t>
            </a:r>
            <a:r>
              <a:rPr lang="it-IT" sz="2000" dirty="0" smtClean="0"/>
              <a:t>(t)s(t)</a:t>
            </a:r>
            <a:endParaRPr lang="it-IT" sz="2000" dirty="0"/>
          </a:p>
        </p:txBody>
      </p:sp>
      <p:sp>
        <p:nvSpPr>
          <p:cNvPr id="70" name="CasellaDiTesto 69"/>
          <p:cNvSpPr txBox="1"/>
          <p:nvPr/>
        </p:nvSpPr>
        <p:spPr>
          <a:xfrm>
            <a:off x="243453" y="4947678"/>
            <a:ext cx="9084786" cy="6882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it-IT" sz="4000" dirty="0" smtClean="0"/>
              <a:t>i(t)=</a:t>
            </a:r>
            <a:r>
              <a:rPr lang="it-IT" sz="4000" dirty="0" smtClean="0">
                <a:solidFill>
                  <a:srgbClr val="FF0000"/>
                </a:solidFill>
              </a:rPr>
              <a:t>Z*</a:t>
            </a:r>
            <a:r>
              <a:rPr lang="it-IT" sz="4000" dirty="0" smtClean="0"/>
              <a:t> </a:t>
            </a:r>
            <a:r>
              <a:rPr lang="it-IT" sz="4000" dirty="0" err="1" smtClean="0"/>
              <a:t>d</a:t>
            </a:r>
            <a:r>
              <a:rPr lang="it-IT" sz="4000" dirty="0" err="1" smtClean="0">
                <a:solidFill>
                  <a:srgbClr val="FFFF00"/>
                </a:solidFill>
              </a:rPr>
              <a:t>s</a:t>
            </a:r>
            <a:r>
              <a:rPr lang="it-IT" sz="4000" dirty="0" smtClean="0">
                <a:solidFill>
                  <a:srgbClr val="FFFF00"/>
                </a:solidFill>
              </a:rPr>
              <a:t>(t)</a:t>
            </a:r>
            <a:r>
              <a:rPr lang="it-IT" sz="4000" dirty="0" smtClean="0"/>
              <a:t>/</a:t>
            </a:r>
            <a:r>
              <a:rPr lang="it-IT" sz="4000" dirty="0" err="1" smtClean="0"/>
              <a:t>dt+</a:t>
            </a:r>
            <a:r>
              <a:rPr lang="it-IT" sz="4000" dirty="0" err="1" smtClean="0">
                <a:solidFill>
                  <a:srgbClr val="FF0000"/>
                </a:solidFill>
              </a:rPr>
              <a:t>a</a:t>
            </a:r>
            <a:r>
              <a:rPr lang="it-IT" sz="4000" dirty="0" smtClean="0"/>
              <a:t> </a:t>
            </a:r>
            <a:r>
              <a:rPr lang="it-IT" sz="4000" dirty="0" smtClean="0">
                <a:solidFill>
                  <a:srgbClr val="FFFF00"/>
                </a:solidFill>
              </a:rPr>
              <a:t>s(t)</a:t>
            </a:r>
            <a:r>
              <a:rPr lang="it-IT" sz="4000" baseline="30000" dirty="0" err="1" smtClean="0">
                <a:solidFill>
                  <a:srgbClr val="FF0000"/>
                </a:solidFill>
              </a:rPr>
              <a:t>b</a:t>
            </a:r>
            <a:r>
              <a:rPr lang="it-IT" sz="4000" dirty="0" err="1" smtClean="0"/>
              <a:t>+</a:t>
            </a:r>
            <a:r>
              <a:rPr lang="it-IT" sz="4000" dirty="0" err="1" smtClean="0">
                <a:solidFill>
                  <a:srgbClr val="FFFF00"/>
                </a:solidFill>
              </a:rPr>
              <a:t>ET</a:t>
            </a:r>
            <a:r>
              <a:rPr lang="it-IT" sz="4000" baseline="-25000" dirty="0" err="1" smtClean="0">
                <a:solidFill>
                  <a:srgbClr val="FFFF00"/>
                </a:solidFill>
              </a:rPr>
              <a:t>pot</a:t>
            </a:r>
            <a:r>
              <a:rPr lang="it-IT" sz="4000" dirty="0" smtClean="0">
                <a:solidFill>
                  <a:srgbClr val="FFFF00"/>
                </a:solidFill>
              </a:rPr>
              <a:t>(t)</a:t>
            </a:r>
            <a:r>
              <a:rPr lang="it-IT" sz="4000" baseline="-25000" dirty="0" smtClean="0"/>
              <a:t> </a:t>
            </a:r>
            <a:r>
              <a:rPr lang="it-IT" sz="4000" dirty="0" smtClean="0">
                <a:solidFill>
                  <a:srgbClr val="FFFF00"/>
                </a:solidFill>
              </a:rPr>
              <a:t>s(t)</a:t>
            </a:r>
            <a:r>
              <a:rPr lang="it-IT" sz="4000" dirty="0" smtClean="0"/>
              <a:t>-</a:t>
            </a:r>
            <a:r>
              <a:rPr lang="it-IT" sz="4000" dirty="0" smtClean="0">
                <a:solidFill>
                  <a:srgbClr val="FFFF00"/>
                </a:solidFill>
              </a:rPr>
              <a:t>p(t</a:t>
            </a:r>
            <a:r>
              <a:rPr lang="it-IT" sz="40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243453" y="5866818"/>
            <a:ext cx="9498360" cy="8925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GB" dirty="0"/>
              <a:t>1 equation</a:t>
            </a:r>
          </a:p>
          <a:p>
            <a:pPr algn="l"/>
            <a:r>
              <a:rPr lang="en-GB" dirty="0"/>
              <a:t>3 parameters (</a:t>
            </a:r>
            <a:r>
              <a:rPr lang="en-GB" dirty="0">
                <a:solidFill>
                  <a:srgbClr val="FF0000"/>
                </a:solidFill>
              </a:rPr>
              <a:t>Z*,a, b</a:t>
            </a:r>
            <a:r>
              <a:rPr lang="en-GB" dirty="0" smtClean="0"/>
              <a:t>) + knowledge of </a:t>
            </a:r>
            <a:r>
              <a:rPr lang="en-GB" dirty="0" smtClean="0">
                <a:solidFill>
                  <a:srgbClr val="FFFF00"/>
                </a:solidFill>
              </a:rPr>
              <a:t>s(t)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FFF00"/>
                </a:solidFill>
              </a:rPr>
              <a:t>p(t)</a:t>
            </a:r>
            <a:r>
              <a:rPr lang="en-GB" dirty="0" smtClean="0"/>
              <a:t> and </a:t>
            </a:r>
            <a:r>
              <a:rPr lang="en-GB" dirty="0" err="1" smtClean="0">
                <a:solidFill>
                  <a:srgbClr val="FFFF00"/>
                </a:solidFill>
              </a:rPr>
              <a:t>ET</a:t>
            </a:r>
            <a:r>
              <a:rPr lang="en-GB" baseline="-25000" dirty="0" err="1" smtClean="0">
                <a:solidFill>
                  <a:srgbClr val="FFFF00"/>
                </a:solidFill>
              </a:rPr>
              <a:t>pot</a:t>
            </a:r>
            <a:r>
              <a:rPr lang="en-GB" dirty="0" smtClean="0">
                <a:solidFill>
                  <a:srgbClr val="FFFF00"/>
                </a:solidFill>
              </a:rPr>
              <a:t>(t)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4259308" y="997955"/>
            <a:ext cx="913960" cy="33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it-IT" dirty="0" smtClean="0">
                <a:latin typeface="Calibri Light" panose="020F0302020204030204" pitchFamily="34" charset="0"/>
              </a:rPr>
              <a:t>irrigation</a:t>
            </a:r>
            <a:endParaRPr lang="en-GB" altLang="it-IT" dirty="0">
              <a:latin typeface="Calibri Light" panose="020F0302020204030204" pitchFamily="34" charset="0"/>
            </a:endParaRP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flipH="1">
            <a:off x="4345336" y="1318380"/>
            <a:ext cx="102641" cy="478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endParaRPr lang="it-IT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40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SYNTETHIC DATA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751871" y="290511"/>
            <a:ext cx="38484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We apply 600 mm per year from June to September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600301" y="1156911"/>
            <a:ext cx="44657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200" b="0" dirty="0" smtClean="0"/>
              <a:t>We have soil moisture data affected by irrigation, i.e., </a:t>
            </a:r>
            <a:r>
              <a:rPr lang="en-GB" sz="2200" dirty="0" smtClean="0"/>
              <a:t>synthetic </a:t>
            </a:r>
            <a:r>
              <a:rPr lang="en-GB" sz="2200" dirty="0" smtClean="0">
                <a:solidFill>
                  <a:srgbClr val="FF0000"/>
                </a:solidFill>
              </a:rPr>
              <a:t>satellite soil moisture (red line)</a:t>
            </a:r>
            <a:endParaRPr lang="en-GB" sz="2200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647409" y="2957111"/>
            <a:ext cx="44186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200" b="0" dirty="0" smtClean="0"/>
              <a:t>We apply SM2RAIN to satellite soil moisture to obtain </a:t>
            </a:r>
            <a:r>
              <a:rPr lang="en-GB" sz="2200" dirty="0" smtClean="0">
                <a:solidFill>
                  <a:srgbClr val="F10FF7"/>
                </a:solidFill>
              </a:rPr>
              <a:t>SM2RAIN-derived </a:t>
            </a:r>
            <a:r>
              <a:rPr lang="en-GB" sz="2200" dirty="0" err="1" smtClean="0">
                <a:solidFill>
                  <a:srgbClr val="F10FF7"/>
                </a:solidFill>
              </a:rPr>
              <a:t>rainfall+irrigation</a:t>
            </a:r>
            <a:r>
              <a:rPr lang="en-GB" sz="2200" dirty="0" smtClean="0">
                <a:solidFill>
                  <a:srgbClr val="F10FF7"/>
                </a:solidFill>
              </a:rPr>
              <a:t> (magenta)</a:t>
            </a:r>
            <a:endParaRPr lang="en-GB" sz="2200" dirty="0">
              <a:solidFill>
                <a:srgbClr val="F10FF7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658149" y="4757311"/>
            <a:ext cx="41855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200" b="0" dirty="0" smtClean="0"/>
              <a:t>We subtract </a:t>
            </a:r>
            <a:r>
              <a:rPr lang="en-GB" sz="2200" b="0" dirty="0" smtClean="0">
                <a:solidFill>
                  <a:srgbClr val="00FF00"/>
                </a:solidFill>
              </a:rPr>
              <a:t>observed rainfall (green</a:t>
            </a:r>
            <a:r>
              <a:rPr lang="en-GB" sz="2200" b="0" dirty="0" smtClean="0">
                <a:solidFill>
                  <a:srgbClr val="00B050"/>
                </a:solidFill>
              </a:rPr>
              <a:t>)</a:t>
            </a:r>
            <a:r>
              <a:rPr lang="en-GB" sz="2200" b="0" dirty="0" smtClean="0"/>
              <a:t> from SM2RAIN-derived </a:t>
            </a:r>
            <a:r>
              <a:rPr lang="en-GB" sz="2200" b="0" dirty="0" err="1" smtClean="0">
                <a:solidFill>
                  <a:srgbClr val="FF00FF"/>
                </a:solidFill>
              </a:rPr>
              <a:t>rainfall+irrigation</a:t>
            </a:r>
            <a:r>
              <a:rPr lang="en-GB" sz="2200" b="0" dirty="0" smtClean="0"/>
              <a:t> to obtain </a:t>
            </a:r>
            <a:r>
              <a:rPr lang="en-GB" sz="2200" dirty="0" smtClean="0"/>
              <a:t>irrigation</a:t>
            </a:r>
            <a:endParaRPr lang="en-GB" sz="2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" y="1081092"/>
            <a:ext cx="7068457" cy="571591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 rot="20699466">
            <a:off x="165891" y="379946"/>
            <a:ext cx="3124579" cy="12926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method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theoretically</a:t>
            </a:r>
            <a:r>
              <a:rPr lang="en-US" sz="26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works</a:t>
            </a:r>
            <a:endParaRPr lang="it-IT" sz="26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74340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5284" r="8260" b="2106"/>
          <a:stretch/>
        </p:blipFill>
        <p:spPr bwMode="auto">
          <a:xfrm>
            <a:off x="4040393" y="4426182"/>
            <a:ext cx="4386669" cy="243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www.researchgate.net/profile/Jian_Peng8/publication/285587331/figure/fig1/AS:302593923403776@1449155421884/Figure-1-Quick-view-of-the-study-area-in-central-Spain-and-the-location-of-the-REMEDH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810"/>
            <a:ext cx="8079748" cy="27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e 6"/>
          <p:cNvSpPr/>
          <p:nvPr/>
        </p:nvSpPr>
        <p:spPr bwMode="auto">
          <a:xfrm>
            <a:off x="6697772" y="1893682"/>
            <a:ext cx="432048" cy="314660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400256" y="1612497"/>
            <a:ext cx="2234651" cy="46166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CANIZAL station</a:t>
            </a:r>
            <a:endParaRPr lang="en-GB" sz="24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onnettore 1 9"/>
          <p:cNvCxnSpPr>
            <a:stCxn id="8" idx="1"/>
            <a:endCxn id="7" idx="6"/>
          </p:cNvCxnSpPr>
          <p:nvPr/>
        </p:nvCxnSpPr>
        <p:spPr bwMode="auto">
          <a:xfrm flipH="1">
            <a:off x="7129820" y="1843330"/>
            <a:ext cx="1270436" cy="2076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9" name="Picture 5" descr="D:\WORK\PROGETTI\ESA\WACMOS_IRRIGATION\elab\myelab_Irrigation\Spain_REMEDHUS\SM_RAIN_Irr_Spain_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84" y="2636736"/>
            <a:ext cx="9792072" cy="17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473151" y="4966231"/>
            <a:ext cx="224058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6B8F"/>
                </a:solidFill>
              </a:rPr>
              <a:t>Application of SM2RAIN in non irrigated periods</a:t>
            </a:r>
            <a:endParaRPr lang="en-GB" sz="1800" dirty="0"/>
          </a:p>
        </p:txBody>
      </p:sp>
      <p:sp>
        <p:nvSpPr>
          <p:cNvPr id="11" name="Rettangolo 10"/>
          <p:cNvSpPr/>
          <p:nvPr/>
        </p:nvSpPr>
        <p:spPr>
          <a:xfrm>
            <a:off x="7211148" y="4627875"/>
            <a:ext cx="10242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R=0.78</a:t>
            </a:r>
            <a:endParaRPr lang="en-GB" dirty="0"/>
          </a:p>
        </p:txBody>
      </p:sp>
      <p:sp>
        <p:nvSpPr>
          <p:cNvPr id="14" name="Rettangolo 13"/>
          <p:cNvSpPr/>
          <p:nvPr/>
        </p:nvSpPr>
        <p:spPr>
          <a:xfrm>
            <a:off x="6672727" y="1034871"/>
            <a:ext cx="5393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Spain</a:t>
            </a:r>
            <a:endParaRPr lang="en-GB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00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SITU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SOIL MOISTURE DATA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427062" y="5007259"/>
            <a:ext cx="270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Green=observed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Red=SM2RAIN-derived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129820" y="2658260"/>
            <a:ext cx="1813317" cy="369332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SOIL MOISTURE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644883" y="3676794"/>
            <a:ext cx="1800493" cy="369332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PRECIPITATION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WORK\PROGETTI\ESA\WACMOS_IRRIGATION\elab\myelab_Irrigation\Spain_REMEDHUS\IRR_Canizal_ok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4867" r="6675" b="6744"/>
          <a:stretch/>
        </p:blipFill>
        <p:spPr bwMode="auto">
          <a:xfrm>
            <a:off x="150586" y="1293102"/>
            <a:ext cx="10410552" cy="541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 rot="19932633">
            <a:off x="3630450" y="3401713"/>
            <a:ext cx="3719474" cy="8925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compared with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observations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</a:t>
            </a:r>
            <a:endParaRPr lang="en-GB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672727" y="1034871"/>
            <a:ext cx="5393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Spain</a:t>
            </a:r>
            <a:endParaRPr lang="en-GB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Titolo 8"/>
          <p:cNvSpPr txBox="1">
            <a:spLocks/>
          </p:cNvSpPr>
          <p:nvPr/>
        </p:nvSpPr>
        <p:spPr>
          <a:xfrm>
            <a:off x="531845" y="111230"/>
            <a:ext cx="1153419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>
                <a:solidFill>
                  <a:srgbClr val="00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SITU</a:t>
            </a:r>
            <a:r>
              <a:rPr lang="en-GB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SOIL MOISTURE DATA</a:t>
            </a:r>
            <a:endParaRPr lang="en-GB" u="sng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298940" y="1579722"/>
            <a:ext cx="1813317" cy="369332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SOIL MOISTURE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40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1583</TotalTime>
  <Words>990</Words>
  <Application>Microsoft Office PowerPoint</Application>
  <PresentationFormat>Widescreen</PresentationFormat>
  <Paragraphs>179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Times New Roman</vt:lpstr>
      <vt:lpstr>Wingdings</vt:lpstr>
      <vt:lpstr>Scia di vapore</vt:lpstr>
      <vt:lpstr>How much water is used for irrigation?  A new approach exploiting satellite soil moisture observations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Rainfall estimation from soil moisture observations, SM2RAIN:  recent advances and future directions</dc:title>
  <dc:creator>l.brocca</dc:creator>
  <cp:lastModifiedBy>l.brocca</cp:lastModifiedBy>
  <cp:revision>101</cp:revision>
  <dcterms:created xsi:type="dcterms:W3CDTF">2018-03-29T14:13:22Z</dcterms:created>
  <dcterms:modified xsi:type="dcterms:W3CDTF">2018-04-23T12:58:37Z</dcterms:modified>
</cp:coreProperties>
</file>