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71" r:id="rId3"/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Shape 4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Shape 5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Shape 5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Shape 6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Shape 6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Shape 6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Shape 6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Shape 7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Shape 7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Shape 7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Shape 7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Shape 8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Shape 8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Shape 9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Shape 9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Shape 9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Shape 9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Shape 9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Shape 9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Shape 9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Shape 9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Shape 9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Shape 9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Shape 9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173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Shape 9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Shape 10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Shape 10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hape 10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Shape 10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Shape 10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Shape 10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Shape 10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Shape 10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Shape 10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Shape 10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Shape 10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Shape 10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Shape 1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Shape 1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173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381173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x="381298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298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67175" lIns="67175" spcFirstLastPara="1" rIns="67175" wrap="square" tIns="6717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67175" lIns="67175" spcFirstLastPara="1" rIns="67175" wrap="square" tIns="6717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67175" lIns="67175" spcFirstLastPara="1" rIns="67175" wrap="square" tIns="671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/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67175" lIns="67175" spcFirstLastPara="1" rIns="67175" wrap="square" tIns="67175"/>
          <a:lstStyle>
            <a:lvl1pPr indent="-368300" lvl="0" marL="457200" rtl="0">
              <a:spcBef>
                <a:spcPts val="400"/>
              </a:spcBef>
              <a:spcAft>
                <a:spcPts val="0"/>
              </a:spcAft>
              <a:buSzPts val="2200"/>
              <a:buChar char="●"/>
              <a:defRPr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11150" lvl="3" marL="18288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67175" lIns="67175" spcFirstLastPara="1" rIns="67175" wrap="square" tIns="671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/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anchorCtr="0" anchor="t" bIns="67175" lIns="67175" spcFirstLastPara="1" rIns="67175" wrap="square" tIns="67175"/>
          <a:lstStyle>
            <a:lvl1pPr indent="-368300" lvl="0" marL="457200" rtl="0">
              <a:spcBef>
                <a:spcPts val="400"/>
              </a:spcBef>
              <a:spcAft>
                <a:spcPts val="0"/>
              </a:spcAft>
              <a:buSzPts val="2200"/>
              <a:buChar char="●"/>
              <a:defRPr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11150" lvl="3" marL="18288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65" name="Shape 65"/>
          <p:cNvSpPr txBox="1"/>
          <p:nvPr>
            <p:ph idx="2" type="body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</p:spPr>
        <p:txBody>
          <a:bodyPr anchorCtr="0" anchor="t" bIns="67175" lIns="67175" spcFirstLastPara="1" rIns="67175" wrap="square" tIns="67175"/>
          <a:lstStyle>
            <a:lvl1pPr indent="-368300" lvl="0" marL="457200" rtl="0">
              <a:spcBef>
                <a:spcPts val="400"/>
              </a:spcBef>
              <a:spcAft>
                <a:spcPts val="0"/>
              </a:spcAft>
              <a:buSzPts val="2200"/>
              <a:buChar char="●"/>
              <a:defRPr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11150" lvl="3" marL="18288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67175" lIns="67175" spcFirstLastPara="1" rIns="67175" wrap="square" tIns="671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/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67175" lIns="67175" spcFirstLastPara="1" rIns="67175" wrap="square" tIns="671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67175" lIns="67175" spcFirstLastPara="1" rIns="67175" wrap="square" tIns="67175"/>
          <a:lstStyle>
            <a:lvl1pPr indent="-228600" lvl="0" marL="457200" rtl="0" algn="ctr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1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67175" lIns="67175" spcFirstLastPara="1" rIns="67175" wrap="square" tIns="671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67175" lIns="67175" spcFirstLastPara="1" rIns="67175" wrap="square" tIns="671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67175" lIns="67175" spcFirstLastPara="1" rIns="67175" wrap="square" tIns="6717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81" name="Shape 81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67175" lIns="67175" spcFirstLastPara="1" rIns="67175" wrap="square" tIns="6717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67175" lIns="67175" spcFirstLastPara="1" rIns="67175" wrap="square" tIns="671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/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67175" lIns="67175" spcFirstLastPara="1" rIns="67175" wrap="square" tIns="67175"/>
          <a:lstStyle>
            <a:lvl1pPr indent="-368300" lvl="0" marL="457200" rtl="0">
              <a:spcBef>
                <a:spcPts val="400"/>
              </a:spcBef>
              <a:spcAft>
                <a:spcPts val="0"/>
              </a:spcAft>
              <a:buSzPts val="2200"/>
              <a:buChar char="●"/>
              <a:defRPr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11150" lvl="3" marL="18288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86" name="Shape 86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67175" lIns="67175" spcFirstLastPara="1" rIns="67175" wrap="square" tIns="671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/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anchorCtr="0" anchor="t" bIns="67175" lIns="67175" spcFirstLastPara="1" rIns="67175" wrap="square" tIns="67175"/>
          <a:lstStyle>
            <a:lvl1pPr indent="-368300" lvl="0" marL="457200" rtl="0">
              <a:spcBef>
                <a:spcPts val="400"/>
              </a:spcBef>
              <a:spcAft>
                <a:spcPts val="0"/>
              </a:spcAft>
              <a:buSzPts val="2200"/>
              <a:buChar char="●"/>
              <a:defRPr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11150" lvl="3" marL="18288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90" name="Shape 90"/>
          <p:cNvSpPr txBox="1"/>
          <p:nvPr>
            <p:ph idx="2" type="body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</p:spPr>
        <p:txBody>
          <a:bodyPr anchorCtr="0" anchor="t" bIns="67175" lIns="67175" spcFirstLastPara="1" rIns="67175" wrap="square" tIns="67175"/>
          <a:lstStyle>
            <a:lvl1pPr indent="-368300" lvl="0" marL="457200" rtl="0">
              <a:spcBef>
                <a:spcPts val="400"/>
              </a:spcBef>
              <a:spcAft>
                <a:spcPts val="0"/>
              </a:spcAft>
              <a:buSzPts val="2200"/>
              <a:buChar char="●"/>
              <a:defRPr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11150" lvl="3" marL="18288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91" name="Shape 91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67175" lIns="67175" spcFirstLastPara="1" rIns="67175" wrap="square" tIns="671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/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94" name="Shape 94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67175" lIns="67175" spcFirstLastPara="1" rIns="67175" wrap="square" tIns="671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67175" lIns="67175" spcFirstLastPara="1" rIns="67175" wrap="square" tIns="67175"/>
          <a:lstStyle>
            <a:lvl1pPr indent="-228600" lvl="0" marL="457200" rtl="0" algn="ctr">
              <a:spcBef>
                <a:spcPts val="300"/>
              </a:spcBef>
              <a:spcAft>
                <a:spcPts val="0"/>
              </a:spcAft>
              <a:buSzPts val="1300"/>
              <a:buNone/>
              <a:defRPr sz="1300"/>
            </a:lvl1pPr>
          </a:lstStyle>
          <a:p/>
        </p:txBody>
      </p:sp>
      <p:sp>
        <p:nvSpPr>
          <p:cNvPr id="97" name="Shape 97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67175" lIns="67175" spcFirstLastPara="1" rIns="67175" wrap="square" tIns="671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67175" lIns="67175" spcFirstLastPara="1" rIns="67175" wrap="square" tIns="671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2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67175" lIns="67175" spcFirstLastPara="1" rIns="67175" wrap="square" tIns="6717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7175" lIns="67175" spcFirstLastPara="1" rIns="67175" wrap="square" tIns="67175"/>
          <a:lstStyle>
            <a:lvl1pPr indent="-368300" lvl="0" marL="4572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  <a:defRPr sz="2200">
                <a:solidFill>
                  <a:schemeClr val="dk1"/>
                </a:solidFill>
              </a:defRPr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3pPr>
            <a:lvl4pPr indent="-3111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4pPr>
            <a:lvl5pPr indent="-3111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>
                <a:solidFill>
                  <a:schemeClr val="dk1"/>
                </a:solidFill>
              </a:defRPr>
            </a:lvl5pPr>
            <a:lvl6pPr indent="-3111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>
                <a:solidFill>
                  <a:schemeClr val="dk1"/>
                </a:solidFill>
              </a:defRPr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7pPr>
            <a:lvl8pPr indent="-3111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>
                <a:solidFill>
                  <a:schemeClr val="dk1"/>
                </a:solidFill>
              </a:defRPr>
            </a:lvl8pPr>
            <a:lvl9pPr indent="-3111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67175" lIns="67175" spcFirstLastPara="1" rIns="67175" wrap="square" tIns="6717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7175" lIns="67175" spcFirstLastPara="1" rIns="67175" wrap="square" tIns="67175"/>
          <a:lstStyle>
            <a:lvl1pPr indent="-368300" lvl="0" marL="4572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  <a:defRPr sz="2200">
                <a:solidFill>
                  <a:schemeClr val="dk1"/>
                </a:solidFill>
              </a:defRPr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3pPr>
            <a:lvl4pPr indent="-3111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4pPr>
            <a:lvl5pPr indent="-3111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>
                <a:solidFill>
                  <a:schemeClr val="dk1"/>
                </a:solidFill>
              </a:defRPr>
            </a:lvl5pPr>
            <a:lvl6pPr indent="-3111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>
                <a:solidFill>
                  <a:schemeClr val="dk1"/>
                </a:solidFill>
              </a:defRPr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7pPr>
            <a:lvl8pPr indent="-3111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>
                <a:solidFill>
                  <a:schemeClr val="dk1"/>
                </a:solidFill>
              </a:defRPr>
            </a:lvl8pPr>
            <a:lvl9pPr indent="-3111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5.png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29.png"/><Relationship Id="rId6" Type="http://schemas.openxmlformats.org/officeDocument/2006/relationships/image" Target="../media/image23.png"/><Relationship Id="rId7" Type="http://schemas.openxmlformats.org/officeDocument/2006/relationships/image" Target="../media/image19.png"/><Relationship Id="rId8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14.png"/><Relationship Id="rId11" Type="http://schemas.openxmlformats.org/officeDocument/2006/relationships/image" Target="../media/image18.png"/><Relationship Id="rId10" Type="http://schemas.openxmlformats.org/officeDocument/2006/relationships/image" Target="../media/image20.png"/><Relationship Id="rId9" Type="http://schemas.openxmlformats.org/officeDocument/2006/relationships/image" Target="../media/image16.png"/><Relationship Id="rId5" Type="http://schemas.openxmlformats.org/officeDocument/2006/relationships/image" Target="../media/image9.png"/><Relationship Id="rId6" Type="http://schemas.openxmlformats.org/officeDocument/2006/relationships/image" Target="../media/image23.png"/><Relationship Id="rId7" Type="http://schemas.openxmlformats.org/officeDocument/2006/relationships/image" Target="../media/image19.png"/><Relationship Id="rId8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Relationship Id="rId5" Type="http://schemas.openxmlformats.org/officeDocument/2006/relationships/image" Target="../media/image22.png"/><Relationship Id="rId6" Type="http://schemas.openxmlformats.org/officeDocument/2006/relationships/image" Target="../media/image24.png"/><Relationship Id="rId7" Type="http://schemas.openxmlformats.org/officeDocument/2006/relationships/image" Target="../media/image34.png"/><Relationship Id="rId8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31.png"/><Relationship Id="rId9" Type="http://schemas.openxmlformats.org/officeDocument/2006/relationships/image" Target="../media/image14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28.png"/><Relationship Id="rId8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Relationship Id="rId4" Type="http://schemas.openxmlformats.org/officeDocument/2006/relationships/image" Target="../media/image39.png"/><Relationship Id="rId11" Type="http://schemas.openxmlformats.org/officeDocument/2006/relationships/image" Target="../media/image14.png"/><Relationship Id="rId10" Type="http://schemas.openxmlformats.org/officeDocument/2006/relationships/image" Target="../media/image43.png"/><Relationship Id="rId9" Type="http://schemas.openxmlformats.org/officeDocument/2006/relationships/image" Target="../media/image41.png"/><Relationship Id="rId5" Type="http://schemas.openxmlformats.org/officeDocument/2006/relationships/image" Target="../media/image38.png"/><Relationship Id="rId6" Type="http://schemas.openxmlformats.org/officeDocument/2006/relationships/image" Target="../media/image40.png"/><Relationship Id="rId7" Type="http://schemas.openxmlformats.org/officeDocument/2006/relationships/image" Target="../media/image28.png"/><Relationship Id="rId8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Relationship Id="rId5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Relationship Id="rId5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Relationship Id="rId4" Type="http://schemas.openxmlformats.org/officeDocument/2006/relationships/image" Target="../media/image40.png"/><Relationship Id="rId5" Type="http://schemas.openxmlformats.org/officeDocument/2006/relationships/image" Target="../media/image28.png"/><Relationship Id="rId6" Type="http://schemas.openxmlformats.org/officeDocument/2006/relationships/image" Target="../media/image33.png"/><Relationship Id="rId7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Relationship Id="rId4" Type="http://schemas.openxmlformats.org/officeDocument/2006/relationships/image" Target="../media/image28.png"/><Relationship Id="rId5" Type="http://schemas.openxmlformats.org/officeDocument/2006/relationships/image" Target="../media/image35.png"/><Relationship Id="rId6" Type="http://schemas.openxmlformats.org/officeDocument/2006/relationships/image" Target="../media/image33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Relationship Id="rId4" Type="http://schemas.openxmlformats.org/officeDocument/2006/relationships/image" Target="../media/image35.png"/><Relationship Id="rId5" Type="http://schemas.openxmlformats.org/officeDocument/2006/relationships/image" Target="../media/image40.png"/><Relationship Id="rId6" Type="http://schemas.openxmlformats.org/officeDocument/2006/relationships/image" Target="../media/image28.png"/><Relationship Id="rId7" Type="http://schemas.openxmlformats.org/officeDocument/2006/relationships/image" Target="../media/image33.png"/><Relationship Id="rId8" Type="http://schemas.openxmlformats.org/officeDocument/2006/relationships/image" Target="../media/image4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3.png"/><Relationship Id="rId4" Type="http://schemas.openxmlformats.org/officeDocument/2006/relationships/image" Target="../media/image35.png"/><Relationship Id="rId9" Type="http://schemas.openxmlformats.org/officeDocument/2006/relationships/image" Target="../media/image44.png"/><Relationship Id="rId5" Type="http://schemas.openxmlformats.org/officeDocument/2006/relationships/image" Target="../media/image40.png"/><Relationship Id="rId6" Type="http://schemas.openxmlformats.org/officeDocument/2006/relationships/image" Target="../media/image28.png"/><Relationship Id="rId7" Type="http://schemas.openxmlformats.org/officeDocument/2006/relationships/image" Target="../media/image33.png"/><Relationship Id="rId8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3.png"/><Relationship Id="rId4" Type="http://schemas.openxmlformats.org/officeDocument/2006/relationships/image" Target="../media/image35.png"/><Relationship Id="rId9" Type="http://schemas.openxmlformats.org/officeDocument/2006/relationships/image" Target="../media/image44.png"/><Relationship Id="rId5" Type="http://schemas.openxmlformats.org/officeDocument/2006/relationships/image" Target="../media/image40.png"/><Relationship Id="rId6" Type="http://schemas.openxmlformats.org/officeDocument/2006/relationships/image" Target="../media/image28.png"/><Relationship Id="rId7" Type="http://schemas.openxmlformats.org/officeDocument/2006/relationships/image" Target="../media/image33.png"/><Relationship Id="rId8" Type="http://schemas.openxmlformats.org/officeDocument/2006/relationships/image" Target="../media/image4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Relationship Id="rId4" Type="http://schemas.openxmlformats.org/officeDocument/2006/relationships/image" Target="../media/image48.png"/><Relationship Id="rId5" Type="http://schemas.openxmlformats.org/officeDocument/2006/relationships/image" Target="../media/image5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Relationship Id="rId4" Type="http://schemas.openxmlformats.org/officeDocument/2006/relationships/image" Target="../media/image5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7.png"/><Relationship Id="rId4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8.png"/><Relationship Id="rId4" Type="http://schemas.openxmlformats.org/officeDocument/2006/relationships/image" Target="../media/image9.png"/><Relationship Id="rId5" Type="http://schemas.openxmlformats.org/officeDocument/2006/relationships/image" Target="../media/image57.png"/><Relationship Id="rId6" Type="http://schemas.openxmlformats.org/officeDocument/2006/relationships/image" Target="../media/image4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png"/><Relationship Id="rId4" Type="http://schemas.openxmlformats.org/officeDocument/2006/relationships/image" Target="../media/image30.png"/><Relationship Id="rId5" Type="http://schemas.openxmlformats.org/officeDocument/2006/relationships/image" Target="../media/image28.png"/><Relationship Id="rId6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github.com/OlympusMonds/lmondy-et-al-3D-Rifting-Experiments" TargetMode="External"/><Relationship Id="rId4" Type="http://schemas.openxmlformats.org/officeDocument/2006/relationships/image" Target="../media/image45.gif"/><Relationship Id="rId5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0.png"/><Relationship Id="rId4" Type="http://schemas.openxmlformats.org/officeDocument/2006/relationships/image" Target="../media/image61.png"/><Relationship Id="rId9" Type="http://schemas.openxmlformats.org/officeDocument/2006/relationships/image" Target="../media/image52.png"/><Relationship Id="rId5" Type="http://schemas.openxmlformats.org/officeDocument/2006/relationships/image" Target="../media/image63.png"/><Relationship Id="rId6" Type="http://schemas.openxmlformats.org/officeDocument/2006/relationships/image" Target="../media/image60.png"/><Relationship Id="rId7" Type="http://schemas.openxmlformats.org/officeDocument/2006/relationships/image" Target="../media/image62.png"/><Relationship Id="rId8" Type="http://schemas.openxmlformats.org/officeDocument/2006/relationships/image" Target="../media/image4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0.png"/><Relationship Id="rId4" Type="http://schemas.openxmlformats.org/officeDocument/2006/relationships/image" Target="../media/image61.png"/><Relationship Id="rId9" Type="http://schemas.openxmlformats.org/officeDocument/2006/relationships/image" Target="../media/image52.png"/><Relationship Id="rId5" Type="http://schemas.openxmlformats.org/officeDocument/2006/relationships/image" Target="../media/image63.png"/><Relationship Id="rId6" Type="http://schemas.openxmlformats.org/officeDocument/2006/relationships/image" Target="../media/image60.png"/><Relationship Id="rId7" Type="http://schemas.openxmlformats.org/officeDocument/2006/relationships/image" Target="../media/image62.png"/><Relationship Id="rId8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Relationship Id="rId6" Type="http://schemas.openxmlformats.org/officeDocument/2006/relationships/image" Target="../media/image7.png"/><Relationship Id="rId7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type="ctrTitle"/>
          </p:nvPr>
        </p:nvSpPr>
        <p:spPr>
          <a:xfrm>
            <a:off x="311700" y="1038800"/>
            <a:ext cx="8520600" cy="137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The role of asthenospheric flow during rift propagation and breakup</a:t>
            </a:r>
            <a:endParaRPr sz="3600"/>
          </a:p>
        </p:txBody>
      </p:sp>
      <p:sp>
        <p:nvSpPr>
          <p:cNvPr id="105" name="Shape 105"/>
          <p:cNvSpPr txBox="1"/>
          <p:nvPr/>
        </p:nvSpPr>
        <p:spPr>
          <a:xfrm>
            <a:off x="1029000" y="2594900"/>
            <a:ext cx="70860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212121"/>
                </a:solidFill>
                <a:highlight>
                  <a:srgbClr val="FFFFFF"/>
                </a:highlight>
              </a:rPr>
              <a:t>Luke Mondy</a:t>
            </a:r>
            <a:r>
              <a:rPr b="1" baseline="30000" lang="en-GB" sz="2200">
                <a:solidFill>
                  <a:srgbClr val="212121"/>
                </a:solidFill>
                <a:highlight>
                  <a:srgbClr val="FFFFFF"/>
                </a:highlight>
              </a:rPr>
              <a:t>1</a:t>
            </a:r>
            <a:r>
              <a:rPr b="1" lang="en-GB" sz="2200">
                <a:solidFill>
                  <a:srgbClr val="212121"/>
                </a:solidFill>
                <a:highlight>
                  <a:srgbClr val="FFFFFF"/>
                </a:highlight>
              </a:rPr>
              <a:t>, </a:t>
            </a:r>
            <a:r>
              <a:rPr b="1" lang="en-GB" sz="2200">
                <a:solidFill>
                  <a:srgbClr val="666666"/>
                </a:solidFill>
                <a:highlight>
                  <a:srgbClr val="FFFFFF"/>
                </a:highlight>
              </a:rPr>
              <a:t>Patrice Rey</a:t>
            </a:r>
            <a:r>
              <a:rPr b="1" baseline="30000" lang="en-GB" sz="2200">
                <a:solidFill>
                  <a:srgbClr val="666666"/>
                </a:solidFill>
                <a:highlight>
                  <a:srgbClr val="FFFFFF"/>
                </a:highlight>
              </a:rPr>
              <a:t>1</a:t>
            </a:r>
            <a:r>
              <a:rPr b="1" lang="en-GB" sz="2200">
                <a:solidFill>
                  <a:srgbClr val="666666"/>
                </a:solidFill>
                <a:highlight>
                  <a:srgbClr val="FFFFFF"/>
                </a:highlight>
              </a:rPr>
              <a:t>, Guillaume Duclaux</a:t>
            </a:r>
            <a:r>
              <a:rPr b="1" baseline="30000" lang="en-GB" sz="2200">
                <a:solidFill>
                  <a:srgbClr val="666666"/>
                </a:solidFill>
                <a:highlight>
                  <a:srgbClr val="FFFFFF"/>
                </a:highlight>
              </a:rPr>
              <a:t>2 </a:t>
            </a:r>
            <a:r>
              <a:rPr b="1" lang="en-GB" sz="2200">
                <a:solidFill>
                  <a:srgbClr val="666666"/>
                </a:solidFill>
                <a:highlight>
                  <a:srgbClr val="FFFFFF"/>
                </a:highlight>
              </a:rPr>
              <a:t>, Louis Moresi</a:t>
            </a:r>
            <a:r>
              <a:rPr b="1" baseline="30000" lang="en-GB" sz="2200">
                <a:solidFill>
                  <a:srgbClr val="666666"/>
                </a:solidFill>
                <a:highlight>
                  <a:srgbClr val="FFFFFF"/>
                </a:highlight>
              </a:rPr>
              <a:t>3 </a:t>
            </a:r>
            <a:endParaRPr b="1" baseline="30000" sz="2200">
              <a:solidFill>
                <a:srgbClr val="666666"/>
              </a:solidFill>
            </a:endParaRPr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5008" y="4239883"/>
            <a:ext cx="816018" cy="86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0175" y="4205096"/>
            <a:ext cx="958106" cy="93839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/>
          <p:nvPr/>
        </p:nvSpPr>
        <p:spPr>
          <a:xfrm>
            <a:off x="59200" y="3778750"/>
            <a:ext cx="70860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1. EarthByte Group, Basin GENESIS Hub, The University of Sydney, NSW, Australia.</a:t>
            </a:r>
            <a:endParaRPr i="1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2. </a:t>
            </a:r>
            <a:r>
              <a:rPr i="1" lang="en-GB"/>
              <a:t>Université Côte d’Azur, CNRS, OCA, IRD, Géoazur, 06560 Valbonne, France.,</a:t>
            </a:r>
            <a:endParaRPr i="1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3. School of Earth Sciences, Melbourne University, Victoria 3010, Australia.</a:t>
            </a:r>
            <a:endParaRPr i="1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Shape 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43952" y="3333260"/>
            <a:ext cx="958100" cy="650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60175" y="3179450"/>
            <a:ext cx="958100" cy="95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 rotWithShape="1">
          <a:blip r:embed="rId7">
            <a:alphaModFix/>
          </a:blip>
          <a:srcRect b="29148" l="0" r="0" t="0"/>
          <a:stretch/>
        </p:blipFill>
        <p:spPr>
          <a:xfrm>
            <a:off x="4448000" y="189825"/>
            <a:ext cx="4621299" cy="80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1700" y="332100"/>
            <a:ext cx="858925" cy="30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Exploring the results: Overview</a:t>
            </a:r>
            <a:endParaRPr/>
          </a:p>
        </p:txBody>
      </p:sp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43400"/>
            <a:ext cx="4598032" cy="255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5950" y="1743400"/>
            <a:ext cx="4598049" cy="255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 txBox="1"/>
          <p:nvPr>
            <p:ph idx="1" type="body"/>
          </p:nvPr>
        </p:nvSpPr>
        <p:spPr>
          <a:xfrm>
            <a:off x="838200" y="1276350"/>
            <a:ext cx="3242100" cy="7575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Orthogonal experiment</a:t>
            </a:r>
            <a:endParaRPr b="1" sz="1800"/>
          </a:p>
        </p:txBody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5132750" y="1276350"/>
            <a:ext cx="3242100" cy="7575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Rotational </a:t>
            </a:r>
            <a:r>
              <a:rPr b="1" lang="en-GB" sz="1800"/>
              <a:t>experiment</a:t>
            </a:r>
            <a:endParaRPr b="1" sz="1800"/>
          </a:p>
        </p:txBody>
      </p:sp>
      <p:sp>
        <p:nvSpPr>
          <p:cNvPr id="231" name="Shape 231"/>
          <p:cNvSpPr txBox="1"/>
          <p:nvPr/>
        </p:nvSpPr>
        <p:spPr>
          <a:xfrm>
            <a:off x="6155763" y="15904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highlight>
                  <a:srgbClr val="FFFFFF"/>
                </a:highlight>
              </a:rPr>
              <a:t>Slow end</a:t>
            </a:r>
            <a:endParaRPr sz="900">
              <a:highlight>
                <a:srgbClr val="FFFFFF"/>
              </a:highlight>
            </a:endParaRPr>
          </a:p>
        </p:txBody>
      </p:sp>
      <p:sp>
        <p:nvSpPr>
          <p:cNvPr id="232" name="Shape 232"/>
          <p:cNvSpPr txBox="1"/>
          <p:nvPr/>
        </p:nvSpPr>
        <p:spPr>
          <a:xfrm>
            <a:off x="8040713" y="38267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highlight>
                  <a:srgbClr val="FFFFFF"/>
                </a:highlight>
              </a:rPr>
              <a:t>Fast end</a:t>
            </a:r>
            <a:endParaRPr sz="90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Shape 237"/>
          <p:cNvGrpSpPr/>
          <p:nvPr/>
        </p:nvGrpSpPr>
        <p:grpSpPr>
          <a:xfrm>
            <a:off x="7043488" y="11794"/>
            <a:ext cx="1933002" cy="1464042"/>
            <a:chOff x="6642499" y="538013"/>
            <a:chExt cx="2289202" cy="1733825"/>
          </a:xfrm>
        </p:grpSpPr>
        <p:pic>
          <p:nvPicPr>
            <p:cNvPr id="238" name="Shape 2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642499" y="538013"/>
              <a:ext cx="1218142" cy="1733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Shape 239"/>
            <p:cNvSpPr txBox="1"/>
            <p:nvPr/>
          </p:nvSpPr>
          <p:spPr>
            <a:xfrm>
              <a:off x="7314998" y="897750"/>
              <a:ext cx="1318800" cy="41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/>
                <a:t>- Extensional</a:t>
              </a:r>
              <a:endParaRPr sz="1000"/>
            </a:p>
          </p:txBody>
        </p:sp>
        <p:sp>
          <p:nvSpPr>
            <p:cNvPr id="240" name="Shape 240"/>
            <p:cNvSpPr txBox="1"/>
            <p:nvPr/>
          </p:nvSpPr>
          <p:spPr>
            <a:xfrm>
              <a:off x="7314998" y="1278750"/>
              <a:ext cx="1318800" cy="41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/>
                <a:t>- Strike-slip</a:t>
              </a:r>
              <a:endParaRPr sz="1000"/>
            </a:p>
          </p:txBody>
        </p:sp>
        <p:sp>
          <p:nvSpPr>
            <p:cNvPr id="241" name="Shape 241"/>
            <p:cNvSpPr txBox="1"/>
            <p:nvPr/>
          </p:nvSpPr>
          <p:spPr>
            <a:xfrm>
              <a:off x="7315001" y="1659750"/>
              <a:ext cx="1616700" cy="41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/>
                <a:t>- Compressional</a:t>
              </a:r>
              <a:endParaRPr sz="1000"/>
            </a:p>
          </p:txBody>
        </p:sp>
      </p:grpSp>
      <p:sp>
        <p:nvSpPr>
          <p:cNvPr id="242" name="Shape 242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Exploring the results: tectonic regimes</a:t>
            </a:r>
            <a:endParaRPr/>
          </a:p>
        </p:txBody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457200" y="616125"/>
            <a:ext cx="3890100" cy="7554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/>
              <a:t>Orthogonal experiment</a:t>
            </a:r>
            <a:endParaRPr/>
          </a:p>
        </p:txBody>
      </p:sp>
      <p:grpSp>
        <p:nvGrpSpPr>
          <p:cNvPr id="244" name="Shape 244"/>
          <p:cNvGrpSpPr/>
          <p:nvPr/>
        </p:nvGrpSpPr>
        <p:grpSpPr>
          <a:xfrm>
            <a:off x="7463107" y="3391701"/>
            <a:ext cx="1201843" cy="1572857"/>
            <a:chOff x="7528825" y="194150"/>
            <a:chExt cx="1016100" cy="1329775"/>
          </a:xfrm>
        </p:grpSpPr>
        <p:pic>
          <p:nvPicPr>
            <p:cNvPr id="245" name="Shape 245"/>
            <p:cNvPicPr preferRelativeResize="0"/>
            <p:nvPr/>
          </p:nvPicPr>
          <p:blipFill rotWithShape="1">
            <a:blip r:embed="rId4">
              <a:alphaModFix/>
            </a:blip>
            <a:srcRect b="0" l="0" r="55084" t="0"/>
            <a:stretch/>
          </p:blipFill>
          <p:spPr>
            <a:xfrm>
              <a:off x="7563849" y="194150"/>
              <a:ext cx="908975" cy="1329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Shape 246"/>
            <p:cNvSpPr/>
            <p:nvPr/>
          </p:nvSpPr>
          <p:spPr>
            <a:xfrm>
              <a:off x="7528825" y="677325"/>
              <a:ext cx="1016100" cy="390900"/>
            </a:xfrm>
            <a:prstGeom prst="rect">
              <a:avLst/>
            </a:prstGeom>
            <a:noFill/>
            <a:ln cap="flat" cmpd="sng" w="2857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7" name="Shape 247"/>
          <p:cNvGrpSpPr/>
          <p:nvPr/>
        </p:nvGrpSpPr>
        <p:grpSpPr>
          <a:xfrm>
            <a:off x="305987" y="2862782"/>
            <a:ext cx="2285184" cy="198234"/>
            <a:chOff x="481666" y="6493450"/>
            <a:chExt cx="2284956" cy="251056"/>
          </a:xfrm>
        </p:grpSpPr>
        <p:sp>
          <p:nvSpPr>
            <p:cNvPr id="248" name="Shape 248"/>
            <p:cNvSpPr txBox="1"/>
            <p:nvPr/>
          </p:nvSpPr>
          <p:spPr>
            <a:xfrm>
              <a:off x="481666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-200 </a:t>
              </a:r>
              <a:endParaRPr/>
            </a:p>
          </p:txBody>
        </p:sp>
        <p:sp>
          <p:nvSpPr>
            <p:cNvPr id="249" name="Shape 249"/>
            <p:cNvSpPr txBox="1"/>
            <p:nvPr/>
          </p:nvSpPr>
          <p:spPr>
            <a:xfrm>
              <a:off x="1330840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0 </a:t>
              </a:r>
              <a:endParaRPr/>
            </a:p>
          </p:txBody>
        </p:sp>
        <p:sp>
          <p:nvSpPr>
            <p:cNvPr id="250" name="Shape 250"/>
            <p:cNvSpPr txBox="1"/>
            <p:nvPr/>
          </p:nvSpPr>
          <p:spPr>
            <a:xfrm>
              <a:off x="2144122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200 </a:t>
              </a:r>
              <a:endParaRPr/>
            </a:p>
          </p:txBody>
        </p:sp>
        <p:cxnSp>
          <p:nvCxnSpPr>
            <p:cNvPr id="251" name="Shape 251"/>
            <p:cNvCxnSpPr/>
            <p:nvPr/>
          </p:nvCxnSpPr>
          <p:spPr>
            <a:xfrm>
              <a:off x="1637454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2" name="Shape 252"/>
            <p:cNvCxnSpPr/>
            <p:nvPr/>
          </p:nvCxnSpPr>
          <p:spPr>
            <a:xfrm>
              <a:off x="2472471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3" name="Shape 253"/>
            <p:cNvCxnSpPr/>
            <p:nvPr/>
          </p:nvCxnSpPr>
          <p:spPr>
            <a:xfrm>
              <a:off x="802437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4" name="Shape 254"/>
            <p:cNvCxnSpPr/>
            <p:nvPr/>
          </p:nvCxnSpPr>
          <p:spPr>
            <a:xfrm>
              <a:off x="2054963" y="6493701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5" name="Shape 255"/>
            <p:cNvCxnSpPr/>
            <p:nvPr/>
          </p:nvCxnSpPr>
          <p:spPr>
            <a:xfrm>
              <a:off x="1219945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256" name="Shape 256"/>
          <p:cNvCxnSpPr/>
          <p:nvPr/>
        </p:nvCxnSpPr>
        <p:spPr>
          <a:xfrm rot="10800000">
            <a:off x="316086" y="2130589"/>
            <a:ext cx="1131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7" name="Shape 257"/>
          <p:cNvCxnSpPr/>
          <p:nvPr/>
        </p:nvCxnSpPr>
        <p:spPr>
          <a:xfrm rot="10800000">
            <a:off x="316086" y="2796210"/>
            <a:ext cx="1131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8" name="Shape 258"/>
          <p:cNvSpPr txBox="1"/>
          <p:nvPr/>
        </p:nvSpPr>
        <p:spPr>
          <a:xfrm rot="-5400000">
            <a:off x="-117124" y="2031953"/>
            <a:ext cx="491400" cy="2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400 </a:t>
            </a:r>
            <a:endParaRPr/>
          </a:p>
        </p:txBody>
      </p:sp>
      <p:sp>
        <p:nvSpPr>
          <p:cNvPr id="259" name="Shape 259"/>
          <p:cNvSpPr txBox="1"/>
          <p:nvPr/>
        </p:nvSpPr>
        <p:spPr>
          <a:xfrm rot="-5400000">
            <a:off x="-126900" y="2707625"/>
            <a:ext cx="491400" cy="2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600 </a:t>
            </a:r>
            <a:endParaRPr/>
          </a:p>
        </p:txBody>
      </p:sp>
      <p:sp>
        <p:nvSpPr>
          <p:cNvPr id="260" name="Shape 260"/>
          <p:cNvSpPr txBox="1"/>
          <p:nvPr/>
        </p:nvSpPr>
        <p:spPr>
          <a:xfrm>
            <a:off x="469257" y="1499275"/>
            <a:ext cx="20502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Time:</a:t>
            </a:r>
            <a:r>
              <a:rPr lang="en-GB" sz="1100"/>
              <a:t> 0.5 Myr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Ext.: </a:t>
            </a:r>
            <a:r>
              <a:rPr lang="en-GB" sz="1100">
                <a:solidFill>
                  <a:srgbClr val="000000"/>
                </a:solidFill>
              </a:rPr>
              <a:t>2.75%</a:t>
            </a:r>
            <a:endParaRPr sz="1100"/>
          </a:p>
        </p:txBody>
      </p:sp>
      <p:sp>
        <p:nvSpPr>
          <p:cNvPr id="261" name="Shape 261"/>
          <p:cNvSpPr txBox="1"/>
          <p:nvPr/>
        </p:nvSpPr>
        <p:spPr>
          <a:xfrm>
            <a:off x="2618433" y="1499275"/>
            <a:ext cx="20502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Time:</a:t>
            </a:r>
            <a:r>
              <a:rPr lang="en-GB" sz="1100"/>
              <a:t> 1.5 Myr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Ext.: </a:t>
            </a:r>
            <a:r>
              <a:rPr lang="en-GB" sz="1100">
                <a:solidFill>
                  <a:srgbClr val="000000"/>
                </a:solidFill>
              </a:rPr>
              <a:t>8%</a:t>
            </a:r>
            <a:endParaRPr sz="1100"/>
          </a:p>
        </p:txBody>
      </p:sp>
      <p:sp>
        <p:nvSpPr>
          <p:cNvPr id="262" name="Shape 262"/>
          <p:cNvSpPr txBox="1"/>
          <p:nvPr/>
        </p:nvSpPr>
        <p:spPr>
          <a:xfrm>
            <a:off x="4781061" y="1499275"/>
            <a:ext cx="20502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Time:</a:t>
            </a:r>
            <a:r>
              <a:rPr lang="en-GB" sz="1100"/>
              <a:t> 3.6 Myr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100"/>
              <a:t>Ext.: </a:t>
            </a:r>
            <a:r>
              <a:rPr lang="en-GB" sz="1100">
                <a:solidFill>
                  <a:srgbClr val="000000"/>
                </a:solidFill>
              </a:rPr>
              <a:t>20%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</p:txBody>
      </p:sp>
      <p:sp>
        <p:nvSpPr>
          <p:cNvPr id="263" name="Shape 263"/>
          <p:cNvSpPr txBox="1"/>
          <p:nvPr/>
        </p:nvSpPr>
        <p:spPr>
          <a:xfrm>
            <a:off x="6894422" y="1499275"/>
            <a:ext cx="20502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Time:</a:t>
            </a:r>
            <a:r>
              <a:rPr lang="en-GB" sz="1100"/>
              <a:t> 6.0 Myr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Ext.: </a:t>
            </a:r>
            <a:r>
              <a:rPr lang="en-GB" sz="1100">
                <a:solidFill>
                  <a:srgbClr val="000000"/>
                </a:solidFill>
              </a:rPr>
              <a:t>33%</a:t>
            </a:r>
            <a:endParaRPr sz="1100"/>
          </a:p>
        </p:txBody>
      </p:sp>
      <p:grpSp>
        <p:nvGrpSpPr>
          <p:cNvPr id="264" name="Shape 264"/>
          <p:cNvGrpSpPr/>
          <p:nvPr/>
        </p:nvGrpSpPr>
        <p:grpSpPr>
          <a:xfrm>
            <a:off x="2473777" y="2862782"/>
            <a:ext cx="2285184" cy="198234"/>
            <a:chOff x="481666" y="6493450"/>
            <a:chExt cx="2284956" cy="251056"/>
          </a:xfrm>
        </p:grpSpPr>
        <p:sp>
          <p:nvSpPr>
            <p:cNvPr id="265" name="Shape 265"/>
            <p:cNvSpPr txBox="1"/>
            <p:nvPr/>
          </p:nvSpPr>
          <p:spPr>
            <a:xfrm>
              <a:off x="481666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-200 </a:t>
              </a:r>
              <a:endParaRPr/>
            </a:p>
          </p:txBody>
        </p:sp>
        <p:sp>
          <p:nvSpPr>
            <p:cNvPr id="266" name="Shape 266"/>
            <p:cNvSpPr txBox="1"/>
            <p:nvPr/>
          </p:nvSpPr>
          <p:spPr>
            <a:xfrm>
              <a:off x="1330840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0 </a:t>
              </a:r>
              <a:endParaRPr/>
            </a:p>
          </p:txBody>
        </p:sp>
        <p:sp>
          <p:nvSpPr>
            <p:cNvPr id="267" name="Shape 267"/>
            <p:cNvSpPr txBox="1"/>
            <p:nvPr/>
          </p:nvSpPr>
          <p:spPr>
            <a:xfrm>
              <a:off x="2144122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200 </a:t>
              </a:r>
              <a:endParaRPr/>
            </a:p>
          </p:txBody>
        </p:sp>
        <p:cxnSp>
          <p:nvCxnSpPr>
            <p:cNvPr id="268" name="Shape 268"/>
            <p:cNvCxnSpPr/>
            <p:nvPr/>
          </p:nvCxnSpPr>
          <p:spPr>
            <a:xfrm>
              <a:off x="1637454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9" name="Shape 269"/>
            <p:cNvCxnSpPr/>
            <p:nvPr/>
          </p:nvCxnSpPr>
          <p:spPr>
            <a:xfrm>
              <a:off x="2472471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0" name="Shape 270"/>
            <p:cNvCxnSpPr/>
            <p:nvPr/>
          </p:nvCxnSpPr>
          <p:spPr>
            <a:xfrm>
              <a:off x="802437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1" name="Shape 271"/>
            <p:cNvCxnSpPr/>
            <p:nvPr/>
          </p:nvCxnSpPr>
          <p:spPr>
            <a:xfrm>
              <a:off x="2054963" y="6493701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2" name="Shape 272"/>
            <p:cNvCxnSpPr/>
            <p:nvPr/>
          </p:nvCxnSpPr>
          <p:spPr>
            <a:xfrm>
              <a:off x="1219945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73" name="Shape 273"/>
          <p:cNvGrpSpPr/>
          <p:nvPr/>
        </p:nvGrpSpPr>
        <p:grpSpPr>
          <a:xfrm>
            <a:off x="4636393" y="2862782"/>
            <a:ext cx="2285184" cy="198234"/>
            <a:chOff x="481666" y="6493450"/>
            <a:chExt cx="2284956" cy="251056"/>
          </a:xfrm>
        </p:grpSpPr>
        <p:sp>
          <p:nvSpPr>
            <p:cNvPr id="274" name="Shape 274"/>
            <p:cNvSpPr txBox="1"/>
            <p:nvPr/>
          </p:nvSpPr>
          <p:spPr>
            <a:xfrm>
              <a:off x="481666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-200 </a:t>
              </a:r>
              <a:endParaRPr/>
            </a:p>
          </p:txBody>
        </p:sp>
        <p:sp>
          <p:nvSpPr>
            <p:cNvPr id="275" name="Shape 275"/>
            <p:cNvSpPr txBox="1"/>
            <p:nvPr/>
          </p:nvSpPr>
          <p:spPr>
            <a:xfrm>
              <a:off x="1330840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0 </a:t>
              </a:r>
              <a:endParaRPr/>
            </a:p>
          </p:txBody>
        </p:sp>
        <p:sp>
          <p:nvSpPr>
            <p:cNvPr id="276" name="Shape 276"/>
            <p:cNvSpPr txBox="1"/>
            <p:nvPr/>
          </p:nvSpPr>
          <p:spPr>
            <a:xfrm>
              <a:off x="2144122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200 </a:t>
              </a:r>
              <a:endParaRPr/>
            </a:p>
          </p:txBody>
        </p:sp>
        <p:cxnSp>
          <p:nvCxnSpPr>
            <p:cNvPr id="277" name="Shape 277"/>
            <p:cNvCxnSpPr/>
            <p:nvPr/>
          </p:nvCxnSpPr>
          <p:spPr>
            <a:xfrm>
              <a:off x="1637454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8" name="Shape 278"/>
            <p:cNvCxnSpPr/>
            <p:nvPr/>
          </p:nvCxnSpPr>
          <p:spPr>
            <a:xfrm>
              <a:off x="2472471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9" name="Shape 279"/>
            <p:cNvCxnSpPr/>
            <p:nvPr/>
          </p:nvCxnSpPr>
          <p:spPr>
            <a:xfrm>
              <a:off x="802437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0" name="Shape 280"/>
            <p:cNvCxnSpPr/>
            <p:nvPr/>
          </p:nvCxnSpPr>
          <p:spPr>
            <a:xfrm>
              <a:off x="2054963" y="6493701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1" name="Shape 281"/>
            <p:cNvCxnSpPr/>
            <p:nvPr/>
          </p:nvCxnSpPr>
          <p:spPr>
            <a:xfrm>
              <a:off x="1219945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82" name="Shape 282"/>
          <p:cNvGrpSpPr/>
          <p:nvPr/>
        </p:nvGrpSpPr>
        <p:grpSpPr>
          <a:xfrm>
            <a:off x="6799033" y="2862782"/>
            <a:ext cx="2285184" cy="198234"/>
            <a:chOff x="481666" y="6493450"/>
            <a:chExt cx="2284956" cy="251056"/>
          </a:xfrm>
        </p:grpSpPr>
        <p:sp>
          <p:nvSpPr>
            <p:cNvPr id="283" name="Shape 283"/>
            <p:cNvSpPr txBox="1"/>
            <p:nvPr/>
          </p:nvSpPr>
          <p:spPr>
            <a:xfrm>
              <a:off x="481666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-200 </a:t>
              </a:r>
              <a:endParaRPr/>
            </a:p>
          </p:txBody>
        </p:sp>
        <p:sp>
          <p:nvSpPr>
            <p:cNvPr id="284" name="Shape 284"/>
            <p:cNvSpPr txBox="1"/>
            <p:nvPr/>
          </p:nvSpPr>
          <p:spPr>
            <a:xfrm>
              <a:off x="1330840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0 </a:t>
              </a:r>
              <a:endParaRPr/>
            </a:p>
          </p:txBody>
        </p:sp>
        <p:sp>
          <p:nvSpPr>
            <p:cNvPr id="285" name="Shape 285"/>
            <p:cNvSpPr txBox="1"/>
            <p:nvPr/>
          </p:nvSpPr>
          <p:spPr>
            <a:xfrm>
              <a:off x="2144122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200 </a:t>
              </a:r>
              <a:endParaRPr/>
            </a:p>
          </p:txBody>
        </p:sp>
        <p:cxnSp>
          <p:nvCxnSpPr>
            <p:cNvPr id="286" name="Shape 286"/>
            <p:cNvCxnSpPr/>
            <p:nvPr/>
          </p:nvCxnSpPr>
          <p:spPr>
            <a:xfrm>
              <a:off x="1637454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7" name="Shape 287"/>
            <p:cNvCxnSpPr/>
            <p:nvPr/>
          </p:nvCxnSpPr>
          <p:spPr>
            <a:xfrm>
              <a:off x="2472471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8" name="Shape 288"/>
            <p:cNvCxnSpPr/>
            <p:nvPr/>
          </p:nvCxnSpPr>
          <p:spPr>
            <a:xfrm>
              <a:off x="802437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9" name="Shape 289"/>
            <p:cNvCxnSpPr/>
            <p:nvPr/>
          </p:nvCxnSpPr>
          <p:spPr>
            <a:xfrm>
              <a:off x="2054963" y="6493701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0" name="Shape 290"/>
            <p:cNvCxnSpPr/>
            <p:nvPr/>
          </p:nvCxnSpPr>
          <p:spPr>
            <a:xfrm>
              <a:off x="1219945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291" name="Shape 2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978" y="1982511"/>
            <a:ext cx="2050180" cy="924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1277" y="1982504"/>
            <a:ext cx="2050180" cy="924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53895" y="1982511"/>
            <a:ext cx="2050180" cy="924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43705" y="1982511"/>
            <a:ext cx="2050180" cy="924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Shape 299"/>
          <p:cNvGrpSpPr/>
          <p:nvPr/>
        </p:nvGrpSpPr>
        <p:grpSpPr>
          <a:xfrm>
            <a:off x="305987" y="2862782"/>
            <a:ext cx="2285184" cy="198234"/>
            <a:chOff x="481666" y="6493450"/>
            <a:chExt cx="2284956" cy="251056"/>
          </a:xfrm>
        </p:grpSpPr>
        <p:sp>
          <p:nvSpPr>
            <p:cNvPr id="300" name="Shape 300"/>
            <p:cNvSpPr txBox="1"/>
            <p:nvPr/>
          </p:nvSpPr>
          <p:spPr>
            <a:xfrm>
              <a:off x="481666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-200 </a:t>
              </a:r>
              <a:endParaRPr/>
            </a:p>
          </p:txBody>
        </p:sp>
        <p:sp>
          <p:nvSpPr>
            <p:cNvPr id="301" name="Shape 301"/>
            <p:cNvSpPr txBox="1"/>
            <p:nvPr/>
          </p:nvSpPr>
          <p:spPr>
            <a:xfrm>
              <a:off x="1330840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0 </a:t>
              </a:r>
              <a:endParaRPr/>
            </a:p>
          </p:txBody>
        </p:sp>
        <p:sp>
          <p:nvSpPr>
            <p:cNvPr id="302" name="Shape 302"/>
            <p:cNvSpPr txBox="1"/>
            <p:nvPr/>
          </p:nvSpPr>
          <p:spPr>
            <a:xfrm>
              <a:off x="2144122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200 </a:t>
              </a:r>
              <a:endParaRPr/>
            </a:p>
          </p:txBody>
        </p:sp>
        <p:cxnSp>
          <p:nvCxnSpPr>
            <p:cNvPr id="303" name="Shape 303"/>
            <p:cNvCxnSpPr/>
            <p:nvPr/>
          </p:nvCxnSpPr>
          <p:spPr>
            <a:xfrm>
              <a:off x="1637454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4" name="Shape 304"/>
            <p:cNvCxnSpPr/>
            <p:nvPr/>
          </p:nvCxnSpPr>
          <p:spPr>
            <a:xfrm>
              <a:off x="2472471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5" name="Shape 305"/>
            <p:cNvCxnSpPr/>
            <p:nvPr/>
          </p:nvCxnSpPr>
          <p:spPr>
            <a:xfrm>
              <a:off x="802437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6" name="Shape 306"/>
            <p:cNvCxnSpPr/>
            <p:nvPr/>
          </p:nvCxnSpPr>
          <p:spPr>
            <a:xfrm>
              <a:off x="2054963" y="6493701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7" name="Shape 307"/>
            <p:cNvCxnSpPr/>
            <p:nvPr/>
          </p:nvCxnSpPr>
          <p:spPr>
            <a:xfrm>
              <a:off x="1219945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08" name="Shape 308"/>
          <p:cNvGrpSpPr/>
          <p:nvPr/>
        </p:nvGrpSpPr>
        <p:grpSpPr>
          <a:xfrm>
            <a:off x="2473777" y="2862782"/>
            <a:ext cx="2285184" cy="198234"/>
            <a:chOff x="481666" y="6493450"/>
            <a:chExt cx="2284956" cy="251056"/>
          </a:xfrm>
        </p:grpSpPr>
        <p:sp>
          <p:nvSpPr>
            <p:cNvPr id="309" name="Shape 309"/>
            <p:cNvSpPr txBox="1"/>
            <p:nvPr/>
          </p:nvSpPr>
          <p:spPr>
            <a:xfrm>
              <a:off x="481666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-200 </a:t>
              </a:r>
              <a:endParaRPr/>
            </a:p>
          </p:txBody>
        </p:sp>
        <p:sp>
          <p:nvSpPr>
            <p:cNvPr id="310" name="Shape 310"/>
            <p:cNvSpPr txBox="1"/>
            <p:nvPr/>
          </p:nvSpPr>
          <p:spPr>
            <a:xfrm>
              <a:off x="1330840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0 </a:t>
              </a:r>
              <a:endParaRPr/>
            </a:p>
          </p:txBody>
        </p:sp>
        <p:sp>
          <p:nvSpPr>
            <p:cNvPr id="311" name="Shape 311"/>
            <p:cNvSpPr txBox="1"/>
            <p:nvPr/>
          </p:nvSpPr>
          <p:spPr>
            <a:xfrm>
              <a:off x="2144122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200 </a:t>
              </a:r>
              <a:endParaRPr/>
            </a:p>
          </p:txBody>
        </p:sp>
        <p:cxnSp>
          <p:nvCxnSpPr>
            <p:cNvPr id="312" name="Shape 312"/>
            <p:cNvCxnSpPr/>
            <p:nvPr/>
          </p:nvCxnSpPr>
          <p:spPr>
            <a:xfrm>
              <a:off x="1637454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3" name="Shape 313"/>
            <p:cNvCxnSpPr/>
            <p:nvPr/>
          </p:nvCxnSpPr>
          <p:spPr>
            <a:xfrm>
              <a:off x="2472471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4" name="Shape 314"/>
            <p:cNvCxnSpPr/>
            <p:nvPr/>
          </p:nvCxnSpPr>
          <p:spPr>
            <a:xfrm>
              <a:off x="802437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5" name="Shape 315"/>
            <p:cNvCxnSpPr/>
            <p:nvPr/>
          </p:nvCxnSpPr>
          <p:spPr>
            <a:xfrm>
              <a:off x="2054963" y="6493701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6" name="Shape 316"/>
            <p:cNvCxnSpPr/>
            <p:nvPr/>
          </p:nvCxnSpPr>
          <p:spPr>
            <a:xfrm>
              <a:off x="1219945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317" name="Shape 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978" y="1982511"/>
            <a:ext cx="2050180" cy="9242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8" name="Shape 318"/>
          <p:cNvGrpSpPr/>
          <p:nvPr/>
        </p:nvGrpSpPr>
        <p:grpSpPr>
          <a:xfrm>
            <a:off x="7043488" y="11794"/>
            <a:ext cx="1933002" cy="1464042"/>
            <a:chOff x="6642499" y="538013"/>
            <a:chExt cx="2289202" cy="1733825"/>
          </a:xfrm>
        </p:grpSpPr>
        <p:pic>
          <p:nvPicPr>
            <p:cNvPr id="319" name="Shape 3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42499" y="538013"/>
              <a:ext cx="1218142" cy="1733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0" name="Shape 320"/>
            <p:cNvSpPr txBox="1"/>
            <p:nvPr/>
          </p:nvSpPr>
          <p:spPr>
            <a:xfrm>
              <a:off x="7314998" y="897750"/>
              <a:ext cx="1318800" cy="41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/>
                <a:t>- Extensional</a:t>
              </a:r>
              <a:endParaRPr sz="1000"/>
            </a:p>
          </p:txBody>
        </p:sp>
        <p:sp>
          <p:nvSpPr>
            <p:cNvPr id="321" name="Shape 321"/>
            <p:cNvSpPr txBox="1"/>
            <p:nvPr/>
          </p:nvSpPr>
          <p:spPr>
            <a:xfrm>
              <a:off x="7314998" y="1278750"/>
              <a:ext cx="1318800" cy="41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/>
                <a:t>- Strike-slip</a:t>
              </a:r>
              <a:endParaRPr sz="1000"/>
            </a:p>
          </p:txBody>
        </p:sp>
        <p:sp>
          <p:nvSpPr>
            <p:cNvPr id="322" name="Shape 322"/>
            <p:cNvSpPr txBox="1"/>
            <p:nvPr/>
          </p:nvSpPr>
          <p:spPr>
            <a:xfrm>
              <a:off x="7315001" y="1659750"/>
              <a:ext cx="1616700" cy="41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/>
                <a:t>- Compressional</a:t>
              </a:r>
              <a:endParaRPr sz="1000"/>
            </a:p>
          </p:txBody>
        </p:sp>
      </p:grpSp>
      <p:sp>
        <p:nvSpPr>
          <p:cNvPr id="323" name="Shape 323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Exploring the results: tectonic regimes</a:t>
            </a:r>
            <a:endParaRPr/>
          </a:p>
        </p:txBody>
      </p:sp>
      <p:sp>
        <p:nvSpPr>
          <p:cNvPr id="324" name="Shape 324"/>
          <p:cNvSpPr txBox="1"/>
          <p:nvPr>
            <p:ph idx="1" type="body"/>
          </p:nvPr>
        </p:nvSpPr>
        <p:spPr>
          <a:xfrm>
            <a:off x="457200" y="616125"/>
            <a:ext cx="3890100" cy="7554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/>
              <a:t>Orthogonal experiment</a:t>
            </a:r>
            <a:endParaRPr/>
          </a:p>
        </p:txBody>
      </p:sp>
      <p:grpSp>
        <p:nvGrpSpPr>
          <p:cNvPr id="325" name="Shape 325"/>
          <p:cNvGrpSpPr/>
          <p:nvPr/>
        </p:nvGrpSpPr>
        <p:grpSpPr>
          <a:xfrm>
            <a:off x="7463107" y="3391701"/>
            <a:ext cx="1201843" cy="1572857"/>
            <a:chOff x="7528825" y="194150"/>
            <a:chExt cx="1016100" cy="1329775"/>
          </a:xfrm>
        </p:grpSpPr>
        <p:pic>
          <p:nvPicPr>
            <p:cNvPr id="326" name="Shape 326"/>
            <p:cNvPicPr preferRelativeResize="0"/>
            <p:nvPr/>
          </p:nvPicPr>
          <p:blipFill rotWithShape="1">
            <a:blip r:embed="rId5">
              <a:alphaModFix/>
            </a:blip>
            <a:srcRect b="0" l="0" r="55084" t="0"/>
            <a:stretch/>
          </p:blipFill>
          <p:spPr>
            <a:xfrm>
              <a:off x="7563849" y="194150"/>
              <a:ext cx="908975" cy="1329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Shape 327"/>
            <p:cNvSpPr/>
            <p:nvPr/>
          </p:nvSpPr>
          <p:spPr>
            <a:xfrm>
              <a:off x="7528825" y="677325"/>
              <a:ext cx="1016100" cy="390900"/>
            </a:xfrm>
            <a:prstGeom prst="rect">
              <a:avLst/>
            </a:prstGeom>
            <a:noFill/>
            <a:ln cap="flat" cmpd="sng" w="2857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28" name="Shape 328"/>
          <p:cNvCxnSpPr/>
          <p:nvPr/>
        </p:nvCxnSpPr>
        <p:spPr>
          <a:xfrm rot="10800000">
            <a:off x="316086" y="2130589"/>
            <a:ext cx="1131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Shape 329"/>
          <p:cNvCxnSpPr/>
          <p:nvPr/>
        </p:nvCxnSpPr>
        <p:spPr>
          <a:xfrm rot="10800000">
            <a:off x="316086" y="2796210"/>
            <a:ext cx="1131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0" name="Shape 330"/>
          <p:cNvSpPr txBox="1"/>
          <p:nvPr/>
        </p:nvSpPr>
        <p:spPr>
          <a:xfrm rot="-5400000">
            <a:off x="-117124" y="2031953"/>
            <a:ext cx="491400" cy="2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400 </a:t>
            </a:r>
            <a:endParaRPr/>
          </a:p>
        </p:txBody>
      </p:sp>
      <p:sp>
        <p:nvSpPr>
          <p:cNvPr id="331" name="Shape 331"/>
          <p:cNvSpPr txBox="1"/>
          <p:nvPr/>
        </p:nvSpPr>
        <p:spPr>
          <a:xfrm rot="-5400000">
            <a:off x="-126900" y="2707625"/>
            <a:ext cx="491400" cy="2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600 </a:t>
            </a:r>
            <a:endParaRPr/>
          </a:p>
        </p:txBody>
      </p:sp>
      <p:sp>
        <p:nvSpPr>
          <p:cNvPr id="332" name="Shape 332"/>
          <p:cNvSpPr txBox="1"/>
          <p:nvPr/>
        </p:nvSpPr>
        <p:spPr>
          <a:xfrm>
            <a:off x="469257" y="1499275"/>
            <a:ext cx="20502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Time:</a:t>
            </a:r>
            <a:r>
              <a:rPr lang="en-GB" sz="1100"/>
              <a:t> 0.5 Myr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Ext.: </a:t>
            </a:r>
            <a:r>
              <a:rPr lang="en-GB" sz="1100">
                <a:solidFill>
                  <a:srgbClr val="000000"/>
                </a:solidFill>
              </a:rPr>
              <a:t>2.75%</a:t>
            </a:r>
            <a:endParaRPr sz="1100"/>
          </a:p>
        </p:txBody>
      </p:sp>
      <p:sp>
        <p:nvSpPr>
          <p:cNvPr id="333" name="Shape 333"/>
          <p:cNvSpPr txBox="1"/>
          <p:nvPr/>
        </p:nvSpPr>
        <p:spPr>
          <a:xfrm>
            <a:off x="2618433" y="1499275"/>
            <a:ext cx="20502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Time:</a:t>
            </a:r>
            <a:r>
              <a:rPr lang="en-GB" sz="1100"/>
              <a:t> 1.5 Myr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Ext.: </a:t>
            </a:r>
            <a:r>
              <a:rPr lang="en-GB" sz="1100">
                <a:solidFill>
                  <a:srgbClr val="000000"/>
                </a:solidFill>
              </a:rPr>
              <a:t>8%</a:t>
            </a:r>
            <a:endParaRPr sz="1100"/>
          </a:p>
        </p:txBody>
      </p:sp>
      <p:sp>
        <p:nvSpPr>
          <p:cNvPr id="334" name="Shape 334"/>
          <p:cNvSpPr txBox="1"/>
          <p:nvPr/>
        </p:nvSpPr>
        <p:spPr>
          <a:xfrm>
            <a:off x="4781061" y="1499275"/>
            <a:ext cx="20502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Time:</a:t>
            </a:r>
            <a:r>
              <a:rPr lang="en-GB" sz="1100"/>
              <a:t> 3.6 Myr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100"/>
              <a:t>Ext.: </a:t>
            </a:r>
            <a:r>
              <a:rPr lang="en-GB" sz="1100">
                <a:solidFill>
                  <a:srgbClr val="000000"/>
                </a:solidFill>
              </a:rPr>
              <a:t>20%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</p:txBody>
      </p:sp>
      <p:sp>
        <p:nvSpPr>
          <p:cNvPr id="335" name="Shape 335"/>
          <p:cNvSpPr txBox="1"/>
          <p:nvPr/>
        </p:nvSpPr>
        <p:spPr>
          <a:xfrm>
            <a:off x="6894422" y="1499275"/>
            <a:ext cx="20502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Time:</a:t>
            </a:r>
            <a:r>
              <a:rPr lang="en-GB" sz="1100"/>
              <a:t> 6.0 Myr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Ext.: </a:t>
            </a:r>
            <a:r>
              <a:rPr lang="en-GB" sz="1100">
                <a:solidFill>
                  <a:srgbClr val="000000"/>
                </a:solidFill>
              </a:rPr>
              <a:t>33%</a:t>
            </a:r>
            <a:endParaRPr sz="1100"/>
          </a:p>
        </p:txBody>
      </p:sp>
      <p:grpSp>
        <p:nvGrpSpPr>
          <p:cNvPr id="336" name="Shape 336"/>
          <p:cNvGrpSpPr/>
          <p:nvPr/>
        </p:nvGrpSpPr>
        <p:grpSpPr>
          <a:xfrm>
            <a:off x="4636393" y="2862782"/>
            <a:ext cx="2285184" cy="198234"/>
            <a:chOff x="481666" y="6493450"/>
            <a:chExt cx="2284956" cy="251056"/>
          </a:xfrm>
        </p:grpSpPr>
        <p:sp>
          <p:nvSpPr>
            <p:cNvPr id="337" name="Shape 337"/>
            <p:cNvSpPr txBox="1"/>
            <p:nvPr/>
          </p:nvSpPr>
          <p:spPr>
            <a:xfrm>
              <a:off x="481666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-200 </a:t>
              </a:r>
              <a:endParaRPr/>
            </a:p>
          </p:txBody>
        </p:sp>
        <p:sp>
          <p:nvSpPr>
            <p:cNvPr id="338" name="Shape 338"/>
            <p:cNvSpPr txBox="1"/>
            <p:nvPr/>
          </p:nvSpPr>
          <p:spPr>
            <a:xfrm>
              <a:off x="1330840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0 </a:t>
              </a:r>
              <a:endParaRPr/>
            </a:p>
          </p:txBody>
        </p:sp>
        <p:sp>
          <p:nvSpPr>
            <p:cNvPr id="339" name="Shape 339"/>
            <p:cNvSpPr txBox="1"/>
            <p:nvPr/>
          </p:nvSpPr>
          <p:spPr>
            <a:xfrm>
              <a:off x="2144122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200 </a:t>
              </a:r>
              <a:endParaRPr/>
            </a:p>
          </p:txBody>
        </p:sp>
        <p:cxnSp>
          <p:nvCxnSpPr>
            <p:cNvPr id="340" name="Shape 340"/>
            <p:cNvCxnSpPr/>
            <p:nvPr/>
          </p:nvCxnSpPr>
          <p:spPr>
            <a:xfrm>
              <a:off x="1637454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1" name="Shape 341"/>
            <p:cNvCxnSpPr/>
            <p:nvPr/>
          </p:nvCxnSpPr>
          <p:spPr>
            <a:xfrm>
              <a:off x="2472471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2" name="Shape 342"/>
            <p:cNvCxnSpPr/>
            <p:nvPr/>
          </p:nvCxnSpPr>
          <p:spPr>
            <a:xfrm>
              <a:off x="802437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3" name="Shape 343"/>
            <p:cNvCxnSpPr/>
            <p:nvPr/>
          </p:nvCxnSpPr>
          <p:spPr>
            <a:xfrm>
              <a:off x="2054963" y="6493701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4" name="Shape 344"/>
            <p:cNvCxnSpPr/>
            <p:nvPr/>
          </p:nvCxnSpPr>
          <p:spPr>
            <a:xfrm>
              <a:off x="1219945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45" name="Shape 345"/>
          <p:cNvGrpSpPr/>
          <p:nvPr/>
        </p:nvGrpSpPr>
        <p:grpSpPr>
          <a:xfrm>
            <a:off x="6799033" y="2862782"/>
            <a:ext cx="2285184" cy="198234"/>
            <a:chOff x="481666" y="6493450"/>
            <a:chExt cx="2284956" cy="251056"/>
          </a:xfrm>
        </p:grpSpPr>
        <p:sp>
          <p:nvSpPr>
            <p:cNvPr id="346" name="Shape 346"/>
            <p:cNvSpPr txBox="1"/>
            <p:nvPr/>
          </p:nvSpPr>
          <p:spPr>
            <a:xfrm>
              <a:off x="481666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-200 </a:t>
              </a:r>
              <a:endParaRPr/>
            </a:p>
          </p:txBody>
        </p:sp>
        <p:sp>
          <p:nvSpPr>
            <p:cNvPr id="347" name="Shape 347"/>
            <p:cNvSpPr txBox="1"/>
            <p:nvPr/>
          </p:nvSpPr>
          <p:spPr>
            <a:xfrm>
              <a:off x="1330840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0 </a:t>
              </a:r>
              <a:endParaRPr/>
            </a:p>
          </p:txBody>
        </p:sp>
        <p:sp>
          <p:nvSpPr>
            <p:cNvPr id="348" name="Shape 348"/>
            <p:cNvSpPr txBox="1"/>
            <p:nvPr/>
          </p:nvSpPr>
          <p:spPr>
            <a:xfrm>
              <a:off x="2144122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200 </a:t>
              </a:r>
              <a:endParaRPr/>
            </a:p>
          </p:txBody>
        </p:sp>
        <p:cxnSp>
          <p:nvCxnSpPr>
            <p:cNvPr id="349" name="Shape 349"/>
            <p:cNvCxnSpPr/>
            <p:nvPr/>
          </p:nvCxnSpPr>
          <p:spPr>
            <a:xfrm>
              <a:off x="1637454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0" name="Shape 350"/>
            <p:cNvCxnSpPr/>
            <p:nvPr/>
          </p:nvCxnSpPr>
          <p:spPr>
            <a:xfrm>
              <a:off x="2472471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1" name="Shape 351"/>
            <p:cNvCxnSpPr/>
            <p:nvPr/>
          </p:nvCxnSpPr>
          <p:spPr>
            <a:xfrm>
              <a:off x="802437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2" name="Shape 352"/>
            <p:cNvCxnSpPr/>
            <p:nvPr/>
          </p:nvCxnSpPr>
          <p:spPr>
            <a:xfrm>
              <a:off x="2054963" y="6493701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3" name="Shape 353"/>
            <p:cNvCxnSpPr/>
            <p:nvPr/>
          </p:nvCxnSpPr>
          <p:spPr>
            <a:xfrm>
              <a:off x="1219945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354" name="Shape 3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1277" y="1982504"/>
            <a:ext cx="2050180" cy="924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53895" y="1982511"/>
            <a:ext cx="2050180" cy="924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43705" y="1982511"/>
            <a:ext cx="2050180" cy="924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48309" y="3695332"/>
            <a:ext cx="1776800" cy="1292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9325" y="3695325"/>
            <a:ext cx="2149200" cy="105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Shape 3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94725" y="3466713"/>
            <a:ext cx="1776800" cy="137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Shape 364"/>
          <p:cNvGrpSpPr/>
          <p:nvPr/>
        </p:nvGrpSpPr>
        <p:grpSpPr>
          <a:xfrm>
            <a:off x="305987" y="2862782"/>
            <a:ext cx="2285184" cy="198234"/>
            <a:chOff x="481666" y="6493450"/>
            <a:chExt cx="2284956" cy="251056"/>
          </a:xfrm>
        </p:grpSpPr>
        <p:sp>
          <p:nvSpPr>
            <p:cNvPr id="365" name="Shape 365"/>
            <p:cNvSpPr txBox="1"/>
            <p:nvPr/>
          </p:nvSpPr>
          <p:spPr>
            <a:xfrm>
              <a:off x="481666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-200 </a:t>
              </a:r>
              <a:endParaRPr/>
            </a:p>
          </p:txBody>
        </p:sp>
        <p:sp>
          <p:nvSpPr>
            <p:cNvPr id="366" name="Shape 366"/>
            <p:cNvSpPr txBox="1"/>
            <p:nvPr/>
          </p:nvSpPr>
          <p:spPr>
            <a:xfrm>
              <a:off x="1330840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0 </a:t>
              </a:r>
              <a:endParaRPr/>
            </a:p>
          </p:txBody>
        </p:sp>
        <p:sp>
          <p:nvSpPr>
            <p:cNvPr id="367" name="Shape 367"/>
            <p:cNvSpPr txBox="1"/>
            <p:nvPr/>
          </p:nvSpPr>
          <p:spPr>
            <a:xfrm>
              <a:off x="2144122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200 </a:t>
              </a:r>
              <a:endParaRPr/>
            </a:p>
          </p:txBody>
        </p:sp>
        <p:cxnSp>
          <p:nvCxnSpPr>
            <p:cNvPr id="368" name="Shape 368"/>
            <p:cNvCxnSpPr/>
            <p:nvPr/>
          </p:nvCxnSpPr>
          <p:spPr>
            <a:xfrm>
              <a:off x="1637454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9" name="Shape 369"/>
            <p:cNvCxnSpPr/>
            <p:nvPr/>
          </p:nvCxnSpPr>
          <p:spPr>
            <a:xfrm>
              <a:off x="2472471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0" name="Shape 370"/>
            <p:cNvCxnSpPr/>
            <p:nvPr/>
          </p:nvCxnSpPr>
          <p:spPr>
            <a:xfrm>
              <a:off x="802437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1" name="Shape 371"/>
            <p:cNvCxnSpPr/>
            <p:nvPr/>
          </p:nvCxnSpPr>
          <p:spPr>
            <a:xfrm>
              <a:off x="2054963" y="6493701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2" name="Shape 372"/>
            <p:cNvCxnSpPr/>
            <p:nvPr/>
          </p:nvCxnSpPr>
          <p:spPr>
            <a:xfrm>
              <a:off x="1219945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373" name="Shape 373"/>
          <p:cNvCxnSpPr/>
          <p:nvPr/>
        </p:nvCxnSpPr>
        <p:spPr>
          <a:xfrm rot="10800000">
            <a:off x="316086" y="2130589"/>
            <a:ext cx="1131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4" name="Shape 374"/>
          <p:cNvCxnSpPr/>
          <p:nvPr/>
        </p:nvCxnSpPr>
        <p:spPr>
          <a:xfrm rot="10800000">
            <a:off x="316086" y="2796210"/>
            <a:ext cx="1131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5" name="Shape 375"/>
          <p:cNvSpPr txBox="1"/>
          <p:nvPr/>
        </p:nvSpPr>
        <p:spPr>
          <a:xfrm rot="-5400000">
            <a:off x="-117124" y="2031953"/>
            <a:ext cx="491400" cy="2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400 </a:t>
            </a:r>
            <a:endParaRPr/>
          </a:p>
        </p:txBody>
      </p:sp>
      <p:sp>
        <p:nvSpPr>
          <p:cNvPr id="376" name="Shape 376"/>
          <p:cNvSpPr txBox="1"/>
          <p:nvPr/>
        </p:nvSpPr>
        <p:spPr>
          <a:xfrm rot="-5400000">
            <a:off x="-126900" y="2707625"/>
            <a:ext cx="491400" cy="2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600 </a:t>
            </a:r>
            <a:endParaRPr/>
          </a:p>
        </p:txBody>
      </p:sp>
      <p:sp>
        <p:nvSpPr>
          <p:cNvPr id="377" name="Shape 377"/>
          <p:cNvSpPr txBox="1"/>
          <p:nvPr/>
        </p:nvSpPr>
        <p:spPr>
          <a:xfrm>
            <a:off x="469257" y="1499275"/>
            <a:ext cx="20502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Time:</a:t>
            </a:r>
            <a:r>
              <a:rPr lang="en-GB" sz="1100"/>
              <a:t> 0.5 Myr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Ext.: </a:t>
            </a:r>
            <a:r>
              <a:rPr lang="en-GB" sz="1100">
                <a:solidFill>
                  <a:srgbClr val="000000"/>
                </a:solidFill>
              </a:rPr>
              <a:t>2.75%</a:t>
            </a:r>
            <a:endParaRPr sz="1100"/>
          </a:p>
        </p:txBody>
      </p:sp>
      <p:sp>
        <p:nvSpPr>
          <p:cNvPr id="378" name="Shape 378"/>
          <p:cNvSpPr txBox="1"/>
          <p:nvPr/>
        </p:nvSpPr>
        <p:spPr>
          <a:xfrm>
            <a:off x="2618433" y="1499275"/>
            <a:ext cx="20502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Time:</a:t>
            </a:r>
            <a:r>
              <a:rPr lang="en-GB" sz="1100"/>
              <a:t> 1.5 Myr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Ext.: </a:t>
            </a:r>
            <a:r>
              <a:rPr lang="en-GB" sz="1100">
                <a:solidFill>
                  <a:srgbClr val="000000"/>
                </a:solidFill>
              </a:rPr>
              <a:t>8%</a:t>
            </a:r>
            <a:endParaRPr sz="1100"/>
          </a:p>
        </p:txBody>
      </p:sp>
      <p:sp>
        <p:nvSpPr>
          <p:cNvPr id="379" name="Shape 379"/>
          <p:cNvSpPr txBox="1"/>
          <p:nvPr/>
        </p:nvSpPr>
        <p:spPr>
          <a:xfrm>
            <a:off x="4781061" y="1499275"/>
            <a:ext cx="20502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Time:</a:t>
            </a:r>
            <a:r>
              <a:rPr lang="en-GB" sz="1100"/>
              <a:t> 3.6 Myr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100"/>
              <a:t>Ext.: </a:t>
            </a:r>
            <a:r>
              <a:rPr lang="en-GB" sz="1100">
                <a:solidFill>
                  <a:srgbClr val="000000"/>
                </a:solidFill>
              </a:rPr>
              <a:t>20%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</p:txBody>
      </p:sp>
      <p:sp>
        <p:nvSpPr>
          <p:cNvPr id="380" name="Shape 380"/>
          <p:cNvSpPr txBox="1"/>
          <p:nvPr/>
        </p:nvSpPr>
        <p:spPr>
          <a:xfrm>
            <a:off x="6894422" y="1499275"/>
            <a:ext cx="20502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Time:</a:t>
            </a:r>
            <a:r>
              <a:rPr lang="en-GB" sz="1100"/>
              <a:t> 6.0 Myr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Ext.: </a:t>
            </a:r>
            <a:r>
              <a:rPr lang="en-GB" sz="1100">
                <a:solidFill>
                  <a:srgbClr val="000000"/>
                </a:solidFill>
              </a:rPr>
              <a:t>33%</a:t>
            </a:r>
            <a:endParaRPr sz="1100"/>
          </a:p>
        </p:txBody>
      </p:sp>
      <p:grpSp>
        <p:nvGrpSpPr>
          <p:cNvPr id="381" name="Shape 381"/>
          <p:cNvGrpSpPr/>
          <p:nvPr/>
        </p:nvGrpSpPr>
        <p:grpSpPr>
          <a:xfrm>
            <a:off x="2473777" y="2862782"/>
            <a:ext cx="2285184" cy="198234"/>
            <a:chOff x="481666" y="6493450"/>
            <a:chExt cx="2284956" cy="251056"/>
          </a:xfrm>
        </p:grpSpPr>
        <p:sp>
          <p:nvSpPr>
            <p:cNvPr id="382" name="Shape 382"/>
            <p:cNvSpPr txBox="1"/>
            <p:nvPr/>
          </p:nvSpPr>
          <p:spPr>
            <a:xfrm>
              <a:off x="481666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-200 </a:t>
              </a:r>
              <a:endParaRPr/>
            </a:p>
          </p:txBody>
        </p:sp>
        <p:sp>
          <p:nvSpPr>
            <p:cNvPr id="383" name="Shape 383"/>
            <p:cNvSpPr txBox="1"/>
            <p:nvPr/>
          </p:nvSpPr>
          <p:spPr>
            <a:xfrm>
              <a:off x="1330840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0 </a:t>
              </a:r>
              <a:endParaRPr/>
            </a:p>
          </p:txBody>
        </p:sp>
        <p:sp>
          <p:nvSpPr>
            <p:cNvPr id="384" name="Shape 384"/>
            <p:cNvSpPr txBox="1"/>
            <p:nvPr/>
          </p:nvSpPr>
          <p:spPr>
            <a:xfrm>
              <a:off x="2144122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200 </a:t>
              </a:r>
              <a:endParaRPr/>
            </a:p>
          </p:txBody>
        </p:sp>
        <p:cxnSp>
          <p:nvCxnSpPr>
            <p:cNvPr id="385" name="Shape 385"/>
            <p:cNvCxnSpPr/>
            <p:nvPr/>
          </p:nvCxnSpPr>
          <p:spPr>
            <a:xfrm>
              <a:off x="1637454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6" name="Shape 386"/>
            <p:cNvCxnSpPr/>
            <p:nvPr/>
          </p:nvCxnSpPr>
          <p:spPr>
            <a:xfrm>
              <a:off x="2472471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7" name="Shape 387"/>
            <p:cNvCxnSpPr/>
            <p:nvPr/>
          </p:nvCxnSpPr>
          <p:spPr>
            <a:xfrm>
              <a:off x="802437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8" name="Shape 388"/>
            <p:cNvCxnSpPr/>
            <p:nvPr/>
          </p:nvCxnSpPr>
          <p:spPr>
            <a:xfrm>
              <a:off x="2054963" y="6493701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9" name="Shape 389"/>
            <p:cNvCxnSpPr/>
            <p:nvPr/>
          </p:nvCxnSpPr>
          <p:spPr>
            <a:xfrm>
              <a:off x="1219945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90" name="Shape 390"/>
          <p:cNvGrpSpPr/>
          <p:nvPr/>
        </p:nvGrpSpPr>
        <p:grpSpPr>
          <a:xfrm>
            <a:off x="4636393" y="2862782"/>
            <a:ext cx="2285184" cy="198234"/>
            <a:chOff x="481666" y="6493450"/>
            <a:chExt cx="2284956" cy="251056"/>
          </a:xfrm>
        </p:grpSpPr>
        <p:sp>
          <p:nvSpPr>
            <p:cNvPr id="391" name="Shape 391"/>
            <p:cNvSpPr txBox="1"/>
            <p:nvPr/>
          </p:nvSpPr>
          <p:spPr>
            <a:xfrm>
              <a:off x="481666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-200 </a:t>
              </a:r>
              <a:endParaRPr/>
            </a:p>
          </p:txBody>
        </p:sp>
        <p:sp>
          <p:nvSpPr>
            <p:cNvPr id="392" name="Shape 392"/>
            <p:cNvSpPr txBox="1"/>
            <p:nvPr/>
          </p:nvSpPr>
          <p:spPr>
            <a:xfrm>
              <a:off x="1330840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0 </a:t>
              </a:r>
              <a:endParaRPr/>
            </a:p>
          </p:txBody>
        </p:sp>
        <p:sp>
          <p:nvSpPr>
            <p:cNvPr id="393" name="Shape 393"/>
            <p:cNvSpPr txBox="1"/>
            <p:nvPr/>
          </p:nvSpPr>
          <p:spPr>
            <a:xfrm>
              <a:off x="2144122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200 </a:t>
              </a:r>
              <a:endParaRPr/>
            </a:p>
          </p:txBody>
        </p:sp>
        <p:cxnSp>
          <p:nvCxnSpPr>
            <p:cNvPr id="394" name="Shape 394"/>
            <p:cNvCxnSpPr/>
            <p:nvPr/>
          </p:nvCxnSpPr>
          <p:spPr>
            <a:xfrm>
              <a:off x="1637454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5" name="Shape 395"/>
            <p:cNvCxnSpPr/>
            <p:nvPr/>
          </p:nvCxnSpPr>
          <p:spPr>
            <a:xfrm>
              <a:off x="2472471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6" name="Shape 396"/>
            <p:cNvCxnSpPr/>
            <p:nvPr/>
          </p:nvCxnSpPr>
          <p:spPr>
            <a:xfrm>
              <a:off x="802437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7" name="Shape 397"/>
            <p:cNvCxnSpPr/>
            <p:nvPr/>
          </p:nvCxnSpPr>
          <p:spPr>
            <a:xfrm>
              <a:off x="2054963" y="6493701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8" name="Shape 398"/>
            <p:cNvCxnSpPr/>
            <p:nvPr/>
          </p:nvCxnSpPr>
          <p:spPr>
            <a:xfrm>
              <a:off x="1219945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99" name="Shape 399"/>
          <p:cNvGrpSpPr/>
          <p:nvPr/>
        </p:nvGrpSpPr>
        <p:grpSpPr>
          <a:xfrm>
            <a:off x="6799033" y="2862782"/>
            <a:ext cx="2285184" cy="198234"/>
            <a:chOff x="481666" y="6493450"/>
            <a:chExt cx="2284956" cy="251056"/>
          </a:xfrm>
        </p:grpSpPr>
        <p:sp>
          <p:nvSpPr>
            <p:cNvPr id="400" name="Shape 400"/>
            <p:cNvSpPr txBox="1"/>
            <p:nvPr/>
          </p:nvSpPr>
          <p:spPr>
            <a:xfrm>
              <a:off x="481666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-200 </a:t>
              </a:r>
              <a:endParaRPr/>
            </a:p>
          </p:txBody>
        </p:sp>
        <p:sp>
          <p:nvSpPr>
            <p:cNvPr id="401" name="Shape 401"/>
            <p:cNvSpPr txBox="1"/>
            <p:nvPr/>
          </p:nvSpPr>
          <p:spPr>
            <a:xfrm>
              <a:off x="1330840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0 </a:t>
              </a:r>
              <a:endParaRPr/>
            </a:p>
          </p:txBody>
        </p:sp>
        <p:sp>
          <p:nvSpPr>
            <p:cNvPr id="402" name="Shape 402"/>
            <p:cNvSpPr txBox="1"/>
            <p:nvPr/>
          </p:nvSpPr>
          <p:spPr>
            <a:xfrm>
              <a:off x="2144122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200 </a:t>
              </a:r>
              <a:endParaRPr/>
            </a:p>
          </p:txBody>
        </p:sp>
        <p:cxnSp>
          <p:nvCxnSpPr>
            <p:cNvPr id="403" name="Shape 403"/>
            <p:cNvCxnSpPr/>
            <p:nvPr/>
          </p:nvCxnSpPr>
          <p:spPr>
            <a:xfrm>
              <a:off x="1637454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4" name="Shape 404"/>
            <p:cNvCxnSpPr/>
            <p:nvPr/>
          </p:nvCxnSpPr>
          <p:spPr>
            <a:xfrm>
              <a:off x="2472471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5" name="Shape 405"/>
            <p:cNvCxnSpPr/>
            <p:nvPr/>
          </p:nvCxnSpPr>
          <p:spPr>
            <a:xfrm>
              <a:off x="802437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6" name="Shape 406"/>
            <p:cNvCxnSpPr/>
            <p:nvPr/>
          </p:nvCxnSpPr>
          <p:spPr>
            <a:xfrm>
              <a:off x="2054963" y="6493701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7" name="Shape 407"/>
            <p:cNvCxnSpPr/>
            <p:nvPr/>
          </p:nvCxnSpPr>
          <p:spPr>
            <a:xfrm>
              <a:off x="1219945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408" name="Shape 4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978" y="1982511"/>
            <a:ext cx="2050180" cy="924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1277" y="1982504"/>
            <a:ext cx="2050180" cy="924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3895" y="1982511"/>
            <a:ext cx="2050180" cy="924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3705" y="1982511"/>
            <a:ext cx="2050180" cy="92425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Shape 412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Exploring the results: tectonic regimes</a:t>
            </a:r>
            <a:endParaRPr/>
          </a:p>
        </p:txBody>
      </p:sp>
      <p:pic>
        <p:nvPicPr>
          <p:cNvPr id="413" name="Shape 4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94849" y="2984925"/>
            <a:ext cx="3049501" cy="200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44352" y="3009375"/>
            <a:ext cx="3049501" cy="19839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5" name="Shape 415"/>
          <p:cNvCxnSpPr>
            <a:endCxn id="410" idx="3"/>
          </p:cNvCxnSpPr>
          <p:nvPr/>
        </p:nvCxnSpPr>
        <p:spPr>
          <a:xfrm>
            <a:off x="5709375" y="2440738"/>
            <a:ext cx="1094700" cy="3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6" name="Shape 416"/>
          <p:cNvCxnSpPr/>
          <p:nvPr/>
        </p:nvCxnSpPr>
        <p:spPr>
          <a:xfrm>
            <a:off x="7853050" y="2440825"/>
            <a:ext cx="11310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7" name="Shape 417"/>
          <p:cNvCxnSpPr/>
          <p:nvPr/>
        </p:nvCxnSpPr>
        <p:spPr>
          <a:xfrm flipH="1">
            <a:off x="3155475" y="2444075"/>
            <a:ext cx="2565600" cy="565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18" name="Shape 418"/>
          <p:cNvCxnSpPr>
            <a:stCxn id="410" idx="3"/>
          </p:cNvCxnSpPr>
          <p:nvPr/>
        </p:nvCxnSpPr>
        <p:spPr>
          <a:xfrm flipH="1">
            <a:off x="5897475" y="2444638"/>
            <a:ext cx="906600" cy="558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19" name="Shape 419"/>
          <p:cNvCxnSpPr/>
          <p:nvPr/>
        </p:nvCxnSpPr>
        <p:spPr>
          <a:xfrm flipH="1">
            <a:off x="6250025" y="2444075"/>
            <a:ext cx="1623300" cy="589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20" name="Shape 420"/>
          <p:cNvCxnSpPr>
            <a:stCxn id="411" idx="3"/>
          </p:cNvCxnSpPr>
          <p:nvPr/>
        </p:nvCxnSpPr>
        <p:spPr>
          <a:xfrm flipH="1">
            <a:off x="8955485" y="2444638"/>
            <a:ext cx="38400" cy="576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21" name="Shape 421"/>
          <p:cNvSpPr txBox="1"/>
          <p:nvPr>
            <p:ph idx="1" type="body"/>
          </p:nvPr>
        </p:nvSpPr>
        <p:spPr>
          <a:xfrm>
            <a:off x="457200" y="616125"/>
            <a:ext cx="3890100" cy="7554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/>
              <a:t>Orthogonal experiment</a:t>
            </a:r>
            <a:endParaRPr/>
          </a:p>
        </p:txBody>
      </p:sp>
      <p:grpSp>
        <p:nvGrpSpPr>
          <p:cNvPr id="422" name="Shape 422"/>
          <p:cNvGrpSpPr/>
          <p:nvPr/>
        </p:nvGrpSpPr>
        <p:grpSpPr>
          <a:xfrm>
            <a:off x="7043488" y="11794"/>
            <a:ext cx="1933002" cy="1464042"/>
            <a:chOff x="6642499" y="538013"/>
            <a:chExt cx="2289202" cy="1733825"/>
          </a:xfrm>
        </p:grpSpPr>
        <p:pic>
          <p:nvPicPr>
            <p:cNvPr id="423" name="Shape 42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642499" y="538013"/>
              <a:ext cx="1218142" cy="1733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4" name="Shape 424"/>
            <p:cNvSpPr txBox="1"/>
            <p:nvPr/>
          </p:nvSpPr>
          <p:spPr>
            <a:xfrm>
              <a:off x="7314998" y="897750"/>
              <a:ext cx="1318800" cy="41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/>
                <a:t>- Extensional</a:t>
              </a:r>
              <a:endParaRPr sz="1000"/>
            </a:p>
          </p:txBody>
        </p:sp>
        <p:sp>
          <p:nvSpPr>
            <p:cNvPr id="425" name="Shape 425"/>
            <p:cNvSpPr txBox="1"/>
            <p:nvPr/>
          </p:nvSpPr>
          <p:spPr>
            <a:xfrm>
              <a:off x="7314998" y="1278750"/>
              <a:ext cx="1318800" cy="41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/>
                <a:t>- Strike-slip</a:t>
              </a:r>
              <a:endParaRPr sz="1000"/>
            </a:p>
          </p:txBody>
        </p:sp>
        <p:sp>
          <p:nvSpPr>
            <p:cNvPr id="426" name="Shape 426"/>
            <p:cNvSpPr txBox="1"/>
            <p:nvPr/>
          </p:nvSpPr>
          <p:spPr>
            <a:xfrm>
              <a:off x="7315001" y="1659750"/>
              <a:ext cx="1616700" cy="41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/>
                <a:t>- Compressional</a:t>
              </a:r>
              <a:endParaRPr sz="10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Exploring the results: tectonic regimes</a:t>
            </a:r>
            <a:endParaRPr/>
          </a:p>
        </p:txBody>
      </p:sp>
      <p:sp>
        <p:nvSpPr>
          <p:cNvPr id="432" name="Shape 432"/>
          <p:cNvSpPr txBox="1"/>
          <p:nvPr>
            <p:ph idx="1" type="body"/>
          </p:nvPr>
        </p:nvSpPr>
        <p:spPr>
          <a:xfrm>
            <a:off x="457200" y="463725"/>
            <a:ext cx="3890100" cy="7554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/>
              <a:t>Rotational </a:t>
            </a:r>
            <a:r>
              <a:rPr lang="en-GB"/>
              <a:t>experiment</a:t>
            </a:r>
            <a:endParaRPr/>
          </a:p>
        </p:txBody>
      </p:sp>
      <p:pic>
        <p:nvPicPr>
          <p:cNvPr descr="surfstress0004.png" id="433" name="Shape 4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277" y="1569861"/>
            <a:ext cx="1947280" cy="30552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rfstress0005.png" id="434" name="Shape 4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2202" y="1569861"/>
            <a:ext cx="1947280" cy="30552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rfstress0006.png" id="435" name="Shape 4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6128" y="1569861"/>
            <a:ext cx="1947280" cy="30552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rfstress0007.png" id="436" name="Shape 4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0054" y="1569861"/>
            <a:ext cx="1947280" cy="3055277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Shape 437"/>
          <p:cNvSpPr txBox="1"/>
          <p:nvPr/>
        </p:nvSpPr>
        <p:spPr>
          <a:xfrm rot="-5400000">
            <a:off x="313725" y="4471800"/>
            <a:ext cx="5217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1000 </a:t>
            </a:r>
            <a:endParaRPr sz="900"/>
          </a:p>
        </p:txBody>
      </p:sp>
      <p:grpSp>
        <p:nvGrpSpPr>
          <p:cNvPr id="438" name="Shape 438"/>
          <p:cNvGrpSpPr/>
          <p:nvPr/>
        </p:nvGrpSpPr>
        <p:grpSpPr>
          <a:xfrm>
            <a:off x="736521" y="4615676"/>
            <a:ext cx="2085936" cy="180936"/>
            <a:chOff x="481666" y="6493450"/>
            <a:chExt cx="2284956" cy="251056"/>
          </a:xfrm>
        </p:grpSpPr>
        <p:sp>
          <p:nvSpPr>
            <p:cNvPr id="439" name="Shape 439"/>
            <p:cNvSpPr txBox="1"/>
            <p:nvPr/>
          </p:nvSpPr>
          <p:spPr>
            <a:xfrm>
              <a:off x="481666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-200 </a:t>
              </a:r>
              <a:endParaRPr sz="900"/>
            </a:p>
          </p:txBody>
        </p:sp>
        <p:sp>
          <p:nvSpPr>
            <p:cNvPr id="440" name="Shape 440"/>
            <p:cNvSpPr txBox="1"/>
            <p:nvPr/>
          </p:nvSpPr>
          <p:spPr>
            <a:xfrm>
              <a:off x="1330840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0 </a:t>
              </a:r>
              <a:endParaRPr sz="900"/>
            </a:p>
          </p:txBody>
        </p:sp>
        <p:sp>
          <p:nvSpPr>
            <p:cNvPr id="441" name="Shape 441"/>
            <p:cNvSpPr txBox="1"/>
            <p:nvPr/>
          </p:nvSpPr>
          <p:spPr>
            <a:xfrm>
              <a:off x="2144122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200 </a:t>
              </a:r>
              <a:endParaRPr sz="900"/>
            </a:p>
          </p:txBody>
        </p:sp>
        <p:cxnSp>
          <p:nvCxnSpPr>
            <p:cNvPr id="442" name="Shape 442"/>
            <p:cNvCxnSpPr/>
            <p:nvPr/>
          </p:nvCxnSpPr>
          <p:spPr>
            <a:xfrm>
              <a:off x="1637454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3" name="Shape 443"/>
            <p:cNvCxnSpPr/>
            <p:nvPr/>
          </p:nvCxnSpPr>
          <p:spPr>
            <a:xfrm>
              <a:off x="2472471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4" name="Shape 444"/>
            <p:cNvCxnSpPr/>
            <p:nvPr/>
          </p:nvCxnSpPr>
          <p:spPr>
            <a:xfrm>
              <a:off x="802437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5" name="Shape 445"/>
            <p:cNvCxnSpPr/>
            <p:nvPr/>
          </p:nvCxnSpPr>
          <p:spPr>
            <a:xfrm>
              <a:off x="2054963" y="6493701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6" name="Shape 446"/>
            <p:cNvCxnSpPr/>
            <p:nvPr/>
          </p:nvCxnSpPr>
          <p:spPr>
            <a:xfrm>
              <a:off x="1219945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447" name="Shape 447"/>
          <p:cNvCxnSpPr/>
          <p:nvPr/>
        </p:nvCxnSpPr>
        <p:spPr>
          <a:xfrm rot="10800000">
            <a:off x="745437" y="2186604"/>
            <a:ext cx="1035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8" name="Shape 448"/>
          <p:cNvCxnSpPr/>
          <p:nvPr/>
        </p:nvCxnSpPr>
        <p:spPr>
          <a:xfrm rot="10800000">
            <a:off x="745437" y="2794149"/>
            <a:ext cx="1035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9" name="Shape 449"/>
          <p:cNvCxnSpPr/>
          <p:nvPr/>
        </p:nvCxnSpPr>
        <p:spPr>
          <a:xfrm rot="10800000">
            <a:off x="745437" y="3401693"/>
            <a:ext cx="1035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0" name="Shape 450"/>
          <p:cNvCxnSpPr/>
          <p:nvPr/>
        </p:nvCxnSpPr>
        <p:spPr>
          <a:xfrm rot="10800000">
            <a:off x="745437" y="4009237"/>
            <a:ext cx="1035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1" name="Shape 451"/>
          <p:cNvCxnSpPr/>
          <p:nvPr/>
        </p:nvCxnSpPr>
        <p:spPr>
          <a:xfrm rot="10800000">
            <a:off x="736520" y="4616782"/>
            <a:ext cx="1035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2" name="Shape 452"/>
          <p:cNvCxnSpPr/>
          <p:nvPr/>
        </p:nvCxnSpPr>
        <p:spPr>
          <a:xfrm rot="10800000">
            <a:off x="736520" y="1579060"/>
            <a:ext cx="1035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3" name="Shape 453"/>
          <p:cNvSpPr txBox="1"/>
          <p:nvPr/>
        </p:nvSpPr>
        <p:spPr>
          <a:xfrm rot="-5400000">
            <a:off x="341256" y="1470527"/>
            <a:ext cx="4488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0 </a:t>
            </a:r>
            <a:endParaRPr sz="900"/>
          </a:p>
        </p:txBody>
      </p:sp>
      <p:sp>
        <p:nvSpPr>
          <p:cNvPr id="454" name="Shape 454"/>
          <p:cNvSpPr txBox="1"/>
          <p:nvPr/>
        </p:nvSpPr>
        <p:spPr>
          <a:xfrm rot="-5400000">
            <a:off x="341251" y="2087247"/>
            <a:ext cx="4488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200 </a:t>
            </a:r>
            <a:endParaRPr sz="900"/>
          </a:p>
        </p:txBody>
      </p:sp>
      <p:sp>
        <p:nvSpPr>
          <p:cNvPr id="455" name="Shape 455"/>
          <p:cNvSpPr txBox="1"/>
          <p:nvPr/>
        </p:nvSpPr>
        <p:spPr>
          <a:xfrm rot="-5400000">
            <a:off x="350174" y="2703965"/>
            <a:ext cx="4488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400 </a:t>
            </a:r>
            <a:endParaRPr sz="900"/>
          </a:p>
        </p:txBody>
      </p:sp>
      <p:sp>
        <p:nvSpPr>
          <p:cNvPr id="456" name="Shape 456"/>
          <p:cNvSpPr txBox="1"/>
          <p:nvPr/>
        </p:nvSpPr>
        <p:spPr>
          <a:xfrm rot="-5400000">
            <a:off x="341251" y="3320684"/>
            <a:ext cx="4488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600 </a:t>
            </a:r>
            <a:endParaRPr sz="900"/>
          </a:p>
        </p:txBody>
      </p:sp>
      <p:sp>
        <p:nvSpPr>
          <p:cNvPr id="457" name="Shape 457"/>
          <p:cNvSpPr txBox="1"/>
          <p:nvPr/>
        </p:nvSpPr>
        <p:spPr>
          <a:xfrm rot="-5400000">
            <a:off x="341251" y="3900701"/>
            <a:ext cx="4488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800 </a:t>
            </a:r>
            <a:endParaRPr sz="900"/>
          </a:p>
        </p:txBody>
      </p:sp>
      <p:pic>
        <p:nvPicPr>
          <p:cNvPr id="458" name="Shape 458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10800000">
            <a:off x="841041" y="1580827"/>
            <a:ext cx="757948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Shape 459"/>
          <p:cNvPicPr preferRelativeResize="0"/>
          <p:nvPr/>
        </p:nvPicPr>
        <p:blipFill>
          <a:blip r:embed="rId8">
            <a:alphaModFix amt="67000"/>
          </a:blip>
          <a:stretch>
            <a:fillRect/>
          </a:stretch>
        </p:blipFill>
        <p:spPr>
          <a:xfrm rot="10800000">
            <a:off x="2002678" y="1580827"/>
            <a:ext cx="757949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Shape 460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10800000">
            <a:off x="2816047" y="1580827"/>
            <a:ext cx="757949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Shape 461"/>
          <p:cNvPicPr preferRelativeResize="0"/>
          <p:nvPr/>
        </p:nvPicPr>
        <p:blipFill>
          <a:blip r:embed="rId8">
            <a:alphaModFix amt="67000"/>
          </a:blip>
          <a:stretch>
            <a:fillRect/>
          </a:stretch>
        </p:blipFill>
        <p:spPr>
          <a:xfrm rot="10800000">
            <a:off x="3977684" y="1580827"/>
            <a:ext cx="757949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Shape 462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10800000">
            <a:off x="4789981" y="1580827"/>
            <a:ext cx="757949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Shape 463"/>
          <p:cNvPicPr preferRelativeResize="0"/>
          <p:nvPr/>
        </p:nvPicPr>
        <p:blipFill>
          <a:blip r:embed="rId8">
            <a:alphaModFix amt="67000"/>
          </a:blip>
          <a:stretch>
            <a:fillRect/>
          </a:stretch>
        </p:blipFill>
        <p:spPr>
          <a:xfrm rot="10800000">
            <a:off x="5951618" y="1580827"/>
            <a:ext cx="757949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Shape 464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10800000">
            <a:off x="6763914" y="1580827"/>
            <a:ext cx="757949" cy="1195332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Shape 465"/>
          <p:cNvSpPr txBox="1"/>
          <p:nvPr/>
        </p:nvSpPr>
        <p:spPr>
          <a:xfrm>
            <a:off x="885511" y="1119575"/>
            <a:ext cx="18714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Time:</a:t>
            </a:r>
            <a:r>
              <a:rPr lang="en-GB" sz="1200"/>
              <a:t> 0.5 Myr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Ext.: </a:t>
            </a:r>
            <a:r>
              <a:rPr lang="en-GB" sz="1200">
                <a:solidFill>
                  <a:srgbClr val="000000"/>
                </a:solidFill>
              </a:rPr>
              <a:t>0.5%, 2.75%, 5%</a:t>
            </a:r>
            <a:endParaRPr sz="1200"/>
          </a:p>
        </p:txBody>
      </p:sp>
      <p:sp>
        <p:nvSpPr>
          <p:cNvPr id="466" name="Shape 466"/>
          <p:cNvSpPr txBox="1"/>
          <p:nvPr/>
        </p:nvSpPr>
        <p:spPr>
          <a:xfrm>
            <a:off x="2847156" y="1119575"/>
            <a:ext cx="18714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Time:</a:t>
            </a:r>
            <a:r>
              <a:rPr lang="en-GB" sz="1200"/>
              <a:t> 1.5 Myr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Ext.: </a:t>
            </a:r>
            <a:r>
              <a:rPr lang="en-GB" sz="1200">
                <a:solidFill>
                  <a:srgbClr val="000000"/>
                </a:solidFill>
              </a:rPr>
              <a:t>1.5%, 8%, 15%</a:t>
            </a:r>
            <a:endParaRPr sz="1200"/>
          </a:p>
        </p:txBody>
      </p:sp>
      <p:sp>
        <p:nvSpPr>
          <p:cNvPr id="467" name="Shape 467"/>
          <p:cNvSpPr txBox="1"/>
          <p:nvPr/>
        </p:nvSpPr>
        <p:spPr>
          <a:xfrm>
            <a:off x="4821078" y="1119575"/>
            <a:ext cx="18714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Time:</a:t>
            </a:r>
            <a:r>
              <a:rPr lang="en-GB" sz="1200"/>
              <a:t> 3.6 Myr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200"/>
              <a:t>Ext.: </a:t>
            </a:r>
            <a:r>
              <a:rPr lang="en-GB" sz="1200">
                <a:solidFill>
                  <a:srgbClr val="000000"/>
                </a:solidFill>
              </a:rPr>
              <a:t>3.6%, 20%, 36%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468" name="Shape 468"/>
          <p:cNvSpPr txBox="1"/>
          <p:nvPr/>
        </p:nvSpPr>
        <p:spPr>
          <a:xfrm>
            <a:off x="6750032" y="1119575"/>
            <a:ext cx="18714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Time:</a:t>
            </a:r>
            <a:r>
              <a:rPr lang="en-GB" sz="1200"/>
              <a:t> 6.0 Myr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Ext.: </a:t>
            </a:r>
            <a:r>
              <a:rPr lang="en-GB" sz="1200"/>
              <a:t>6%, </a:t>
            </a:r>
            <a:r>
              <a:rPr lang="en-GB" sz="1200">
                <a:solidFill>
                  <a:srgbClr val="000000"/>
                </a:solidFill>
              </a:rPr>
              <a:t>33%, 60%</a:t>
            </a:r>
            <a:endParaRPr sz="1200"/>
          </a:p>
        </p:txBody>
      </p:sp>
      <p:pic>
        <p:nvPicPr>
          <p:cNvPr id="469" name="Shape 469"/>
          <p:cNvPicPr preferRelativeResize="0"/>
          <p:nvPr/>
        </p:nvPicPr>
        <p:blipFill>
          <a:blip r:embed="rId8">
            <a:alphaModFix amt="67000"/>
          </a:blip>
          <a:stretch>
            <a:fillRect/>
          </a:stretch>
        </p:blipFill>
        <p:spPr>
          <a:xfrm rot="10800000">
            <a:off x="7925551" y="1580827"/>
            <a:ext cx="757949" cy="119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0" name="Shape 470"/>
          <p:cNvGrpSpPr/>
          <p:nvPr/>
        </p:nvGrpSpPr>
        <p:grpSpPr>
          <a:xfrm>
            <a:off x="2715154" y="4615676"/>
            <a:ext cx="2085936" cy="180936"/>
            <a:chOff x="481666" y="6493450"/>
            <a:chExt cx="2284956" cy="251056"/>
          </a:xfrm>
        </p:grpSpPr>
        <p:sp>
          <p:nvSpPr>
            <p:cNvPr id="471" name="Shape 471"/>
            <p:cNvSpPr txBox="1"/>
            <p:nvPr/>
          </p:nvSpPr>
          <p:spPr>
            <a:xfrm>
              <a:off x="481666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-200 </a:t>
              </a:r>
              <a:endParaRPr sz="900"/>
            </a:p>
          </p:txBody>
        </p:sp>
        <p:sp>
          <p:nvSpPr>
            <p:cNvPr id="472" name="Shape 472"/>
            <p:cNvSpPr txBox="1"/>
            <p:nvPr/>
          </p:nvSpPr>
          <p:spPr>
            <a:xfrm>
              <a:off x="1330840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0 </a:t>
              </a:r>
              <a:endParaRPr sz="900"/>
            </a:p>
          </p:txBody>
        </p:sp>
        <p:sp>
          <p:nvSpPr>
            <p:cNvPr id="473" name="Shape 473"/>
            <p:cNvSpPr txBox="1"/>
            <p:nvPr/>
          </p:nvSpPr>
          <p:spPr>
            <a:xfrm>
              <a:off x="2144122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200 </a:t>
              </a:r>
              <a:endParaRPr sz="900"/>
            </a:p>
          </p:txBody>
        </p:sp>
        <p:cxnSp>
          <p:nvCxnSpPr>
            <p:cNvPr id="474" name="Shape 474"/>
            <p:cNvCxnSpPr/>
            <p:nvPr/>
          </p:nvCxnSpPr>
          <p:spPr>
            <a:xfrm>
              <a:off x="1637454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5" name="Shape 475"/>
            <p:cNvCxnSpPr/>
            <p:nvPr/>
          </p:nvCxnSpPr>
          <p:spPr>
            <a:xfrm>
              <a:off x="2472471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6" name="Shape 476"/>
            <p:cNvCxnSpPr/>
            <p:nvPr/>
          </p:nvCxnSpPr>
          <p:spPr>
            <a:xfrm>
              <a:off x="802437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7" name="Shape 477"/>
            <p:cNvCxnSpPr/>
            <p:nvPr/>
          </p:nvCxnSpPr>
          <p:spPr>
            <a:xfrm>
              <a:off x="2054963" y="6493701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8" name="Shape 478"/>
            <p:cNvCxnSpPr/>
            <p:nvPr/>
          </p:nvCxnSpPr>
          <p:spPr>
            <a:xfrm>
              <a:off x="1219945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79" name="Shape 479"/>
          <p:cNvGrpSpPr/>
          <p:nvPr/>
        </p:nvGrpSpPr>
        <p:grpSpPr>
          <a:xfrm>
            <a:off x="4689065" y="4615676"/>
            <a:ext cx="2085936" cy="180936"/>
            <a:chOff x="481666" y="6493450"/>
            <a:chExt cx="2284956" cy="251056"/>
          </a:xfrm>
        </p:grpSpPr>
        <p:sp>
          <p:nvSpPr>
            <p:cNvPr id="480" name="Shape 480"/>
            <p:cNvSpPr txBox="1"/>
            <p:nvPr/>
          </p:nvSpPr>
          <p:spPr>
            <a:xfrm>
              <a:off x="481666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-200 </a:t>
              </a:r>
              <a:endParaRPr sz="900"/>
            </a:p>
          </p:txBody>
        </p:sp>
        <p:sp>
          <p:nvSpPr>
            <p:cNvPr id="481" name="Shape 481"/>
            <p:cNvSpPr txBox="1"/>
            <p:nvPr/>
          </p:nvSpPr>
          <p:spPr>
            <a:xfrm>
              <a:off x="1330840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0 </a:t>
              </a:r>
              <a:endParaRPr sz="900"/>
            </a:p>
          </p:txBody>
        </p:sp>
        <p:sp>
          <p:nvSpPr>
            <p:cNvPr id="482" name="Shape 482"/>
            <p:cNvSpPr txBox="1"/>
            <p:nvPr/>
          </p:nvSpPr>
          <p:spPr>
            <a:xfrm>
              <a:off x="2144122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200 </a:t>
              </a:r>
              <a:endParaRPr sz="900"/>
            </a:p>
          </p:txBody>
        </p:sp>
        <p:cxnSp>
          <p:nvCxnSpPr>
            <p:cNvPr id="483" name="Shape 483"/>
            <p:cNvCxnSpPr/>
            <p:nvPr/>
          </p:nvCxnSpPr>
          <p:spPr>
            <a:xfrm>
              <a:off x="1637454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4" name="Shape 484"/>
            <p:cNvCxnSpPr/>
            <p:nvPr/>
          </p:nvCxnSpPr>
          <p:spPr>
            <a:xfrm>
              <a:off x="2472471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5" name="Shape 485"/>
            <p:cNvCxnSpPr/>
            <p:nvPr/>
          </p:nvCxnSpPr>
          <p:spPr>
            <a:xfrm>
              <a:off x="802437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6" name="Shape 486"/>
            <p:cNvCxnSpPr/>
            <p:nvPr/>
          </p:nvCxnSpPr>
          <p:spPr>
            <a:xfrm>
              <a:off x="2054963" y="6493701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7" name="Shape 487"/>
            <p:cNvCxnSpPr/>
            <p:nvPr/>
          </p:nvCxnSpPr>
          <p:spPr>
            <a:xfrm>
              <a:off x="1219945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88" name="Shape 488"/>
          <p:cNvGrpSpPr/>
          <p:nvPr/>
        </p:nvGrpSpPr>
        <p:grpSpPr>
          <a:xfrm>
            <a:off x="6662999" y="4615676"/>
            <a:ext cx="2085936" cy="180936"/>
            <a:chOff x="481666" y="6493450"/>
            <a:chExt cx="2284956" cy="251056"/>
          </a:xfrm>
        </p:grpSpPr>
        <p:sp>
          <p:nvSpPr>
            <p:cNvPr id="489" name="Shape 489"/>
            <p:cNvSpPr txBox="1"/>
            <p:nvPr/>
          </p:nvSpPr>
          <p:spPr>
            <a:xfrm>
              <a:off x="481666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-200 </a:t>
              </a:r>
              <a:endParaRPr sz="900"/>
            </a:p>
          </p:txBody>
        </p:sp>
        <p:sp>
          <p:nvSpPr>
            <p:cNvPr id="490" name="Shape 490"/>
            <p:cNvSpPr txBox="1"/>
            <p:nvPr/>
          </p:nvSpPr>
          <p:spPr>
            <a:xfrm>
              <a:off x="1330840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0 </a:t>
              </a:r>
              <a:endParaRPr sz="900"/>
            </a:p>
          </p:txBody>
        </p:sp>
        <p:sp>
          <p:nvSpPr>
            <p:cNvPr id="491" name="Shape 491"/>
            <p:cNvSpPr txBox="1"/>
            <p:nvPr/>
          </p:nvSpPr>
          <p:spPr>
            <a:xfrm>
              <a:off x="2144122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200 </a:t>
              </a:r>
              <a:endParaRPr sz="900"/>
            </a:p>
          </p:txBody>
        </p:sp>
        <p:cxnSp>
          <p:nvCxnSpPr>
            <p:cNvPr id="492" name="Shape 492"/>
            <p:cNvCxnSpPr/>
            <p:nvPr/>
          </p:nvCxnSpPr>
          <p:spPr>
            <a:xfrm>
              <a:off x="1637454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3" name="Shape 493"/>
            <p:cNvCxnSpPr/>
            <p:nvPr/>
          </p:nvCxnSpPr>
          <p:spPr>
            <a:xfrm>
              <a:off x="2472471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4" name="Shape 494"/>
            <p:cNvCxnSpPr/>
            <p:nvPr/>
          </p:nvCxnSpPr>
          <p:spPr>
            <a:xfrm>
              <a:off x="802437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5" name="Shape 495"/>
            <p:cNvCxnSpPr/>
            <p:nvPr/>
          </p:nvCxnSpPr>
          <p:spPr>
            <a:xfrm>
              <a:off x="2054963" y="6493701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6" name="Shape 496"/>
            <p:cNvCxnSpPr/>
            <p:nvPr/>
          </p:nvCxnSpPr>
          <p:spPr>
            <a:xfrm>
              <a:off x="1219945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97" name="Shape 497"/>
          <p:cNvSpPr txBox="1"/>
          <p:nvPr/>
        </p:nvSpPr>
        <p:spPr>
          <a:xfrm rot="-5400000">
            <a:off x="-245550" y="153450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Slow end</a:t>
            </a:r>
            <a:endParaRPr sz="1300"/>
          </a:p>
        </p:txBody>
      </p:sp>
      <p:sp>
        <p:nvSpPr>
          <p:cNvPr id="498" name="Shape 498"/>
          <p:cNvSpPr txBox="1"/>
          <p:nvPr/>
        </p:nvSpPr>
        <p:spPr>
          <a:xfrm rot="-5400000">
            <a:off x="-245550" y="456070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Fast </a:t>
            </a:r>
            <a:r>
              <a:rPr lang="en-GB" sz="1300"/>
              <a:t>end</a:t>
            </a:r>
            <a:endParaRPr sz="1300"/>
          </a:p>
        </p:txBody>
      </p:sp>
      <p:grpSp>
        <p:nvGrpSpPr>
          <p:cNvPr id="499" name="Shape 499"/>
          <p:cNvGrpSpPr/>
          <p:nvPr/>
        </p:nvGrpSpPr>
        <p:grpSpPr>
          <a:xfrm>
            <a:off x="7422163" y="14543"/>
            <a:ext cx="1597863" cy="1210210"/>
            <a:chOff x="6642499" y="538013"/>
            <a:chExt cx="2289202" cy="1733825"/>
          </a:xfrm>
        </p:grpSpPr>
        <p:pic>
          <p:nvPicPr>
            <p:cNvPr id="500" name="Shape 50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642499" y="538013"/>
              <a:ext cx="1218142" cy="1733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1" name="Shape 501"/>
            <p:cNvSpPr txBox="1"/>
            <p:nvPr/>
          </p:nvSpPr>
          <p:spPr>
            <a:xfrm>
              <a:off x="7314998" y="897750"/>
              <a:ext cx="1318800" cy="41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/>
                <a:t>- Extensional</a:t>
              </a:r>
              <a:endParaRPr sz="1000"/>
            </a:p>
          </p:txBody>
        </p:sp>
        <p:sp>
          <p:nvSpPr>
            <p:cNvPr id="502" name="Shape 502"/>
            <p:cNvSpPr txBox="1"/>
            <p:nvPr/>
          </p:nvSpPr>
          <p:spPr>
            <a:xfrm>
              <a:off x="7314998" y="1278750"/>
              <a:ext cx="1318800" cy="41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/>
                <a:t>- Strike-slip</a:t>
              </a:r>
              <a:endParaRPr sz="1000"/>
            </a:p>
          </p:txBody>
        </p:sp>
        <p:sp>
          <p:nvSpPr>
            <p:cNvPr id="503" name="Shape 503"/>
            <p:cNvSpPr txBox="1"/>
            <p:nvPr/>
          </p:nvSpPr>
          <p:spPr>
            <a:xfrm>
              <a:off x="7315001" y="1659750"/>
              <a:ext cx="1616700" cy="41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/>
                <a:t>- Compressional</a:t>
              </a:r>
              <a:endParaRPr sz="10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Exploring the results: tectonic regimes</a:t>
            </a:r>
            <a:endParaRPr/>
          </a:p>
        </p:txBody>
      </p:sp>
      <p:sp>
        <p:nvSpPr>
          <p:cNvPr id="509" name="Shape 509"/>
          <p:cNvSpPr txBox="1"/>
          <p:nvPr>
            <p:ph idx="1" type="body"/>
          </p:nvPr>
        </p:nvSpPr>
        <p:spPr>
          <a:xfrm>
            <a:off x="457200" y="463725"/>
            <a:ext cx="3890100" cy="7554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/>
              <a:t>Rotational experiment</a:t>
            </a:r>
            <a:endParaRPr/>
          </a:p>
        </p:txBody>
      </p:sp>
      <p:pic>
        <p:nvPicPr>
          <p:cNvPr descr="surfstress0004.png" id="510" name="Shape 5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277" y="1569861"/>
            <a:ext cx="1947280" cy="30552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rfstress0005.png" id="511" name="Shape 5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2202" y="1569861"/>
            <a:ext cx="1947280" cy="30552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rfstress0006.png" id="512" name="Shape 5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6128" y="1569861"/>
            <a:ext cx="1947280" cy="30552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rfstress0007.png" id="513" name="Shape 5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0054" y="1569861"/>
            <a:ext cx="1947280" cy="3055277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Shape 514"/>
          <p:cNvSpPr txBox="1"/>
          <p:nvPr/>
        </p:nvSpPr>
        <p:spPr>
          <a:xfrm rot="-5400000">
            <a:off x="313725" y="4471800"/>
            <a:ext cx="5217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1000 </a:t>
            </a:r>
            <a:endParaRPr sz="900"/>
          </a:p>
        </p:txBody>
      </p:sp>
      <p:grpSp>
        <p:nvGrpSpPr>
          <p:cNvPr id="515" name="Shape 515"/>
          <p:cNvGrpSpPr/>
          <p:nvPr/>
        </p:nvGrpSpPr>
        <p:grpSpPr>
          <a:xfrm>
            <a:off x="736521" y="4615676"/>
            <a:ext cx="2085936" cy="180936"/>
            <a:chOff x="481666" y="6493450"/>
            <a:chExt cx="2284956" cy="251056"/>
          </a:xfrm>
        </p:grpSpPr>
        <p:sp>
          <p:nvSpPr>
            <p:cNvPr id="516" name="Shape 516"/>
            <p:cNvSpPr txBox="1"/>
            <p:nvPr/>
          </p:nvSpPr>
          <p:spPr>
            <a:xfrm>
              <a:off x="481666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-200 </a:t>
              </a:r>
              <a:endParaRPr sz="900"/>
            </a:p>
          </p:txBody>
        </p:sp>
        <p:sp>
          <p:nvSpPr>
            <p:cNvPr id="517" name="Shape 517"/>
            <p:cNvSpPr txBox="1"/>
            <p:nvPr/>
          </p:nvSpPr>
          <p:spPr>
            <a:xfrm>
              <a:off x="1330840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0 </a:t>
              </a:r>
              <a:endParaRPr sz="900"/>
            </a:p>
          </p:txBody>
        </p:sp>
        <p:sp>
          <p:nvSpPr>
            <p:cNvPr id="518" name="Shape 518"/>
            <p:cNvSpPr txBox="1"/>
            <p:nvPr/>
          </p:nvSpPr>
          <p:spPr>
            <a:xfrm>
              <a:off x="2144122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200 </a:t>
              </a:r>
              <a:endParaRPr sz="900"/>
            </a:p>
          </p:txBody>
        </p:sp>
        <p:cxnSp>
          <p:nvCxnSpPr>
            <p:cNvPr id="519" name="Shape 519"/>
            <p:cNvCxnSpPr/>
            <p:nvPr/>
          </p:nvCxnSpPr>
          <p:spPr>
            <a:xfrm>
              <a:off x="1637454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0" name="Shape 520"/>
            <p:cNvCxnSpPr/>
            <p:nvPr/>
          </p:nvCxnSpPr>
          <p:spPr>
            <a:xfrm>
              <a:off x="2472471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1" name="Shape 521"/>
            <p:cNvCxnSpPr/>
            <p:nvPr/>
          </p:nvCxnSpPr>
          <p:spPr>
            <a:xfrm>
              <a:off x="802437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2" name="Shape 522"/>
            <p:cNvCxnSpPr/>
            <p:nvPr/>
          </p:nvCxnSpPr>
          <p:spPr>
            <a:xfrm>
              <a:off x="2054963" y="6493701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3" name="Shape 523"/>
            <p:cNvCxnSpPr/>
            <p:nvPr/>
          </p:nvCxnSpPr>
          <p:spPr>
            <a:xfrm>
              <a:off x="1219945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524" name="Shape 524"/>
          <p:cNvCxnSpPr/>
          <p:nvPr/>
        </p:nvCxnSpPr>
        <p:spPr>
          <a:xfrm rot="10800000">
            <a:off x="745437" y="2186604"/>
            <a:ext cx="1035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5" name="Shape 525"/>
          <p:cNvCxnSpPr/>
          <p:nvPr/>
        </p:nvCxnSpPr>
        <p:spPr>
          <a:xfrm rot="10800000">
            <a:off x="745437" y="2794149"/>
            <a:ext cx="1035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6" name="Shape 526"/>
          <p:cNvCxnSpPr/>
          <p:nvPr/>
        </p:nvCxnSpPr>
        <p:spPr>
          <a:xfrm rot="10800000">
            <a:off x="745437" y="3401693"/>
            <a:ext cx="1035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7" name="Shape 527"/>
          <p:cNvCxnSpPr/>
          <p:nvPr/>
        </p:nvCxnSpPr>
        <p:spPr>
          <a:xfrm rot="10800000">
            <a:off x="745437" y="4009237"/>
            <a:ext cx="1035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8" name="Shape 528"/>
          <p:cNvCxnSpPr/>
          <p:nvPr/>
        </p:nvCxnSpPr>
        <p:spPr>
          <a:xfrm rot="10800000">
            <a:off x="736520" y="4616782"/>
            <a:ext cx="1035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9" name="Shape 529"/>
          <p:cNvCxnSpPr/>
          <p:nvPr/>
        </p:nvCxnSpPr>
        <p:spPr>
          <a:xfrm rot="10800000">
            <a:off x="736520" y="1579060"/>
            <a:ext cx="1035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0" name="Shape 530"/>
          <p:cNvSpPr txBox="1"/>
          <p:nvPr/>
        </p:nvSpPr>
        <p:spPr>
          <a:xfrm rot="-5400000">
            <a:off x="341256" y="1470527"/>
            <a:ext cx="4488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0 </a:t>
            </a:r>
            <a:endParaRPr sz="900"/>
          </a:p>
        </p:txBody>
      </p:sp>
      <p:sp>
        <p:nvSpPr>
          <p:cNvPr id="531" name="Shape 531"/>
          <p:cNvSpPr txBox="1"/>
          <p:nvPr/>
        </p:nvSpPr>
        <p:spPr>
          <a:xfrm rot="-5400000">
            <a:off x="341251" y="2087247"/>
            <a:ext cx="4488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200 </a:t>
            </a:r>
            <a:endParaRPr sz="900"/>
          </a:p>
        </p:txBody>
      </p:sp>
      <p:sp>
        <p:nvSpPr>
          <p:cNvPr id="532" name="Shape 532"/>
          <p:cNvSpPr txBox="1"/>
          <p:nvPr/>
        </p:nvSpPr>
        <p:spPr>
          <a:xfrm rot="-5400000">
            <a:off x="350174" y="2703965"/>
            <a:ext cx="4488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400 </a:t>
            </a:r>
            <a:endParaRPr sz="900"/>
          </a:p>
        </p:txBody>
      </p:sp>
      <p:sp>
        <p:nvSpPr>
          <p:cNvPr id="533" name="Shape 533"/>
          <p:cNvSpPr txBox="1"/>
          <p:nvPr/>
        </p:nvSpPr>
        <p:spPr>
          <a:xfrm rot="-5400000">
            <a:off x="341251" y="3320684"/>
            <a:ext cx="4488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600 </a:t>
            </a:r>
            <a:endParaRPr sz="900"/>
          </a:p>
        </p:txBody>
      </p:sp>
      <p:sp>
        <p:nvSpPr>
          <p:cNvPr id="534" name="Shape 534"/>
          <p:cNvSpPr txBox="1"/>
          <p:nvPr/>
        </p:nvSpPr>
        <p:spPr>
          <a:xfrm rot="-5400000">
            <a:off x="341251" y="3900701"/>
            <a:ext cx="4488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800 </a:t>
            </a:r>
            <a:endParaRPr sz="900"/>
          </a:p>
        </p:txBody>
      </p:sp>
      <p:pic>
        <p:nvPicPr>
          <p:cNvPr id="535" name="Shape 535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10800000">
            <a:off x="841041" y="1580827"/>
            <a:ext cx="757948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Shape 536"/>
          <p:cNvPicPr preferRelativeResize="0"/>
          <p:nvPr/>
        </p:nvPicPr>
        <p:blipFill>
          <a:blip r:embed="rId8">
            <a:alphaModFix amt="67000"/>
          </a:blip>
          <a:stretch>
            <a:fillRect/>
          </a:stretch>
        </p:blipFill>
        <p:spPr>
          <a:xfrm rot="10800000">
            <a:off x="2002678" y="1580827"/>
            <a:ext cx="757949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Shape 537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10800000">
            <a:off x="2816047" y="1580827"/>
            <a:ext cx="757949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Shape 538"/>
          <p:cNvPicPr preferRelativeResize="0"/>
          <p:nvPr/>
        </p:nvPicPr>
        <p:blipFill>
          <a:blip r:embed="rId8">
            <a:alphaModFix amt="67000"/>
          </a:blip>
          <a:stretch>
            <a:fillRect/>
          </a:stretch>
        </p:blipFill>
        <p:spPr>
          <a:xfrm rot="10800000">
            <a:off x="3977684" y="1580827"/>
            <a:ext cx="757949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Shape 539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10800000">
            <a:off x="4789981" y="1580827"/>
            <a:ext cx="757949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Shape 540"/>
          <p:cNvPicPr preferRelativeResize="0"/>
          <p:nvPr/>
        </p:nvPicPr>
        <p:blipFill>
          <a:blip r:embed="rId8">
            <a:alphaModFix amt="67000"/>
          </a:blip>
          <a:stretch>
            <a:fillRect/>
          </a:stretch>
        </p:blipFill>
        <p:spPr>
          <a:xfrm rot="10800000">
            <a:off x="5951618" y="1580827"/>
            <a:ext cx="757949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Shape 541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10800000">
            <a:off x="6763914" y="1580827"/>
            <a:ext cx="757949" cy="1195332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Shape 542"/>
          <p:cNvSpPr txBox="1"/>
          <p:nvPr/>
        </p:nvSpPr>
        <p:spPr>
          <a:xfrm>
            <a:off x="885511" y="1119575"/>
            <a:ext cx="18714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Time:</a:t>
            </a:r>
            <a:r>
              <a:rPr lang="en-GB" sz="1200"/>
              <a:t> 0.5 Myr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Ext.: </a:t>
            </a:r>
            <a:r>
              <a:rPr lang="en-GB" sz="1200">
                <a:solidFill>
                  <a:srgbClr val="000000"/>
                </a:solidFill>
              </a:rPr>
              <a:t>0.5%, 2.75%, 5%</a:t>
            </a:r>
            <a:endParaRPr sz="1200"/>
          </a:p>
        </p:txBody>
      </p:sp>
      <p:sp>
        <p:nvSpPr>
          <p:cNvPr id="543" name="Shape 543"/>
          <p:cNvSpPr txBox="1"/>
          <p:nvPr/>
        </p:nvSpPr>
        <p:spPr>
          <a:xfrm>
            <a:off x="2847156" y="1119575"/>
            <a:ext cx="18714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Time:</a:t>
            </a:r>
            <a:r>
              <a:rPr lang="en-GB" sz="1200"/>
              <a:t> 1.5 Myr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Ext.: </a:t>
            </a:r>
            <a:r>
              <a:rPr lang="en-GB" sz="1200">
                <a:solidFill>
                  <a:srgbClr val="000000"/>
                </a:solidFill>
              </a:rPr>
              <a:t>1.5%, 8%, 15%</a:t>
            </a:r>
            <a:endParaRPr sz="1200"/>
          </a:p>
        </p:txBody>
      </p:sp>
      <p:sp>
        <p:nvSpPr>
          <p:cNvPr id="544" name="Shape 544"/>
          <p:cNvSpPr txBox="1"/>
          <p:nvPr/>
        </p:nvSpPr>
        <p:spPr>
          <a:xfrm>
            <a:off x="4821078" y="1119575"/>
            <a:ext cx="18714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Time:</a:t>
            </a:r>
            <a:r>
              <a:rPr lang="en-GB" sz="1200"/>
              <a:t> 3.6 Myr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200"/>
              <a:t>Ext.: </a:t>
            </a:r>
            <a:r>
              <a:rPr lang="en-GB" sz="1200">
                <a:solidFill>
                  <a:srgbClr val="000000"/>
                </a:solidFill>
              </a:rPr>
              <a:t>3.6%, 20%, 36%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545" name="Shape 545"/>
          <p:cNvSpPr txBox="1"/>
          <p:nvPr/>
        </p:nvSpPr>
        <p:spPr>
          <a:xfrm>
            <a:off x="6750032" y="1119575"/>
            <a:ext cx="18714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Time:</a:t>
            </a:r>
            <a:r>
              <a:rPr lang="en-GB" sz="1200"/>
              <a:t> 6.0 Myr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Ext.: </a:t>
            </a:r>
            <a:r>
              <a:rPr lang="en-GB" sz="1200"/>
              <a:t>6%, </a:t>
            </a:r>
            <a:r>
              <a:rPr lang="en-GB" sz="1200">
                <a:solidFill>
                  <a:srgbClr val="000000"/>
                </a:solidFill>
              </a:rPr>
              <a:t>33%, 60%</a:t>
            </a:r>
            <a:endParaRPr sz="1200"/>
          </a:p>
        </p:txBody>
      </p:sp>
      <p:pic>
        <p:nvPicPr>
          <p:cNvPr id="546" name="Shape 546"/>
          <p:cNvPicPr preferRelativeResize="0"/>
          <p:nvPr/>
        </p:nvPicPr>
        <p:blipFill>
          <a:blip r:embed="rId8">
            <a:alphaModFix amt="67000"/>
          </a:blip>
          <a:stretch>
            <a:fillRect/>
          </a:stretch>
        </p:blipFill>
        <p:spPr>
          <a:xfrm rot="10800000">
            <a:off x="7925551" y="1580827"/>
            <a:ext cx="757949" cy="1195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7" name="Shape 547"/>
          <p:cNvGrpSpPr/>
          <p:nvPr/>
        </p:nvGrpSpPr>
        <p:grpSpPr>
          <a:xfrm>
            <a:off x="2715154" y="4615676"/>
            <a:ext cx="2085936" cy="180936"/>
            <a:chOff x="481666" y="6493450"/>
            <a:chExt cx="2284956" cy="251056"/>
          </a:xfrm>
        </p:grpSpPr>
        <p:sp>
          <p:nvSpPr>
            <p:cNvPr id="548" name="Shape 548"/>
            <p:cNvSpPr txBox="1"/>
            <p:nvPr/>
          </p:nvSpPr>
          <p:spPr>
            <a:xfrm>
              <a:off x="481666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-200 </a:t>
              </a:r>
              <a:endParaRPr sz="900"/>
            </a:p>
          </p:txBody>
        </p:sp>
        <p:sp>
          <p:nvSpPr>
            <p:cNvPr id="549" name="Shape 549"/>
            <p:cNvSpPr txBox="1"/>
            <p:nvPr/>
          </p:nvSpPr>
          <p:spPr>
            <a:xfrm>
              <a:off x="1330840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0 </a:t>
              </a:r>
              <a:endParaRPr sz="900"/>
            </a:p>
          </p:txBody>
        </p:sp>
        <p:sp>
          <p:nvSpPr>
            <p:cNvPr id="550" name="Shape 550"/>
            <p:cNvSpPr txBox="1"/>
            <p:nvPr/>
          </p:nvSpPr>
          <p:spPr>
            <a:xfrm>
              <a:off x="2144122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200 </a:t>
              </a:r>
              <a:endParaRPr sz="900"/>
            </a:p>
          </p:txBody>
        </p:sp>
        <p:cxnSp>
          <p:nvCxnSpPr>
            <p:cNvPr id="551" name="Shape 551"/>
            <p:cNvCxnSpPr/>
            <p:nvPr/>
          </p:nvCxnSpPr>
          <p:spPr>
            <a:xfrm>
              <a:off x="1637454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2" name="Shape 552"/>
            <p:cNvCxnSpPr/>
            <p:nvPr/>
          </p:nvCxnSpPr>
          <p:spPr>
            <a:xfrm>
              <a:off x="2472471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3" name="Shape 553"/>
            <p:cNvCxnSpPr/>
            <p:nvPr/>
          </p:nvCxnSpPr>
          <p:spPr>
            <a:xfrm>
              <a:off x="802437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4" name="Shape 554"/>
            <p:cNvCxnSpPr/>
            <p:nvPr/>
          </p:nvCxnSpPr>
          <p:spPr>
            <a:xfrm>
              <a:off x="2054963" y="6493701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5" name="Shape 555"/>
            <p:cNvCxnSpPr/>
            <p:nvPr/>
          </p:nvCxnSpPr>
          <p:spPr>
            <a:xfrm>
              <a:off x="1219945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56" name="Shape 556"/>
          <p:cNvGrpSpPr/>
          <p:nvPr/>
        </p:nvGrpSpPr>
        <p:grpSpPr>
          <a:xfrm>
            <a:off x="4689065" y="4615676"/>
            <a:ext cx="2085936" cy="180936"/>
            <a:chOff x="481666" y="6493450"/>
            <a:chExt cx="2284956" cy="251056"/>
          </a:xfrm>
        </p:grpSpPr>
        <p:sp>
          <p:nvSpPr>
            <p:cNvPr id="557" name="Shape 557"/>
            <p:cNvSpPr txBox="1"/>
            <p:nvPr/>
          </p:nvSpPr>
          <p:spPr>
            <a:xfrm>
              <a:off x="481666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-200 </a:t>
              </a:r>
              <a:endParaRPr sz="900"/>
            </a:p>
          </p:txBody>
        </p:sp>
        <p:sp>
          <p:nvSpPr>
            <p:cNvPr id="558" name="Shape 558"/>
            <p:cNvSpPr txBox="1"/>
            <p:nvPr/>
          </p:nvSpPr>
          <p:spPr>
            <a:xfrm>
              <a:off x="1330840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0 </a:t>
              </a:r>
              <a:endParaRPr sz="900"/>
            </a:p>
          </p:txBody>
        </p:sp>
        <p:sp>
          <p:nvSpPr>
            <p:cNvPr id="559" name="Shape 559"/>
            <p:cNvSpPr txBox="1"/>
            <p:nvPr/>
          </p:nvSpPr>
          <p:spPr>
            <a:xfrm>
              <a:off x="2144122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200 </a:t>
              </a:r>
              <a:endParaRPr sz="900"/>
            </a:p>
          </p:txBody>
        </p:sp>
        <p:cxnSp>
          <p:nvCxnSpPr>
            <p:cNvPr id="560" name="Shape 560"/>
            <p:cNvCxnSpPr/>
            <p:nvPr/>
          </p:nvCxnSpPr>
          <p:spPr>
            <a:xfrm>
              <a:off x="1637454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1" name="Shape 561"/>
            <p:cNvCxnSpPr/>
            <p:nvPr/>
          </p:nvCxnSpPr>
          <p:spPr>
            <a:xfrm>
              <a:off x="2472471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2" name="Shape 562"/>
            <p:cNvCxnSpPr/>
            <p:nvPr/>
          </p:nvCxnSpPr>
          <p:spPr>
            <a:xfrm>
              <a:off x="802437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3" name="Shape 563"/>
            <p:cNvCxnSpPr/>
            <p:nvPr/>
          </p:nvCxnSpPr>
          <p:spPr>
            <a:xfrm>
              <a:off x="2054963" y="6493701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4" name="Shape 564"/>
            <p:cNvCxnSpPr/>
            <p:nvPr/>
          </p:nvCxnSpPr>
          <p:spPr>
            <a:xfrm>
              <a:off x="1219945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65" name="Shape 565"/>
          <p:cNvGrpSpPr/>
          <p:nvPr/>
        </p:nvGrpSpPr>
        <p:grpSpPr>
          <a:xfrm>
            <a:off x="6662999" y="4615676"/>
            <a:ext cx="2085936" cy="180936"/>
            <a:chOff x="481666" y="6493450"/>
            <a:chExt cx="2284956" cy="251056"/>
          </a:xfrm>
        </p:grpSpPr>
        <p:sp>
          <p:nvSpPr>
            <p:cNvPr id="566" name="Shape 566"/>
            <p:cNvSpPr txBox="1"/>
            <p:nvPr/>
          </p:nvSpPr>
          <p:spPr>
            <a:xfrm>
              <a:off x="481666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-200 </a:t>
              </a:r>
              <a:endParaRPr sz="900"/>
            </a:p>
          </p:txBody>
        </p:sp>
        <p:sp>
          <p:nvSpPr>
            <p:cNvPr id="567" name="Shape 567"/>
            <p:cNvSpPr txBox="1"/>
            <p:nvPr/>
          </p:nvSpPr>
          <p:spPr>
            <a:xfrm>
              <a:off x="1330840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0 </a:t>
              </a:r>
              <a:endParaRPr sz="900"/>
            </a:p>
          </p:txBody>
        </p:sp>
        <p:sp>
          <p:nvSpPr>
            <p:cNvPr id="568" name="Shape 568"/>
            <p:cNvSpPr txBox="1"/>
            <p:nvPr/>
          </p:nvSpPr>
          <p:spPr>
            <a:xfrm>
              <a:off x="2144122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200 </a:t>
              </a:r>
              <a:endParaRPr sz="900"/>
            </a:p>
          </p:txBody>
        </p:sp>
        <p:cxnSp>
          <p:nvCxnSpPr>
            <p:cNvPr id="569" name="Shape 569"/>
            <p:cNvCxnSpPr/>
            <p:nvPr/>
          </p:nvCxnSpPr>
          <p:spPr>
            <a:xfrm>
              <a:off x="1637454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0" name="Shape 570"/>
            <p:cNvCxnSpPr/>
            <p:nvPr/>
          </p:nvCxnSpPr>
          <p:spPr>
            <a:xfrm>
              <a:off x="2472471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1" name="Shape 571"/>
            <p:cNvCxnSpPr/>
            <p:nvPr/>
          </p:nvCxnSpPr>
          <p:spPr>
            <a:xfrm>
              <a:off x="802437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2" name="Shape 572"/>
            <p:cNvCxnSpPr/>
            <p:nvPr/>
          </p:nvCxnSpPr>
          <p:spPr>
            <a:xfrm>
              <a:off x="2054963" y="6493701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3" name="Shape 573"/>
            <p:cNvCxnSpPr/>
            <p:nvPr/>
          </p:nvCxnSpPr>
          <p:spPr>
            <a:xfrm>
              <a:off x="1219945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574" name="Shape 574"/>
          <p:cNvCxnSpPr/>
          <p:nvPr/>
        </p:nvCxnSpPr>
        <p:spPr>
          <a:xfrm>
            <a:off x="5567800" y="3079313"/>
            <a:ext cx="11310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75" name="Shape 5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35137" y="3205962"/>
            <a:ext cx="2912792" cy="1918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6" name="Shape 576"/>
          <p:cNvCxnSpPr/>
          <p:nvPr/>
        </p:nvCxnSpPr>
        <p:spPr>
          <a:xfrm flipH="1">
            <a:off x="2905000" y="3085388"/>
            <a:ext cx="2662800" cy="148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577" name="Shape 5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09051" y="3204725"/>
            <a:ext cx="2912800" cy="19208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8" name="Shape 578"/>
          <p:cNvCxnSpPr/>
          <p:nvPr/>
        </p:nvCxnSpPr>
        <p:spPr>
          <a:xfrm flipH="1">
            <a:off x="5534550" y="3085388"/>
            <a:ext cx="1158000" cy="141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79" name="Shape 579"/>
          <p:cNvCxnSpPr/>
          <p:nvPr/>
        </p:nvCxnSpPr>
        <p:spPr>
          <a:xfrm>
            <a:off x="7566325" y="3079325"/>
            <a:ext cx="11310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0" name="Shape 580"/>
          <p:cNvCxnSpPr/>
          <p:nvPr/>
        </p:nvCxnSpPr>
        <p:spPr>
          <a:xfrm flipH="1">
            <a:off x="6272775" y="3081675"/>
            <a:ext cx="1251000" cy="145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81" name="Shape 581"/>
          <p:cNvCxnSpPr/>
          <p:nvPr/>
        </p:nvCxnSpPr>
        <p:spPr>
          <a:xfrm>
            <a:off x="8688200" y="3079325"/>
            <a:ext cx="234300" cy="147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82" name="Shape 582"/>
          <p:cNvSpPr txBox="1"/>
          <p:nvPr/>
        </p:nvSpPr>
        <p:spPr>
          <a:xfrm rot="-5400000">
            <a:off x="-245550" y="153450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Slow end</a:t>
            </a:r>
            <a:endParaRPr sz="1300"/>
          </a:p>
        </p:txBody>
      </p:sp>
      <p:sp>
        <p:nvSpPr>
          <p:cNvPr id="583" name="Shape 583"/>
          <p:cNvSpPr txBox="1"/>
          <p:nvPr/>
        </p:nvSpPr>
        <p:spPr>
          <a:xfrm rot="-5400000">
            <a:off x="-245550" y="456070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Fast end</a:t>
            </a:r>
            <a:endParaRPr sz="1300"/>
          </a:p>
        </p:txBody>
      </p:sp>
      <p:grpSp>
        <p:nvGrpSpPr>
          <p:cNvPr id="584" name="Shape 584"/>
          <p:cNvGrpSpPr/>
          <p:nvPr/>
        </p:nvGrpSpPr>
        <p:grpSpPr>
          <a:xfrm>
            <a:off x="7422163" y="14543"/>
            <a:ext cx="1597863" cy="1210210"/>
            <a:chOff x="6642499" y="538013"/>
            <a:chExt cx="2289202" cy="1733825"/>
          </a:xfrm>
        </p:grpSpPr>
        <p:pic>
          <p:nvPicPr>
            <p:cNvPr id="585" name="Shape 58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642499" y="538013"/>
              <a:ext cx="1218142" cy="1733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6" name="Shape 586"/>
            <p:cNvSpPr txBox="1"/>
            <p:nvPr/>
          </p:nvSpPr>
          <p:spPr>
            <a:xfrm>
              <a:off x="7314998" y="897750"/>
              <a:ext cx="1318800" cy="41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/>
                <a:t>- Extensional</a:t>
              </a:r>
              <a:endParaRPr sz="1000"/>
            </a:p>
          </p:txBody>
        </p:sp>
        <p:sp>
          <p:nvSpPr>
            <p:cNvPr id="587" name="Shape 587"/>
            <p:cNvSpPr txBox="1"/>
            <p:nvPr/>
          </p:nvSpPr>
          <p:spPr>
            <a:xfrm>
              <a:off x="7314998" y="1278750"/>
              <a:ext cx="1318800" cy="41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/>
                <a:t>- Strike-slip</a:t>
              </a:r>
              <a:endParaRPr sz="1000"/>
            </a:p>
          </p:txBody>
        </p:sp>
        <p:sp>
          <p:nvSpPr>
            <p:cNvPr id="588" name="Shape 588"/>
            <p:cNvSpPr txBox="1"/>
            <p:nvPr/>
          </p:nvSpPr>
          <p:spPr>
            <a:xfrm>
              <a:off x="7315001" y="1659750"/>
              <a:ext cx="1616700" cy="41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/>
                <a:t>- Compressional</a:t>
              </a:r>
              <a:endParaRPr sz="100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Interpretation</a:t>
            </a:r>
            <a:endParaRPr/>
          </a:p>
        </p:txBody>
      </p:sp>
      <p:sp>
        <p:nvSpPr>
          <p:cNvPr id="594" name="Shape 594"/>
          <p:cNvSpPr txBox="1"/>
          <p:nvPr>
            <p:ph idx="1" type="body"/>
          </p:nvPr>
        </p:nvSpPr>
        <p:spPr>
          <a:xfrm>
            <a:off x="4883200" y="1200150"/>
            <a:ext cx="3997500" cy="37257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/>
              <a:t>Rift push:</a:t>
            </a:r>
            <a:endParaRPr b="1"/>
          </a:p>
          <a:p>
            <a:pPr indent="-368300" lvl="0" marL="457200" rtl="0"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Density differences inducing buoyancy forces</a:t>
            </a:r>
            <a:endParaRPr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8300" lvl="0" marL="457200"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Imposing horizontal stresses on the margins</a:t>
            </a:r>
            <a:endParaRPr/>
          </a:p>
        </p:txBody>
      </p:sp>
      <p:sp>
        <p:nvSpPr>
          <p:cNvPr id="595" name="Shape 595"/>
          <p:cNvSpPr txBox="1"/>
          <p:nvPr/>
        </p:nvSpPr>
        <p:spPr>
          <a:xfrm>
            <a:off x="0" y="4277700"/>
            <a:ext cx="60570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Davis, M., &amp; Kusznir, N. (2002). Are buoyancy forces important during the formation of rifted margins?. </a:t>
            </a:r>
            <a:r>
              <a:rPr i="1" lang="en-GB" sz="1100">
                <a:solidFill>
                  <a:schemeClr val="dk1"/>
                </a:solidFill>
              </a:rPr>
              <a:t>Geophysical Journal International</a:t>
            </a:r>
            <a:r>
              <a:rPr lang="en-GB" sz="1100">
                <a:solidFill>
                  <a:schemeClr val="dk1"/>
                </a:solidFill>
              </a:rPr>
              <a:t>, </a:t>
            </a:r>
            <a:r>
              <a:rPr i="1" lang="en-GB" sz="1100">
                <a:solidFill>
                  <a:schemeClr val="dk1"/>
                </a:solidFill>
              </a:rPr>
              <a:t>149</a:t>
            </a:r>
            <a:r>
              <a:rPr lang="en-GB" sz="1100">
                <a:solidFill>
                  <a:schemeClr val="dk1"/>
                </a:solidFill>
              </a:rPr>
              <a:t>(2), 524-533.</a:t>
            </a:r>
            <a:endParaRPr sz="1100"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Huismans, R. S., Podladchikov, Y. Y., &amp; Cloetingh, S. (2001). Transition from passive to active rifting: relative importance of asthenospheric doming and passive extension of the lithosphere. </a:t>
            </a:r>
            <a:r>
              <a:rPr i="1" lang="en-GB" sz="1100">
                <a:solidFill>
                  <a:schemeClr val="dk1"/>
                </a:solidFill>
              </a:rPr>
              <a:t>Journal of Geophysical Research: Solid Earth</a:t>
            </a:r>
            <a:r>
              <a:rPr lang="en-GB" sz="1100">
                <a:solidFill>
                  <a:schemeClr val="dk1"/>
                </a:solidFill>
              </a:rPr>
              <a:t>, </a:t>
            </a:r>
            <a:r>
              <a:rPr i="1" lang="en-GB" sz="1100">
                <a:solidFill>
                  <a:schemeClr val="dk1"/>
                </a:solidFill>
              </a:rPr>
              <a:t>106</a:t>
            </a:r>
            <a:r>
              <a:rPr lang="en-GB" sz="1100">
                <a:solidFill>
                  <a:schemeClr val="dk1"/>
                </a:solidFill>
              </a:rPr>
              <a:t>(B6), 11271-11291.</a:t>
            </a:r>
            <a:endParaRPr sz="1100"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596" name="Shape 5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995" y="1389888"/>
            <a:ext cx="2733929" cy="206667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Shape 597"/>
          <p:cNvSpPr txBox="1"/>
          <p:nvPr>
            <p:ph idx="1" type="body"/>
          </p:nvPr>
        </p:nvSpPr>
        <p:spPr>
          <a:xfrm rot="-5400000">
            <a:off x="-59277" y="2235681"/>
            <a:ext cx="1600500" cy="4401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Depth</a:t>
            </a:r>
            <a:endParaRPr b="1" sz="1000"/>
          </a:p>
        </p:txBody>
      </p:sp>
      <p:sp>
        <p:nvSpPr>
          <p:cNvPr id="598" name="Shape 598"/>
          <p:cNvSpPr txBox="1"/>
          <p:nvPr>
            <p:ph idx="1" type="body"/>
          </p:nvPr>
        </p:nvSpPr>
        <p:spPr>
          <a:xfrm>
            <a:off x="2114295" y="1261728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Pressure</a:t>
            </a:r>
            <a:endParaRPr b="1" sz="1000"/>
          </a:p>
        </p:txBody>
      </p:sp>
      <p:cxnSp>
        <p:nvCxnSpPr>
          <p:cNvPr id="599" name="Shape 599"/>
          <p:cNvCxnSpPr/>
          <p:nvPr/>
        </p:nvCxnSpPr>
        <p:spPr>
          <a:xfrm>
            <a:off x="1369448" y="3382731"/>
            <a:ext cx="2185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00" name="Shape 600"/>
          <p:cNvSpPr txBox="1"/>
          <p:nvPr>
            <p:ph idx="1" type="body"/>
          </p:nvPr>
        </p:nvSpPr>
        <p:spPr>
          <a:xfrm>
            <a:off x="371329" y="1200156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</a:t>
            </a:r>
            <a:endParaRPr b="1" sz="1000"/>
          </a:p>
        </p:txBody>
      </p:sp>
      <p:sp>
        <p:nvSpPr>
          <p:cNvPr id="601" name="Shape 601"/>
          <p:cNvSpPr txBox="1"/>
          <p:nvPr>
            <p:ph idx="1" type="body"/>
          </p:nvPr>
        </p:nvSpPr>
        <p:spPr>
          <a:xfrm>
            <a:off x="1110266" y="1200156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B</a:t>
            </a:r>
            <a:endParaRPr b="1" sz="1000"/>
          </a:p>
        </p:txBody>
      </p:sp>
      <p:sp>
        <p:nvSpPr>
          <p:cNvPr id="602" name="Shape 602"/>
          <p:cNvSpPr txBox="1"/>
          <p:nvPr>
            <p:ph idx="1" type="body"/>
          </p:nvPr>
        </p:nvSpPr>
        <p:spPr>
          <a:xfrm>
            <a:off x="645606" y="1716722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Crust</a:t>
            </a:r>
            <a:endParaRPr b="1" sz="1000"/>
          </a:p>
        </p:txBody>
      </p:sp>
      <p:sp>
        <p:nvSpPr>
          <p:cNvPr id="603" name="Shape 603"/>
          <p:cNvSpPr txBox="1"/>
          <p:nvPr>
            <p:ph idx="1" type="body"/>
          </p:nvPr>
        </p:nvSpPr>
        <p:spPr>
          <a:xfrm>
            <a:off x="645606" y="2202340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Mantle</a:t>
            </a:r>
            <a:endParaRPr b="1" sz="1000"/>
          </a:p>
        </p:txBody>
      </p:sp>
      <p:sp>
        <p:nvSpPr>
          <p:cNvPr id="604" name="Shape 604"/>
          <p:cNvSpPr txBox="1"/>
          <p:nvPr>
            <p:ph idx="1" type="body"/>
          </p:nvPr>
        </p:nvSpPr>
        <p:spPr>
          <a:xfrm>
            <a:off x="931508" y="3031172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Astheno</a:t>
            </a:r>
            <a:endParaRPr b="1" sz="1000"/>
          </a:p>
        </p:txBody>
      </p:sp>
      <p:cxnSp>
        <p:nvCxnSpPr>
          <p:cNvPr id="605" name="Shape 605"/>
          <p:cNvCxnSpPr/>
          <p:nvPr/>
        </p:nvCxnSpPr>
        <p:spPr>
          <a:xfrm>
            <a:off x="2334290" y="2154982"/>
            <a:ext cx="1055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06" name="Shape 606"/>
          <p:cNvSpPr txBox="1"/>
          <p:nvPr>
            <p:ph idx="1" type="body"/>
          </p:nvPr>
        </p:nvSpPr>
        <p:spPr>
          <a:xfrm>
            <a:off x="2155617" y="1703463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 -&gt; B</a:t>
            </a:r>
            <a:endParaRPr b="1" sz="1000"/>
          </a:p>
        </p:txBody>
      </p:sp>
      <p:sp>
        <p:nvSpPr>
          <p:cNvPr id="607" name="Shape 607"/>
          <p:cNvSpPr txBox="1"/>
          <p:nvPr>
            <p:ph idx="1" type="body"/>
          </p:nvPr>
        </p:nvSpPr>
        <p:spPr>
          <a:xfrm>
            <a:off x="2321832" y="2332113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 &lt;- B</a:t>
            </a:r>
            <a:endParaRPr b="1" sz="1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 txBox="1"/>
          <p:nvPr>
            <p:ph idx="1" type="body"/>
          </p:nvPr>
        </p:nvSpPr>
        <p:spPr>
          <a:xfrm>
            <a:off x="205225" y="715675"/>
            <a:ext cx="39975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800"/>
              <a:t>Orthogonal experiment</a:t>
            </a:r>
            <a:endParaRPr b="1" sz="1800"/>
          </a:p>
        </p:txBody>
      </p:sp>
      <p:sp>
        <p:nvSpPr>
          <p:cNvPr id="613" name="Shape 613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Interpretation</a:t>
            </a:r>
            <a:endParaRPr/>
          </a:p>
        </p:txBody>
      </p:sp>
      <p:grpSp>
        <p:nvGrpSpPr>
          <p:cNvPr id="614" name="Shape 614"/>
          <p:cNvGrpSpPr/>
          <p:nvPr/>
        </p:nvGrpSpPr>
        <p:grpSpPr>
          <a:xfrm>
            <a:off x="4809527" y="836850"/>
            <a:ext cx="3049501" cy="3481608"/>
            <a:chOff x="1075727" y="1141650"/>
            <a:chExt cx="3049501" cy="3481608"/>
          </a:xfrm>
        </p:grpSpPr>
        <p:pic>
          <p:nvPicPr>
            <p:cNvPr id="615" name="Shape 615"/>
            <p:cNvPicPr preferRelativeResize="0"/>
            <p:nvPr/>
          </p:nvPicPr>
          <p:blipFill rotWithShape="1">
            <a:blip r:embed="rId3">
              <a:alphaModFix/>
            </a:blip>
            <a:srcRect b="0" l="76376" r="0" t="0"/>
            <a:stretch/>
          </p:blipFill>
          <p:spPr>
            <a:xfrm>
              <a:off x="1859600" y="1141650"/>
              <a:ext cx="2038326" cy="15728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16" name="Shape 616"/>
            <p:cNvCxnSpPr/>
            <p:nvPr/>
          </p:nvCxnSpPr>
          <p:spPr>
            <a:xfrm>
              <a:off x="2735400" y="1982275"/>
              <a:ext cx="1131000" cy="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7" name="Shape 617"/>
            <p:cNvCxnSpPr/>
            <p:nvPr/>
          </p:nvCxnSpPr>
          <p:spPr>
            <a:xfrm flipH="1">
              <a:off x="1361100" y="1982275"/>
              <a:ext cx="1374300" cy="6693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618" name="Shape 618"/>
            <p:cNvCxnSpPr/>
            <p:nvPr/>
          </p:nvCxnSpPr>
          <p:spPr>
            <a:xfrm>
              <a:off x="3866400" y="1982275"/>
              <a:ext cx="200100" cy="6570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pic>
          <p:nvPicPr>
            <p:cNvPr id="619" name="Shape 6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75727" y="2639275"/>
              <a:ext cx="3049501" cy="19839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0" name="Shape 6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995" y="1389888"/>
            <a:ext cx="2733929" cy="206667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Shape 621"/>
          <p:cNvSpPr txBox="1"/>
          <p:nvPr>
            <p:ph idx="1" type="body"/>
          </p:nvPr>
        </p:nvSpPr>
        <p:spPr>
          <a:xfrm rot="-5400000">
            <a:off x="-59277" y="2235681"/>
            <a:ext cx="1600500" cy="4401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Depth</a:t>
            </a:r>
            <a:endParaRPr b="1" sz="1000"/>
          </a:p>
        </p:txBody>
      </p:sp>
      <p:sp>
        <p:nvSpPr>
          <p:cNvPr id="622" name="Shape 622"/>
          <p:cNvSpPr txBox="1"/>
          <p:nvPr>
            <p:ph idx="1" type="body"/>
          </p:nvPr>
        </p:nvSpPr>
        <p:spPr>
          <a:xfrm>
            <a:off x="2114295" y="1261728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Pressure</a:t>
            </a:r>
            <a:endParaRPr b="1" sz="1000"/>
          </a:p>
        </p:txBody>
      </p:sp>
      <p:cxnSp>
        <p:nvCxnSpPr>
          <p:cNvPr id="623" name="Shape 623"/>
          <p:cNvCxnSpPr/>
          <p:nvPr/>
        </p:nvCxnSpPr>
        <p:spPr>
          <a:xfrm>
            <a:off x="1369448" y="3382731"/>
            <a:ext cx="2185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24" name="Shape 624"/>
          <p:cNvSpPr txBox="1"/>
          <p:nvPr>
            <p:ph idx="1" type="body"/>
          </p:nvPr>
        </p:nvSpPr>
        <p:spPr>
          <a:xfrm>
            <a:off x="371329" y="1200156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</a:t>
            </a:r>
            <a:endParaRPr b="1" sz="1000"/>
          </a:p>
        </p:txBody>
      </p:sp>
      <p:sp>
        <p:nvSpPr>
          <p:cNvPr id="625" name="Shape 625"/>
          <p:cNvSpPr txBox="1"/>
          <p:nvPr>
            <p:ph idx="1" type="body"/>
          </p:nvPr>
        </p:nvSpPr>
        <p:spPr>
          <a:xfrm>
            <a:off x="1110266" y="1200156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B</a:t>
            </a:r>
            <a:endParaRPr b="1" sz="1000"/>
          </a:p>
        </p:txBody>
      </p:sp>
      <p:sp>
        <p:nvSpPr>
          <p:cNvPr id="626" name="Shape 626"/>
          <p:cNvSpPr txBox="1"/>
          <p:nvPr>
            <p:ph idx="1" type="body"/>
          </p:nvPr>
        </p:nvSpPr>
        <p:spPr>
          <a:xfrm>
            <a:off x="645606" y="1716722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Crust</a:t>
            </a:r>
            <a:endParaRPr b="1" sz="1000"/>
          </a:p>
        </p:txBody>
      </p:sp>
      <p:sp>
        <p:nvSpPr>
          <p:cNvPr id="627" name="Shape 627"/>
          <p:cNvSpPr txBox="1"/>
          <p:nvPr>
            <p:ph idx="1" type="body"/>
          </p:nvPr>
        </p:nvSpPr>
        <p:spPr>
          <a:xfrm>
            <a:off x="645606" y="2202340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Mantle</a:t>
            </a:r>
            <a:endParaRPr b="1" sz="1000"/>
          </a:p>
        </p:txBody>
      </p:sp>
      <p:sp>
        <p:nvSpPr>
          <p:cNvPr id="628" name="Shape 628"/>
          <p:cNvSpPr txBox="1"/>
          <p:nvPr>
            <p:ph idx="1" type="body"/>
          </p:nvPr>
        </p:nvSpPr>
        <p:spPr>
          <a:xfrm>
            <a:off x="931508" y="3031172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Astheno</a:t>
            </a:r>
            <a:endParaRPr b="1" sz="1000"/>
          </a:p>
        </p:txBody>
      </p:sp>
      <p:cxnSp>
        <p:nvCxnSpPr>
          <p:cNvPr id="629" name="Shape 629"/>
          <p:cNvCxnSpPr/>
          <p:nvPr/>
        </p:nvCxnSpPr>
        <p:spPr>
          <a:xfrm>
            <a:off x="2334290" y="2154982"/>
            <a:ext cx="1055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30" name="Shape 630"/>
          <p:cNvSpPr txBox="1"/>
          <p:nvPr>
            <p:ph idx="1" type="body"/>
          </p:nvPr>
        </p:nvSpPr>
        <p:spPr>
          <a:xfrm>
            <a:off x="2155617" y="1703463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 -&gt; B</a:t>
            </a:r>
            <a:endParaRPr b="1" sz="1000"/>
          </a:p>
        </p:txBody>
      </p:sp>
      <p:sp>
        <p:nvSpPr>
          <p:cNvPr id="631" name="Shape 631"/>
          <p:cNvSpPr txBox="1"/>
          <p:nvPr>
            <p:ph idx="1" type="body"/>
          </p:nvPr>
        </p:nvSpPr>
        <p:spPr>
          <a:xfrm>
            <a:off x="2321832" y="2332113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 &lt;- B</a:t>
            </a:r>
            <a:endParaRPr b="1" sz="1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 txBox="1"/>
          <p:nvPr>
            <p:ph idx="1" type="body"/>
          </p:nvPr>
        </p:nvSpPr>
        <p:spPr>
          <a:xfrm>
            <a:off x="205225" y="715675"/>
            <a:ext cx="39975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/>
              <a:t>Orthogonal </a:t>
            </a:r>
            <a:r>
              <a:rPr lang="en-GB" sz="1800"/>
              <a:t>experiment</a:t>
            </a:r>
            <a:endParaRPr sz="1800"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</p:txBody>
      </p:sp>
      <p:sp>
        <p:nvSpPr>
          <p:cNvPr id="637" name="Shape 637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Interpretation</a:t>
            </a:r>
            <a:endParaRPr/>
          </a:p>
        </p:txBody>
      </p:sp>
      <p:grpSp>
        <p:nvGrpSpPr>
          <p:cNvPr id="638" name="Shape 638"/>
          <p:cNvGrpSpPr/>
          <p:nvPr/>
        </p:nvGrpSpPr>
        <p:grpSpPr>
          <a:xfrm>
            <a:off x="4809527" y="836850"/>
            <a:ext cx="3049501" cy="3481608"/>
            <a:chOff x="1075727" y="1141650"/>
            <a:chExt cx="3049501" cy="3481608"/>
          </a:xfrm>
        </p:grpSpPr>
        <p:pic>
          <p:nvPicPr>
            <p:cNvPr id="639" name="Shape 639"/>
            <p:cNvPicPr preferRelativeResize="0"/>
            <p:nvPr/>
          </p:nvPicPr>
          <p:blipFill rotWithShape="1">
            <a:blip r:embed="rId3">
              <a:alphaModFix/>
            </a:blip>
            <a:srcRect b="0" l="76376" r="0" t="0"/>
            <a:stretch/>
          </p:blipFill>
          <p:spPr>
            <a:xfrm>
              <a:off x="1859600" y="1141650"/>
              <a:ext cx="2038326" cy="15728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40" name="Shape 640"/>
            <p:cNvCxnSpPr/>
            <p:nvPr/>
          </p:nvCxnSpPr>
          <p:spPr>
            <a:xfrm>
              <a:off x="2735400" y="1982275"/>
              <a:ext cx="1131000" cy="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41" name="Shape 641"/>
            <p:cNvCxnSpPr/>
            <p:nvPr/>
          </p:nvCxnSpPr>
          <p:spPr>
            <a:xfrm flipH="1">
              <a:off x="1361100" y="1982275"/>
              <a:ext cx="1374300" cy="6693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642" name="Shape 642"/>
            <p:cNvCxnSpPr/>
            <p:nvPr/>
          </p:nvCxnSpPr>
          <p:spPr>
            <a:xfrm>
              <a:off x="3866400" y="1982275"/>
              <a:ext cx="200100" cy="6570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pic>
          <p:nvPicPr>
            <p:cNvPr id="643" name="Shape 6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75727" y="2639275"/>
              <a:ext cx="3049501" cy="19839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44" name="Shape 6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995" y="1389888"/>
            <a:ext cx="2733929" cy="206667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Shape 645"/>
          <p:cNvSpPr txBox="1"/>
          <p:nvPr>
            <p:ph idx="1" type="body"/>
          </p:nvPr>
        </p:nvSpPr>
        <p:spPr>
          <a:xfrm rot="-5400000">
            <a:off x="-59277" y="2235681"/>
            <a:ext cx="1600500" cy="4401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Depth</a:t>
            </a:r>
            <a:endParaRPr b="1" sz="1000"/>
          </a:p>
        </p:txBody>
      </p:sp>
      <p:sp>
        <p:nvSpPr>
          <p:cNvPr id="646" name="Shape 646"/>
          <p:cNvSpPr txBox="1"/>
          <p:nvPr>
            <p:ph idx="1" type="body"/>
          </p:nvPr>
        </p:nvSpPr>
        <p:spPr>
          <a:xfrm>
            <a:off x="2114295" y="1261728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Pressure</a:t>
            </a:r>
            <a:endParaRPr b="1" sz="1000"/>
          </a:p>
        </p:txBody>
      </p:sp>
      <p:cxnSp>
        <p:nvCxnSpPr>
          <p:cNvPr id="647" name="Shape 647"/>
          <p:cNvCxnSpPr/>
          <p:nvPr/>
        </p:nvCxnSpPr>
        <p:spPr>
          <a:xfrm>
            <a:off x="1369448" y="3382731"/>
            <a:ext cx="2185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48" name="Shape 648"/>
          <p:cNvSpPr txBox="1"/>
          <p:nvPr>
            <p:ph idx="1" type="body"/>
          </p:nvPr>
        </p:nvSpPr>
        <p:spPr>
          <a:xfrm>
            <a:off x="371329" y="1200156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</a:t>
            </a:r>
            <a:endParaRPr b="1" sz="1000"/>
          </a:p>
        </p:txBody>
      </p:sp>
      <p:sp>
        <p:nvSpPr>
          <p:cNvPr id="649" name="Shape 649"/>
          <p:cNvSpPr txBox="1"/>
          <p:nvPr>
            <p:ph idx="1" type="body"/>
          </p:nvPr>
        </p:nvSpPr>
        <p:spPr>
          <a:xfrm>
            <a:off x="1110266" y="1200156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B</a:t>
            </a:r>
            <a:endParaRPr b="1" sz="1000"/>
          </a:p>
        </p:txBody>
      </p:sp>
      <p:sp>
        <p:nvSpPr>
          <p:cNvPr id="650" name="Shape 650"/>
          <p:cNvSpPr txBox="1"/>
          <p:nvPr>
            <p:ph idx="1" type="body"/>
          </p:nvPr>
        </p:nvSpPr>
        <p:spPr>
          <a:xfrm>
            <a:off x="645606" y="1716722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Crust</a:t>
            </a:r>
            <a:endParaRPr b="1" sz="1000"/>
          </a:p>
        </p:txBody>
      </p:sp>
      <p:sp>
        <p:nvSpPr>
          <p:cNvPr id="651" name="Shape 651"/>
          <p:cNvSpPr txBox="1"/>
          <p:nvPr>
            <p:ph idx="1" type="body"/>
          </p:nvPr>
        </p:nvSpPr>
        <p:spPr>
          <a:xfrm>
            <a:off x="645606" y="2202340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Mantle</a:t>
            </a:r>
            <a:endParaRPr b="1" sz="1000"/>
          </a:p>
        </p:txBody>
      </p:sp>
      <p:sp>
        <p:nvSpPr>
          <p:cNvPr id="652" name="Shape 652"/>
          <p:cNvSpPr txBox="1"/>
          <p:nvPr>
            <p:ph idx="1" type="body"/>
          </p:nvPr>
        </p:nvSpPr>
        <p:spPr>
          <a:xfrm>
            <a:off x="931508" y="3031172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Astheno</a:t>
            </a:r>
            <a:endParaRPr b="1" sz="1000"/>
          </a:p>
        </p:txBody>
      </p:sp>
      <p:cxnSp>
        <p:nvCxnSpPr>
          <p:cNvPr id="653" name="Shape 653"/>
          <p:cNvCxnSpPr/>
          <p:nvPr/>
        </p:nvCxnSpPr>
        <p:spPr>
          <a:xfrm>
            <a:off x="2334290" y="2154982"/>
            <a:ext cx="1055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54" name="Shape 654"/>
          <p:cNvSpPr txBox="1"/>
          <p:nvPr>
            <p:ph idx="1" type="body"/>
          </p:nvPr>
        </p:nvSpPr>
        <p:spPr>
          <a:xfrm>
            <a:off x="2155617" y="1703463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 -&gt; B</a:t>
            </a:r>
            <a:endParaRPr b="1" sz="1000"/>
          </a:p>
        </p:txBody>
      </p:sp>
      <p:sp>
        <p:nvSpPr>
          <p:cNvPr id="655" name="Shape 655"/>
          <p:cNvSpPr txBox="1"/>
          <p:nvPr>
            <p:ph idx="1" type="body"/>
          </p:nvPr>
        </p:nvSpPr>
        <p:spPr>
          <a:xfrm>
            <a:off x="2321832" y="2332113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 &lt;- B</a:t>
            </a:r>
            <a:endParaRPr b="1" sz="1000"/>
          </a:p>
        </p:txBody>
      </p:sp>
      <p:cxnSp>
        <p:nvCxnSpPr>
          <p:cNvPr id="656" name="Shape 656"/>
          <p:cNvCxnSpPr/>
          <p:nvPr/>
        </p:nvCxnSpPr>
        <p:spPr>
          <a:xfrm>
            <a:off x="5278075" y="2345975"/>
            <a:ext cx="0" cy="1824000"/>
          </a:xfrm>
          <a:prstGeom prst="straightConnector1">
            <a:avLst/>
          </a:prstGeom>
          <a:noFill/>
          <a:ln cap="flat" cmpd="sng" w="1143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7" name="Shape 657"/>
          <p:cNvCxnSpPr/>
          <p:nvPr/>
        </p:nvCxnSpPr>
        <p:spPr>
          <a:xfrm>
            <a:off x="7640275" y="2345975"/>
            <a:ext cx="0" cy="1824000"/>
          </a:xfrm>
          <a:prstGeom prst="straightConnector1">
            <a:avLst/>
          </a:prstGeom>
          <a:noFill/>
          <a:ln cap="flat" cmpd="sng" w="1143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8" name="Shape 658"/>
          <p:cNvCxnSpPr/>
          <p:nvPr/>
        </p:nvCxnSpPr>
        <p:spPr>
          <a:xfrm>
            <a:off x="5278075" y="2345975"/>
            <a:ext cx="0" cy="182400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9" name="Shape 659"/>
          <p:cNvCxnSpPr/>
          <p:nvPr/>
        </p:nvCxnSpPr>
        <p:spPr>
          <a:xfrm>
            <a:off x="7640275" y="2345975"/>
            <a:ext cx="0" cy="18240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0" name="Shape 660"/>
          <p:cNvSpPr txBox="1"/>
          <p:nvPr>
            <p:ph idx="1" type="body"/>
          </p:nvPr>
        </p:nvSpPr>
        <p:spPr>
          <a:xfrm>
            <a:off x="7491175" y="1987375"/>
            <a:ext cx="2982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A</a:t>
            </a:r>
            <a:endParaRPr sz="1800"/>
          </a:p>
        </p:txBody>
      </p:sp>
      <p:sp>
        <p:nvSpPr>
          <p:cNvPr id="661" name="Shape 661"/>
          <p:cNvSpPr txBox="1"/>
          <p:nvPr>
            <p:ph idx="1" type="body"/>
          </p:nvPr>
        </p:nvSpPr>
        <p:spPr>
          <a:xfrm>
            <a:off x="5128975" y="1987375"/>
            <a:ext cx="2982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B</a:t>
            </a:r>
            <a:endParaRPr sz="1800"/>
          </a:p>
        </p:txBody>
      </p:sp>
      <p:sp>
        <p:nvSpPr>
          <p:cNvPr id="662" name="Shape 662"/>
          <p:cNvSpPr txBox="1"/>
          <p:nvPr>
            <p:ph idx="1" type="body"/>
          </p:nvPr>
        </p:nvSpPr>
        <p:spPr>
          <a:xfrm>
            <a:off x="290525" y="3966250"/>
            <a:ext cx="39975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800"/>
              <a:t>When </a:t>
            </a:r>
            <a:r>
              <a:rPr i="1" lang="en-GB" sz="1800"/>
              <a:t>F</a:t>
            </a:r>
            <a:r>
              <a:rPr baseline="-25000" i="1" lang="en-GB" sz="1800"/>
              <a:t>B-&gt;A</a:t>
            </a:r>
            <a:r>
              <a:rPr lang="en-GB" sz="1800"/>
              <a:t> &gt; </a:t>
            </a:r>
            <a:r>
              <a:rPr i="1" lang="en-GB" sz="1800"/>
              <a:t>F</a:t>
            </a:r>
            <a:r>
              <a:rPr baseline="-25000" i="1" lang="en-GB" sz="1800"/>
              <a:t>tectonic BCs</a:t>
            </a:r>
            <a:r>
              <a:rPr lang="en-GB" sz="1800"/>
              <a:t>, switch to compression occurs</a:t>
            </a:r>
            <a:endParaRPr sz="1800"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 txBox="1"/>
          <p:nvPr>
            <p:ph idx="1" type="body"/>
          </p:nvPr>
        </p:nvSpPr>
        <p:spPr>
          <a:xfrm>
            <a:off x="205225" y="715675"/>
            <a:ext cx="39975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/>
              <a:t>Rotational experiment</a:t>
            </a:r>
            <a:endParaRPr sz="1800"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</p:txBody>
      </p:sp>
      <p:sp>
        <p:nvSpPr>
          <p:cNvPr id="668" name="Shape 668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Interpretation</a:t>
            </a:r>
            <a:endParaRPr/>
          </a:p>
        </p:txBody>
      </p:sp>
      <p:pic>
        <p:nvPicPr>
          <p:cNvPr id="669" name="Shape 6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995" y="1389888"/>
            <a:ext cx="2733929" cy="206667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Shape 670"/>
          <p:cNvSpPr txBox="1"/>
          <p:nvPr>
            <p:ph idx="1" type="body"/>
          </p:nvPr>
        </p:nvSpPr>
        <p:spPr>
          <a:xfrm rot="-5400000">
            <a:off x="-59277" y="2235681"/>
            <a:ext cx="1600500" cy="4401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Depth</a:t>
            </a:r>
            <a:endParaRPr b="1" sz="1000"/>
          </a:p>
        </p:txBody>
      </p:sp>
      <p:sp>
        <p:nvSpPr>
          <p:cNvPr id="671" name="Shape 671"/>
          <p:cNvSpPr txBox="1"/>
          <p:nvPr>
            <p:ph idx="1" type="body"/>
          </p:nvPr>
        </p:nvSpPr>
        <p:spPr>
          <a:xfrm>
            <a:off x="2114295" y="1261728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Pressure</a:t>
            </a:r>
            <a:endParaRPr b="1" sz="1000"/>
          </a:p>
        </p:txBody>
      </p:sp>
      <p:cxnSp>
        <p:nvCxnSpPr>
          <p:cNvPr id="672" name="Shape 672"/>
          <p:cNvCxnSpPr/>
          <p:nvPr/>
        </p:nvCxnSpPr>
        <p:spPr>
          <a:xfrm>
            <a:off x="1369448" y="3382731"/>
            <a:ext cx="2185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73" name="Shape 673"/>
          <p:cNvSpPr txBox="1"/>
          <p:nvPr>
            <p:ph idx="1" type="body"/>
          </p:nvPr>
        </p:nvSpPr>
        <p:spPr>
          <a:xfrm>
            <a:off x="371329" y="1200156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</a:t>
            </a:r>
            <a:endParaRPr b="1" sz="1000"/>
          </a:p>
        </p:txBody>
      </p:sp>
      <p:sp>
        <p:nvSpPr>
          <p:cNvPr id="674" name="Shape 674"/>
          <p:cNvSpPr txBox="1"/>
          <p:nvPr>
            <p:ph idx="1" type="body"/>
          </p:nvPr>
        </p:nvSpPr>
        <p:spPr>
          <a:xfrm>
            <a:off x="1110266" y="1200156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B</a:t>
            </a:r>
            <a:endParaRPr b="1" sz="1000"/>
          </a:p>
        </p:txBody>
      </p:sp>
      <p:sp>
        <p:nvSpPr>
          <p:cNvPr id="675" name="Shape 675"/>
          <p:cNvSpPr txBox="1"/>
          <p:nvPr>
            <p:ph idx="1" type="body"/>
          </p:nvPr>
        </p:nvSpPr>
        <p:spPr>
          <a:xfrm>
            <a:off x="645606" y="1716722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Crust</a:t>
            </a:r>
            <a:endParaRPr b="1" sz="1000"/>
          </a:p>
        </p:txBody>
      </p:sp>
      <p:sp>
        <p:nvSpPr>
          <p:cNvPr id="676" name="Shape 676"/>
          <p:cNvSpPr txBox="1"/>
          <p:nvPr>
            <p:ph idx="1" type="body"/>
          </p:nvPr>
        </p:nvSpPr>
        <p:spPr>
          <a:xfrm>
            <a:off x="645606" y="2202340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Mantle</a:t>
            </a:r>
            <a:endParaRPr b="1" sz="1000"/>
          </a:p>
        </p:txBody>
      </p:sp>
      <p:sp>
        <p:nvSpPr>
          <p:cNvPr id="677" name="Shape 677"/>
          <p:cNvSpPr txBox="1"/>
          <p:nvPr>
            <p:ph idx="1" type="body"/>
          </p:nvPr>
        </p:nvSpPr>
        <p:spPr>
          <a:xfrm>
            <a:off x="931508" y="3031172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Astheno</a:t>
            </a:r>
            <a:endParaRPr b="1" sz="1000"/>
          </a:p>
        </p:txBody>
      </p:sp>
      <p:cxnSp>
        <p:nvCxnSpPr>
          <p:cNvPr id="678" name="Shape 678"/>
          <p:cNvCxnSpPr/>
          <p:nvPr/>
        </p:nvCxnSpPr>
        <p:spPr>
          <a:xfrm>
            <a:off x="2334290" y="2154982"/>
            <a:ext cx="1055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79" name="Shape 679"/>
          <p:cNvSpPr txBox="1"/>
          <p:nvPr>
            <p:ph idx="1" type="body"/>
          </p:nvPr>
        </p:nvSpPr>
        <p:spPr>
          <a:xfrm>
            <a:off x="2155617" y="1703463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 -&gt; B</a:t>
            </a:r>
            <a:endParaRPr b="1" sz="1000"/>
          </a:p>
        </p:txBody>
      </p:sp>
      <p:sp>
        <p:nvSpPr>
          <p:cNvPr id="680" name="Shape 680"/>
          <p:cNvSpPr txBox="1"/>
          <p:nvPr>
            <p:ph idx="1" type="body"/>
          </p:nvPr>
        </p:nvSpPr>
        <p:spPr>
          <a:xfrm>
            <a:off x="2321832" y="2332113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 &lt;- B</a:t>
            </a:r>
            <a:endParaRPr b="1" sz="1000"/>
          </a:p>
        </p:txBody>
      </p:sp>
      <p:pic>
        <p:nvPicPr>
          <p:cNvPr descr="surfstress0007.png" id="681" name="Shape 6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0054" y="45861"/>
            <a:ext cx="1947280" cy="305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Shape 682"/>
          <p:cNvPicPr preferRelativeResize="0"/>
          <p:nvPr/>
        </p:nvPicPr>
        <p:blipFill>
          <a:blip r:embed="rId5">
            <a:alphaModFix amt="67000"/>
          </a:blip>
          <a:stretch>
            <a:fillRect/>
          </a:stretch>
        </p:blipFill>
        <p:spPr>
          <a:xfrm rot="10800000">
            <a:off x="6763914" y="56827"/>
            <a:ext cx="757949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Shape 683"/>
          <p:cNvPicPr preferRelativeResize="0"/>
          <p:nvPr/>
        </p:nvPicPr>
        <p:blipFill>
          <a:blip r:embed="rId6">
            <a:alphaModFix amt="67000"/>
          </a:blip>
          <a:stretch>
            <a:fillRect/>
          </a:stretch>
        </p:blipFill>
        <p:spPr>
          <a:xfrm rot="10800000">
            <a:off x="7925551" y="56827"/>
            <a:ext cx="757949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Shape 6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09051" y="3204725"/>
            <a:ext cx="2912800" cy="19208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5" name="Shape 685"/>
          <p:cNvCxnSpPr/>
          <p:nvPr/>
        </p:nvCxnSpPr>
        <p:spPr>
          <a:xfrm>
            <a:off x="7566325" y="1555325"/>
            <a:ext cx="11310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6" name="Shape 686"/>
          <p:cNvCxnSpPr/>
          <p:nvPr/>
        </p:nvCxnSpPr>
        <p:spPr>
          <a:xfrm flipH="1">
            <a:off x="6272600" y="1568575"/>
            <a:ext cx="1308900" cy="1658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687" name="Shape 687"/>
          <p:cNvCxnSpPr>
            <a:stCxn id="681" idx="3"/>
          </p:cNvCxnSpPr>
          <p:nvPr/>
        </p:nvCxnSpPr>
        <p:spPr>
          <a:xfrm>
            <a:off x="8697334" y="1573499"/>
            <a:ext cx="225300" cy="1653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88" name="Shape 688"/>
          <p:cNvSpPr txBox="1"/>
          <p:nvPr/>
        </p:nvSpPr>
        <p:spPr>
          <a:xfrm>
            <a:off x="7549313" y="-7040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highlight>
                  <a:srgbClr val="FFFFFF"/>
                </a:highlight>
              </a:rPr>
              <a:t>Slow end</a:t>
            </a:r>
            <a:endParaRPr sz="900">
              <a:highlight>
                <a:srgbClr val="FFFFFF"/>
              </a:highlight>
            </a:endParaRPr>
          </a:p>
        </p:txBody>
      </p:sp>
      <p:sp>
        <p:nvSpPr>
          <p:cNvPr id="689" name="Shape 689"/>
          <p:cNvSpPr txBox="1"/>
          <p:nvPr/>
        </p:nvSpPr>
        <p:spPr>
          <a:xfrm>
            <a:off x="7549313" y="27324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highlight>
                  <a:srgbClr val="FFFFFF"/>
                </a:highlight>
              </a:rPr>
              <a:t>Fast end</a:t>
            </a:r>
            <a:endParaRPr sz="900">
              <a:highlight>
                <a:srgbClr val="FFFFFF"/>
              </a:highlight>
            </a:endParaRPr>
          </a:p>
        </p:txBody>
      </p:sp>
      <p:sp>
        <p:nvSpPr>
          <p:cNvPr id="690" name="Shape 690"/>
          <p:cNvSpPr txBox="1"/>
          <p:nvPr/>
        </p:nvSpPr>
        <p:spPr>
          <a:xfrm>
            <a:off x="6821513" y="46649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highlight>
                  <a:srgbClr val="FFFFFF"/>
                </a:highlight>
              </a:rPr>
              <a:t>X axis (km)</a:t>
            </a:r>
            <a:endParaRPr b="1" sz="90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Initial motivations</a:t>
            </a:r>
            <a:endParaRPr/>
          </a:p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-368300" lvl="0" marL="457200" rtl="0"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Interested in 3D problems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/>
              <a:t>Things we can’t represent in 2D models</a:t>
            </a:r>
            <a:endParaRPr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8300" lvl="0" marL="457200" rtl="0"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Got access to two(!) big supercomputers</a:t>
            </a:r>
            <a:endParaRPr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8300" lvl="0" marL="457200" rtl="0"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Had a Underworld working nicely</a:t>
            </a:r>
            <a:endParaRPr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9950" y="3373650"/>
            <a:ext cx="2539375" cy="167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0" y="4528375"/>
            <a:ext cx="3000000" cy="68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http://www.underworldcode.org/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urfstress0007.png" id="695" name="Shape 6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0054" y="45861"/>
            <a:ext cx="1947280" cy="305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Shape 696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 rot="10800000">
            <a:off x="6763914" y="56827"/>
            <a:ext cx="757949" cy="11953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7" name="Shape 697"/>
          <p:cNvCxnSpPr>
            <a:stCxn id="695" idx="0"/>
          </p:cNvCxnSpPr>
          <p:nvPr/>
        </p:nvCxnSpPr>
        <p:spPr>
          <a:xfrm flipH="1">
            <a:off x="322094" y="45861"/>
            <a:ext cx="7401600" cy="3753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98" name="Shape 698"/>
          <p:cNvSpPr txBox="1"/>
          <p:nvPr>
            <p:ph idx="1" type="body"/>
          </p:nvPr>
        </p:nvSpPr>
        <p:spPr>
          <a:xfrm>
            <a:off x="205225" y="715675"/>
            <a:ext cx="39975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800"/>
              <a:t>Rotational experiment</a:t>
            </a:r>
            <a:endParaRPr sz="1800"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</p:txBody>
      </p:sp>
      <p:sp>
        <p:nvSpPr>
          <p:cNvPr id="699" name="Shape 699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Interpretation</a:t>
            </a:r>
            <a:endParaRPr/>
          </a:p>
        </p:txBody>
      </p:sp>
      <p:pic>
        <p:nvPicPr>
          <p:cNvPr id="700" name="Shape 7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995" y="1389888"/>
            <a:ext cx="2733929" cy="206667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Shape 701"/>
          <p:cNvSpPr txBox="1"/>
          <p:nvPr>
            <p:ph idx="1" type="body"/>
          </p:nvPr>
        </p:nvSpPr>
        <p:spPr>
          <a:xfrm rot="-5400000">
            <a:off x="-59277" y="2235681"/>
            <a:ext cx="1600500" cy="4401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Depth</a:t>
            </a:r>
            <a:endParaRPr b="1" sz="1000"/>
          </a:p>
        </p:txBody>
      </p:sp>
      <p:sp>
        <p:nvSpPr>
          <p:cNvPr id="702" name="Shape 702"/>
          <p:cNvSpPr txBox="1"/>
          <p:nvPr>
            <p:ph idx="1" type="body"/>
          </p:nvPr>
        </p:nvSpPr>
        <p:spPr>
          <a:xfrm>
            <a:off x="2114295" y="1261728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Pressure</a:t>
            </a:r>
            <a:endParaRPr b="1" sz="1000"/>
          </a:p>
        </p:txBody>
      </p:sp>
      <p:cxnSp>
        <p:nvCxnSpPr>
          <p:cNvPr id="703" name="Shape 703"/>
          <p:cNvCxnSpPr/>
          <p:nvPr/>
        </p:nvCxnSpPr>
        <p:spPr>
          <a:xfrm>
            <a:off x="1369448" y="3382731"/>
            <a:ext cx="2185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04" name="Shape 704"/>
          <p:cNvSpPr txBox="1"/>
          <p:nvPr>
            <p:ph idx="1" type="body"/>
          </p:nvPr>
        </p:nvSpPr>
        <p:spPr>
          <a:xfrm>
            <a:off x="371329" y="1200156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</a:t>
            </a:r>
            <a:endParaRPr b="1" sz="1000"/>
          </a:p>
        </p:txBody>
      </p:sp>
      <p:sp>
        <p:nvSpPr>
          <p:cNvPr id="705" name="Shape 705"/>
          <p:cNvSpPr txBox="1"/>
          <p:nvPr>
            <p:ph idx="1" type="body"/>
          </p:nvPr>
        </p:nvSpPr>
        <p:spPr>
          <a:xfrm>
            <a:off x="1110266" y="1200156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B</a:t>
            </a:r>
            <a:endParaRPr b="1" sz="1000"/>
          </a:p>
        </p:txBody>
      </p:sp>
      <p:sp>
        <p:nvSpPr>
          <p:cNvPr id="706" name="Shape 706"/>
          <p:cNvSpPr txBox="1"/>
          <p:nvPr>
            <p:ph idx="1" type="body"/>
          </p:nvPr>
        </p:nvSpPr>
        <p:spPr>
          <a:xfrm>
            <a:off x="645606" y="1716722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Crust</a:t>
            </a:r>
            <a:endParaRPr b="1" sz="1000"/>
          </a:p>
        </p:txBody>
      </p:sp>
      <p:sp>
        <p:nvSpPr>
          <p:cNvPr id="707" name="Shape 707"/>
          <p:cNvSpPr txBox="1"/>
          <p:nvPr>
            <p:ph idx="1" type="body"/>
          </p:nvPr>
        </p:nvSpPr>
        <p:spPr>
          <a:xfrm>
            <a:off x="645606" y="2202340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Mantle</a:t>
            </a:r>
            <a:endParaRPr b="1" sz="1000"/>
          </a:p>
        </p:txBody>
      </p:sp>
      <p:sp>
        <p:nvSpPr>
          <p:cNvPr id="708" name="Shape 708"/>
          <p:cNvSpPr txBox="1"/>
          <p:nvPr>
            <p:ph idx="1" type="body"/>
          </p:nvPr>
        </p:nvSpPr>
        <p:spPr>
          <a:xfrm>
            <a:off x="931508" y="3031172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Astheno</a:t>
            </a:r>
            <a:endParaRPr b="1" sz="1000"/>
          </a:p>
        </p:txBody>
      </p:sp>
      <p:cxnSp>
        <p:nvCxnSpPr>
          <p:cNvPr id="709" name="Shape 709"/>
          <p:cNvCxnSpPr/>
          <p:nvPr/>
        </p:nvCxnSpPr>
        <p:spPr>
          <a:xfrm>
            <a:off x="2334290" y="2154982"/>
            <a:ext cx="1055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10" name="Shape 710"/>
          <p:cNvSpPr txBox="1"/>
          <p:nvPr>
            <p:ph idx="1" type="body"/>
          </p:nvPr>
        </p:nvSpPr>
        <p:spPr>
          <a:xfrm>
            <a:off x="2155617" y="1703463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 -&gt; B</a:t>
            </a:r>
            <a:endParaRPr b="1" sz="1000"/>
          </a:p>
        </p:txBody>
      </p:sp>
      <p:sp>
        <p:nvSpPr>
          <p:cNvPr id="711" name="Shape 711"/>
          <p:cNvSpPr txBox="1"/>
          <p:nvPr>
            <p:ph idx="1" type="body"/>
          </p:nvPr>
        </p:nvSpPr>
        <p:spPr>
          <a:xfrm>
            <a:off x="2321832" y="2332113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 &lt;- B</a:t>
            </a:r>
            <a:endParaRPr b="1" sz="1000"/>
          </a:p>
        </p:txBody>
      </p:sp>
      <p:pic>
        <p:nvPicPr>
          <p:cNvPr id="712" name="Shape 712"/>
          <p:cNvPicPr preferRelativeResize="0"/>
          <p:nvPr/>
        </p:nvPicPr>
        <p:blipFill>
          <a:blip r:embed="rId6">
            <a:alphaModFix amt="67000"/>
          </a:blip>
          <a:stretch>
            <a:fillRect/>
          </a:stretch>
        </p:blipFill>
        <p:spPr>
          <a:xfrm rot="10800000">
            <a:off x="7925551" y="56827"/>
            <a:ext cx="757949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Shape 7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09051" y="3204725"/>
            <a:ext cx="2912800" cy="19208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4" name="Shape 714"/>
          <p:cNvCxnSpPr/>
          <p:nvPr/>
        </p:nvCxnSpPr>
        <p:spPr>
          <a:xfrm>
            <a:off x="7566325" y="1555325"/>
            <a:ext cx="11310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5" name="Shape 715"/>
          <p:cNvCxnSpPr/>
          <p:nvPr/>
        </p:nvCxnSpPr>
        <p:spPr>
          <a:xfrm flipH="1">
            <a:off x="6272600" y="1568575"/>
            <a:ext cx="1308900" cy="1658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16" name="Shape 716"/>
          <p:cNvCxnSpPr>
            <a:stCxn id="695" idx="3"/>
          </p:cNvCxnSpPr>
          <p:nvPr/>
        </p:nvCxnSpPr>
        <p:spPr>
          <a:xfrm>
            <a:off x="8697334" y="1573499"/>
            <a:ext cx="225300" cy="1653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17" name="Shape 717"/>
          <p:cNvCxnSpPr>
            <a:stCxn id="695" idx="0"/>
            <a:endCxn id="695" idx="2"/>
          </p:cNvCxnSpPr>
          <p:nvPr/>
        </p:nvCxnSpPr>
        <p:spPr>
          <a:xfrm>
            <a:off x="7723694" y="45861"/>
            <a:ext cx="0" cy="3055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8" name="Shape 718"/>
          <p:cNvCxnSpPr>
            <a:stCxn id="695" idx="2"/>
          </p:cNvCxnSpPr>
          <p:nvPr/>
        </p:nvCxnSpPr>
        <p:spPr>
          <a:xfrm flipH="1">
            <a:off x="5830394" y="3101138"/>
            <a:ext cx="1893300" cy="692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19" name="Shape 719"/>
          <p:cNvSpPr txBox="1"/>
          <p:nvPr/>
        </p:nvSpPr>
        <p:spPr>
          <a:xfrm>
            <a:off x="7549313" y="-7040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highlight>
                  <a:srgbClr val="FFFFFF"/>
                </a:highlight>
              </a:rPr>
              <a:t>Slow end</a:t>
            </a:r>
            <a:endParaRPr sz="900">
              <a:highlight>
                <a:srgbClr val="FFFFFF"/>
              </a:highlight>
            </a:endParaRPr>
          </a:p>
        </p:txBody>
      </p:sp>
      <p:sp>
        <p:nvSpPr>
          <p:cNvPr id="720" name="Shape 720"/>
          <p:cNvSpPr txBox="1"/>
          <p:nvPr/>
        </p:nvSpPr>
        <p:spPr>
          <a:xfrm>
            <a:off x="7549313" y="27324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highlight>
                  <a:srgbClr val="FFFFFF"/>
                </a:highlight>
              </a:rPr>
              <a:t>Fast end</a:t>
            </a:r>
            <a:endParaRPr sz="900">
              <a:highlight>
                <a:srgbClr val="FFFFFF"/>
              </a:highlight>
            </a:endParaRPr>
          </a:p>
        </p:txBody>
      </p:sp>
      <p:grpSp>
        <p:nvGrpSpPr>
          <p:cNvPr id="721" name="Shape 721"/>
          <p:cNvGrpSpPr/>
          <p:nvPr/>
        </p:nvGrpSpPr>
        <p:grpSpPr>
          <a:xfrm>
            <a:off x="-203475" y="3790450"/>
            <a:ext cx="6288725" cy="1200550"/>
            <a:chOff x="-279675" y="3790450"/>
            <a:chExt cx="6288725" cy="1200550"/>
          </a:xfrm>
        </p:grpSpPr>
        <p:grpSp>
          <p:nvGrpSpPr>
            <p:cNvPr id="722" name="Shape 722"/>
            <p:cNvGrpSpPr/>
            <p:nvPr/>
          </p:nvGrpSpPr>
          <p:grpSpPr>
            <a:xfrm>
              <a:off x="201200" y="3790450"/>
              <a:ext cx="5554798" cy="1022695"/>
              <a:chOff x="201200" y="3790450"/>
              <a:chExt cx="5554798" cy="1022695"/>
            </a:xfrm>
          </p:grpSpPr>
          <p:pic>
            <p:nvPicPr>
              <p:cNvPr id="723" name="Shape 723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201200" y="3790450"/>
                <a:ext cx="5554798" cy="10226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24" name="Shape 724"/>
              <p:cNvSpPr/>
              <p:nvPr/>
            </p:nvSpPr>
            <p:spPr>
              <a:xfrm>
                <a:off x="237100" y="3805950"/>
                <a:ext cx="5502300" cy="987900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25" name="Shape 725"/>
            <p:cNvSpPr txBox="1"/>
            <p:nvPr/>
          </p:nvSpPr>
          <p:spPr>
            <a:xfrm>
              <a:off x="0" y="3802850"/>
              <a:ext cx="1884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0</a:t>
              </a:r>
              <a:endParaRPr sz="800"/>
            </a:p>
          </p:txBody>
        </p:sp>
        <p:sp>
          <p:nvSpPr>
            <p:cNvPr id="726" name="Shape 726"/>
            <p:cNvSpPr txBox="1"/>
            <p:nvPr/>
          </p:nvSpPr>
          <p:spPr>
            <a:xfrm>
              <a:off x="-100125" y="4031450"/>
              <a:ext cx="3648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-4</a:t>
              </a:r>
              <a:r>
                <a:rPr lang="en-GB" sz="800"/>
                <a:t>0</a:t>
              </a:r>
              <a:endParaRPr sz="800"/>
            </a:p>
          </p:txBody>
        </p:sp>
        <p:sp>
          <p:nvSpPr>
            <p:cNvPr id="727" name="Shape 727"/>
            <p:cNvSpPr txBox="1"/>
            <p:nvPr/>
          </p:nvSpPr>
          <p:spPr>
            <a:xfrm>
              <a:off x="-100125" y="4241150"/>
              <a:ext cx="3648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-80</a:t>
              </a:r>
              <a:endParaRPr sz="800"/>
            </a:p>
          </p:txBody>
        </p:sp>
        <p:sp>
          <p:nvSpPr>
            <p:cNvPr id="728" name="Shape 728"/>
            <p:cNvSpPr txBox="1"/>
            <p:nvPr/>
          </p:nvSpPr>
          <p:spPr>
            <a:xfrm>
              <a:off x="-279675" y="4469850"/>
              <a:ext cx="5445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-120</a:t>
              </a:r>
              <a:endParaRPr sz="800"/>
            </a:p>
          </p:txBody>
        </p:sp>
        <p:sp>
          <p:nvSpPr>
            <p:cNvPr id="729" name="Shape 729"/>
            <p:cNvSpPr txBox="1"/>
            <p:nvPr/>
          </p:nvSpPr>
          <p:spPr>
            <a:xfrm>
              <a:off x="-279675" y="4679450"/>
              <a:ext cx="5445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-160</a:t>
              </a:r>
              <a:endParaRPr sz="800"/>
            </a:p>
          </p:txBody>
        </p:sp>
        <p:sp>
          <p:nvSpPr>
            <p:cNvPr id="730" name="Shape 730"/>
            <p:cNvSpPr txBox="1"/>
            <p:nvPr/>
          </p:nvSpPr>
          <p:spPr>
            <a:xfrm>
              <a:off x="-23575" y="4781300"/>
              <a:ext cx="5445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0</a:t>
              </a:r>
              <a:endParaRPr sz="800"/>
            </a:p>
          </p:txBody>
        </p:sp>
        <p:sp>
          <p:nvSpPr>
            <p:cNvPr id="731" name="Shape 731"/>
            <p:cNvSpPr txBox="1"/>
            <p:nvPr/>
          </p:nvSpPr>
          <p:spPr>
            <a:xfrm>
              <a:off x="2720488" y="4781300"/>
              <a:ext cx="5445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50</a:t>
              </a:r>
              <a:r>
                <a:rPr lang="en-GB" sz="800"/>
                <a:t>0</a:t>
              </a:r>
              <a:endParaRPr sz="800"/>
            </a:p>
          </p:txBody>
        </p:sp>
        <p:sp>
          <p:nvSpPr>
            <p:cNvPr id="732" name="Shape 732"/>
            <p:cNvSpPr txBox="1"/>
            <p:nvPr/>
          </p:nvSpPr>
          <p:spPr>
            <a:xfrm>
              <a:off x="5464550" y="4781300"/>
              <a:ext cx="5445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100</a:t>
              </a:r>
              <a:r>
                <a:rPr lang="en-GB" sz="800"/>
                <a:t>0</a:t>
              </a:r>
              <a:endParaRPr sz="800"/>
            </a:p>
          </p:txBody>
        </p:sp>
      </p:grpSp>
      <p:sp>
        <p:nvSpPr>
          <p:cNvPr id="733" name="Shape 733"/>
          <p:cNvSpPr txBox="1"/>
          <p:nvPr/>
        </p:nvSpPr>
        <p:spPr>
          <a:xfrm rot="-5400000">
            <a:off x="-112687" y="40553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highlight>
                  <a:srgbClr val="FFFFFF"/>
                </a:highlight>
              </a:rPr>
              <a:t>Slow end</a:t>
            </a:r>
            <a:endParaRPr sz="900">
              <a:highlight>
                <a:srgbClr val="FFFFFF"/>
              </a:highlight>
            </a:endParaRPr>
          </a:p>
        </p:txBody>
      </p:sp>
      <p:sp>
        <p:nvSpPr>
          <p:cNvPr id="734" name="Shape 734"/>
          <p:cNvSpPr txBox="1"/>
          <p:nvPr/>
        </p:nvSpPr>
        <p:spPr>
          <a:xfrm rot="-5400000">
            <a:off x="5145113" y="40553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highlight>
                  <a:srgbClr val="FFFFFF"/>
                </a:highlight>
              </a:rPr>
              <a:t>Fast</a:t>
            </a:r>
            <a:r>
              <a:rPr lang="en-GB" sz="900">
                <a:highlight>
                  <a:srgbClr val="FFFFFF"/>
                </a:highlight>
              </a:rPr>
              <a:t> end</a:t>
            </a:r>
            <a:endParaRPr sz="900">
              <a:highlight>
                <a:srgbClr val="FFFFFF"/>
              </a:highlight>
            </a:endParaRPr>
          </a:p>
        </p:txBody>
      </p:sp>
      <p:sp>
        <p:nvSpPr>
          <p:cNvPr id="735" name="Shape 735"/>
          <p:cNvSpPr txBox="1"/>
          <p:nvPr/>
        </p:nvSpPr>
        <p:spPr>
          <a:xfrm>
            <a:off x="2478113" y="48173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highlight>
                  <a:srgbClr val="FFFFFF"/>
                </a:highlight>
              </a:rPr>
              <a:t>Y axis (km)</a:t>
            </a:r>
            <a:endParaRPr b="1" sz="900">
              <a:highlight>
                <a:srgbClr val="FFFFFF"/>
              </a:highlight>
            </a:endParaRPr>
          </a:p>
        </p:txBody>
      </p:sp>
      <p:sp>
        <p:nvSpPr>
          <p:cNvPr id="736" name="Shape 736"/>
          <p:cNvSpPr txBox="1"/>
          <p:nvPr/>
        </p:nvSpPr>
        <p:spPr>
          <a:xfrm>
            <a:off x="6821513" y="46649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highlight>
                  <a:srgbClr val="FFFFFF"/>
                </a:highlight>
              </a:rPr>
              <a:t>X</a:t>
            </a:r>
            <a:r>
              <a:rPr b="1" lang="en-GB" sz="900">
                <a:highlight>
                  <a:srgbClr val="FFFFFF"/>
                </a:highlight>
              </a:rPr>
              <a:t> axis (km)</a:t>
            </a:r>
            <a:endParaRPr b="1" sz="90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Shape 741"/>
          <p:cNvGrpSpPr/>
          <p:nvPr/>
        </p:nvGrpSpPr>
        <p:grpSpPr>
          <a:xfrm>
            <a:off x="-203475" y="3790450"/>
            <a:ext cx="6288725" cy="1200550"/>
            <a:chOff x="-279675" y="3790450"/>
            <a:chExt cx="6288725" cy="1200550"/>
          </a:xfrm>
        </p:grpSpPr>
        <p:grpSp>
          <p:nvGrpSpPr>
            <p:cNvPr id="742" name="Shape 742"/>
            <p:cNvGrpSpPr/>
            <p:nvPr/>
          </p:nvGrpSpPr>
          <p:grpSpPr>
            <a:xfrm>
              <a:off x="201200" y="3790450"/>
              <a:ext cx="5554798" cy="1022695"/>
              <a:chOff x="201200" y="3790450"/>
              <a:chExt cx="5554798" cy="1022695"/>
            </a:xfrm>
          </p:grpSpPr>
          <p:pic>
            <p:nvPicPr>
              <p:cNvPr id="743" name="Shape 7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01200" y="3790450"/>
                <a:ext cx="5554798" cy="10226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44" name="Shape 744"/>
              <p:cNvSpPr/>
              <p:nvPr/>
            </p:nvSpPr>
            <p:spPr>
              <a:xfrm>
                <a:off x="237100" y="3805950"/>
                <a:ext cx="5502300" cy="987900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45" name="Shape 745"/>
            <p:cNvSpPr txBox="1"/>
            <p:nvPr/>
          </p:nvSpPr>
          <p:spPr>
            <a:xfrm>
              <a:off x="0" y="3802850"/>
              <a:ext cx="1884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0</a:t>
              </a:r>
              <a:endParaRPr sz="800"/>
            </a:p>
          </p:txBody>
        </p:sp>
        <p:sp>
          <p:nvSpPr>
            <p:cNvPr id="746" name="Shape 746"/>
            <p:cNvSpPr txBox="1"/>
            <p:nvPr/>
          </p:nvSpPr>
          <p:spPr>
            <a:xfrm>
              <a:off x="-100125" y="4031450"/>
              <a:ext cx="3648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-40</a:t>
              </a:r>
              <a:endParaRPr sz="800"/>
            </a:p>
          </p:txBody>
        </p:sp>
        <p:sp>
          <p:nvSpPr>
            <p:cNvPr id="747" name="Shape 747"/>
            <p:cNvSpPr txBox="1"/>
            <p:nvPr/>
          </p:nvSpPr>
          <p:spPr>
            <a:xfrm>
              <a:off x="-100125" y="4241150"/>
              <a:ext cx="3648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-80</a:t>
              </a:r>
              <a:endParaRPr sz="800"/>
            </a:p>
          </p:txBody>
        </p:sp>
        <p:sp>
          <p:nvSpPr>
            <p:cNvPr id="748" name="Shape 748"/>
            <p:cNvSpPr txBox="1"/>
            <p:nvPr/>
          </p:nvSpPr>
          <p:spPr>
            <a:xfrm>
              <a:off x="-279675" y="4469850"/>
              <a:ext cx="5445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-120</a:t>
              </a:r>
              <a:endParaRPr sz="800"/>
            </a:p>
          </p:txBody>
        </p:sp>
        <p:sp>
          <p:nvSpPr>
            <p:cNvPr id="749" name="Shape 749"/>
            <p:cNvSpPr txBox="1"/>
            <p:nvPr/>
          </p:nvSpPr>
          <p:spPr>
            <a:xfrm>
              <a:off x="-279675" y="4679450"/>
              <a:ext cx="5445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-160</a:t>
              </a:r>
              <a:endParaRPr sz="800"/>
            </a:p>
          </p:txBody>
        </p:sp>
        <p:sp>
          <p:nvSpPr>
            <p:cNvPr id="750" name="Shape 750"/>
            <p:cNvSpPr txBox="1"/>
            <p:nvPr/>
          </p:nvSpPr>
          <p:spPr>
            <a:xfrm>
              <a:off x="-23575" y="4781300"/>
              <a:ext cx="5445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0</a:t>
              </a:r>
              <a:endParaRPr sz="800"/>
            </a:p>
          </p:txBody>
        </p:sp>
        <p:sp>
          <p:nvSpPr>
            <p:cNvPr id="751" name="Shape 751"/>
            <p:cNvSpPr txBox="1"/>
            <p:nvPr/>
          </p:nvSpPr>
          <p:spPr>
            <a:xfrm>
              <a:off x="2720488" y="4781300"/>
              <a:ext cx="5445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500</a:t>
              </a:r>
              <a:endParaRPr sz="800"/>
            </a:p>
          </p:txBody>
        </p:sp>
        <p:sp>
          <p:nvSpPr>
            <p:cNvPr id="752" name="Shape 752"/>
            <p:cNvSpPr txBox="1"/>
            <p:nvPr/>
          </p:nvSpPr>
          <p:spPr>
            <a:xfrm>
              <a:off x="5464550" y="4781300"/>
              <a:ext cx="5445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1000</a:t>
              </a:r>
              <a:endParaRPr sz="800"/>
            </a:p>
          </p:txBody>
        </p:sp>
      </p:grpSp>
      <p:sp>
        <p:nvSpPr>
          <p:cNvPr id="753" name="Shape 753"/>
          <p:cNvSpPr txBox="1"/>
          <p:nvPr>
            <p:ph idx="1" type="body"/>
          </p:nvPr>
        </p:nvSpPr>
        <p:spPr>
          <a:xfrm>
            <a:off x="205225" y="715675"/>
            <a:ext cx="39975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800"/>
              <a:t>Rotational experiment</a:t>
            </a:r>
            <a:endParaRPr sz="1800"/>
          </a:p>
        </p:txBody>
      </p:sp>
      <p:sp>
        <p:nvSpPr>
          <p:cNvPr id="754" name="Shape 754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Interpretation</a:t>
            </a:r>
            <a:endParaRPr/>
          </a:p>
        </p:txBody>
      </p:sp>
      <p:pic>
        <p:nvPicPr>
          <p:cNvPr id="755" name="Shape 7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995" y="1389888"/>
            <a:ext cx="2733929" cy="2066670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Shape 756"/>
          <p:cNvSpPr txBox="1"/>
          <p:nvPr>
            <p:ph idx="1" type="body"/>
          </p:nvPr>
        </p:nvSpPr>
        <p:spPr>
          <a:xfrm rot="-5400000">
            <a:off x="-59277" y="2235681"/>
            <a:ext cx="1600500" cy="4401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Depth</a:t>
            </a:r>
            <a:endParaRPr b="1" sz="1000"/>
          </a:p>
        </p:txBody>
      </p:sp>
      <p:sp>
        <p:nvSpPr>
          <p:cNvPr id="757" name="Shape 757"/>
          <p:cNvSpPr txBox="1"/>
          <p:nvPr>
            <p:ph idx="1" type="body"/>
          </p:nvPr>
        </p:nvSpPr>
        <p:spPr>
          <a:xfrm>
            <a:off x="2114295" y="1261728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Pressure</a:t>
            </a:r>
            <a:endParaRPr b="1" sz="1000"/>
          </a:p>
        </p:txBody>
      </p:sp>
      <p:cxnSp>
        <p:nvCxnSpPr>
          <p:cNvPr id="758" name="Shape 758"/>
          <p:cNvCxnSpPr/>
          <p:nvPr/>
        </p:nvCxnSpPr>
        <p:spPr>
          <a:xfrm>
            <a:off x="1369448" y="3382731"/>
            <a:ext cx="2185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59" name="Shape 759"/>
          <p:cNvSpPr txBox="1"/>
          <p:nvPr>
            <p:ph idx="1" type="body"/>
          </p:nvPr>
        </p:nvSpPr>
        <p:spPr>
          <a:xfrm>
            <a:off x="371329" y="1200156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</a:t>
            </a:r>
            <a:endParaRPr b="1" sz="1000"/>
          </a:p>
        </p:txBody>
      </p:sp>
      <p:sp>
        <p:nvSpPr>
          <p:cNvPr id="760" name="Shape 760"/>
          <p:cNvSpPr txBox="1"/>
          <p:nvPr>
            <p:ph idx="1" type="body"/>
          </p:nvPr>
        </p:nvSpPr>
        <p:spPr>
          <a:xfrm>
            <a:off x="1110266" y="1200156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B</a:t>
            </a:r>
            <a:endParaRPr b="1" sz="1000"/>
          </a:p>
        </p:txBody>
      </p:sp>
      <p:sp>
        <p:nvSpPr>
          <p:cNvPr id="761" name="Shape 761"/>
          <p:cNvSpPr txBox="1"/>
          <p:nvPr>
            <p:ph idx="1" type="body"/>
          </p:nvPr>
        </p:nvSpPr>
        <p:spPr>
          <a:xfrm>
            <a:off x="645606" y="1716722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Crust</a:t>
            </a:r>
            <a:endParaRPr b="1" sz="1000"/>
          </a:p>
        </p:txBody>
      </p:sp>
      <p:sp>
        <p:nvSpPr>
          <p:cNvPr id="762" name="Shape 762"/>
          <p:cNvSpPr txBox="1"/>
          <p:nvPr>
            <p:ph idx="1" type="body"/>
          </p:nvPr>
        </p:nvSpPr>
        <p:spPr>
          <a:xfrm>
            <a:off x="645606" y="2202340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Mantle</a:t>
            </a:r>
            <a:endParaRPr b="1" sz="1000"/>
          </a:p>
        </p:txBody>
      </p:sp>
      <p:sp>
        <p:nvSpPr>
          <p:cNvPr id="763" name="Shape 763"/>
          <p:cNvSpPr txBox="1"/>
          <p:nvPr>
            <p:ph idx="1" type="body"/>
          </p:nvPr>
        </p:nvSpPr>
        <p:spPr>
          <a:xfrm>
            <a:off x="931508" y="3031172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Astheno</a:t>
            </a:r>
            <a:endParaRPr b="1" sz="1000"/>
          </a:p>
        </p:txBody>
      </p:sp>
      <p:cxnSp>
        <p:nvCxnSpPr>
          <p:cNvPr id="764" name="Shape 764"/>
          <p:cNvCxnSpPr/>
          <p:nvPr/>
        </p:nvCxnSpPr>
        <p:spPr>
          <a:xfrm>
            <a:off x="2334290" y="2154982"/>
            <a:ext cx="1055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65" name="Shape 765"/>
          <p:cNvSpPr txBox="1"/>
          <p:nvPr>
            <p:ph idx="1" type="body"/>
          </p:nvPr>
        </p:nvSpPr>
        <p:spPr>
          <a:xfrm>
            <a:off x="2155617" y="1703463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 -&gt; B</a:t>
            </a:r>
            <a:endParaRPr b="1" sz="1000"/>
          </a:p>
        </p:txBody>
      </p:sp>
      <p:sp>
        <p:nvSpPr>
          <p:cNvPr id="766" name="Shape 766"/>
          <p:cNvSpPr txBox="1"/>
          <p:nvPr>
            <p:ph idx="1" type="body"/>
          </p:nvPr>
        </p:nvSpPr>
        <p:spPr>
          <a:xfrm>
            <a:off x="2321832" y="2332113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 &lt;- B</a:t>
            </a:r>
            <a:endParaRPr b="1" sz="1000"/>
          </a:p>
        </p:txBody>
      </p:sp>
      <p:pic>
        <p:nvPicPr>
          <p:cNvPr descr="surfstress0007.png" id="767" name="Shape 7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0054" y="45861"/>
            <a:ext cx="1947280" cy="305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Shape 768"/>
          <p:cNvPicPr preferRelativeResize="0"/>
          <p:nvPr/>
        </p:nvPicPr>
        <p:blipFill>
          <a:blip r:embed="rId6">
            <a:alphaModFix amt="67000"/>
          </a:blip>
          <a:stretch>
            <a:fillRect/>
          </a:stretch>
        </p:blipFill>
        <p:spPr>
          <a:xfrm rot="10800000">
            <a:off x="6763914" y="56827"/>
            <a:ext cx="757949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Shape 769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10800000">
            <a:off x="7925551" y="56827"/>
            <a:ext cx="757949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Shape 7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09051" y="3204725"/>
            <a:ext cx="2912800" cy="19208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1" name="Shape 771"/>
          <p:cNvCxnSpPr/>
          <p:nvPr/>
        </p:nvCxnSpPr>
        <p:spPr>
          <a:xfrm>
            <a:off x="7566325" y="1555325"/>
            <a:ext cx="11310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2" name="Shape 772"/>
          <p:cNvCxnSpPr/>
          <p:nvPr/>
        </p:nvCxnSpPr>
        <p:spPr>
          <a:xfrm flipH="1">
            <a:off x="6272600" y="1568575"/>
            <a:ext cx="1308900" cy="1658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73" name="Shape 773"/>
          <p:cNvCxnSpPr>
            <a:stCxn id="767" idx="3"/>
          </p:cNvCxnSpPr>
          <p:nvPr/>
        </p:nvCxnSpPr>
        <p:spPr>
          <a:xfrm>
            <a:off x="8697334" y="1573499"/>
            <a:ext cx="225300" cy="1653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74" name="Shape 774"/>
          <p:cNvCxnSpPr/>
          <p:nvPr/>
        </p:nvCxnSpPr>
        <p:spPr>
          <a:xfrm>
            <a:off x="6410550" y="3204400"/>
            <a:ext cx="0" cy="1824000"/>
          </a:xfrm>
          <a:prstGeom prst="straightConnector1">
            <a:avLst/>
          </a:prstGeom>
          <a:noFill/>
          <a:ln cap="flat" cmpd="sng" w="1143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5" name="Shape 775"/>
          <p:cNvCxnSpPr/>
          <p:nvPr/>
        </p:nvCxnSpPr>
        <p:spPr>
          <a:xfrm>
            <a:off x="8772750" y="3204400"/>
            <a:ext cx="0" cy="1824000"/>
          </a:xfrm>
          <a:prstGeom prst="straightConnector1">
            <a:avLst/>
          </a:prstGeom>
          <a:noFill/>
          <a:ln cap="flat" cmpd="sng" w="1143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6" name="Shape 776"/>
          <p:cNvCxnSpPr/>
          <p:nvPr/>
        </p:nvCxnSpPr>
        <p:spPr>
          <a:xfrm>
            <a:off x="6410550" y="3204400"/>
            <a:ext cx="0" cy="182400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7" name="Shape 777"/>
          <p:cNvCxnSpPr/>
          <p:nvPr/>
        </p:nvCxnSpPr>
        <p:spPr>
          <a:xfrm>
            <a:off x="8772750" y="3204400"/>
            <a:ext cx="0" cy="18240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8" name="Shape 778"/>
          <p:cNvSpPr txBox="1"/>
          <p:nvPr>
            <p:ph idx="1" type="body"/>
          </p:nvPr>
        </p:nvSpPr>
        <p:spPr>
          <a:xfrm>
            <a:off x="8623650" y="2845800"/>
            <a:ext cx="2982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A</a:t>
            </a:r>
            <a:endParaRPr sz="1800"/>
          </a:p>
        </p:txBody>
      </p:sp>
      <p:sp>
        <p:nvSpPr>
          <p:cNvPr id="779" name="Shape 779"/>
          <p:cNvSpPr txBox="1"/>
          <p:nvPr>
            <p:ph idx="1" type="body"/>
          </p:nvPr>
        </p:nvSpPr>
        <p:spPr>
          <a:xfrm>
            <a:off x="6261450" y="2845800"/>
            <a:ext cx="2982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B</a:t>
            </a:r>
            <a:endParaRPr sz="1800"/>
          </a:p>
        </p:txBody>
      </p:sp>
      <p:cxnSp>
        <p:nvCxnSpPr>
          <p:cNvPr id="780" name="Shape 780"/>
          <p:cNvCxnSpPr>
            <a:stCxn id="767" idx="0"/>
            <a:endCxn id="767" idx="2"/>
          </p:cNvCxnSpPr>
          <p:nvPr/>
        </p:nvCxnSpPr>
        <p:spPr>
          <a:xfrm>
            <a:off x="7723694" y="45861"/>
            <a:ext cx="0" cy="3055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1" name="Shape 781"/>
          <p:cNvCxnSpPr/>
          <p:nvPr/>
        </p:nvCxnSpPr>
        <p:spPr>
          <a:xfrm>
            <a:off x="3101025" y="3772750"/>
            <a:ext cx="0" cy="101580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2" name="Shape 782"/>
          <p:cNvSpPr txBox="1"/>
          <p:nvPr>
            <p:ph idx="1" type="body"/>
          </p:nvPr>
        </p:nvSpPr>
        <p:spPr>
          <a:xfrm>
            <a:off x="2951925" y="3414150"/>
            <a:ext cx="2982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B</a:t>
            </a:r>
            <a:endParaRPr sz="1800"/>
          </a:p>
        </p:txBody>
      </p:sp>
      <p:cxnSp>
        <p:nvCxnSpPr>
          <p:cNvPr id="783" name="Shape 783"/>
          <p:cNvCxnSpPr/>
          <p:nvPr/>
        </p:nvCxnSpPr>
        <p:spPr>
          <a:xfrm>
            <a:off x="961175" y="3768325"/>
            <a:ext cx="0" cy="10149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4" name="Shape 784"/>
          <p:cNvSpPr txBox="1"/>
          <p:nvPr>
            <p:ph idx="1" type="body"/>
          </p:nvPr>
        </p:nvSpPr>
        <p:spPr>
          <a:xfrm>
            <a:off x="812075" y="3409725"/>
            <a:ext cx="2982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A</a:t>
            </a:r>
            <a:endParaRPr sz="1800"/>
          </a:p>
        </p:txBody>
      </p:sp>
      <p:sp>
        <p:nvSpPr>
          <p:cNvPr id="785" name="Shape 785"/>
          <p:cNvSpPr txBox="1"/>
          <p:nvPr/>
        </p:nvSpPr>
        <p:spPr>
          <a:xfrm>
            <a:off x="7549313" y="-7040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highlight>
                  <a:srgbClr val="FFFFFF"/>
                </a:highlight>
              </a:rPr>
              <a:t>Slow end</a:t>
            </a:r>
            <a:endParaRPr sz="900">
              <a:highlight>
                <a:srgbClr val="FFFFFF"/>
              </a:highlight>
            </a:endParaRPr>
          </a:p>
        </p:txBody>
      </p:sp>
      <p:sp>
        <p:nvSpPr>
          <p:cNvPr id="786" name="Shape 786"/>
          <p:cNvSpPr txBox="1"/>
          <p:nvPr/>
        </p:nvSpPr>
        <p:spPr>
          <a:xfrm>
            <a:off x="7549313" y="27324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highlight>
                  <a:srgbClr val="FFFFFF"/>
                </a:highlight>
              </a:rPr>
              <a:t>Fast end</a:t>
            </a:r>
            <a:endParaRPr sz="900">
              <a:highlight>
                <a:srgbClr val="FFFFFF"/>
              </a:highlight>
            </a:endParaRPr>
          </a:p>
        </p:txBody>
      </p:sp>
      <p:cxnSp>
        <p:nvCxnSpPr>
          <p:cNvPr id="787" name="Shape 787"/>
          <p:cNvCxnSpPr/>
          <p:nvPr/>
        </p:nvCxnSpPr>
        <p:spPr>
          <a:xfrm flipH="1">
            <a:off x="322094" y="45861"/>
            <a:ext cx="7401600" cy="3753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88" name="Shape 788"/>
          <p:cNvCxnSpPr/>
          <p:nvPr/>
        </p:nvCxnSpPr>
        <p:spPr>
          <a:xfrm flipH="1">
            <a:off x="5830394" y="3101138"/>
            <a:ext cx="1893300" cy="692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89" name="Shape 789"/>
          <p:cNvSpPr txBox="1"/>
          <p:nvPr/>
        </p:nvSpPr>
        <p:spPr>
          <a:xfrm>
            <a:off x="2478113" y="48173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highlight>
                  <a:srgbClr val="FFFFFF"/>
                </a:highlight>
              </a:rPr>
              <a:t>Y axis (km)</a:t>
            </a:r>
            <a:endParaRPr b="1" sz="900">
              <a:highlight>
                <a:srgbClr val="FFFFFF"/>
              </a:highlight>
            </a:endParaRPr>
          </a:p>
        </p:txBody>
      </p:sp>
      <p:sp>
        <p:nvSpPr>
          <p:cNvPr id="790" name="Shape 790"/>
          <p:cNvSpPr txBox="1"/>
          <p:nvPr/>
        </p:nvSpPr>
        <p:spPr>
          <a:xfrm>
            <a:off x="6821513" y="46649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highlight>
                  <a:srgbClr val="FFFFFF"/>
                </a:highlight>
              </a:rPr>
              <a:t>X axis (km)</a:t>
            </a:r>
            <a:endParaRPr b="1" sz="900">
              <a:highlight>
                <a:srgbClr val="FFFFFF"/>
              </a:highlight>
            </a:endParaRPr>
          </a:p>
        </p:txBody>
      </p:sp>
      <p:sp>
        <p:nvSpPr>
          <p:cNvPr id="791" name="Shape 791"/>
          <p:cNvSpPr txBox="1"/>
          <p:nvPr/>
        </p:nvSpPr>
        <p:spPr>
          <a:xfrm rot="-5400000">
            <a:off x="-112687" y="40553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highlight>
                  <a:srgbClr val="FFFFFF"/>
                </a:highlight>
              </a:rPr>
              <a:t>Slow end</a:t>
            </a:r>
            <a:endParaRPr sz="900">
              <a:highlight>
                <a:srgbClr val="FFFFFF"/>
              </a:highlight>
            </a:endParaRPr>
          </a:p>
        </p:txBody>
      </p:sp>
      <p:sp>
        <p:nvSpPr>
          <p:cNvPr id="792" name="Shape 792"/>
          <p:cNvSpPr txBox="1"/>
          <p:nvPr/>
        </p:nvSpPr>
        <p:spPr>
          <a:xfrm rot="-5400000">
            <a:off x="5145113" y="40553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highlight>
                  <a:srgbClr val="FFFFFF"/>
                </a:highlight>
              </a:rPr>
              <a:t>Fast end</a:t>
            </a:r>
            <a:endParaRPr sz="90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7" name="Shape 797"/>
          <p:cNvCxnSpPr/>
          <p:nvPr/>
        </p:nvCxnSpPr>
        <p:spPr>
          <a:xfrm flipH="1">
            <a:off x="322094" y="45861"/>
            <a:ext cx="7401600" cy="3753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798" name="Shape 7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6937" y="460826"/>
            <a:ext cx="3467025" cy="2384965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Shape 799"/>
          <p:cNvSpPr txBox="1"/>
          <p:nvPr>
            <p:ph idx="1" type="body"/>
          </p:nvPr>
        </p:nvSpPr>
        <p:spPr>
          <a:xfrm>
            <a:off x="205225" y="715675"/>
            <a:ext cx="39975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800"/>
              <a:t>Rotational experiment</a:t>
            </a:r>
            <a:endParaRPr sz="1800"/>
          </a:p>
        </p:txBody>
      </p:sp>
      <p:sp>
        <p:nvSpPr>
          <p:cNvPr id="800" name="Shape 800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Interpretation</a:t>
            </a:r>
            <a:endParaRPr/>
          </a:p>
        </p:txBody>
      </p:sp>
      <p:pic>
        <p:nvPicPr>
          <p:cNvPr id="801" name="Shape 8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995" y="1389888"/>
            <a:ext cx="2733929" cy="206667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Shape 802"/>
          <p:cNvSpPr txBox="1"/>
          <p:nvPr>
            <p:ph idx="1" type="body"/>
          </p:nvPr>
        </p:nvSpPr>
        <p:spPr>
          <a:xfrm rot="-5400000">
            <a:off x="-59277" y="2235681"/>
            <a:ext cx="1600500" cy="4401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Depth</a:t>
            </a:r>
            <a:endParaRPr b="1" sz="1000"/>
          </a:p>
        </p:txBody>
      </p:sp>
      <p:sp>
        <p:nvSpPr>
          <p:cNvPr id="803" name="Shape 803"/>
          <p:cNvSpPr txBox="1"/>
          <p:nvPr>
            <p:ph idx="1" type="body"/>
          </p:nvPr>
        </p:nvSpPr>
        <p:spPr>
          <a:xfrm>
            <a:off x="2114295" y="1261728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Pressure</a:t>
            </a:r>
            <a:endParaRPr b="1" sz="1000"/>
          </a:p>
        </p:txBody>
      </p:sp>
      <p:cxnSp>
        <p:nvCxnSpPr>
          <p:cNvPr id="804" name="Shape 804"/>
          <p:cNvCxnSpPr/>
          <p:nvPr/>
        </p:nvCxnSpPr>
        <p:spPr>
          <a:xfrm>
            <a:off x="1369448" y="3382731"/>
            <a:ext cx="2185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805" name="Shape 805"/>
          <p:cNvSpPr txBox="1"/>
          <p:nvPr>
            <p:ph idx="1" type="body"/>
          </p:nvPr>
        </p:nvSpPr>
        <p:spPr>
          <a:xfrm>
            <a:off x="371329" y="1200156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</a:t>
            </a:r>
            <a:endParaRPr b="1" sz="1000"/>
          </a:p>
        </p:txBody>
      </p:sp>
      <p:sp>
        <p:nvSpPr>
          <p:cNvPr id="806" name="Shape 806"/>
          <p:cNvSpPr txBox="1"/>
          <p:nvPr>
            <p:ph idx="1" type="body"/>
          </p:nvPr>
        </p:nvSpPr>
        <p:spPr>
          <a:xfrm>
            <a:off x="1110266" y="1200156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B</a:t>
            </a:r>
            <a:endParaRPr b="1" sz="1000"/>
          </a:p>
        </p:txBody>
      </p:sp>
      <p:sp>
        <p:nvSpPr>
          <p:cNvPr id="807" name="Shape 807"/>
          <p:cNvSpPr txBox="1"/>
          <p:nvPr>
            <p:ph idx="1" type="body"/>
          </p:nvPr>
        </p:nvSpPr>
        <p:spPr>
          <a:xfrm>
            <a:off x="645606" y="1716722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Crust</a:t>
            </a:r>
            <a:endParaRPr b="1" sz="1000"/>
          </a:p>
        </p:txBody>
      </p:sp>
      <p:sp>
        <p:nvSpPr>
          <p:cNvPr id="808" name="Shape 808"/>
          <p:cNvSpPr txBox="1"/>
          <p:nvPr>
            <p:ph idx="1" type="body"/>
          </p:nvPr>
        </p:nvSpPr>
        <p:spPr>
          <a:xfrm>
            <a:off x="645606" y="2202340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Mantle</a:t>
            </a:r>
            <a:endParaRPr b="1" sz="1000"/>
          </a:p>
        </p:txBody>
      </p:sp>
      <p:sp>
        <p:nvSpPr>
          <p:cNvPr id="809" name="Shape 809"/>
          <p:cNvSpPr txBox="1"/>
          <p:nvPr>
            <p:ph idx="1" type="body"/>
          </p:nvPr>
        </p:nvSpPr>
        <p:spPr>
          <a:xfrm>
            <a:off x="931508" y="3031172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Astheno</a:t>
            </a:r>
            <a:endParaRPr b="1" sz="1000"/>
          </a:p>
        </p:txBody>
      </p:sp>
      <p:cxnSp>
        <p:nvCxnSpPr>
          <p:cNvPr id="810" name="Shape 810"/>
          <p:cNvCxnSpPr/>
          <p:nvPr/>
        </p:nvCxnSpPr>
        <p:spPr>
          <a:xfrm>
            <a:off x="2334290" y="2154982"/>
            <a:ext cx="1055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811" name="Shape 811"/>
          <p:cNvSpPr txBox="1"/>
          <p:nvPr>
            <p:ph idx="1" type="body"/>
          </p:nvPr>
        </p:nvSpPr>
        <p:spPr>
          <a:xfrm>
            <a:off x="2155617" y="1703463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 -&gt; B</a:t>
            </a:r>
            <a:endParaRPr b="1" sz="1000"/>
          </a:p>
        </p:txBody>
      </p:sp>
      <p:sp>
        <p:nvSpPr>
          <p:cNvPr id="812" name="Shape 812"/>
          <p:cNvSpPr txBox="1"/>
          <p:nvPr>
            <p:ph idx="1" type="body"/>
          </p:nvPr>
        </p:nvSpPr>
        <p:spPr>
          <a:xfrm>
            <a:off x="2321832" y="2332113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 &lt;- B</a:t>
            </a:r>
            <a:endParaRPr b="1" sz="1000"/>
          </a:p>
        </p:txBody>
      </p:sp>
      <p:pic>
        <p:nvPicPr>
          <p:cNvPr descr="surfstress0007.png" id="813" name="Shape 8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0054" y="45861"/>
            <a:ext cx="1947280" cy="305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Shape 814"/>
          <p:cNvPicPr preferRelativeResize="0"/>
          <p:nvPr/>
        </p:nvPicPr>
        <p:blipFill>
          <a:blip r:embed="rId6">
            <a:alphaModFix amt="67000"/>
          </a:blip>
          <a:stretch>
            <a:fillRect/>
          </a:stretch>
        </p:blipFill>
        <p:spPr>
          <a:xfrm rot="10800000">
            <a:off x="6763914" y="56827"/>
            <a:ext cx="757949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Shape 815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10800000">
            <a:off x="7925551" y="56827"/>
            <a:ext cx="757949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Shape 8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09051" y="3204725"/>
            <a:ext cx="2912800" cy="19208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7" name="Shape 817"/>
          <p:cNvCxnSpPr/>
          <p:nvPr/>
        </p:nvCxnSpPr>
        <p:spPr>
          <a:xfrm>
            <a:off x="7566325" y="1555325"/>
            <a:ext cx="11310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8" name="Shape 818"/>
          <p:cNvCxnSpPr/>
          <p:nvPr/>
        </p:nvCxnSpPr>
        <p:spPr>
          <a:xfrm flipH="1">
            <a:off x="6272600" y="1568575"/>
            <a:ext cx="1308900" cy="1658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819" name="Shape 819"/>
          <p:cNvCxnSpPr>
            <a:stCxn id="813" idx="3"/>
          </p:cNvCxnSpPr>
          <p:nvPr/>
        </p:nvCxnSpPr>
        <p:spPr>
          <a:xfrm>
            <a:off x="8697334" y="1573499"/>
            <a:ext cx="225300" cy="1653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820" name="Shape 820"/>
          <p:cNvCxnSpPr/>
          <p:nvPr/>
        </p:nvCxnSpPr>
        <p:spPr>
          <a:xfrm>
            <a:off x="6410550" y="3204400"/>
            <a:ext cx="0" cy="1824000"/>
          </a:xfrm>
          <a:prstGeom prst="straightConnector1">
            <a:avLst/>
          </a:prstGeom>
          <a:noFill/>
          <a:ln cap="flat" cmpd="sng" w="1143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1" name="Shape 821"/>
          <p:cNvCxnSpPr/>
          <p:nvPr/>
        </p:nvCxnSpPr>
        <p:spPr>
          <a:xfrm>
            <a:off x="8772750" y="3204400"/>
            <a:ext cx="0" cy="1824000"/>
          </a:xfrm>
          <a:prstGeom prst="straightConnector1">
            <a:avLst/>
          </a:prstGeom>
          <a:noFill/>
          <a:ln cap="flat" cmpd="sng" w="1143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2" name="Shape 822"/>
          <p:cNvCxnSpPr/>
          <p:nvPr/>
        </p:nvCxnSpPr>
        <p:spPr>
          <a:xfrm>
            <a:off x="6410550" y="3204400"/>
            <a:ext cx="0" cy="182400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3" name="Shape 823"/>
          <p:cNvCxnSpPr/>
          <p:nvPr/>
        </p:nvCxnSpPr>
        <p:spPr>
          <a:xfrm>
            <a:off x="8772750" y="3204400"/>
            <a:ext cx="0" cy="18240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4" name="Shape 824"/>
          <p:cNvSpPr txBox="1"/>
          <p:nvPr>
            <p:ph idx="1" type="body"/>
          </p:nvPr>
        </p:nvSpPr>
        <p:spPr>
          <a:xfrm>
            <a:off x="8623650" y="2845800"/>
            <a:ext cx="2982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A</a:t>
            </a:r>
            <a:endParaRPr sz="1800"/>
          </a:p>
        </p:txBody>
      </p:sp>
      <p:sp>
        <p:nvSpPr>
          <p:cNvPr id="825" name="Shape 825"/>
          <p:cNvSpPr txBox="1"/>
          <p:nvPr>
            <p:ph idx="1" type="body"/>
          </p:nvPr>
        </p:nvSpPr>
        <p:spPr>
          <a:xfrm>
            <a:off x="6261450" y="2845800"/>
            <a:ext cx="2982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B</a:t>
            </a:r>
            <a:endParaRPr sz="1800"/>
          </a:p>
        </p:txBody>
      </p:sp>
      <p:cxnSp>
        <p:nvCxnSpPr>
          <p:cNvPr id="826" name="Shape 826"/>
          <p:cNvCxnSpPr>
            <a:stCxn id="813" idx="0"/>
            <a:endCxn id="813" idx="2"/>
          </p:cNvCxnSpPr>
          <p:nvPr/>
        </p:nvCxnSpPr>
        <p:spPr>
          <a:xfrm>
            <a:off x="7723694" y="45861"/>
            <a:ext cx="0" cy="3055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7" name="Shape 827"/>
          <p:cNvSpPr txBox="1"/>
          <p:nvPr/>
        </p:nvSpPr>
        <p:spPr>
          <a:xfrm>
            <a:off x="3921850" y="2373675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Slow end</a:t>
            </a:r>
            <a:endParaRPr sz="900"/>
          </a:p>
        </p:txBody>
      </p:sp>
      <p:sp>
        <p:nvSpPr>
          <p:cNvPr id="828" name="Shape 828"/>
          <p:cNvSpPr txBox="1"/>
          <p:nvPr/>
        </p:nvSpPr>
        <p:spPr>
          <a:xfrm>
            <a:off x="5530475" y="204825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Fast end</a:t>
            </a:r>
            <a:endParaRPr sz="900"/>
          </a:p>
        </p:txBody>
      </p:sp>
      <p:sp>
        <p:nvSpPr>
          <p:cNvPr id="829" name="Shape 829"/>
          <p:cNvSpPr txBox="1"/>
          <p:nvPr/>
        </p:nvSpPr>
        <p:spPr>
          <a:xfrm>
            <a:off x="7549313" y="-7040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highlight>
                  <a:srgbClr val="FFFFFF"/>
                </a:highlight>
              </a:rPr>
              <a:t>Slow end</a:t>
            </a:r>
            <a:endParaRPr sz="900">
              <a:highlight>
                <a:srgbClr val="FFFFFF"/>
              </a:highlight>
            </a:endParaRPr>
          </a:p>
        </p:txBody>
      </p:sp>
      <p:sp>
        <p:nvSpPr>
          <p:cNvPr id="830" name="Shape 830"/>
          <p:cNvSpPr txBox="1"/>
          <p:nvPr/>
        </p:nvSpPr>
        <p:spPr>
          <a:xfrm>
            <a:off x="7549313" y="27324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highlight>
                  <a:srgbClr val="FFFFFF"/>
                </a:highlight>
              </a:rPr>
              <a:t>Fast </a:t>
            </a:r>
            <a:r>
              <a:rPr lang="en-GB" sz="900">
                <a:highlight>
                  <a:srgbClr val="FFFFFF"/>
                </a:highlight>
              </a:rPr>
              <a:t>end</a:t>
            </a:r>
            <a:endParaRPr sz="900">
              <a:highlight>
                <a:srgbClr val="FFFFFF"/>
              </a:highlight>
            </a:endParaRPr>
          </a:p>
        </p:txBody>
      </p:sp>
      <p:grpSp>
        <p:nvGrpSpPr>
          <p:cNvPr id="831" name="Shape 831"/>
          <p:cNvGrpSpPr/>
          <p:nvPr/>
        </p:nvGrpSpPr>
        <p:grpSpPr>
          <a:xfrm>
            <a:off x="-203475" y="3790450"/>
            <a:ext cx="6288725" cy="1200550"/>
            <a:chOff x="-279675" y="3790450"/>
            <a:chExt cx="6288725" cy="1200550"/>
          </a:xfrm>
        </p:grpSpPr>
        <p:grpSp>
          <p:nvGrpSpPr>
            <p:cNvPr id="832" name="Shape 832"/>
            <p:cNvGrpSpPr/>
            <p:nvPr/>
          </p:nvGrpSpPr>
          <p:grpSpPr>
            <a:xfrm>
              <a:off x="201200" y="3790450"/>
              <a:ext cx="5554798" cy="1022695"/>
              <a:chOff x="201200" y="3790450"/>
              <a:chExt cx="5554798" cy="1022695"/>
            </a:xfrm>
          </p:grpSpPr>
          <p:pic>
            <p:nvPicPr>
              <p:cNvPr id="833" name="Shape 833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201200" y="3790450"/>
                <a:ext cx="5554798" cy="10226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34" name="Shape 834"/>
              <p:cNvSpPr/>
              <p:nvPr/>
            </p:nvSpPr>
            <p:spPr>
              <a:xfrm>
                <a:off x="237100" y="3805950"/>
                <a:ext cx="5502300" cy="987900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35" name="Shape 835"/>
            <p:cNvSpPr txBox="1"/>
            <p:nvPr/>
          </p:nvSpPr>
          <p:spPr>
            <a:xfrm>
              <a:off x="0" y="3802850"/>
              <a:ext cx="1884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0</a:t>
              </a:r>
              <a:endParaRPr sz="800"/>
            </a:p>
          </p:txBody>
        </p:sp>
        <p:sp>
          <p:nvSpPr>
            <p:cNvPr id="836" name="Shape 836"/>
            <p:cNvSpPr txBox="1"/>
            <p:nvPr/>
          </p:nvSpPr>
          <p:spPr>
            <a:xfrm>
              <a:off x="-100125" y="4031450"/>
              <a:ext cx="3648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-40</a:t>
              </a:r>
              <a:endParaRPr sz="800"/>
            </a:p>
          </p:txBody>
        </p:sp>
        <p:sp>
          <p:nvSpPr>
            <p:cNvPr id="837" name="Shape 837"/>
            <p:cNvSpPr txBox="1"/>
            <p:nvPr/>
          </p:nvSpPr>
          <p:spPr>
            <a:xfrm>
              <a:off x="-100125" y="4241150"/>
              <a:ext cx="3648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-80</a:t>
              </a:r>
              <a:endParaRPr sz="800"/>
            </a:p>
          </p:txBody>
        </p:sp>
        <p:sp>
          <p:nvSpPr>
            <p:cNvPr id="838" name="Shape 838"/>
            <p:cNvSpPr txBox="1"/>
            <p:nvPr/>
          </p:nvSpPr>
          <p:spPr>
            <a:xfrm>
              <a:off x="-279675" y="4469850"/>
              <a:ext cx="5445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-120</a:t>
              </a:r>
              <a:endParaRPr sz="800"/>
            </a:p>
          </p:txBody>
        </p:sp>
        <p:sp>
          <p:nvSpPr>
            <p:cNvPr id="839" name="Shape 839"/>
            <p:cNvSpPr txBox="1"/>
            <p:nvPr/>
          </p:nvSpPr>
          <p:spPr>
            <a:xfrm>
              <a:off x="-279675" y="4679450"/>
              <a:ext cx="5445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-160</a:t>
              </a:r>
              <a:endParaRPr sz="800"/>
            </a:p>
          </p:txBody>
        </p:sp>
        <p:sp>
          <p:nvSpPr>
            <p:cNvPr id="840" name="Shape 840"/>
            <p:cNvSpPr txBox="1"/>
            <p:nvPr/>
          </p:nvSpPr>
          <p:spPr>
            <a:xfrm>
              <a:off x="-23575" y="4781300"/>
              <a:ext cx="5445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0</a:t>
              </a:r>
              <a:endParaRPr sz="800"/>
            </a:p>
          </p:txBody>
        </p:sp>
        <p:sp>
          <p:nvSpPr>
            <p:cNvPr id="841" name="Shape 841"/>
            <p:cNvSpPr txBox="1"/>
            <p:nvPr/>
          </p:nvSpPr>
          <p:spPr>
            <a:xfrm>
              <a:off x="2720488" y="4781300"/>
              <a:ext cx="5445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500</a:t>
              </a:r>
              <a:endParaRPr sz="800"/>
            </a:p>
          </p:txBody>
        </p:sp>
        <p:sp>
          <p:nvSpPr>
            <p:cNvPr id="842" name="Shape 842"/>
            <p:cNvSpPr txBox="1"/>
            <p:nvPr/>
          </p:nvSpPr>
          <p:spPr>
            <a:xfrm>
              <a:off x="5464550" y="4781300"/>
              <a:ext cx="5445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1000</a:t>
              </a:r>
              <a:endParaRPr sz="800"/>
            </a:p>
          </p:txBody>
        </p:sp>
      </p:grpSp>
      <p:cxnSp>
        <p:nvCxnSpPr>
          <p:cNvPr id="843" name="Shape 843"/>
          <p:cNvCxnSpPr/>
          <p:nvPr/>
        </p:nvCxnSpPr>
        <p:spPr>
          <a:xfrm>
            <a:off x="3101025" y="3772750"/>
            <a:ext cx="0" cy="101580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44" name="Shape 844"/>
          <p:cNvSpPr txBox="1"/>
          <p:nvPr>
            <p:ph idx="1" type="body"/>
          </p:nvPr>
        </p:nvSpPr>
        <p:spPr>
          <a:xfrm>
            <a:off x="2951925" y="3414150"/>
            <a:ext cx="2982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B</a:t>
            </a:r>
            <a:endParaRPr sz="1800"/>
          </a:p>
        </p:txBody>
      </p:sp>
      <p:cxnSp>
        <p:nvCxnSpPr>
          <p:cNvPr id="845" name="Shape 845"/>
          <p:cNvCxnSpPr/>
          <p:nvPr/>
        </p:nvCxnSpPr>
        <p:spPr>
          <a:xfrm>
            <a:off x="961175" y="3768325"/>
            <a:ext cx="0" cy="10149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46" name="Shape 846"/>
          <p:cNvSpPr txBox="1"/>
          <p:nvPr>
            <p:ph idx="1" type="body"/>
          </p:nvPr>
        </p:nvSpPr>
        <p:spPr>
          <a:xfrm>
            <a:off x="812075" y="3409725"/>
            <a:ext cx="2982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A</a:t>
            </a:r>
            <a:endParaRPr sz="1800"/>
          </a:p>
        </p:txBody>
      </p:sp>
      <p:cxnSp>
        <p:nvCxnSpPr>
          <p:cNvPr id="847" name="Shape 847"/>
          <p:cNvCxnSpPr/>
          <p:nvPr/>
        </p:nvCxnSpPr>
        <p:spPr>
          <a:xfrm flipH="1">
            <a:off x="5830394" y="3101138"/>
            <a:ext cx="1893300" cy="692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848" name="Shape 848"/>
          <p:cNvSpPr txBox="1"/>
          <p:nvPr/>
        </p:nvSpPr>
        <p:spPr>
          <a:xfrm>
            <a:off x="2478113" y="48173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highlight>
                  <a:srgbClr val="FFFFFF"/>
                </a:highlight>
              </a:rPr>
              <a:t>Y axis (km)</a:t>
            </a:r>
            <a:endParaRPr b="1" sz="900">
              <a:highlight>
                <a:srgbClr val="FFFFFF"/>
              </a:highlight>
            </a:endParaRPr>
          </a:p>
        </p:txBody>
      </p:sp>
      <p:sp>
        <p:nvSpPr>
          <p:cNvPr id="849" name="Shape 849"/>
          <p:cNvSpPr txBox="1"/>
          <p:nvPr/>
        </p:nvSpPr>
        <p:spPr>
          <a:xfrm>
            <a:off x="6821513" y="46649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highlight>
                  <a:srgbClr val="FFFFFF"/>
                </a:highlight>
              </a:rPr>
              <a:t>X axis (km)</a:t>
            </a:r>
            <a:endParaRPr b="1" sz="900">
              <a:highlight>
                <a:srgbClr val="FFFFFF"/>
              </a:highlight>
            </a:endParaRPr>
          </a:p>
        </p:txBody>
      </p:sp>
      <p:sp>
        <p:nvSpPr>
          <p:cNvPr id="850" name="Shape 850"/>
          <p:cNvSpPr txBox="1"/>
          <p:nvPr/>
        </p:nvSpPr>
        <p:spPr>
          <a:xfrm rot="-5400000">
            <a:off x="-112687" y="40553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highlight>
                  <a:srgbClr val="FFFFFF"/>
                </a:highlight>
              </a:rPr>
              <a:t>Slow end</a:t>
            </a:r>
            <a:endParaRPr sz="900">
              <a:highlight>
                <a:srgbClr val="FFFFFF"/>
              </a:highlight>
            </a:endParaRPr>
          </a:p>
        </p:txBody>
      </p:sp>
      <p:sp>
        <p:nvSpPr>
          <p:cNvPr id="851" name="Shape 851"/>
          <p:cNvSpPr txBox="1"/>
          <p:nvPr/>
        </p:nvSpPr>
        <p:spPr>
          <a:xfrm rot="-5400000">
            <a:off x="5145113" y="40553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highlight>
                  <a:srgbClr val="FFFFFF"/>
                </a:highlight>
              </a:rPr>
              <a:t>Fast end</a:t>
            </a:r>
            <a:endParaRPr sz="900">
              <a:highlight>
                <a:srgbClr val="FFFFFF"/>
              </a:highlight>
            </a:endParaRPr>
          </a:p>
        </p:txBody>
      </p:sp>
      <p:sp>
        <p:nvSpPr>
          <p:cNvPr id="852" name="Shape 852"/>
          <p:cNvSpPr txBox="1"/>
          <p:nvPr>
            <p:ph idx="1" type="body"/>
          </p:nvPr>
        </p:nvSpPr>
        <p:spPr>
          <a:xfrm>
            <a:off x="3326525" y="204825"/>
            <a:ext cx="2428800" cy="3936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900"/>
              <a:t>Lithosphere-asthenosphere boundary</a:t>
            </a:r>
            <a:endParaRPr sz="9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7" name="Shape 857"/>
          <p:cNvCxnSpPr/>
          <p:nvPr/>
        </p:nvCxnSpPr>
        <p:spPr>
          <a:xfrm flipH="1">
            <a:off x="322094" y="45861"/>
            <a:ext cx="7401600" cy="3753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858" name="Shape 8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6937" y="460826"/>
            <a:ext cx="3467025" cy="2384965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Shape 859"/>
          <p:cNvSpPr txBox="1"/>
          <p:nvPr>
            <p:ph idx="1" type="body"/>
          </p:nvPr>
        </p:nvSpPr>
        <p:spPr>
          <a:xfrm>
            <a:off x="205225" y="715675"/>
            <a:ext cx="39975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800"/>
              <a:t>Rotational experiment</a:t>
            </a:r>
            <a:endParaRPr sz="1800"/>
          </a:p>
        </p:txBody>
      </p:sp>
      <p:sp>
        <p:nvSpPr>
          <p:cNvPr id="860" name="Shape 860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Interpretation</a:t>
            </a:r>
            <a:endParaRPr/>
          </a:p>
        </p:txBody>
      </p:sp>
      <p:pic>
        <p:nvPicPr>
          <p:cNvPr id="861" name="Shape 8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995" y="1389888"/>
            <a:ext cx="2733929" cy="2066670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Shape 862"/>
          <p:cNvSpPr txBox="1"/>
          <p:nvPr>
            <p:ph idx="1" type="body"/>
          </p:nvPr>
        </p:nvSpPr>
        <p:spPr>
          <a:xfrm rot="-5400000">
            <a:off x="-59277" y="2235681"/>
            <a:ext cx="1600500" cy="4401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Depth</a:t>
            </a:r>
            <a:endParaRPr b="1" sz="1000"/>
          </a:p>
        </p:txBody>
      </p:sp>
      <p:sp>
        <p:nvSpPr>
          <p:cNvPr id="863" name="Shape 863"/>
          <p:cNvSpPr txBox="1"/>
          <p:nvPr>
            <p:ph idx="1" type="body"/>
          </p:nvPr>
        </p:nvSpPr>
        <p:spPr>
          <a:xfrm>
            <a:off x="2114295" y="1261728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Pressure</a:t>
            </a:r>
            <a:endParaRPr b="1" sz="1000"/>
          </a:p>
        </p:txBody>
      </p:sp>
      <p:cxnSp>
        <p:nvCxnSpPr>
          <p:cNvPr id="864" name="Shape 864"/>
          <p:cNvCxnSpPr/>
          <p:nvPr/>
        </p:nvCxnSpPr>
        <p:spPr>
          <a:xfrm>
            <a:off x="1369448" y="3382731"/>
            <a:ext cx="2185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865" name="Shape 865"/>
          <p:cNvSpPr txBox="1"/>
          <p:nvPr>
            <p:ph idx="1" type="body"/>
          </p:nvPr>
        </p:nvSpPr>
        <p:spPr>
          <a:xfrm>
            <a:off x="371329" y="1200156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</a:t>
            </a:r>
            <a:endParaRPr b="1" sz="1000"/>
          </a:p>
        </p:txBody>
      </p:sp>
      <p:sp>
        <p:nvSpPr>
          <p:cNvPr id="866" name="Shape 866"/>
          <p:cNvSpPr txBox="1"/>
          <p:nvPr>
            <p:ph idx="1" type="body"/>
          </p:nvPr>
        </p:nvSpPr>
        <p:spPr>
          <a:xfrm>
            <a:off x="1110266" y="1200156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B</a:t>
            </a:r>
            <a:endParaRPr b="1" sz="1000"/>
          </a:p>
        </p:txBody>
      </p:sp>
      <p:sp>
        <p:nvSpPr>
          <p:cNvPr id="867" name="Shape 867"/>
          <p:cNvSpPr txBox="1"/>
          <p:nvPr>
            <p:ph idx="1" type="body"/>
          </p:nvPr>
        </p:nvSpPr>
        <p:spPr>
          <a:xfrm>
            <a:off x="645606" y="1716722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Crust</a:t>
            </a:r>
            <a:endParaRPr b="1" sz="1000"/>
          </a:p>
        </p:txBody>
      </p:sp>
      <p:sp>
        <p:nvSpPr>
          <p:cNvPr id="868" name="Shape 868"/>
          <p:cNvSpPr txBox="1"/>
          <p:nvPr>
            <p:ph idx="1" type="body"/>
          </p:nvPr>
        </p:nvSpPr>
        <p:spPr>
          <a:xfrm>
            <a:off x="645606" y="2202340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Mantle</a:t>
            </a:r>
            <a:endParaRPr b="1" sz="1000"/>
          </a:p>
        </p:txBody>
      </p:sp>
      <p:sp>
        <p:nvSpPr>
          <p:cNvPr id="869" name="Shape 869"/>
          <p:cNvSpPr txBox="1"/>
          <p:nvPr>
            <p:ph idx="1" type="body"/>
          </p:nvPr>
        </p:nvSpPr>
        <p:spPr>
          <a:xfrm>
            <a:off x="931508" y="3031172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Astheno</a:t>
            </a:r>
            <a:endParaRPr b="1" sz="1000"/>
          </a:p>
        </p:txBody>
      </p:sp>
      <p:cxnSp>
        <p:nvCxnSpPr>
          <p:cNvPr id="870" name="Shape 870"/>
          <p:cNvCxnSpPr/>
          <p:nvPr/>
        </p:nvCxnSpPr>
        <p:spPr>
          <a:xfrm>
            <a:off x="2334290" y="2154982"/>
            <a:ext cx="1055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871" name="Shape 871"/>
          <p:cNvSpPr txBox="1"/>
          <p:nvPr>
            <p:ph idx="1" type="body"/>
          </p:nvPr>
        </p:nvSpPr>
        <p:spPr>
          <a:xfrm>
            <a:off x="2155617" y="1703463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 -&gt; B</a:t>
            </a:r>
            <a:endParaRPr b="1" sz="1000"/>
          </a:p>
        </p:txBody>
      </p:sp>
      <p:sp>
        <p:nvSpPr>
          <p:cNvPr id="872" name="Shape 872"/>
          <p:cNvSpPr txBox="1"/>
          <p:nvPr>
            <p:ph idx="1" type="body"/>
          </p:nvPr>
        </p:nvSpPr>
        <p:spPr>
          <a:xfrm>
            <a:off x="2321832" y="2332113"/>
            <a:ext cx="15516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000"/>
              <a:t>A &lt;- B</a:t>
            </a:r>
            <a:endParaRPr b="1" sz="1000"/>
          </a:p>
        </p:txBody>
      </p:sp>
      <p:pic>
        <p:nvPicPr>
          <p:cNvPr descr="surfstress0007.png" id="873" name="Shape 8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0054" y="45861"/>
            <a:ext cx="1947280" cy="305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Shape 874"/>
          <p:cNvPicPr preferRelativeResize="0"/>
          <p:nvPr/>
        </p:nvPicPr>
        <p:blipFill>
          <a:blip r:embed="rId6">
            <a:alphaModFix amt="67000"/>
          </a:blip>
          <a:stretch>
            <a:fillRect/>
          </a:stretch>
        </p:blipFill>
        <p:spPr>
          <a:xfrm rot="10800000">
            <a:off x="6763914" y="56827"/>
            <a:ext cx="757949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Shape 875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10800000">
            <a:off x="7925551" y="56827"/>
            <a:ext cx="757949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Shape 8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09051" y="3204725"/>
            <a:ext cx="2912800" cy="19208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7" name="Shape 877"/>
          <p:cNvCxnSpPr/>
          <p:nvPr/>
        </p:nvCxnSpPr>
        <p:spPr>
          <a:xfrm>
            <a:off x="7566325" y="1555325"/>
            <a:ext cx="11310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8" name="Shape 878"/>
          <p:cNvCxnSpPr/>
          <p:nvPr/>
        </p:nvCxnSpPr>
        <p:spPr>
          <a:xfrm flipH="1">
            <a:off x="6272600" y="1568575"/>
            <a:ext cx="1308900" cy="1658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879" name="Shape 879"/>
          <p:cNvCxnSpPr>
            <a:stCxn id="873" idx="3"/>
          </p:cNvCxnSpPr>
          <p:nvPr/>
        </p:nvCxnSpPr>
        <p:spPr>
          <a:xfrm>
            <a:off x="8697334" y="1573499"/>
            <a:ext cx="225300" cy="1653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880" name="Shape 880"/>
          <p:cNvCxnSpPr/>
          <p:nvPr/>
        </p:nvCxnSpPr>
        <p:spPr>
          <a:xfrm>
            <a:off x="6410550" y="3204400"/>
            <a:ext cx="0" cy="1824000"/>
          </a:xfrm>
          <a:prstGeom prst="straightConnector1">
            <a:avLst/>
          </a:prstGeom>
          <a:noFill/>
          <a:ln cap="flat" cmpd="sng" w="1143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1" name="Shape 881"/>
          <p:cNvCxnSpPr/>
          <p:nvPr/>
        </p:nvCxnSpPr>
        <p:spPr>
          <a:xfrm>
            <a:off x="8772750" y="3204400"/>
            <a:ext cx="0" cy="1824000"/>
          </a:xfrm>
          <a:prstGeom prst="straightConnector1">
            <a:avLst/>
          </a:prstGeom>
          <a:noFill/>
          <a:ln cap="flat" cmpd="sng" w="1143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2" name="Shape 882"/>
          <p:cNvCxnSpPr/>
          <p:nvPr/>
        </p:nvCxnSpPr>
        <p:spPr>
          <a:xfrm>
            <a:off x="6410550" y="3204400"/>
            <a:ext cx="0" cy="182400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3" name="Shape 883"/>
          <p:cNvCxnSpPr/>
          <p:nvPr/>
        </p:nvCxnSpPr>
        <p:spPr>
          <a:xfrm>
            <a:off x="8772750" y="3204400"/>
            <a:ext cx="0" cy="18240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84" name="Shape 884"/>
          <p:cNvSpPr txBox="1"/>
          <p:nvPr>
            <p:ph idx="1" type="body"/>
          </p:nvPr>
        </p:nvSpPr>
        <p:spPr>
          <a:xfrm>
            <a:off x="8623650" y="2845800"/>
            <a:ext cx="2982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A</a:t>
            </a:r>
            <a:endParaRPr sz="1800"/>
          </a:p>
        </p:txBody>
      </p:sp>
      <p:sp>
        <p:nvSpPr>
          <p:cNvPr id="885" name="Shape 885"/>
          <p:cNvSpPr txBox="1"/>
          <p:nvPr>
            <p:ph idx="1" type="body"/>
          </p:nvPr>
        </p:nvSpPr>
        <p:spPr>
          <a:xfrm>
            <a:off x="6261450" y="2845800"/>
            <a:ext cx="2982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B</a:t>
            </a:r>
            <a:endParaRPr sz="1800"/>
          </a:p>
        </p:txBody>
      </p:sp>
      <p:cxnSp>
        <p:nvCxnSpPr>
          <p:cNvPr id="886" name="Shape 886"/>
          <p:cNvCxnSpPr>
            <a:stCxn id="873" idx="0"/>
            <a:endCxn id="873" idx="2"/>
          </p:cNvCxnSpPr>
          <p:nvPr/>
        </p:nvCxnSpPr>
        <p:spPr>
          <a:xfrm>
            <a:off x="7723694" y="45861"/>
            <a:ext cx="0" cy="3055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7" name="Shape 887"/>
          <p:cNvCxnSpPr/>
          <p:nvPr/>
        </p:nvCxnSpPr>
        <p:spPr>
          <a:xfrm flipH="1">
            <a:off x="5772588" y="648325"/>
            <a:ext cx="3600" cy="15060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8" name="Shape 888"/>
          <p:cNvCxnSpPr/>
          <p:nvPr/>
        </p:nvCxnSpPr>
        <p:spPr>
          <a:xfrm>
            <a:off x="3964850" y="1428950"/>
            <a:ext cx="66900" cy="8046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9" name="Shape 889"/>
          <p:cNvCxnSpPr/>
          <p:nvPr/>
        </p:nvCxnSpPr>
        <p:spPr>
          <a:xfrm>
            <a:off x="5120825" y="715675"/>
            <a:ext cx="18000" cy="5589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0" name="Shape 890"/>
          <p:cNvCxnSpPr/>
          <p:nvPr/>
        </p:nvCxnSpPr>
        <p:spPr>
          <a:xfrm flipH="1">
            <a:off x="6290650" y="805050"/>
            <a:ext cx="55800" cy="5619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1" name="Shape 891"/>
          <p:cNvCxnSpPr/>
          <p:nvPr/>
        </p:nvCxnSpPr>
        <p:spPr>
          <a:xfrm>
            <a:off x="5467625" y="1831475"/>
            <a:ext cx="13200" cy="789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2" name="Shape 892"/>
          <p:cNvCxnSpPr/>
          <p:nvPr/>
        </p:nvCxnSpPr>
        <p:spPr>
          <a:xfrm>
            <a:off x="4890675" y="1462500"/>
            <a:ext cx="24300" cy="6888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93" name="Shape 893"/>
          <p:cNvSpPr txBox="1"/>
          <p:nvPr>
            <p:ph idx="1" type="body"/>
          </p:nvPr>
        </p:nvSpPr>
        <p:spPr>
          <a:xfrm>
            <a:off x="3813350" y="1064450"/>
            <a:ext cx="2982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A</a:t>
            </a:r>
            <a:endParaRPr sz="1800"/>
          </a:p>
        </p:txBody>
      </p:sp>
      <p:sp>
        <p:nvSpPr>
          <p:cNvPr id="894" name="Shape 894"/>
          <p:cNvSpPr txBox="1"/>
          <p:nvPr>
            <p:ph idx="1" type="body"/>
          </p:nvPr>
        </p:nvSpPr>
        <p:spPr>
          <a:xfrm>
            <a:off x="4727750" y="1064450"/>
            <a:ext cx="2982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A</a:t>
            </a:r>
            <a:endParaRPr sz="1800"/>
          </a:p>
        </p:txBody>
      </p:sp>
      <p:sp>
        <p:nvSpPr>
          <p:cNvPr id="895" name="Shape 895"/>
          <p:cNvSpPr txBox="1"/>
          <p:nvPr>
            <p:ph idx="1" type="body"/>
          </p:nvPr>
        </p:nvSpPr>
        <p:spPr>
          <a:xfrm>
            <a:off x="4956350" y="302450"/>
            <a:ext cx="2982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A</a:t>
            </a:r>
            <a:endParaRPr sz="1800"/>
          </a:p>
        </p:txBody>
      </p:sp>
      <p:sp>
        <p:nvSpPr>
          <p:cNvPr id="896" name="Shape 896"/>
          <p:cNvSpPr txBox="1"/>
          <p:nvPr>
            <p:ph idx="1" type="body"/>
          </p:nvPr>
        </p:nvSpPr>
        <p:spPr>
          <a:xfrm>
            <a:off x="6175550" y="378650"/>
            <a:ext cx="2982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A</a:t>
            </a:r>
            <a:endParaRPr sz="1800"/>
          </a:p>
        </p:txBody>
      </p:sp>
      <p:sp>
        <p:nvSpPr>
          <p:cNvPr id="897" name="Shape 897"/>
          <p:cNvSpPr txBox="1"/>
          <p:nvPr>
            <p:ph idx="1" type="body"/>
          </p:nvPr>
        </p:nvSpPr>
        <p:spPr>
          <a:xfrm>
            <a:off x="5337350" y="1445450"/>
            <a:ext cx="2982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A</a:t>
            </a:r>
            <a:endParaRPr sz="1800"/>
          </a:p>
        </p:txBody>
      </p:sp>
      <p:sp>
        <p:nvSpPr>
          <p:cNvPr id="898" name="Shape 898"/>
          <p:cNvSpPr txBox="1"/>
          <p:nvPr>
            <p:ph idx="1" type="body"/>
          </p:nvPr>
        </p:nvSpPr>
        <p:spPr>
          <a:xfrm>
            <a:off x="5623500" y="218125"/>
            <a:ext cx="298200" cy="4539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B</a:t>
            </a:r>
            <a:endParaRPr sz="1800"/>
          </a:p>
        </p:txBody>
      </p:sp>
      <p:cxnSp>
        <p:nvCxnSpPr>
          <p:cNvPr id="899" name="Shape 899"/>
          <p:cNvCxnSpPr>
            <a:stCxn id="900" idx="2"/>
          </p:cNvCxnSpPr>
          <p:nvPr/>
        </p:nvCxnSpPr>
        <p:spPr>
          <a:xfrm>
            <a:off x="5467800" y="851125"/>
            <a:ext cx="10200" cy="26760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00" name="Shape 900"/>
          <p:cNvSpPr txBox="1"/>
          <p:nvPr>
            <p:ph idx="1" type="body"/>
          </p:nvPr>
        </p:nvSpPr>
        <p:spPr>
          <a:xfrm>
            <a:off x="5318700" y="446725"/>
            <a:ext cx="298200" cy="4044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B</a:t>
            </a:r>
            <a:endParaRPr sz="1800"/>
          </a:p>
        </p:txBody>
      </p:sp>
      <p:sp>
        <p:nvSpPr>
          <p:cNvPr id="901" name="Shape 901"/>
          <p:cNvSpPr txBox="1"/>
          <p:nvPr/>
        </p:nvSpPr>
        <p:spPr>
          <a:xfrm>
            <a:off x="5530475" y="204825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Fast end</a:t>
            </a:r>
            <a:endParaRPr sz="900"/>
          </a:p>
        </p:txBody>
      </p:sp>
      <p:sp>
        <p:nvSpPr>
          <p:cNvPr id="902" name="Shape 902"/>
          <p:cNvSpPr txBox="1"/>
          <p:nvPr/>
        </p:nvSpPr>
        <p:spPr>
          <a:xfrm>
            <a:off x="3921850" y="2373675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Slow end</a:t>
            </a:r>
            <a:endParaRPr sz="900"/>
          </a:p>
        </p:txBody>
      </p:sp>
      <p:sp>
        <p:nvSpPr>
          <p:cNvPr id="903" name="Shape 903"/>
          <p:cNvSpPr txBox="1"/>
          <p:nvPr/>
        </p:nvSpPr>
        <p:spPr>
          <a:xfrm>
            <a:off x="7549313" y="-7040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highlight>
                  <a:srgbClr val="FFFFFF"/>
                </a:highlight>
              </a:rPr>
              <a:t>Slow end</a:t>
            </a:r>
            <a:endParaRPr sz="900">
              <a:highlight>
                <a:srgbClr val="FFFFFF"/>
              </a:highlight>
            </a:endParaRPr>
          </a:p>
        </p:txBody>
      </p:sp>
      <p:sp>
        <p:nvSpPr>
          <p:cNvPr id="904" name="Shape 904"/>
          <p:cNvSpPr txBox="1"/>
          <p:nvPr/>
        </p:nvSpPr>
        <p:spPr>
          <a:xfrm>
            <a:off x="7549313" y="27324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highlight>
                  <a:srgbClr val="FFFFFF"/>
                </a:highlight>
              </a:rPr>
              <a:t>Fast end</a:t>
            </a:r>
            <a:endParaRPr sz="900">
              <a:highlight>
                <a:srgbClr val="FFFFFF"/>
              </a:highlight>
            </a:endParaRPr>
          </a:p>
        </p:txBody>
      </p:sp>
      <p:grpSp>
        <p:nvGrpSpPr>
          <p:cNvPr id="905" name="Shape 905"/>
          <p:cNvGrpSpPr/>
          <p:nvPr/>
        </p:nvGrpSpPr>
        <p:grpSpPr>
          <a:xfrm>
            <a:off x="-203475" y="3790450"/>
            <a:ext cx="6288725" cy="1200550"/>
            <a:chOff x="-279675" y="3790450"/>
            <a:chExt cx="6288725" cy="1200550"/>
          </a:xfrm>
        </p:grpSpPr>
        <p:grpSp>
          <p:nvGrpSpPr>
            <p:cNvPr id="906" name="Shape 906"/>
            <p:cNvGrpSpPr/>
            <p:nvPr/>
          </p:nvGrpSpPr>
          <p:grpSpPr>
            <a:xfrm>
              <a:off x="201200" y="3790450"/>
              <a:ext cx="5554798" cy="1022695"/>
              <a:chOff x="201200" y="3790450"/>
              <a:chExt cx="5554798" cy="1022695"/>
            </a:xfrm>
          </p:grpSpPr>
          <p:pic>
            <p:nvPicPr>
              <p:cNvPr id="907" name="Shape 907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201200" y="3790450"/>
                <a:ext cx="5554798" cy="10226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08" name="Shape 908"/>
              <p:cNvSpPr/>
              <p:nvPr/>
            </p:nvSpPr>
            <p:spPr>
              <a:xfrm>
                <a:off x="237100" y="3805950"/>
                <a:ext cx="5502300" cy="987900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09" name="Shape 909"/>
            <p:cNvSpPr txBox="1"/>
            <p:nvPr/>
          </p:nvSpPr>
          <p:spPr>
            <a:xfrm>
              <a:off x="0" y="3802850"/>
              <a:ext cx="1884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0</a:t>
              </a:r>
              <a:endParaRPr sz="800"/>
            </a:p>
          </p:txBody>
        </p:sp>
        <p:sp>
          <p:nvSpPr>
            <p:cNvPr id="910" name="Shape 910"/>
            <p:cNvSpPr txBox="1"/>
            <p:nvPr/>
          </p:nvSpPr>
          <p:spPr>
            <a:xfrm>
              <a:off x="-100125" y="4031450"/>
              <a:ext cx="3648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-40</a:t>
              </a:r>
              <a:endParaRPr sz="800"/>
            </a:p>
          </p:txBody>
        </p:sp>
        <p:sp>
          <p:nvSpPr>
            <p:cNvPr id="911" name="Shape 911"/>
            <p:cNvSpPr txBox="1"/>
            <p:nvPr/>
          </p:nvSpPr>
          <p:spPr>
            <a:xfrm>
              <a:off x="-100125" y="4241150"/>
              <a:ext cx="3648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-80</a:t>
              </a:r>
              <a:endParaRPr sz="800"/>
            </a:p>
          </p:txBody>
        </p:sp>
        <p:sp>
          <p:nvSpPr>
            <p:cNvPr id="912" name="Shape 912"/>
            <p:cNvSpPr txBox="1"/>
            <p:nvPr/>
          </p:nvSpPr>
          <p:spPr>
            <a:xfrm>
              <a:off x="-279675" y="4469850"/>
              <a:ext cx="5445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-120</a:t>
              </a:r>
              <a:endParaRPr sz="800"/>
            </a:p>
          </p:txBody>
        </p:sp>
        <p:sp>
          <p:nvSpPr>
            <p:cNvPr id="913" name="Shape 913"/>
            <p:cNvSpPr txBox="1"/>
            <p:nvPr/>
          </p:nvSpPr>
          <p:spPr>
            <a:xfrm>
              <a:off x="-279675" y="4679450"/>
              <a:ext cx="5445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-160</a:t>
              </a:r>
              <a:endParaRPr sz="800"/>
            </a:p>
          </p:txBody>
        </p:sp>
        <p:sp>
          <p:nvSpPr>
            <p:cNvPr id="914" name="Shape 914"/>
            <p:cNvSpPr txBox="1"/>
            <p:nvPr/>
          </p:nvSpPr>
          <p:spPr>
            <a:xfrm>
              <a:off x="-23575" y="4781300"/>
              <a:ext cx="5445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0</a:t>
              </a:r>
              <a:endParaRPr sz="800"/>
            </a:p>
          </p:txBody>
        </p:sp>
        <p:sp>
          <p:nvSpPr>
            <p:cNvPr id="915" name="Shape 915"/>
            <p:cNvSpPr txBox="1"/>
            <p:nvPr/>
          </p:nvSpPr>
          <p:spPr>
            <a:xfrm>
              <a:off x="2720488" y="4781300"/>
              <a:ext cx="5445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500</a:t>
              </a:r>
              <a:endParaRPr sz="800"/>
            </a:p>
          </p:txBody>
        </p:sp>
        <p:sp>
          <p:nvSpPr>
            <p:cNvPr id="916" name="Shape 916"/>
            <p:cNvSpPr txBox="1"/>
            <p:nvPr/>
          </p:nvSpPr>
          <p:spPr>
            <a:xfrm>
              <a:off x="5464550" y="4781300"/>
              <a:ext cx="544500" cy="2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/>
                <a:t>1000</a:t>
              </a:r>
              <a:endParaRPr sz="800"/>
            </a:p>
          </p:txBody>
        </p:sp>
      </p:grpSp>
      <p:cxnSp>
        <p:nvCxnSpPr>
          <p:cNvPr id="917" name="Shape 917"/>
          <p:cNvCxnSpPr/>
          <p:nvPr/>
        </p:nvCxnSpPr>
        <p:spPr>
          <a:xfrm>
            <a:off x="3101025" y="3772750"/>
            <a:ext cx="0" cy="101580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18" name="Shape 918"/>
          <p:cNvSpPr txBox="1"/>
          <p:nvPr>
            <p:ph idx="1" type="body"/>
          </p:nvPr>
        </p:nvSpPr>
        <p:spPr>
          <a:xfrm>
            <a:off x="2951925" y="3414150"/>
            <a:ext cx="2982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B</a:t>
            </a:r>
            <a:endParaRPr sz="1800"/>
          </a:p>
        </p:txBody>
      </p:sp>
      <p:cxnSp>
        <p:nvCxnSpPr>
          <p:cNvPr id="919" name="Shape 919"/>
          <p:cNvCxnSpPr/>
          <p:nvPr/>
        </p:nvCxnSpPr>
        <p:spPr>
          <a:xfrm>
            <a:off x="961175" y="3768325"/>
            <a:ext cx="0" cy="10149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0" name="Shape 920"/>
          <p:cNvSpPr txBox="1"/>
          <p:nvPr>
            <p:ph idx="1" type="body"/>
          </p:nvPr>
        </p:nvSpPr>
        <p:spPr>
          <a:xfrm>
            <a:off x="812075" y="3409725"/>
            <a:ext cx="298200" cy="6570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A</a:t>
            </a:r>
            <a:endParaRPr sz="1800"/>
          </a:p>
        </p:txBody>
      </p:sp>
      <p:cxnSp>
        <p:nvCxnSpPr>
          <p:cNvPr id="921" name="Shape 921"/>
          <p:cNvCxnSpPr/>
          <p:nvPr/>
        </p:nvCxnSpPr>
        <p:spPr>
          <a:xfrm flipH="1">
            <a:off x="5830394" y="3101138"/>
            <a:ext cx="1893300" cy="692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922" name="Shape 922"/>
          <p:cNvSpPr txBox="1"/>
          <p:nvPr/>
        </p:nvSpPr>
        <p:spPr>
          <a:xfrm>
            <a:off x="2478113" y="48173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highlight>
                  <a:srgbClr val="FFFFFF"/>
                </a:highlight>
              </a:rPr>
              <a:t>Y axis (km)</a:t>
            </a:r>
            <a:endParaRPr b="1" sz="900">
              <a:highlight>
                <a:srgbClr val="FFFFFF"/>
              </a:highlight>
            </a:endParaRPr>
          </a:p>
        </p:txBody>
      </p:sp>
      <p:sp>
        <p:nvSpPr>
          <p:cNvPr id="923" name="Shape 923"/>
          <p:cNvSpPr txBox="1"/>
          <p:nvPr/>
        </p:nvSpPr>
        <p:spPr>
          <a:xfrm>
            <a:off x="6821513" y="46649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highlight>
                  <a:srgbClr val="FFFFFF"/>
                </a:highlight>
              </a:rPr>
              <a:t>X axis (km)</a:t>
            </a:r>
            <a:endParaRPr b="1" sz="900">
              <a:highlight>
                <a:srgbClr val="FFFFFF"/>
              </a:highlight>
            </a:endParaRPr>
          </a:p>
        </p:txBody>
      </p:sp>
      <p:sp>
        <p:nvSpPr>
          <p:cNvPr id="924" name="Shape 924"/>
          <p:cNvSpPr txBox="1"/>
          <p:nvPr/>
        </p:nvSpPr>
        <p:spPr>
          <a:xfrm rot="-5400000">
            <a:off x="-112687" y="40553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highlight>
                  <a:srgbClr val="FFFFFF"/>
                </a:highlight>
              </a:rPr>
              <a:t>Slow end</a:t>
            </a:r>
            <a:endParaRPr sz="900">
              <a:highlight>
                <a:srgbClr val="FFFFFF"/>
              </a:highlight>
            </a:endParaRPr>
          </a:p>
        </p:txBody>
      </p:sp>
      <p:sp>
        <p:nvSpPr>
          <p:cNvPr id="925" name="Shape 925"/>
          <p:cNvSpPr txBox="1"/>
          <p:nvPr/>
        </p:nvSpPr>
        <p:spPr>
          <a:xfrm rot="-5400000">
            <a:off x="5145113" y="40553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highlight>
                  <a:srgbClr val="FFFFFF"/>
                </a:highlight>
              </a:rPr>
              <a:t>Fast end</a:t>
            </a:r>
            <a:endParaRPr sz="900">
              <a:highlight>
                <a:srgbClr val="FFFFFF"/>
              </a:highlight>
            </a:endParaRPr>
          </a:p>
        </p:txBody>
      </p:sp>
      <p:sp>
        <p:nvSpPr>
          <p:cNvPr id="926" name="Shape 926"/>
          <p:cNvSpPr txBox="1"/>
          <p:nvPr>
            <p:ph idx="1" type="body"/>
          </p:nvPr>
        </p:nvSpPr>
        <p:spPr>
          <a:xfrm>
            <a:off x="3326525" y="204825"/>
            <a:ext cx="2428800" cy="3936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900"/>
              <a:t>Lithosphere-asthenosphere boundary</a:t>
            </a:r>
            <a:endParaRPr sz="9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Shape 931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Gravitational Potential Energy</a:t>
            </a:r>
            <a:endParaRPr/>
          </a:p>
        </p:txBody>
      </p:sp>
      <p:grpSp>
        <p:nvGrpSpPr>
          <p:cNvPr id="932" name="Shape 932"/>
          <p:cNvGrpSpPr/>
          <p:nvPr/>
        </p:nvGrpSpPr>
        <p:grpSpPr>
          <a:xfrm>
            <a:off x="7699325" y="132200"/>
            <a:ext cx="1315725" cy="1706400"/>
            <a:chOff x="7242125" y="208400"/>
            <a:chExt cx="1315725" cy="1706400"/>
          </a:xfrm>
        </p:grpSpPr>
        <p:pic>
          <p:nvPicPr>
            <p:cNvPr id="933" name="Shape 933"/>
            <p:cNvPicPr preferRelativeResize="0"/>
            <p:nvPr/>
          </p:nvPicPr>
          <p:blipFill rotWithShape="1">
            <a:blip r:embed="rId3">
              <a:alphaModFix/>
            </a:blip>
            <a:srcRect b="0" l="44632" r="0" t="0"/>
            <a:stretch/>
          </p:blipFill>
          <p:spPr>
            <a:xfrm>
              <a:off x="7242125" y="260521"/>
              <a:ext cx="1315725" cy="1561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4" name="Shape 934"/>
            <p:cNvSpPr/>
            <p:nvPr/>
          </p:nvSpPr>
          <p:spPr>
            <a:xfrm>
              <a:off x="7942250" y="208400"/>
              <a:ext cx="420300" cy="1706400"/>
            </a:xfrm>
            <a:prstGeom prst="rect">
              <a:avLst/>
            </a:prstGeom>
            <a:noFill/>
            <a:ln cap="flat" cmpd="sng" w="2857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35" name="Shape 9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9577" y="1014377"/>
            <a:ext cx="5302851" cy="667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6" name="Shape 936"/>
          <p:cNvGrpSpPr/>
          <p:nvPr/>
        </p:nvGrpSpPr>
        <p:grpSpPr>
          <a:xfrm>
            <a:off x="126175" y="1933375"/>
            <a:ext cx="8891649" cy="2977750"/>
            <a:chOff x="126175" y="1933375"/>
            <a:chExt cx="8891649" cy="2977750"/>
          </a:xfrm>
        </p:grpSpPr>
        <p:pic>
          <p:nvPicPr>
            <p:cNvPr id="937" name="Shape 9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6175" y="1945225"/>
              <a:ext cx="8891649" cy="2965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8" name="Shape 938"/>
            <p:cNvSpPr/>
            <p:nvPr/>
          </p:nvSpPr>
          <p:spPr>
            <a:xfrm>
              <a:off x="2273850" y="1933375"/>
              <a:ext cx="4049100" cy="22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Shape 943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Gravitational Potential Energy</a:t>
            </a:r>
            <a:endParaRPr/>
          </a:p>
        </p:txBody>
      </p:sp>
      <p:sp>
        <p:nvSpPr>
          <p:cNvPr id="944" name="Shape 944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/>
              <a:t>Radial pattern forces both </a:t>
            </a:r>
            <a:r>
              <a:rPr lang="en-GB"/>
              <a:t>σ</a:t>
            </a:r>
            <a:r>
              <a:rPr baseline="-25000" lang="en-GB"/>
              <a:t>1</a:t>
            </a:r>
            <a:r>
              <a:rPr lang="en-GB"/>
              <a:t> and σ</a:t>
            </a:r>
            <a:r>
              <a:rPr baseline="-25000" lang="en-GB"/>
              <a:t>3</a:t>
            </a:r>
            <a:r>
              <a:rPr lang="en-GB"/>
              <a:t> </a:t>
            </a:r>
            <a:r>
              <a:rPr lang="en-GB"/>
              <a:t>horizontal</a:t>
            </a:r>
            <a:endParaRPr/>
          </a:p>
        </p:txBody>
      </p:sp>
      <p:grpSp>
        <p:nvGrpSpPr>
          <p:cNvPr id="945" name="Shape 945"/>
          <p:cNvGrpSpPr/>
          <p:nvPr/>
        </p:nvGrpSpPr>
        <p:grpSpPr>
          <a:xfrm>
            <a:off x="7699325" y="132200"/>
            <a:ext cx="1315725" cy="1706400"/>
            <a:chOff x="7242125" y="208400"/>
            <a:chExt cx="1315725" cy="1706400"/>
          </a:xfrm>
        </p:grpSpPr>
        <p:pic>
          <p:nvPicPr>
            <p:cNvPr id="946" name="Shape 946"/>
            <p:cNvPicPr preferRelativeResize="0"/>
            <p:nvPr/>
          </p:nvPicPr>
          <p:blipFill rotWithShape="1">
            <a:blip r:embed="rId3">
              <a:alphaModFix/>
            </a:blip>
            <a:srcRect b="0" l="44632" r="0" t="0"/>
            <a:stretch/>
          </p:blipFill>
          <p:spPr>
            <a:xfrm>
              <a:off x="7242125" y="260521"/>
              <a:ext cx="1315725" cy="1561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7" name="Shape 947"/>
            <p:cNvSpPr/>
            <p:nvPr/>
          </p:nvSpPr>
          <p:spPr>
            <a:xfrm>
              <a:off x="7942250" y="208400"/>
              <a:ext cx="420300" cy="1706400"/>
            </a:xfrm>
            <a:prstGeom prst="rect">
              <a:avLst/>
            </a:prstGeom>
            <a:noFill/>
            <a:ln cap="flat" cmpd="sng" w="2857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8" name="Shape 948"/>
          <p:cNvGrpSpPr/>
          <p:nvPr/>
        </p:nvGrpSpPr>
        <p:grpSpPr>
          <a:xfrm>
            <a:off x="126175" y="1933375"/>
            <a:ext cx="8891649" cy="2977750"/>
            <a:chOff x="126175" y="1933375"/>
            <a:chExt cx="8891649" cy="2977750"/>
          </a:xfrm>
        </p:grpSpPr>
        <p:pic>
          <p:nvPicPr>
            <p:cNvPr id="949" name="Shape 9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6175" y="1945225"/>
              <a:ext cx="8891649" cy="2965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0" name="Shape 950"/>
            <p:cNvSpPr/>
            <p:nvPr/>
          </p:nvSpPr>
          <p:spPr>
            <a:xfrm>
              <a:off x="2273850" y="1933375"/>
              <a:ext cx="4049100" cy="22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Shape 955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Asthenospheric flow</a:t>
            </a:r>
            <a:endParaRPr/>
          </a:p>
        </p:txBody>
      </p:sp>
      <p:pic>
        <p:nvPicPr>
          <p:cNvPr id="956" name="Shape 956"/>
          <p:cNvPicPr preferRelativeResize="0"/>
          <p:nvPr/>
        </p:nvPicPr>
        <p:blipFill rotWithShape="1">
          <a:blip r:embed="rId3">
            <a:alphaModFix/>
          </a:blip>
          <a:srcRect b="79" l="0" r="0" t="79"/>
          <a:stretch/>
        </p:blipFill>
        <p:spPr>
          <a:xfrm>
            <a:off x="1338375" y="620675"/>
            <a:ext cx="5769874" cy="2084100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Shape 957"/>
          <p:cNvSpPr txBox="1"/>
          <p:nvPr/>
        </p:nvSpPr>
        <p:spPr>
          <a:xfrm>
            <a:off x="-52125" y="4306275"/>
            <a:ext cx="7997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Koopmann, H., Brune, S., Franke, D., &amp; Breuer, S. (2014). Linking rift propagation barriers to excess magmatism at volcanic rifted margins. </a:t>
            </a:r>
            <a:r>
              <a:rPr i="1" lang="en-GB" sz="1100">
                <a:solidFill>
                  <a:schemeClr val="dk1"/>
                </a:solidFill>
              </a:rPr>
              <a:t>Geology</a:t>
            </a:r>
            <a:r>
              <a:rPr lang="en-GB" sz="1100">
                <a:solidFill>
                  <a:schemeClr val="dk1"/>
                </a:solidFill>
              </a:rPr>
              <a:t>, </a:t>
            </a:r>
            <a:r>
              <a:rPr i="1" lang="en-GB" sz="1100">
                <a:solidFill>
                  <a:schemeClr val="dk1"/>
                </a:solidFill>
              </a:rPr>
              <a:t>42</a:t>
            </a:r>
            <a:r>
              <a:rPr lang="en-GB" sz="1100">
                <a:solidFill>
                  <a:schemeClr val="dk1"/>
                </a:solidFill>
              </a:rPr>
              <a:t>(12), 1071-1074.</a:t>
            </a:r>
            <a:br>
              <a:rPr lang="en-GB" sz="1100">
                <a:solidFill>
                  <a:schemeClr val="dk1"/>
                </a:solidFill>
              </a:rPr>
            </a:br>
            <a:r>
              <a:rPr lang="en-GB" sz="1100">
                <a:solidFill>
                  <a:schemeClr val="dk1"/>
                </a:solidFill>
              </a:rPr>
              <a:t>Van Wijk, J. W., &amp; Blackman, D. K. (2005). Dynamics of continental rift propagation: the end-member modes. </a:t>
            </a:r>
            <a:r>
              <a:rPr i="1" lang="en-GB" sz="1100">
                <a:solidFill>
                  <a:schemeClr val="dk1"/>
                </a:solidFill>
              </a:rPr>
              <a:t>Earth and Planetary Science Letters</a:t>
            </a:r>
            <a:r>
              <a:rPr lang="en-GB" sz="1100">
                <a:solidFill>
                  <a:schemeClr val="dk1"/>
                </a:solidFill>
              </a:rPr>
              <a:t>, </a:t>
            </a:r>
            <a:r>
              <a:rPr i="1" lang="en-GB" sz="1100">
                <a:solidFill>
                  <a:schemeClr val="dk1"/>
                </a:solidFill>
              </a:rPr>
              <a:t>229</a:t>
            </a:r>
            <a:r>
              <a:rPr lang="en-GB" sz="1100">
                <a:solidFill>
                  <a:schemeClr val="dk1"/>
                </a:solidFill>
              </a:rPr>
              <a:t>(3-4), 247-258.</a:t>
            </a:r>
            <a:endParaRPr sz="1100"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grpSp>
        <p:nvGrpSpPr>
          <p:cNvPr id="958" name="Shape 958"/>
          <p:cNvGrpSpPr/>
          <p:nvPr/>
        </p:nvGrpSpPr>
        <p:grpSpPr>
          <a:xfrm>
            <a:off x="7699325" y="132200"/>
            <a:ext cx="1315725" cy="1706400"/>
            <a:chOff x="7242125" y="208400"/>
            <a:chExt cx="1315725" cy="1706400"/>
          </a:xfrm>
        </p:grpSpPr>
        <p:pic>
          <p:nvPicPr>
            <p:cNvPr id="959" name="Shape 959"/>
            <p:cNvPicPr preferRelativeResize="0"/>
            <p:nvPr/>
          </p:nvPicPr>
          <p:blipFill rotWithShape="1">
            <a:blip r:embed="rId4">
              <a:alphaModFix/>
            </a:blip>
            <a:srcRect b="0" l="44632" r="0" t="0"/>
            <a:stretch/>
          </p:blipFill>
          <p:spPr>
            <a:xfrm>
              <a:off x="7242125" y="260521"/>
              <a:ext cx="1315725" cy="1561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0" name="Shape 960"/>
            <p:cNvSpPr/>
            <p:nvPr/>
          </p:nvSpPr>
          <p:spPr>
            <a:xfrm flipH="1">
              <a:off x="7928750" y="208400"/>
              <a:ext cx="13500" cy="1706400"/>
            </a:xfrm>
            <a:prstGeom prst="rect">
              <a:avLst/>
            </a:prstGeom>
            <a:noFill/>
            <a:ln cap="flat" cmpd="sng" w="2857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61" name="Shape 961"/>
          <p:cNvSpPr txBox="1"/>
          <p:nvPr/>
        </p:nvSpPr>
        <p:spPr>
          <a:xfrm>
            <a:off x="7197681" y="-20200"/>
            <a:ext cx="4431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0</a:t>
            </a:r>
            <a:endParaRPr sz="900"/>
          </a:p>
        </p:txBody>
      </p:sp>
      <p:sp>
        <p:nvSpPr>
          <p:cNvPr id="962" name="Shape 962"/>
          <p:cNvSpPr txBox="1"/>
          <p:nvPr/>
        </p:nvSpPr>
        <p:spPr>
          <a:xfrm>
            <a:off x="7273881" y="718750"/>
            <a:ext cx="4431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500</a:t>
            </a:r>
            <a:endParaRPr sz="900"/>
          </a:p>
        </p:txBody>
      </p:sp>
      <p:sp>
        <p:nvSpPr>
          <p:cNvPr id="963" name="Shape 963"/>
          <p:cNvSpPr txBox="1"/>
          <p:nvPr/>
        </p:nvSpPr>
        <p:spPr>
          <a:xfrm>
            <a:off x="7236531" y="1456406"/>
            <a:ext cx="5178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1000</a:t>
            </a:r>
            <a:endParaRPr sz="900"/>
          </a:p>
        </p:txBody>
      </p:sp>
      <p:sp>
        <p:nvSpPr>
          <p:cNvPr id="964" name="Shape 964"/>
          <p:cNvSpPr txBox="1"/>
          <p:nvPr/>
        </p:nvSpPr>
        <p:spPr>
          <a:xfrm rot="-5400000">
            <a:off x="6732817" y="724050"/>
            <a:ext cx="12192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/>
              <a:t>Y axis (km)</a:t>
            </a:r>
            <a:endParaRPr b="1" sz="9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Shape 969"/>
          <p:cNvPicPr preferRelativeResize="0"/>
          <p:nvPr/>
        </p:nvPicPr>
        <p:blipFill rotWithShape="1">
          <a:blip r:embed="rId3">
            <a:alphaModFix/>
          </a:blip>
          <a:srcRect b="327" l="0" r="0" t="317"/>
          <a:stretch/>
        </p:blipFill>
        <p:spPr>
          <a:xfrm>
            <a:off x="169200" y="2805850"/>
            <a:ext cx="8771273" cy="1319376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Shape 970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Asthenospheric flow</a:t>
            </a:r>
            <a:endParaRPr/>
          </a:p>
        </p:txBody>
      </p:sp>
      <p:sp>
        <p:nvSpPr>
          <p:cNvPr id="971" name="Shape 971"/>
          <p:cNvSpPr txBox="1"/>
          <p:nvPr/>
        </p:nvSpPr>
        <p:spPr>
          <a:xfrm>
            <a:off x="-52125" y="4306275"/>
            <a:ext cx="7997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Koopmann, H., Brune, S., Franke, D., &amp; Breuer, S. (2014). Linking rift propagation barriers to excess magmatism at volcanic rifted margins. </a:t>
            </a:r>
            <a:r>
              <a:rPr i="1" lang="en-GB" sz="1100">
                <a:solidFill>
                  <a:schemeClr val="dk1"/>
                </a:solidFill>
              </a:rPr>
              <a:t>Geology</a:t>
            </a:r>
            <a:r>
              <a:rPr lang="en-GB" sz="1100">
                <a:solidFill>
                  <a:schemeClr val="dk1"/>
                </a:solidFill>
              </a:rPr>
              <a:t>, </a:t>
            </a:r>
            <a:r>
              <a:rPr i="1" lang="en-GB" sz="1100">
                <a:solidFill>
                  <a:schemeClr val="dk1"/>
                </a:solidFill>
              </a:rPr>
              <a:t>42</a:t>
            </a:r>
            <a:r>
              <a:rPr lang="en-GB" sz="1100">
                <a:solidFill>
                  <a:schemeClr val="dk1"/>
                </a:solidFill>
              </a:rPr>
              <a:t>(12), 1071-1074.</a:t>
            </a:r>
            <a:br>
              <a:rPr lang="en-GB" sz="1100">
                <a:solidFill>
                  <a:schemeClr val="dk1"/>
                </a:solidFill>
              </a:rPr>
            </a:br>
            <a:r>
              <a:rPr lang="en-GB" sz="1100">
                <a:solidFill>
                  <a:schemeClr val="dk1"/>
                </a:solidFill>
              </a:rPr>
              <a:t>Van Wijk, J. W., &amp; Blackman, D. K. (2005). Dynamics of continental rift propagation: the end-member modes. </a:t>
            </a:r>
            <a:r>
              <a:rPr i="1" lang="en-GB" sz="1100">
                <a:solidFill>
                  <a:schemeClr val="dk1"/>
                </a:solidFill>
              </a:rPr>
              <a:t>Earth and Planetary Science Letters</a:t>
            </a:r>
            <a:r>
              <a:rPr lang="en-GB" sz="1100">
                <a:solidFill>
                  <a:schemeClr val="dk1"/>
                </a:solidFill>
              </a:rPr>
              <a:t>, </a:t>
            </a:r>
            <a:r>
              <a:rPr i="1" lang="en-GB" sz="1100">
                <a:solidFill>
                  <a:schemeClr val="dk1"/>
                </a:solidFill>
              </a:rPr>
              <a:t>229</a:t>
            </a:r>
            <a:r>
              <a:rPr lang="en-GB" sz="1100">
                <a:solidFill>
                  <a:schemeClr val="dk1"/>
                </a:solidFill>
              </a:rPr>
              <a:t>(3-4), 247-258.</a:t>
            </a:r>
            <a:endParaRPr sz="1100"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grpSp>
        <p:nvGrpSpPr>
          <p:cNvPr id="972" name="Shape 972"/>
          <p:cNvGrpSpPr/>
          <p:nvPr/>
        </p:nvGrpSpPr>
        <p:grpSpPr>
          <a:xfrm>
            <a:off x="7699325" y="132200"/>
            <a:ext cx="1315725" cy="1706400"/>
            <a:chOff x="7242125" y="208400"/>
            <a:chExt cx="1315725" cy="1706400"/>
          </a:xfrm>
        </p:grpSpPr>
        <p:pic>
          <p:nvPicPr>
            <p:cNvPr id="973" name="Shape 973"/>
            <p:cNvPicPr preferRelativeResize="0"/>
            <p:nvPr/>
          </p:nvPicPr>
          <p:blipFill rotWithShape="1">
            <a:blip r:embed="rId4">
              <a:alphaModFix/>
            </a:blip>
            <a:srcRect b="0" l="44632" r="0" t="0"/>
            <a:stretch/>
          </p:blipFill>
          <p:spPr>
            <a:xfrm>
              <a:off x="7242125" y="260521"/>
              <a:ext cx="1315725" cy="1561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4" name="Shape 974"/>
            <p:cNvSpPr/>
            <p:nvPr/>
          </p:nvSpPr>
          <p:spPr>
            <a:xfrm flipH="1">
              <a:off x="7928750" y="208400"/>
              <a:ext cx="13500" cy="1706400"/>
            </a:xfrm>
            <a:prstGeom prst="rect">
              <a:avLst/>
            </a:prstGeom>
            <a:noFill/>
            <a:ln cap="flat" cmpd="sng" w="2857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5" name="Shape 975"/>
          <p:cNvSpPr txBox="1"/>
          <p:nvPr/>
        </p:nvSpPr>
        <p:spPr>
          <a:xfrm>
            <a:off x="7197681" y="-20200"/>
            <a:ext cx="4431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0</a:t>
            </a:r>
            <a:endParaRPr sz="900"/>
          </a:p>
        </p:txBody>
      </p:sp>
      <p:sp>
        <p:nvSpPr>
          <p:cNvPr id="976" name="Shape 976"/>
          <p:cNvSpPr txBox="1"/>
          <p:nvPr/>
        </p:nvSpPr>
        <p:spPr>
          <a:xfrm>
            <a:off x="7273881" y="718750"/>
            <a:ext cx="4431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500</a:t>
            </a:r>
            <a:endParaRPr sz="900"/>
          </a:p>
        </p:txBody>
      </p:sp>
      <p:sp>
        <p:nvSpPr>
          <p:cNvPr id="977" name="Shape 977"/>
          <p:cNvSpPr txBox="1"/>
          <p:nvPr/>
        </p:nvSpPr>
        <p:spPr>
          <a:xfrm>
            <a:off x="7236531" y="1456406"/>
            <a:ext cx="5178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1000</a:t>
            </a:r>
            <a:endParaRPr sz="900"/>
          </a:p>
        </p:txBody>
      </p:sp>
      <p:sp>
        <p:nvSpPr>
          <p:cNvPr id="978" name="Shape 978"/>
          <p:cNvSpPr txBox="1"/>
          <p:nvPr/>
        </p:nvSpPr>
        <p:spPr>
          <a:xfrm rot="-5400000">
            <a:off x="6732817" y="724050"/>
            <a:ext cx="12192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/>
              <a:t>Y axis (km)</a:t>
            </a:r>
            <a:endParaRPr b="1" sz="900"/>
          </a:p>
        </p:txBody>
      </p:sp>
      <p:pic>
        <p:nvPicPr>
          <p:cNvPr id="979" name="Shape 979"/>
          <p:cNvPicPr preferRelativeResize="0"/>
          <p:nvPr/>
        </p:nvPicPr>
        <p:blipFill rotWithShape="1">
          <a:blip r:embed="rId5">
            <a:alphaModFix/>
          </a:blip>
          <a:srcRect b="79" l="0" r="0" t="79"/>
          <a:stretch/>
        </p:blipFill>
        <p:spPr>
          <a:xfrm>
            <a:off x="1338375" y="620675"/>
            <a:ext cx="5769874" cy="208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Shape 9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5292" y="4125226"/>
            <a:ext cx="3350932" cy="30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Shape 985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Natural world</a:t>
            </a:r>
            <a:endParaRPr/>
          </a:p>
        </p:txBody>
      </p:sp>
      <p:sp>
        <p:nvSpPr>
          <p:cNvPr id="986" name="Shape 986"/>
          <p:cNvSpPr txBox="1"/>
          <p:nvPr>
            <p:ph idx="1" type="body"/>
          </p:nvPr>
        </p:nvSpPr>
        <p:spPr>
          <a:xfrm>
            <a:off x="457200" y="1200150"/>
            <a:ext cx="3580800" cy="37257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/>
              <a:t>Does this mean anything?</a:t>
            </a:r>
            <a:endParaRPr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/>
              <a:t>Experiments were testable:</a:t>
            </a:r>
            <a:endParaRPr/>
          </a:p>
          <a:p>
            <a:pPr indent="-368300" lvl="0" marL="457200" rtl="0"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Do we see strike-slip earthquake focal mechanisms in rifts close to Euler poles?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Shape 991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Natural world</a:t>
            </a:r>
            <a:endParaRPr/>
          </a:p>
        </p:txBody>
      </p:sp>
      <p:sp>
        <p:nvSpPr>
          <p:cNvPr id="992" name="Shape 992"/>
          <p:cNvSpPr txBox="1"/>
          <p:nvPr>
            <p:ph idx="1" type="body"/>
          </p:nvPr>
        </p:nvSpPr>
        <p:spPr>
          <a:xfrm>
            <a:off x="457200" y="1200150"/>
            <a:ext cx="3580800" cy="37257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/>
              <a:t>Does this mean anything?</a:t>
            </a:r>
            <a:endParaRPr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/>
              <a:t>Experiments were testable:</a:t>
            </a:r>
            <a:endParaRPr/>
          </a:p>
          <a:p>
            <a:pPr indent="-368300" lvl="0" marL="457200" rtl="0"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Do we see strike-slip earthquake focal mechanisms in rifts close to Euler poles?</a:t>
            </a:r>
            <a:endParaRPr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8300" lvl="0" marL="457200" rtl="0"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1st order: yes!</a:t>
            </a:r>
            <a:endParaRPr/>
          </a:p>
        </p:txBody>
      </p:sp>
      <p:pic>
        <p:nvPicPr>
          <p:cNvPr id="993" name="Shape 9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382" y="528025"/>
            <a:ext cx="4902842" cy="453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Shape 125"/>
          <p:cNvGrpSpPr/>
          <p:nvPr/>
        </p:nvGrpSpPr>
        <p:grpSpPr>
          <a:xfrm>
            <a:off x="281298" y="962338"/>
            <a:ext cx="4925187" cy="2794515"/>
            <a:chOff x="389398" y="975900"/>
            <a:chExt cx="4925187" cy="2794515"/>
          </a:xfrm>
        </p:grpSpPr>
        <p:pic>
          <p:nvPicPr>
            <p:cNvPr id="126" name="Shape 1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9398" y="1191675"/>
              <a:ext cx="2077686" cy="2230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Shape 1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77905" y="975900"/>
              <a:ext cx="2636680" cy="27945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8" name="Shape 128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Rifting close to an Euler pole</a:t>
            </a:r>
            <a:endParaRPr/>
          </a:p>
        </p:txBody>
      </p:sp>
      <p:grpSp>
        <p:nvGrpSpPr>
          <p:cNvPr id="129" name="Shape 129"/>
          <p:cNvGrpSpPr/>
          <p:nvPr/>
        </p:nvGrpSpPr>
        <p:grpSpPr>
          <a:xfrm>
            <a:off x="632914" y="3451091"/>
            <a:ext cx="4284687" cy="730078"/>
            <a:chOff x="741014" y="3464653"/>
            <a:chExt cx="4284687" cy="730078"/>
          </a:xfrm>
        </p:grpSpPr>
        <p:sp>
          <p:nvSpPr>
            <p:cNvPr id="130" name="Shape 130"/>
            <p:cNvSpPr txBox="1"/>
            <p:nvPr/>
          </p:nvSpPr>
          <p:spPr>
            <a:xfrm>
              <a:off x="741014" y="3464653"/>
              <a:ext cx="1374300" cy="33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7175" lIns="67175" spcFirstLastPara="1" rIns="67175" wrap="square" tIns="671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Lundin et al., 2014</a:t>
              </a:r>
              <a:endParaRPr sz="900"/>
            </a:p>
          </p:txBody>
        </p:sp>
        <p:sp>
          <p:nvSpPr>
            <p:cNvPr id="131" name="Shape 131"/>
            <p:cNvSpPr txBox="1"/>
            <p:nvPr/>
          </p:nvSpPr>
          <p:spPr>
            <a:xfrm>
              <a:off x="3651401" y="3858431"/>
              <a:ext cx="1374300" cy="33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7175" lIns="67175" spcFirstLastPara="1" rIns="67175" wrap="square" tIns="671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Kearey et al., 2009</a:t>
              </a:r>
              <a:endParaRPr sz="900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Natural world</a:t>
            </a:r>
            <a:endParaRPr/>
          </a:p>
        </p:txBody>
      </p:sp>
      <p:sp>
        <p:nvSpPr>
          <p:cNvPr id="999" name="Shape 999"/>
          <p:cNvSpPr txBox="1"/>
          <p:nvPr>
            <p:ph idx="1" type="body"/>
          </p:nvPr>
        </p:nvSpPr>
        <p:spPr>
          <a:xfrm>
            <a:off x="457200" y="1200150"/>
            <a:ext cx="3580800" cy="37257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Does this mean anything?</a:t>
            </a:r>
            <a:endParaRPr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/>
              <a:t>Experiments were testable:</a:t>
            </a:r>
            <a:endParaRPr/>
          </a:p>
          <a:p>
            <a:pPr indent="-368300" lvl="0" marL="457200" rtl="0"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Reproduced the Hess Deep</a:t>
            </a:r>
            <a:endParaRPr/>
          </a:p>
        </p:txBody>
      </p:sp>
      <p:pic>
        <p:nvPicPr>
          <p:cNvPr id="1000" name="Shape 1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200" y="529975"/>
            <a:ext cx="4953600" cy="4250519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Shape 1001"/>
          <p:cNvSpPr txBox="1"/>
          <p:nvPr/>
        </p:nvSpPr>
        <p:spPr>
          <a:xfrm>
            <a:off x="0" y="4220300"/>
            <a:ext cx="38295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Floyd, J. S., Tolstoy, M., Mutter, J. C., &amp; Scholz, C. H. (2002). Seismotectonics of mid-ocean ridge propagation in Hess Deep. </a:t>
            </a:r>
            <a:r>
              <a:rPr i="1" lang="en-GB" sz="1100">
                <a:solidFill>
                  <a:schemeClr val="dk1"/>
                </a:solidFill>
              </a:rPr>
              <a:t>Science</a:t>
            </a:r>
            <a:r>
              <a:rPr lang="en-GB" sz="1100">
                <a:solidFill>
                  <a:schemeClr val="dk1"/>
                </a:solidFill>
              </a:rPr>
              <a:t>, </a:t>
            </a:r>
            <a:r>
              <a:rPr i="1" lang="en-GB" sz="1100">
                <a:solidFill>
                  <a:schemeClr val="dk1"/>
                </a:solidFill>
              </a:rPr>
              <a:t>298</a:t>
            </a:r>
            <a:r>
              <a:rPr lang="en-GB" sz="1100">
                <a:solidFill>
                  <a:schemeClr val="dk1"/>
                </a:solidFill>
              </a:rPr>
              <a:t>(5599), 1765-1768.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02" name="Shape 1002"/>
          <p:cNvSpPr txBox="1"/>
          <p:nvPr/>
        </p:nvSpPr>
        <p:spPr>
          <a:xfrm rot="-5400000">
            <a:off x="3272700" y="2369850"/>
            <a:ext cx="18366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Elevation (km)</a:t>
            </a:r>
            <a:endParaRPr sz="1000"/>
          </a:p>
        </p:txBody>
      </p:sp>
      <p:sp>
        <p:nvSpPr>
          <p:cNvPr id="1003" name="Shape 1003"/>
          <p:cNvSpPr txBox="1"/>
          <p:nvPr/>
        </p:nvSpPr>
        <p:spPr>
          <a:xfrm rot="-5400000">
            <a:off x="8149500" y="2369850"/>
            <a:ext cx="18366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000FF"/>
                </a:solidFill>
              </a:rPr>
              <a:t>1 / Beta factor</a:t>
            </a:r>
            <a:endParaRPr sz="10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Natural world</a:t>
            </a:r>
            <a:endParaRPr/>
          </a:p>
        </p:txBody>
      </p:sp>
      <p:sp>
        <p:nvSpPr>
          <p:cNvPr id="1009" name="Shape 1009"/>
          <p:cNvSpPr txBox="1"/>
          <p:nvPr>
            <p:ph idx="1" type="body"/>
          </p:nvPr>
        </p:nvSpPr>
        <p:spPr>
          <a:xfrm>
            <a:off x="457200" y="1200150"/>
            <a:ext cx="3580800" cy="37257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/>
              <a:t>Does this mean anything?</a:t>
            </a:r>
            <a:endParaRPr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/>
              <a:t>Experiments were testable:</a:t>
            </a:r>
            <a:endParaRPr/>
          </a:p>
          <a:p>
            <a:pPr indent="-368300" lvl="0" marL="457200" rtl="0"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Reproduced the Hess Deep, and its strike-slip zone</a:t>
            </a:r>
            <a:endParaRPr/>
          </a:p>
        </p:txBody>
      </p:sp>
      <p:pic>
        <p:nvPicPr>
          <p:cNvPr id="1010" name="Shape 10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200" y="529975"/>
            <a:ext cx="4953600" cy="4250519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Shape 1011"/>
          <p:cNvSpPr txBox="1"/>
          <p:nvPr/>
        </p:nvSpPr>
        <p:spPr>
          <a:xfrm>
            <a:off x="0" y="4220300"/>
            <a:ext cx="38295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Floyd, J. S., Tolstoy, M., Mutter, J. C., &amp; Scholz, C. H. (2002). Seismotectonics of mid-ocean ridge propagation in Hess Deep. </a:t>
            </a:r>
            <a:r>
              <a:rPr i="1" lang="en-GB" sz="1100">
                <a:solidFill>
                  <a:schemeClr val="dk1"/>
                </a:solidFill>
              </a:rPr>
              <a:t>Science</a:t>
            </a:r>
            <a:r>
              <a:rPr lang="en-GB" sz="1100">
                <a:solidFill>
                  <a:schemeClr val="dk1"/>
                </a:solidFill>
              </a:rPr>
              <a:t>, </a:t>
            </a:r>
            <a:r>
              <a:rPr i="1" lang="en-GB" sz="1100">
                <a:solidFill>
                  <a:schemeClr val="dk1"/>
                </a:solidFill>
              </a:rPr>
              <a:t>298</a:t>
            </a:r>
            <a:r>
              <a:rPr lang="en-GB" sz="1100">
                <a:solidFill>
                  <a:schemeClr val="dk1"/>
                </a:solidFill>
              </a:rPr>
              <a:t>(5599), 1765-1768.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12" name="Shape 1012"/>
          <p:cNvSpPr txBox="1"/>
          <p:nvPr/>
        </p:nvSpPr>
        <p:spPr>
          <a:xfrm rot="-5400000">
            <a:off x="3272700" y="2369850"/>
            <a:ext cx="18366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Elevation (km)</a:t>
            </a:r>
            <a:endParaRPr sz="1000"/>
          </a:p>
        </p:txBody>
      </p:sp>
      <p:pic>
        <p:nvPicPr>
          <p:cNvPr descr="surfstress0006.png" id="1013" name="Shape 10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1253" y="1779361"/>
            <a:ext cx="1947280" cy="305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Shape 1014"/>
          <p:cNvPicPr preferRelativeResize="0"/>
          <p:nvPr/>
        </p:nvPicPr>
        <p:blipFill>
          <a:blip r:embed="rId5">
            <a:alphaModFix amt="67000"/>
          </a:blip>
          <a:stretch>
            <a:fillRect/>
          </a:stretch>
        </p:blipFill>
        <p:spPr>
          <a:xfrm rot="10800000">
            <a:off x="7055106" y="1790327"/>
            <a:ext cx="757949" cy="11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Shape 1015"/>
          <p:cNvPicPr preferRelativeResize="0"/>
          <p:nvPr/>
        </p:nvPicPr>
        <p:blipFill>
          <a:blip r:embed="rId6">
            <a:alphaModFix amt="67000"/>
          </a:blip>
          <a:stretch>
            <a:fillRect/>
          </a:stretch>
        </p:blipFill>
        <p:spPr>
          <a:xfrm rot="10800000">
            <a:off x="8216743" y="1790327"/>
            <a:ext cx="757949" cy="11953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Shape 1016"/>
          <p:cNvSpPr txBox="1"/>
          <p:nvPr/>
        </p:nvSpPr>
        <p:spPr>
          <a:xfrm>
            <a:off x="7086203" y="1329075"/>
            <a:ext cx="18714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Time:</a:t>
            </a:r>
            <a:r>
              <a:rPr lang="en-GB" sz="1200"/>
              <a:t> 3.6 Myr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200"/>
              <a:t>Ext.: </a:t>
            </a:r>
            <a:r>
              <a:rPr lang="en-GB" sz="1200">
                <a:solidFill>
                  <a:srgbClr val="000000"/>
                </a:solidFill>
              </a:rPr>
              <a:t>3.6%, 20%, 36%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grpSp>
        <p:nvGrpSpPr>
          <p:cNvPr id="1017" name="Shape 1017"/>
          <p:cNvGrpSpPr/>
          <p:nvPr/>
        </p:nvGrpSpPr>
        <p:grpSpPr>
          <a:xfrm>
            <a:off x="6954190" y="4825176"/>
            <a:ext cx="2085936" cy="180936"/>
            <a:chOff x="481666" y="6493450"/>
            <a:chExt cx="2284956" cy="251056"/>
          </a:xfrm>
        </p:grpSpPr>
        <p:sp>
          <p:nvSpPr>
            <p:cNvPr id="1018" name="Shape 1018"/>
            <p:cNvSpPr txBox="1"/>
            <p:nvPr/>
          </p:nvSpPr>
          <p:spPr>
            <a:xfrm>
              <a:off x="481666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-200 </a:t>
              </a:r>
              <a:endParaRPr sz="900"/>
            </a:p>
          </p:txBody>
        </p:sp>
        <p:sp>
          <p:nvSpPr>
            <p:cNvPr id="1019" name="Shape 1019"/>
            <p:cNvSpPr txBox="1"/>
            <p:nvPr/>
          </p:nvSpPr>
          <p:spPr>
            <a:xfrm>
              <a:off x="1330840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0 </a:t>
              </a:r>
              <a:endParaRPr sz="900"/>
            </a:p>
          </p:txBody>
        </p:sp>
        <p:sp>
          <p:nvSpPr>
            <p:cNvPr id="1020" name="Shape 1020"/>
            <p:cNvSpPr txBox="1"/>
            <p:nvPr/>
          </p:nvSpPr>
          <p:spPr>
            <a:xfrm>
              <a:off x="2144122" y="6506906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200 </a:t>
              </a:r>
              <a:endParaRPr sz="900"/>
            </a:p>
          </p:txBody>
        </p:sp>
        <p:cxnSp>
          <p:nvCxnSpPr>
            <p:cNvPr id="1021" name="Shape 1021"/>
            <p:cNvCxnSpPr/>
            <p:nvPr/>
          </p:nvCxnSpPr>
          <p:spPr>
            <a:xfrm>
              <a:off x="1637454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22" name="Shape 1022"/>
            <p:cNvCxnSpPr/>
            <p:nvPr/>
          </p:nvCxnSpPr>
          <p:spPr>
            <a:xfrm>
              <a:off x="2472471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23" name="Shape 1023"/>
            <p:cNvCxnSpPr/>
            <p:nvPr/>
          </p:nvCxnSpPr>
          <p:spPr>
            <a:xfrm>
              <a:off x="802437" y="6493678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24" name="Shape 1024"/>
            <p:cNvCxnSpPr/>
            <p:nvPr/>
          </p:nvCxnSpPr>
          <p:spPr>
            <a:xfrm>
              <a:off x="2054963" y="6493701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25" name="Shape 1025"/>
            <p:cNvCxnSpPr/>
            <p:nvPr/>
          </p:nvCxnSpPr>
          <p:spPr>
            <a:xfrm>
              <a:off x="1219945" y="6493450"/>
              <a:ext cx="0" cy="894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026" name="Shape 1026"/>
          <p:cNvSpPr/>
          <p:nvPr/>
        </p:nvSpPr>
        <p:spPr>
          <a:xfrm>
            <a:off x="7804750" y="1778175"/>
            <a:ext cx="420300" cy="987300"/>
          </a:xfrm>
          <a:prstGeom prst="rect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Shape 1031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Conclusions</a:t>
            </a:r>
            <a:endParaRPr/>
          </a:p>
        </p:txBody>
      </p:sp>
      <p:sp>
        <p:nvSpPr>
          <p:cNvPr id="1032" name="Shape 1032"/>
          <p:cNvSpPr txBox="1"/>
          <p:nvPr>
            <p:ph idx="1" type="body"/>
          </p:nvPr>
        </p:nvSpPr>
        <p:spPr>
          <a:xfrm>
            <a:off x="457200" y="666750"/>
            <a:ext cx="8229600" cy="20706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/>
              <a:t>Experiments show that all rifting is active</a:t>
            </a:r>
            <a:endParaRPr/>
          </a:p>
          <a:p>
            <a:pPr indent="0" lvl="0" marL="0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/>
              <a:t>Spatial and temporal stress regime variations: passive margin invesion, strike-slip deformation ubiquitous during rift propagation.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Shape 1037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Conclusions</a:t>
            </a:r>
            <a:endParaRPr/>
          </a:p>
        </p:txBody>
      </p:sp>
      <p:sp>
        <p:nvSpPr>
          <p:cNvPr id="1038" name="Shape 1038"/>
          <p:cNvSpPr txBox="1"/>
          <p:nvPr>
            <p:ph idx="1" type="body"/>
          </p:nvPr>
        </p:nvSpPr>
        <p:spPr>
          <a:xfrm>
            <a:off x="457200" y="3492050"/>
            <a:ext cx="8229600" cy="25005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/>
              <a:t>Reproduce the experiments: </a:t>
            </a:r>
            <a:endParaRPr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hlink"/>
                </a:solidFill>
                <a:hlinkClick r:id="rId3"/>
              </a:rPr>
              <a:t>https://github.com/OlympusMonds/lmondy-et-al-3D-Rifting-Experiments</a:t>
            </a:r>
            <a:endParaRPr sz="1800"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9" name="Shape 1039"/>
          <p:cNvSpPr txBox="1"/>
          <p:nvPr>
            <p:ph idx="1" type="body"/>
          </p:nvPr>
        </p:nvSpPr>
        <p:spPr>
          <a:xfrm>
            <a:off x="457200" y="666750"/>
            <a:ext cx="8571300" cy="15495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Experiments show that all rifting is active</a:t>
            </a:r>
            <a:endParaRPr/>
          </a:p>
          <a:p>
            <a:pPr indent="0" lvl="0" mar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/>
              <a:t>Spatial and temporal stress regime variations: passive margin invesion, strike-slip deformation ubiquitous during rift propagation.</a:t>
            </a:r>
            <a:endParaRPr/>
          </a:p>
        </p:txBody>
      </p:sp>
      <p:pic>
        <p:nvPicPr>
          <p:cNvPr id="1040" name="Shape 10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475" y="2406600"/>
            <a:ext cx="3265725" cy="181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rfstress0006.png" id="1041" name="Shape 10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5593453" y="1855561"/>
            <a:ext cx="1947280" cy="3055277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Shape 1042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Shape 1047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Stress regimes</a:t>
            </a:r>
            <a:endParaRPr/>
          </a:p>
        </p:txBody>
      </p:sp>
      <p:grpSp>
        <p:nvGrpSpPr>
          <p:cNvPr id="1048" name="Shape 1048"/>
          <p:cNvGrpSpPr/>
          <p:nvPr/>
        </p:nvGrpSpPr>
        <p:grpSpPr>
          <a:xfrm>
            <a:off x="2466900" y="1218525"/>
            <a:ext cx="2965550" cy="2230075"/>
            <a:chOff x="158750" y="2913425"/>
            <a:chExt cx="2965550" cy="2230075"/>
          </a:xfrm>
        </p:grpSpPr>
        <p:pic>
          <p:nvPicPr>
            <p:cNvPr id="1049" name="Shape 1049"/>
            <p:cNvPicPr preferRelativeResize="0"/>
            <p:nvPr/>
          </p:nvPicPr>
          <p:blipFill rotWithShape="1">
            <a:blip r:embed="rId3">
              <a:alphaModFix/>
            </a:blip>
            <a:srcRect b="14181" l="34840" r="35528" t="15853"/>
            <a:stretch/>
          </p:blipFill>
          <p:spPr>
            <a:xfrm>
              <a:off x="885750" y="2994075"/>
              <a:ext cx="1981948" cy="2149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50" name="Shape 1050"/>
            <p:cNvCxnSpPr/>
            <p:nvPr/>
          </p:nvCxnSpPr>
          <p:spPr>
            <a:xfrm>
              <a:off x="1544275" y="3064225"/>
              <a:ext cx="121800" cy="19698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51" name="Shape 1051"/>
            <p:cNvSpPr txBox="1"/>
            <p:nvPr/>
          </p:nvSpPr>
          <p:spPr>
            <a:xfrm>
              <a:off x="158750" y="3302900"/>
              <a:ext cx="803100" cy="35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vertical</a:t>
              </a:r>
              <a:endParaRPr/>
            </a:p>
          </p:txBody>
        </p:sp>
        <p:sp>
          <p:nvSpPr>
            <p:cNvPr id="1052" name="Shape 1052"/>
            <p:cNvSpPr txBox="1"/>
            <p:nvPr/>
          </p:nvSpPr>
          <p:spPr>
            <a:xfrm>
              <a:off x="961950" y="4192575"/>
              <a:ext cx="562800" cy="6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0000FF"/>
                  </a:solidFill>
                </a:rPr>
                <a:t>σ</a:t>
              </a:r>
              <a:r>
                <a:rPr baseline="-25000" lang="en-GB" sz="2400">
                  <a:solidFill>
                    <a:srgbClr val="0000FF"/>
                  </a:solidFill>
                </a:rPr>
                <a:t>1</a:t>
              </a:r>
              <a:endParaRPr baseline="-25000" sz="2400">
                <a:solidFill>
                  <a:srgbClr val="0000FF"/>
                </a:solidFill>
              </a:endParaRPr>
            </a:p>
          </p:txBody>
        </p:sp>
        <p:sp>
          <p:nvSpPr>
            <p:cNvPr id="1053" name="Shape 1053"/>
            <p:cNvSpPr txBox="1"/>
            <p:nvPr/>
          </p:nvSpPr>
          <p:spPr>
            <a:xfrm>
              <a:off x="1723575" y="2913425"/>
              <a:ext cx="562800" cy="6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6AA84F"/>
                  </a:solidFill>
                </a:rPr>
                <a:t>σ</a:t>
              </a:r>
              <a:r>
                <a:rPr baseline="-25000" lang="en-GB" sz="2400">
                  <a:solidFill>
                    <a:srgbClr val="6AA84F"/>
                  </a:solidFill>
                </a:rPr>
                <a:t>2</a:t>
              </a:r>
              <a:endParaRPr baseline="-25000" sz="2400">
                <a:solidFill>
                  <a:srgbClr val="6AA84F"/>
                </a:solidFill>
              </a:endParaRPr>
            </a:p>
          </p:txBody>
        </p:sp>
        <p:sp>
          <p:nvSpPr>
            <p:cNvPr id="1054" name="Shape 1054"/>
            <p:cNvSpPr txBox="1"/>
            <p:nvPr/>
          </p:nvSpPr>
          <p:spPr>
            <a:xfrm>
              <a:off x="2561500" y="3333163"/>
              <a:ext cx="562800" cy="6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FF0000"/>
                  </a:solidFill>
                </a:rPr>
                <a:t>σ</a:t>
              </a:r>
              <a:r>
                <a:rPr baseline="-25000" lang="en-GB" sz="2400">
                  <a:solidFill>
                    <a:srgbClr val="FF0000"/>
                  </a:solidFill>
                </a:rPr>
                <a:t>3</a:t>
              </a:r>
              <a:endParaRPr baseline="-25000" sz="2400">
                <a:solidFill>
                  <a:srgbClr val="FF0000"/>
                </a:solidFill>
              </a:endParaRPr>
            </a:p>
          </p:txBody>
        </p:sp>
        <p:cxnSp>
          <p:nvCxnSpPr>
            <p:cNvPr id="1055" name="Shape 1055"/>
            <p:cNvCxnSpPr/>
            <p:nvPr/>
          </p:nvCxnSpPr>
          <p:spPr>
            <a:xfrm flipH="1" rot="10800000">
              <a:off x="1580750" y="3368450"/>
              <a:ext cx="328200" cy="224700"/>
            </a:xfrm>
            <a:prstGeom prst="straightConnector1">
              <a:avLst/>
            </a:prstGeom>
            <a:noFill/>
            <a:ln cap="flat" cmpd="sng" w="28575">
              <a:solidFill>
                <a:srgbClr val="6AA84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56" name="Shape 1056"/>
            <p:cNvCxnSpPr/>
            <p:nvPr/>
          </p:nvCxnSpPr>
          <p:spPr>
            <a:xfrm>
              <a:off x="1580750" y="3593150"/>
              <a:ext cx="1203900" cy="3222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57" name="Shape 1057"/>
            <p:cNvCxnSpPr/>
            <p:nvPr/>
          </p:nvCxnSpPr>
          <p:spPr>
            <a:xfrm flipH="1">
              <a:off x="1355825" y="3593150"/>
              <a:ext cx="231000" cy="924000"/>
            </a:xfrm>
            <a:prstGeom prst="straightConnector1">
              <a:avLst/>
            </a:prstGeom>
            <a:noFill/>
            <a:ln cap="flat" cmpd="sng" w="2857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1058" name="Shape 1058"/>
          <p:cNvCxnSpPr>
            <a:stCxn id="1051" idx="3"/>
          </p:cNvCxnSpPr>
          <p:nvPr/>
        </p:nvCxnSpPr>
        <p:spPr>
          <a:xfrm flipH="1" rot="10800000">
            <a:off x="3270000" y="1582200"/>
            <a:ext cx="558000" cy="203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59" name="Shape 1059"/>
          <p:cNvCxnSpPr/>
          <p:nvPr/>
        </p:nvCxnSpPr>
        <p:spPr>
          <a:xfrm rot="10800000">
            <a:off x="4443150" y="2846100"/>
            <a:ext cx="485400" cy="918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60" name="Shape 1060"/>
          <p:cNvSpPr txBox="1"/>
          <p:nvPr/>
        </p:nvSpPr>
        <p:spPr>
          <a:xfrm>
            <a:off x="4899050" y="2694675"/>
            <a:ext cx="32397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If a principal stress is within the cone, it is ‘Andersonian’.</a:t>
            </a:r>
            <a:endParaRPr/>
          </a:p>
        </p:txBody>
      </p:sp>
      <p:sp>
        <p:nvSpPr>
          <p:cNvPr id="1061" name="Shape 1061"/>
          <p:cNvSpPr txBox="1"/>
          <p:nvPr/>
        </p:nvSpPr>
        <p:spPr>
          <a:xfrm>
            <a:off x="76200" y="4434625"/>
            <a:ext cx="3176400" cy="5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Zhong et.al, World Stress Map (2012)</a:t>
            </a:r>
            <a:endParaRPr sz="11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Shape 1066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Exploring the results: strain patterns</a:t>
            </a:r>
            <a:endParaRPr/>
          </a:p>
        </p:txBody>
      </p:sp>
      <p:sp>
        <p:nvSpPr>
          <p:cNvPr id="1067" name="Shape 1067"/>
          <p:cNvSpPr txBox="1"/>
          <p:nvPr>
            <p:ph idx="1" type="body"/>
          </p:nvPr>
        </p:nvSpPr>
        <p:spPr>
          <a:xfrm>
            <a:off x="234450" y="487800"/>
            <a:ext cx="8727300" cy="42093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-368300" lvl="0" marL="457200" rtl="0"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GB" u="sng"/>
              <a:t>Orthogonal experiment:</a:t>
            </a:r>
            <a:r>
              <a:rPr lang="en-GB"/>
              <a:t> phases through time </a:t>
            </a:r>
            <a:endParaRPr u="sng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Shape 1072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Exploring the results: strain patterns</a:t>
            </a:r>
            <a:endParaRPr/>
          </a:p>
        </p:txBody>
      </p:sp>
      <p:sp>
        <p:nvSpPr>
          <p:cNvPr id="1073" name="Shape 1073"/>
          <p:cNvSpPr txBox="1"/>
          <p:nvPr>
            <p:ph idx="1" type="body"/>
          </p:nvPr>
        </p:nvSpPr>
        <p:spPr>
          <a:xfrm>
            <a:off x="234450" y="487800"/>
            <a:ext cx="8727300" cy="42093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-368300" lvl="0" marL="457200" rtl="0"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GB" u="sng"/>
              <a:t>Orthogonal experiment:</a:t>
            </a:r>
            <a:r>
              <a:rPr lang="en-GB"/>
              <a:t> phases through time </a:t>
            </a:r>
            <a:endParaRPr/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u="sng"/>
              <a:t>Rotational experiment:</a:t>
            </a:r>
            <a:r>
              <a:rPr lang="en-GB"/>
              <a:t>   phases through time and space</a:t>
            </a:r>
            <a:endParaRPr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1074" name="Shape 1074"/>
          <p:cNvSpPr txBox="1"/>
          <p:nvPr/>
        </p:nvSpPr>
        <p:spPr>
          <a:xfrm>
            <a:off x="599350" y="4594425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Fast end</a:t>
            </a:r>
            <a:endParaRPr sz="1300"/>
          </a:p>
        </p:txBody>
      </p:sp>
      <p:sp>
        <p:nvSpPr>
          <p:cNvPr id="1075" name="Shape 1075"/>
          <p:cNvSpPr txBox="1"/>
          <p:nvPr/>
        </p:nvSpPr>
        <p:spPr>
          <a:xfrm>
            <a:off x="599350" y="19452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Slow end</a:t>
            </a:r>
            <a:endParaRPr sz="1300"/>
          </a:p>
        </p:txBody>
      </p:sp>
      <p:pic>
        <p:nvPicPr>
          <p:cNvPr id="1076" name="Shape 10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8191" y="3663774"/>
            <a:ext cx="665809" cy="10620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7" name="Shape 1077"/>
          <p:cNvGrpSpPr/>
          <p:nvPr/>
        </p:nvGrpSpPr>
        <p:grpSpPr>
          <a:xfrm>
            <a:off x="1602454" y="1696715"/>
            <a:ext cx="6055692" cy="3368953"/>
            <a:chOff x="7204" y="1804516"/>
            <a:chExt cx="9143428" cy="5086748"/>
          </a:xfrm>
        </p:grpSpPr>
        <p:pic>
          <p:nvPicPr>
            <p:cNvPr id="1078" name="Shape 1078"/>
            <p:cNvPicPr preferRelativeResize="0"/>
            <p:nvPr/>
          </p:nvPicPr>
          <p:blipFill rotWithShape="1">
            <a:blip r:embed="rId4">
              <a:alphaModFix/>
            </a:blip>
            <a:srcRect b="4461" l="0" r="5347" t="0"/>
            <a:stretch/>
          </p:blipFill>
          <p:spPr>
            <a:xfrm rot="-5400000">
              <a:off x="-500098" y="3381689"/>
              <a:ext cx="4150467" cy="21145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9" name="Shape 1079"/>
            <p:cNvPicPr preferRelativeResize="0"/>
            <p:nvPr/>
          </p:nvPicPr>
          <p:blipFill rotWithShape="1">
            <a:blip r:embed="rId5">
              <a:alphaModFix/>
            </a:blip>
            <a:srcRect b="4743" l="0" r="5204" t="0"/>
            <a:stretch/>
          </p:blipFill>
          <p:spPr>
            <a:xfrm rot="-5400000">
              <a:off x="1608771" y="3385821"/>
              <a:ext cx="4153946" cy="2106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0" name="Shape 1080"/>
            <p:cNvPicPr preferRelativeResize="0"/>
            <p:nvPr/>
          </p:nvPicPr>
          <p:blipFill rotWithShape="1">
            <a:blip r:embed="rId6">
              <a:alphaModFix/>
            </a:blip>
            <a:srcRect b="4743" l="0" r="5642" t="0"/>
            <a:stretch/>
          </p:blipFill>
          <p:spPr>
            <a:xfrm rot="-5400000">
              <a:off x="3721796" y="3390169"/>
              <a:ext cx="4148022" cy="2113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1" name="Shape 1081"/>
            <p:cNvPicPr preferRelativeResize="0"/>
            <p:nvPr/>
          </p:nvPicPr>
          <p:blipFill rotWithShape="1">
            <a:blip r:embed="rId7">
              <a:alphaModFix/>
            </a:blip>
            <a:srcRect b="3595" l="0" r="5589" t="0"/>
            <a:stretch/>
          </p:blipFill>
          <p:spPr>
            <a:xfrm rot="-5400000">
              <a:off x="5839365" y="3368999"/>
              <a:ext cx="4166928" cy="21405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2" name="Shape 1082"/>
            <p:cNvGrpSpPr/>
            <p:nvPr/>
          </p:nvGrpSpPr>
          <p:grpSpPr>
            <a:xfrm>
              <a:off x="290415" y="6493450"/>
              <a:ext cx="2400007" cy="251056"/>
              <a:chOff x="366615" y="6493450"/>
              <a:chExt cx="2400007" cy="251056"/>
            </a:xfrm>
          </p:grpSpPr>
          <p:sp>
            <p:nvSpPr>
              <p:cNvPr id="1083" name="Shape 1083"/>
              <p:cNvSpPr txBox="1"/>
              <p:nvPr/>
            </p:nvSpPr>
            <p:spPr>
              <a:xfrm>
                <a:off x="366615" y="6506894"/>
                <a:ext cx="8304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-200 </a:t>
                </a:r>
                <a:endParaRPr sz="900"/>
              </a:p>
            </p:txBody>
          </p:sp>
          <p:sp>
            <p:nvSpPr>
              <p:cNvPr id="1084" name="Shape 1084"/>
              <p:cNvSpPr txBox="1"/>
              <p:nvPr/>
            </p:nvSpPr>
            <p:spPr>
              <a:xfrm>
                <a:off x="1330840" y="6506906"/>
                <a:ext cx="6225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0 </a:t>
                </a:r>
                <a:endParaRPr sz="900"/>
              </a:p>
            </p:txBody>
          </p:sp>
          <p:sp>
            <p:nvSpPr>
              <p:cNvPr id="1085" name="Shape 1085"/>
              <p:cNvSpPr txBox="1"/>
              <p:nvPr/>
            </p:nvSpPr>
            <p:spPr>
              <a:xfrm>
                <a:off x="2144122" y="6506906"/>
                <a:ext cx="6225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200 </a:t>
                </a:r>
                <a:endParaRPr sz="900"/>
              </a:p>
            </p:txBody>
          </p:sp>
          <p:cxnSp>
            <p:nvCxnSpPr>
              <p:cNvPr id="1086" name="Shape 1086"/>
              <p:cNvCxnSpPr/>
              <p:nvPr/>
            </p:nvCxnSpPr>
            <p:spPr>
              <a:xfrm>
                <a:off x="1641875" y="6493450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87" name="Shape 1087"/>
              <p:cNvCxnSpPr/>
              <p:nvPr/>
            </p:nvCxnSpPr>
            <p:spPr>
              <a:xfrm>
                <a:off x="2455375" y="6493678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88" name="Shape 1088"/>
              <p:cNvCxnSpPr/>
              <p:nvPr/>
            </p:nvCxnSpPr>
            <p:spPr>
              <a:xfrm>
                <a:off x="821975" y="6493678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89" name="Shape 1089"/>
              <p:cNvCxnSpPr/>
              <p:nvPr/>
            </p:nvCxnSpPr>
            <p:spPr>
              <a:xfrm>
                <a:off x="2045600" y="6493701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90" name="Shape 1090"/>
              <p:cNvCxnSpPr/>
              <p:nvPr/>
            </p:nvCxnSpPr>
            <p:spPr>
              <a:xfrm>
                <a:off x="1227150" y="6493450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091" name="Shape 1091"/>
            <p:cNvGrpSpPr/>
            <p:nvPr/>
          </p:nvGrpSpPr>
          <p:grpSpPr>
            <a:xfrm>
              <a:off x="2404453" y="6496092"/>
              <a:ext cx="2399994" cy="251056"/>
              <a:chOff x="366628" y="6493450"/>
              <a:chExt cx="2399994" cy="251056"/>
            </a:xfrm>
          </p:grpSpPr>
          <p:sp>
            <p:nvSpPr>
              <p:cNvPr id="1092" name="Shape 1092"/>
              <p:cNvSpPr txBox="1"/>
              <p:nvPr/>
            </p:nvSpPr>
            <p:spPr>
              <a:xfrm>
                <a:off x="366628" y="6506895"/>
                <a:ext cx="8304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-200 </a:t>
                </a:r>
                <a:endParaRPr sz="900"/>
              </a:p>
            </p:txBody>
          </p:sp>
          <p:sp>
            <p:nvSpPr>
              <p:cNvPr id="1093" name="Shape 1093"/>
              <p:cNvSpPr txBox="1"/>
              <p:nvPr/>
            </p:nvSpPr>
            <p:spPr>
              <a:xfrm>
                <a:off x="1330840" y="6506906"/>
                <a:ext cx="6225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0 </a:t>
                </a:r>
                <a:endParaRPr sz="900"/>
              </a:p>
            </p:txBody>
          </p:sp>
          <p:sp>
            <p:nvSpPr>
              <p:cNvPr id="1094" name="Shape 1094"/>
              <p:cNvSpPr txBox="1"/>
              <p:nvPr/>
            </p:nvSpPr>
            <p:spPr>
              <a:xfrm>
                <a:off x="2144122" y="6506906"/>
                <a:ext cx="6225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200 </a:t>
                </a:r>
                <a:endParaRPr sz="900"/>
              </a:p>
            </p:txBody>
          </p:sp>
          <p:cxnSp>
            <p:nvCxnSpPr>
              <p:cNvPr id="1095" name="Shape 1095"/>
              <p:cNvCxnSpPr/>
              <p:nvPr/>
            </p:nvCxnSpPr>
            <p:spPr>
              <a:xfrm>
                <a:off x="1641875" y="6493450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96" name="Shape 1096"/>
              <p:cNvCxnSpPr/>
              <p:nvPr/>
            </p:nvCxnSpPr>
            <p:spPr>
              <a:xfrm>
                <a:off x="2455375" y="6493678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97" name="Shape 1097"/>
              <p:cNvCxnSpPr/>
              <p:nvPr/>
            </p:nvCxnSpPr>
            <p:spPr>
              <a:xfrm>
                <a:off x="821975" y="6493678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98" name="Shape 1098"/>
              <p:cNvCxnSpPr/>
              <p:nvPr/>
            </p:nvCxnSpPr>
            <p:spPr>
              <a:xfrm>
                <a:off x="2045600" y="6493701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99" name="Shape 1099"/>
              <p:cNvCxnSpPr/>
              <p:nvPr/>
            </p:nvCxnSpPr>
            <p:spPr>
              <a:xfrm>
                <a:off x="1227150" y="6493450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100" name="Shape 1100"/>
            <p:cNvGrpSpPr/>
            <p:nvPr/>
          </p:nvGrpSpPr>
          <p:grpSpPr>
            <a:xfrm>
              <a:off x="4624552" y="6498974"/>
              <a:ext cx="2284961" cy="251069"/>
              <a:chOff x="481661" y="6493450"/>
              <a:chExt cx="2284961" cy="251069"/>
            </a:xfrm>
          </p:grpSpPr>
          <p:sp>
            <p:nvSpPr>
              <p:cNvPr id="1101" name="Shape 1101"/>
              <p:cNvSpPr txBox="1"/>
              <p:nvPr/>
            </p:nvSpPr>
            <p:spPr>
              <a:xfrm>
                <a:off x="481661" y="6506919"/>
                <a:ext cx="7455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-200 </a:t>
                </a:r>
                <a:endParaRPr sz="900"/>
              </a:p>
            </p:txBody>
          </p:sp>
          <p:sp>
            <p:nvSpPr>
              <p:cNvPr id="1102" name="Shape 1102"/>
              <p:cNvSpPr txBox="1"/>
              <p:nvPr/>
            </p:nvSpPr>
            <p:spPr>
              <a:xfrm>
                <a:off x="1330840" y="6506906"/>
                <a:ext cx="6225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0 </a:t>
                </a:r>
                <a:endParaRPr sz="900"/>
              </a:p>
            </p:txBody>
          </p:sp>
          <p:sp>
            <p:nvSpPr>
              <p:cNvPr id="1103" name="Shape 1103"/>
              <p:cNvSpPr txBox="1"/>
              <p:nvPr/>
            </p:nvSpPr>
            <p:spPr>
              <a:xfrm>
                <a:off x="2144122" y="6506906"/>
                <a:ext cx="6225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200 </a:t>
                </a:r>
                <a:endParaRPr sz="900"/>
              </a:p>
            </p:txBody>
          </p:sp>
          <p:cxnSp>
            <p:nvCxnSpPr>
              <p:cNvPr id="1104" name="Shape 1104"/>
              <p:cNvCxnSpPr/>
              <p:nvPr/>
            </p:nvCxnSpPr>
            <p:spPr>
              <a:xfrm>
                <a:off x="1641875" y="6493450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05" name="Shape 1105"/>
              <p:cNvCxnSpPr/>
              <p:nvPr/>
            </p:nvCxnSpPr>
            <p:spPr>
              <a:xfrm>
                <a:off x="2455375" y="6493678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06" name="Shape 1106"/>
              <p:cNvCxnSpPr/>
              <p:nvPr/>
            </p:nvCxnSpPr>
            <p:spPr>
              <a:xfrm>
                <a:off x="821975" y="6493678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07" name="Shape 1107"/>
              <p:cNvCxnSpPr/>
              <p:nvPr/>
            </p:nvCxnSpPr>
            <p:spPr>
              <a:xfrm>
                <a:off x="2045600" y="6493701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08" name="Shape 1108"/>
              <p:cNvCxnSpPr/>
              <p:nvPr/>
            </p:nvCxnSpPr>
            <p:spPr>
              <a:xfrm>
                <a:off x="1227150" y="6493450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109" name="Shape 1109"/>
            <p:cNvGrpSpPr/>
            <p:nvPr/>
          </p:nvGrpSpPr>
          <p:grpSpPr>
            <a:xfrm>
              <a:off x="6734023" y="6501367"/>
              <a:ext cx="2284940" cy="251056"/>
              <a:chOff x="481682" y="6493450"/>
              <a:chExt cx="2284940" cy="251056"/>
            </a:xfrm>
          </p:grpSpPr>
          <p:sp>
            <p:nvSpPr>
              <p:cNvPr id="1110" name="Shape 1110"/>
              <p:cNvSpPr txBox="1"/>
              <p:nvPr/>
            </p:nvSpPr>
            <p:spPr>
              <a:xfrm>
                <a:off x="481682" y="6506904"/>
                <a:ext cx="7455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-200 </a:t>
                </a:r>
                <a:endParaRPr sz="900"/>
              </a:p>
            </p:txBody>
          </p:sp>
          <p:sp>
            <p:nvSpPr>
              <p:cNvPr id="1111" name="Shape 1111"/>
              <p:cNvSpPr txBox="1"/>
              <p:nvPr/>
            </p:nvSpPr>
            <p:spPr>
              <a:xfrm>
                <a:off x="1330840" y="6506906"/>
                <a:ext cx="6225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0 </a:t>
                </a:r>
                <a:endParaRPr sz="900"/>
              </a:p>
            </p:txBody>
          </p:sp>
          <p:sp>
            <p:nvSpPr>
              <p:cNvPr id="1112" name="Shape 1112"/>
              <p:cNvSpPr txBox="1"/>
              <p:nvPr/>
            </p:nvSpPr>
            <p:spPr>
              <a:xfrm>
                <a:off x="2144122" y="6506906"/>
                <a:ext cx="6225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200 </a:t>
                </a:r>
                <a:endParaRPr sz="900"/>
              </a:p>
            </p:txBody>
          </p:sp>
          <p:cxnSp>
            <p:nvCxnSpPr>
              <p:cNvPr id="1113" name="Shape 1113"/>
              <p:cNvCxnSpPr/>
              <p:nvPr/>
            </p:nvCxnSpPr>
            <p:spPr>
              <a:xfrm>
                <a:off x="1641875" y="6493450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14" name="Shape 1114"/>
              <p:cNvCxnSpPr/>
              <p:nvPr/>
            </p:nvCxnSpPr>
            <p:spPr>
              <a:xfrm>
                <a:off x="2455375" y="6493678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15" name="Shape 1115"/>
              <p:cNvCxnSpPr/>
              <p:nvPr/>
            </p:nvCxnSpPr>
            <p:spPr>
              <a:xfrm>
                <a:off x="821975" y="6493678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16" name="Shape 1116"/>
              <p:cNvCxnSpPr/>
              <p:nvPr/>
            </p:nvCxnSpPr>
            <p:spPr>
              <a:xfrm>
                <a:off x="2045600" y="6493701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17" name="Shape 1117"/>
              <p:cNvCxnSpPr/>
              <p:nvPr/>
            </p:nvCxnSpPr>
            <p:spPr>
              <a:xfrm>
                <a:off x="1227150" y="6493450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118" name="Shape 1118"/>
            <p:cNvCxnSpPr/>
            <p:nvPr/>
          </p:nvCxnSpPr>
          <p:spPr>
            <a:xfrm rot="10800000">
              <a:off x="428526" y="3233500"/>
              <a:ext cx="1131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19" name="Shape 1119"/>
            <p:cNvCxnSpPr/>
            <p:nvPr/>
          </p:nvCxnSpPr>
          <p:spPr>
            <a:xfrm rot="10800000">
              <a:off x="428526" y="4053134"/>
              <a:ext cx="1131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20" name="Shape 1120"/>
            <p:cNvCxnSpPr/>
            <p:nvPr/>
          </p:nvCxnSpPr>
          <p:spPr>
            <a:xfrm rot="10800000">
              <a:off x="428526" y="4868184"/>
              <a:ext cx="1131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21" name="Shape 1121"/>
            <p:cNvCxnSpPr/>
            <p:nvPr/>
          </p:nvCxnSpPr>
          <p:spPr>
            <a:xfrm rot="10800000">
              <a:off x="428526" y="5682425"/>
              <a:ext cx="1131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22" name="Shape 1122"/>
            <p:cNvCxnSpPr/>
            <p:nvPr/>
          </p:nvCxnSpPr>
          <p:spPr>
            <a:xfrm rot="10800000">
              <a:off x="427205" y="6482268"/>
              <a:ext cx="1131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23" name="Shape 1123"/>
            <p:cNvCxnSpPr/>
            <p:nvPr/>
          </p:nvCxnSpPr>
          <p:spPr>
            <a:xfrm rot="10800000">
              <a:off x="428526" y="2432143"/>
              <a:ext cx="1131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24" name="Shape 1124"/>
            <p:cNvSpPr txBox="1"/>
            <p:nvPr/>
          </p:nvSpPr>
          <p:spPr>
            <a:xfrm rot="-5400000">
              <a:off x="-185246" y="2313343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0 </a:t>
              </a:r>
              <a:endParaRPr sz="900"/>
            </a:p>
          </p:txBody>
        </p:sp>
        <p:sp>
          <p:nvSpPr>
            <p:cNvPr id="1125" name="Shape 1125"/>
            <p:cNvSpPr txBox="1"/>
            <p:nvPr/>
          </p:nvSpPr>
          <p:spPr>
            <a:xfrm rot="-5400000">
              <a:off x="-185246" y="3114693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200 </a:t>
              </a:r>
              <a:endParaRPr sz="900"/>
            </a:p>
          </p:txBody>
        </p:sp>
        <p:sp>
          <p:nvSpPr>
            <p:cNvPr id="1126" name="Shape 1126"/>
            <p:cNvSpPr txBox="1"/>
            <p:nvPr/>
          </p:nvSpPr>
          <p:spPr>
            <a:xfrm rot="-5400000">
              <a:off x="-185246" y="3934318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400 </a:t>
              </a:r>
              <a:endParaRPr sz="900"/>
            </a:p>
          </p:txBody>
        </p:sp>
        <p:sp>
          <p:nvSpPr>
            <p:cNvPr id="1127" name="Shape 1127"/>
            <p:cNvSpPr txBox="1"/>
            <p:nvPr/>
          </p:nvSpPr>
          <p:spPr>
            <a:xfrm rot="-5400000">
              <a:off x="-185246" y="4753943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600 </a:t>
              </a:r>
              <a:endParaRPr sz="900"/>
            </a:p>
          </p:txBody>
        </p:sp>
        <p:sp>
          <p:nvSpPr>
            <p:cNvPr id="1128" name="Shape 1128"/>
            <p:cNvSpPr txBox="1"/>
            <p:nvPr/>
          </p:nvSpPr>
          <p:spPr>
            <a:xfrm rot="-5400000">
              <a:off x="-185246" y="5573568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800 </a:t>
              </a:r>
              <a:endParaRPr sz="900"/>
            </a:p>
          </p:txBody>
        </p:sp>
        <p:sp>
          <p:nvSpPr>
            <p:cNvPr id="1129" name="Shape 1129"/>
            <p:cNvSpPr txBox="1"/>
            <p:nvPr/>
          </p:nvSpPr>
          <p:spPr>
            <a:xfrm rot="-5400000">
              <a:off x="-263086" y="6383364"/>
              <a:ext cx="7782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1000 </a:t>
              </a:r>
              <a:endParaRPr sz="900"/>
            </a:p>
          </p:txBody>
        </p:sp>
        <p:sp>
          <p:nvSpPr>
            <p:cNvPr id="1130" name="Shape 1130"/>
            <p:cNvSpPr txBox="1"/>
            <p:nvPr/>
          </p:nvSpPr>
          <p:spPr>
            <a:xfrm>
              <a:off x="2466958" y="1804516"/>
              <a:ext cx="2371500" cy="6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/>
                <a:t>Time:</a:t>
              </a:r>
              <a:r>
                <a:rPr lang="en-GB" sz="1000"/>
                <a:t> 0.5 Myr</a:t>
              </a:r>
              <a:endParaRPr sz="10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/>
                <a:t>Ext.: </a:t>
              </a:r>
              <a:r>
                <a:rPr lang="en-GB" sz="1000"/>
                <a:t>0.5%, 2.75%, 5%</a:t>
              </a:r>
              <a:endParaRPr sz="1000"/>
            </a:p>
          </p:txBody>
        </p:sp>
        <p:sp>
          <p:nvSpPr>
            <p:cNvPr id="1131" name="Shape 1131"/>
            <p:cNvSpPr txBox="1"/>
            <p:nvPr/>
          </p:nvSpPr>
          <p:spPr>
            <a:xfrm>
              <a:off x="522250" y="1804522"/>
              <a:ext cx="2049900" cy="6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/>
                <a:t>Time:</a:t>
              </a:r>
              <a:r>
                <a:rPr lang="en-GB" sz="1000"/>
                <a:t> 0.0 Myr</a:t>
              </a:r>
              <a:endParaRPr sz="10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/>
                <a:t>Ext.: </a:t>
              </a:r>
              <a:r>
                <a:rPr lang="en-GB" sz="1000"/>
                <a:t>0%, 0%, 0%</a:t>
              </a:r>
              <a:endParaRPr sz="1000"/>
            </a:p>
          </p:txBody>
        </p:sp>
        <p:sp>
          <p:nvSpPr>
            <p:cNvPr id="1132" name="Shape 1132"/>
            <p:cNvSpPr txBox="1"/>
            <p:nvPr/>
          </p:nvSpPr>
          <p:spPr>
            <a:xfrm>
              <a:off x="4509320" y="1804516"/>
              <a:ext cx="2565000" cy="6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/>
                <a:t>Time:</a:t>
              </a:r>
              <a:r>
                <a:rPr lang="en-GB" sz="1000"/>
                <a:t> 1.5 Myr</a:t>
              </a:r>
              <a:endParaRPr sz="10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/>
                <a:t>Ext.: </a:t>
              </a:r>
              <a:r>
                <a:rPr lang="en-GB" sz="1000"/>
                <a:t>1.5%, 8.25%, 15%</a:t>
              </a:r>
              <a:endParaRPr sz="1000"/>
            </a:p>
          </p:txBody>
        </p:sp>
        <p:sp>
          <p:nvSpPr>
            <p:cNvPr id="1133" name="Shape 1133"/>
            <p:cNvSpPr txBox="1"/>
            <p:nvPr/>
          </p:nvSpPr>
          <p:spPr>
            <a:xfrm>
              <a:off x="6585631" y="1804516"/>
              <a:ext cx="2565000" cy="6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/>
                <a:t>Time:</a:t>
              </a:r>
              <a:r>
                <a:rPr lang="en-GB" sz="1000"/>
                <a:t> 3.6 Myr</a:t>
              </a:r>
              <a:endParaRPr sz="10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/>
                <a:t>Ext.: </a:t>
              </a:r>
              <a:r>
                <a:rPr lang="en-GB" sz="1000"/>
                <a:t>3.6%, 19.8%, 36%</a:t>
              </a:r>
              <a:endParaRPr sz="1000"/>
            </a:p>
          </p:txBody>
        </p:sp>
        <p:pic>
          <p:nvPicPr>
            <p:cNvPr id="1134" name="Shape 1134"/>
            <p:cNvPicPr preferRelativeResize="0"/>
            <p:nvPr/>
          </p:nvPicPr>
          <p:blipFill>
            <a:blip r:embed="rId8">
              <a:alphaModFix amt="67000"/>
            </a:blip>
            <a:stretch>
              <a:fillRect/>
            </a:stretch>
          </p:blipFill>
          <p:spPr>
            <a:xfrm rot="10800000">
              <a:off x="535058" y="2420299"/>
              <a:ext cx="830325" cy="1658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5" name="Shape 1135"/>
            <p:cNvPicPr preferRelativeResize="0"/>
            <p:nvPr/>
          </p:nvPicPr>
          <p:blipFill>
            <a:blip r:embed="rId8">
              <a:alphaModFix amt="67000"/>
            </a:blip>
            <a:stretch>
              <a:fillRect/>
            </a:stretch>
          </p:blipFill>
          <p:spPr>
            <a:xfrm rot="10800000">
              <a:off x="2652333" y="2420299"/>
              <a:ext cx="830325" cy="1658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6" name="Shape 1136"/>
            <p:cNvPicPr preferRelativeResize="0"/>
            <p:nvPr/>
          </p:nvPicPr>
          <p:blipFill>
            <a:blip r:embed="rId8">
              <a:alphaModFix amt="67000"/>
            </a:blip>
            <a:stretch>
              <a:fillRect/>
            </a:stretch>
          </p:blipFill>
          <p:spPr>
            <a:xfrm rot="10800000">
              <a:off x="4750707" y="2420299"/>
              <a:ext cx="830325" cy="1658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7" name="Shape 1137"/>
            <p:cNvPicPr preferRelativeResize="0"/>
            <p:nvPr/>
          </p:nvPicPr>
          <p:blipFill>
            <a:blip r:embed="rId8">
              <a:alphaModFix amt="67000"/>
            </a:blip>
            <a:stretch>
              <a:fillRect/>
            </a:stretch>
          </p:blipFill>
          <p:spPr>
            <a:xfrm rot="10800000">
              <a:off x="6870216" y="2409732"/>
              <a:ext cx="830325" cy="1658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8" name="Shape 1138"/>
            <p:cNvPicPr preferRelativeResize="0"/>
            <p:nvPr/>
          </p:nvPicPr>
          <p:blipFill>
            <a:blip r:embed="rId9">
              <a:alphaModFix amt="67000"/>
            </a:blip>
            <a:stretch>
              <a:fillRect/>
            </a:stretch>
          </p:blipFill>
          <p:spPr>
            <a:xfrm rot="10800000">
              <a:off x="1762959" y="2420292"/>
              <a:ext cx="830325" cy="1658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9" name="Shape 1139"/>
            <p:cNvPicPr preferRelativeResize="0"/>
            <p:nvPr/>
          </p:nvPicPr>
          <p:blipFill>
            <a:blip r:embed="rId9">
              <a:alphaModFix amt="67000"/>
            </a:blip>
            <a:stretch>
              <a:fillRect/>
            </a:stretch>
          </p:blipFill>
          <p:spPr>
            <a:xfrm rot="10800000">
              <a:off x="3871909" y="2420292"/>
              <a:ext cx="830325" cy="1658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0" name="Shape 1140"/>
            <p:cNvPicPr preferRelativeResize="0"/>
            <p:nvPr/>
          </p:nvPicPr>
          <p:blipFill>
            <a:blip r:embed="rId9">
              <a:alphaModFix amt="67000"/>
            </a:blip>
            <a:stretch>
              <a:fillRect/>
            </a:stretch>
          </p:blipFill>
          <p:spPr>
            <a:xfrm rot="10800000">
              <a:off x="5989184" y="2409717"/>
              <a:ext cx="830325" cy="1658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1" name="Shape 1141"/>
            <p:cNvPicPr preferRelativeResize="0"/>
            <p:nvPr/>
          </p:nvPicPr>
          <p:blipFill>
            <a:blip r:embed="rId9">
              <a:alphaModFix amt="67000"/>
            </a:blip>
            <a:stretch>
              <a:fillRect/>
            </a:stretch>
          </p:blipFill>
          <p:spPr>
            <a:xfrm rot="10800000">
              <a:off x="8100409" y="2397518"/>
              <a:ext cx="830325" cy="16585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Shape 1146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Exploring the results: strain patterns</a:t>
            </a:r>
            <a:endParaRPr/>
          </a:p>
        </p:txBody>
      </p:sp>
      <p:sp>
        <p:nvSpPr>
          <p:cNvPr id="1147" name="Shape 1147"/>
          <p:cNvSpPr txBox="1"/>
          <p:nvPr>
            <p:ph idx="1" type="body"/>
          </p:nvPr>
        </p:nvSpPr>
        <p:spPr>
          <a:xfrm>
            <a:off x="234450" y="487800"/>
            <a:ext cx="8727300" cy="42093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-368300" lvl="0" marL="457200" rtl="0"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GB" u="sng"/>
              <a:t>Orthogonal experiment:</a:t>
            </a:r>
            <a:r>
              <a:rPr lang="en-GB"/>
              <a:t> phases through time </a:t>
            </a:r>
            <a:endParaRPr/>
          </a:p>
          <a:p>
            <a:pPr indent="-368300" lvl="0" marL="4572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u="sng"/>
              <a:t>Rotational experiment:</a:t>
            </a:r>
            <a:r>
              <a:rPr lang="en-GB"/>
              <a:t>   phases through time and space</a:t>
            </a:r>
            <a:endParaRPr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8" name="Shape 1148"/>
          <p:cNvSpPr txBox="1"/>
          <p:nvPr/>
        </p:nvSpPr>
        <p:spPr>
          <a:xfrm>
            <a:off x="599350" y="4594425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Fast end</a:t>
            </a:r>
            <a:endParaRPr sz="1300"/>
          </a:p>
        </p:txBody>
      </p:sp>
      <p:sp>
        <p:nvSpPr>
          <p:cNvPr id="1149" name="Shape 1149"/>
          <p:cNvSpPr txBox="1"/>
          <p:nvPr/>
        </p:nvSpPr>
        <p:spPr>
          <a:xfrm>
            <a:off x="599350" y="1945250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Slow end</a:t>
            </a:r>
            <a:endParaRPr sz="1300"/>
          </a:p>
        </p:txBody>
      </p:sp>
      <p:pic>
        <p:nvPicPr>
          <p:cNvPr id="1150" name="Shape 1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8191" y="3663774"/>
            <a:ext cx="665809" cy="10620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1" name="Shape 1151"/>
          <p:cNvGrpSpPr/>
          <p:nvPr/>
        </p:nvGrpSpPr>
        <p:grpSpPr>
          <a:xfrm>
            <a:off x="1602454" y="1696715"/>
            <a:ext cx="6055692" cy="3368953"/>
            <a:chOff x="7204" y="1804516"/>
            <a:chExt cx="9143428" cy="5086748"/>
          </a:xfrm>
        </p:grpSpPr>
        <p:pic>
          <p:nvPicPr>
            <p:cNvPr id="1152" name="Shape 1152"/>
            <p:cNvPicPr preferRelativeResize="0"/>
            <p:nvPr/>
          </p:nvPicPr>
          <p:blipFill rotWithShape="1">
            <a:blip r:embed="rId4">
              <a:alphaModFix/>
            </a:blip>
            <a:srcRect b="4461" l="0" r="5347" t="0"/>
            <a:stretch/>
          </p:blipFill>
          <p:spPr>
            <a:xfrm rot="-5400000">
              <a:off x="-500098" y="3381689"/>
              <a:ext cx="4150467" cy="21145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3" name="Shape 1153"/>
            <p:cNvPicPr preferRelativeResize="0"/>
            <p:nvPr/>
          </p:nvPicPr>
          <p:blipFill rotWithShape="1">
            <a:blip r:embed="rId5">
              <a:alphaModFix/>
            </a:blip>
            <a:srcRect b="4743" l="0" r="5204" t="0"/>
            <a:stretch/>
          </p:blipFill>
          <p:spPr>
            <a:xfrm rot="-5400000">
              <a:off x="1608771" y="3385821"/>
              <a:ext cx="4153946" cy="2106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4" name="Shape 1154"/>
            <p:cNvPicPr preferRelativeResize="0"/>
            <p:nvPr/>
          </p:nvPicPr>
          <p:blipFill rotWithShape="1">
            <a:blip r:embed="rId6">
              <a:alphaModFix/>
            </a:blip>
            <a:srcRect b="4743" l="0" r="5642" t="0"/>
            <a:stretch/>
          </p:blipFill>
          <p:spPr>
            <a:xfrm rot="-5400000">
              <a:off x="3721796" y="3390169"/>
              <a:ext cx="4148022" cy="2113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5" name="Shape 1155"/>
            <p:cNvPicPr preferRelativeResize="0"/>
            <p:nvPr/>
          </p:nvPicPr>
          <p:blipFill rotWithShape="1">
            <a:blip r:embed="rId7">
              <a:alphaModFix/>
            </a:blip>
            <a:srcRect b="3595" l="0" r="5589" t="0"/>
            <a:stretch/>
          </p:blipFill>
          <p:spPr>
            <a:xfrm rot="-5400000">
              <a:off x="5839365" y="3368999"/>
              <a:ext cx="4166928" cy="21405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56" name="Shape 1156"/>
            <p:cNvGrpSpPr/>
            <p:nvPr/>
          </p:nvGrpSpPr>
          <p:grpSpPr>
            <a:xfrm>
              <a:off x="290415" y="6493450"/>
              <a:ext cx="2400007" cy="251056"/>
              <a:chOff x="366615" y="6493450"/>
              <a:chExt cx="2400007" cy="251056"/>
            </a:xfrm>
          </p:grpSpPr>
          <p:sp>
            <p:nvSpPr>
              <p:cNvPr id="1157" name="Shape 1157"/>
              <p:cNvSpPr txBox="1"/>
              <p:nvPr/>
            </p:nvSpPr>
            <p:spPr>
              <a:xfrm>
                <a:off x="366615" y="6506894"/>
                <a:ext cx="8304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-200 </a:t>
                </a:r>
                <a:endParaRPr sz="900"/>
              </a:p>
            </p:txBody>
          </p:sp>
          <p:sp>
            <p:nvSpPr>
              <p:cNvPr id="1158" name="Shape 1158"/>
              <p:cNvSpPr txBox="1"/>
              <p:nvPr/>
            </p:nvSpPr>
            <p:spPr>
              <a:xfrm>
                <a:off x="1330840" y="6506906"/>
                <a:ext cx="6225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0 </a:t>
                </a:r>
                <a:endParaRPr sz="900"/>
              </a:p>
            </p:txBody>
          </p:sp>
          <p:sp>
            <p:nvSpPr>
              <p:cNvPr id="1159" name="Shape 1159"/>
              <p:cNvSpPr txBox="1"/>
              <p:nvPr/>
            </p:nvSpPr>
            <p:spPr>
              <a:xfrm>
                <a:off x="2144122" y="6506906"/>
                <a:ext cx="6225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200 </a:t>
                </a:r>
                <a:endParaRPr sz="900"/>
              </a:p>
            </p:txBody>
          </p:sp>
          <p:cxnSp>
            <p:nvCxnSpPr>
              <p:cNvPr id="1160" name="Shape 1160"/>
              <p:cNvCxnSpPr/>
              <p:nvPr/>
            </p:nvCxnSpPr>
            <p:spPr>
              <a:xfrm>
                <a:off x="1641875" y="6493450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61" name="Shape 1161"/>
              <p:cNvCxnSpPr/>
              <p:nvPr/>
            </p:nvCxnSpPr>
            <p:spPr>
              <a:xfrm>
                <a:off x="2455375" y="6493678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62" name="Shape 1162"/>
              <p:cNvCxnSpPr/>
              <p:nvPr/>
            </p:nvCxnSpPr>
            <p:spPr>
              <a:xfrm>
                <a:off x="821975" y="6493678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63" name="Shape 1163"/>
              <p:cNvCxnSpPr/>
              <p:nvPr/>
            </p:nvCxnSpPr>
            <p:spPr>
              <a:xfrm>
                <a:off x="2045600" y="6493701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64" name="Shape 1164"/>
              <p:cNvCxnSpPr/>
              <p:nvPr/>
            </p:nvCxnSpPr>
            <p:spPr>
              <a:xfrm>
                <a:off x="1227150" y="6493450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165" name="Shape 1165"/>
            <p:cNvGrpSpPr/>
            <p:nvPr/>
          </p:nvGrpSpPr>
          <p:grpSpPr>
            <a:xfrm>
              <a:off x="2404453" y="6496092"/>
              <a:ext cx="2399994" cy="251056"/>
              <a:chOff x="366628" y="6493450"/>
              <a:chExt cx="2399994" cy="251056"/>
            </a:xfrm>
          </p:grpSpPr>
          <p:sp>
            <p:nvSpPr>
              <p:cNvPr id="1166" name="Shape 1166"/>
              <p:cNvSpPr txBox="1"/>
              <p:nvPr/>
            </p:nvSpPr>
            <p:spPr>
              <a:xfrm>
                <a:off x="366628" y="6506895"/>
                <a:ext cx="8304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-200 </a:t>
                </a:r>
                <a:endParaRPr sz="900"/>
              </a:p>
            </p:txBody>
          </p:sp>
          <p:sp>
            <p:nvSpPr>
              <p:cNvPr id="1167" name="Shape 1167"/>
              <p:cNvSpPr txBox="1"/>
              <p:nvPr/>
            </p:nvSpPr>
            <p:spPr>
              <a:xfrm>
                <a:off x="1330840" y="6506906"/>
                <a:ext cx="6225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0 </a:t>
                </a:r>
                <a:endParaRPr sz="900"/>
              </a:p>
            </p:txBody>
          </p:sp>
          <p:sp>
            <p:nvSpPr>
              <p:cNvPr id="1168" name="Shape 1168"/>
              <p:cNvSpPr txBox="1"/>
              <p:nvPr/>
            </p:nvSpPr>
            <p:spPr>
              <a:xfrm>
                <a:off x="2144122" y="6506906"/>
                <a:ext cx="6225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200 </a:t>
                </a:r>
                <a:endParaRPr sz="900"/>
              </a:p>
            </p:txBody>
          </p:sp>
          <p:cxnSp>
            <p:nvCxnSpPr>
              <p:cNvPr id="1169" name="Shape 1169"/>
              <p:cNvCxnSpPr/>
              <p:nvPr/>
            </p:nvCxnSpPr>
            <p:spPr>
              <a:xfrm>
                <a:off x="1641875" y="6493450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70" name="Shape 1170"/>
              <p:cNvCxnSpPr/>
              <p:nvPr/>
            </p:nvCxnSpPr>
            <p:spPr>
              <a:xfrm>
                <a:off x="2455375" y="6493678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71" name="Shape 1171"/>
              <p:cNvCxnSpPr/>
              <p:nvPr/>
            </p:nvCxnSpPr>
            <p:spPr>
              <a:xfrm>
                <a:off x="821975" y="6493678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72" name="Shape 1172"/>
              <p:cNvCxnSpPr/>
              <p:nvPr/>
            </p:nvCxnSpPr>
            <p:spPr>
              <a:xfrm>
                <a:off x="2045600" y="6493701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73" name="Shape 1173"/>
              <p:cNvCxnSpPr/>
              <p:nvPr/>
            </p:nvCxnSpPr>
            <p:spPr>
              <a:xfrm>
                <a:off x="1227150" y="6493450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174" name="Shape 1174"/>
            <p:cNvGrpSpPr/>
            <p:nvPr/>
          </p:nvGrpSpPr>
          <p:grpSpPr>
            <a:xfrm>
              <a:off x="4624552" y="6498974"/>
              <a:ext cx="2284961" cy="251069"/>
              <a:chOff x="481661" y="6493450"/>
              <a:chExt cx="2284961" cy="251069"/>
            </a:xfrm>
          </p:grpSpPr>
          <p:sp>
            <p:nvSpPr>
              <p:cNvPr id="1175" name="Shape 1175"/>
              <p:cNvSpPr txBox="1"/>
              <p:nvPr/>
            </p:nvSpPr>
            <p:spPr>
              <a:xfrm>
                <a:off x="481661" y="6506919"/>
                <a:ext cx="7455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-200 </a:t>
                </a:r>
                <a:endParaRPr sz="900"/>
              </a:p>
            </p:txBody>
          </p:sp>
          <p:sp>
            <p:nvSpPr>
              <p:cNvPr id="1176" name="Shape 1176"/>
              <p:cNvSpPr txBox="1"/>
              <p:nvPr/>
            </p:nvSpPr>
            <p:spPr>
              <a:xfrm>
                <a:off x="1330840" y="6506906"/>
                <a:ext cx="6225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0 </a:t>
                </a:r>
                <a:endParaRPr sz="900"/>
              </a:p>
            </p:txBody>
          </p:sp>
          <p:sp>
            <p:nvSpPr>
              <p:cNvPr id="1177" name="Shape 1177"/>
              <p:cNvSpPr txBox="1"/>
              <p:nvPr/>
            </p:nvSpPr>
            <p:spPr>
              <a:xfrm>
                <a:off x="2144122" y="6506906"/>
                <a:ext cx="6225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200 </a:t>
                </a:r>
                <a:endParaRPr sz="900"/>
              </a:p>
            </p:txBody>
          </p:sp>
          <p:cxnSp>
            <p:nvCxnSpPr>
              <p:cNvPr id="1178" name="Shape 1178"/>
              <p:cNvCxnSpPr/>
              <p:nvPr/>
            </p:nvCxnSpPr>
            <p:spPr>
              <a:xfrm>
                <a:off x="1641875" y="6493450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79" name="Shape 1179"/>
              <p:cNvCxnSpPr/>
              <p:nvPr/>
            </p:nvCxnSpPr>
            <p:spPr>
              <a:xfrm>
                <a:off x="2455375" y="6493678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80" name="Shape 1180"/>
              <p:cNvCxnSpPr/>
              <p:nvPr/>
            </p:nvCxnSpPr>
            <p:spPr>
              <a:xfrm>
                <a:off x="821975" y="6493678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81" name="Shape 1181"/>
              <p:cNvCxnSpPr/>
              <p:nvPr/>
            </p:nvCxnSpPr>
            <p:spPr>
              <a:xfrm>
                <a:off x="2045600" y="6493701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82" name="Shape 1182"/>
              <p:cNvCxnSpPr/>
              <p:nvPr/>
            </p:nvCxnSpPr>
            <p:spPr>
              <a:xfrm>
                <a:off x="1227150" y="6493450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183" name="Shape 1183"/>
            <p:cNvGrpSpPr/>
            <p:nvPr/>
          </p:nvGrpSpPr>
          <p:grpSpPr>
            <a:xfrm>
              <a:off x="6734023" y="6501367"/>
              <a:ext cx="2284940" cy="251056"/>
              <a:chOff x="481682" y="6493450"/>
              <a:chExt cx="2284940" cy="251056"/>
            </a:xfrm>
          </p:grpSpPr>
          <p:sp>
            <p:nvSpPr>
              <p:cNvPr id="1184" name="Shape 1184"/>
              <p:cNvSpPr txBox="1"/>
              <p:nvPr/>
            </p:nvSpPr>
            <p:spPr>
              <a:xfrm>
                <a:off x="481682" y="6506904"/>
                <a:ext cx="7455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-200 </a:t>
                </a:r>
                <a:endParaRPr sz="900"/>
              </a:p>
            </p:txBody>
          </p:sp>
          <p:sp>
            <p:nvSpPr>
              <p:cNvPr id="1185" name="Shape 1185"/>
              <p:cNvSpPr txBox="1"/>
              <p:nvPr/>
            </p:nvSpPr>
            <p:spPr>
              <a:xfrm>
                <a:off x="1330840" y="6506906"/>
                <a:ext cx="6225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0 </a:t>
                </a:r>
                <a:endParaRPr sz="900"/>
              </a:p>
            </p:txBody>
          </p:sp>
          <p:sp>
            <p:nvSpPr>
              <p:cNvPr id="1186" name="Shape 1186"/>
              <p:cNvSpPr txBox="1"/>
              <p:nvPr/>
            </p:nvSpPr>
            <p:spPr>
              <a:xfrm>
                <a:off x="2144122" y="6506906"/>
                <a:ext cx="622500" cy="2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200 </a:t>
                </a:r>
                <a:endParaRPr sz="900"/>
              </a:p>
            </p:txBody>
          </p:sp>
          <p:cxnSp>
            <p:nvCxnSpPr>
              <p:cNvPr id="1187" name="Shape 1187"/>
              <p:cNvCxnSpPr/>
              <p:nvPr/>
            </p:nvCxnSpPr>
            <p:spPr>
              <a:xfrm>
                <a:off x="1641875" y="6493450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88" name="Shape 1188"/>
              <p:cNvCxnSpPr/>
              <p:nvPr/>
            </p:nvCxnSpPr>
            <p:spPr>
              <a:xfrm>
                <a:off x="2455375" y="6493678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89" name="Shape 1189"/>
              <p:cNvCxnSpPr/>
              <p:nvPr/>
            </p:nvCxnSpPr>
            <p:spPr>
              <a:xfrm>
                <a:off x="821975" y="6493678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90" name="Shape 1190"/>
              <p:cNvCxnSpPr/>
              <p:nvPr/>
            </p:nvCxnSpPr>
            <p:spPr>
              <a:xfrm>
                <a:off x="2045600" y="6493701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91" name="Shape 1191"/>
              <p:cNvCxnSpPr/>
              <p:nvPr/>
            </p:nvCxnSpPr>
            <p:spPr>
              <a:xfrm>
                <a:off x="1227150" y="6493450"/>
                <a:ext cx="0" cy="89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192" name="Shape 1192"/>
            <p:cNvCxnSpPr/>
            <p:nvPr/>
          </p:nvCxnSpPr>
          <p:spPr>
            <a:xfrm rot="10800000">
              <a:off x="428526" y="3233500"/>
              <a:ext cx="1131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3" name="Shape 1193"/>
            <p:cNvCxnSpPr/>
            <p:nvPr/>
          </p:nvCxnSpPr>
          <p:spPr>
            <a:xfrm rot="10800000">
              <a:off x="428526" y="4053134"/>
              <a:ext cx="1131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4" name="Shape 1194"/>
            <p:cNvCxnSpPr/>
            <p:nvPr/>
          </p:nvCxnSpPr>
          <p:spPr>
            <a:xfrm rot="10800000">
              <a:off x="428526" y="4868184"/>
              <a:ext cx="1131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5" name="Shape 1195"/>
            <p:cNvCxnSpPr/>
            <p:nvPr/>
          </p:nvCxnSpPr>
          <p:spPr>
            <a:xfrm rot="10800000">
              <a:off x="428526" y="5682425"/>
              <a:ext cx="1131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6" name="Shape 1196"/>
            <p:cNvCxnSpPr/>
            <p:nvPr/>
          </p:nvCxnSpPr>
          <p:spPr>
            <a:xfrm rot="10800000">
              <a:off x="427205" y="6482268"/>
              <a:ext cx="1131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7" name="Shape 1197"/>
            <p:cNvCxnSpPr/>
            <p:nvPr/>
          </p:nvCxnSpPr>
          <p:spPr>
            <a:xfrm rot="10800000">
              <a:off x="428526" y="2432143"/>
              <a:ext cx="1131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98" name="Shape 1198"/>
            <p:cNvSpPr txBox="1"/>
            <p:nvPr/>
          </p:nvSpPr>
          <p:spPr>
            <a:xfrm rot="-5400000">
              <a:off x="-185246" y="2313343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0 </a:t>
              </a:r>
              <a:endParaRPr sz="900"/>
            </a:p>
          </p:txBody>
        </p:sp>
        <p:sp>
          <p:nvSpPr>
            <p:cNvPr id="1199" name="Shape 1199"/>
            <p:cNvSpPr txBox="1"/>
            <p:nvPr/>
          </p:nvSpPr>
          <p:spPr>
            <a:xfrm rot="-5400000">
              <a:off x="-185246" y="3114693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200 </a:t>
              </a:r>
              <a:endParaRPr sz="900"/>
            </a:p>
          </p:txBody>
        </p:sp>
        <p:sp>
          <p:nvSpPr>
            <p:cNvPr id="1200" name="Shape 1200"/>
            <p:cNvSpPr txBox="1"/>
            <p:nvPr/>
          </p:nvSpPr>
          <p:spPr>
            <a:xfrm rot="-5400000">
              <a:off x="-185246" y="3934318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400 </a:t>
              </a:r>
              <a:endParaRPr sz="900"/>
            </a:p>
          </p:txBody>
        </p:sp>
        <p:sp>
          <p:nvSpPr>
            <p:cNvPr id="1201" name="Shape 1201"/>
            <p:cNvSpPr txBox="1"/>
            <p:nvPr/>
          </p:nvSpPr>
          <p:spPr>
            <a:xfrm rot="-5400000">
              <a:off x="-185246" y="4753943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600 </a:t>
              </a:r>
              <a:endParaRPr sz="900"/>
            </a:p>
          </p:txBody>
        </p:sp>
        <p:sp>
          <p:nvSpPr>
            <p:cNvPr id="1202" name="Shape 1202"/>
            <p:cNvSpPr txBox="1"/>
            <p:nvPr/>
          </p:nvSpPr>
          <p:spPr>
            <a:xfrm rot="-5400000">
              <a:off x="-185246" y="5573568"/>
              <a:ext cx="6225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800 </a:t>
              </a:r>
              <a:endParaRPr sz="900"/>
            </a:p>
          </p:txBody>
        </p:sp>
        <p:sp>
          <p:nvSpPr>
            <p:cNvPr id="1203" name="Shape 1203"/>
            <p:cNvSpPr txBox="1"/>
            <p:nvPr/>
          </p:nvSpPr>
          <p:spPr>
            <a:xfrm rot="-5400000">
              <a:off x="-263086" y="6383364"/>
              <a:ext cx="7782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1000 </a:t>
              </a:r>
              <a:endParaRPr sz="900"/>
            </a:p>
          </p:txBody>
        </p:sp>
        <p:sp>
          <p:nvSpPr>
            <p:cNvPr id="1204" name="Shape 1204"/>
            <p:cNvSpPr txBox="1"/>
            <p:nvPr/>
          </p:nvSpPr>
          <p:spPr>
            <a:xfrm>
              <a:off x="2466958" y="1804516"/>
              <a:ext cx="2371500" cy="6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/>
                <a:t>Time:</a:t>
              </a:r>
              <a:r>
                <a:rPr lang="en-GB" sz="1000"/>
                <a:t> 0.5 Myr</a:t>
              </a:r>
              <a:endParaRPr sz="10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/>
                <a:t>Ext.: </a:t>
              </a:r>
              <a:r>
                <a:rPr lang="en-GB" sz="1000"/>
                <a:t>0.5%, 2.75%, 5%</a:t>
              </a:r>
              <a:endParaRPr sz="1000"/>
            </a:p>
          </p:txBody>
        </p:sp>
        <p:sp>
          <p:nvSpPr>
            <p:cNvPr id="1205" name="Shape 1205"/>
            <p:cNvSpPr txBox="1"/>
            <p:nvPr/>
          </p:nvSpPr>
          <p:spPr>
            <a:xfrm>
              <a:off x="522250" y="1804522"/>
              <a:ext cx="2049900" cy="6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/>
                <a:t>Time:</a:t>
              </a:r>
              <a:r>
                <a:rPr lang="en-GB" sz="1000"/>
                <a:t> 0.0 Myr</a:t>
              </a:r>
              <a:endParaRPr sz="10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/>
                <a:t>Ext.: </a:t>
              </a:r>
              <a:r>
                <a:rPr lang="en-GB" sz="1000"/>
                <a:t>0%, 0%, 0%</a:t>
              </a:r>
              <a:endParaRPr sz="1000"/>
            </a:p>
          </p:txBody>
        </p:sp>
        <p:sp>
          <p:nvSpPr>
            <p:cNvPr id="1206" name="Shape 1206"/>
            <p:cNvSpPr txBox="1"/>
            <p:nvPr/>
          </p:nvSpPr>
          <p:spPr>
            <a:xfrm>
              <a:off x="4509320" y="1804516"/>
              <a:ext cx="2565000" cy="6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/>
                <a:t>Time:</a:t>
              </a:r>
              <a:r>
                <a:rPr lang="en-GB" sz="1000"/>
                <a:t> 1.5 Myr</a:t>
              </a:r>
              <a:endParaRPr sz="10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/>
                <a:t>Ext.: </a:t>
              </a:r>
              <a:r>
                <a:rPr lang="en-GB" sz="1000"/>
                <a:t>1.5%, 8.25%, 15%</a:t>
              </a:r>
              <a:endParaRPr sz="1000"/>
            </a:p>
          </p:txBody>
        </p:sp>
        <p:sp>
          <p:nvSpPr>
            <p:cNvPr id="1207" name="Shape 1207"/>
            <p:cNvSpPr txBox="1"/>
            <p:nvPr/>
          </p:nvSpPr>
          <p:spPr>
            <a:xfrm>
              <a:off x="6585631" y="1804516"/>
              <a:ext cx="2565000" cy="6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/>
                <a:t>Time:</a:t>
              </a:r>
              <a:r>
                <a:rPr lang="en-GB" sz="1000"/>
                <a:t> 3.6 Myr</a:t>
              </a:r>
              <a:endParaRPr sz="10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/>
                <a:t>Ext.: </a:t>
              </a:r>
              <a:r>
                <a:rPr lang="en-GB" sz="1000"/>
                <a:t>3.6%, 19.8%, 36%</a:t>
              </a:r>
              <a:endParaRPr sz="1000"/>
            </a:p>
          </p:txBody>
        </p:sp>
        <p:pic>
          <p:nvPicPr>
            <p:cNvPr id="1208" name="Shape 1208"/>
            <p:cNvPicPr preferRelativeResize="0"/>
            <p:nvPr/>
          </p:nvPicPr>
          <p:blipFill>
            <a:blip r:embed="rId8">
              <a:alphaModFix amt="67000"/>
            </a:blip>
            <a:stretch>
              <a:fillRect/>
            </a:stretch>
          </p:blipFill>
          <p:spPr>
            <a:xfrm rot="10800000">
              <a:off x="535058" y="2420299"/>
              <a:ext cx="830325" cy="1658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9" name="Shape 1209"/>
            <p:cNvPicPr preferRelativeResize="0"/>
            <p:nvPr/>
          </p:nvPicPr>
          <p:blipFill>
            <a:blip r:embed="rId8">
              <a:alphaModFix amt="67000"/>
            </a:blip>
            <a:stretch>
              <a:fillRect/>
            </a:stretch>
          </p:blipFill>
          <p:spPr>
            <a:xfrm rot="10800000">
              <a:off x="2652333" y="2420299"/>
              <a:ext cx="830325" cy="1658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0" name="Shape 1210"/>
            <p:cNvPicPr preferRelativeResize="0"/>
            <p:nvPr/>
          </p:nvPicPr>
          <p:blipFill>
            <a:blip r:embed="rId8">
              <a:alphaModFix amt="67000"/>
            </a:blip>
            <a:stretch>
              <a:fillRect/>
            </a:stretch>
          </p:blipFill>
          <p:spPr>
            <a:xfrm rot="10800000">
              <a:off x="4750707" y="2420299"/>
              <a:ext cx="830325" cy="1658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1" name="Shape 1211"/>
            <p:cNvPicPr preferRelativeResize="0"/>
            <p:nvPr/>
          </p:nvPicPr>
          <p:blipFill>
            <a:blip r:embed="rId8">
              <a:alphaModFix amt="67000"/>
            </a:blip>
            <a:stretch>
              <a:fillRect/>
            </a:stretch>
          </p:blipFill>
          <p:spPr>
            <a:xfrm rot="10800000">
              <a:off x="6870216" y="2409732"/>
              <a:ext cx="830325" cy="1658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2" name="Shape 1212"/>
            <p:cNvPicPr preferRelativeResize="0"/>
            <p:nvPr/>
          </p:nvPicPr>
          <p:blipFill>
            <a:blip r:embed="rId9">
              <a:alphaModFix amt="67000"/>
            </a:blip>
            <a:stretch>
              <a:fillRect/>
            </a:stretch>
          </p:blipFill>
          <p:spPr>
            <a:xfrm rot="10800000">
              <a:off x="1762959" y="2420292"/>
              <a:ext cx="830325" cy="1658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3" name="Shape 1213"/>
            <p:cNvPicPr preferRelativeResize="0"/>
            <p:nvPr/>
          </p:nvPicPr>
          <p:blipFill>
            <a:blip r:embed="rId9">
              <a:alphaModFix amt="67000"/>
            </a:blip>
            <a:stretch>
              <a:fillRect/>
            </a:stretch>
          </p:blipFill>
          <p:spPr>
            <a:xfrm rot="10800000">
              <a:off x="3871909" y="2420292"/>
              <a:ext cx="830325" cy="1658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4" name="Shape 1214"/>
            <p:cNvPicPr preferRelativeResize="0"/>
            <p:nvPr/>
          </p:nvPicPr>
          <p:blipFill>
            <a:blip r:embed="rId9">
              <a:alphaModFix amt="67000"/>
            </a:blip>
            <a:stretch>
              <a:fillRect/>
            </a:stretch>
          </p:blipFill>
          <p:spPr>
            <a:xfrm rot="10800000">
              <a:off x="5989184" y="2409717"/>
              <a:ext cx="830325" cy="1658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Shape 1215"/>
            <p:cNvPicPr preferRelativeResize="0"/>
            <p:nvPr/>
          </p:nvPicPr>
          <p:blipFill>
            <a:blip r:embed="rId9">
              <a:alphaModFix amt="67000"/>
            </a:blip>
            <a:stretch>
              <a:fillRect/>
            </a:stretch>
          </p:blipFill>
          <p:spPr>
            <a:xfrm rot="10800000">
              <a:off x="8100409" y="2397518"/>
              <a:ext cx="830325" cy="16585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6" name="Shape 1216"/>
          <p:cNvSpPr/>
          <p:nvPr/>
        </p:nvSpPr>
        <p:spPr>
          <a:xfrm>
            <a:off x="1979075" y="2126675"/>
            <a:ext cx="1308300" cy="2656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7" name="Shape 1217"/>
          <p:cNvSpPr/>
          <p:nvPr/>
        </p:nvSpPr>
        <p:spPr>
          <a:xfrm>
            <a:off x="3354375" y="2126675"/>
            <a:ext cx="1355100" cy="811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8" name="Shape 1218"/>
          <p:cNvSpPr/>
          <p:nvPr/>
        </p:nvSpPr>
        <p:spPr>
          <a:xfrm>
            <a:off x="3354375" y="3041075"/>
            <a:ext cx="1355100" cy="17421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9" name="Shape 1219"/>
          <p:cNvSpPr/>
          <p:nvPr/>
        </p:nvSpPr>
        <p:spPr>
          <a:xfrm>
            <a:off x="4776475" y="2126675"/>
            <a:ext cx="1308300" cy="6507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0" name="Shape 1220"/>
          <p:cNvSpPr/>
          <p:nvPr/>
        </p:nvSpPr>
        <p:spPr>
          <a:xfrm>
            <a:off x="4776475" y="2888675"/>
            <a:ext cx="1308300" cy="18945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1" name="Shape 1221"/>
          <p:cNvSpPr/>
          <p:nvPr/>
        </p:nvSpPr>
        <p:spPr>
          <a:xfrm>
            <a:off x="6177475" y="2938475"/>
            <a:ext cx="1308300" cy="1844700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2" name="Shape 1222"/>
          <p:cNvSpPr/>
          <p:nvPr/>
        </p:nvSpPr>
        <p:spPr>
          <a:xfrm>
            <a:off x="6177475" y="2126675"/>
            <a:ext cx="1308300" cy="2619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3" name="Shape 1223"/>
          <p:cNvSpPr/>
          <p:nvPr/>
        </p:nvSpPr>
        <p:spPr>
          <a:xfrm>
            <a:off x="6177475" y="2475050"/>
            <a:ext cx="1308300" cy="3708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Shape 136"/>
          <p:cNvGrpSpPr/>
          <p:nvPr/>
        </p:nvGrpSpPr>
        <p:grpSpPr>
          <a:xfrm>
            <a:off x="281298" y="962338"/>
            <a:ext cx="4925187" cy="3218831"/>
            <a:chOff x="389398" y="975900"/>
            <a:chExt cx="4925187" cy="3218831"/>
          </a:xfrm>
        </p:grpSpPr>
        <p:pic>
          <p:nvPicPr>
            <p:cNvPr id="137" name="Shape 1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9398" y="1191675"/>
              <a:ext cx="2077686" cy="2230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Shape 1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77905" y="975900"/>
              <a:ext cx="2636680" cy="27945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Shape 139"/>
            <p:cNvSpPr/>
            <p:nvPr/>
          </p:nvSpPr>
          <p:spPr>
            <a:xfrm>
              <a:off x="3651398" y="1339438"/>
              <a:ext cx="321900" cy="2553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7175" lIns="67175" spcFirstLastPara="1" rIns="67175" wrap="square" tIns="6717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Shape 140"/>
            <p:cNvSpPr txBox="1"/>
            <p:nvPr/>
          </p:nvSpPr>
          <p:spPr>
            <a:xfrm>
              <a:off x="741014" y="3464653"/>
              <a:ext cx="1374300" cy="33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7175" lIns="67175" spcFirstLastPara="1" rIns="67175" wrap="square" tIns="671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Lundin et al., 2014</a:t>
              </a:r>
              <a:endParaRPr sz="900"/>
            </a:p>
          </p:txBody>
        </p:sp>
        <p:sp>
          <p:nvSpPr>
            <p:cNvPr id="141" name="Shape 141"/>
            <p:cNvSpPr txBox="1"/>
            <p:nvPr/>
          </p:nvSpPr>
          <p:spPr>
            <a:xfrm>
              <a:off x="3651401" y="3858431"/>
              <a:ext cx="1374300" cy="33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7175" lIns="67175" spcFirstLastPara="1" rIns="67175" wrap="square" tIns="671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Kearey et al., 2009</a:t>
              </a:r>
              <a:endParaRPr sz="900"/>
            </a:p>
          </p:txBody>
        </p:sp>
      </p:grpSp>
      <p:sp>
        <p:nvSpPr>
          <p:cNvPr id="142" name="Shape 142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Rifting close to an Euler pole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Shape 147"/>
          <p:cNvGrpSpPr/>
          <p:nvPr/>
        </p:nvGrpSpPr>
        <p:grpSpPr>
          <a:xfrm>
            <a:off x="281298" y="962338"/>
            <a:ext cx="4925187" cy="3218831"/>
            <a:chOff x="389398" y="975900"/>
            <a:chExt cx="4925187" cy="3218831"/>
          </a:xfrm>
        </p:grpSpPr>
        <p:pic>
          <p:nvPicPr>
            <p:cNvPr id="148" name="Shape 1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9398" y="1191675"/>
              <a:ext cx="2077686" cy="2230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Shape 1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77905" y="975900"/>
              <a:ext cx="2636680" cy="27945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Shape 150"/>
            <p:cNvSpPr/>
            <p:nvPr/>
          </p:nvSpPr>
          <p:spPr>
            <a:xfrm>
              <a:off x="3651398" y="1339438"/>
              <a:ext cx="321900" cy="2553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7175" lIns="67175" spcFirstLastPara="1" rIns="67175" wrap="square" tIns="6717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Shape 151"/>
            <p:cNvSpPr txBox="1"/>
            <p:nvPr/>
          </p:nvSpPr>
          <p:spPr>
            <a:xfrm>
              <a:off x="741014" y="3464653"/>
              <a:ext cx="1374300" cy="33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7175" lIns="67175" spcFirstLastPara="1" rIns="67175" wrap="square" tIns="671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Lundin et al., 2014</a:t>
              </a:r>
              <a:endParaRPr sz="900"/>
            </a:p>
          </p:txBody>
        </p:sp>
        <p:sp>
          <p:nvSpPr>
            <p:cNvPr id="152" name="Shape 152"/>
            <p:cNvSpPr txBox="1"/>
            <p:nvPr/>
          </p:nvSpPr>
          <p:spPr>
            <a:xfrm>
              <a:off x="3651401" y="3858431"/>
              <a:ext cx="1374300" cy="33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7175" lIns="67175" spcFirstLastPara="1" rIns="67175" wrap="square" tIns="671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Kearey et al., 2009</a:t>
              </a:r>
              <a:endParaRPr sz="900"/>
            </a:p>
          </p:txBody>
        </p:sp>
      </p:grpSp>
      <p:grpSp>
        <p:nvGrpSpPr>
          <p:cNvPr id="153" name="Shape 153"/>
          <p:cNvGrpSpPr/>
          <p:nvPr/>
        </p:nvGrpSpPr>
        <p:grpSpPr>
          <a:xfrm>
            <a:off x="6373644" y="150526"/>
            <a:ext cx="1957362" cy="1147088"/>
            <a:chOff x="6194700" y="470674"/>
            <a:chExt cx="1748426" cy="1024644"/>
          </a:xfrm>
        </p:grpSpPr>
        <p:pic>
          <p:nvPicPr>
            <p:cNvPr id="154" name="Shape 154"/>
            <p:cNvPicPr preferRelativeResize="0"/>
            <p:nvPr/>
          </p:nvPicPr>
          <p:blipFill rotWithShape="1">
            <a:blip r:embed="rId5">
              <a:alphaModFix/>
            </a:blip>
            <a:srcRect b="51916" l="0" r="0" t="0"/>
            <a:stretch/>
          </p:blipFill>
          <p:spPr>
            <a:xfrm>
              <a:off x="6194700" y="470674"/>
              <a:ext cx="1748426" cy="813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" name="Shape 155"/>
            <p:cNvSpPr txBox="1"/>
            <p:nvPr/>
          </p:nvSpPr>
          <p:spPr>
            <a:xfrm>
              <a:off x="6417381" y="1159018"/>
              <a:ext cx="1374300" cy="33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7175" lIns="67175" spcFirstLastPara="1" rIns="67175" wrap="square" tIns="671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Martin, 1984</a:t>
              </a:r>
              <a:endParaRPr sz="900"/>
            </a:p>
          </p:txBody>
        </p:sp>
      </p:grpSp>
      <p:sp>
        <p:nvSpPr>
          <p:cNvPr id="156" name="Shape 156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Rifting close to an Euler pole</a:t>
            </a:r>
            <a:endParaRPr/>
          </a:p>
        </p:txBody>
      </p:sp>
      <p:grpSp>
        <p:nvGrpSpPr>
          <p:cNvPr id="157" name="Shape 157"/>
          <p:cNvGrpSpPr/>
          <p:nvPr/>
        </p:nvGrpSpPr>
        <p:grpSpPr>
          <a:xfrm>
            <a:off x="5865450" y="3092824"/>
            <a:ext cx="2973750" cy="2068994"/>
            <a:chOff x="5865450" y="2102224"/>
            <a:chExt cx="2973750" cy="2068994"/>
          </a:xfrm>
        </p:grpSpPr>
        <p:pic>
          <p:nvPicPr>
            <p:cNvPr id="158" name="Shape 15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865450" y="2102224"/>
              <a:ext cx="2973750" cy="173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Shape 159"/>
            <p:cNvSpPr txBox="1"/>
            <p:nvPr/>
          </p:nvSpPr>
          <p:spPr>
            <a:xfrm>
              <a:off x="6665181" y="3834918"/>
              <a:ext cx="1374300" cy="33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7175" lIns="67175" spcFirstLastPara="1" rIns="67175" wrap="square" tIns="671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/>
                <a:t>Molnar et al., 2017</a:t>
              </a:r>
              <a:endParaRPr sz="900"/>
            </a:p>
          </p:txBody>
        </p:sp>
      </p:grpSp>
      <p:grpSp>
        <p:nvGrpSpPr>
          <p:cNvPr id="160" name="Shape 160"/>
          <p:cNvGrpSpPr/>
          <p:nvPr/>
        </p:nvGrpSpPr>
        <p:grpSpPr>
          <a:xfrm>
            <a:off x="6414650" y="1322550"/>
            <a:ext cx="1875350" cy="1608370"/>
            <a:chOff x="5288625" y="1322550"/>
            <a:chExt cx="1875350" cy="1608370"/>
          </a:xfrm>
        </p:grpSpPr>
        <p:pic>
          <p:nvPicPr>
            <p:cNvPr id="161" name="Shape 161"/>
            <p:cNvPicPr preferRelativeResize="0"/>
            <p:nvPr/>
          </p:nvPicPr>
          <p:blipFill rotWithShape="1">
            <a:blip r:embed="rId7">
              <a:alphaModFix/>
            </a:blip>
            <a:srcRect b="0" l="14320" r="3658" t="0"/>
            <a:stretch/>
          </p:blipFill>
          <p:spPr>
            <a:xfrm>
              <a:off x="5288625" y="1322550"/>
              <a:ext cx="1875350" cy="1382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" name="Shape 162"/>
            <p:cNvSpPr txBox="1"/>
            <p:nvPr/>
          </p:nvSpPr>
          <p:spPr>
            <a:xfrm>
              <a:off x="5571400" y="2658821"/>
              <a:ext cx="1309800" cy="27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000000"/>
                  </a:solidFill>
                </a:rPr>
                <a:t>Ellis et al.</a:t>
              </a:r>
              <a:r>
                <a:rPr lang="en-GB" sz="900"/>
                <a:t>, </a:t>
              </a:r>
              <a:r>
                <a:rPr lang="en-GB" sz="900">
                  <a:solidFill>
                    <a:srgbClr val="000000"/>
                  </a:solidFill>
                </a:rPr>
                <a:t>201</a:t>
              </a:r>
              <a:r>
                <a:rPr lang="en-GB" sz="900"/>
                <a:t>1</a:t>
              </a:r>
              <a:endParaRPr sz="900"/>
            </a:p>
          </p:txBody>
        </p:sp>
      </p:grpSp>
      <p:sp>
        <p:nvSpPr>
          <p:cNvPr id="163" name="Shape 163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66" y="2150799"/>
            <a:ext cx="4606575" cy="260271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Numerical experiments: Domain and rheology</a:t>
            </a:r>
            <a:endParaRPr/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4">
            <a:alphaModFix/>
          </a:blip>
          <a:srcRect b="0" l="0" r="33279" t="0"/>
          <a:stretch/>
        </p:blipFill>
        <p:spPr>
          <a:xfrm>
            <a:off x="4540644" y="2090081"/>
            <a:ext cx="4547950" cy="208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/>
          <p:nvPr/>
        </p:nvSpPr>
        <p:spPr>
          <a:xfrm>
            <a:off x="76200" y="1014500"/>
            <a:ext cx="53739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00000"/>
                </a:solidFill>
              </a:rPr>
              <a:t>Domain: </a:t>
            </a:r>
            <a:r>
              <a:rPr lang="en-GB" sz="1800">
                <a:solidFill>
                  <a:srgbClr val="000000"/>
                </a:solidFill>
              </a:rPr>
              <a:t>500 km x 1000 km x 180 km</a:t>
            </a:r>
            <a:endParaRPr sz="1800">
              <a:solidFill>
                <a:srgbClr val="00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00000"/>
                </a:solidFill>
              </a:rPr>
              <a:t>Resolution: </a:t>
            </a:r>
            <a:r>
              <a:rPr lang="en-GB" sz="1800">
                <a:solidFill>
                  <a:srgbClr val="000000"/>
                </a:solidFill>
              </a:rPr>
              <a:t>256 x 512 x 96 (</a:t>
            </a:r>
            <a:r>
              <a:rPr lang="en-GB" sz="1800"/>
              <a:t>~1.88</a:t>
            </a:r>
            <a:r>
              <a:rPr lang="en-GB" sz="1800">
                <a:solidFill>
                  <a:srgbClr val="000000"/>
                </a:solidFill>
              </a:rPr>
              <a:t> km elements)</a:t>
            </a:r>
            <a:endParaRPr sz="1800">
              <a:solidFill>
                <a:srgbClr val="00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00000"/>
                </a:solidFill>
              </a:rPr>
              <a:t>Total particles: </a:t>
            </a:r>
            <a:r>
              <a:rPr lang="en-GB" sz="1800"/>
              <a:t>~</a:t>
            </a:r>
            <a:r>
              <a:rPr lang="en-GB" sz="1800">
                <a:solidFill>
                  <a:srgbClr val="000000"/>
                </a:solidFill>
              </a:rPr>
              <a:t>2.5 billion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5027075" y="1700575"/>
            <a:ext cx="3320100" cy="10143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/>
              <a:t>Rheology</a:t>
            </a:r>
            <a:endParaRPr b="1"/>
          </a:p>
        </p:txBody>
      </p:sp>
      <p:sp>
        <p:nvSpPr>
          <p:cNvPr id="173" name="Shape 173"/>
          <p:cNvSpPr txBox="1"/>
          <p:nvPr/>
        </p:nvSpPr>
        <p:spPr>
          <a:xfrm>
            <a:off x="-47025" y="4724400"/>
            <a:ext cx="6468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Gerya, T. (2009). </a:t>
            </a:r>
            <a:r>
              <a:rPr i="1" lang="en-GB" sz="1100">
                <a:solidFill>
                  <a:schemeClr val="dk1"/>
                </a:solidFill>
              </a:rPr>
              <a:t>Introduction to numerical geodynamic modelling</a:t>
            </a:r>
            <a:r>
              <a:rPr lang="en-GB" sz="1100">
                <a:solidFill>
                  <a:schemeClr val="dk1"/>
                </a:solidFill>
              </a:rPr>
              <a:t>. Cambridge University Press.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 b="0" l="0" r="55084" t="0"/>
          <a:stretch/>
        </p:blipFill>
        <p:spPr>
          <a:xfrm>
            <a:off x="4150825" y="2387100"/>
            <a:ext cx="1716872" cy="25117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/>
          <p:nvPr/>
        </p:nvSpPr>
        <p:spPr>
          <a:xfrm>
            <a:off x="3707731" y="2279163"/>
            <a:ext cx="4431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0</a:t>
            </a:r>
            <a:endParaRPr sz="1300"/>
          </a:p>
        </p:txBody>
      </p:sp>
      <p:sp>
        <p:nvSpPr>
          <p:cNvPr id="180" name="Shape 180"/>
          <p:cNvSpPr txBox="1"/>
          <p:nvPr/>
        </p:nvSpPr>
        <p:spPr>
          <a:xfrm>
            <a:off x="3707731" y="3378913"/>
            <a:ext cx="4431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500</a:t>
            </a:r>
            <a:endParaRPr sz="1300"/>
          </a:p>
        </p:txBody>
      </p:sp>
      <p:sp>
        <p:nvSpPr>
          <p:cNvPr id="181" name="Shape 181"/>
          <p:cNvSpPr txBox="1"/>
          <p:nvPr/>
        </p:nvSpPr>
        <p:spPr>
          <a:xfrm>
            <a:off x="3633031" y="4548344"/>
            <a:ext cx="5178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1000</a:t>
            </a:r>
            <a:endParaRPr sz="1300"/>
          </a:p>
        </p:txBody>
      </p:sp>
      <p:sp>
        <p:nvSpPr>
          <p:cNvPr id="182" name="Shape 182"/>
          <p:cNvSpPr txBox="1"/>
          <p:nvPr/>
        </p:nvSpPr>
        <p:spPr>
          <a:xfrm rot="-5400000">
            <a:off x="2968767" y="3282063"/>
            <a:ext cx="12192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/>
              <a:t>Y axis (km)</a:t>
            </a:r>
            <a:endParaRPr b="1" sz="1300"/>
          </a:p>
        </p:txBody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457200" y="841100"/>
            <a:ext cx="5575500" cy="11334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/>
              <a:t>Two experiments</a:t>
            </a:r>
            <a:endParaRPr/>
          </a:p>
        </p:txBody>
      </p:sp>
      <p:sp>
        <p:nvSpPr>
          <p:cNvPr id="184" name="Shape 184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Numerical experiments: boundary conditions</a:t>
            </a:r>
            <a:endParaRPr/>
          </a:p>
        </p:txBody>
      </p:sp>
      <p:pic>
        <p:nvPicPr>
          <p:cNvPr id="185" name="Shape 1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902" y="1625978"/>
            <a:ext cx="2635550" cy="2828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" name="Shape 186"/>
          <p:cNvCxnSpPr/>
          <p:nvPr/>
        </p:nvCxnSpPr>
        <p:spPr>
          <a:xfrm flipH="1" rot="10800000">
            <a:off x="2045025" y="3243325"/>
            <a:ext cx="1276500" cy="117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902" y="1625978"/>
            <a:ext cx="2635550" cy="2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/>
          <p:nvPr/>
        </p:nvSpPr>
        <p:spPr>
          <a:xfrm>
            <a:off x="6552600" y="442375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“Slow end”</a:t>
            </a:r>
            <a:endParaRPr sz="1300"/>
          </a:p>
        </p:txBody>
      </p:sp>
      <p:sp>
        <p:nvSpPr>
          <p:cNvPr id="193" name="Shape 193"/>
          <p:cNvSpPr txBox="1"/>
          <p:nvPr/>
        </p:nvSpPr>
        <p:spPr>
          <a:xfrm>
            <a:off x="6552600" y="3280025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“Fast end”</a:t>
            </a:r>
            <a:endParaRPr sz="1300"/>
          </a:p>
        </p:txBody>
      </p:sp>
      <p:sp>
        <p:nvSpPr>
          <p:cNvPr id="194" name="Shape 194"/>
          <p:cNvSpPr txBox="1"/>
          <p:nvPr/>
        </p:nvSpPr>
        <p:spPr>
          <a:xfrm>
            <a:off x="6384256" y="704850"/>
            <a:ext cx="4431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0</a:t>
            </a:r>
            <a:endParaRPr sz="1300"/>
          </a:p>
        </p:txBody>
      </p:sp>
      <p:sp>
        <p:nvSpPr>
          <p:cNvPr id="195" name="Shape 195"/>
          <p:cNvSpPr txBox="1"/>
          <p:nvPr/>
        </p:nvSpPr>
        <p:spPr>
          <a:xfrm>
            <a:off x="6384256" y="1804600"/>
            <a:ext cx="4431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500</a:t>
            </a:r>
            <a:endParaRPr sz="1300"/>
          </a:p>
        </p:txBody>
      </p:sp>
      <p:sp>
        <p:nvSpPr>
          <p:cNvPr id="196" name="Shape 196"/>
          <p:cNvSpPr txBox="1"/>
          <p:nvPr/>
        </p:nvSpPr>
        <p:spPr>
          <a:xfrm>
            <a:off x="6309556" y="2974031"/>
            <a:ext cx="5178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1000</a:t>
            </a:r>
            <a:endParaRPr sz="1300"/>
          </a:p>
        </p:txBody>
      </p:sp>
      <p:sp>
        <p:nvSpPr>
          <p:cNvPr id="197" name="Shape 197"/>
          <p:cNvSpPr txBox="1"/>
          <p:nvPr/>
        </p:nvSpPr>
        <p:spPr>
          <a:xfrm rot="-5400000">
            <a:off x="5645292" y="1707750"/>
            <a:ext cx="12192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/>
              <a:t>Y axis (km)</a:t>
            </a:r>
            <a:endParaRPr b="1" sz="1300"/>
          </a:p>
        </p:txBody>
      </p:sp>
      <p:cxnSp>
        <p:nvCxnSpPr>
          <p:cNvPr id="198" name="Shape 198"/>
          <p:cNvCxnSpPr/>
          <p:nvPr/>
        </p:nvCxnSpPr>
        <p:spPr>
          <a:xfrm flipH="1" rot="10800000">
            <a:off x="1550050" y="971700"/>
            <a:ext cx="4746000" cy="1359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9" name="Shape 199"/>
          <p:cNvSpPr/>
          <p:nvPr/>
        </p:nvSpPr>
        <p:spPr>
          <a:xfrm>
            <a:off x="7765511" y="601706"/>
            <a:ext cx="67200" cy="69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Shape 200"/>
          <p:cNvSpPr txBox="1"/>
          <p:nvPr/>
        </p:nvSpPr>
        <p:spPr>
          <a:xfrm>
            <a:off x="7901515" y="414619"/>
            <a:ext cx="1097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Euler pole</a:t>
            </a:r>
            <a:endParaRPr sz="900"/>
          </a:p>
        </p:txBody>
      </p:sp>
      <p:pic>
        <p:nvPicPr>
          <p:cNvPr id="201" name="Shape 201"/>
          <p:cNvPicPr preferRelativeResize="0"/>
          <p:nvPr/>
        </p:nvPicPr>
        <p:blipFill rotWithShape="1">
          <a:blip r:embed="rId4">
            <a:alphaModFix/>
          </a:blip>
          <a:srcRect b="0" l="44632" r="0" t="0"/>
          <a:stretch/>
        </p:blipFill>
        <p:spPr>
          <a:xfrm>
            <a:off x="6827350" y="841100"/>
            <a:ext cx="2077700" cy="2465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 rotWithShape="1">
          <a:blip r:embed="rId4">
            <a:alphaModFix/>
          </a:blip>
          <a:srcRect b="0" l="0" r="55084" t="0"/>
          <a:stretch/>
        </p:blipFill>
        <p:spPr>
          <a:xfrm>
            <a:off x="4150825" y="2387100"/>
            <a:ext cx="1716872" cy="251170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/>
        </p:nvSpPr>
        <p:spPr>
          <a:xfrm>
            <a:off x="3707731" y="2279163"/>
            <a:ext cx="4431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0</a:t>
            </a:r>
            <a:endParaRPr sz="1300"/>
          </a:p>
        </p:txBody>
      </p:sp>
      <p:sp>
        <p:nvSpPr>
          <p:cNvPr id="204" name="Shape 204"/>
          <p:cNvSpPr txBox="1"/>
          <p:nvPr/>
        </p:nvSpPr>
        <p:spPr>
          <a:xfrm>
            <a:off x="3707731" y="3378913"/>
            <a:ext cx="4431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500</a:t>
            </a:r>
            <a:endParaRPr sz="1300"/>
          </a:p>
        </p:txBody>
      </p:sp>
      <p:sp>
        <p:nvSpPr>
          <p:cNvPr id="205" name="Shape 205"/>
          <p:cNvSpPr txBox="1"/>
          <p:nvPr/>
        </p:nvSpPr>
        <p:spPr>
          <a:xfrm>
            <a:off x="3633031" y="4548344"/>
            <a:ext cx="5178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1000</a:t>
            </a:r>
            <a:endParaRPr sz="1300"/>
          </a:p>
        </p:txBody>
      </p:sp>
      <p:sp>
        <p:nvSpPr>
          <p:cNvPr id="206" name="Shape 206"/>
          <p:cNvSpPr txBox="1"/>
          <p:nvPr/>
        </p:nvSpPr>
        <p:spPr>
          <a:xfrm rot="-5400000">
            <a:off x="2968767" y="3282063"/>
            <a:ext cx="12192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/>
              <a:t>Y axis (km)</a:t>
            </a:r>
            <a:endParaRPr b="1" sz="1300"/>
          </a:p>
        </p:txBody>
      </p:sp>
      <p:cxnSp>
        <p:nvCxnSpPr>
          <p:cNvPr id="207" name="Shape 207"/>
          <p:cNvCxnSpPr/>
          <p:nvPr/>
        </p:nvCxnSpPr>
        <p:spPr>
          <a:xfrm flipH="1" rot="10800000">
            <a:off x="2045025" y="3243325"/>
            <a:ext cx="1276500" cy="117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8" name="Shape 208"/>
          <p:cNvSpPr txBox="1"/>
          <p:nvPr>
            <p:ph idx="1" type="body"/>
          </p:nvPr>
        </p:nvSpPr>
        <p:spPr>
          <a:xfrm>
            <a:off x="457200" y="841100"/>
            <a:ext cx="3693600" cy="5904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/>
              <a:t>Two experiments</a:t>
            </a:r>
            <a:endParaRPr/>
          </a:p>
        </p:txBody>
      </p:sp>
      <p:sp>
        <p:nvSpPr>
          <p:cNvPr id="209" name="Shape 209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Numerical experiments: boundary conditions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type="title"/>
          </p:nvPr>
        </p:nvSpPr>
        <p:spPr>
          <a:xfrm>
            <a:off x="76200" y="-251222"/>
            <a:ext cx="8229600" cy="857400"/>
          </a:xfrm>
          <a:prstGeom prst="rect">
            <a:avLst/>
          </a:prstGeom>
        </p:spPr>
        <p:txBody>
          <a:bodyPr anchorCtr="0" anchor="b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Exploring the results: Overview</a:t>
            </a:r>
            <a:endParaRPr/>
          </a:p>
        </p:txBody>
      </p:sp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43400"/>
            <a:ext cx="4598032" cy="255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 txBox="1"/>
          <p:nvPr>
            <p:ph idx="1" type="body"/>
          </p:nvPr>
        </p:nvSpPr>
        <p:spPr>
          <a:xfrm>
            <a:off x="838200" y="1276350"/>
            <a:ext cx="3242100" cy="7575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GB" sz="1800"/>
              <a:t>Orthogonal experiment</a:t>
            </a:r>
            <a:endParaRPr b="1" sz="1800"/>
          </a:p>
        </p:txBody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5053925" y="2762875"/>
            <a:ext cx="3242100" cy="1532400"/>
          </a:xfrm>
          <a:prstGeom prst="rect">
            <a:avLst/>
          </a:prstGeom>
        </p:spPr>
        <p:txBody>
          <a:bodyPr anchorCtr="0" anchor="t" bIns="67175" lIns="67175" spcFirstLastPara="1" rIns="67175" wrap="square" tIns="6717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800"/>
              <a:t>Upper crust</a:t>
            </a:r>
            <a:endParaRPr sz="1800"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800"/>
              <a:t>Lower crust</a:t>
            </a:r>
            <a:endParaRPr sz="1800"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800"/>
              <a:t>Lithospheric mantle</a:t>
            </a:r>
            <a:endParaRPr sz="1800"/>
          </a:p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800"/>
              <a:t>Asthenosphere</a:t>
            </a:r>
            <a:endParaRPr sz="1800"/>
          </a:p>
        </p:txBody>
      </p:sp>
      <p:cxnSp>
        <p:nvCxnSpPr>
          <p:cNvPr id="218" name="Shape 218"/>
          <p:cNvCxnSpPr/>
          <p:nvPr/>
        </p:nvCxnSpPr>
        <p:spPr>
          <a:xfrm rot="10800000">
            <a:off x="4337625" y="3031725"/>
            <a:ext cx="7554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9" name="Shape 219"/>
          <p:cNvCxnSpPr/>
          <p:nvPr/>
        </p:nvCxnSpPr>
        <p:spPr>
          <a:xfrm rot="10800000">
            <a:off x="4350550" y="3135850"/>
            <a:ext cx="712500" cy="1752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0" name="Shape 220"/>
          <p:cNvCxnSpPr/>
          <p:nvPr/>
        </p:nvCxnSpPr>
        <p:spPr>
          <a:xfrm rot="10800000">
            <a:off x="3855525" y="3474650"/>
            <a:ext cx="1237500" cy="1914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1" name="Shape 221"/>
          <p:cNvCxnSpPr/>
          <p:nvPr/>
        </p:nvCxnSpPr>
        <p:spPr>
          <a:xfrm rot="10800000">
            <a:off x="3269350" y="3852450"/>
            <a:ext cx="1834800" cy="1686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High titl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