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3" r:id="rId5"/>
    <p:sldId id="257" r:id="rId6"/>
    <p:sldId id="267" r:id="rId7"/>
    <p:sldId id="266" r:id="rId8"/>
    <p:sldId id="269" r:id="rId9"/>
    <p:sldId id="258" r:id="rId10"/>
    <p:sldId id="268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andslides_WSL\Landslides_1995_2015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numRef>
              <c:f>Sheet3!$A$2:$A$22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</c:numCache>
            </c:numRef>
          </c:cat>
          <c:val>
            <c:numRef>
              <c:f>Sheet3!$B$2:$B$22</c:f>
              <c:numCache>
                <c:formatCode>General</c:formatCode>
                <c:ptCount val="21"/>
                <c:pt idx="0">
                  <c:v>98</c:v>
                </c:pt>
                <c:pt idx="1">
                  <c:v>32</c:v>
                </c:pt>
                <c:pt idx="2">
                  <c:v>13</c:v>
                </c:pt>
                <c:pt idx="3">
                  <c:v>269</c:v>
                </c:pt>
                <c:pt idx="4">
                  <c:v>57</c:v>
                </c:pt>
                <c:pt idx="5">
                  <c:v>77</c:v>
                </c:pt>
                <c:pt idx="6">
                  <c:v>110</c:v>
                </c:pt>
                <c:pt idx="7">
                  <c:v>37</c:v>
                </c:pt>
                <c:pt idx="8">
                  <c:v>30</c:v>
                </c:pt>
                <c:pt idx="9">
                  <c:v>194</c:v>
                </c:pt>
                <c:pt idx="10">
                  <c:v>99</c:v>
                </c:pt>
                <c:pt idx="11">
                  <c:v>114</c:v>
                </c:pt>
                <c:pt idx="12">
                  <c:v>42</c:v>
                </c:pt>
                <c:pt idx="13">
                  <c:v>34</c:v>
                </c:pt>
                <c:pt idx="14">
                  <c:v>29</c:v>
                </c:pt>
                <c:pt idx="15">
                  <c:v>29</c:v>
                </c:pt>
                <c:pt idx="16">
                  <c:v>26</c:v>
                </c:pt>
                <c:pt idx="17">
                  <c:v>84</c:v>
                </c:pt>
                <c:pt idx="18">
                  <c:v>44</c:v>
                </c:pt>
                <c:pt idx="19">
                  <c:v>36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1-4A8E-8475-DC900EC5D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7551968"/>
        <c:axId val="587553280"/>
      </c:barChart>
      <c:catAx>
        <c:axId val="587551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7553280"/>
        <c:crosses val="autoZero"/>
        <c:auto val="1"/>
        <c:lblAlgn val="ctr"/>
        <c:lblOffset val="100"/>
        <c:noMultiLvlLbl val="0"/>
      </c:catAx>
      <c:valAx>
        <c:axId val="5875532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# of landslides</a:t>
                </a:r>
                <a:r>
                  <a:rPr lang="en-US" baseline="0"/>
                  <a:t> </a:t>
                </a:r>
                <a:r>
                  <a:rPr lang="en-US"/>
                  <a:t>events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7551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1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9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2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2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4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7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8F8FA-9231-4542-ADD6-F37F05F7A612}" type="datetimeFigureOut">
              <a:rPr lang="en-US" smtClean="0"/>
              <a:t>19-Apr-18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49905-AD80-4A4A-8A3B-C061B9F0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7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slide" Target="slide8.xml"/><Relationship Id="rId12" Type="http://schemas.openxmlformats.org/officeDocument/2006/relationships/slide" Target="slide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2.png"/><Relationship Id="rId5" Type="http://schemas.openxmlformats.org/officeDocument/2006/relationships/slide" Target="slide3.xml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s.lancs.ac.uk/~rowlings/Splancs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image" Target="../media/image7.jp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an 39"/>
          <p:cNvSpPr/>
          <p:nvPr/>
        </p:nvSpPr>
        <p:spPr>
          <a:xfrm>
            <a:off x="1315779" y="3681449"/>
            <a:ext cx="2663455" cy="3017749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4518370" y="3481311"/>
            <a:ext cx="5699422" cy="321312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835" y="129669"/>
            <a:ext cx="11902005" cy="1165043"/>
          </a:xfrm>
          <a:noFill/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Spatio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-temporal cluster analyses of landslides causing damage in Switzerland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41727" y="1390553"/>
            <a:ext cx="10708547" cy="86182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Marj Tonini </a:t>
            </a:r>
            <a:r>
              <a:rPr lang="en-US" sz="1800" baseline="30000" dirty="0" smtClean="0"/>
              <a:t>(1)</a:t>
            </a:r>
            <a:r>
              <a:rPr lang="en-US" sz="1800" dirty="0" smtClean="0"/>
              <a:t> and </a:t>
            </a:r>
            <a:r>
              <a:rPr lang="en-US" sz="1800" dirty="0" err="1" smtClean="0"/>
              <a:t>Mariaelena</a:t>
            </a:r>
            <a:r>
              <a:rPr lang="en-US" sz="1800" dirty="0" smtClean="0"/>
              <a:t> </a:t>
            </a:r>
            <a:r>
              <a:rPr lang="en-US" sz="1800" dirty="0" err="1" smtClean="0"/>
              <a:t>Cama</a:t>
            </a:r>
            <a:r>
              <a:rPr lang="en-US" sz="1800" dirty="0" smtClean="0"/>
              <a:t> </a:t>
            </a:r>
            <a:r>
              <a:rPr lang="en-US" sz="1800" baseline="30000" dirty="0" smtClean="0"/>
              <a:t>(2) </a:t>
            </a:r>
          </a:p>
          <a:p>
            <a:r>
              <a:rPr lang="en-US" sz="1400" dirty="0" smtClean="0"/>
              <a:t>(1) University of Lausanne, Institute of Earth Surface Dynamics, Faculty of Geosciences and the Environment, Lausanne, Switzerland (marj.tonini@unil.ch), (2) Institute of Geography, Department of </a:t>
            </a:r>
            <a:r>
              <a:rPr lang="en-US" sz="1400" dirty="0" err="1" smtClean="0"/>
              <a:t>Geociences</a:t>
            </a:r>
            <a:r>
              <a:rPr lang="en-US" sz="1400" dirty="0" smtClean="0"/>
              <a:t>, University of </a:t>
            </a:r>
            <a:r>
              <a:rPr lang="en-US" sz="1400" dirty="0" err="1" smtClean="0"/>
              <a:t>Tübingen</a:t>
            </a:r>
            <a:r>
              <a:rPr lang="en-US" sz="1400" dirty="0" smtClean="0"/>
              <a:t>, Germany (mariaelenacama@gmail.com)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98" y="656984"/>
            <a:ext cx="2052541" cy="100846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2819050" y="2502444"/>
            <a:ext cx="2630892" cy="848047"/>
            <a:chOff x="1392921" y="2493676"/>
            <a:chExt cx="2630892" cy="848047"/>
          </a:xfrm>
        </p:grpSpPr>
        <p:sp>
          <p:nvSpPr>
            <p:cNvPr id="2" name="Flowchart: Alternate Process 1"/>
            <p:cNvSpPr/>
            <p:nvPr/>
          </p:nvSpPr>
          <p:spPr>
            <a:xfrm>
              <a:off x="1392921" y="2493676"/>
              <a:ext cx="2630892" cy="848047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hlinkClick r:id="rId3" action="ppaction://hlinksldjump"/>
            </p:cNvPr>
            <p:cNvSpPr txBox="1"/>
            <p:nvPr/>
          </p:nvSpPr>
          <p:spPr>
            <a:xfrm>
              <a:off x="1508001" y="2533576"/>
              <a:ext cx="22790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Motivation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dirty="0" smtClean="0"/>
                <a:t>Study area &amp; dataset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27251" y="3748077"/>
            <a:ext cx="156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Method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76455" y="5865204"/>
            <a:ext cx="2344968" cy="464165"/>
            <a:chOff x="2128982" y="4765218"/>
            <a:chExt cx="2344968" cy="464165"/>
          </a:xfrm>
        </p:grpSpPr>
        <p:sp>
          <p:nvSpPr>
            <p:cNvPr id="14" name="Flowchart: Alternate Process 13">
              <a:hlinkClick r:id="rId4" action="ppaction://hlinksldjump"/>
            </p:cNvPr>
            <p:cNvSpPr/>
            <p:nvPr/>
          </p:nvSpPr>
          <p:spPr>
            <a:xfrm>
              <a:off x="2128982" y="4765218"/>
              <a:ext cx="2344968" cy="464165"/>
            </a:xfrm>
            <a:prstGeom prst="flowChartAlternateProcess">
              <a:avLst/>
            </a:pr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hlinkClick r:id="rId4" action="ppaction://hlinksldjump"/>
            </p:cNvPr>
            <p:cNvSpPr txBox="1"/>
            <p:nvPr/>
          </p:nvSpPr>
          <p:spPr>
            <a:xfrm>
              <a:off x="2150199" y="4812634"/>
              <a:ext cx="2279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Scan Statistics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3260" y="5176977"/>
            <a:ext cx="2344968" cy="475674"/>
            <a:chOff x="5652867" y="4696144"/>
            <a:chExt cx="2344968" cy="475674"/>
          </a:xfrm>
        </p:grpSpPr>
        <p:sp>
          <p:nvSpPr>
            <p:cNvPr id="16" name="Flowchart: Alternate Process 15">
              <a:hlinkClick r:id="rId5" action="ppaction://hlinksldjump"/>
            </p:cNvPr>
            <p:cNvSpPr/>
            <p:nvPr/>
          </p:nvSpPr>
          <p:spPr>
            <a:xfrm>
              <a:off x="5652867" y="4696144"/>
              <a:ext cx="2344968" cy="475674"/>
            </a:xfrm>
            <a:prstGeom prst="flowChartAlternateProcess">
              <a:avLst/>
            </a:pr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hlinkClick r:id="rId6" action="ppaction://hlinksldjump"/>
            </p:cNvPr>
            <p:cNvSpPr txBox="1"/>
            <p:nvPr/>
          </p:nvSpPr>
          <p:spPr>
            <a:xfrm>
              <a:off x="5652867" y="4749315"/>
              <a:ext cx="213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3D-Kernel density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91717" y="3583033"/>
            <a:ext cx="183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Results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343658" y="5498348"/>
            <a:ext cx="1506758" cy="445774"/>
            <a:chOff x="8343658" y="4860168"/>
            <a:chExt cx="1506758" cy="445774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8343658" y="4860168"/>
              <a:ext cx="1506758" cy="445774"/>
            </a:xfrm>
            <a:prstGeom prst="flowChartAlternateProcess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hlinkClick r:id="rId7" action="ppaction://hlinksldjump"/>
            </p:cNvPr>
            <p:cNvSpPr txBox="1"/>
            <p:nvPr/>
          </p:nvSpPr>
          <p:spPr>
            <a:xfrm>
              <a:off x="8396828" y="4889905"/>
              <a:ext cx="1400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 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343658" y="4676229"/>
            <a:ext cx="1506758" cy="422138"/>
            <a:chOff x="8343658" y="4038049"/>
            <a:chExt cx="1506758" cy="422138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8343658" y="4038049"/>
              <a:ext cx="1506758" cy="422138"/>
            </a:xfrm>
            <a:prstGeom prst="flowChartAlternateProcess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hlinkClick r:id="rId8" action="ppaction://hlinksldjump"/>
            </p:cNvPr>
            <p:cNvSpPr txBox="1"/>
            <p:nvPr/>
          </p:nvSpPr>
          <p:spPr>
            <a:xfrm>
              <a:off x="8417658" y="4062816"/>
              <a:ext cx="1369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Code 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75023" y="4494155"/>
            <a:ext cx="2344968" cy="494352"/>
            <a:chOff x="2507364" y="5675157"/>
            <a:chExt cx="2344968" cy="494352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2507364" y="5675157"/>
              <a:ext cx="2344968" cy="494352"/>
            </a:xfrm>
            <a:prstGeom prst="flowChartAlternateProcess">
              <a:avLst/>
            </a:pr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hlinkClick r:id="rId5" action="ppaction://hlinksldjump"/>
            </p:cNvPr>
            <p:cNvSpPr txBox="1"/>
            <p:nvPr/>
          </p:nvSpPr>
          <p:spPr>
            <a:xfrm>
              <a:off x="2528581" y="5737667"/>
              <a:ext cx="2279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Ripley’s </a:t>
              </a:r>
              <a:r>
                <a:rPr lang="en-US" dirty="0"/>
                <a:t>K-function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76356" y="5924929"/>
            <a:ext cx="3204363" cy="464165"/>
            <a:chOff x="5051288" y="5205945"/>
            <a:chExt cx="2579104" cy="464165"/>
          </a:xfrm>
        </p:grpSpPr>
        <p:sp>
          <p:nvSpPr>
            <p:cNvPr id="32" name="Flowchart: Alternate Process 31">
              <a:hlinkClick r:id="rId9" action="ppaction://hlinksldjump"/>
            </p:cNvPr>
            <p:cNvSpPr/>
            <p:nvPr/>
          </p:nvSpPr>
          <p:spPr>
            <a:xfrm>
              <a:off x="5051288" y="5205945"/>
              <a:ext cx="2469903" cy="464165"/>
            </a:xfrm>
            <a:prstGeom prst="flowChartAlternateProcess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5072504" y="5253361"/>
              <a:ext cx="2557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Local </a:t>
              </a:r>
              <a:r>
                <a:rPr lang="en-US" dirty="0" err="1" smtClean="0"/>
                <a:t>spatio</a:t>
              </a:r>
              <a:r>
                <a:rPr lang="en-US" dirty="0" smtClean="0"/>
                <a:t>-temporal clusters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76356" y="4442369"/>
            <a:ext cx="2673780" cy="494352"/>
            <a:chOff x="5051288" y="4557192"/>
            <a:chExt cx="2344968" cy="494352"/>
          </a:xfrm>
        </p:grpSpPr>
        <p:sp>
          <p:nvSpPr>
            <p:cNvPr id="38" name="Flowchart: Alternate Process 37"/>
            <p:cNvSpPr/>
            <p:nvPr/>
          </p:nvSpPr>
          <p:spPr>
            <a:xfrm>
              <a:off x="5051288" y="4557192"/>
              <a:ext cx="2344968" cy="494352"/>
            </a:xfrm>
            <a:prstGeom prst="flowChartAlternateProcess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hlinkClick r:id="rId10" action="ppaction://hlinksldjump"/>
            </p:cNvPr>
            <p:cNvSpPr txBox="1"/>
            <p:nvPr/>
          </p:nvSpPr>
          <p:spPr>
            <a:xfrm>
              <a:off x="5072505" y="4619702"/>
              <a:ext cx="2279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Global cluster behavior</a:t>
              </a:r>
              <a:endParaRPr lang="en-US" dirty="0"/>
            </a:p>
          </p:txBody>
        </p:sp>
      </p:grpSp>
      <p:sp>
        <p:nvSpPr>
          <p:cNvPr id="47" name="Left Brace 46"/>
          <p:cNvSpPr/>
          <p:nvPr/>
        </p:nvSpPr>
        <p:spPr>
          <a:xfrm rot="10800000">
            <a:off x="7830305" y="4603707"/>
            <a:ext cx="257557" cy="788127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7133183" y="2461653"/>
            <a:ext cx="3822535" cy="519457"/>
            <a:chOff x="7489311" y="2571447"/>
            <a:chExt cx="3822535" cy="519457"/>
          </a:xfrm>
        </p:grpSpPr>
        <p:sp>
          <p:nvSpPr>
            <p:cNvPr id="8" name="Textfeld 14"/>
            <p:cNvSpPr txBox="1"/>
            <p:nvPr/>
          </p:nvSpPr>
          <p:spPr>
            <a:xfrm>
              <a:off x="7489311" y="2658963"/>
              <a:ext cx="3822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2000" b="1" dirty="0" smtClean="0"/>
                <a:t>Click </a:t>
              </a:r>
              <a:r>
                <a:rPr lang="de-AT" sz="2000" b="1" dirty="0" err="1" smtClean="0"/>
                <a:t>buttons</a:t>
              </a:r>
              <a:r>
                <a:rPr lang="de-AT" sz="2000" b="1" dirty="0" smtClean="0"/>
                <a:t> </a:t>
              </a:r>
              <a:r>
                <a:rPr lang="de-AT" sz="2000" b="1" dirty="0" err="1" smtClean="0"/>
                <a:t>to</a:t>
              </a:r>
              <a:r>
                <a:rPr lang="de-AT" sz="2000" b="1" dirty="0" smtClean="0"/>
                <a:t> </a:t>
              </a:r>
              <a:r>
                <a:rPr lang="de-AT" sz="2000" b="1" dirty="0" err="1" smtClean="0"/>
                <a:t>navigate</a:t>
              </a:r>
              <a:r>
                <a:rPr lang="de-AT" sz="2000" b="1" dirty="0" smtClean="0"/>
                <a:t> </a:t>
              </a:r>
              <a:endParaRPr lang="de-AT" sz="2000" b="1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91725" y="2571447"/>
              <a:ext cx="577987" cy="51945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962448" y="5153997"/>
            <a:ext cx="2842075" cy="475674"/>
            <a:chOff x="4962448" y="4515817"/>
            <a:chExt cx="2842075" cy="475674"/>
          </a:xfrm>
        </p:grpSpPr>
        <p:sp>
          <p:nvSpPr>
            <p:cNvPr id="35" name="Flowchart: Alternate Process 34"/>
            <p:cNvSpPr/>
            <p:nvPr/>
          </p:nvSpPr>
          <p:spPr>
            <a:xfrm>
              <a:off x="4976357" y="4515817"/>
              <a:ext cx="2800776" cy="475674"/>
            </a:xfrm>
            <a:prstGeom prst="flowChartAlternateProcess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hlinkClick r:id="rId12" action="ppaction://hlinksldjump"/>
            </p:cNvPr>
            <p:cNvSpPr txBox="1"/>
            <p:nvPr/>
          </p:nvSpPr>
          <p:spPr>
            <a:xfrm>
              <a:off x="4962448" y="4542252"/>
              <a:ext cx="284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Space-time kernel </a:t>
              </a:r>
              <a:r>
                <a:rPr lang="en-US" dirty="0" smtClean="0"/>
                <a:t>densities</a:t>
              </a:r>
              <a:endParaRPr lang="en-US" dirty="0"/>
            </a:p>
          </p:txBody>
        </p:sp>
      </p:grpSp>
      <p:cxnSp>
        <p:nvCxnSpPr>
          <p:cNvPr id="63" name="Elbow Connector 62"/>
          <p:cNvCxnSpPr>
            <a:stCxn id="35" idx="2"/>
          </p:cNvCxnSpPr>
          <p:nvPr/>
        </p:nvCxnSpPr>
        <p:spPr>
          <a:xfrm rot="16200000" flipH="1">
            <a:off x="7250349" y="4756066"/>
            <a:ext cx="135025" cy="1882233"/>
          </a:xfrm>
          <a:prstGeom prst="bent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890963" y="4738141"/>
            <a:ext cx="957262" cy="0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890963" y="5438913"/>
            <a:ext cx="957262" cy="0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890963" y="6157366"/>
            <a:ext cx="957262" cy="0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ction Button: End 44">
            <a:hlinkClick r:id="" action="ppaction://hlinkshowjump?jump=nextslide" highlightClick="1"/>
          </p:cNvPr>
          <p:cNvSpPr/>
          <p:nvPr/>
        </p:nvSpPr>
        <p:spPr>
          <a:xfrm>
            <a:off x="11099202" y="6044606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748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332"/>
            <a:ext cx="3957638" cy="4210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# Load library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library(</a:t>
            </a:r>
            <a:r>
              <a:rPr lang="en-US" sz="1400" dirty="0" err="1"/>
              <a:t>splancs</a:t>
            </a:r>
            <a:r>
              <a:rPr lang="en-US" sz="1400" dirty="0" smtClean="0"/>
              <a:t>)</a:t>
            </a: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# Import </a:t>
            </a:r>
            <a:r>
              <a:rPr lang="en-US" sz="1400" dirty="0"/>
              <a:t>Landslides 1995-2015</a:t>
            </a:r>
          </a:p>
          <a:p>
            <a:pPr marL="0" indent="0">
              <a:buNone/>
            </a:pPr>
            <a:r>
              <a:rPr lang="en-US" sz="1400" dirty="0"/>
              <a:t>LS &lt;- </a:t>
            </a:r>
            <a:r>
              <a:rPr lang="en-US" sz="1400" dirty="0" err="1"/>
              <a:t>readShapeSpatial</a:t>
            </a:r>
            <a:r>
              <a:rPr lang="en-US" sz="1400" dirty="0"/>
              <a:t>("Landslides</a:t>
            </a:r>
            <a:r>
              <a:rPr lang="en-US" sz="1400" dirty="0" smtClean="0"/>
              <a:t>")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# Import limits of Switzerland</a:t>
            </a:r>
          </a:p>
          <a:p>
            <a:pPr marL="0" indent="0">
              <a:buNone/>
            </a:pPr>
            <a:r>
              <a:rPr lang="en-US" sz="1400" dirty="0"/>
              <a:t>Swiss &lt;- </a:t>
            </a:r>
            <a:r>
              <a:rPr lang="en-US" sz="1400" dirty="0" err="1"/>
              <a:t>readShapeSpatial</a:t>
            </a:r>
            <a:r>
              <a:rPr lang="en-US" sz="1400" dirty="0"/>
              <a:t>("Swiss")</a:t>
            </a:r>
          </a:p>
          <a:p>
            <a:pPr marL="0" indent="0">
              <a:buNone/>
            </a:pPr>
            <a:r>
              <a:rPr lang="en-US" sz="1400" dirty="0"/>
              <a:t>b1 &lt;- </a:t>
            </a:r>
            <a:r>
              <a:rPr lang="en-US" sz="1400" dirty="0" err="1"/>
              <a:t>Swiss@polygons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b2 &lt;- b1[[1]]</a:t>
            </a:r>
          </a:p>
          <a:p>
            <a:pPr marL="0" indent="0">
              <a:buNone/>
            </a:pPr>
            <a:r>
              <a:rPr lang="en-US" sz="1400" dirty="0"/>
              <a:t>b3 &lt;- b2@Polygons</a:t>
            </a:r>
          </a:p>
          <a:p>
            <a:pPr marL="0" indent="0">
              <a:buNone/>
            </a:pPr>
            <a:r>
              <a:rPr lang="en-US" sz="1400" dirty="0"/>
              <a:t>b4 &lt;- b3[[1]]</a:t>
            </a:r>
          </a:p>
          <a:p>
            <a:pPr marL="0" indent="0">
              <a:buNone/>
            </a:pPr>
            <a:r>
              <a:rPr lang="en-US" sz="1400" dirty="0" err="1"/>
              <a:t>polyg</a:t>
            </a:r>
            <a:r>
              <a:rPr lang="en-US" sz="1400" dirty="0"/>
              <a:t> &lt;- </a:t>
            </a:r>
            <a:r>
              <a:rPr lang="en-US" sz="1400" dirty="0" smtClean="0"/>
              <a:t>b4@coords/1000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# Extract Time and PTS object</a:t>
            </a:r>
          </a:p>
          <a:p>
            <a:pPr marL="0" indent="0">
              <a:buNone/>
            </a:pPr>
            <a:r>
              <a:rPr lang="en-US" sz="1400" dirty="0" err="1"/>
              <a:t>Time_LS</a:t>
            </a:r>
            <a:r>
              <a:rPr lang="en-US" sz="1400" dirty="0"/>
              <a:t> &lt;- </a:t>
            </a:r>
            <a:r>
              <a:rPr lang="en-US" sz="1400" dirty="0" err="1"/>
              <a:t>data.frame</a:t>
            </a:r>
            <a:r>
              <a:rPr lang="en-US" sz="1400" dirty="0"/>
              <a:t>(X=</a:t>
            </a:r>
            <a:r>
              <a:rPr lang="en-US" sz="1400" dirty="0" err="1"/>
              <a:t>LS$x</a:t>
            </a:r>
            <a:r>
              <a:rPr lang="en-US" sz="1400" dirty="0"/>
              <a:t>, Y=</a:t>
            </a:r>
            <a:r>
              <a:rPr lang="en-US" sz="1400" dirty="0" err="1"/>
              <a:t>LS$y</a:t>
            </a:r>
            <a:r>
              <a:rPr lang="en-US" sz="1400" dirty="0"/>
              <a:t>, Year=</a:t>
            </a:r>
            <a:r>
              <a:rPr lang="en-US" sz="1400" dirty="0" err="1"/>
              <a:t>LS$Year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 err="1"/>
              <a:t>pts_LS</a:t>
            </a:r>
            <a:r>
              <a:rPr lang="en-US" sz="1400" dirty="0"/>
              <a:t> &lt;- </a:t>
            </a:r>
            <a:r>
              <a:rPr lang="en-US" sz="1400" dirty="0" err="1"/>
              <a:t>cbind</a:t>
            </a:r>
            <a:r>
              <a:rPr lang="en-US" sz="1400" dirty="0"/>
              <a:t>(</a:t>
            </a:r>
            <a:r>
              <a:rPr lang="en-US" sz="1400" dirty="0" err="1"/>
              <a:t>Time_LS$X</a:t>
            </a:r>
            <a:r>
              <a:rPr lang="en-US" sz="1400" dirty="0"/>
              <a:t>/1000, </a:t>
            </a:r>
            <a:r>
              <a:rPr lang="en-US" sz="1400" dirty="0" err="1"/>
              <a:t>Time_LS$Y</a:t>
            </a:r>
            <a:r>
              <a:rPr lang="en-US" sz="1400" dirty="0"/>
              <a:t>/1000)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10179844" y="6048382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5" y="106253"/>
            <a:ext cx="1371092" cy="673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4975" y="1838332"/>
            <a:ext cx="5038725" cy="250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/>
              <a:t># Computes the space-time K-functions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/>
              <a:t>ST_LS &lt;- </a:t>
            </a:r>
            <a:r>
              <a:rPr lang="en-US" sz="1400" dirty="0" err="1"/>
              <a:t>stkhat</a:t>
            </a:r>
            <a:r>
              <a:rPr lang="en-US" sz="1400" dirty="0"/>
              <a:t>(pts=</a:t>
            </a:r>
            <a:r>
              <a:rPr lang="en-US" sz="1400" dirty="0" err="1"/>
              <a:t>pts_LS</a:t>
            </a:r>
            <a:r>
              <a:rPr lang="en-US" sz="1400" dirty="0"/>
              <a:t>, times=</a:t>
            </a:r>
            <a:r>
              <a:rPr lang="en-US" sz="1400" dirty="0" err="1"/>
              <a:t>Time_LS$Year</a:t>
            </a:r>
            <a:r>
              <a:rPr lang="en-US" sz="1400" dirty="0"/>
              <a:t>, poly=</a:t>
            </a:r>
            <a:r>
              <a:rPr lang="en-US" sz="1400" dirty="0" err="1"/>
              <a:t>polyg</a:t>
            </a:r>
            <a:r>
              <a:rPr lang="en-US" sz="1400" dirty="0"/>
              <a:t>, c(1995,2015), </a:t>
            </a:r>
            <a:r>
              <a:rPr lang="en-US" sz="1400" dirty="0" err="1"/>
              <a:t>seq</a:t>
            </a:r>
            <a:r>
              <a:rPr lang="en-US" sz="1400" dirty="0"/>
              <a:t>(0,60,1), </a:t>
            </a:r>
            <a:r>
              <a:rPr lang="en-US" sz="1400" dirty="0" err="1"/>
              <a:t>seq</a:t>
            </a:r>
            <a:r>
              <a:rPr lang="en-US" sz="1400" dirty="0"/>
              <a:t>(0,10,1</a:t>
            </a:r>
            <a:r>
              <a:rPr lang="en-US" sz="1400" dirty="0" smtClean="0"/>
              <a:t>))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/>
              <a:t># Compute space-time Kernel density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 err="1"/>
              <a:t>LSsp</a:t>
            </a:r>
            <a:r>
              <a:rPr lang="en-US" sz="1400" dirty="0"/>
              <a:t>&lt;-</a:t>
            </a:r>
            <a:r>
              <a:rPr lang="en-US" sz="1400" dirty="0" err="1"/>
              <a:t>as.points</a:t>
            </a:r>
            <a:r>
              <a:rPr lang="en-US" sz="1400" dirty="0"/>
              <a:t>(</a:t>
            </a:r>
            <a:r>
              <a:rPr lang="en-US" sz="1400" dirty="0" err="1"/>
              <a:t>LS$x,LS$y</a:t>
            </a:r>
            <a:r>
              <a:rPr lang="en-US" sz="1400" dirty="0"/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 err="1"/>
              <a:t>LStime</a:t>
            </a:r>
            <a:r>
              <a:rPr lang="en-US" sz="1400" dirty="0"/>
              <a:t>&lt;-</a:t>
            </a:r>
            <a:r>
              <a:rPr lang="en-US" sz="1400" dirty="0" err="1"/>
              <a:t>LS$Year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/>
              <a:t>stK3d_LS&lt;-kernel3d(</a:t>
            </a:r>
            <a:r>
              <a:rPr lang="en-US" sz="1400" dirty="0" err="1"/>
              <a:t>LSsp</a:t>
            </a:r>
            <a:r>
              <a:rPr lang="en-US" sz="1400" dirty="0"/>
              <a:t>, </a:t>
            </a:r>
            <a:r>
              <a:rPr lang="en-US" sz="1400" dirty="0" err="1"/>
              <a:t>LStime</a:t>
            </a:r>
            <a:r>
              <a:rPr lang="en-US" sz="1400" dirty="0"/>
              <a:t>, </a:t>
            </a:r>
            <a:r>
              <a:rPr lang="en-US" sz="1400" dirty="0" err="1"/>
              <a:t>seq</a:t>
            </a:r>
            <a:r>
              <a:rPr lang="en-US" sz="1400" dirty="0"/>
              <a:t>(490000, 830000, 1000), </a:t>
            </a:r>
            <a:r>
              <a:rPr lang="en-US" sz="1400" dirty="0" err="1"/>
              <a:t>seq</a:t>
            </a:r>
            <a:r>
              <a:rPr lang="en-US" sz="1400" dirty="0"/>
              <a:t>(79000, 290000, 1000), </a:t>
            </a:r>
            <a:r>
              <a:rPr lang="en-US" sz="1400" dirty="0" err="1"/>
              <a:t>seq</a:t>
            </a:r>
            <a:r>
              <a:rPr lang="en-US" sz="1400" dirty="0"/>
              <a:t>(1995,2015,1), 15000, 2)</a:t>
            </a:r>
          </a:p>
          <a:p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41106" y="1747845"/>
            <a:ext cx="9525" cy="4790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ction Button: Beginning 13">
            <a:hlinkClick r:id="" action="ppaction://hlinkshowjump?jump=previousslide" highlightClick="1"/>
          </p:cNvPr>
          <p:cNvSpPr/>
          <p:nvPr/>
        </p:nvSpPr>
        <p:spPr>
          <a:xfrm>
            <a:off x="9215437" y="6048382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End 3">
            <a:hlinkClick r:id="" action="ppaction://hlinkshowjump?jump=nextslide" highlightClick="1"/>
          </p:cNvPr>
          <p:cNvSpPr/>
          <p:nvPr/>
        </p:nvSpPr>
        <p:spPr>
          <a:xfrm>
            <a:off x="11144251" y="6048382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55597" y="4563546"/>
            <a:ext cx="475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hlinkClick r:id="rId3"/>
              </a:rPr>
              <a:t>http://www.maths.lancs.ac.uk/~rowlings/Splancs/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845" y="217481"/>
            <a:ext cx="1119225" cy="869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748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Tonini, </a:t>
            </a:r>
            <a:r>
              <a:rPr lang="en-US" sz="1800" b="1" dirty="0" smtClean="0"/>
              <a:t>M</a:t>
            </a:r>
            <a:r>
              <a:rPr lang="en-US" sz="1800" dirty="0" smtClean="0"/>
              <a:t>.; </a:t>
            </a:r>
            <a:r>
              <a:rPr lang="en-US" sz="1800" dirty="0"/>
              <a:t>Pereira, </a:t>
            </a:r>
            <a:r>
              <a:rPr lang="en-US" sz="1800" dirty="0" smtClean="0"/>
              <a:t>M. G.; </a:t>
            </a:r>
            <a:r>
              <a:rPr lang="en-US" sz="1800" dirty="0" err="1"/>
              <a:t>Parente</a:t>
            </a:r>
            <a:r>
              <a:rPr lang="en-US" sz="1800" dirty="0"/>
              <a:t>, </a:t>
            </a:r>
            <a:r>
              <a:rPr lang="en-US" sz="1800" dirty="0" smtClean="0"/>
              <a:t>J.; </a:t>
            </a:r>
            <a:r>
              <a:rPr lang="en-US" sz="1800" dirty="0"/>
              <a:t>Vega Orozco </a:t>
            </a:r>
            <a:r>
              <a:rPr lang="en-US" sz="1800" dirty="0" smtClean="0"/>
              <a:t>C.; </a:t>
            </a:r>
            <a:r>
              <a:rPr lang="en-US" sz="1800" i="1" dirty="0"/>
              <a:t>Evolution of forest fires in Portugal: from </a:t>
            </a:r>
            <a:r>
              <a:rPr lang="en-US" sz="1800" i="1" dirty="0" err="1"/>
              <a:t>spatio</a:t>
            </a:r>
            <a:r>
              <a:rPr lang="en-US" sz="1800" i="1" dirty="0"/>
              <a:t>-temporal point events to smoothed density maps</a:t>
            </a:r>
            <a:r>
              <a:rPr lang="en-US" sz="1800" dirty="0"/>
              <a:t>; Nat Hazards (2017); 85:1489–1510</a:t>
            </a:r>
          </a:p>
          <a:p>
            <a:pPr marL="0" indent="0">
              <a:buNone/>
            </a:pPr>
            <a:r>
              <a:rPr lang="en-US" sz="1800" b="1" dirty="0"/>
              <a:t>Tonini, M</a:t>
            </a:r>
            <a:r>
              <a:rPr lang="en-US" sz="1800" dirty="0"/>
              <a:t>.; </a:t>
            </a:r>
            <a:r>
              <a:rPr lang="en-US" sz="1800" dirty="0" err="1"/>
              <a:t>Pedrazzini</a:t>
            </a:r>
            <a:r>
              <a:rPr lang="en-US" sz="1800" dirty="0"/>
              <a:t> A.; </a:t>
            </a:r>
            <a:r>
              <a:rPr lang="en-US" sz="1800" dirty="0" err="1"/>
              <a:t>Penna</a:t>
            </a:r>
            <a:r>
              <a:rPr lang="en-US" sz="1800" dirty="0"/>
              <a:t> I.; </a:t>
            </a:r>
            <a:r>
              <a:rPr lang="en-US" sz="1800" dirty="0" err="1"/>
              <a:t>Jaboyedoff</a:t>
            </a:r>
            <a:r>
              <a:rPr lang="en-US" sz="1800" dirty="0"/>
              <a:t> M.; </a:t>
            </a:r>
            <a:r>
              <a:rPr lang="en-US" sz="1800" i="1" dirty="0"/>
              <a:t>Spatial pattern of landslides in Swiss Rhone Valley</a:t>
            </a:r>
            <a:r>
              <a:rPr lang="en-US" sz="1800" dirty="0"/>
              <a:t>; Springer; Nat Hazards (2013); 73: 97–110</a:t>
            </a:r>
          </a:p>
          <a:p>
            <a:pPr marL="0" indent="0">
              <a:buNone/>
            </a:pPr>
            <a:r>
              <a:rPr lang="en-US" sz="1800" dirty="0" smtClean="0"/>
              <a:t>Pereira</a:t>
            </a:r>
            <a:r>
              <a:rPr lang="en-US" sz="1800" dirty="0"/>
              <a:t>, </a:t>
            </a:r>
            <a:r>
              <a:rPr lang="en-US" sz="1800" dirty="0" smtClean="0"/>
              <a:t>M. G.; </a:t>
            </a:r>
            <a:r>
              <a:rPr lang="en-US" sz="1800" dirty="0" err="1"/>
              <a:t>Caramelo</a:t>
            </a:r>
            <a:r>
              <a:rPr lang="en-US" sz="1800" dirty="0"/>
              <a:t>, </a:t>
            </a:r>
            <a:r>
              <a:rPr lang="en-US" sz="1800" dirty="0" smtClean="0"/>
              <a:t>L.; </a:t>
            </a:r>
            <a:r>
              <a:rPr lang="en-US" sz="1800" dirty="0"/>
              <a:t>Vega Orozco, </a:t>
            </a:r>
            <a:r>
              <a:rPr lang="en-US" sz="1800" dirty="0" smtClean="0"/>
              <a:t>C.; </a:t>
            </a:r>
            <a:r>
              <a:rPr lang="en-US" sz="1800" dirty="0"/>
              <a:t>Costa, </a:t>
            </a:r>
            <a:r>
              <a:rPr lang="en-US" sz="1800" dirty="0" smtClean="0"/>
              <a:t>R.; </a:t>
            </a:r>
            <a:r>
              <a:rPr lang="en-US" sz="1800" b="1" dirty="0"/>
              <a:t>Tonini, </a:t>
            </a:r>
            <a:r>
              <a:rPr lang="en-US" sz="1800" b="1" dirty="0" smtClean="0"/>
              <a:t>M</a:t>
            </a:r>
            <a:r>
              <a:rPr lang="en-US" sz="1800" dirty="0" smtClean="0"/>
              <a:t>.; </a:t>
            </a:r>
            <a:r>
              <a:rPr lang="en-US" sz="1800" i="1" dirty="0"/>
              <a:t>Space-time clustering analysis performance of an aggregated dataset: The case of wildfires in Portugal</a:t>
            </a:r>
            <a:r>
              <a:rPr lang="en-US" sz="1800" dirty="0"/>
              <a:t>; Environmental Modelling &amp; Software (2015); </a:t>
            </a:r>
            <a:r>
              <a:rPr lang="en-US" sz="1800" dirty="0" smtClean="0"/>
              <a:t>72:239-249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 smtClean="0"/>
              <a:t>Cama</a:t>
            </a:r>
            <a:r>
              <a:rPr lang="en-US" sz="1800" b="1" dirty="0"/>
              <a:t>, </a:t>
            </a:r>
            <a:r>
              <a:rPr lang="en-US" sz="1800" b="1" dirty="0" smtClean="0"/>
              <a:t>M</a:t>
            </a:r>
            <a:r>
              <a:rPr lang="en-US" sz="1800" dirty="0" smtClean="0"/>
              <a:t>.; </a:t>
            </a:r>
            <a:r>
              <a:rPr lang="en-US" sz="1800" dirty="0"/>
              <a:t>Lombardo, </a:t>
            </a:r>
            <a:r>
              <a:rPr lang="en-US" sz="1800" dirty="0" smtClean="0"/>
              <a:t>L.; </a:t>
            </a:r>
            <a:r>
              <a:rPr lang="en-US" sz="1800" dirty="0" err="1"/>
              <a:t>Conoscenti</a:t>
            </a:r>
            <a:r>
              <a:rPr lang="en-US" sz="1800" dirty="0"/>
              <a:t>, </a:t>
            </a:r>
            <a:r>
              <a:rPr lang="en-US" sz="1800" dirty="0" smtClean="0"/>
              <a:t>C.; </a:t>
            </a:r>
            <a:r>
              <a:rPr lang="en-US" sz="1800" dirty="0" err="1"/>
              <a:t>Rotigliano</a:t>
            </a:r>
            <a:r>
              <a:rPr lang="en-US" sz="1800" dirty="0"/>
              <a:t>, </a:t>
            </a:r>
            <a:r>
              <a:rPr lang="en-US" sz="1800" dirty="0" smtClean="0"/>
              <a:t>E.; </a:t>
            </a:r>
            <a:r>
              <a:rPr lang="en-US" sz="1800" i="1" dirty="0"/>
              <a:t>Improving transferability strategies for debris </a:t>
            </a:r>
            <a:r>
              <a:rPr lang="en-US" sz="1800" i="1" dirty="0" smtClean="0"/>
              <a:t>flow susceptibility </a:t>
            </a:r>
            <a:r>
              <a:rPr lang="en-US" sz="1800" i="1" dirty="0"/>
              <a:t>assessment: Application to the </a:t>
            </a:r>
            <a:r>
              <a:rPr lang="en-US" sz="1800" i="1" dirty="0" err="1"/>
              <a:t>Saponara</a:t>
            </a:r>
            <a:r>
              <a:rPr lang="en-US" sz="1800" i="1" dirty="0"/>
              <a:t> and </a:t>
            </a:r>
            <a:r>
              <a:rPr lang="en-US" sz="1800" i="1" dirty="0" err="1"/>
              <a:t>Itala</a:t>
            </a:r>
            <a:r>
              <a:rPr lang="en-US" sz="1800" i="1" dirty="0"/>
              <a:t> catchments </a:t>
            </a:r>
            <a:r>
              <a:rPr lang="en-US" sz="1800" dirty="0"/>
              <a:t>(Messina, Italy); Geomorphology (2017); 288: 52–65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038" y="5256767"/>
            <a:ext cx="1795244" cy="1393954"/>
          </a:xfrm>
          <a:prstGeom prst="rect">
            <a:avLst/>
          </a:prstGeom>
        </p:spPr>
      </p:pic>
      <p:pic>
        <p:nvPicPr>
          <p:cNvPr id="4100" name="Picture 4" descr="http://www.goldensoftware.com/images/easyblog_images/68/bg-530x3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158" y="5599318"/>
            <a:ext cx="1462088" cy="10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5" y="106253"/>
            <a:ext cx="1371092" cy="673649"/>
          </a:xfrm>
          <a:prstGeom prst="rect">
            <a:avLst/>
          </a:prstGeom>
        </p:spPr>
      </p:pic>
      <p:pic>
        <p:nvPicPr>
          <p:cNvPr id="2050" name="Picture 2" descr="SaTScanâ¢ - Software for the spatial, temporal, and space-time scan statist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808723"/>
            <a:ext cx="3735388" cy="9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10836939" y="788865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eginning 10">
            <a:hlinkClick r:id="" action="ppaction://hlinkshowjump?jump=previousslide" highlightClick="1"/>
          </p:cNvPr>
          <p:cNvSpPr/>
          <p:nvPr/>
        </p:nvSpPr>
        <p:spPr>
          <a:xfrm>
            <a:off x="9872532" y="788865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1951" y="5808723"/>
            <a:ext cx="307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Contact: marj.tonini@unil.ch</a:t>
            </a:r>
            <a:endParaRPr lang="en-US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82" y="159551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120" y="2260196"/>
            <a:ext cx="547824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The present research </a:t>
            </a:r>
            <a:r>
              <a:rPr lang="en-US" dirty="0" smtClean="0"/>
              <a:t>analyses </a:t>
            </a:r>
            <a:r>
              <a:rPr lang="en-US" dirty="0"/>
              <a:t>the </a:t>
            </a:r>
            <a:r>
              <a:rPr lang="en-US" dirty="0" err="1"/>
              <a:t>spatio</a:t>
            </a:r>
            <a:r>
              <a:rPr lang="en-US" dirty="0"/>
              <a:t>-temporal pattern distribution of </a:t>
            </a:r>
            <a:r>
              <a:rPr lang="en-US" b="1" dirty="0"/>
              <a:t>landslides </a:t>
            </a:r>
            <a:r>
              <a:rPr lang="en-US" b="1" dirty="0" smtClean="0"/>
              <a:t>causing </a:t>
            </a:r>
            <a:r>
              <a:rPr lang="en-US" b="1" dirty="0"/>
              <a:t>damage </a:t>
            </a:r>
            <a:r>
              <a:rPr lang="en-US" dirty="0"/>
              <a:t>in Switzerland</a:t>
            </a:r>
            <a:r>
              <a:rPr lang="en-US" b="1" dirty="0"/>
              <a:t> </a:t>
            </a:r>
            <a:r>
              <a:rPr lang="en-US" dirty="0"/>
              <a:t>in the last </a:t>
            </a:r>
            <a:r>
              <a:rPr lang="en-US" dirty="0" smtClean="0"/>
              <a:t>twenty years (1995-2015), </a:t>
            </a:r>
            <a:r>
              <a:rPr lang="en-US" dirty="0"/>
              <a:t>with the aim of detecting if </a:t>
            </a:r>
            <a:r>
              <a:rPr lang="en-US" dirty="0" smtClean="0"/>
              <a:t>neighboring </a:t>
            </a:r>
            <a:r>
              <a:rPr lang="en-US" dirty="0"/>
              <a:t>events are also closer in time, generating clusters</a:t>
            </a:r>
            <a:r>
              <a:rPr lang="en-US" dirty="0" smtClean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400" dirty="0" smtClean="0"/>
              <a:t>Total # of events = 1454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13" y="2327944"/>
            <a:ext cx="5960834" cy="3774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253" y="6135794"/>
            <a:ext cx="1151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dirty="0" smtClean="0"/>
              <a:t>Data source: </a:t>
            </a:r>
            <a:r>
              <a:rPr lang="en-US" sz="1600" i="1" dirty="0" smtClean="0"/>
              <a:t>National </a:t>
            </a:r>
            <a:r>
              <a:rPr lang="en-US" sz="1600" i="1" dirty="0" err="1" smtClean="0"/>
              <a:t>multitemporal</a:t>
            </a:r>
            <a:r>
              <a:rPr lang="en-US" sz="1600" i="1" dirty="0" smtClean="0"/>
              <a:t> damage database,</a:t>
            </a:r>
            <a:r>
              <a:rPr lang="en-US" sz="1600" b="1" i="1" dirty="0" smtClean="0"/>
              <a:t> </a:t>
            </a:r>
            <a:r>
              <a:rPr lang="en-US" sz="1600" i="1" dirty="0" smtClean="0"/>
              <a:t>implemented and provided by the Swiss Federal Institute for Forest, Snow and Landscape Research (WSL). Based on the analysis of historical information. (https</a:t>
            </a:r>
            <a:r>
              <a:rPr lang="en-US" sz="1600" i="1" dirty="0"/>
              <a:t>://</a:t>
            </a:r>
            <a:r>
              <a:rPr lang="en-US" sz="1600" i="1" dirty="0" smtClean="0"/>
              <a:t>www.wsl.ch/en/natural-hazards.html)</a:t>
            </a:r>
            <a:endParaRPr lang="en-US" sz="1600" i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Motivations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073" y="1484803"/>
            <a:ext cx="1151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Cluster analysis represents a key tool in the investigation </a:t>
            </a:r>
            <a:r>
              <a:rPr lang="en-US" dirty="0"/>
              <a:t>of </a:t>
            </a:r>
            <a:r>
              <a:rPr lang="en-US" b="1" dirty="0" err="1" smtClean="0"/>
              <a:t>spatio</a:t>
            </a:r>
            <a:r>
              <a:rPr lang="en-US" b="1" dirty="0"/>
              <a:t>-</a:t>
            </a:r>
            <a:r>
              <a:rPr lang="en-US" b="1" dirty="0" smtClean="0"/>
              <a:t>temporal </a:t>
            </a:r>
            <a:r>
              <a:rPr lang="en-US" b="1" dirty="0"/>
              <a:t>patterns of </a:t>
            </a:r>
            <a:r>
              <a:rPr lang="en-US" b="1" dirty="0" smtClean="0"/>
              <a:t>landslides</a:t>
            </a:r>
            <a:r>
              <a:rPr lang="en-US" dirty="0" smtClean="0"/>
              <a:t>, allowing  to discover hotspot and recurrence which can help to detect predisposing factors.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895296"/>
              </p:ext>
            </p:extLst>
          </p:nvPr>
        </p:nvGraphicFramePr>
        <p:xfrm>
          <a:off x="444147" y="3997583"/>
          <a:ext cx="4840918" cy="2227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Action Button: Home 13">
            <a:hlinkClick r:id="" action="ppaction://hlinkshowjump?jump=firstslide" highlightClick="1"/>
          </p:cNvPr>
          <p:cNvSpPr/>
          <p:nvPr/>
        </p:nvSpPr>
        <p:spPr>
          <a:xfrm>
            <a:off x="9903202" y="245008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Beginning 14">
            <a:hlinkClick r:id="" action="ppaction://hlinkshowjump?jump=previousslide" highlightClick="1"/>
          </p:cNvPr>
          <p:cNvSpPr/>
          <p:nvPr/>
        </p:nvSpPr>
        <p:spPr>
          <a:xfrm>
            <a:off x="8938795" y="245008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End 15">
            <a:hlinkClick r:id="" action="ppaction://hlinkshowjump?jump=nextslide" highlightClick="1"/>
          </p:cNvPr>
          <p:cNvSpPr/>
          <p:nvPr/>
        </p:nvSpPr>
        <p:spPr>
          <a:xfrm>
            <a:off x="10867609" y="245008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413" y="1117999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06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Ripley’s K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567" y="97074"/>
            <a:ext cx="4020787" cy="3136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5258" y="1428750"/>
                <a:ext cx="7534283" cy="544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dirty="0" smtClean="0"/>
                  <a:t>The Ripley’s K-function is a statistical exploratory analysis allowing detecting if a </a:t>
                </a:r>
                <a:r>
                  <a:rPr lang="en-US" b="1" dirty="0" smtClean="0"/>
                  <a:t>point process </a:t>
                </a:r>
                <a:r>
                  <a:rPr lang="en-US" dirty="0" smtClean="0"/>
                  <a:t>is or not randomly distributed. 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n-US" dirty="0"/>
                  <a:t>In its native spatial formulation, the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𝑲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function </a:t>
                </a:r>
                <a:r>
                  <a:rPr lang="en-US" dirty="0"/>
                  <a:t>is defined as</a:t>
                </a:r>
                <a:r>
                  <a:rPr lang="en-US" dirty="0" smtClean="0"/>
                  <a:t>:</a:t>
                </a:r>
              </a:p>
              <a:p>
                <a:pPr algn="just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sz="1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 ∩</m:t>
                          </m:r>
                          <m:r>
                            <a:rPr lang="de-CH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 \ 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GB" sz="1400" i="1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  <a:p>
                <a:pPr algn="just">
                  <a:spcAft>
                    <a:spcPts val="600"/>
                  </a:spcAft>
                </a:pPr>
                <a:r>
                  <a:rPr lang="en-US" sz="1400" dirty="0" smtClean="0"/>
                  <a:t>where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 represents </a:t>
                </a:r>
                <a:r>
                  <a:rPr lang="en-US" sz="1400" dirty="0"/>
                  <a:t>the spatial intensity </a:t>
                </a:r>
                <a:r>
                  <a:rPr lang="en-US" sz="1400" dirty="0" smtClean="0"/>
                  <a:t>and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400" dirty="0"/>
                  <a:t> the number of further events occurring within a distance </a:t>
                </a:r>
                <a14:m>
                  <m:oMath xmlns:m="http://schemas.openxmlformats.org/officeDocument/2006/math">
                    <m:r>
                      <a:rPr lang="de-CH" sz="1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400" dirty="0"/>
                  <a:t> of an arbitrary </a:t>
                </a:r>
                <a:r>
                  <a:rPr lang="en-US" sz="1400" dirty="0" smtClean="0"/>
                  <a:t>event </a:t>
                </a:r>
                <a14:m>
                  <m:oMath xmlns:m="http://schemas.openxmlformats.org/officeDocument/2006/math">
                    <m:r>
                      <a:rPr lang="de-CH" sz="14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sz="1400" dirty="0" smtClean="0"/>
              </a:p>
              <a:p>
                <a:pPr algn="just">
                  <a:spcAft>
                    <a:spcPts val="600"/>
                  </a:spcAft>
                </a:pPr>
                <a:endParaRPr lang="en-US" sz="1400" dirty="0"/>
              </a:p>
              <a:p>
                <a:pPr algn="just">
                  <a:spcAft>
                    <a:spcPts val="600"/>
                  </a:spcAft>
                </a:pPr>
                <a:r>
                  <a:rPr lang="en-US" dirty="0" smtClean="0"/>
                  <a:t>The </a:t>
                </a:r>
                <a:r>
                  <a:rPr lang="en-US" b="1" dirty="0" err="1"/>
                  <a:t>spatio</a:t>
                </a:r>
                <a:r>
                  <a:rPr lang="en-US" b="1" dirty="0"/>
                  <a:t>-temporal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𝑲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function </a:t>
                </a:r>
                <a:r>
                  <a:rPr lang="en-US" dirty="0"/>
                  <a:t>considers the distribution of events over a space-time cylinder with base of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and height </a:t>
                </a:r>
                <a14:m>
                  <m:oMath xmlns:m="http://schemas.openxmlformats.org/officeDocument/2006/math">
                    <m:r>
                      <a:rPr lang="de-CH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 smtClean="0"/>
              </a:p>
              <a:p>
                <a:pPr algn="just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 ∩</m:t>
                          </m:r>
                          <m:r>
                            <a:rPr lang="de-CH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 \ 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GB" sz="1400" i="1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 smtClean="0"/>
              </a:p>
              <a:p>
                <a:pPr algn="just">
                  <a:spcAft>
                    <a:spcPts val="600"/>
                  </a:spcAft>
                </a:pPr>
                <a:endParaRPr lang="en-US" dirty="0" smtClean="0"/>
              </a:p>
              <a:p>
                <a:pPr algn="just">
                  <a:spcAft>
                    <a:spcPts val="600"/>
                  </a:spcAft>
                </a:pPr>
                <a:r>
                  <a:rPr lang="en-US" dirty="0" smtClean="0"/>
                  <a:t>If </a:t>
                </a:r>
                <a:r>
                  <a:rPr lang="en-US" dirty="0"/>
                  <a:t>there is no </a:t>
                </a:r>
                <a:r>
                  <a:rPr lang="en-US" dirty="0" smtClean="0"/>
                  <a:t>space-time </a:t>
                </a:r>
                <a:r>
                  <a:rPr lang="en-US" dirty="0"/>
                  <a:t>interaction,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equals </a:t>
                </a:r>
                <a:r>
                  <a:rPr lang="en-US" dirty="0"/>
                  <a:t>the product of the purely spatial and purely temporal </a:t>
                </a:r>
                <a:r>
                  <a:rPr lang="en-US" dirty="0" smtClean="0"/>
                  <a:t>K-function</a:t>
                </a:r>
              </a:p>
              <a:p>
                <a:pPr algn="just">
                  <a:spcAft>
                    <a:spcPts val="600"/>
                  </a:spcAft>
                </a:pPr>
                <a:endParaRPr lang="en-US" dirty="0" smtClean="0"/>
              </a:p>
              <a:p>
                <a:pPr algn="just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 algn="just">
                  <a:spcAft>
                    <a:spcPts val="60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58" y="1428750"/>
                <a:ext cx="7534283" cy="5441490"/>
              </a:xfrm>
              <a:prstGeom prst="rect">
                <a:avLst/>
              </a:prstGeom>
              <a:blipFill>
                <a:blip r:embed="rId3"/>
                <a:stretch>
                  <a:fillRect l="-647" t="-560" r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84" y="97074"/>
            <a:ext cx="1505347" cy="193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25" y="2758541"/>
            <a:ext cx="4008363" cy="3008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10179844" y="6048382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eginning 10">
            <a:hlinkClick r:id="" action="ppaction://hlinkshowjump?jump=previousslide" highlightClick="1"/>
          </p:cNvPr>
          <p:cNvSpPr/>
          <p:nvPr/>
        </p:nvSpPr>
        <p:spPr>
          <a:xfrm>
            <a:off x="9215437" y="6048382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End 11">
            <a:hlinkClick r:id="" action="ppaction://hlinkshowjump?jump=nextslide" highlightClick="1"/>
          </p:cNvPr>
          <p:cNvSpPr/>
          <p:nvPr/>
        </p:nvSpPr>
        <p:spPr>
          <a:xfrm>
            <a:off x="11144251" y="6048382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748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Kernel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estimator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5917" y="1601913"/>
                <a:ext cx="7678821" cy="4883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smtClean="0"/>
                  <a:t>The Kernel density estimator (KDE) is a non-parametric descriptor tool widely applied in </a:t>
                </a:r>
                <a:r>
                  <a:rPr lang="en-US" sz="2000" dirty="0" err="1"/>
                  <a:t>GIScience</a:t>
                </a:r>
                <a:r>
                  <a:rPr lang="en-US" sz="2000" dirty="0"/>
                  <a:t> to elaborate </a:t>
                </a:r>
                <a:r>
                  <a:rPr lang="en-US" sz="2000" b="1" dirty="0"/>
                  <a:t>smoothed density surfaces</a:t>
                </a:r>
                <a:r>
                  <a:rPr lang="en-US" sz="2000" dirty="0"/>
                  <a:t> from spatial variables. </a:t>
                </a:r>
                <a:endParaRPr lang="en-US" sz="2000" dirty="0" smtClean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smtClean="0"/>
                  <a:t>It </a:t>
                </a:r>
                <a:r>
                  <a:rPr lang="en-US" sz="2000" dirty="0"/>
                  <a:t>allows weighing up the contribution of each </a:t>
                </a:r>
                <a:r>
                  <a:rPr lang="en-US" sz="2000" dirty="0" smtClean="0"/>
                  <a:t>event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/>
                  <a:t>), </a:t>
                </a:r>
                <a:r>
                  <a:rPr lang="en-US" sz="2000" dirty="0"/>
                  <a:t>based to their relative distance </a:t>
                </a:r>
                <a:r>
                  <a:rPr lang="en-US" sz="2000" dirty="0" smtClean="0"/>
                  <a:t>( * </a:t>
                </a:r>
                <a:r>
                  <a:rPr lang="en-US" sz="2000" b="1" dirty="0" smtClean="0"/>
                  <a:t>bandwidth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 smtClean="0"/>
                  <a:t>) to </a:t>
                </a:r>
                <a:r>
                  <a:rPr lang="en-US" sz="2000" dirty="0"/>
                  <a:t>the </a:t>
                </a:r>
                <a:r>
                  <a:rPr lang="en-US" sz="2000" dirty="0" smtClean="0"/>
                  <a:t>target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 smtClean="0"/>
                  <a:t>):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𝑛h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smtClean="0"/>
                  <a:t>The 3D-KDE includes </a:t>
                </a:r>
                <a:r>
                  <a:rPr lang="en-US" sz="2000" dirty="0"/>
                  <a:t>the </a:t>
                </a:r>
                <a:r>
                  <a:rPr lang="en-US" sz="2000" b="1" dirty="0" err="1"/>
                  <a:t>spatio</a:t>
                </a:r>
                <a:r>
                  <a:rPr lang="en-US" sz="2000" b="1" dirty="0"/>
                  <a:t>-temporal </a:t>
                </a:r>
                <a:r>
                  <a:rPr lang="en-US" sz="2000" b="1" dirty="0" smtClean="0"/>
                  <a:t>dimensions</a:t>
                </a:r>
                <a:r>
                  <a:rPr lang="en-US" sz="2000" dirty="0" smtClean="0"/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endParaRPr lang="en-US" sz="2000" dirty="0" smtClean="0"/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 smtClean="0"/>
                  <a:t>Results can differ depending on the </a:t>
                </a:r>
                <a:r>
                  <a:rPr lang="en-US" b="1" dirty="0"/>
                  <a:t>bandwidth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smtClean="0">
                    <a:sym typeface="Wingdings" panose="05000000000000000000" pitchFamily="2" charset="2"/>
                  </a:rPr>
                  <a:t> </a:t>
                </a:r>
                <a:r>
                  <a:rPr lang="en-US" dirty="0" smtClean="0">
                    <a:sym typeface="Wingdings" panose="05000000000000000000" pitchFamily="2" charset="2"/>
                  </a:rPr>
                  <a:t>S</a:t>
                </a:r>
                <a:r>
                  <a:rPr lang="en-US" dirty="0" smtClean="0"/>
                  <a:t>patio-temporal </a:t>
                </a:r>
                <a:r>
                  <a:rPr lang="en-US" dirty="0"/>
                  <a:t>K-function could provide a valid support to </a:t>
                </a:r>
                <a:r>
                  <a:rPr lang="en-US" dirty="0" smtClean="0"/>
                  <a:t>the choice of this value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17" y="1601913"/>
                <a:ext cx="7678821" cy="4883773"/>
              </a:xfrm>
              <a:prstGeom prst="rect">
                <a:avLst/>
              </a:prstGeom>
              <a:blipFill>
                <a:blip r:embed="rId2"/>
                <a:stretch>
                  <a:fillRect l="-794" t="-749" r="-794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814" y="1751013"/>
            <a:ext cx="3428291" cy="3428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3925" y="5124450"/>
            <a:ext cx="35480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KDE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with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bandwidths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a random sample of 100 points from a standard normal distribution.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true density (standard normal). Red: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h=0.05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Black: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h=0.337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Green: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h=2.</a:t>
            </a:r>
          </a:p>
          <a:p>
            <a:pPr algn="just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://en.wikipedia.org/w/index.php?curid=28979200</a:t>
            </a:r>
          </a:p>
        </p:txBody>
      </p:sp>
      <p:sp>
        <p:nvSpPr>
          <p:cNvPr id="13" name="Action Button: Home 12">
            <a:hlinkClick r:id="" action="ppaction://hlinkshowjump?jump=firstslide" highlightClick="1"/>
          </p:cNvPr>
          <p:cNvSpPr/>
          <p:nvPr/>
        </p:nvSpPr>
        <p:spPr>
          <a:xfrm>
            <a:off x="9977060" y="304800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eginning 13">
            <a:hlinkClick r:id="" action="ppaction://hlinkshowjump?jump=previousslide" highlightClick="1"/>
          </p:cNvPr>
          <p:cNvSpPr/>
          <p:nvPr/>
        </p:nvSpPr>
        <p:spPr>
          <a:xfrm>
            <a:off x="9012653" y="304800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End 14">
            <a:hlinkClick r:id="" action="ppaction://hlinkshowjump?jump=nextslide" highlightClick="1"/>
          </p:cNvPr>
          <p:cNvSpPr/>
          <p:nvPr/>
        </p:nvSpPr>
        <p:spPr>
          <a:xfrm>
            <a:off x="10941467" y="304800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748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 Statistics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1314" y="2552926"/>
            <a:ext cx="4134749" cy="2577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016" y="2601197"/>
            <a:ext cx="54782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For </a:t>
            </a:r>
            <a:r>
              <a:rPr lang="en-US" dirty="0"/>
              <a:t>each cylinder are computed: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number of observed and expected occurrences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Likelihood Function (LF)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cylinder with the maximum LF is the Most Likely Cluster.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Statistical inference (p-value):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Generates </a:t>
            </a:r>
            <a:r>
              <a:rPr lang="en-US" dirty="0"/>
              <a:t>random replicas of the dataset under the null hypothesis that observations are distributed randomly (Monte Carlo sampling).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Compares </a:t>
            </a:r>
            <a:r>
              <a:rPr lang="en-US" dirty="0"/>
              <a:t>the most likely clusters in the real and random datasets.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017" y="1552652"/>
            <a:ext cx="687213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 err="1"/>
              <a:t>Spatio</a:t>
            </a:r>
            <a:r>
              <a:rPr lang="en-US" b="1" dirty="0"/>
              <a:t>-temporal scan statistics permutation model </a:t>
            </a:r>
            <a:r>
              <a:rPr lang="en-US" dirty="0"/>
              <a:t>(</a:t>
            </a:r>
            <a:r>
              <a:rPr lang="en-US" dirty="0" err="1"/>
              <a:t>SaTScan</a:t>
            </a:r>
            <a:r>
              <a:rPr lang="en-US" baseline="30000" dirty="0" err="1"/>
              <a:t>TM</a:t>
            </a:r>
            <a:r>
              <a:rPr lang="en-US" dirty="0"/>
              <a:t>) allows detecting clusters location and estimating their statistical significance. </a:t>
            </a:r>
          </a:p>
          <a:p>
            <a:pPr algn="just">
              <a:spcAft>
                <a:spcPts val="600"/>
              </a:spcAft>
            </a:pPr>
            <a:r>
              <a:rPr lang="en-US" b="1" dirty="0"/>
              <a:t>Cylindrical windows </a:t>
            </a:r>
            <a:r>
              <a:rPr lang="en-US" dirty="0"/>
              <a:t>scan the area across the space and in time.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8" y="135054"/>
            <a:ext cx="3430925" cy="25752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10179844" y="6048382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Beginning 15">
            <a:hlinkClick r:id="" action="ppaction://hlinkshowjump?jump=previousslide" highlightClick="1"/>
          </p:cNvPr>
          <p:cNvSpPr/>
          <p:nvPr/>
        </p:nvSpPr>
        <p:spPr>
          <a:xfrm>
            <a:off x="9215437" y="6048382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End 16">
            <a:hlinkClick r:id="" action="ppaction://hlinkshowjump?jump=nextslide" highlightClick="1"/>
          </p:cNvPr>
          <p:cNvSpPr/>
          <p:nvPr/>
        </p:nvSpPr>
        <p:spPr>
          <a:xfrm>
            <a:off x="11144251" y="6048382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1" y="53842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cluster behavior</a:t>
            </a:r>
          </a:p>
        </p:txBody>
      </p:sp>
      <p:sp>
        <p:nvSpPr>
          <p:cNvPr id="4" name="Rectangle 3"/>
          <p:cNvSpPr/>
          <p:nvPr/>
        </p:nvSpPr>
        <p:spPr>
          <a:xfrm>
            <a:off x="585788" y="2114461"/>
            <a:ext cx="368141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The </a:t>
            </a:r>
            <a:r>
              <a:rPr lang="en-US" b="1" dirty="0"/>
              <a:t>perspective 3D-plot of </a:t>
            </a:r>
            <a:r>
              <a:rPr lang="en-US" b="1" i="1" dirty="0"/>
              <a:t>D</a:t>
            </a:r>
            <a:r>
              <a:rPr lang="en-US" b="1" dirty="0"/>
              <a:t>(</a:t>
            </a:r>
            <a:r>
              <a:rPr lang="en-US" b="1" i="1" dirty="0" err="1"/>
              <a:t>s,t</a:t>
            </a:r>
            <a:r>
              <a:rPr lang="en-US" b="1" dirty="0"/>
              <a:t>) </a:t>
            </a:r>
            <a:r>
              <a:rPr lang="en-GB" dirty="0"/>
              <a:t>provides a first diagnostic of space-time clustering</a:t>
            </a:r>
            <a:r>
              <a:rPr lang="en-US" dirty="0"/>
              <a:t>, allowing inferring about the space-time </a:t>
            </a:r>
            <a:r>
              <a:rPr lang="en-US" dirty="0" smtClean="0"/>
              <a:t>interaction.</a:t>
            </a:r>
          </a:p>
          <a:p>
            <a:pPr algn="just">
              <a:spcAft>
                <a:spcPts val="600"/>
              </a:spcAft>
            </a:pPr>
            <a:r>
              <a:rPr lang="en-GB" dirty="0" smtClean="0"/>
              <a:t>Positive </a:t>
            </a:r>
            <a:r>
              <a:rPr lang="en-GB" dirty="0"/>
              <a:t>values indicate an interaction between these two variables at a well detectable </a:t>
            </a:r>
            <a:r>
              <a:rPr lang="en-GB" dirty="0" err="1"/>
              <a:t>spatio</a:t>
            </a:r>
            <a:r>
              <a:rPr lang="en-GB" dirty="0"/>
              <a:t>-temporal scale. </a:t>
            </a:r>
            <a:endParaRPr lang="en-GB" dirty="0" smtClean="0"/>
          </a:p>
          <a:p>
            <a:pPr algn="just">
              <a:spcAft>
                <a:spcPts val="600"/>
              </a:spcAft>
            </a:pPr>
            <a:endParaRPr lang="en-GB" dirty="0" smtClean="0"/>
          </a:p>
          <a:p>
            <a:pPr algn="just">
              <a:spcAft>
                <a:spcPts val="600"/>
              </a:spcAft>
            </a:pPr>
            <a:r>
              <a:rPr lang="en-GB" dirty="0" smtClean="0"/>
              <a:t>Higher/increasing values indicate in our case a </a:t>
            </a:r>
            <a:r>
              <a:rPr lang="en-US" b="1" dirty="0"/>
              <a:t>peak of </a:t>
            </a:r>
            <a:r>
              <a:rPr lang="en-US" b="1" dirty="0" smtClean="0"/>
              <a:t>clustering </a:t>
            </a:r>
            <a:r>
              <a:rPr lang="en-US" dirty="0" smtClean="0"/>
              <a:t>at 2 years and about 15 Km distance.</a:t>
            </a:r>
          </a:p>
          <a:p>
            <a:pPr algn="just">
              <a:spcAft>
                <a:spcPts val="600"/>
              </a:spcAft>
            </a:pPr>
            <a:r>
              <a:rPr lang="en-US" dirty="0" smtClean="0"/>
              <a:t>These values were retained to define the Kernel bandwidth.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 b="7152"/>
          <a:stretch/>
        </p:blipFill>
        <p:spPr>
          <a:xfrm>
            <a:off x="4343400" y="1768457"/>
            <a:ext cx="7848600" cy="5018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9936957" y="365125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eginning 9">
            <a:hlinkClick r:id="" action="ppaction://hlinkshowjump?jump=previousslide" highlightClick="1"/>
          </p:cNvPr>
          <p:cNvSpPr/>
          <p:nvPr/>
        </p:nvSpPr>
        <p:spPr>
          <a:xfrm>
            <a:off x="8972550" y="365125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End 10">
            <a:hlinkClick r:id="" action="ppaction://hlinkshowjump?jump=nextslide" highlightClick="1"/>
          </p:cNvPr>
          <p:cNvSpPr/>
          <p:nvPr/>
        </p:nvSpPr>
        <p:spPr>
          <a:xfrm>
            <a:off x="10901364" y="365125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748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0"/>
          <a:stretch/>
        </p:blipFill>
        <p:spPr>
          <a:xfrm>
            <a:off x="0" y="728663"/>
            <a:ext cx="9949248" cy="60626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7739" y="205443"/>
            <a:ext cx="797793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Yearly space-time Kernel density maps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11025187" y="5200657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eginning 10">
            <a:hlinkClick r:id="" action="ppaction://hlinkshowjump?jump=previousslide" highlightClick="1"/>
          </p:cNvPr>
          <p:cNvSpPr/>
          <p:nvPr/>
        </p:nvSpPr>
        <p:spPr>
          <a:xfrm>
            <a:off x="11025187" y="4395795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End 11">
            <a:hlinkClick r:id="" action="ppaction://hlinkshowjump?jump=nextslide" highlightClick="1"/>
          </p:cNvPr>
          <p:cNvSpPr/>
          <p:nvPr/>
        </p:nvSpPr>
        <p:spPr>
          <a:xfrm>
            <a:off x="11025187" y="6007114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525" y="63392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dslides 3D-Dens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13" y="0"/>
            <a:ext cx="8040687" cy="6858000"/>
          </a:xfrm>
          <a:prstGeom prst="rect">
            <a:avLst/>
          </a:prstGeom>
        </p:spPr>
      </p:pic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9765507" y="5972182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eginning 5">
            <a:hlinkClick r:id="" action="ppaction://hlinkshowjump?jump=previousslide" highlightClick="1"/>
          </p:cNvPr>
          <p:cNvSpPr/>
          <p:nvPr/>
        </p:nvSpPr>
        <p:spPr>
          <a:xfrm>
            <a:off x="8801100" y="5972182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End 6">
            <a:hlinkClick r:id="" action="ppaction://hlinkshowjump?jump=nextslide" highlightClick="1"/>
          </p:cNvPr>
          <p:cNvSpPr/>
          <p:nvPr/>
        </p:nvSpPr>
        <p:spPr>
          <a:xfrm>
            <a:off x="10729914" y="5972182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5653" y="58222"/>
            <a:ext cx="6565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Space-time Kernel density 3D-map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77" y="58222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5" y="20579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spatio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-temporal clusters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0" y="63392"/>
            <a:ext cx="1070790" cy="526104"/>
          </a:xfrm>
          <a:prstGeom prst="rect">
            <a:avLst/>
          </a:prstGeom>
        </p:spPr>
      </p:pic>
      <p:pic>
        <p:nvPicPr>
          <p:cNvPr id="1698" name="Picture 16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" y="1344396"/>
            <a:ext cx="3996876" cy="4012945"/>
          </a:xfrm>
          <a:prstGeom prst="rect">
            <a:avLst/>
          </a:prstGeom>
        </p:spPr>
      </p:pic>
      <p:pic>
        <p:nvPicPr>
          <p:cNvPr id="1700" name="Picture 16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938" y="1332052"/>
            <a:ext cx="4213546" cy="3842279"/>
          </a:xfrm>
          <a:prstGeom prst="rect">
            <a:avLst/>
          </a:prstGeom>
        </p:spPr>
      </p:pic>
      <p:pic>
        <p:nvPicPr>
          <p:cNvPr id="1705" name="Picture 17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566" y="1332052"/>
            <a:ext cx="4188434" cy="3461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60" y="5072242"/>
            <a:ext cx="12068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Results </a:t>
            </a:r>
            <a:r>
              <a:rPr lang="en-US" dirty="0" smtClean="0"/>
              <a:t>of scan-</a:t>
            </a:r>
            <a:r>
              <a:rPr lang="en-US" dirty="0" err="1" smtClean="0"/>
              <a:t>stactistics</a:t>
            </a:r>
            <a:r>
              <a:rPr lang="en-US" dirty="0" smtClean="0"/>
              <a:t> application show </a:t>
            </a:r>
            <a:r>
              <a:rPr lang="en-US" dirty="0"/>
              <a:t>that the number of significant clusters decreases with the maximum radius, while they increase in extension. </a:t>
            </a:r>
            <a:r>
              <a:rPr lang="en-US" dirty="0" smtClean="0"/>
              <a:t>Even </a:t>
            </a:r>
            <a:r>
              <a:rPr lang="en-US" dirty="0"/>
              <a:t>if more detailed analyses are required for the determination of cause-effect relationships among landslides and other variables, some relations with the local climatic and meteorological conditions can already be argued. </a:t>
            </a:r>
            <a:r>
              <a:rPr lang="en-US" dirty="0" smtClean="0"/>
              <a:t>For </a:t>
            </a:r>
            <a:r>
              <a:rPr lang="en-US" dirty="0"/>
              <a:t>example, the rainfall event of August 2005, which triggered hundreds of </a:t>
            </a:r>
            <a:r>
              <a:rPr lang="en-US" dirty="0" smtClean="0"/>
              <a:t>landslides, </a:t>
            </a:r>
            <a:r>
              <a:rPr lang="en-US" dirty="0"/>
              <a:t>is clearly highlighted by the cluster number 3c. At the smaller scale (cluster 4b), it is possible to define a longer period (circa 2 years) for the cluster duration. This could indicate a possible path dependency effects among fore-events and the main event of August 2005. </a:t>
            </a:r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9982199" y="571874"/>
            <a:ext cx="909637" cy="688975"/>
          </a:xfrm>
          <a:prstGeom prst="actionButtonHom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eginning 10">
            <a:hlinkClick r:id="" action="ppaction://hlinkshowjump?jump=previousslide" highlightClick="1"/>
          </p:cNvPr>
          <p:cNvSpPr/>
          <p:nvPr/>
        </p:nvSpPr>
        <p:spPr>
          <a:xfrm>
            <a:off x="9017792" y="571874"/>
            <a:ext cx="909637" cy="688974"/>
          </a:xfrm>
          <a:prstGeom prst="actionButtonBeginning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End 11">
            <a:hlinkClick r:id="" action="ppaction://hlinkshowjump?jump=nextslide" highlightClick="1"/>
          </p:cNvPr>
          <p:cNvSpPr/>
          <p:nvPr/>
        </p:nvSpPr>
        <p:spPr>
          <a:xfrm>
            <a:off x="10946606" y="571874"/>
            <a:ext cx="909638" cy="688975"/>
          </a:xfrm>
          <a:prstGeom prst="actionButtonE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36" y="99081"/>
            <a:ext cx="952150" cy="3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928</Words>
  <Application>Microsoft Office PowerPoint</Application>
  <PresentationFormat>Widescreen</PresentationFormat>
  <Paragraphs>94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Spatio-temporal cluster analyses of landslides causing damage in Switzerland </vt:lpstr>
      <vt:lpstr>Motivations</vt:lpstr>
      <vt:lpstr>Ripley’s K function</vt:lpstr>
      <vt:lpstr>Kernel density estimator</vt:lpstr>
      <vt:lpstr>Scan Statistics</vt:lpstr>
      <vt:lpstr>Global cluster behavior</vt:lpstr>
      <vt:lpstr>PowerPoint Presentation</vt:lpstr>
      <vt:lpstr>PowerPoint Presentation</vt:lpstr>
      <vt:lpstr>Local spatio-temporal clusters</vt:lpstr>
      <vt:lpstr>Code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Spatio-temporal cluster analyses of landslides causing damage in Switzerland</dc:title>
  <dc:creator>Marj Tonini</dc:creator>
  <cp:lastModifiedBy>Marj Tonini</cp:lastModifiedBy>
  <cp:revision>57</cp:revision>
  <dcterms:created xsi:type="dcterms:W3CDTF">2018-03-19T11:06:38Z</dcterms:created>
  <dcterms:modified xsi:type="dcterms:W3CDTF">2018-04-19T07:46:55Z</dcterms:modified>
</cp:coreProperties>
</file>